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oppi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188619-B73E-4F67-8196-2B86979C86B2}">
  <a:tblStyle styleId="{52188619-B73E-4F67-8196-2B86979C86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font" Target="fonts/Poppins-italic.fntdata"/><Relationship Id="rId10" Type="http://schemas.openxmlformats.org/officeDocument/2006/relationships/font" Target="fonts/Poppins-bold.fntdata"/><Relationship Id="rId12" Type="http://schemas.openxmlformats.org/officeDocument/2006/relationships/font" Target="fonts/Poppins-boldItalic.fntdata"/><Relationship Id="rId9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4bf5eecd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Google Shape;26;g34bf5eecd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4bf5eecd4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34bf5eecd4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4b1a2d9ef0_3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4b1a2d9ef0_3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idx="10" type="dt"/>
          </p:nvPr>
        </p:nvSpPr>
        <p:spPr>
          <a:xfrm>
            <a:off x="4838700" y="4827588"/>
            <a:ext cx="10668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6172200" y="4827588"/>
            <a:ext cx="14478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7886700" y="4827588"/>
            <a:ext cx="10668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 b="0" l="0" r="0" t="3586"/>
          <a:stretch/>
        </p:blipFill>
        <p:spPr>
          <a:xfrm>
            <a:off x="2952938" y="0"/>
            <a:ext cx="335865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oogle Shape;28;p6"/>
          <p:cNvGraphicFramePr/>
          <p:nvPr/>
        </p:nvGraphicFramePr>
        <p:xfrm>
          <a:off x="1100138" y="99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{52188619-B73E-4F67-8196-2B86979C86B2}</a:tableStyleId>
              </a:tblPr>
              <a:tblGrid>
                <a:gridCol w="1981200"/>
                <a:gridCol w="1162050"/>
                <a:gridCol w="581025"/>
                <a:gridCol w="723900"/>
                <a:gridCol w="1190625"/>
                <a:gridCol w="581025"/>
                <a:gridCol w="723900"/>
              </a:tblGrid>
              <a:tr h="200025">
                <a:tc grid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Long-Form Videos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YoY Comparison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QoQ Comparison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Performance Metric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Q1 2024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Q1 2025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Change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Q4 2024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Q1 2025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Change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Num Videos Published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14%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8E1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-20%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877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Views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122.5M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149.7M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22%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0D2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136.2M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149.7M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C49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AVD (mins)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7.78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8.50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B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8.39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8.50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F6B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Watchtime Hours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15.9M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21.2M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33%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19.0M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21.2M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CPM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$7.74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$6.52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-16%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C29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$8.14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$6.52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-20%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887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RPM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$5.62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$4.93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-12%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CF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$6.23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$4.93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-21%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827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Revenue per thousand WTHs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$43.30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$34.78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-20%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B3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$44.57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$34.78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-22%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Estimated Revenue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$688,034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$737,061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$848,172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$737,061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-13%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B09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Net subscriber growth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490.7k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449.2k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-8%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D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464.6k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449.2k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-3%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9B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Views from YT Premium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17.8%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22.2%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25%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3CC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22.1%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22.2%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DB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Likes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98.1%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98.2%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D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98.2%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98.2%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CBB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Net Likes per '000 views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23.0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18.1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-21%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AE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22.3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18.1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-19%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8F7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Net Subscribers per '000 views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4.0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3.0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-25%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9F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3.4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3.0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-12%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B69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Shares per '000 views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7.1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5.0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-30%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8E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5.8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5.0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-14%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AB8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Comments per '000 views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1.1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-35%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-18%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581"/>
                    </a:solidFill>
                  </a:tcPr>
                </a:tc>
              </a:tr>
            </a:tbl>
          </a:graphicData>
        </a:graphic>
      </p:graphicFrame>
      <p:sp>
        <p:nvSpPr>
          <p:cNvPr id="29" name="Google Shape;29;p6"/>
          <p:cNvSpPr txBox="1"/>
          <p:nvPr/>
        </p:nvSpPr>
        <p:spPr>
          <a:xfrm>
            <a:off x="10580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Channel Health Check</a:t>
            </a:r>
            <a:endParaRPr b="1" sz="27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Channel Level - YoY and QoQ Performance - Long-form</a:t>
            </a:r>
            <a:endParaRPr b="1" i="1" sz="18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Google Shape;34;p7"/>
          <p:cNvGraphicFramePr/>
          <p:nvPr/>
        </p:nvGraphicFramePr>
        <p:xfrm>
          <a:off x="1128700" y="103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{52188619-B73E-4F67-8196-2B86979C86B2}</a:tableStyleId>
              </a:tblPr>
              <a:tblGrid>
                <a:gridCol w="1981200"/>
                <a:gridCol w="1162050"/>
                <a:gridCol w="552450"/>
                <a:gridCol w="723900"/>
                <a:gridCol w="1190625"/>
                <a:gridCol w="552450"/>
                <a:gridCol w="723900"/>
              </a:tblGrid>
              <a:tr h="200025">
                <a:tc grid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Short-Form Videos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YoY Comparison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QoQ Comparison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Performance Metric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Q1 2024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Q1 2025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Change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Q4 2024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Q1 2025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Change</a:t>
                      </a:r>
                      <a:endParaRPr b="1" sz="10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Num Videos Published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-33%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B09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-50%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8A7B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Views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80.5M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35.1M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-56%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63.0M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35.1M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-44%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9782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AVD (mins)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0.67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0.80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19%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2EC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0.75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0.80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Watchtime Hours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-48%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8F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-41%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9F8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CPM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$6.76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$6.83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$6.76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AB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RPM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$0.10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$0.14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42%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D7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$0.14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$0.14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-5%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1B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Revenue per thousand WTHs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$8.55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$10.16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19%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C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$11.36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$10.16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4A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Estimated Revenue</a:t>
                      </a:r>
                      <a:endParaRPr b="1"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$7,716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$4,766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-38%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A5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$8,999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$4,766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-47%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17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Net subscriber growth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81.0k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38.5k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-52%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847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88.4k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38.5k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-56%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Views from YT Premium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14.7%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16.9%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EF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16.4%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16.9%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E1A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Likes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98.8%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97.6%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98.5%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97.6%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BB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Net Likes per '000 views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42.1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33.7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-20%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CF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49.1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33.7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-31%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B59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Net Subscribers per '000 views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1.0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1.1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5B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1.4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1.1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-22%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CB9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Shares per '000 views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1.0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1.7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2.2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1.7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-25%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49B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Comments per '000 views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0.4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28%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3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0.6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0.4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-31%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B694"/>
                    </a:solidFill>
                  </a:tcPr>
                </a:tc>
              </a:tr>
            </a:tbl>
          </a:graphicData>
        </a:graphic>
      </p:graphicFrame>
      <p:sp>
        <p:nvSpPr>
          <p:cNvPr id="35" name="Google Shape;35;p7"/>
          <p:cNvSpPr txBox="1"/>
          <p:nvPr/>
        </p:nvSpPr>
        <p:spPr>
          <a:xfrm>
            <a:off x="10580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Channel Health Check</a:t>
            </a:r>
            <a:endParaRPr b="1" sz="27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rPr>
              <a:t>Channel Level - YoY and QoQ Performance - Short-form</a:t>
            </a:r>
            <a:endParaRPr b="1" i="1" sz="1800">
              <a:solidFill>
                <a:srgbClr val="3F3F3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0580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Channel Health Check</a:t>
            </a:r>
            <a:endParaRPr b="1" sz="2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Channel Level* - YoY and QoQ Performance - By Device Type </a:t>
            </a:r>
            <a:endParaRPr b="1" i="1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41" name="Google Shape;41;p8"/>
          <p:cNvGraphicFramePr/>
          <p:nvPr/>
        </p:nvGraphicFramePr>
        <p:xfrm>
          <a:off x="1014713" y="139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{52188619-B73E-4F67-8196-2B86979C86B2}</a:tableStyleId>
              </a:tblPr>
              <a:tblGrid>
                <a:gridCol w="920575"/>
                <a:gridCol w="988775"/>
                <a:gridCol w="681900"/>
                <a:gridCol w="681900"/>
                <a:gridCol w="1238800"/>
                <a:gridCol w="784200"/>
                <a:gridCol w="681900"/>
                <a:gridCol w="1136525"/>
              </a:tblGrid>
              <a:tr h="12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YoY Comparison</a:t>
                      </a:r>
                      <a:endParaRPr b="1"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QoQ Comparison</a:t>
                      </a:r>
                      <a:endParaRPr b="1"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 hMerge="1"/>
                <a:tc hMerge="1"/>
              </a:tr>
              <a:tr h="21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Device Type</a:t>
                      </a:r>
                      <a:endParaRPr b="1"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Metric</a:t>
                      </a:r>
                      <a:endParaRPr b="1"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Q1 2024</a:t>
                      </a:r>
                      <a:endParaRPr b="1"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Q1 2025</a:t>
                      </a:r>
                      <a:endParaRPr b="1"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Change</a:t>
                      </a:r>
                      <a:endParaRPr b="1"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Q4 2024</a:t>
                      </a:r>
                      <a:endParaRPr b="1"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Q1 2025</a:t>
                      </a:r>
                      <a:endParaRPr b="1"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Change</a:t>
                      </a:r>
                      <a:endParaRPr b="1" sz="11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21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DESKTOP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total views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22%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1E57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F9AC"/>
                    </a:solidFill>
                  </a:tcPr>
                </a:tc>
              </a:tr>
              <a:tr h="21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DESKTOP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total WTHs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32%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29%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-10%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BB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32%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29%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-8%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E7C"/>
                    </a:solidFill>
                  </a:tcPr>
                </a:tc>
              </a:tr>
              <a:tr h="21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MOBILE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total views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52%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41%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1F1F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-21%</a:t>
                      </a:r>
                      <a:endParaRPr sz="1100">
                        <a:solidFill>
                          <a:srgbClr val="F1F1F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50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47%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41%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-12%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F62"/>
                    </a:solidFill>
                  </a:tcPr>
                </a:tc>
              </a:tr>
              <a:tr h="21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MOBILE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total WTHs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37%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31%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1F1F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-16%</a:t>
                      </a:r>
                      <a:endParaRPr sz="1100">
                        <a:solidFill>
                          <a:srgbClr val="F1F1F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844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35%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31%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-10%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BB6C"/>
                    </a:solidFill>
                  </a:tcPr>
                </a:tc>
              </a:tr>
              <a:tr h="21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TABLET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total views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-12%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AF6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-11%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B768"/>
                    </a:solidFill>
                  </a:tcPr>
                </a:tc>
              </a:tr>
              <a:tr h="21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TABLET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total WTHs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1F1F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-16%</a:t>
                      </a:r>
                      <a:endParaRPr sz="1100">
                        <a:solidFill>
                          <a:srgbClr val="F1F1F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6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-13%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A05B"/>
                    </a:solidFill>
                  </a:tcPr>
                </a:tc>
              </a:tr>
              <a:tr h="21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TV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total views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19%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29%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1F1F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50%</a:t>
                      </a:r>
                      <a:endParaRPr sz="1100">
                        <a:solidFill>
                          <a:srgbClr val="F1F1F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8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23%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29%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1F1F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25%</a:t>
                      </a:r>
                      <a:endParaRPr sz="1100">
                        <a:solidFill>
                          <a:srgbClr val="F1F1F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6914D"/>
                    </a:solidFill>
                  </a:tcPr>
                </a:tc>
              </a:tr>
              <a:tr h="21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TV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% total WTHs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25%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35%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1F1F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40%</a:t>
                      </a:r>
                      <a:endParaRPr sz="1100">
                        <a:solidFill>
                          <a:srgbClr val="F1F1F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8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28%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35%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1F1F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24%</a:t>
                      </a:r>
                      <a:endParaRPr sz="1100">
                        <a:solidFill>
                          <a:srgbClr val="F1F1F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934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arkey Blue">
      <a:dk1>
        <a:srgbClr val="3F3F3F"/>
      </a:dk1>
      <a:lt1>
        <a:srgbClr val="F9F9F9"/>
      </a:lt1>
      <a:dk2>
        <a:srgbClr val="595959"/>
      </a:dk2>
      <a:lt2>
        <a:srgbClr val="FBF9F7"/>
      </a:lt2>
      <a:accent1>
        <a:srgbClr val="4B24AE"/>
      </a:accent1>
      <a:accent2>
        <a:srgbClr val="FF00DC"/>
      </a:accent2>
      <a:accent3>
        <a:srgbClr val="0022FF"/>
      </a:accent3>
      <a:accent4>
        <a:srgbClr val="361A7C"/>
      </a:accent4>
      <a:accent5>
        <a:srgbClr val="FFFFFF"/>
      </a:accent5>
      <a:accent6>
        <a:srgbClr val="7F7F7F"/>
      </a:accent6>
      <a:hlink>
        <a:srgbClr val="002060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