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65" r:id="rId6"/>
    <p:sldId id="266" r:id="rId7"/>
    <p:sldId id="258" r:id="rId8"/>
    <p:sldId id="264" r:id="rId9"/>
    <p:sldId id="260" r:id="rId10"/>
    <p:sldId id="263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4" r:id="rId21"/>
    <p:sldId id="281" r:id="rId22"/>
    <p:sldId id="282" r:id="rId23"/>
    <p:sldId id="283" r:id="rId24"/>
    <p:sldId id="270" r:id="rId25"/>
    <p:sldId id="285" r:id="rId26"/>
    <p:sldId id="286" r:id="rId27"/>
    <p:sldId id="288" r:id="rId28"/>
    <p:sldId id="289" r:id="rId29"/>
    <p:sldId id="290" r:id="rId30"/>
    <p:sldId id="291" r:id="rId31"/>
    <p:sldId id="271" r:id="rId32"/>
    <p:sldId id="294" r:id="rId33"/>
    <p:sldId id="292" r:id="rId34"/>
    <p:sldId id="293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FF"/>
    <a:srgbClr val="CC00CC"/>
    <a:srgbClr val="FCFCF8"/>
    <a:srgbClr val="CC00FF"/>
    <a:srgbClr val="FBC5FF"/>
    <a:srgbClr val="DEEBF7"/>
    <a:srgbClr val="C9F5FF"/>
    <a:srgbClr val="F3F6FB"/>
    <a:srgbClr val="FCFCF0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2.html" TargetMode="External"/><Relationship Id="rId2" Type="http://schemas.openxmlformats.org/officeDocument/2006/relationships/hyperlink" Target="https://www.youtube.com/watch?v=i94OvYb6noo&amp;ab_channel=AndrejKarpathy" TargetMode="External"/><Relationship Id="rId1" Type="http://schemas.openxmlformats.org/officeDocument/2006/relationships/hyperlink" Target="https://colah.github.io/posts/2015-08-Backprop/" TargetMode="External"/><Relationship Id="rId4" Type="http://schemas.openxmlformats.org/officeDocument/2006/relationships/hyperlink" Target="https://www.deeplearningbook.com.br/algoritmo-backpropagation-parte1-grafos-computacionais-e-chain-rule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2.html" TargetMode="External"/><Relationship Id="rId2" Type="http://schemas.openxmlformats.org/officeDocument/2006/relationships/hyperlink" Target="https://www.youtube.com/watch?v=i94OvYb6noo&amp;ab_channel=AndrejKarpathy" TargetMode="External"/><Relationship Id="rId1" Type="http://schemas.openxmlformats.org/officeDocument/2006/relationships/hyperlink" Target="https://colah.github.io/posts/2015-08-Backprop/" TargetMode="External"/><Relationship Id="rId4" Type="http://schemas.openxmlformats.org/officeDocument/2006/relationships/hyperlink" Target="https://www.deeplearningbook.com.br/algoritmo-backpropagation-parte1-grafos-computacionais-e-chain-rul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7909D-CDDF-4355-A10D-F4472CC8A9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7EBC64D-5172-4E9E-8330-9176292F4C98}">
      <dgm:prSet/>
      <dgm:spPr/>
      <dgm:t>
        <a:bodyPr/>
        <a:lstStyle/>
        <a:p>
          <a:pPr rtl="0"/>
          <a:r>
            <a:rPr lang="en-US" dirty="0" smtClean="0"/>
            <a:t>What is backpropagation really doing? | Deep Learning, chapter 3 </a:t>
          </a:r>
          <a:endParaRPr lang="pt-BR" dirty="0"/>
        </a:p>
      </dgm:t>
    </dgm:pt>
    <dgm:pt modelId="{7E30A81C-6C7C-47EB-B865-247CAE22E156}" type="parTrans" cxnId="{52DCBCBA-7D32-4A9F-8072-C56044348704}">
      <dgm:prSet/>
      <dgm:spPr/>
      <dgm:t>
        <a:bodyPr/>
        <a:lstStyle/>
        <a:p>
          <a:endParaRPr lang="pt-BR"/>
        </a:p>
      </dgm:t>
    </dgm:pt>
    <dgm:pt modelId="{00BBA6CE-4F5F-4636-93F3-D1336824B22B}" type="sibTrans" cxnId="{52DCBCBA-7D32-4A9F-8072-C56044348704}">
      <dgm:prSet/>
      <dgm:spPr/>
      <dgm:t>
        <a:bodyPr/>
        <a:lstStyle/>
        <a:p>
          <a:endParaRPr lang="pt-BR"/>
        </a:p>
      </dgm:t>
    </dgm:pt>
    <dgm:pt modelId="{ABCBACC3-54F9-4BF9-B49D-79EA26745359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https://www.youtube.com/watch?v=Ilg3gGewQ5U&amp;ab_channel=3Blue1Brown</a:t>
          </a:r>
          <a:endParaRPr lang="pt-BR"/>
        </a:p>
      </dgm:t>
    </dgm:pt>
    <dgm:pt modelId="{3EC4DFD3-9834-4A9E-B9C9-F221589FFC3D}" type="parTrans" cxnId="{F477E266-03E1-4DC0-A0B5-60F975AA8F92}">
      <dgm:prSet/>
      <dgm:spPr/>
      <dgm:t>
        <a:bodyPr/>
        <a:lstStyle/>
        <a:p>
          <a:endParaRPr lang="pt-BR"/>
        </a:p>
      </dgm:t>
    </dgm:pt>
    <dgm:pt modelId="{20CE473F-9C8C-4176-B47B-B9A8AF3D10BD}" type="sibTrans" cxnId="{F477E266-03E1-4DC0-A0B5-60F975AA8F92}">
      <dgm:prSet/>
      <dgm:spPr/>
      <dgm:t>
        <a:bodyPr/>
        <a:lstStyle/>
        <a:p>
          <a:endParaRPr lang="pt-BR"/>
        </a:p>
      </dgm:t>
    </dgm:pt>
    <dgm:pt modelId="{7A83E65F-E46A-4E27-8D51-BB4D0F177262}">
      <dgm:prSet/>
      <dgm:spPr/>
      <dgm:t>
        <a:bodyPr/>
        <a:lstStyle/>
        <a:p>
          <a:pPr rtl="0"/>
          <a:r>
            <a:rPr lang="en-US" dirty="0" smtClean="0"/>
            <a:t>Backpropagation calculus | Deep Learning, chapter 4 </a:t>
          </a:r>
          <a:endParaRPr lang="pt-BR" dirty="0"/>
        </a:p>
      </dgm:t>
    </dgm:pt>
    <dgm:pt modelId="{A59CBCA0-D458-4CCD-82CC-1F98C6ECB471}" type="parTrans" cxnId="{8E506584-249F-4A60-ABBE-6BDD4FD854DB}">
      <dgm:prSet/>
      <dgm:spPr/>
      <dgm:t>
        <a:bodyPr/>
        <a:lstStyle/>
        <a:p>
          <a:endParaRPr lang="pt-BR"/>
        </a:p>
      </dgm:t>
    </dgm:pt>
    <dgm:pt modelId="{D49B54C0-FB5E-45F4-8837-E461C78D18D0}" type="sibTrans" cxnId="{8E506584-249F-4A60-ABBE-6BDD4FD854DB}">
      <dgm:prSet/>
      <dgm:spPr/>
      <dgm:t>
        <a:bodyPr/>
        <a:lstStyle/>
        <a:p>
          <a:endParaRPr lang="pt-BR"/>
        </a:p>
      </dgm:t>
    </dgm:pt>
    <dgm:pt modelId="{7E5FA073-9FAE-4D8C-BD07-D0DD68B29550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https://www.youtube.com/watch?v=tIeHLnjs5U8</a:t>
          </a:r>
          <a:endParaRPr lang="pt-BR"/>
        </a:p>
      </dgm:t>
    </dgm:pt>
    <dgm:pt modelId="{3B1D3E34-18C5-44C2-B78E-B8D1CFA07AA0}" type="parTrans" cxnId="{5B05F090-D522-44B2-B991-78AE02E275C2}">
      <dgm:prSet/>
      <dgm:spPr/>
      <dgm:t>
        <a:bodyPr/>
        <a:lstStyle/>
        <a:p>
          <a:endParaRPr lang="pt-BR"/>
        </a:p>
      </dgm:t>
    </dgm:pt>
    <dgm:pt modelId="{ABCC8190-4358-4D2C-A537-B64F75753AB6}" type="sibTrans" cxnId="{5B05F090-D522-44B2-B991-78AE02E275C2}">
      <dgm:prSet/>
      <dgm:spPr/>
      <dgm:t>
        <a:bodyPr/>
        <a:lstStyle/>
        <a:p>
          <a:endParaRPr lang="pt-BR"/>
        </a:p>
      </dgm:t>
    </dgm:pt>
    <dgm:pt modelId="{A911A7B2-FF91-4E41-9671-14C5313481F6}">
      <dgm:prSet/>
      <dgm:spPr/>
      <dgm:t>
        <a:bodyPr/>
        <a:lstStyle/>
        <a:p>
          <a:pPr rtl="0"/>
          <a:r>
            <a:rPr lang="pt-BR" dirty="0" err="1" smtClean="0"/>
            <a:t>Calculus</a:t>
          </a:r>
          <a:r>
            <a:rPr lang="pt-BR" dirty="0" smtClean="0"/>
            <a:t> </a:t>
          </a:r>
          <a:r>
            <a:rPr lang="pt-BR" dirty="0" err="1" smtClean="0"/>
            <a:t>on</a:t>
          </a:r>
          <a:r>
            <a:rPr lang="pt-BR" dirty="0" smtClean="0"/>
            <a:t> </a:t>
          </a:r>
          <a:r>
            <a:rPr lang="pt-BR" dirty="0" err="1" smtClean="0"/>
            <a:t>Computational</a:t>
          </a:r>
          <a:r>
            <a:rPr lang="pt-BR" dirty="0" smtClean="0"/>
            <a:t> </a:t>
          </a:r>
          <a:r>
            <a:rPr lang="pt-BR" dirty="0" err="1" smtClean="0"/>
            <a:t>Graphs</a:t>
          </a:r>
          <a:r>
            <a:rPr lang="pt-BR" dirty="0" smtClean="0"/>
            <a:t>: Backpropagation – C. </a:t>
          </a:r>
          <a:r>
            <a:rPr lang="pt-BR" dirty="0" err="1" smtClean="0"/>
            <a:t>Olah's</a:t>
          </a:r>
          <a:r>
            <a:rPr lang="pt-BR" dirty="0" smtClean="0"/>
            <a:t> blog</a:t>
          </a:r>
          <a:endParaRPr lang="pt-BR" dirty="0"/>
        </a:p>
      </dgm:t>
    </dgm:pt>
    <dgm:pt modelId="{A6DB8CAA-49A3-4842-98C4-7E17D8AE5E21}" type="parTrans" cxnId="{93B65490-C2A6-489D-B305-790E627E6B1E}">
      <dgm:prSet/>
      <dgm:spPr/>
      <dgm:t>
        <a:bodyPr/>
        <a:lstStyle/>
        <a:p>
          <a:endParaRPr lang="pt-BR"/>
        </a:p>
      </dgm:t>
    </dgm:pt>
    <dgm:pt modelId="{CF50BCA1-1184-4367-83B9-99E0CD84B183}" type="sibTrans" cxnId="{93B65490-C2A6-489D-B305-790E627E6B1E}">
      <dgm:prSet/>
      <dgm:spPr/>
      <dgm:t>
        <a:bodyPr/>
        <a:lstStyle/>
        <a:p>
          <a:endParaRPr lang="pt-BR"/>
        </a:p>
      </dgm:t>
    </dgm:pt>
    <dgm:pt modelId="{32E9CD7A-CF21-44DE-8E19-C6F8B9A6CB93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1"/>
            </a:rPr>
            <a:t>https://colah.github.io/posts/2015-08-Backprop/</a:t>
          </a:r>
          <a:endParaRPr lang="pt-BR"/>
        </a:p>
      </dgm:t>
    </dgm:pt>
    <dgm:pt modelId="{0DFDD26F-1807-48AE-ACDE-E9BB29D02974}" type="parTrans" cxnId="{783499E0-C955-46D3-9F73-741C2DFE0587}">
      <dgm:prSet/>
      <dgm:spPr/>
      <dgm:t>
        <a:bodyPr/>
        <a:lstStyle/>
        <a:p>
          <a:endParaRPr lang="pt-BR"/>
        </a:p>
      </dgm:t>
    </dgm:pt>
    <dgm:pt modelId="{C33AAC06-B5A7-4112-81F8-98AF1789F94D}" type="sibTrans" cxnId="{783499E0-C955-46D3-9F73-741C2DFE0587}">
      <dgm:prSet/>
      <dgm:spPr/>
      <dgm:t>
        <a:bodyPr/>
        <a:lstStyle/>
        <a:p>
          <a:endParaRPr lang="pt-BR"/>
        </a:p>
      </dgm:t>
    </dgm:pt>
    <dgm:pt modelId="{0B8D4A59-627E-4963-B52F-ECB8B596AF54}">
      <dgm:prSet/>
      <dgm:spPr/>
      <dgm:t>
        <a:bodyPr/>
        <a:lstStyle/>
        <a:p>
          <a:pPr rtl="0"/>
          <a:r>
            <a:rPr lang="pt-BR" dirty="0" smtClean="0"/>
            <a:t>Stanford </a:t>
          </a:r>
          <a:r>
            <a:rPr lang="pt-BR" dirty="0" err="1" smtClean="0"/>
            <a:t>University</a:t>
          </a:r>
          <a:r>
            <a:rPr lang="pt-BR" dirty="0" smtClean="0"/>
            <a:t> | CS231n: </a:t>
          </a:r>
          <a:r>
            <a:rPr lang="pt-BR" dirty="0" err="1" smtClean="0"/>
            <a:t>Lecture</a:t>
          </a:r>
          <a:r>
            <a:rPr lang="pt-BR" dirty="0" smtClean="0"/>
            <a:t> 4: Backpropagation, Neural Networks 1 </a:t>
          </a:r>
          <a:endParaRPr lang="pt-BR" dirty="0"/>
        </a:p>
      </dgm:t>
    </dgm:pt>
    <dgm:pt modelId="{525DCC40-DA1B-4056-8014-E7EDFAD6F5BC}" type="parTrans" cxnId="{446FAEC0-F28C-4D9E-B3B1-440136ACCB6E}">
      <dgm:prSet/>
      <dgm:spPr/>
      <dgm:t>
        <a:bodyPr/>
        <a:lstStyle/>
        <a:p>
          <a:endParaRPr lang="pt-BR"/>
        </a:p>
      </dgm:t>
    </dgm:pt>
    <dgm:pt modelId="{43D685F3-01C8-4C5F-A6A3-BDCEA826C053}" type="sibTrans" cxnId="{446FAEC0-F28C-4D9E-B3B1-440136ACCB6E}">
      <dgm:prSet/>
      <dgm:spPr/>
      <dgm:t>
        <a:bodyPr/>
        <a:lstStyle/>
        <a:p>
          <a:endParaRPr lang="pt-BR"/>
        </a:p>
      </dgm:t>
    </dgm:pt>
    <dgm:pt modelId="{F2B6CD0B-A6CE-4352-A006-3032A6A42542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2"/>
            </a:rPr>
            <a:t>https://www.youtube.com/watch?v=i94OvYb6noo&amp;ab_channel=AndrejKarpathy</a:t>
          </a:r>
          <a:endParaRPr lang="pt-BR"/>
        </a:p>
      </dgm:t>
    </dgm:pt>
    <dgm:pt modelId="{F6CCC7AC-B50C-4BD0-BD4F-DE6BD88D2A45}" type="parTrans" cxnId="{1B20196A-57E2-4258-BAE8-7D12F0B8C3BB}">
      <dgm:prSet/>
      <dgm:spPr/>
      <dgm:t>
        <a:bodyPr/>
        <a:lstStyle/>
        <a:p>
          <a:endParaRPr lang="pt-BR"/>
        </a:p>
      </dgm:t>
    </dgm:pt>
    <dgm:pt modelId="{EE96A58E-AE85-4782-8F92-6E2CD2FB6A8C}" type="sibTrans" cxnId="{1B20196A-57E2-4258-BAE8-7D12F0B8C3BB}">
      <dgm:prSet/>
      <dgm:spPr/>
      <dgm:t>
        <a:bodyPr/>
        <a:lstStyle/>
        <a:p>
          <a:endParaRPr lang="pt-BR"/>
        </a:p>
      </dgm:t>
    </dgm:pt>
    <dgm:pt modelId="{6C242D00-AF4B-4E43-B58F-8581C2418A88}">
      <dgm:prSet/>
      <dgm:spPr/>
      <dgm:t>
        <a:bodyPr/>
        <a:lstStyle/>
        <a:p>
          <a:pPr rtl="0"/>
          <a:r>
            <a:rPr lang="en-US" dirty="0" smtClean="0"/>
            <a:t>Neural networks and deep learning Book | </a:t>
          </a:r>
          <a:r>
            <a:rPr lang="en-US" dirty="0" err="1" smtClean="0"/>
            <a:t>Capítulo</a:t>
          </a:r>
          <a:r>
            <a:rPr lang="en-US" dirty="0" smtClean="0"/>
            <a:t> 2 -- Michael Nielsen</a:t>
          </a:r>
          <a:endParaRPr lang="pt-BR" dirty="0"/>
        </a:p>
      </dgm:t>
    </dgm:pt>
    <dgm:pt modelId="{8E7FDF15-EEDF-4549-B84B-ADCE0A3C0850}" type="parTrans" cxnId="{1F8F173F-5213-4206-8198-6EF1667E118E}">
      <dgm:prSet/>
      <dgm:spPr/>
      <dgm:t>
        <a:bodyPr/>
        <a:lstStyle/>
        <a:p>
          <a:endParaRPr lang="pt-BR"/>
        </a:p>
      </dgm:t>
    </dgm:pt>
    <dgm:pt modelId="{D5745A9A-F8D2-4A03-9F69-446A1057617F}" type="sibTrans" cxnId="{1F8F173F-5213-4206-8198-6EF1667E118E}">
      <dgm:prSet/>
      <dgm:spPr/>
      <dgm:t>
        <a:bodyPr/>
        <a:lstStyle/>
        <a:p>
          <a:endParaRPr lang="pt-BR"/>
        </a:p>
      </dgm:t>
    </dgm:pt>
    <dgm:pt modelId="{7F517658-E3BD-4907-91E0-78BC7895D3D8}">
      <dgm:prSet/>
      <dgm:spPr/>
      <dgm:t>
        <a:bodyPr/>
        <a:lstStyle/>
        <a:p>
          <a:pPr rtl="0"/>
          <a:r>
            <a:rPr lang="pt-BR" smtClean="0">
              <a:hlinkClick xmlns:r="http://schemas.openxmlformats.org/officeDocument/2006/relationships" r:id="rId3"/>
            </a:rPr>
            <a:t>http://neuralnetworksanddeeplearning.com/chap2.html</a:t>
          </a:r>
          <a:r>
            <a:rPr lang="pt-BR" smtClean="0"/>
            <a:t> </a:t>
          </a:r>
          <a:endParaRPr lang="pt-BR"/>
        </a:p>
      </dgm:t>
    </dgm:pt>
    <dgm:pt modelId="{5B71C747-5DFF-461A-9C99-EE84C6045E92}" type="parTrans" cxnId="{994E8348-E3E2-490E-963C-B83B630C9C3D}">
      <dgm:prSet/>
      <dgm:spPr/>
      <dgm:t>
        <a:bodyPr/>
        <a:lstStyle/>
        <a:p>
          <a:endParaRPr lang="pt-BR"/>
        </a:p>
      </dgm:t>
    </dgm:pt>
    <dgm:pt modelId="{3A5DE7E1-CBD7-41A5-A822-A17D2A9D76E4}" type="sibTrans" cxnId="{994E8348-E3E2-490E-963C-B83B630C9C3D}">
      <dgm:prSet/>
      <dgm:spPr/>
      <dgm:t>
        <a:bodyPr/>
        <a:lstStyle/>
        <a:p>
          <a:endParaRPr lang="pt-BR"/>
        </a:p>
      </dgm:t>
    </dgm:pt>
    <dgm:pt modelId="{F51CA09D-776B-4B68-8288-67017A3C15DA}">
      <dgm:prSet/>
      <dgm:spPr/>
      <dgm:t>
        <a:bodyPr/>
        <a:lstStyle/>
        <a:p>
          <a:pPr rtl="0"/>
          <a:r>
            <a:rPr lang="pt-BR" dirty="0" smtClean="0"/>
            <a:t>Capítulo 14 - Algoritmo Backpropagation Parte 1 - Grafos Computacionais e Chain </a:t>
          </a:r>
          <a:r>
            <a:rPr lang="pt-BR" dirty="0" err="1" smtClean="0"/>
            <a:t>Rule</a:t>
          </a:r>
          <a:r>
            <a:rPr lang="pt-BR" dirty="0" smtClean="0"/>
            <a:t> - </a:t>
          </a:r>
          <a:r>
            <a:rPr lang="pt-BR" dirty="0" err="1" smtClean="0"/>
            <a:t>Deep</a:t>
          </a:r>
          <a:r>
            <a:rPr lang="pt-BR" dirty="0" smtClean="0"/>
            <a:t> Learning Book</a:t>
          </a:r>
          <a:endParaRPr lang="pt-BR" dirty="0"/>
        </a:p>
      </dgm:t>
    </dgm:pt>
    <dgm:pt modelId="{B9CD3A0C-8721-4E59-9207-E2849F5E3BDF}" type="parTrans" cxnId="{EBA26B1F-B85E-426E-8B58-5BA7824A102A}">
      <dgm:prSet/>
      <dgm:spPr/>
      <dgm:t>
        <a:bodyPr/>
        <a:lstStyle/>
        <a:p>
          <a:endParaRPr lang="pt-BR"/>
        </a:p>
      </dgm:t>
    </dgm:pt>
    <dgm:pt modelId="{D72BB209-1993-455A-AE3F-BBB02663E1FF}" type="sibTrans" cxnId="{EBA26B1F-B85E-426E-8B58-5BA7824A102A}">
      <dgm:prSet/>
      <dgm:spPr/>
      <dgm:t>
        <a:bodyPr/>
        <a:lstStyle/>
        <a:p>
          <a:endParaRPr lang="pt-BR"/>
        </a:p>
      </dgm:t>
    </dgm:pt>
    <dgm:pt modelId="{01524CE9-4AB4-435F-893F-2535D66AAA19}">
      <dgm:prSet/>
      <dgm:spPr/>
      <dgm:t>
        <a:bodyPr/>
        <a:lstStyle/>
        <a:p>
          <a:pPr rtl="0"/>
          <a:r>
            <a:rPr lang="pt-BR" dirty="0" smtClean="0">
              <a:hlinkClick xmlns:r="http://schemas.openxmlformats.org/officeDocument/2006/relationships" r:id="rId4"/>
            </a:rPr>
            <a:t>https://www.deeplearningbook.com.br/algoritmo-backpropagation-parte1-grafos-computacionais-e-chain-rule/</a:t>
          </a:r>
          <a:endParaRPr lang="pt-BR" dirty="0"/>
        </a:p>
      </dgm:t>
    </dgm:pt>
    <dgm:pt modelId="{0D90A8C2-8018-424D-8DAB-3129E6051280}" type="parTrans" cxnId="{D379E341-D94B-4DB9-8E23-BEFD3478FB49}">
      <dgm:prSet/>
      <dgm:spPr/>
      <dgm:t>
        <a:bodyPr/>
        <a:lstStyle/>
        <a:p>
          <a:endParaRPr lang="pt-BR"/>
        </a:p>
      </dgm:t>
    </dgm:pt>
    <dgm:pt modelId="{9677E0AA-4E6A-4492-8A99-E5E617CCA4CD}" type="sibTrans" cxnId="{D379E341-D94B-4DB9-8E23-BEFD3478FB49}">
      <dgm:prSet/>
      <dgm:spPr/>
      <dgm:t>
        <a:bodyPr/>
        <a:lstStyle/>
        <a:p>
          <a:endParaRPr lang="pt-BR"/>
        </a:p>
      </dgm:t>
    </dgm:pt>
    <dgm:pt modelId="{DDB31842-A635-4B6B-80B1-3AF10BD0C258}" type="pres">
      <dgm:prSet presAssocID="{8107909D-CDDF-4355-A10D-F4472CC8A9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01847C9-BC3C-4EDD-95D9-22E3D8A4BD97}" type="pres">
      <dgm:prSet presAssocID="{F7EBC64D-5172-4E9E-8330-9176292F4C98}" presName="linNode" presStyleCnt="0"/>
      <dgm:spPr/>
    </dgm:pt>
    <dgm:pt modelId="{41F13A3E-EF5F-4EE6-9DFE-76A87604BFCD}" type="pres">
      <dgm:prSet presAssocID="{F7EBC64D-5172-4E9E-8330-9176292F4C98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1EFD38-5BC9-4B35-B8B5-EFDC92EE42FF}" type="pres">
      <dgm:prSet presAssocID="{F7EBC64D-5172-4E9E-8330-9176292F4C98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840AF4-3B21-4B76-BDEC-7D90375FBAFD}" type="pres">
      <dgm:prSet presAssocID="{00BBA6CE-4F5F-4636-93F3-D1336824B22B}" presName="sp" presStyleCnt="0"/>
      <dgm:spPr/>
    </dgm:pt>
    <dgm:pt modelId="{EC28C4F0-08E0-4BAF-941C-6B792F05B000}" type="pres">
      <dgm:prSet presAssocID="{7A83E65F-E46A-4E27-8D51-BB4D0F177262}" presName="linNode" presStyleCnt="0"/>
      <dgm:spPr/>
    </dgm:pt>
    <dgm:pt modelId="{1A1A93AC-6C49-484A-AD98-DB845F8B2005}" type="pres">
      <dgm:prSet presAssocID="{7A83E65F-E46A-4E27-8D51-BB4D0F177262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AB5F2B-8408-4CB3-953B-CC2BAD98C8FC}" type="pres">
      <dgm:prSet presAssocID="{7A83E65F-E46A-4E27-8D51-BB4D0F177262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D002A48-3F75-4058-AF32-5873F7A9FE65}" type="pres">
      <dgm:prSet presAssocID="{D49B54C0-FB5E-45F4-8837-E461C78D18D0}" presName="sp" presStyleCnt="0"/>
      <dgm:spPr/>
    </dgm:pt>
    <dgm:pt modelId="{79081EDF-5548-4E17-8531-A80BA5EA2FC6}" type="pres">
      <dgm:prSet presAssocID="{A911A7B2-FF91-4E41-9671-14C5313481F6}" presName="linNode" presStyleCnt="0"/>
      <dgm:spPr/>
    </dgm:pt>
    <dgm:pt modelId="{4D53A257-38B3-46CE-ACF9-7F3BDAA673B2}" type="pres">
      <dgm:prSet presAssocID="{A911A7B2-FF91-4E41-9671-14C5313481F6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E1560C5-4789-4A34-8B69-CC0359C15C6B}" type="pres">
      <dgm:prSet presAssocID="{A911A7B2-FF91-4E41-9671-14C5313481F6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67EEB6-6974-4370-98EB-0FD67F0CEC6F}" type="pres">
      <dgm:prSet presAssocID="{CF50BCA1-1184-4367-83B9-99E0CD84B183}" presName="sp" presStyleCnt="0"/>
      <dgm:spPr/>
    </dgm:pt>
    <dgm:pt modelId="{ADC2CC4D-7FF2-48D4-A0F8-5E73A61E1EC8}" type="pres">
      <dgm:prSet presAssocID="{0B8D4A59-627E-4963-B52F-ECB8B596AF54}" presName="linNode" presStyleCnt="0"/>
      <dgm:spPr/>
    </dgm:pt>
    <dgm:pt modelId="{DE5007E7-FEF5-4604-BED2-9FAFF5E2D76C}" type="pres">
      <dgm:prSet presAssocID="{0B8D4A59-627E-4963-B52F-ECB8B596AF54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EA4FF0-9742-4E86-9D2B-A95836269D2B}" type="pres">
      <dgm:prSet presAssocID="{0B8D4A59-627E-4963-B52F-ECB8B596AF54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94EC9F-36C3-4E3E-9339-9F67BF13BA0E}" type="pres">
      <dgm:prSet presAssocID="{43D685F3-01C8-4C5F-A6A3-BDCEA826C053}" presName="sp" presStyleCnt="0"/>
      <dgm:spPr/>
    </dgm:pt>
    <dgm:pt modelId="{D1C87741-CC8D-4F67-8F45-12D250A89E2C}" type="pres">
      <dgm:prSet presAssocID="{6C242D00-AF4B-4E43-B58F-8581C2418A88}" presName="linNode" presStyleCnt="0"/>
      <dgm:spPr/>
    </dgm:pt>
    <dgm:pt modelId="{C9BB9EA2-3E0B-4D23-A6F9-12677E8439DB}" type="pres">
      <dgm:prSet presAssocID="{6C242D00-AF4B-4E43-B58F-8581C2418A8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79B6B0-C383-4943-BBB3-6EBBA46BCEAC}" type="pres">
      <dgm:prSet presAssocID="{6C242D00-AF4B-4E43-B58F-8581C2418A8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77AF02-6359-4DE0-957B-171D40C154AC}" type="pres">
      <dgm:prSet presAssocID="{D5745A9A-F8D2-4A03-9F69-446A1057617F}" presName="sp" presStyleCnt="0"/>
      <dgm:spPr/>
    </dgm:pt>
    <dgm:pt modelId="{A2F61260-D204-4AEE-9512-32E33E907B36}" type="pres">
      <dgm:prSet presAssocID="{F51CA09D-776B-4B68-8288-67017A3C15DA}" presName="linNode" presStyleCnt="0"/>
      <dgm:spPr/>
    </dgm:pt>
    <dgm:pt modelId="{AA0362B0-8577-4F30-9824-F0121027F722}" type="pres">
      <dgm:prSet presAssocID="{F51CA09D-776B-4B68-8288-67017A3C15DA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0C5275-E625-4041-8402-108D67C9A1C5}" type="pres">
      <dgm:prSet presAssocID="{F51CA09D-776B-4B68-8288-67017A3C15DA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B20196A-57E2-4258-BAE8-7D12F0B8C3BB}" srcId="{0B8D4A59-627E-4963-B52F-ECB8B596AF54}" destId="{F2B6CD0B-A6CE-4352-A006-3032A6A42542}" srcOrd="0" destOrd="0" parTransId="{F6CCC7AC-B50C-4BD0-BD4F-DE6BD88D2A45}" sibTransId="{EE96A58E-AE85-4782-8F92-6E2CD2FB6A8C}"/>
    <dgm:cxn modelId="{783499E0-C955-46D3-9F73-741C2DFE0587}" srcId="{A911A7B2-FF91-4E41-9671-14C5313481F6}" destId="{32E9CD7A-CF21-44DE-8E19-C6F8B9A6CB93}" srcOrd="0" destOrd="0" parTransId="{0DFDD26F-1807-48AE-ACDE-E9BB29D02974}" sibTransId="{C33AAC06-B5A7-4112-81F8-98AF1789F94D}"/>
    <dgm:cxn modelId="{EBA26B1F-B85E-426E-8B58-5BA7824A102A}" srcId="{8107909D-CDDF-4355-A10D-F4472CC8A9D2}" destId="{F51CA09D-776B-4B68-8288-67017A3C15DA}" srcOrd="5" destOrd="0" parTransId="{B9CD3A0C-8721-4E59-9207-E2849F5E3BDF}" sibTransId="{D72BB209-1993-455A-AE3F-BBB02663E1FF}"/>
    <dgm:cxn modelId="{FEE0F38D-D3EF-4C71-93F8-B396891980F5}" type="presOf" srcId="{0B8D4A59-627E-4963-B52F-ECB8B596AF54}" destId="{DE5007E7-FEF5-4604-BED2-9FAFF5E2D76C}" srcOrd="0" destOrd="0" presId="urn:microsoft.com/office/officeart/2005/8/layout/vList5"/>
    <dgm:cxn modelId="{1F8F173F-5213-4206-8198-6EF1667E118E}" srcId="{8107909D-CDDF-4355-A10D-F4472CC8A9D2}" destId="{6C242D00-AF4B-4E43-B58F-8581C2418A88}" srcOrd="4" destOrd="0" parTransId="{8E7FDF15-EEDF-4549-B84B-ADCE0A3C0850}" sibTransId="{D5745A9A-F8D2-4A03-9F69-446A1057617F}"/>
    <dgm:cxn modelId="{446FAEC0-F28C-4D9E-B3B1-440136ACCB6E}" srcId="{8107909D-CDDF-4355-A10D-F4472CC8A9D2}" destId="{0B8D4A59-627E-4963-B52F-ECB8B596AF54}" srcOrd="3" destOrd="0" parTransId="{525DCC40-DA1B-4056-8014-E7EDFAD6F5BC}" sibTransId="{43D685F3-01C8-4C5F-A6A3-BDCEA826C053}"/>
    <dgm:cxn modelId="{8E506584-249F-4A60-ABBE-6BDD4FD854DB}" srcId="{8107909D-CDDF-4355-A10D-F4472CC8A9D2}" destId="{7A83E65F-E46A-4E27-8D51-BB4D0F177262}" srcOrd="1" destOrd="0" parTransId="{A59CBCA0-D458-4CCD-82CC-1F98C6ECB471}" sibTransId="{D49B54C0-FB5E-45F4-8837-E461C78D18D0}"/>
    <dgm:cxn modelId="{2FE81CA2-23E5-422C-9501-69D1E533302C}" type="presOf" srcId="{8107909D-CDDF-4355-A10D-F4472CC8A9D2}" destId="{DDB31842-A635-4B6B-80B1-3AF10BD0C258}" srcOrd="0" destOrd="0" presId="urn:microsoft.com/office/officeart/2005/8/layout/vList5"/>
    <dgm:cxn modelId="{048A4CEC-644D-4CCC-91C1-E4A21033A960}" type="presOf" srcId="{01524CE9-4AB4-435F-893F-2535D66AAA19}" destId="{C80C5275-E625-4041-8402-108D67C9A1C5}" srcOrd="0" destOrd="0" presId="urn:microsoft.com/office/officeart/2005/8/layout/vList5"/>
    <dgm:cxn modelId="{EF6ED68C-53F9-46CA-99B5-78AAE90A6EDA}" type="presOf" srcId="{F7EBC64D-5172-4E9E-8330-9176292F4C98}" destId="{41F13A3E-EF5F-4EE6-9DFE-76A87604BFCD}" srcOrd="0" destOrd="0" presId="urn:microsoft.com/office/officeart/2005/8/layout/vList5"/>
    <dgm:cxn modelId="{2AEE99AD-8A8E-4642-868A-DE107D596432}" type="presOf" srcId="{7F517658-E3BD-4907-91E0-78BC7895D3D8}" destId="{9F79B6B0-C383-4943-BBB3-6EBBA46BCEAC}" srcOrd="0" destOrd="0" presId="urn:microsoft.com/office/officeart/2005/8/layout/vList5"/>
    <dgm:cxn modelId="{73714A8F-D483-4780-B430-D15E241084CD}" type="presOf" srcId="{32E9CD7A-CF21-44DE-8E19-C6F8B9A6CB93}" destId="{FE1560C5-4789-4A34-8B69-CC0359C15C6B}" srcOrd="0" destOrd="0" presId="urn:microsoft.com/office/officeart/2005/8/layout/vList5"/>
    <dgm:cxn modelId="{D400B2B6-A352-4B8B-B8B5-559D3463BB5F}" type="presOf" srcId="{A911A7B2-FF91-4E41-9671-14C5313481F6}" destId="{4D53A257-38B3-46CE-ACF9-7F3BDAA673B2}" srcOrd="0" destOrd="0" presId="urn:microsoft.com/office/officeart/2005/8/layout/vList5"/>
    <dgm:cxn modelId="{994E8348-E3E2-490E-963C-B83B630C9C3D}" srcId="{6C242D00-AF4B-4E43-B58F-8581C2418A88}" destId="{7F517658-E3BD-4907-91E0-78BC7895D3D8}" srcOrd="0" destOrd="0" parTransId="{5B71C747-5DFF-461A-9C99-EE84C6045E92}" sibTransId="{3A5DE7E1-CBD7-41A5-A822-A17D2A9D76E4}"/>
    <dgm:cxn modelId="{0EDDDCBB-BAD7-492B-890C-1C86AE820284}" type="presOf" srcId="{ABCBACC3-54F9-4BF9-B49D-79EA26745359}" destId="{AE1EFD38-5BC9-4B35-B8B5-EFDC92EE42FF}" srcOrd="0" destOrd="0" presId="urn:microsoft.com/office/officeart/2005/8/layout/vList5"/>
    <dgm:cxn modelId="{F477E266-03E1-4DC0-A0B5-60F975AA8F92}" srcId="{F7EBC64D-5172-4E9E-8330-9176292F4C98}" destId="{ABCBACC3-54F9-4BF9-B49D-79EA26745359}" srcOrd="0" destOrd="0" parTransId="{3EC4DFD3-9834-4A9E-B9C9-F221589FFC3D}" sibTransId="{20CE473F-9C8C-4176-B47B-B9A8AF3D10BD}"/>
    <dgm:cxn modelId="{93B65490-C2A6-489D-B305-790E627E6B1E}" srcId="{8107909D-CDDF-4355-A10D-F4472CC8A9D2}" destId="{A911A7B2-FF91-4E41-9671-14C5313481F6}" srcOrd="2" destOrd="0" parTransId="{A6DB8CAA-49A3-4842-98C4-7E17D8AE5E21}" sibTransId="{CF50BCA1-1184-4367-83B9-99E0CD84B183}"/>
    <dgm:cxn modelId="{52DCBCBA-7D32-4A9F-8072-C56044348704}" srcId="{8107909D-CDDF-4355-A10D-F4472CC8A9D2}" destId="{F7EBC64D-5172-4E9E-8330-9176292F4C98}" srcOrd="0" destOrd="0" parTransId="{7E30A81C-6C7C-47EB-B865-247CAE22E156}" sibTransId="{00BBA6CE-4F5F-4636-93F3-D1336824B22B}"/>
    <dgm:cxn modelId="{9A5DEA18-72CF-4E06-9C89-D835D74DD793}" type="presOf" srcId="{7E5FA073-9FAE-4D8C-BD07-D0DD68B29550}" destId="{85AB5F2B-8408-4CB3-953B-CC2BAD98C8FC}" srcOrd="0" destOrd="0" presId="urn:microsoft.com/office/officeart/2005/8/layout/vList5"/>
    <dgm:cxn modelId="{415D89C8-AFE7-4E70-89CB-CBB8A569D11B}" type="presOf" srcId="{F51CA09D-776B-4B68-8288-67017A3C15DA}" destId="{AA0362B0-8577-4F30-9824-F0121027F722}" srcOrd="0" destOrd="0" presId="urn:microsoft.com/office/officeart/2005/8/layout/vList5"/>
    <dgm:cxn modelId="{17CE72ED-23FA-411F-85F1-E38C72C02549}" type="presOf" srcId="{6C242D00-AF4B-4E43-B58F-8581C2418A88}" destId="{C9BB9EA2-3E0B-4D23-A6F9-12677E8439DB}" srcOrd="0" destOrd="0" presId="urn:microsoft.com/office/officeart/2005/8/layout/vList5"/>
    <dgm:cxn modelId="{D379E341-D94B-4DB9-8E23-BEFD3478FB49}" srcId="{F51CA09D-776B-4B68-8288-67017A3C15DA}" destId="{01524CE9-4AB4-435F-893F-2535D66AAA19}" srcOrd="0" destOrd="0" parTransId="{0D90A8C2-8018-424D-8DAB-3129E6051280}" sibTransId="{9677E0AA-4E6A-4492-8A99-E5E617CCA4CD}"/>
    <dgm:cxn modelId="{92E3E7E0-A826-4868-9AE4-FA478951F7A1}" type="presOf" srcId="{7A83E65F-E46A-4E27-8D51-BB4D0F177262}" destId="{1A1A93AC-6C49-484A-AD98-DB845F8B2005}" srcOrd="0" destOrd="0" presId="urn:microsoft.com/office/officeart/2005/8/layout/vList5"/>
    <dgm:cxn modelId="{5B05F090-D522-44B2-B991-78AE02E275C2}" srcId="{7A83E65F-E46A-4E27-8D51-BB4D0F177262}" destId="{7E5FA073-9FAE-4D8C-BD07-D0DD68B29550}" srcOrd="0" destOrd="0" parTransId="{3B1D3E34-18C5-44C2-B78E-B8D1CFA07AA0}" sibTransId="{ABCC8190-4358-4D2C-A537-B64F75753AB6}"/>
    <dgm:cxn modelId="{149BCCFB-71FB-4E80-B495-2EB0CA2BEF02}" type="presOf" srcId="{F2B6CD0B-A6CE-4352-A006-3032A6A42542}" destId="{BAEA4FF0-9742-4E86-9D2B-A95836269D2B}" srcOrd="0" destOrd="0" presId="urn:microsoft.com/office/officeart/2005/8/layout/vList5"/>
    <dgm:cxn modelId="{D3F0EF0B-3212-4F7C-9119-34B437F3B6FB}" type="presParOf" srcId="{DDB31842-A635-4B6B-80B1-3AF10BD0C258}" destId="{001847C9-BC3C-4EDD-95D9-22E3D8A4BD97}" srcOrd="0" destOrd="0" presId="urn:microsoft.com/office/officeart/2005/8/layout/vList5"/>
    <dgm:cxn modelId="{7E9EDF29-7310-4F0E-A68C-DDCE68D61F0E}" type="presParOf" srcId="{001847C9-BC3C-4EDD-95D9-22E3D8A4BD97}" destId="{41F13A3E-EF5F-4EE6-9DFE-76A87604BFCD}" srcOrd="0" destOrd="0" presId="urn:microsoft.com/office/officeart/2005/8/layout/vList5"/>
    <dgm:cxn modelId="{5E0CF857-DC52-4D2C-8682-FB8735F04646}" type="presParOf" srcId="{001847C9-BC3C-4EDD-95D9-22E3D8A4BD97}" destId="{AE1EFD38-5BC9-4B35-B8B5-EFDC92EE42FF}" srcOrd="1" destOrd="0" presId="urn:microsoft.com/office/officeart/2005/8/layout/vList5"/>
    <dgm:cxn modelId="{0384782C-6C62-4E47-8134-51DE4C4C37C7}" type="presParOf" srcId="{DDB31842-A635-4B6B-80B1-3AF10BD0C258}" destId="{88840AF4-3B21-4B76-BDEC-7D90375FBAFD}" srcOrd="1" destOrd="0" presId="urn:microsoft.com/office/officeart/2005/8/layout/vList5"/>
    <dgm:cxn modelId="{7825290D-4980-4FBA-88F7-22A117097CD9}" type="presParOf" srcId="{DDB31842-A635-4B6B-80B1-3AF10BD0C258}" destId="{EC28C4F0-08E0-4BAF-941C-6B792F05B000}" srcOrd="2" destOrd="0" presId="urn:microsoft.com/office/officeart/2005/8/layout/vList5"/>
    <dgm:cxn modelId="{4B637CCD-1D3B-42B7-B515-725E9A7A6536}" type="presParOf" srcId="{EC28C4F0-08E0-4BAF-941C-6B792F05B000}" destId="{1A1A93AC-6C49-484A-AD98-DB845F8B2005}" srcOrd="0" destOrd="0" presId="urn:microsoft.com/office/officeart/2005/8/layout/vList5"/>
    <dgm:cxn modelId="{3683AD33-B9B7-4FCC-871E-525FFB9A3922}" type="presParOf" srcId="{EC28C4F0-08E0-4BAF-941C-6B792F05B000}" destId="{85AB5F2B-8408-4CB3-953B-CC2BAD98C8FC}" srcOrd="1" destOrd="0" presId="urn:microsoft.com/office/officeart/2005/8/layout/vList5"/>
    <dgm:cxn modelId="{22A80B97-4894-4219-8EE1-6BC0722CB7B7}" type="presParOf" srcId="{DDB31842-A635-4B6B-80B1-3AF10BD0C258}" destId="{1D002A48-3F75-4058-AF32-5873F7A9FE65}" srcOrd="3" destOrd="0" presId="urn:microsoft.com/office/officeart/2005/8/layout/vList5"/>
    <dgm:cxn modelId="{000DFE3D-88AD-4969-B61A-F68A475E3246}" type="presParOf" srcId="{DDB31842-A635-4B6B-80B1-3AF10BD0C258}" destId="{79081EDF-5548-4E17-8531-A80BA5EA2FC6}" srcOrd="4" destOrd="0" presId="urn:microsoft.com/office/officeart/2005/8/layout/vList5"/>
    <dgm:cxn modelId="{A7CF5931-7034-42A8-9A65-0883C22CE111}" type="presParOf" srcId="{79081EDF-5548-4E17-8531-A80BA5EA2FC6}" destId="{4D53A257-38B3-46CE-ACF9-7F3BDAA673B2}" srcOrd="0" destOrd="0" presId="urn:microsoft.com/office/officeart/2005/8/layout/vList5"/>
    <dgm:cxn modelId="{D3B427DB-28D6-4AE8-B751-8F83C8A62B4B}" type="presParOf" srcId="{79081EDF-5548-4E17-8531-A80BA5EA2FC6}" destId="{FE1560C5-4789-4A34-8B69-CC0359C15C6B}" srcOrd="1" destOrd="0" presId="urn:microsoft.com/office/officeart/2005/8/layout/vList5"/>
    <dgm:cxn modelId="{15EB89D1-81E2-46AA-9195-605A56AA76C3}" type="presParOf" srcId="{DDB31842-A635-4B6B-80B1-3AF10BD0C258}" destId="{2E67EEB6-6974-4370-98EB-0FD67F0CEC6F}" srcOrd="5" destOrd="0" presId="urn:microsoft.com/office/officeart/2005/8/layout/vList5"/>
    <dgm:cxn modelId="{251F781D-EE23-439A-9E52-32213BC728AD}" type="presParOf" srcId="{DDB31842-A635-4B6B-80B1-3AF10BD0C258}" destId="{ADC2CC4D-7FF2-48D4-A0F8-5E73A61E1EC8}" srcOrd="6" destOrd="0" presId="urn:microsoft.com/office/officeart/2005/8/layout/vList5"/>
    <dgm:cxn modelId="{072A5397-DF52-425F-AC37-14A16D571097}" type="presParOf" srcId="{ADC2CC4D-7FF2-48D4-A0F8-5E73A61E1EC8}" destId="{DE5007E7-FEF5-4604-BED2-9FAFF5E2D76C}" srcOrd="0" destOrd="0" presId="urn:microsoft.com/office/officeart/2005/8/layout/vList5"/>
    <dgm:cxn modelId="{E076C9D9-5E83-49C6-A0F2-73D0C0D419E0}" type="presParOf" srcId="{ADC2CC4D-7FF2-48D4-A0F8-5E73A61E1EC8}" destId="{BAEA4FF0-9742-4E86-9D2B-A95836269D2B}" srcOrd="1" destOrd="0" presId="urn:microsoft.com/office/officeart/2005/8/layout/vList5"/>
    <dgm:cxn modelId="{F7AEFCDD-760D-4FE6-BCA6-5478985CF988}" type="presParOf" srcId="{DDB31842-A635-4B6B-80B1-3AF10BD0C258}" destId="{AD94EC9F-36C3-4E3E-9339-9F67BF13BA0E}" srcOrd="7" destOrd="0" presId="urn:microsoft.com/office/officeart/2005/8/layout/vList5"/>
    <dgm:cxn modelId="{1E65AC5E-DF50-41C4-87F6-089B18810F8C}" type="presParOf" srcId="{DDB31842-A635-4B6B-80B1-3AF10BD0C258}" destId="{D1C87741-CC8D-4F67-8F45-12D250A89E2C}" srcOrd="8" destOrd="0" presId="urn:microsoft.com/office/officeart/2005/8/layout/vList5"/>
    <dgm:cxn modelId="{3F2369B8-F377-4996-94A8-5217A4C0EA5A}" type="presParOf" srcId="{D1C87741-CC8D-4F67-8F45-12D250A89E2C}" destId="{C9BB9EA2-3E0B-4D23-A6F9-12677E8439DB}" srcOrd="0" destOrd="0" presId="urn:microsoft.com/office/officeart/2005/8/layout/vList5"/>
    <dgm:cxn modelId="{E3C121D5-7429-4AA7-AEDF-9338B6ADF574}" type="presParOf" srcId="{D1C87741-CC8D-4F67-8F45-12D250A89E2C}" destId="{9F79B6B0-C383-4943-BBB3-6EBBA46BCEAC}" srcOrd="1" destOrd="0" presId="urn:microsoft.com/office/officeart/2005/8/layout/vList5"/>
    <dgm:cxn modelId="{F801FF3A-81DC-40B8-89A3-3C976CF436B9}" type="presParOf" srcId="{DDB31842-A635-4B6B-80B1-3AF10BD0C258}" destId="{AD77AF02-6359-4DE0-957B-171D40C154AC}" srcOrd="9" destOrd="0" presId="urn:microsoft.com/office/officeart/2005/8/layout/vList5"/>
    <dgm:cxn modelId="{156EAFB8-B359-4824-8F24-7C94A78ED0ED}" type="presParOf" srcId="{DDB31842-A635-4B6B-80B1-3AF10BD0C258}" destId="{A2F61260-D204-4AEE-9512-32E33E907B36}" srcOrd="10" destOrd="0" presId="urn:microsoft.com/office/officeart/2005/8/layout/vList5"/>
    <dgm:cxn modelId="{47CBA11B-D5DF-4AF5-9F27-659F3AB27D4D}" type="presParOf" srcId="{A2F61260-D204-4AEE-9512-32E33E907B36}" destId="{AA0362B0-8577-4F30-9824-F0121027F722}" srcOrd="0" destOrd="0" presId="urn:microsoft.com/office/officeart/2005/8/layout/vList5"/>
    <dgm:cxn modelId="{FB072BED-348E-4373-A132-83F3F06171C8}" type="presParOf" srcId="{A2F61260-D204-4AEE-9512-32E33E907B36}" destId="{C80C5275-E625-4041-8402-108D67C9A1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EFD38-5BC9-4B35-B8B5-EFDC92EE42FF}">
      <dsp:nvSpPr>
        <dsp:cNvPr id="0" name=""/>
        <dsp:cNvSpPr/>
      </dsp:nvSpPr>
      <dsp:spPr>
        <a:xfrm rot="5400000">
          <a:off x="6845155" y="-2981864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1"/>
            </a:rPr>
            <a:t>https://www.youtube.com/watch?v=Ilg3gGewQ5U&amp;ab_channel=3Blue1Brown</a:t>
          </a:r>
          <a:endParaRPr lang="pt-BR" sz="1500" kern="1200"/>
        </a:p>
      </dsp:txBody>
      <dsp:txXfrm rot="-5400000">
        <a:off x="3785616" y="107497"/>
        <a:ext cx="6700162" cy="551261"/>
      </dsp:txXfrm>
    </dsp:sp>
    <dsp:sp modelId="{41F13A3E-EF5F-4EE6-9DFE-76A87604BFCD}">
      <dsp:nvSpPr>
        <dsp:cNvPr id="0" name=""/>
        <dsp:cNvSpPr/>
      </dsp:nvSpPr>
      <dsp:spPr>
        <a:xfrm>
          <a:off x="0" y="1311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What is backpropagation really doing? | Deep Learning, chapter 3 </a:t>
          </a:r>
          <a:endParaRPr lang="pt-BR" sz="1500" kern="1200" dirty="0"/>
        </a:p>
      </dsp:txBody>
      <dsp:txXfrm>
        <a:off x="37277" y="38588"/>
        <a:ext cx="3711062" cy="689077"/>
      </dsp:txXfrm>
    </dsp:sp>
    <dsp:sp modelId="{85AB5F2B-8408-4CB3-953B-CC2BAD98C8FC}">
      <dsp:nvSpPr>
        <dsp:cNvPr id="0" name=""/>
        <dsp:cNvSpPr/>
      </dsp:nvSpPr>
      <dsp:spPr>
        <a:xfrm rot="5400000">
          <a:off x="6845155" y="-2180050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1"/>
            </a:rPr>
            <a:t>https://www.youtube.com/watch?v=tIeHLnjs5U8</a:t>
          </a:r>
          <a:endParaRPr lang="pt-BR" sz="1500" kern="1200"/>
        </a:p>
      </dsp:txBody>
      <dsp:txXfrm rot="-5400000">
        <a:off x="3785616" y="909311"/>
        <a:ext cx="6700162" cy="551261"/>
      </dsp:txXfrm>
    </dsp:sp>
    <dsp:sp modelId="{1A1A93AC-6C49-484A-AD98-DB845F8B2005}">
      <dsp:nvSpPr>
        <dsp:cNvPr id="0" name=""/>
        <dsp:cNvSpPr/>
      </dsp:nvSpPr>
      <dsp:spPr>
        <a:xfrm>
          <a:off x="0" y="803125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Backpropagation calculus | Deep Learning, chapter 4 </a:t>
          </a:r>
          <a:endParaRPr lang="pt-BR" sz="1500" kern="1200" dirty="0"/>
        </a:p>
      </dsp:txBody>
      <dsp:txXfrm>
        <a:off x="37277" y="840402"/>
        <a:ext cx="3711062" cy="689077"/>
      </dsp:txXfrm>
    </dsp:sp>
    <dsp:sp modelId="{FE1560C5-4789-4A34-8B69-CC0359C15C6B}">
      <dsp:nvSpPr>
        <dsp:cNvPr id="0" name=""/>
        <dsp:cNvSpPr/>
      </dsp:nvSpPr>
      <dsp:spPr>
        <a:xfrm rot="5400000">
          <a:off x="6845155" y="-1378237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1"/>
            </a:rPr>
            <a:t>https://colah.github.io/posts/2015-08-Backprop/</a:t>
          </a:r>
          <a:endParaRPr lang="pt-BR" sz="1500" kern="1200"/>
        </a:p>
      </dsp:txBody>
      <dsp:txXfrm rot="-5400000">
        <a:off x="3785616" y="1711124"/>
        <a:ext cx="6700162" cy="551261"/>
      </dsp:txXfrm>
    </dsp:sp>
    <dsp:sp modelId="{4D53A257-38B3-46CE-ACF9-7F3BDAA673B2}">
      <dsp:nvSpPr>
        <dsp:cNvPr id="0" name=""/>
        <dsp:cNvSpPr/>
      </dsp:nvSpPr>
      <dsp:spPr>
        <a:xfrm>
          <a:off x="0" y="1604938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Calculus</a:t>
          </a:r>
          <a:r>
            <a:rPr lang="pt-BR" sz="1500" kern="1200" dirty="0" smtClean="0"/>
            <a:t> </a:t>
          </a:r>
          <a:r>
            <a:rPr lang="pt-BR" sz="1500" kern="1200" dirty="0" err="1" smtClean="0"/>
            <a:t>on</a:t>
          </a:r>
          <a:r>
            <a:rPr lang="pt-BR" sz="1500" kern="1200" dirty="0" smtClean="0"/>
            <a:t> </a:t>
          </a:r>
          <a:r>
            <a:rPr lang="pt-BR" sz="1500" kern="1200" dirty="0" err="1" smtClean="0"/>
            <a:t>Computational</a:t>
          </a:r>
          <a:r>
            <a:rPr lang="pt-BR" sz="1500" kern="1200" dirty="0" smtClean="0"/>
            <a:t> </a:t>
          </a:r>
          <a:r>
            <a:rPr lang="pt-BR" sz="1500" kern="1200" dirty="0" err="1" smtClean="0"/>
            <a:t>Graphs</a:t>
          </a:r>
          <a:r>
            <a:rPr lang="pt-BR" sz="1500" kern="1200" dirty="0" smtClean="0"/>
            <a:t>: Backpropagation – C. </a:t>
          </a:r>
          <a:r>
            <a:rPr lang="pt-BR" sz="1500" kern="1200" dirty="0" err="1" smtClean="0"/>
            <a:t>Olah's</a:t>
          </a:r>
          <a:r>
            <a:rPr lang="pt-BR" sz="1500" kern="1200" dirty="0" smtClean="0"/>
            <a:t> blog</a:t>
          </a:r>
          <a:endParaRPr lang="pt-BR" sz="1500" kern="1200" dirty="0"/>
        </a:p>
      </dsp:txBody>
      <dsp:txXfrm>
        <a:off x="37277" y="1642215"/>
        <a:ext cx="3711062" cy="689077"/>
      </dsp:txXfrm>
    </dsp:sp>
    <dsp:sp modelId="{BAEA4FF0-9742-4E86-9D2B-A95836269D2B}">
      <dsp:nvSpPr>
        <dsp:cNvPr id="0" name=""/>
        <dsp:cNvSpPr/>
      </dsp:nvSpPr>
      <dsp:spPr>
        <a:xfrm rot="5400000">
          <a:off x="6845155" y="-576423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2"/>
            </a:rPr>
            <a:t>https://www.youtube.com/watch?v=i94OvYb6noo&amp;ab_channel=AndrejKarpathy</a:t>
          </a:r>
          <a:endParaRPr lang="pt-BR" sz="1500" kern="1200"/>
        </a:p>
      </dsp:txBody>
      <dsp:txXfrm rot="-5400000">
        <a:off x="3785616" y="2512938"/>
        <a:ext cx="6700162" cy="551261"/>
      </dsp:txXfrm>
    </dsp:sp>
    <dsp:sp modelId="{DE5007E7-FEF5-4604-BED2-9FAFF5E2D76C}">
      <dsp:nvSpPr>
        <dsp:cNvPr id="0" name=""/>
        <dsp:cNvSpPr/>
      </dsp:nvSpPr>
      <dsp:spPr>
        <a:xfrm>
          <a:off x="0" y="2406752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Stanford </a:t>
          </a:r>
          <a:r>
            <a:rPr lang="pt-BR" sz="1500" kern="1200" dirty="0" err="1" smtClean="0"/>
            <a:t>University</a:t>
          </a:r>
          <a:r>
            <a:rPr lang="pt-BR" sz="1500" kern="1200" dirty="0" smtClean="0"/>
            <a:t> | CS231n: </a:t>
          </a:r>
          <a:r>
            <a:rPr lang="pt-BR" sz="1500" kern="1200" dirty="0" err="1" smtClean="0"/>
            <a:t>Lecture</a:t>
          </a:r>
          <a:r>
            <a:rPr lang="pt-BR" sz="1500" kern="1200" dirty="0" smtClean="0"/>
            <a:t> 4: Backpropagation, Neural Networks 1 </a:t>
          </a:r>
          <a:endParaRPr lang="pt-BR" sz="1500" kern="1200" dirty="0"/>
        </a:p>
      </dsp:txBody>
      <dsp:txXfrm>
        <a:off x="37277" y="2444029"/>
        <a:ext cx="3711062" cy="689077"/>
      </dsp:txXfrm>
    </dsp:sp>
    <dsp:sp modelId="{9F79B6B0-C383-4943-BBB3-6EBBA46BCEAC}">
      <dsp:nvSpPr>
        <dsp:cNvPr id="0" name=""/>
        <dsp:cNvSpPr/>
      </dsp:nvSpPr>
      <dsp:spPr>
        <a:xfrm rot="5400000">
          <a:off x="6845155" y="225389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smtClean="0">
              <a:hlinkClick xmlns:r="http://schemas.openxmlformats.org/officeDocument/2006/relationships" r:id="rId3"/>
            </a:rPr>
            <a:t>http://neuralnetworksanddeeplearning.com/chap2.html</a:t>
          </a:r>
          <a:r>
            <a:rPr lang="pt-BR" sz="1500" kern="1200" smtClean="0"/>
            <a:t> </a:t>
          </a:r>
          <a:endParaRPr lang="pt-BR" sz="1500" kern="1200"/>
        </a:p>
      </dsp:txBody>
      <dsp:txXfrm rot="-5400000">
        <a:off x="3785616" y="3314750"/>
        <a:ext cx="6700162" cy="551261"/>
      </dsp:txXfrm>
    </dsp:sp>
    <dsp:sp modelId="{C9BB9EA2-3E0B-4D23-A6F9-12677E8439DB}">
      <dsp:nvSpPr>
        <dsp:cNvPr id="0" name=""/>
        <dsp:cNvSpPr/>
      </dsp:nvSpPr>
      <dsp:spPr>
        <a:xfrm>
          <a:off x="0" y="3208565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Neural networks and deep learning Book | </a:t>
          </a:r>
          <a:r>
            <a:rPr lang="en-US" sz="1500" kern="1200" dirty="0" err="1" smtClean="0"/>
            <a:t>Capítulo</a:t>
          </a:r>
          <a:r>
            <a:rPr lang="en-US" sz="1500" kern="1200" dirty="0" smtClean="0"/>
            <a:t> 2 -- Michael Nielsen</a:t>
          </a:r>
          <a:endParaRPr lang="pt-BR" sz="1500" kern="1200" dirty="0"/>
        </a:p>
      </dsp:txBody>
      <dsp:txXfrm>
        <a:off x="37277" y="3245842"/>
        <a:ext cx="3711062" cy="689077"/>
      </dsp:txXfrm>
    </dsp:sp>
    <dsp:sp modelId="{C80C5275-E625-4041-8402-108D67C9A1C5}">
      <dsp:nvSpPr>
        <dsp:cNvPr id="0" name=""/>
        <dsp:cNvSpPr/>
      </dsp:nvSpPr>
      <dsp:spPr>
        <a:xfrm rot="5400000">
          <a:off x="6845155" y="1027203"/>
          <a:ext cx="610905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500" kern="1200" dirty="0" smtClean="0">
              <a:hlinkClick xmlns:r="http://schemas.openxmlformats.org/officeDocument/2006/relationships" r:id="rId4"/>
            </a:rPr>
            <a:t>https://www.deeplearningbook.com.br/algoritmo-backpropagation-parte1-grafos-computacionais-e-chain-rule/</a:t>
          </a:r>
          <a:endParaRPr lang="pt-BR" sz="1500" kern="1200" dirty="0"/>
        </a:p>
      </dsp:txBody>
      <dsp:txXfrm rot="-5400000">
        <a:off x="3785616" y="4116564"/>
        <a:ext cx="6700162" cy="551261"/>
      </dsp:txXfrm>
    </dsp:sp>
    <dsp:sp modelId="{AA0362B0-8577-4F30-9824-F0121027F722}">
      <dsp:nvSpPr>
        <dsp:cNvPr id="0" name=""/>
        <dsp:cNvSpPr/>
      </dsp:nvSpPr>
      <dsp:spPr>
        <a:xfrm>
          <a:off x="0" y="4010379"/>
          <a:ext cx="3785616" cy="76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Capítulo 14 - Algoritmo Backpropagation Parte 1 - Grafos Computacionais e Chain </a:t>
          </a:r>
          <a:r>
            <a:rPr lang="pt-BR" sz="1500" kern="1200" dirty="0" err="1" smtClean="0"/>
            <a:t>Rule</a:t>
          </a:r>
          <a:r>
            <a:rPr lang="pt-BR" sz="1500" kern="1200" dirty="0" smtClean="0"/>
            <a:t> - </a:t>
          </a:r>
          <a:r>
            <a:rPr lang="pt-BR" sz="1500" kern="1200" dirty="0" err="1" smtClean="0"/>
            <a:t>Deep</a:t>
          </a:r>
          <a:r>
            <a:rPr lang="pt-BR" sz="1500" kern="1200" dirty="0" smtClean="0"/>
            <a:t> Learning Book</a:t>
          </a:r>
          <a:endParaRPr lang="pt-BR" sz="1500" kern="1200" dirty="0"/>
        </a:p>
      </dsp:txBody>
      <dsp:txXfrm>
        <a:off x="37277" y="4047656"/>
        <a:ext cx="3711062" cy="689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D7434-196B-4304-9213-D77FC1CC8B9F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3E92E-052B-4678-8762-C1643A033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9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3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5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7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2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0F7E-BE71-4362-9CD6-4CFB07DF264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82CB-65FC-4F6E-BE97-C8300C417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75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5" Type="http://schemas.openxmlformats.org/officeDocument/2006/relationships/image" Target="../media/image99.png"/><Relationship Id="rId10" Type="http://schemas.openxmlformats.org/officeDocument/2006/relationships/image" Target="../media/image97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6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3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7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6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4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8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7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6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0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102.png"/><Relationship Id="rId18" Type="http://schemas.openxmlformats.org/officeDocument/2006/relationships/image" Target="../media/image105.png"/><Relationship Id="rId26" Type="http://schemas.openxmlformats.org/officeDocument/2006/relationships/image" Target="../media/image119.png"/><Relationship Id="rId3" Type="http://schemas.openxmlformats.org/officeDocument/2006/relationships/image" Target="../media/image83.png"/><Relationship Id="rId21" Type="http://schemas.openxmlformats.org/officeDocument/2006/relationships/image" Target="../media/image108.png"/><Relationship Id="rId7" Type="http://schemas.openxmlformats.org/officeDocument/2006/relationships/image" Target="../media/image87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8.png"/><Relationship Id="rId2" Type="http://schemas.openxmlformats.org/officeDocument/2006/relationships/image" Target="../media/image82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8.png"/><Relationship Id="rId24" Type="http://schemas.openxmlformats.org/officeDocument/2006/relationships/image" Target="../media/image117.png"/><Relationship Id="rId5" Type="http://schemas.openxmlformats.org/officeDocument/2006/relationships/image" Target="../media/image85.png"/><Relationship Id="rId15" Type="http://schemas.openxmlformats.org/officeDocument/2006/relationships/image" Target="../media/image101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8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2" Type="http://schemas.openxmlformats.org/officeDocument/2006/relationships/image" Target="../media/image43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" Type="http://schemas.openxmlformats.org/officeDocument/2006/relationships/image" Target="../media/image43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Relationship Id="rId22" Type="http://schemas.openxmlformats.org/officeDocument/2006/relationships/image" Target="../media/image1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75.png"/><Relationship Id="rId3" Type="http://schemas.openxmlformats.org/officeDocument/2006/relationships/image" Target="../media/image157.png"/><Relationship Id="rId21" Type="http://schemas.openxmlformats.org/officeDocument/2006/relationships/image" Target="../media/image178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43.png"/><Relationship Id="rId16" Type="http://schemas.openxmlformats.org/officeDocument/2006/relationships/image" Target="../media/image172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4.png"/><Relationship Id="rId23" Type="http://schemas.openxmlformats.org/officeDocument/2006/relationships/image" Target="../media/image164.png"/><Relationship Id="rId19" Type="http://schemas.openxmlformats.org/officeDocument/2006/relationships/image" Target="../media/image176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70.png"/><Relationship Id="rId22" Type="http://schemas.openxmlformats.org/officeDocument/2006/relationships/image" Target="../media/image1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9.png"/><Relationship Id="rId18" Type="http://schemas.openxmlformats.org/officeDocument/2006/relationships/image" Target="../media/image180.png"/><Relationship Id="rId3" Type="http://schemas.openxmlformats.org/officeDocument/2006/relationships/image" Target="../media/image157.png"/><Relationship Id="rId21" Type="http://schemas.openxmlformats.org/officeDocument/2006/relationships/image" Target="../media/image184.png"/><Relationship Id="rId7" Type="http://schemas.openxmlformats.org/officeDocument/2006/relationships/image" Target="../media/image161.png"/><Relationship Id="rId12" Type="http://schemas.openxmlformats.org/officeDocument/2006/relationships/image" Target="../media/image168.png"/><Relationship Id="rId17" Type="http://schemas.openxmlformats.org/officeDocument/2006/relationships/image" Target="../media/image181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23" Type="http://schemas.openxmlformats.org/officeDocument/2006/relationships/image" Target="../media/image164.png"/><Relationship Id="rId19" Type="http://schemas.openxmlformats.org/officeDocument/2006/relationships/image" Target="../media/image182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800.png"/><Relationship Id="rId22" Type="http://schemas.openxmlformats.org/officeDocument/2006/relationships/image" Target="../media/image185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image" Target="../media/image187.png"/><Relationship Id="rId3" Type="http://schemas.openxmlformats.org/officeDocument/2006/relationships/image" Target="../media/image157.png"/><Relationship Id="rId21" Type="http://schemas.openxmlformats.org/officeDocument/2006/relationships/image" Target="../media/image1850.png"/><Relationship Id="rId12" Type="http://schemas.openxmlformats.org/officeDocument/2006/relationships/image" Target="../media/image168.png"/><Relationship Id="rId17" Type="http://schemas.openxmlformats.org/officeDocument/2006/relationships/image" Target="../media/image1810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23" Type="http://schemas.openxmlformats.org/officeDocument/2006/relationships/image" Target="../media/image164.png"/><Relationship Id="rId19" Type="http://schemas.openxmlformats.org/officeDocument/2006/relationships/image" Target="../media/image1830.png"/><Relationship Id="rId4" Type="http://schemas.openxmlformats.org/officeDocument/2006/relationships/image" Target="../media/image158.png"/><Relationship Id="rId14" Type="http://schemas.openxmlformats.org/officeDocument/2006/relationships/image" Target="../media/image1800.png"/><Relationship Id="rId22" Type="http://schemas.openxmlformats.org/officeDocument/2006/relationships/image" Target="../media/image18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0.png"/><Relationship Id="rId18" Type="http://schemas.openxmlformats.org/officeDocument/2006/relationships/image" Target="../media/image189.png"/><Relationship Id="rId3" Type="http://schemas.openxmlformats.org/officeDocument/2006/relationships/image" Target="../media/image157.png"/><Relationship Id="rId21" Type="http://schemas.openxmlformats.org/officeDocument/2006/relationships/image" Target="../media/image1850.png"/><Relationship Id="rId12" Type="http://schemas.openxmlformats.org/officeDocument/2006/relationships/image" Target="../media/image168.png"/><Relationship Id="rId17" Type="http://schemas.openxmlformats.org/officeDocument/2006/relationships/image" Target="../media/image1810.png"/><Relationship Id="rId2" Type="http://schemas.openxmlformats.org/officeDocument/2006/relationships/image" Target="../media/image43.png"/><Relationship Id="rId16" Type="http://schemas.openxmlformats.org/officeDocument/2006/relationships/image" Target="../media/image173.png"/><Relationship Id="rId20" Type="http://schemas.openxmlformats.org/officeDocument/2006/relationships/image" Target="../media/image1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24" Type="http://schemas.openxmlformats.org/officeDocument/2006/relationships/image" Target="../media/image164.png"/><Relationship Id="rId5" Type="http://schemas.openxmlformats.org/officeDocument/2006/relationships/image" Target="../media/image159.png"/><Relationship Id="rId15" Type="http://schemas.openxmlformats.org/officeDocument/2006/relationships/image" Target="../media/image172.png"/><Relationship Id="rId23" Type="http://schemas.openxmlformats.org/officeDocument/2006/relationships/image" Target="../media/image191.png"/><Relationship Id="rId19" Type="http://schemas.openxmlformats.org/officeDocument/2006/relationships/image" Target="../media/image1830.png"/><Relationship Id="rId4" Type="http://schemas.openxmlformats.org/officeDocument/2006/relationships/image" Target="../media/image158.png"/><Relationship Id="rId14" Type="http://schemas.openxmlformats.org/officeDocument/2006/relationships/image" Target="../media/image1800.png"/><Relationship Id="rId22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198.png"/><Relationship Id="rId3" Type="http://schemas.openxmlformats.org/officeDocument/2006/relationships/image" Target="../media/image193.png"/><Relationship Id="rId21" Type="http://schemas.openxmlformats.org/officeDocument/2006/relationships/image" Target="../media/image21.png"/><Relationship Id="rId7" Type="http://schemas.openxmlformats.org/officeDocument/2006/relationships/image" Target="../media/image196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86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24" Type="http://schemas.openxmlformats.org/officeDocument/2006/relationships/image" Target="../media/image24.png"/><Relationship Id="rId5" Type="http://schemas.openxmlformats.org/officeDocument/2006/relationships/image" Target="../media/image41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00.png"/><Relationship Id="rId19" Type="http://schemas.openxmlformats.org/officeDocument/2006/relationships/image" Target="../media/image19.png"/><Relationship Id="rId4" Type="http://schemas.openxmlformats.org/officeDocument/2006/relationships/image" Target="../media/image194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19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10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jpe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1119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Parte I - Jairo Alves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LAMFO Workshops – 24/04/2021</a:t>
            </a:r>
          </a:p>
        </p:txBody>
      </p:sp>
      <p:pic>
        <p:nvPicPr>
          <p:cNvPr id="3074" name="Picture 2" descr="LAMFO – Laboratório de aprendizado de máquina em finanças e organizaçõ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89" y="360609"/>
            <a:ext cx="1946341" cy="6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3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6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2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to 9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166969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203004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ângulo 62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64" name="Conector reto 63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9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1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2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3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Propagação frontal</a:t>
            </a:r>
            <a:endParaRPr lang="pt-BR" sz="1600" dirty="0"/>
          </a:p>
        </p:txBody>
      </p:sp>
      <p:cxnSp>
        <p:nvCxnSpPr>
          <p:cNvPr id="50" name="Conector reto 49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5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Propagação Frontal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9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8352769" y="4064215"/>
            <a:ext cx="971096" cy="742694"/>
            <a:chOff x="8352769" y="4064215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165" y="4162285"/>
                  <a:ext cx="760849" cy="52668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tângulo Arredondado 61"/>
            <p:cNvSpPr/>
            <p:nvPr/>
          </p:nvSpPr>
          <p:spPr>
            <a:xfrm>
              <a:off x="8352769" y="406421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ítulo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sz="3600" i="1" dirty="0" smtClean="0"/>
              <a:t>(</a:t>
            </a:r>
            <a:r>
              <a:rPr lang="pt-BR" sz="3600" i="1" dirty="0" err="1" smtClean="0"/>
              <a:t>backpropagation</a:t>
            </a:r>
            <a:r>
              <a:rPr lang="pt-BR" sz="3600" i="1" dirty="0" smtClean="0"/>
              <a:t>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05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64" name="Retângulo Arredondado 6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ixaDeTexto 68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9" name="CaixaDe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Agrupar 7"/>
          <p:cNvGrpSpPr/>
          <p:nvPr/>
        </p:nvGrpSpPr>
        <p:grpSpPr>
          <a:xfrm>
            <a:off x="7114364" y="2535425"/>
            <a:ext cx="971096" cy="742694"/>
            <a:chOff x="7114364" y="2535425"/>
            <a:chExt cx="971096" cy="742694"/>
          </a:xfrm>
        </p:grpSpPr>
        <p:sp>
          <p:nvSpPr>
            <p:cNvPr id="63" name="Retângulo Arredondado 62"/>
            <p:cNvSpPr/>
            <p:nvPr/>
          </p:nvSpPr>
          <p:spPr>
            <a:xfrm>
              <a:off x="7114364" y="2535425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73" y="2622833"/>
                  <a:ext cx="746679" cy="573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89" name="Conector de Seta Reta 88"/>
          <p:cNvCxnSpPr>
            <a:stCxn id="62" idx="0"/>
          </p:cNvCxnSpPr>
          <p:nvPr/>
        </p:nvCxnSpPr>
        <p:spPr>
          <a:xfrm flipH="1" flipV="1">
            <a:off x="8085460" y="3146717"/>
            <a:ext cx="726824" cy="52674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/>
          <p:cNvCxnSpPr>
            <a:stCxn id="62" idx="2"/>
            <a:endCxn id="6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104" idx="3"/>
          </p:cNvCxnSpPr>
          <p:nvPr/>
        </p:nvCxnSpPr>
        <p:spPr>
          <a:xfrm flipH="1">
            <a:off x="8085460" y="4395848"/>
            <a:ext cx="726824" cy="73787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Agrupar 102"/>
          <p:cNvGrpSpPr/>
          <p:nvPr/>
        </p:nvGrpSpPr>
        <p:grpSpPr>
          <a:xfrm>
            <a:off x="7114364" y="4762380"/>
            <a:ext cx="971096" cy="742694"/>
            <a:chOff x="7114364" y="4762380"/>
            <a:chExt cx="971096" cy="742694"/>
          </a:xfrm>
        </p:grpSpPr>
        <p:sp>
          <p:nvSpPr>
            <p:cNvPr id="104" name="Retângulo Arredondado 103"/>
            <p:cNvSpPr/>
            <p:nvPr/>
          </p:nvSpPr>
          <p:spPr>
            <a:xfrm>
              <a:off x="7114364" y="4762380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ixaDeTexto 104"/>
                <p:cNvSpPr txBox="1"/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5" name="CaixaDeTexto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520" y="4845211"/>
                  <a:ext cx="764633" cy="52668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55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err="1" smtClean="0"/>
              <a:t>Retropropagação</a:t>
            </a:r>
            <a:r>
              <a:rPr lang="pt-BR" dirty="0" smtClean="0"/>
              <a:t> </a:t>
            </a:r>
            <a:r>
              <a:rPr lang="pt-BR" i="1" dirty="0"/>
              <a:t>(</a:t>
            </a:r>
            <a:r>
              <a:rPr lang="pt-BR" i="1" dirty="0" err="1"/>
              <a:t>backpropagation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5943475" y="2159438"/>
            <a:ext cx="971096" cy="742694"/>
            <a:chOff x="5943475" y="2159438"/>
            <a:chExt cx="971096" cy="742694"/>
          </a:xfrm>
        </p:grpSpPr>
        <p:sp>
          <p:nvSpPr>
            <p:cNvPr id="65" name="Retângulo Arredondado 64"/>
            <p:cNvSpPr/>
            <p:nvPr/>
          </p:nvSpPr>
          <p:spPr>
            <a:xfrm>
              <a:off x="5943475" y="2159438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091" y="2245506"/>
                  <a:ext cx="742767" cy="52668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/>
          <p:cNvCxnSpPr>
            <a:endCxn id="88" idx="3"/>
          </p:cNvCxnSpPr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89" idx="3"/>
          </p:cNvCxnSpPr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8" idx="0"/>
          </p:cNvCxnSpPr>
          <p:nvPr/>
        </p:nvCxnSpPr>
        <p:spPr>
          <a:xfrm flipH="1" flipV="1">
            <a:off x="6914572" y="2530785"/>
            <a:ext cx="653088" cy="38569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88" idx="2"/>
          </p:cNvCxnSpPr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5949300" y="3719684"/>
            <a:ext cx="971096" cy="742694"/>
            <a:chOff x="5949300" y="3719684"/>
            <a:chExt cx="971096" cy="742694"/>
          </a:xfrm>
        </p:grpSpPr>
        <p:sp>
          <p:nvSpPr>
            <p:cNvPr id="66" name="Retângulo Arredondado 65"/>
            <p:cNvSpPr/>
            <p:nvPr/>
          </p:nvSpPr>
          <p:spPr>
            <a:xfrm>
              <a:off x="5949300" y="3719684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ixaDeTexto 72"/>
                <p:cNvSpPr txBox="1"/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3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22" y="3811684"/>
                  <a:ext cx="744563" cy="57400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2" name="Conector de Seta Reta 91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endCxn id="91" idx="3"/>
          </p:cNvCxnSpPr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6920396" y="3638867"/>
            <a:ext cx="647264" cy="45216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/>
          <p:cNvGrpSpPr/>
          <p:nvPr/>
        </p:nvGrpSpPr>
        <p:grpSpPr>
          <a:xfrm>
            <a:off x="5943475" y="5205641"/>
            <a:ext cx="971096" cy="742694"/>
            <a:chOff x="5943475" y="5205641"/>
            <a:chExt cx="971096" cy="74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871" y="5303711"/>
                  <a:ext cx="724814" cy="52668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ângulo Arredondado 67"/>
            <p:cNvSpPr/>
            <p:nvPr/>
          </p:nvSpPr>
          <p:spPr>
            <a:xfrm>
              <a:off x="5943475" y="5205641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9" idx="2"/>
            <a:endCxn id="68" idx="3"/>
          </p:cNvCxnSpPr>
          <p:nvPr/>
        </p:nvCxnSpPr>
        <p:spPr>
          <a:xfrm flipH="1">
            <a:off x="6914571" y="5136502"/>
            <a:ext cx="667308" cy="440486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08900" cy="4351338"/>
          </a:xfrm>
        </p:spPr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Estrutura das Redes Neurais</a:t>
            </a:r>
          </a:p>
          <a:p>
            <a:r>
              <a:rPr lang="pt-BR" dirty="0" smtClean="0"/>
              <a:t>Grafo Computacional</a:t>
            </a:r>
          </a:p>
          <a:p>
            <a:r>
              <a:rPr lang="pt-BR" dirty="0" smtClean="0"/>
              <a:t>Determinando o gradiente</a:t>
            </a:r>
          </a:p>
          <a:p>
            <a:endParaRPr lang="pt-BR" dirty="0" smtClean="0"/>
          </a:p>
          <a:p>
            <a:r>
              <a:rPr lang="pt-BR" dirty="0" smtClean="0"/>
              <a:t>Estratégias de otimização – Parte II</a:t>
            </a:r>
          </a:p>
          <a:p>
            <a:r>
              <a:rPr lang="pt-BR" dirty="0" smtClean="0"/>
              <a:t>Considerações Práticas – Parte II</a:t>
            </a:r>
          </a:p>
          <a:p>
            <a:r>
              <a:rPr lang="pt-BR" dirty="0" smtClean="0"/>
              <a:t>Demo – Parte II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1018705" y="2156633"/>
            <a:ext cx="2949562" cy="1307927"/>
          </a:xfrm>
          <a:prstGeom prst="rect">
            <a:avLst/>
          </a:prstGeom>
          <a:solidFill>
            <a:srgbClr val="FFF7E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200" y="397347"/>
            <a:ext cx="10515600" cy="1325563"/>
          </a:xfrm>
        </p:spPr>
        <p:txBody>
          <a:bodyPr/>
          <a:lstStyle/>
          <a:p>
            <a:r>
              <a:rPr lang="pt-BR" dirty="0" smtClean="0"/>
              <a:t>Grafo computacional</a:t>
            </a:r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1018704" y="1761631"/>
            <a:ext cx="2948775" cy="395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69" y="1826315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489" t="-4444" r="-2340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221316"/>
                <a:ext cx="175407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49" y="2547906"/>
                <a:ext cx="148168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85" y="3037427"/>
                <a:ext cx="1443024" cy="276999"/>
              </a:xfrm>
              <a:prstGeom prst="rect">
                <a:avLst/>
              </a:prstGeom>
              <a:blipFill>
                <a:blip r:embed="rId5"/>
                <a:stretch>
                  <a:fillRect l="-3376" r="-1688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/>
          <p:cNvCxnSpPr/>
          <p:nvPr/>
        </p:nvCxnSpPr>
        <p:spPr>
          <a:xfrm>
            <a:off x="1479134" y="2324386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1443549" y="2326488"/>
            <a:ext cx="0" cy="5486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/>
          <p:cNvGrpSpPr/>
          <p:nvPr/>
        </p:nvGrpSpPr>
        <p:grpSpPr>
          <a:xfrm>
            <a:off x="6492486" y="3089844"/>
            <a:ext cx="390747" cy="390747"/>
            <a:chOff x="5948926" y="2823582"/>
            <a:chExt cx="390747" cy="390747"/>
          </a:xfrm>
        </p:grpSpPr>
        <p:sp>
          <p:nvSpPr>
            <p:cNvPr id="11" name="Elipse 10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324" r="-18919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Agrupar 26"/>
          <p:cNvGrpSpPr/>
          <p:nvPr/>
        </p:nvGrpSpPr>
        <p:grpSpPr>
          <a:xfrm>
            <a:off x="7950446" y="3795957"/>
            <a:ext cx="390747" cy="390747"/>
            <a:chOff x="7000486" y="3345415"/>
            <a:chExt cx="390747" cy="390747"/>
          </a:xfrm>
        </p:grpSpPr>
        <p:sp>
          <p:nvSpPr>
            <p:cNvPr id="53" name="Elipse 52"/>
            <p:cNvSpPr/>
            <p:nvPr/>
          </p:nvSpPr>
          <p:spPr>
            <a:xfrm>
              <a:off x="7000486" y="3345415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04" y="3402288"/>
                  <a:ext cx="1651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Conector reto 19"/>
          <p:cNvCxnSpPr/>
          <p:nvPr/>
        </p:nvCxnSpPr>
        <p:spPr>
          <a:xfrm>
            <a:off x="5069840" y="288303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1" idx="2"/>
          </p:cNvCxnSpPr>
          <p:nvPr/>
        </p:nvCxnSpPr>
        <p:spPr>
          <a:xfrm>
            <a:off x="5847080" y="2883034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69840" y="3665926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11" idx="2"/>
          </p:cNvCxnSpPr>
          <p:nvPr/>
        </p:nvCxnSpPr>
        <p:spPr>
          <a:xfrm flipV="1">
            <a:off x="5847080" y="3285218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6492693" y="4641532"/>
            <a:ext cx="390747" cy="390747"/>
            <a:chOff x="5948926" y="2823582"/>
            <a:chExt cx="390747" cy="390747"/>
          </a:xfrm>
        </p:grpSpPr>
        <p:sp>
          <p:nvSpPr>
            <p:cNvPr id="77" name="Elipse 76"/>
            <p:cNvSpPr/>
            <p:nvPr/>
          </p:nvSpPr>
          <p:spPr>
            <a:xfrm>
              <a:off x="5948926" y="2823582"/>
              <a:ext cx="390747" cy="390747"/>
            </a:xfrm>
            <a:prstGeom prst="ellipse">
              <a:avLst/>
            </a:prstGeom>
            <a:solidFill>
              <a:srgbClr val="F3F6FB"/>
            </a:solidFill>
            <a:ln w="63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287" y="2880455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Conector reto 78"/>
          <p:cNvCxnSpPr/>
          <p:nvPr/>
        </p:nvCxnSpPr>
        <p:spPr>
          <a:xfrm>
            <a:off x="5070047" y="4434722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77" idx="2"/>
          </p:cNvCxnSpPr>
          <p:nvPr/>
        </p:nvCxnSpPr>
        <p:spPr>
          <a:xfrm>
            <a:off x="5847287" y="4434722"/>
            <a:ext cx="645406" cy="40218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5070047" y="5217614"/>
            <a:ext cx="77724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endCxn id="77" idx="2"/>
          </p:cNvCxnSpPr>
          <p:nvPr/>
        </p:nvCxnSpPr>
        <p:spPr>
          <a:xfrm flipV="1">
            <a:off x="5847287" y="4836906"/>
            <a:ext cx="645406" cy="38333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2590648"/>
                <a:ext cx="612925" cy="276999"/>
              </a:xfrm>
              <a:prstGeom prst="rect">
                <a:avLst/>
              </a:prstGeom>
              <a:blipFill>
                <a:blip r:embed="rId9"/>
                <a:stretch>
                  <a:fillRect l="-5000" r="-9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58" y="3386304"/>
                <a:ext cx="616323" cy="276999"/>
              </a:xfrm>
              <a:prstGeom prst="rect">
                <a:avLst/>
              </a:prstGeom>
              <a:blipFill>
                <a:blip r:embed="rId10"/>
                <a:stretch>
                  <a:fillRect l="-8911" r="-7921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4186704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06" y="4952876"/>
                <a:ext cx="598690" cy="276999"/>
              </a:xfrm>
              <a:prstGeom prst="rect">
                <a:avLst/>
              </a:prstGeom>
              <a:blipFill>
                <a:blip r:embed="rId12"/>
                <a:stretch>
                  <a:fillRect l="-5051" r="-909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>
            <a:stCxn id="11" idx="6"/>
            <a:endCxn id="53" idx="2"/>
          </p:cNvCxnSpPr>
          <p:nvPr/>
        </p:nvCxnSpPr>
        <p:spPr>
          <a:xfrm>
            <a:off x="6883233" y="3285218"/>
            <a:ext cx="1067213" cy="70611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7" idx="6"/>
            <a:endCxn id="53" idx="2"/>
          </p:cNvCxnSpPr>
          <p:nvPr/>
        </p:nvCxnSpPr>
        <p:spPr>
          <a:xfrm flipV="1">
            <a:off x="6883440" y="3991331"/>
            <a:ext cx="1067006" cy="8455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53" idx="6"/>
          </p:cNvCxnSpPr>
          <p:nvPr/>
        </p:nvCxnSpPr>
        <p:spPr>
          <a:xfrm flipV="1">
            <a:off x="8341193" y="3991329"/>
            <a:ext cx="468213" cy="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06" y="3734182"/>
                <a:ext cx="760849" cy="276999"/>
              </a:xfrm>
              <a:prstGeom prst="rect">
                <a:avLst/>
              </a:prstGeom>
              <a:blipFill>
                <a:blip r:embed="rId13"/>
                <a:stretch>
                  <a:fillRect l="-6400" r="-72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20" y="3274588"/>
                <a:ext cx="614527" cy="276999"/>
              </a:xfrm>
              <a:prstGeom prst="rect">
                <a:avLst/>
              </a:prstGeom>
              <a:blipFill>
                <a:blip r:embed="rId14"/>
                <a:stretch>
                  <a:fillRect l="-9000" r="-1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973" y="4463703"/>
                <a:ext cx="596574" cy="276999"/>
              </a:xfrm>
              <a:prstGeom prst="rect">
                <a:avLst/>
              </a:prstGeom>
              <a:blipFill>
                <a:blip r:embed="rId15"/>
                <a:stretch>
                  <a:fillRect l="-5102" r="-918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/>
          <p:cNvSpPr/>
          <p:nvPr/>
        </p:nvSpPr>
        <p:spPr>
          <a:xfrm>
            <a:off x="6096000" y="1476760"/>
            <a:ext cx="1925074" cy="371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CFCF8"/>
                </a:solidFill>
              </a:rPr>
              <a:t>Retropropagação</a:t>
            </a:r>
            <a:endParaRPr lang="pt-BR" sz="1600" dirty="0">
              <a:solidFill>
                <a:srgbClr val="FCFCF8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0586720" y="1168400"/>
            <a:ext cx="1166524" cy="5125720"/>
            <a:chOff x="10586720" y="1168400"/>
            <a:chExt cx="1166524" cy="5125720"/>
          </a:xfrm>
        </p:grpSpPr>
        <p:sp>
          <p:nvSpPr>
            <p:cNvPr id="74" name="Retângulo Arredondado 73"/>
            <p:cNvSpPr/>
            <p:nvPr/>
          </p:nvSpPr>
          <p:spPr>
            <a:xfrm>
              <a:off x="10586720" y="1168400"/>
              <a:ext cx="1166524" cy="5125720"/>
            </a:xfrm>
            <a:prstGeom prst="roundRect">
              <a:avLst>
                <a:gd name="adj" fmla="val 13619"/>
              </a:avLst>
            </a:prstGeom>
            <a:solidFill>
              <a:srgbClr val="FCFCF0"/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/>
                <p:cNvSpPr txBox="1"/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849" y="4806909"/>
                  <a:ext cx="742767" cy="52668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/>
                <p:cNvSpPr txBox="1"/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951" y="5506429"/>
                  <a:ext cx="744563" cy="5740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3868969"/>
                  <a:ext cx="724814" cy="52668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5893" y="2248744"/>
                  <a:ext cx="746679" cy="5733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6916" y="2956685"/>
                  <a:ext cx="764633" cy="52668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tângulo Arredondado 50"/>
            <p:cNvSpPr/>
            <p:nvPr/>
          </p:nvSpPr>
          <p:spPr>
            <a:xfrm>
              <a:off x="10682429" y="4698405"/>
              <a:ext cx="971096" cy="1480693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10682429" y="3770899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682429" y="2131948"/>
              <a:ext cx="971096" cy="146611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/>
                <p:cNvSpPr txBox="1"/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825" y="1369383"/>
                  <a:ext cx="760849" cy="52668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ângulo Arredondado 59"/>
            <p:cNvSpPr/>
            <p:nvPr/>
          </p:nvSpPr>
          <p:spPr>
            <a:xfrm>
              <a:off x="10682429" y="1271313"/>
              <a:ext cx="971096" cy="742694"/>
            </a:xfrm>
            <a:prstGeom prst="roundRect">
              <a:avLst>
                <a:gd name="adj" fmla="val 6352"/>
              </a:avLst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46" y="4071216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Arredondado 61"/>
          <p:cNvSpPr/>
          <p:nvPr/>
        </p:nvSpPr>
        <p:spPr>
          <a:xfrm>
            <a:off x="8373089" y="3673464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9566538" y="6428699"/>
            <a:ext cx="2625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*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 smtClean="0">
                <a:solidFill>
                  <a:srgbClr val="C00000"/>
                </a:solidFill>
              </a:rPr>
              <a:t>derivadas parciais em vermelho</a:t>
            </a:r>
            <a:endParaRPr lang="pt-BR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76" y="2944546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Arredondado 87"/>
          <p:cNvSpPr/>
          <p:nvPr/>
        </p:nvSpPr>
        <p:spPr>
          <a:xfrm>
            <a:off x="7128465" y="291648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15" y="4774286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tângulo Arredondado 88"/>
          <p:cNvSpPr/>
          <p:nvPr/>
        </p:nvSpPr>
        <p:spPr>
          <a:xfrm>
            <a:off x="7142684" y="4414118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1" y="2324533"/>
                <a:ext cx="181139" cy="276999"/>
              </a:xfrm>
              <a:prstGeom prst="rect">
                <a:avLst/>
              </a:prstGeom>
              <a:blipFill>
                <a:blip r:embed="rId2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tângulo Arredondado 90"/>
          <p:cNvSpPr/>
          <p:nvPr/>
        </p:nvSpPr>
        <p:spPr>
          <a:xfrm>
            <a:off x="4931938" y="2279523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21" y="3772821"/>
                <a:ext cx="181139" cy="276999"/>
              </a:xfrm>
              <a:prstGeom prst="rect">
                <a:avLst/>
              </a:prstGeom>
              <a:blipFill>
                <a:blip r:embed="rId26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Arredondado 91"/>
          <p:cNvSpPr/>
          <p:nvPr/>
        </p:nvSpPr>
        <p:spPr>
          <a:xfrm>
            <a:off x="4939273" y="3336339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80" y="4705913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4483" r="-34483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tângulo Arredondado 72"/>
          <p:cNvSpPr/>
          <p:nvPr/>
        </p:nvSpPr>
        <p:spPr>
          <a:xfrm>
            <a:off x="4931938" y="4698405"/>
            <a:ext cx="878390" cy="72238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/>
          <p:nvPr/>
        </p:nvCxnSpPr>
        <p:spPr>
          <a:xfrm flipH="1" flipV="1">
            <a:off x="8006855" y="3277675"/>
            <a:ext cx="805429" cy="39579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/>
          <p:nvPr/>
        </p:nvCxnSpPr>
        <p:spPr>
          <a:xfrm flipH="1">
            <a:off x="8021074" y="4395848"/>
            <a:ext cx="791210" cy="37946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/>
          <p:nvPr/>
        </p:nvCxnSpPr>
        <p:spPr>
          <a:xfrm flipH="1" flipV="1">
            <a:off x="5810328" y="2640715"/>
            <a:ext cx="1318137" cy="41022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H="1">
            <a:off x="5810328" y="3480591"/>
            <a:ext cx="1318137" cy="44624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5817663" y="4952876"/>
            <a:ext cx="1325022" cy="43192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ângulo Arredondado 102"/>
          <p:cNvSpPr/>
          <p:nvPr/>
        </p:nvSpPr>
        <p:spPr>
          <a:xfrm>
            <a:off x="1024380" y="3843174"/>
            <a:ext cx="2931159" cy="226446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91" y="4594174"/>
                <a:ext cx="631287" cy="7982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tângulo Arredondado 108"/>
          <p:cNvSpPr/>
          <p:nvPr/>
        </p:nvSpPr>
        <p:spPr>
          <a:xfrm>
            <a:off x="1173730" y="3942923"/>
            <a:ext cx="2603994" cy="2063111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r>
                                      <a:rPr lang="pt-BR" sz="20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pt-BR" sz="200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51" y="4044921"/>
                <a:ext cx="1550659" cy="18967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Agrupar 114"/>
          <p:cNvGrpSpPr/>
          <p:nvPr/>
        </p:nvGrpSpPr>
        <p:grpSpPr>
          <a:xfrm>
            <a:off x="5010170" y="5290884"/>
            <a:ext cx="4152730" cy="1166232"/>
            <a:chOff x="6137479" y="1156683"/>
            <a:chExt cx="4152730" cy="1166232"/>
          </a:xfrm>
        </p:grpSpPr>
        <p:sp>
          <p:nvSpPr>
            <p:cNvPr id="116" name="Retângulo 115"/>
            <p:cNvSpPr/>
            <p:nvPr/>
          </p:nvSpPr>
          <p:spPr>
            <a:xfrm>
              <a:off x="6137479" y="1751555"/>
              <a:ext cx="3581401" cy="57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 smtClean="0"/>
                <a:t>Custo computacional do </a:t>
              </a:r>
              <a:r>
                <a:rPr lang="pt-BR" sz="1600" i="1" dirty="0" err="1" smtClean="0"/>
                <a:t>backward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pass</a:t>
              </a:r>
              <a:r>
                <a:rPr lang="pt-BR" sz="1600" dirty="0" smtClean="0"/>
                <a:t> é similar ao custo do </a:t>
              </a:r>
              <a:r>
                <a:rPr lang="pt-BR" sz="1600" i="1" dirty="0" err="1" smtClean="0"/>
                <a:t>forward</a:t>
              </a:r>
              <a:r>
                <a:rPr lang="pt-BR" sz="1600" i="1" dirty="0" smtClean="0"/>
                <a:t> </a:t>
              </a:r>
              <a:r>
                <a:rPr lang="pt-BR" sz="1600" i="1" dirty="0" err="1" smtClean="0"/>
                <a:t>pas</a:t>
              </a:r>
              <a:r>
                <a:rPr lang="pt-BR" sz="1600" dirty="0" err="1" smtClean="0"/>
                <a:t>s</a:t>
              </a:r>
              <a:endParaRPr lang="pt-BR" sz="1600" dirty="0"/>
            </a:p>
          </p:txBody>
        </p:sp>
        <p:sp>
          <p:nvSpPr>
            <p:cNvPr id="117" name="Texto Explicativo em Nuvem 116"/>
            <p:cNvSpPr/>
            <p:nvPr/>
          </p:nvSpPr>
          <p:spPr>
            <a:xfrm>
              <a:off x="9645049" y="1156683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53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8" grpId="0"/>
      <p:bldP spid="109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tângulo Arredondado 144"/>
          <p:cNvSpPr/>
          <p:nvPr/>
        </p:nvSpPr>
        <p:spPr>
          <a:xfrm>
            <a:off x="5224638" y="3906636"/>
            <a:ext cx="1563832" cy="2611597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2683461" y="3254280"/>
            <a:ext cx="1518831" cy="15188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Arredondado 143"/>
          <p:cNvSpPr/>
          <p:nvPr/>
        </p:nvSpPr>
        <p:spPr>
          <a:xfrm>
            <a:off x="2080645" y="5300080"/>
            <a:ext cx="1097465" cy="824139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3" name="Retângulo Arredondado 142"/>
          <p:cNvSpPr/>
          <p:nvPr/>
        </p:nvSpPr>
        <p:spPr>
          <a:xfrm>
            <a:off x="3513777" y="4685760"/>
            <a:ext cx="1563832" cy="861720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59495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8965570" y="547695"/>
            <a:ext cx="1880572" cy="1770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461207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920829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565153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9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447" y="1014506"/>
                <a:ext cx="76185" cy="93939"/>
              </a:xfrm>
              <a:prstGeom prst="rect">
                <a:avLst/>
              </a:prstGeom>
              <a:blipFill>
                <a:blip r:embed="rId3"/>
                <a:stretch>
                  <a:fillRect l="-16667" r="-100000" b="-8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to 40"/>
          <p:cNvCxnSpPr/>
          <p:nvPr/>
        </p:nvCxnSpPr>
        <p:spPr>
          <a:xfrm flipH="1" flipV="1">
            <a:off x="2049339" y="3049160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84" y="2903435"/>
                <a:ext cx="522514" cy="294824"/>
              </a:xfrm>
              <a:prstGeom prst="rect">
                <a:avLst/>
              </a:prstGeom>
              <a:blipFill>
                <a:blip r:embed="rId4"/>
                <a:stretch>
                  <a:fillRect l="-5814" t="-2041" r="-4651" b="-16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70" y="3838880"/>
                <a:ext cx="522514" cy="294824"/>
              </a:xfrm>
              <a:prstGeom prst="rect">
                <a:avLst/>
              </a:prstGeom>
              <a:blipFill>
                <a:blip r:embed="rId5"/>
                <a:stretch>
                  <a:fillRect l="-5882" t="-4167" r="-5882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93" y="4783005"/>
                <a:ext cx="522514" cy="296171"/>
              </a:xfrm>
              <a:prstGeom prst="rect">
                <a:avLst/>
              </a:prstGeom>
              <a:blipFill>
                <a:blip r:embed="rId6"/>
                <a:stretch>
                  <a:fillRect l="-5814" t="-4167" r="-4651"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11" y="3090853"/>
                <a:ext cx="384977" cy="323422"/>
              </a:xfrm>
              <a:prstGeom prst="rect">
                <a:avLst/>
              </a:prstGeom>
              <a:blipFill>
                <a:blip r:embed="rId7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reto 57"/>
          <p:cNvCxnSpPr>
            <a:stCxn id="60" idx="2"/>
          </p:cNvCxnSpPr>
          <p:nvPr/>
        </p:nvCxnSpPr>
        <p:spPr>
          <a:xfrm flipH="1">
            <a:off x="2872214" y="4185821"/>
            <a:ext cx="257524" cy="76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6" y="4918933"/>
                <a:ext cx="290657" cy="323422"/>
              </a:xfrm>
              <a:prstGeom prst="rect">
                <a:avLst/>
              </a:prstGeom>
              <a:blipFill>
                <a:blip r:embed="rId8"/>
                <a:stretch>
                  <a:fillRect l="-18750" r="-6250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85" y="3834248"/>
                <a:ext cx="302705" cy="351573"/>
              </a:xfrm>
              <a:prstGeom prst="roundRect">
                <a:avLst/>
              </a:prstGeom>
              <a:blipFill>
                <a:blip r:embed="rId9"/>
                <a:stretch>
                  <a:fillRect l="-5882" r="-1961" b="-1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63" y="3680372"/>
                <a:ext cx="299697" cy="331181"/>
              </a:xfrm>
              <a:prstGeom prst="rect">
                <a:avLst/>
              </a:prstGeom>
              <a:blipFill>
                <a:blip r:embed="rId10"/>
                <a:stretch>
                  <a:fillRect l="-12245" t="-1852" r="-10204" b="-25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to 61"/>
          <p:cNvCxnSpPr>
            <a:endCxn id="77" idx="3"/>
          </p:cNvCxnSpPr>
          <p:nvPr/>
        </p:nvCxnSpPr>
        <p:spPr>
          <a:xfrm flipH="1" flipV="1">
            <a:off x="4021502" y="4011850"/>
            <a:ext cx="628730" cy="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60" idx="1"/>
          </p:cNvCxnSpPr>
          <p:nvPr/>
        </p:nvCxnSpPr>
        <p:spPr>
          <a:xfrm flipH="1">
            <a:off x="1704632" y="4010035"/>
            <a:ext cx="1273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2049139" y="4158831"/>
            <a:ext cx="942472" cy="805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Agrupar 166"/>
          <p:cNvGrpSpPr/>
          <p:nvPr/>
        </p:nvGrpSpPr>
        <p:grpSpPr>
          <a:xfrm>
            <a:off x="3281090" y="3858616"/>
            <a:ext cx="740412" cy="306467"/>
            <a:chOff x="3281090" y="3858616"/>
            <a:chExt cx="740412" cy="306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046" y="3858616"/>
                  <a:ext cx="496456" cy="306467"/>
                </a:xfrm>
                <a:prstGeom prst="roundRect">
                  <a:avLst/>
                </a:prstGeom>
                <a:blipFill>
                  <a:blip r:embed="rId11"/>
                  <a:stretch>
                    <a:fillRect r="-11905" b="-23077"/>
                  </a:stretch>
                </a:blip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to 80"/>
            <p:cNvCxnSpPr>
              <a:stCxn id="60" idx="3"/>
              <a:endCxn id="77" idx="1"/>
            </p:cNvCxnSpPr>
            <p:nvPr/>
          </p:nvCxnSpPr>
          <p:spPr>
            <a:xfrm>
              <a:off x="3281090" y="4010035"/>
              <a:ext cx="243956" cy="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31" y="3708164"/>
                <a:ext cx="384977" cy="323422"/>
              </a:xfrm>
              <a:prstGeom prst="rect">
                <a:avLst/>
              </a:prstGeom>
              <a:blipFill>
                <a:blip r:embed="rId12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46" y="4286635"/>
                <a:ext cx="384977" cy="323422"/>
              </a:xfrm>
              <a:prstGeom prst="rect">
                <a:avLst/>
              </a:prstGeom>
              <a:blipFill>
                <a:blip r:embed="rId13"/>
                <a:stretch>
                  <a:fillRect l="-7937" r="-12698" b="-24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tângulo Arredondado 85"/>
          <p:cNvSpPr/>
          <p:nvPr/>
        </p:nvSpPr>
        <p:spPr>
          <a:xfrm>
            <a:off x="5264425" y="2670788"/>
            <a:ext cx="2516503" cy="967203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61" y="2698527"/>
                <a:ext cx="2418255" cy="911724"/>
              </a:xfrm>
              <a:prstGeom prst="rect">
                <a:avLst/>
              </a:prstGeom>
              <a:blipFill>
                <a:blip r:embed="rId14"/>
                <a:stretch>
                  <a:fillRect r="-20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tângulo 87"/>
              <p:cNvSpPr/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𝑐𝑎𝑚𝑎𝑑𝑎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8" name="Retângulo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22" y="216670"/>
                <a:ext cx="829010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ângulo 88"/>
              <p:cNvSpPr/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9" name="Retângu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09" y="2423048"/>
                <a:ext cx="2555635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ipse 89"/>
          <p:cNvSpPr/>
          <p:nvPr/>
        </p:nvSpPr>
        <p:spPr>
          <a:xfrm>
            <a:off x="2332211" y="3072516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/>
          <p:cNvSpPr/>
          <p:nvPr/>
        </p:nvSpPr>
        <p:spPr>
          <a:xfrm>
            <a:off x="2099068" y="3688233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/>
          <p:cNvSpPr/>
          <p:nvPr/>
        </p:nvSpPr>
        <p:spPr>
          <a:xfrm>
            <a:off x="2170371" y="4270098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/>
          <p:cNvSpPr/>
          <p:nvPr/>
        </p:nvSpPr>
        <p:spPr>
          <a:xfrm>
            <a:off x="2568481" y="4892362"/>
            <a:ext cx="403130" cy="403130"/>
          </a:xfrm>
          <a:prstGeom prst="ellipse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Texto Explicativo Retangular com Cantos Arredondados 93"/>
          <p:cNvSpPr/>
          <p:nvPr/>
        </p:nvSpPr>
        <p:spPr>
          <a:xfrm>
            <a:off x="2683461" y="2587004"/>
            <a:ext cx="1338041" cy="360609"/>
          </a:xfrm>
          <a:prstGeom prst="wedgeRoundRectCallout">
            <a:avLst>
              <a:gd name="adj1" fmla="val -47888"/>
              <a:gd name="adj2" fmla="val 92261"/>
              <a:gd name="adj3" fmla="val 16667"/>
            </a:avLst>
          </a:prstGeom>
          <a:solidFill>
            <a:srgbClr val="FCFCF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06" y="2637373"/>
                <a:ext cx="1134349" cy="246221"/>
              </a:xfrm>
              <a:prstGeom prst="rect">
                <a:avLst/>
              </a:prstGeom>
              <a:blipFill>
                <a:blip r:embed="rId17"/>
                <a:stretch>
                  <a:fillRect l="-5914" r="-4839" b="-3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1540037" y="2847701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exto Explicativo Retangular com Cantos Arredondados 96"/>
          <p:cNvSpPr/>
          <p:nvPr/>
        </p:nvSpPr>
        <p:spPr>
          <a:xfrm>
            <a:off x="394353" y="2431628"/>
            <a:ext cx="1161331" cy="360609"/>
          </a:xfrm>
          <a:prstGeom prst="wedgeRoundRectCallout">
            <a:avLst>
              <a:gd name="adj1" fmla="val 48223"/>
              <a:gd name="adj2" fmla="val 93451"/>
              <a:gd name="adj3" fmla="val 16667"/>
            </a:avLst>
          </a:prstGeom>
          <a:solidFill>
            <a:srgbClr val="F3F6FB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𝑒𝑛𝑡𝑟𝑎𝑑𝑎𝑠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" y="2488821"/>
                <a:ext cx="890693" cy="246221"/>
              </a:xfrm>
              <a:prstGeom prst="rect">
                <a:avLst/>
              </a:prstGeom>
              <a:blipFill>
                <a:blip r:embed="rId18"/>
                <a:stretch>
                  <a:fillRect l="-5479" r="-4110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Elipse 98"/>
          <p:cNvSpPr/>
          <p:nvPr/>
        </p:nvSpPr>
        <p:spPr>
          <a:xfrm>
            <a:off x="1314393" y="378472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/>
          <p:cNvSpPr/>
          <p:nvPr/>
        </p:nvSpPr>
        <p:spPr>
          <a:xfrm>
            <a:off x="1585677" y="4750367"/>
            <a:ext cx="535703" cy="403130"/>
          </a:xfrm>
          <a:prstGeom prst="ellips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/>
          <p:cNvSpPr/>
          <p:nvPr/>
        </p:nvSpPr>
        <p:spPr>
          <a:xfrm>
            <a:off x="4277172" y="3655431"/>
            <a:ext cx="403130" cy="403130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Texto Explicativo Retangular com Cantos Arredondados 102"/>
          <p:cNvSpPr/>
          <p:nvPr/>
        </p:nvSpPr>
        <p:spPr>
          <a:xfrm>
            <a:off x="4085210" y="3105673"/>
            <a:ext cx="936664" cy="360609"/>
          </a:xfrm>
          <a:prstGeom prst="wedgeRoundRectCallout">
            <a:avLst>
              <a:gd name="adj1" fmla="val 4361"/>
              <a:gd name="adj2" fmla="val 92260"/>
              <a:gd name="adj3" fmla="val 16667"/>
            </a:avLst>
          </a:prstGeom>
          <a:solidFill>
            <a:srgbClr val="ECF5E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pt-BR" sz="16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31" y="3162866"/>
                <a:ext cx="550022" cy="246221"/>
              </a:xfrm>
              <a:prstGeom prst="rect">
                <a:avLst/>
              </a:prstGeom>
              <a:blipFill>
                <a:blip r:embed="rId19"/>
                <a:stretch>
                  <a:fillRect l="-10000" r="-6667"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104"/>
              <p:cNvSpPr/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5" name="Retângul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01" y="2640769"/>
                <a:ext cx="1331134" cy="7243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105"/>
              <p:cNvSpPr/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46" y="4710313"/>
                <a:ext cx="1565620" cy="7791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106"/>
              <p:cNvSpPr/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3944153"/>
                <a:ext cx="1463991" cy="7791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tângulo 107"/>
              <p:cNvSpPr/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8" name="Retângulo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4786059"/>
                <a:ext cx="1463991" cy="7791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tângulo 108"/>
              <p:cNvSpPr/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9" name="Retângulo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23" y="5627966"/>
                <a:ext cx="1463991" cy="7791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tângulo 109"/>
              <p:cNvSpPr/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Retângulo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80" y="5332216"/>
                <a:ext cx="1039002" cy="7791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tângulo 110"/>
              <p:cNvSpPr/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1" name="Retângulo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5" y="3933871"/>
                <a:ext cx="1463991" cy="7411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tângulo 113"/>
              <p:cNvSpPr/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4" name="Retângulo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4" y="4813801"/>
                <a:ext cx="1463991" cy="7609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tângulo 114"/>
              <p:cNvSpPr/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5" name="Retângulo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63" y="5617684"/>
                <a:ext cx="1463991" cy="76091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tângulo Arredondado 127"/>
          <p:cNvSpPr/>
          <p:nvPr/>
        </p:nvSpPr>
        <p:spPr>
          <a:xfrm>
            <a:off x="3592932" y="4741302"/>
            <a:ext cx="1378663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Arredondado 128"/>
          <p:cNvSpPr/>
          <p:nvPr/>
        </p:nvSpPr>
        <p:spPr>
          <a:xfrm>
            <a:off x="2157746" y="5342987"/>
            <a:ext cx="928890" cy="734192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Arredondado 129"/>
          <p:cNvSpPr/>
          <p:nvPr/>
        </p:nvSpPr>
        <p:spPr>
          <a:xfrm>
            <a:off x="5297785" y="3958714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Arredondado 130"/>
          <p:cNvSpPr/>
          <p:nvPr/>
        </p:nvSpPr>
        <p:spPr>
          <a:xfrm>
            <a:off x="7030506" y="3946695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9" name="Agrupar 148"/>
          <p:cNvGrpSpPr/>
          <p:nvPr/>
        </p:nvGrpSpPr>
        <p:grpSpPr>
          <a:xfrm>
            <a:off x="7632678" y="3524572"/>
            <a:ext cx="965915" cy="598319"/>
            <a:chOff x="9114912" y="3437945"/>
            <a:chExt cx="965915" cy="598319"/>
          </a:xfrm>
        </p:grpSpPr>
        <p:sp>
          <p:nvSpPr>
            <p:cNvPr id="136" name="Texto Explicativo em Nuvem 135"/>
            <p:cNvSpPr/>
            <p:nvPr/>
          </p:nvSpPr>
          <p:spPr>
            <a:xfrm>
              <a:off x="9114912" y="3437945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CaixaDeTexto 131"/>
                <p:cNvSpPr txBox="1"/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CaixaDeTexto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915" y="3594563"/>
                  <a:ext cx="514500" cy="294824"/>
                </a:xfrm>
                <a:prstGeom prst="rect">
                  <a:avLst/>
                </a:prstGeom>
                <a:blipFill>
                  <a:blip r:embed="rId29"/>
                  <a:stretch>
                    <a:fillRect l="-10588" t="-2083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Agrupar 149"/>
          <p:cNvGrpSpPr/>
          <p:nvPr/>
        </p:nvGrpSpPr>
        <p:grpSpPr>
          <a:xfrm>
            <a:off x="7632678" y="4369987"/>
            <a:ext cx="965915" cy="598319"/>
            <a:chOff x="9145896" y="4414913"/>
            <a:chExt cx="965915" cy="598319"/>
          </a:xfrm>
        </p:grpSpPr>
        <p:sp>
          <p:nvSpPr>
            <p:cNvPr id="139" name="Texto Explicativo em Nuvem 138"/>
            <p:cNvSpPr/>
            <p:nvPr/>
          </p:nvSpPr>
          <p:spPr>
            <a:xfrm>
              <a:off x="9145896" y="4414913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ixaDeTexto 139"/>
                <p:cNvSpPr txBox="1"/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899" y="4571531"/>
                  <a:ext cx="514500" cy="294824"/>
                </a:xfrm>
                <a:prstGeom prst="rect">
                  <a:avLst/>
                </a:prstGeom>
                <a:blipFill>
                  <a:blip r:embed="rId30"/>
                  <a:stretch>
                    <a:fillRect l="-10588" t="-4167" r="-4706" b="-1875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Agrupar 150"/>
          <p:cNvGrpSpPr/>
          <p:nvPr/>
        </p:nvGrpSpPr>
        <p:grpSpPr>
          <a:xfrm>
            <a:off x="7632678" y="5215403"/>
            <a:ext cx="965915" cy="598319"/>
            <a:chOff x="9214569" y="5231808"/>
            <a:chExt cx="965915" cy="598319"/>
          </a:xfrm>
        </p:grpSpPr>
        <p:sp>
          <p:nvSpPr>
            <p:cNvPr id="141" name="Texto Explicativo em Nuvem 140"/>
            <p:cNvSpPr/>
            <p:nvPr/>
          </p:nvSpPr>
          <p:spPr>
            <a:xfrm>
              <a:off x="9214569" y="5231808"/>
              <a:ext cx="965915" cy="598319"/>
            </a:xfrm>
            <a:prstGeom prst="cloudCallout">
              <a:avLst>
                <a:gd name="adj1" fmla="val -31944"/>
                <a:gd name="adj2" fmla="val 76850"/>
              </a:avLst>
            </a:prstGeom>
            <a:solidFill>
              <a:srgbClr val="FCFCF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aixaDeTexto 141"/>
                <p:cNvSpPr txBox="1"/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pt-B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pt-BR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572" y="5388426"/>
                  <a:ext cx="514500" cy="296171"/>
                </a:xfrm>
                <a:prstGeom prst="rect">
                  <a:avLst/>
                </a:prstGeom>
                <a:blipFill>
                  <a:blip r:embed="rId31"/>
                  <a:stretch>
                    <a:fillRect l="-10588" t="-2041" r="-4706" b="-163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ixaDeTexto 145"/>
              <p:cNvSpPr txBox="1"/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solidFill>
                <a:srgbClr val="F3F6FB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sz="11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CaixaDeTexto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269" y="442845"/>
                <a:ext cx="693202" cy="169277"/>
              </a:xfrm>
              <a:prstGeom prst="wedgeRectCallout">
                <a:avLst>
                  <a:gd name="adj1" fmla="val -73473"/>
                  <a:gd name="adj2" fmla="val 280601"/>
                </a:avLst>
              </a:prstGeom>
              <a:blipFill>
                <a:blip r:embed="rId32"/>
                <a:stretch>
                  <a:fillRect r="-4255"/>
                </a:stretch>
              </a:blipFill>
              <a:ln w="6350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Elipse 146"/>
          <p:cNvSpPr/>
          <p:nvPr/>
        </p:nvSpPr>
        <p:spPr>
          <a:xfrm>
            <a:off x="9943703" y="1018799"/>
            <a:ext cx="283605" cy="2836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tângulo 147"/>
              <p:cNvSpPr/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𝑁𝑎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𝑅𝑒𝑡𝑟𝑜𝑝𝑟𝑜𝑝𝑎𝑔𝑎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endParaRPr lang="pt-BR" sz="1100" i="1" dirty="0" smtClean="0">
                  <a:latin typeface="Cambria Math" panose="02040503050406030204" pitchFamily="18" charset="0"/>
                </a:endParaRPr>
              </a:p>
              <a:p>
                <a:endParaRPr lang="pt-BR" sz="5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á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𝑒𝑚𝑜𝑠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8" name="Retâ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29" y="2437063"/>
                <a:ext cx="1571392" cy="677108"/>
              </a:xfrm>
              <a:prstGeom prst="rect">
                <a:avLst/>
              </a:prstGeom>
              <a:blipFill>
                <a:blip r:embed="rId33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tângulo Arredondado 151"/>
          <p:cNvSpPr/>
          <p:nvPr/>
        </p:nvSpPr>
        <p:spPr>
          <a:xfrm>
            <a:off x="9200766" y="4195606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tângulo Arredondado 152"/>
              <p:cNvSpPr/>
              <p:nvPr/>
            </p:nvSpPr>
            <p:spPr>
              <a:xfrm>
                <a:off x="9430465" y="3399212"/>
                <a:ext cx="2265515" cy="757198"/>
              </a:xfrm>
              <a:prstGeom prst="roundRect">
                <a:avLst>
                  <a:gd name="adj" fmla="val 13679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3" name="Retângulo Arredondado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65" y="3399212"/>
                <a:ext cx="2265515" cy="757198"/>
              </a:xfrm>
              <a:prstGeom prst="roundRect">
                <a:avLst>
                  <a:gd name="adj" fmla="val 13679"/>
                </a:avLst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tângulo Arredondado 156"/>
              <p:cNvSpPr/>
              <p:nvPr/>
            </p:nvSpPr>
            <p:spPr>
              <a:xfrm>
                <a:off x="9413662" y="5057203"/>
                <a:ext cx="2291651" cy="777589"/>
              </a:xfrm>
              <a:prstGeom prst="roundRect">
                <a:avLst/>
              </a:prstGeom>
              <a:ln>
                <a:solidFill>
                  <a:srgbClr val="00B050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7" name="Retângulo Arredondado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662" y="5057203"/>
                <a:ext cx="2291651" cy="777589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tângulo 157"/>
              <p:cNvSpPr/>
              <p:nvPr/>
            </p:nvSpPr>
            <p:spPr>
              <a:xfrm>
                <a:off x="9200765" y="4208490"/>
                <a:ext cx="2779992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8" name="Retângulo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765" y="4208490"/>
                <a:ext cx="2779992" cy="7243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tângulo Arredondado 158"/>
          <p:cNvSpPr/>
          <p:nvPr/>
        </p:nvSpPr>
        <p:spPr>
          <a:xfrm>
            <a:off x="9251879" y="4232559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Arredondado 160"/>
          <p:cNvSpPr/>
          <p:nvPr/>
        </p:nvSpPr>
        <p:spPr>
          <a:xfrm>
            <a:off x="9201468" y="5877522"/>
            <a:ext cx="2717444" cy="766616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tângulo 161"/>
              <p:cNvSpPr/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2" name="Retângulo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8" y="5941916"/>
                <a:ext cx="2449325" cy="7243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tângulo Arredondado 162"/>
          <p:cNvSpPr/>
          <p:nvPr/>
        </p:nvSpPr>
        <p:spPr>
          <a:xfrm>
            <a:off x="9252581" y="5914475"/>
            <a:ext cx="2616196" cy="67537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39" grpId="0" animBg="1"/>
      <p:bldP spid="144" grpId="0" animBg="1"/>
      <p:bldP spid="143" grpId="0" animBg="1"/>
      <p:bldP spid="17" grpId="0"/>
      <p:bldP spid="45" grpId="0"/>
      <p:bldP spid="50" grpId="0"/>
      <p:bldP spid="55" grpId="0"/>
      <p:bldP spid="59" grpId="0"/>
      <p:bldP spid="60" grpId="0" animBg="1"/>
      <p:bldP spid="61" grpId="0"/>
      <p:bldP spid="82" grpId="0"/>
      <p:bldP spid="83" grpId="0"/>
      <p:bldP spid="86" grpId="0" animBg="1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/>
      <p:bldP spid="99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28" grpId="0" animBg="1"/>
      <p:bldP spid="129" grpId="0" animBg="1"/>
      <p:bldP spid="130" grpId="0" animBg="1"/>
      <p:bldP spid="131" grpId="0" animBg="1"/>
      <p:bldP spid="146" grpId="0" animBg="1"/>
      <p:bldP spid="147" grpId="0" animBg="1"/>
      <p:bldP spid="148" grpId="0"/>
      <p:bldP spid="152" grpId="0" animBg="1"/>
      <p:bldP spid="153" grpId="0" animBg="1"/>
      <p:bldP spid="157" grpId="0" animBg="1"/>
      <p:bldP spid="158" grpId="0"/>
      <p:bldP spid="159" grpId="0" animBg="1"/>
      <p:bldP spid="161" grpId="0" animBg="1"/>
      <p:bldP spid="162" grpId="0"/>
      <p:bldP spid="1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 46"/>
              <p:cNvSpPr/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006" y="3000167"/>
                <a:ext cx="1370503" cy="6863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09" y="3000167"/>
                <a:ext cx="1370503" cy="6863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33063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9007453" y="3941358"/>
                <a:ext cx="2381614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453" y="3941358"/>
                <a:ext cx="2381614" cy="73161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tângulo Arredondado 54"/>
          <p:cNvSpPr/>
          <p:nvPr/>
        </p:nvSpPr>
        <p:spPr>
          <a:xfrm>
            <a:off x="7792118" y="2983923"/>
            <a:ext cx="2853735" cy="754769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9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1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42" grpId="0" animBg="1"/>
      <p:bldP spid="43" grpId="0"/>
      <p:bldP spid="44" grpId="0"/>
      <p:bldP spid="47" grpId="0"/>
      <p:bldP spid="48" grpId="0"/>
      <p:bldP spid="51" grpId="0"/>
      <p:bldP spid="53" grpId="0"/>
      <p:bldP spid="39" grpId="0"/>
      <p:bldP spid="3" grpId="0"/>
      <p:bldP spid="41" grpId="0" animBg="1"/>
      <p:bldP spid="11" grpId="0" animBg="1"/>
      <p:bldP spid="45" grpId="0" animBg="1"/>
      <p:bldP spid="50" grpId="0" animBg="1"/>
      <p:bldP spid="12" grpId="0"/>
      <p:bldP spid="55" grpId="0" animBg="1"/>
      <p:bldP spid="56" grpId="0" animBg="1"/>
      <p:bldP spid="57" grpId="0" animBg="1"/>
      <p:bldP spid="58" grpId="0" animBg="1"/>
      <p:bldP spid="59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/>
              <p:cNvSpPr/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6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9" grpId="0" animBg="1"/>
      <p:bldP spid="49" grpId="0"/>
      <p:bldP spid="17" grpId="0"/>
      <p:bldP spid="61" grpId="0"/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578335" y="3770671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638191" y="3817980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Nuvem 61"/>
          <p:cNvSpPr/>
          <p:nvPr/>
        </p:nvSpPr>
        <p:spPr>
          <a:xfrm>
            <a:off x="9221273" y="4996540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Nuvem 18"/>
          <p:cNvSpPr/>
          <p:nvPr/>
        </p:nvSpPr>
        <p:spPr>
          <a:xfrm>
            <a:off x="9178336" y="2762979"/>
            <a:ext cx="2324713" cy="1072173"/>
          </a:xfrm>
          <a:prstGeom prst="cloud">
            <a:avLst/>
          </a:prstGeom>
          <a:solidFill>
            <a:srgbClr val="FCFCF8"/>
          </a:solidFill>
          <a:ln w="9525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12" y="4000532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9306709" y="3910486"/>
            <a:ext cx="687173" cy="921512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0028770" y="3910486"/>
            <a:ext cx="565187" cy="921512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0655294" y="3910486"/>
            <a:ext cx="589886" cy="921512"/>
          </a:xfrm>
          <a:prstGeom prst="ellipse">
            <a:avLst/>
          </a:prstGeom>
          <a:solidFill>
            <a:srgbClr val="DF57FF">
              <a:alpha val="27451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74" y="3941358"/>
                <a:ext cx="2408223" cy="74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7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000" y="2922214"/>
                <a:ext cx="2144369" cy="7316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3" y="3578215"/>
                <a:ext cx="200375" cy="246221"/>
              </a:xfrm>
              <a:prstGeom prst="rect">
                <a:avLst/>
              </a:prstGeom>
              <a:blipFill>
                <a:blip r:embed="rId19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72" y="4906000"/>
                <a:ext cx="200375" cy="246221"/>
              </a:xfrm>
              <a:prstGeom prst="rect">
                <a:avLst/>
              </a:prstGeom>
              <a:blipFill>
                <a:blip r:embed="rId20"/>
                <a:stretch>
                  <a:fillRect l="-21875" r="-21875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937" y="5155775"/>
                <a:ext cx="2144369" cy="7330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946" y="3862096"/>
                <a:ext cx="2541401" cy="8260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tângulo 52"/>
              <p:cNvSpPr/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62" grpId="0" animBg="1"/>
      <p:bldP spid="19" grpId="0" animBg="1"/>
      <p:bldP spid="11" grpId="0" animBg="1"/>
      <p:bldP spid="45" grpId="0" animBg="1"/>
      <p:bldP spid="50" grpId="0" animBg="1"/>
      <p:bldP spid="12" grpId="0"/>
      <p:bldP spid="49" grpId="0"/>
      <p:bldP spid="17" grpId="0"/>
      <p:bldP spid="61" grpId="0"/>
      <p:bldP spid="63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3606244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3948244"/>
            <a:ext cx="687435" cy="16531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28463" y="3422448"/>
            <a:ext cx="682042" cy="55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 flipV="1">
            <a:off x="4030919" y="3948244"/>
            <a:ext cx="701986" cy="561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solidFill>
                <a:srgbClr val="FFFFFF">
                  <a:alpha val="74118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29" y="3860939"/>
                <a:ext cx="294309" cy="307102"/>
              </a:xfrm>
              <a:prstGeom prst="ellipse">
                <a:avLst/>
              </a:prstGeom>
              <a:blipFill>
                <a:blip r:embed="rId7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0" y="4890367"/>
                <a:ext cx="294309" cy="308636"/>
              </a:xfrm>
              <a:prstGeom prst="ellipse">
                <a:avLst/>
              </a:prstGeom>
              <a:blipFill>
                <a:blip r:embed="rId8"/>
                <a:stretch>
                  <a:fillRect l="-2083" r="-22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22" y="3271983"/>
                <a:ext cx="294309" cy="308636"/>
              </a:xfrm>
              <a:prstGeom prst="ellipse">
                <a:avLst/>
              </a:prstGeom>
              <a:blipFill>
                <a:blip r:embed="rId9"/>
                <a:stretch>
                  <a:fillRect l="-2083" r="-208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48741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487412" cy="7789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312258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950702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tângulo 59"/>
              <p:cNvSpPr/>
              <p:nvPr/>
            </p:nvSpPr>
            <p:spPr>
              <a:xfrm>
                <a:off x="8656953" y="4827785"/>
                <a:ext cx="699550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953" y="4827785"/>
                <a:ext cx="699550" cy="373179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9222300" y="4569846"/>
                <a:ext cx="68589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300" y="4569846"/>
                <a:ext cx="685892" cy="7562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tângulo 65"/>
              <p:cNvSpPr/>
              <p:nvPr/>
            </p:nvSpPr>
            <p:spPr>
              <a:xfrm>
                <a:off x="10986152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152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tângulo 69"/>
              <p:cNvSpPr/>
              <p:nvPr/>
            </p:nvSpPr>
            <p:spPr>
              <a:xfrm>
                <a:off x="10207184" y="4827040"/>
                <a:ext cx="992901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184" y="4827040"/>
                <a:ext cx="992901" cy="384464"/>
              </a:xfrm>
              <a:prstGeom prst="rect">
                <a:avLst/>
              </a:prstGeom>
              <a:blipFill>
                <a:blip r:embed="rId21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 17"/>
              <p:cNvSpPr/>
              <p:nvPr/>
            </p:nvSpPr>
            <p:spPr>
              <a:xfrm>
                <a:off x="969693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93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tângulo 44"/>
              <p:cNvSpPr/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35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60" grpId="0"/>
      <p:bldP spid="64" grpId="0"/>
      <p:bldP spid="66" grpId="0"/>
      <p:bldP spid="70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4640857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endCxn id="7" idx="6"/>
          </p:cNvCxnSpPr>
          <p:nvPr/>
        </p:nvCxnSpPr>
        <p:spPr>
          <a:xfrm flipH="1" flipV="1">
            <a:off x="4030917" y="4982857"/>
            <a:ext cx="687436" cy="618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30917" y="3422448"/>
            <a:ext cx="679588" cy="15659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030917" y="4510096"/>
            <a:ext cx="701988" cy="4783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19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4590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tângulo 41"/>
              <p:cNvSpPr/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Arredondado 50"/>
          <p:cNvSpPr/>
          <p:nvPr/>
        </p:nvSpPr>
        <p:spPr>
          <a:xfrm>
            <a:off x="7667125" y="2973832"/>
            <a:ext cx="4170538" cy="1205143"/>
          </a:xfrm>
          <a:prstGeom prst="roundRect">
            <a:avLst>
              <a:gd name="adj" fmla="val 13619"/>
            </a:avLst>
          </a:prstGeom>
          <a:solidFill>
            <a:srgbClr val="FCFCF0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726981" y="3021141"/>
            <a:ext cx="4034360" cy="1101813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Backpropagation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53580" y="1845670"/>
            <a:ext cx="10515600" cy="4351338"/>
          </a:xfrm>
        </p:spPr>
        <p:txBody>
          <a:bodyPr/>
          <a:lstStyle/>
          <a:p>
            <a:r>
              <a:rPr lang="pt-BR" dirty="0" smtClean="0"/>
              <a:t>Encontrando as derivadas na Rede Neural</a:t>
            </a:r>
            <a:endParaRPr lang="pt-BR" dirty="0"/>
          </a:p>
        </p:txBody>
      </p:sp>
      <p:pic>
        <p:nvPicPr>
          <p:cNvPr id="4" name="Espaço Reservado para Conteúdo 4"/>
          <p:cNvPicPr>
            <a:picLocks noChangeAspect="1"/>
          </p:cNvPicPr>
          <p:nvPr/>
        </p:nvPicPr>
        <p:blipFill rotWithShape="1">
          <a:blip r:embed="rId2"/>
          <a:srcRect l="18686" t="18657" r="30014"/>
          <a:stretch/>
        </p:blipFill>
        <p:spPr>
          <a:xfrm>
            <a:off x="1126321" y="2551217"/>
            <a:ext cx="4312985" cy="4060548"/>
          </a:xfrm>
          <a:prstGeom prst="rect">
            <a:avLst/>
          </a:prstGeom>
        </p:spPr>
      </p:pic>
      <p:sp>
        <p:nvSpPr>
          <p:cNvPr id="2" name="Elipse 1"/>
          <p:cNvSpPr/>
          <p:nvPr/>
        </p:nvSpPr>
        <p:spPr>
          <a:xfrm>
            <a:off x="4736829" y="4168096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346917" y="5692642"/>
            <a:ext cx="684000" cy="68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736829" y="3041201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732905" y="5287143"/>
            <a:ext cx="684000" cy="68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4035210" y="5618591"/>
            <a:ext cx="687436" cy="4087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043796" y="3436839"/>
            <a:ext cx="691730" cy="25428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052382" y="4510096"/>
            <a:ext cx="680523" cy="15000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33" y="2348596"/>
                <a:ext cx="1158587" cy="215444"/>
              </a:xfrm>
              <a:prstGeom prst="rect">
                <a:avLst/>
              </a:prstGeom>
              <a:blipFill>
                <a:blip r:embed="rId3"/>
                <a:stretch>
                  <a:fillRect l="-3684" r="-3158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𝐶𝑎𝑚𝑎𝑑𝑎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14" y="2780390"/>
                <a:ext cx="844782" cy="215444"/>
              </a:xfrm>
              <a:prstGeom prst="rect">
                <a:avLst/>
              </a:prstGeom>
              <a:blipFill>
                <a:blip r:embed="rId4"/>
                <a:stretch>
                  <a:fillRect l="-4317" r="-287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321280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4353252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14" y="549369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4823529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5877645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2768479"/>
                <a:ext cx="174727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1" y="3799046"/>
                <a:ext cx="174727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244" y="3033712"/>
                <a:ext cx="1331134" cy="68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353" y="380908"/>
            <a:ext cx="1943396" cy="136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521" y="4601280"/>
                <a:ext cx="1503745" cy="738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902" y="3203693"/>
                <a:ext cx="1593898" cy="6866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Arredondado 40"/>
          <p:cNvSpPr/>
          <p:nvPr/>
        </p:nvSpPr>
        <p:spPr>
          <a:xfrm>
            <a:off x="6082040" y="2977120"/>
            <a:ext cx="1402088" cy="2495125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9544795" y="877273"/>
            <a:ext cx="1204305" cy="285570"/>
          </a:xfrm>
          <a:prstGeom prst="ellipse">
            <a:avLst/>
          </a:prstGeom>
          <a:solidFill>
            <a:srgbClr val="DEEBF7">
              <a:alpha val="27843"/>
            </a:srgb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 rot="21208207">
            <a:off x="10454497" y="845300"/>
            <a:ext cx="1079841" cy="266450"/>
          </a:xfrm>
          <a:prstGeom prst="ellipse">
            <a:avLst/>
          </a:prstGeom>
          <a:solidFill>
            <a:schemeClr val="accent4">
              <a:lumMod val="40000"/>
              <a:lumOff val="60000"/>
              <a:alpha val="27843"/>
            </a:schemeClr>
          </a:soli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 rot="19363924">
            <a:off x="11136117" y="684811"/>
            <a:ext cx="819741" cy="268949"/>
          </a:xfrm>
          <a:prstGeom prst="ellipse">
            <a:avLst/>
          </a:prstGeom>
          <a:gradFill flip="none" rotWithShape="1">
            <a:gsLst>
              <a:gs pos="0">
                <a:srgbClr val="DF57FF">
                  <a:alpha val="24000"/>
                </a:srgb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713" y="495561"/>
                <a:ext cx="174727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pt-BR" sz="1100" b="1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100" b="1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1360" y="395179"/>
                <a:ext cx="298159" cy="169277"/>
              </a:xfrm>
              <a:prstGeom prst="rect">
                <a:avLst/>
              </a:prstGeom>
              <a:blipFill>
                <a:blip r:embed="rId16"/>
                <a:stretch>
                  <a:fillRect l="-14286" r="-18367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36" y="3065257"/>
                <a:ext cx="2541401" cy="8260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Arredondado 53"/>
          <p:cNvSpPr/>
          <p:nvPr/>
        </p:nvSpPr>
        <p:spPr>
          <a:xfrm>
            <a:off x="8464243" y="4478421"/>
            <a:ext cx="2749938" cy="1049893"/>
          </a:xfrm>
          <a:prstGeom prst="roundRect">
            <a:avLst>
              <a:gd name="adj" fmla="val 136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8540047" y="4515285"/>
            <a:ext cx="2580688" cy="960036"/>
          </a:xfrm>
          <a:prstGeom prst="roundRect">
            <a:avLst>
              <a:gd name="adj" fmla="val 11271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8696193" y="4827785"/>
                <a:ext cx="69955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93" y="4827785"/>
                <a:ext cx="699550" cy="372410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40" y="4569846"/>
                <a:ext cx="685893" cy="8260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96" y="4823193"/>
                <a:ext cx="479939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tângulo 69"/>
              <p:cNvSpPr/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Retâ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424" y="4827040"/>
                <a:ext cx="57163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dirty="0"/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72" y="4806181"/>
                <a:ext cx="792140" cy="384464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601553" y="6406160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53" y="6406160"/>
                <a:ext cx="174727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tângulo 42"/>
              <p:cNvSpPr/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53" y="3799928"/>
                <a:ext cx="1550616" cy="719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8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</a:t>
            </a:r>
            <a:r>
              <a:rPr lang="pt-BR" smtClean="0"/>
              <a:t>dos Pesos</a:t>
            </a:r>
            <a:endParaRPr lang="pt-BR"/>
          </a:p>
        </p:txBody>
      </p:sp>
      <p:pic>
        <p:nvPicPr>
          <p:cNvPr id="1026" name="Picture 2" descr="Image result for gradient desc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r="6928" b="10368"/>
          <a:stretch/>
        </p:blipFill>
        <p:spPr bwMode="auto">
          <a:xfrm>
            <a:off x="419918" y="1775731"/>
            <a:ext cx="7295577" cy="44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Arredondado 11"/>
          <p:cNvSpPr/>
          <p:nvPr/>
        </p:nvSpPr>
        <p:spPr>
          <a:xfrm>
            <a:off x="7385838" y="4943241"/>
            <a:ext cx="4570686" cy="11320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7715495" y="3245819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782911" y="3343187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1" y="3343187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715495" y="3016661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495" y="3016661"/>
                <a:ext cx="3005823" cy="215444"/>
              </a:xfrm>
              <a:prstGeom prst="rect">
                <a:avLst/>
              </a:prstGeom>
              <a:blipFill>
                <a:blip r:embed="rId4"/>
                <a:stretch>
                  <a:fillRect l="-1217" b="-3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698" y="309779"/>
            <a:ext cx="3475804" cy="2590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7340068" y="5088918"/>
                <a:ext cx="4637055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pt-B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pt-B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,…</m:t>
                                  </m:r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068" y="5088918"/>
                <a:ext cx="4637055" cy="8485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Arredondado 12"/>
          <p:cNvSpPr/>
          <p:nvPr/>
        </p:nvSpPr>
        <p:spPr>
          <a:xfrm>
            <a:off x="7456481" y="5003692"/>
            <a:ext cx="4415021" cy="1006660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8499872" y="6072239"/>
                <a:ext cx="34566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𝑎𝑚𝑜𝑠𝑡𝑟𝑎𝑠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𝑡𝑟𝑒𝑖𝑛𝑎𝑚𝑒𝑛𝑡𝑜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872" y="6072239"/>
                <a:ext cx="3456652" cy="215444"/>
              </a:xfrm>
              <a:prstGeom prst="rect">
                <a:avLst/>
              </a:prstGeom>
              <a:blipFill>
                <a:blip r:embed="rId7"/>
                <a:stretch>
                  <a:fillRect l="-176" r="-529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7782911" y="4687252"/>
                <a:ext cx="2247538" cy="251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𝑙𝑐𝑢𝑙𝑜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𝑛𝑜𝑣𝑜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𝑝𝑒𝑠𝑜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1" y="4687252"/>
                <a:ext cx="2247538" cy="251544"/>
              </a:xfrm>
              <a:prstGeom prst="rect">
                <a:avLst/>
              </a:prstGeom>
              <a:blipFill>
                <a:blip r:embed="rId8"/>
                <a:stretch>
                  <a:fillRect l="-1359" b="-24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Agrupar 14"/>
          <p:cNvGrpSpPr/>
          <p:nvPr/>
        </p:nvGrpSpPr>
        <p:grpSpPr>
          <a:xfrm>
            <a:off x="6527007" y="207779"/>
            <a:ext cx="515929" cy="1939688"/>
            <a:chOff x="9335651" y="2353057"/>
            <a:chExt cx="515929" cy="1939688"/>
          </a:xfrm>
        </p:grpSpPr>
        <p:sp>
          <p:nvSpPr>
            <p:cNvPr id="16" name="Retângulo Arredondado 1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ângulo 2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Elipse 2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Agrupar 24"/>
          <p:cNvGrpSpPr/>
          <p:nvPr/>
        </p:nvGrpSpPr>
        <p:grpSpPr>
          <a:xfrm>
            <a:off x="6641308" y="309382"/>
            <a:ext cx="515929" cy="1939688"/>
            <a:chOff x="9335651" y="2353057"/>
            <a:chExt cx="515929" cy="1939688"/>
          </a:xfrm>
        </p:grpSpPr>
        <p:sp>
          <p:nvSpPr>
            <p:cNvPr id="26" name="Retângulo Arredondado 2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tângulo 2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tângulo 3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tângulo 3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ipse 3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tângulo 3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Agrupar 34"/>
          <p:cNvGrpSpPr/>
          <p:nvPr/>
        </p:nvGrpSpPr>
        <p:grpSpPr>
          <a:xfrm>
            <a:off x="6755609" y="427917"/>
            <a:ext cx="515929" cy="1939688"/>
            <a:chOff x="9335651" y="2353057"/>
            <a:chExt cx="515929" cy="1939688"/>
          </a:xfrm>
        </p:grpSpPr>
        <p:sp>
          <p:nvSpPr>
            <p:cNvPr id="36" name="Retângulo Arredondado 3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ângulo 3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ângulo 4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ipse 4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tângulo 4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Agrupar 44"/>
          <p:cNvGrpSpPr/>
          <p:nvPr/>
        </p:nvGrpSpPr>
        <p:grpSpPr>
          <a:xfrm>
            <a:off x="6869909" y="546452"/>
            <a:ext cx="515929" cy="1939688"/>
            <a:chOff x="9335651" y="2353057"/>
            <a:chExt cx="515929" cy="1939688"/>
          </a:xfrm>
        </p:grpSpPr>
        <p:sp>
          <p:nvSpPr>
            <p:cNvPr id="46" name="Retângulo Arredondado 45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tângulo 50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ângulo 51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Elipse 52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19918" y="2318658"/>
                <a:ext cx="9715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2318658"/>
                <a:ext cx="971548" cy="307777"/>
              </a:xfrm>
              <a:prstGeom prst="rect">
                <a:avLst/>
              </a:prstGeom>
              <a:blipFill>
                <a:blip r:embed="rId26"/>
                <a:stretch>
                  <a:fillRect l="-8805" t="-1961" r="-10063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690576" y="5733353"/>
                <a:ext cx="1024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76" y="5733353"/>
                <a:ext cx="1024270" cy="307777"/>
              </a:xfrm>
              <a:prstGeom prst="rect">
                <a:avLst/>
              </a:prstGeom>
              <a:blipFill>
                <a:blip r:embed="rId2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6605660" y="5425576"/>
                <a:ext cx="4182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660" y="5425576"/>
                <a:ext cx="418215" cy="307777"/>
              </a:xfrm>
              <a:prstGeom prst="rect">
                <a:avLst/>
              </a:prstGeom>
              <a:blipFill>
                <a:blip r:embed="rId28"/>
                <a:stretch>
                  <a:fillRect l="-1471" b="-1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04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/>
      <p:bldP spid="9" grpId="0"/>
      <p:bldP spid="11" grpId="0"/>
      <p:bldP spid="13" grpId="0" animBg="1"/>
      <p:bldP spid="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As Redes Neurais modernas possuem </a:t>
            </a:r>
            <a:r>
              <a:rPr lang="pt-BR" dirty="0" smtClean="0">
                <a:solidFill>
                  <a:srgbClr val="00B050"/>
                </a:solidFill>
              </a:rPr>
              <a:t>milhões de pesos</a:t>
            </a:r>
            <a:r>
              <a:rPr lang="pt-BR" dirty="0" smtClean="0"/>
              <a:t>. Para que sejam úteis, é preciso um método para treinar todos eles.</a:t>
            </a:r>
          </a:p>
          <a:p>
            <a:r>
              <a:rPr lang="pt-BR" i="1" dirty="0" err="1" smtClean="0">
                <a:solidFill>
                  <a:srgbClr val="7030A0"/>
                </a:solidFill>
              </a:rPr>
              <a:t>Gradient</a:t>
            </a:r>
            <a:r>
              <a:rPr lang="pt-BR" i="1" dirty="0" smtClean="0">
                <a:solidFill>
                  <a:srgbClr val="7030A0"/>
                </a:solidFill>
              </a:rPr>
              <a:t> </a:t>
            </a:r>
            <a:r>
              <a:rPr lang="pt-BR" i="1" dirty="0" err="1" smtClean="0">
                <a:solidFill>
                  <a:srgbClr val="7030A0"/>
                </a:solidFill>
              </a:rPr>
              <a:t>Descent</a:t>
            </a:r>
            <a:r>
              <a:rPr lang="pt-BR" dirty="0" smtClean="0">
                <a:solidFill>
                  <a:srgbClr val="7030A0"/>
                </a:solidFill>
              </a:rPr>
              <a:t> </a:t>
            </a:r>
            <a:r>
              <a:rPr lang="pt-BR" dirty="0" smtClean="0"/>
              <a:t>é o método de otimização mais utilizado para ajustar os parâmetros de modo a minimizar a função de Custo </a:t>
            </a:r>
          </a:p>
          <a:p>
            <a:r>
              <a:rPr lang="pt-BR" i="1" dirty="0" smtClean="0">
                <a:solidFill>
                  <a:srgbClr val="C00000"/>
                </a:solidFill>
              </a:rPr>
              <a:t>Backpropagation</a:t>
            </a:r>
            <a:r>
              <a:rPr lang="pt-BR" dirty="0" smtClean="0"/>
              <a:t> é uma forma </a:t>
            </a:r>
            <a:r>
              <a:rPr lang="pt-BR" u="sng" dirty="0" smtClean="0">
                <a:solidFill>
                  <a:schemeClr val="accent4"/>
                </a:solidFill>
              </a:rPr>
              <a:t>eficiente</a:t>
            </a:r>
            <a:r>
              <a:rPr lang="pt-BR" dirty="0" smtClean="0"/>
              <a:t> de calcular o gradiente da função Custo e assim permitir atualizar os pesos da rede</a:t>
            </a:r>
          </a:p>
          <a:p>
            <a:r>
              <a:rPr lang="pt-BR" dirty="0"/>
              <a:t>Um dos métodos </a:t>
            </a:r>
            <a:r>
              <a:rPr lang="pt-BR" dirty="0">
                <a:solidFill>
                  <a:srgbClr val="0070C0"/>
                </a:solidFill>
              </a:rPr>
              <a:t>cruciais</a:t>
            </a:r>
            <a:r>
              <a:rPr lang="pt-BR" dirty="0"/>
              <a:t> para o ressurgimento da pesquisa em Redes Neurais (90) e para muitos dos grandes avanços recentes em </a:t>
            </a:r>
            <a:r>
              <a:rPr lang="pt-BR" i="1" dirty="0" err="1"/>
              <a:t>Deep</a:t>
            </a:r>
            <a:r>
              <a:rPr lang="pt-BR" i="1" dirty="0"/>
              <a:t> Learning</a:t>
            </a:r>
          </a:p>
          <a:p>
            <a:r>
              <a:rPr lang="pt-BR" dirty="0" smtClean="0"/>
              <a:t>Vimos como ele usa os dados da Propagação direta e junto com a aplicação sucessiva da </a:t>
            </a:r>
            <a:r>
              <a:rPr lang="pt-BR" dirty="0" smtClean="0">
                <a:solidFill>
                  <a:schemeClr val="accent2"/>
                </a:solidFill>
              </a:rPr>
              <a:t>regra da cadeia</a:t>
            </a:r>
            <a:r>
              <a:rPr lang="pt-BR" dirty="0" smtClean="0"/>
              <a:t> para as derivadas parciais no passe reverso.</a:t>
            </a:r>
          </a:p>
        </p:txBody>
      </p:sp>
    </p:spTree>
    <p:extLst>
      <p:ext uri="{BB962C8B-B14F-4D97-AF65-F5344CB8AC3E}">
        <p14:creationId xmlns:p14="http://schemas.microsoft.com/office/powerpoint/2010/main" val="30419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34300" cy="4351338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Redes Neurais </a:t>
            </a:r>
            <a:r>
              <a:rPr lang="pt-BR" sz="2400" dirty="0" smtClean="0"/>
              <a:t>estão na base de quase todos os métodos atuais de </a:t>
            </a:r>
            <a:r>
              <a:rPr lang="pt-BR" sz="2400" i="1" dirty="0" err="1" smtClean="0"/>
              <a:t>Deep</a:t>
            </a:r>
            <a:r>
              <a:rPr lang="pt-BR" sz="2400" i="1" dirty="0" smtClean="0"/>
              <a:t> Learning</a:t>
            </a:r>
          </a:p>
          <a:p>
            <a:endParaRPr lang="pt-BR" sz="2400" dirty="0" smtClean="0"/>
          </a:p>
          <a:p>
            <a:r>
              <a:rPr lang="pt-BR" sz="2400" b="1" dirty="0" smtClean="0">
                <a:solidFill>
                  <a:srgbClr val="7030A0"/>
                </a:solidFill>
              </a:rPr>
              <a:t>Backpropagation</a:t>
            </a:r>
            <a:r>
              <a:rPr lang="pt-BR" sz="2400" dirty="0" smtClean="0"/>
              <a:t> foi o algoritmo </a:t>
            </a:r>
            <a:r>
              <a:rPr lang="pt-BR" sz="2400" b="1" dirty="0" smtClean="0"/>
              <a:t>essencial</a:t>
            </a:r>
            <a:r>
              <a:rPr lang="pt-BR" sz="2400" dirty="0" smtClean="0"/>
              <a:t> para tornar possível seu treinamento em </a:t>
            </a:r>
            <a:r>
              <a:rPr lang="pt-BR" sz="2400" dirty="0" err="1" smtClean="0"/>
              <a:t>multi-camadas</a:t>
            </a:r>
            <a:r>
              <a:rPr lang="pt-BR" sz="2400" dirty="0" smtClean="0"/>
              <a:t> </a:t>
            </a:r>
            <a:r>
              <a:rPr lang="pt-BR" sz="1400" dirty="0" smtClean="0"/>
              <a:t>(</a:t>
            </a:r>
            <a:r>
              <a:rPr lang="pt-BR" sz="1400" dirty="0" err="1" smtClean="0"/>
              <a:t>Rumelhart</a:t>
            </a:r>
            <a:r>
              <a:rPr lang="pt-BR" sz="1400" dirty="0" smtClean="0"/>
              <a:t> et al., 1986)</a:t>
            </a:r>
          </a:p>
          <a:p>
            <a:pPr lvl="1"/>
            <a:r>
              <a:rPr lang="pt-BR" sz="2000" dirty="0" smtClean="0"/>
              <a:t>É um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método numérico </a:t>
            </a:r>
            <a:r>
              <a:rPr lang="pt-BR" sz="2000" dirty="0" smtClean="0"/>
              <a:t>eficiente para </a:t>
            </a:r>
            <a:r>
              <a:rPr lang="pt-BR" sz="2000" dirty="0" smtClean="0">
                <a:solidFill>
                  <a:schemeClr val="tx2"/>
                </a:solidFill>
              </a:rPr>
              <a:t>calcular gradientes </a:t>
            </a:r>
            <a:r>
              <a:rPr lang="pt-BR" sz="2000" dirty="0" smtClean="0"/>
              <a:t>de uma função num grafo.</a:t>
            </a:r>
          </a:p>
          <a:p>
            <a:pPr lvl="1"/>
            <a:r>
              <a:rPr lang="pt-BR" sz="2000" dirty="0" smtClean="0"/>
              <a:t>Um dos grandes responsáveis pelo ressurgimento do interesse em pesquisa das redes neurais na década de 1980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Produz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ganho de desempenho </a:t>
            </a:r>
            <a:r>
              <a:rPr lang="pt-BR" sz="2000" dirty="0" smtClean="0"/>
              <a:t>massivo, podendo chegar a ser</a:t>
            </a:r>
          </a:p>
          <a:p>
            <a:pPr marL="457200" lvl="1" indent="0">
              <a:buNone/>
            </a:pPr>
            <a:r>
              <a:rPr lang="pt-BR" sz="2000" dirty="0" smtClean="0"/>
              <a:t>milhões de vezes mais veloz que métodos ingênuos de cálculo.</a:t>
            </a:r>
          </a:p>
          <a:p>
            <a:pPr marL="457200" lvl="1" indent="0">
              <a:buNone/>
            </a:pPr>
            <a:r>
              <a:rPr lang="pt-BR" sz="2000" dirty="0" smtClean="0">
                <a:sym typeface="Wingdings" panose="05000000000000000000" pitchFamily="2" charset="2"/>
              </a:rPr>
              <a:t> </a:t>
            </a:r>
            <a:r>
              <a:rPr lang="pt-BR" sz="2000" dirty="0" smtClean="0"/>
              <a:t>Método usado por todos os </a:t>
            </a:r>
            <a:r>
              <a:rPr lang="pt-BR" sz="2000" i="1" dirty="0" smtClean="0"/>
              <a:t>frameworks</a:t>
            </a:r>
            <a:r>
              <a:rPr lang="pt-BR" sz="2000" dirty="0" smtClean="0"/>
              <a:t> de </a:t>
            </a:r>
            <a:r>
              <a:rPr lang="pt-BR" sz="2000" i="1" dirty="0" err="1"/>
              <a:t>M</a:t>
            </a:r>
            <a:r>
              <a:rPr lang="pt-BR" sz="2000" i="1" dirty="0" err="1" smtClean="0"/>
              <a:t>achine</a:t>
            </a:r>
            <a:r>
              <a:rPr lang="pt-BR" sz="2000" i="1" dirty="0" smtClean="0"/>
              <a:t> Learning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33" y="1538288"/>
            <a:ext cx="3203390" cy="4807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Geoffrey Hinton (@geoffreyhinton) |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997" y="1379404"/>
            <a:ext cx="565081" cy="7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vid Rumel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751" y="1379404"/>
            <a:ext cx="501247" cy="7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nald J Williams - Alchetron, The Free Social Encyclopedi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6" t="6898" r="29180" b="1"/>
          <a:stretch/>
        </p:blipFill>
        <p:spPr bwMode="auto">
          <a:xfrm>
            <a:off x="11652153" y="1379404"/>
            <a:ext cx="446355" cy="75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graphicFrame>
        <p:nvGraphicFramePr>
          <p:cNvPr id="2" name="Espaço Reservado para Conteú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60966"/>
              </p:ext>
            </p:extLst>
          </p:nvPr>
        </p:nvGraphicFramePr>
        <p:xfrm>
          <a:off x="842452" y="1825624"/>
          <a:ext cx="10515600" cy="477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7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8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 Arredondado 101"/>
          <p:cNvSpPr/>
          <p:nvPr/>
        </p:nvSpPr>
        <p:spPr>
          <a:xfrm>
            <a:off x="7813712" y="4293049"/>
            <a:ext cx="2363220" cy="1391197"/>
          </a:xfrm>
          <a:prstGeom prst="roundRect">
            <a:avLst/>
          </a:prstGeom>
          <a:solidFill>
            <a:srgbClr val="FFF7E1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básica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50" y="3277941"/>
                <a:ext cx="1420657" cy="1024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/>
          <p:cNvGrpSpPr/>
          <p:nvPr/>
        </p:nvGrpSpPr>
        <p:grpSpPr>
          <a:xfrm>
            <a:off x="5539541" y="3148443"/>
            <a:ext cx="515929" cy="1466343"/>
            <a:chOff x="5747617" y="3401983"/>
            <a:chExt cx="515929" cy="1466343"/>
          </a:xfrm>
        </p:grpSpPr>
        <p:sp>
          <p:nvSpPr>
            <p:cNvPr id="21" name="Retângulo Arredondado 20"/>
            <p:cNvSpPr/>
            <p:nvPr/>
          </p:nvSpPr>
          <p:spPr>
            <a:xfrm>
              <a:off x="5747617" y="3401983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4451" y="3918796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4451" y="438833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4452" y="3449261"/>
              <a:ext cx="422257" cy="422257"/>
            </a:xfrm>
            <a:prstGeom prst="ellipse">
              <a:avLst/>
            </a:prstGeom>
            <a:solidFill>
              <a:srgbClr val="E1D5E7"/>
            </a:solidFill>
            <a:ln w="9525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ângulo 25"/>
                <p:cNvSpPr/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6" name="Retâ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4451612"/>
                  <a:ext cx="356123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tângulo 26"/>
                <p:cNvSpPr/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7" name="Retâ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585" y="3999120"/>
                  <a:ext cx="35612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ângulo 27"/>
                <p:cNvSpPr/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28" name="Retângulo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8951" y="3502742"/>
                  <a:ext cx="35285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Agrupar 38"/>
          <p:cNvGrpSpPr/>
          <p:nvPr/>
        </p:nvGrpSpPr>
        <p:grpSpPr>
          <a:xfrm>
            <a:off x="6745141" y="3143212"/>
            <a:ext cx="515929" cy="1466343"/>
            <a:chOff x="10011570" y="2726550"/>
            <a:chExt cx="515929" cy="1466343"/>
          </a:xfrm>
        </p:grpSpPr>
        <p:sp>
          <p:nvSpPr>
            <p:cNvPr id="32" name="Retângulo Arredondado 31"/>
            <p:cNvSpPr/>
            <p:nvPr/>
          </p:nvSpPr>
          <p:spPr>
            <a:xfrm>
              <a:off x="10011570" y="2726550"/>
              <a:ext cx="515929" cy="1466343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0058404" y="3243363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Elipse 33"/>
            <p:cNvSpPr/>
            <p:nvPr/>
          </p:nvSpPr>
          <p:spPr>
            <a:xfrm>
              <a:off x="10058404" y="371289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/>
            <p:cNvSpPr/>
            <p:nvPr/>
          </p:nvSpPr>
          <p:spPr>
            <a:xfrm>
              <a:off x="10058405" y="2773828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tângulo 35"/>
                <p:cNvSpPr/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3776179"/>
                  <a:ext cx="356123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tângulo 36"/>
                <p:cNvSpPr/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7" name="Retângulo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538" y="3306755"/>
                  <a:ext cx="35612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904" y="2827309"/>
                  <a:ext cx="352853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𝑆𝑎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05" y="2720166"/>
                <a:ext cx="753796" cy="369332"/>
              </a:xfrm>
              <a:prstGeom prst="rect">
                <a:avLst/>
              </a:prstGeom>
              <a:blipFill>
                <a:blip r:embed="rId9"/>
                <a:stretch>
                  <a:fillRect l="-4839" r="-4032"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𝑉𝑎𝑙𝑜𝑟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𝐸𝑠𝑝𝑒𝑟𝑎𝑑𝑜</m:t>
                      </m:r>
                    </m:oMath>
                  </m:oMathPara>
                </a14:m>
                <a:endParaRPr lang="pt-BR" sz="1200" b="0" dirty="0" smtClean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4" y="2720166"/>
                <a:ext cx="699101" cy="369332"/>
              </a:xfrm>
              <a:prstGeom prst="rect">
                <a:avLst/>
              </a:prstGeom>
              <a:blipFill>
                <a:blip r:embed="rId10"/>
                <a:stretch>
                  <a:fillRect l="-7895" r="-7018"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𝑃𝑎𝑟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𝑚𝑒𝑡𝑟𝑜𝑠</m:t>
                      </m:r>
                    </m:oMath>
                  </m:oMathPara>
                </a14:m>
                <a:endParaRPr lang="pt-BR" sz="11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𝑚𝑜𝑑𝑒𝑙𝑜</m:t>
                      </m:r>
                    </m:oMath>
                  </m:oMathPara>
                </a14:m>
                <a:endParaRPr lang="pt-BR" sz="11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31" y="2528707"/>
                <a:ext cx="789960" cy="338554"/>
              </a:xfrm>
              <a:prstGeom prst="rect">
                <a:avLst/>
              </a:prstGeom>
              <a:blipFill>
                <a:blip r:embed="rId11"/>
                <a:stretch>
                  <a:fillRect l="-3846" r="-3077"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2" y="2846096"/>
                <a:ext cx="3449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/>
          <p:cNvGrpSpPr/>
          <p:nvPr/>
        </p:nvGrpSpPr>
        <p:grpSpPr>
          <a:xfrm>
            <a:off x="1579388" y="2503907"/>
            <a:ext cx="515929" cy="1939688"/>
            <a:chOff x="9335651" y="2353057"/>
            <a:chExt cx="515929" cy="1939688"/>
          </a:xfrm>
        </p:grpSpPr>
        <p:sp>
          <p:nvSpPr>
            <p:cNvPr id="49" name="Retângulo Arredondado 48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4" name="Retângul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tângulo 54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Elipse 55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tângulo 56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57" name="Retângulo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Agrupar 58"/>
          <p:cNvGrpSpPr/>
          <p:nvPr/>
        </p:nvGrpSpPr>
        <p:grpSpPr>
          <a:xfrm>
            <a:off x="1693689" y="2605510"/>
            <a:ext cx="515929" cy="1939688"/>
            <a:chOff x="9335651" y="2353057"/>
            <a:chExt cx="515929" cy="1939688"/>
          </a:xfrm>
        </p:grpSpPr>
        <p:sp>
          <p:nvSpPr>
            <p:cNvPr id="60" name="Retângulo Arredondado 5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Elipse 6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Elipse 6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tângulo 6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4" name="Retângulo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tângulo 6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5" name="Retângulo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tângulo 6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6" name="Retângulo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Elipse 6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tângulo 6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68" name="Retângulo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Agrupar 68"/>
          <p:cNvGrpSpPr/>
          <p:nvPr/>
        </p:nvGrpSpPr>
        <p:grpSpPr>
          <a:xfrm>
            <a:off x="1807990" y="2724045"/>
            <a:ext cx="515929" cy="1939688"/>
            <a:chOff x="9335651" y="2353057"/>
            <a:chExt cx="515929" cy="1939688"/>
          </a:xfrm>
        </p:grpSpPr>
        <p:sp>
          <p:nvSpPr>
            <p:cNvPr id="70" name="Retângulo Arredondado 6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Elipse 7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Elipse 7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tângulo 7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tângulo 7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Elipse 7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Agrupar 78"/>
          <p:cNvGrpSpPr/>
          <p:nvPr/>
        </p:nvGrpSpPr>
        <p:grpSpPr>
          <a:xfrm>
            <a:off x="1922290" y="2842580"/>
            <a:ext cx="515929" cy="1939688"/>
            <a:chOff x="9335651" y="2353057"/>
            <a:chExt cx="515929" cy="1939688"/>
          </a:xfrm>
        </p:grpSpPr>
        <p:sp>
          <p:nvSpPr>
            <p:cNvPr id="80" name="Retângulo Arredondado 79"/>
            <p:cNvSpPr/>
            <p:nvPr/>
          </p:nvSpPr>
          <p:spPr>
            <a:xfrm>
              <a:off x="9335651" y="2353057"/>
              <a:ext cx="515929" cy="1939688"/>
            </a:xfrm>
            <a:prstGeom prst="roundRect">
              <a:avLst>
                <a:gd name="adj" fmla="val 50000"/>
              </a:avLst>
            </a:prstGeom>
            <a:solidFill>
              <a:srgbClr val="FCFCF8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9382485" y="2878336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/>
            <p:cNvSpPr/>
            <p:nvPr/>
          </p:nvSpPr>
          <p:spPr>
            <a:xfrm>
              <a:off x="9382485" y="334787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>
              <a:off x="9382486" y="240880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tângulo 83"/>
                <p:cNvSpPr/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4" name="Retângulo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411152"/>
                  <a:ext cx="355867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47" y="2941728"/>
                  <a:ext cx="355867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tângulo 85"/>
                <p:cNvSpPr/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6" name="Retângulo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4" y="2462282"/>
                  <a:ext cx="352596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ipse 86"/>
            <p:cNvSpPr/>
            <p:nvPr/>
          </p:nvSpPr>
          <p:spPr>
            <a:xfrm>
              <a:off x="9382485" y="3821541"/>
              <a:ext cx="422257" cy="422257"/>
            </a:xfrm>
            <a:prstGeom prst="ellipse">
              <a:avLst/>
            </a:prstGeom>
            <a:solidFill>
              <a:srgbClr val="FFF2CC"/>
            </a:solidFill>
            <a:ln w="9525">
              <a:solidFill>
                <a:srgbClr val="D6B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100" dirty="0"/>
                </a:p>
              </p:txBody>
            </p:sp>
          </mc:Choice>
          <mc:Fallback xmlns="">
            <p:sp>
              <p:nvSpPr>
                <p:cNvPr id="88" name="Retângulo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113" y="3884822"/>
                  <a:ext cx="355867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50" y="2236652"/>
                <a:ext cx="717697" cy="215444"/>
              </a:xfrm>
              <a:prstGeom prst="rect">
                <a:avLst/>
              </a:prstGeom>
              <a:blipFill>
                <a:blip r:embed="rId26"/>
                <a:stretch>
                  <a:fillRect l="-5085" r="-5085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88" y="3607080"/>
                <a:ext cx="54084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67" y="3623676"/>
                <a:ext cx="540843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have Direita 93"/>
          <p:cNvSpPr/>
          <p:nvPr/>
        </p:nvSpPr>
        <p:spPr>
          <a:xfrm rot="5400000">
            <a:off x="6328089" y="3836278"/>
            <a:ext cx="178317" cy="1884474"/>
          </a:xfrm>
          <a:prstGeom prst="rightBrace">
            <a:avLst>
              <a:gd name="adj1" fmla="val 3238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Arredondado 102"/>
          <p:cNvSpPr/>
          <p:nvPr/>
        </p:nvSpPr>
        <p:spPr>
          <a:xfrm>
            <a:off x="5539541" y="4936003"/>
            <a:ext cx="1819944" cy="3231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tângulo 94"/>
              <p:cNvSpPr/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𝑃𝑒𝑟𝑑𝑎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5" name="Retângulo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00" y="4904649"/>
                <a:ext cx="1682768" cy="369332"/>
              </a:xfrm>
              <a:prstGeom prst="rect">
                <a:avLst/>
              </a:prstGeom>
              <a:blipFill>
                <a:blip r:embed="rId29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94" y="4936003"/>
                <a:ext cx="325409" cy="276999"/>
              </a:xfrm>
              <a:prstGeom prst="rect">
                <a:avLst/>
              </a:prstGeom>
              <a:blipFill>
                <a:blip r:embed="rId30"/>
                <a:stretch>
                  <a:fillRect l="-13208" r="-1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tângulo 96"/>
              <p:cNvSpPr/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Retângulo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38" y="4693098"/>
                <a:ext cx="2357312" cy="84856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𝐹𝑢𝑛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69" y="4404027"/>
                <a:ext cx="1337867" cy="246221"/>
              </a:xfrm>
              <a:prstGeom prst="rect">
                <a:avLst/>
              </a:prstGeom>
              <a:blipFill>
                <a:blip r:embed="rId32"/>
                <a:stretch>
                  <a:fillRect l="-4545" r="-1364" b="-29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com Canto Diagonal Aparado 104"/>
              <p:cNvSpPr/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𝑂𝑡𝑖𝑚𝑖𝑧𝑎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tângulo com Canto Diagonal Aparad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880" y="2116667"/>
                <a:ext cx="2278553" cy="1177315"/>
              </a:xfrm>
              <a:prstGeom prst="snip2Diag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Forma Livre 106"/>
          <p:cNvSpPr/>
          <p:nvPr/>
        </p:nvSpPr>
        <p:spPr>
          <a:xfrm>
            <a:off x="8865602" y="3293982"/>
            <a:ext cx="816032" cy="999067"/>
          </a:xfrm>
          <a:custGeom>
            <a:avLst/>
            <a:gdLst>
              <a:gd name="connsiteX0" fmla="*/ 104832 w 970821"/>
              <a:gd name="connsiteY0" fmla="*/ 999067 h 999067"/>
              <a:gd name="connsiteX1" fmla="*/ 66732 w 970821"/>
              <a:gd name="connsiteY1" fmla="*/ 571500 h 999067"/>
              <a:gd name="connsiteX2" fmla="*/ 879532 w 970821"/>
              <a:gd name="connsiteY2" fmla="*/ 296333 h 999067"/>
              <a:gd name="connsiteX3" fmla="*/ 951499 w 970821"/>
              <a:gd name="connsiteY3" fmla="*/ 0 h 999067"/>
              <a:gd name="connsiteX4" fmla="*/ 951499 w 970821"/>
              <a:gd name="connsiteY4" fmla="*/ 0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821" h="999067">
                <a:moveTo>
                  <a:pt x="104832" y="999067"/>
                </a:moveTo>
                <a:cubicBezTo>
                  <a:pt x="21223" y="843844"/>
                  <a:pt x="-62385" y="688622"/>
                  <a:pt x="66732" y="571500"/>
                </a:cubicBezTo>
                <a:cubicBezTo>
                  <a:pt x="195849" y="454378"/>
                  <a:pt x="732071" y="391583"/>
                  <a:pt x="879532" y="296333"/>
                </a:cubicBezTo>
                <a:cubicBezTo>
                  <a:pt x="1026993" y="201083"/>
                  <a:pt x="951499" y="0"/>
                  <a:pt x="951499" y="0"/>
                </a:cubicBezTo>
                <a:lnTo>
                  <a:pt x="951499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3954068" y="2269114"/>
            <a:ext cx="4388812" cy="354203"/>
          </a:xfrm>
          <a:custGeom>
            <a:avLst/>
            <a:gdLst>
              <a:gd name="connsiteX0" fmla="*/ 4438274 w 4438274"/>
              <a:gd name="connsiteY0" fmla="*/ 500059 h 500059"/>
              <a:gd name="connsiteX1" fmla="*/ 3705908 w 4438274"/>
              <a:gd name="connsiteY1" fmla="*/ 55559 h 500059"/>
              <a:gd name="connsiteX2" fmla="*/ 1644274 w 4438274"/>
              <a:gd name="connsiteY2" fmla="*/ 385759 h 500059"/>
              <a:gd name="connsiteX3" fmla="*/ 192241 w 4438274"/>
              <a:gd name="connsiteY3" fmla="*/ 526 h 500059"/>
              <a:gd name="connsiteX4" fmla="*/ 22908 w 4438274"/>
              <a:gd name="connsiteY4" fmla="*/ 301092 h 500059"/>
              <a:gd name="connsiteX0" fmla="*/ 4486738 w 4486738"/>
              <a:gd name="connsiteY0" fmla="*/ 500059 h 500059"/>
              <a:gd name="connsiteX1" fmla="*/ 3754372 w 4486738"/>
              <a:gd name="connsiteY1" fmla="*/ 55559 h 500059"/>
              <a:gd name="connsiteX2" fmla="*/ 1692738 w 4486738"/>
              <a:gd name="connsiteY2" fmla="*/ 385759 h 500059"/>
              <a:gd name="connsiteX3" fmla="*/ 240705 w 4486738"/>
              <a:gd name="connsiteY3" fmla="*/ 526 h 500059"/>
              <a:gd name="connsiteX4" fmla="*/ 7604 w 4486738"/>
              <a:gd name="connsiteY4" fmla="*/ 301093 h 500059"/>
              <a:gd name="connsiteX0" fmla="*/ 4483550 w 4483550"/>
              <a:gd name="connsiteY0" fmla="*/ 545637 h 545637"/>
              <a:gd name="connsiteX1" fmla="*/ 3751184 w 4483550"/>
              <a:gd name="connsiteY1" fmla="*/ 101137 h 545637"/>
              <a:gd name="connsiteX2" fmla="*/ 1689550 w 4483550"/>
              <a:gd name="connsiteY2" fmla="*/ 431337 h 545637"/>
              <a:gd name="connsiteX3" fmla="*/ 260292 w 4483550"/>
              <a:gd name="connsiteY3" fmla="*/ 453 h 545637"/>
              <a:gd name="connsiteX4" fmla="*/ 4416 w 4483550"/>
              <a:gd name="connsiteY4" fmla="*/ 346671 h 54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3550" h="545637">
                <a:moveTo>
                  <a:pt x="4483550" y="545637"/>
                </a:moveTo>
                <a:cubicBezTo>
                  <a:pt x="4350200" y="332912"/>
                  <a:pt x="4216851" y="120187"/>
                  <a:pt x="3751184" y="101137"/>
                </a:cubicBezTo>
                <a:cubicBezTo>
                  <a:pt x="3285517" y="82087"/>
                  <a:pt x="2271365" y="448118"/>
                  <a:pt x="1689550" y="431337"/>
                </a:cubicBezTo>
                <a:cubicBezTo>
                  <a:pt x="1107735" y="414556"/>
                  <a:pt x="541148" y="14564"/>
                  <a:pt x="260292" y="453"/>
                </a:cubicBezTo>
                <a:cubicBezTo>
                  <a:pt x="-20564" y="-13658"/>
                  <a:pt x="-6167" y="305749"/>
                  <a:pt x="4416" y="3466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ntroducing Gradient Descent : minimizing the cost function | by Prashant  rai | Medium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809" y="3301206"/>
            <a:ext cx="1101725" cy="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/>
              <p:cNvSpPr txBox="1"/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solidFill>
                <a:srgbClr val="F2F8EE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 smtClean="0"/>
                                <m:t> 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=−(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func>
                                <m:func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func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𝑒𝑡𝑐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54" y="5497937"/>
                <a:ext cx="3669851" cy="6878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𝐸𝑥𝑒𝑚𝑝𝑙𝑜𝑠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𝐹𝑢𝑛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çõ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𝑃𝑒𝑟𝑑𝑎</m:t>
                    </m:r>
                  </m:oMath>
                </a14:m>
                <a:r>
                  <a:rPr lang="pt-BR" sz="1400" dirty="0" smtClean="0"/>
                  <a:t>:</a:t>
                </a:r>
                <a:endParaRPr lang="pt-BR" sz="1400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03" y="5259169"/>
                <a:ext cx="2541144" cy="215444"/>
              </a:xfrm>
              <a:prstGeom prst="rect">
                <a:avLst/>
              </a:prstGeom>
              <a:blipFill>
                <a:blip r:embed="rId36"/>
                <a:stretch>
                  <a:fillRect l="-3365" t="-28571" r="-3846" b="-5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9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7" grpId="0" animBg="1"/>
      <p:bldP spid="41" grpId="0"/>
      <p:bldP spid="42" grpId="0"/>
      <p:bldP spid="45" grpId="0"/>
      <p:bldP spid="47" grpId="0"/>
      <p:bldP spid="89" grpId="0"/>
      <p:bldP spid="92" grpId="0"/>
      <p:bldP spid="93" grpId="0"/>
      <p:bldP spid="94" grpId="0" animBg="1"/>
      <p:bldP spid="103" grpId="0" animBg="1"/>
      <p:bldP spid="95" grpId="0"/>
      <p:bldP spid="96" grpId="0"/>
      <p:bldP spid="97" grpId="0"/>
      <p:bldP spid="100" grpId="0"/>
      <p:bldP spid="105" grpId="0" animBg="1"/>
      <p:bldP spid="107" grpId="0" animBg="1"/>
      <p:bldP spid="111" grpId="0" animBg="1"/>
      <p:bldP spid="113" grpId="0" animBg="1"/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Arredondado 7"/>
          <p:cNvSpPr/>
          <p:nvPr/>
        </p:nvSpPr>
        <p:spPr>
          <a:xfrm>
            <a:off x="8149168" y="4925490"/>
            <a:ext cx="3886200" cy="928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sz="2400" dirty="0" smtClean="0"/>
                  <a:t>Precisamos produzir </a:t>
                </a:r>
                <a:r>
                  <a:rPr lang="pt-BR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alterações nos parâmetros</a:t>
                </a:r>
                <a:r>
                  <a:rPr lang="pt-BR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para minimizar o Custo, não é mesmo?</a:t>
                </a:r>
              </a:p>
              <a:p>
                <a:pPr lvl="1"/>
                <a:r>
                  <a:rPr lang="pt-BR" sz="2000" dirty="0" smtClean="0"/>
                  <a:t>Mas como saber </a:t>
                </a:r>
                <a:r>
                  <a:rPr lang="pt-BR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 quanto</a:t>
                </a:r>
                <a:r>
                  <a:rPr lang="pt-BR" sz="2000" dirty="0" smtClean="0"/>
                  <a:t> modificar em cada parâmetro?</a:t>
                </a:r>
              </a:p>
              <a:p>
                <a:r>
                  <a:rPr lang="pt-BR" sz="2400" dirty="0" smtClean="0"/>
                  <a:t>Soluções analíticas são geralmente impraticáveis!</a:t>
                </a:r>
              </a:p>
              <a:p>
                <a:pPr lvl="1"/>
                <a:r>
                  <a:rPr lang="pt-BR" sz="2000" dirty="0" smtClean="0"/>
                  <a:t>Precisamos recorrer a </a:t>
                </a:r>
                <a:r>
                  <a:rPr lang="pt-BR" sz="2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métodos numéricos</a:t>
                </a:r>
                <a:endParaRPr lang="pt-BR" sz="20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pt-BR" sz="2400" dirty="0" smtClean="0"/>
              </a:p>
              <a:p>
                <a:r>
                  <a:rPr lang="pt-BR" sz="2400" dirty="0" smtClean="0"/>
                  <a:t>O método mais utilizado é o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Gradient</a:t>
                </a:r>
                <a:r>
                  <a:rPr lang="pt-BR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pt-BR" sz="2400" b="1" dirty="0" err="1" smtClean="0">
                    <a:solidFill>
                      <a:srgbClr val="7030A0"/>
                    </a:solidFill>
                  </a:rPr>
                  <a:t>Descent</a:t>
                </a:r>
                <a:endParaRPr lang="pt-BR" sz="2400" b="1" dirty="0" smtClean="0">
                  <a:solidFill>
                    <a:srgbClr val="7030A0"/>
                  </a:solidFill>
                </a:endParaRPr>
              </a:p>
              <a:p>
                <a:pPr lvl="1"/>
                <a:r>
                  <a:rPr lang="pt-BR" sz="2000" dirty="0" smtClean="0"/>
                  <a:t>Simplesmente caminhe na </a:t>
                </a:r>
                <a:r>
                  <a:rPr lang="pt-BR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direção de maior redução</a:t>
                </a:r>
                <a:r>
                  <a:rPr lang="pt-BR" sz="2000" dirty="0" smtClean="0"/>
                  <a:t>.</a:t>
                </a:r>
              </a:p>
              <a:p>
                <a:pPr lvl="1"/>
                <a:r>
                  <a:rPr lang="pt-BR" sz="2000" dirty="0" smtClean="0"/>
                  <a:t>Considere um vetor de parâmetros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sz="2000" dirty="0" smtClean="0"/>
                  <a:t> com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0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2000" b="0" dirty="0" smtClean="0">
                    <a:latin typeface="Cambria Math" panose="02040503050406030204" pitchFamily="18" charset="0"/>
                  </a:rPr>
                  <a:t>dimensões:</a:t>
                </a:r>
                <a:endParaRPr lang="pt-BR" sz="20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2000" dirty="0" smtClean="0"/>
                  <a:t>Calcule o </a:t>
                </a:r>
                <a:r>
                  <a:rPr lang="pt-BR" sz="2000" dirty="0" smtClean="0">
                    <a:solidFill>
                      <a:srgbClr val="C00000"/>
                    </a:solidFill>
                  </a:rPr>
                  <a:t>gradiente</a:t>
                </a:r>
                <a:r>
                  <a:rPr lang="pt-BR" sz="2000" dirty="0" smtClean="0"/>
                  <a:t> da função Custo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pt-BR" sz="2000" dirty="0" smtClean="0"/>
              </a:p>
              <a:p>
                <a:pPr lvl="1"/>
                <a:r>
                  <a:rPr lang="pt-BR" sz="2000" dirty="0" smtClean="0"/>
                  <a:t>Para cada parâmetro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 smtClean="0"/>
                  <a:t>, </a:t>
                </a:r>
                <a:r>
                  <a:rPr lang="pt-BR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desloque-se um pouco </a:t>
                </a:r>
                <a:r>
                  <a:rPr lang="pt-BR" sz="2000" dirty="0" smtClean="0"/>
                  <a:t>nessa direção.</a:t>
                </a:r>
              </a:p>
              <a:p>
                <a:pPr lvl="1"/>
                <a:r>
                  <a:rPr lang="pt-BR" sz="2000" dirty="0" smtClean="0"/>
                  <a:t>Repita o processo até convergir.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84" y="5022858"/>
                <a:ext cx="3624049" cy="730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𝑎𝑝𝑟𝑒𝑛𝑑𝑖𝑧𝑎𝑔𝑒𝑚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06" y="5850747"/>
                <a:ext cx="2366866" cy="184666"/>
              </a:xfrm>
              <a:prstGeom prst="rect">
                <a:avLst/>
              </a:prstGeom>
              <a:blipFill>
                <a:blip r:embed="rId4"/>
                <a:stretch>
                  <a:fillRect l="-1289" t="-3333" r="-25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𝐴𝑡𝑢𝑎𝑙𝑖𝑧𝑎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8" y="4696332"/>
                <a:ext cx="3005823" cy="215444"/>
              </a:xfrm>
              <a:prstGeom prst="rect">
                <a:avLst/>
              </a:prstGeom>
              <a:blipFill>
                <a:blip r:embed="rId5"/>
                <a:stretch>
                  <a:fillRect l="-1217" b="-30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996" y="1690688"/>
            <a:ext cx="3805139" cy="28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 smtClean="0"/>
                  <a:t>Elementos-chave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vetor de entrada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800" dirty="0" smtClean="0"/>
              </a:p>
              <a:p>
                <a:pPr lvl="1"/>
                <a:r>
                  <a:rPr lang="pt-BR" sz="1800" dirty="0" smtClean="0"/>
                  <a:t>Um conjunto sequencial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 smtClean="0"/>
                  <a:t> camadas</a:t>
                </a:r>
              </a:p>
              <a:p>
                <a:pPr lvl="1"/>
                <a:r>
                  <a:rPr lang="pt-BR" sz="1800" dirty="0" smtClean="0"/>
                  <a:t>Cada </a:t>
                </a:r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camada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800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pt-BR" sz="1800" dirty="0" smtClean="0"/>
                  <a:t>composta por um conjunto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pt-BR" sz="1800" dirty="0" smtClean="0"/>
                  <a:t> neurônios</a:t>
                </a:r>
              </a:p>
              <a:p>
                <a:pPr lvl="1"/>
                <a:r>
                  <a:rPr lang="pt-BR" sz="1800" dirty="0" smtClean="0"/>
                  <a:t>Um </a:t>
                </a:r>
                <a:r>
                  <a:rPr lang="pt-BR" sz="1800" dirty="0" smtClean="0">
                    <a:solidFill>
                      <a:srgbClr val="0070C0"/>
                    </a:solidFill>
                  </a:rPr>
                  <a:t>vetor de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1066" y="2266422"/>
                <a:ext cx="2374900" cy="3749145"/>
              </a:xfrm>
              <a:blipFill>
                <a:blip r:embed="rId2"/>
                <a:stretch>
                  <a:fillRect l="-2314" t="-1789" r="-28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49327" y="1892428"/>
            <a:ext cx="6944234" cy="412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594" y="696349"/>
            <a:ext cx="2495678" cy="1308167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8449734" y="1159933"/>
            <a:ext cx="1731433" cy="1909234"/>
            <a:chOff x="8449734" y="1159933"/>
            <a:chExt cx="1731433" cy="1909234"/>
          </a:xfrm>
        </p:grpSpPr>
        <p:sp>
          <p:nvSpPr>
            <p:cNvPr id="8" name="Forma Livre 7"/>
            <p:cNvSpPr/>
            <p:nvPr/>
          </p:nvSpPr>
          <p:spPr>
            <a:xfrm>
              <a:off x="8449734" y="1350433"/>
              <a:ext cx="1320800" cy="1718734"/>
            </a:xfrm>
            <a:custGeom>
              <a:avLst/>
              <a:gdLst>
                <a:gd name="connsiteX0" fmla="*/ 2180167 w 2180167"/>
                <a:gd name="connsiteY0" fmla="*/ 0 h 1003300"/>
                <a:gd name="connsiteX1" fmla="*/ 1540934 w 2180167"/>
                <a:gd name="connsiteY1" fmla="*/ 465666 h 1003300"/>
                <a:gd name="connsiteX2" fmla="*/ 529167 w 2180167"/>
                <a:gd name="connsiteY2" fmla="*/ 965200 h 1003300"/>
                <a:gd name="connsiteX3" fmla="*/ 372534 w 2180167"/>
                <a:gd name="connsiteY3" fmla="*/ 783166 h 1003300"/>
                <a:gd name="connsiteX4" fmla="*/ 0 w 2180167"/>
                <a:gd name="connsiteY4" fmla="*/ 100330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167" h="1003300">
                  <a:moveTo>
                    <a:pt x="2180167" y="0"/>
                  </a:moveTo>
                  <a:cubicBezTo>
                    <a:pt x="1998134" y="152399"/>
                    <a:pt x="1816101" y="304799"/>
                    <a:pt x="1540934" y="465666"/>
                  </a:cubicBezTo>
                  <a:cubicBezTo>
                    <a:pt x="1265767" y="626533"/>
                    <a:pt x="723900" y="912283"/>
                    <a:pt x="529167" y="965200"/>
                  </a:cubicBezTo>
                  <a:cubicBezTo>
                    <a:pt x="334434" y="1018117"/>
                    <a:pt x="460728" y="776816"/>
                    <a:pt x="372534" y="783166"/>
                  </a:cubicBezTo>
                  <a:cubicBezTo>
                    <a:pt x="284340" y="789516"/>
                    <a:pt x="142170" y="896408"/>
                    <a:pt x="0" y="1003300"/>
                  </a:cubicBezTo>
                </a:path>
              </a:pathLst>
            </a:custGeom>
            <a:noFill/>
            <a:ln w="6350">
              <a:prstDash val="lgDash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770534" y="1159933"/>
              <a:ext cx="410633" cy="321734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82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/>
          <p:cNvSpPr/>
          <p:nvPr/>
        </p:nvSpPr>
        <p:spPr>
          <a:xfrm>
            <a:off x="769671" y="4784112"/>
            <a:ext cx="2521118" cy="967203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</p:spPr>
            <p:txBody>
              <a:bodyPr/>
              <a:lstStyle/>
              <a:p>
                <a:r>
                  <a:rPr lang="pt-BR" dirty="0" smtClean="0"/>
                  <a:t>O neurônio:</a:t>
                </a:r>
              </a:p>
              <a:p>
                <a:pPr lvl="1"/>
                <a:r>
                  <a:rPr lang="pt-BR" dirty="0" smtClean="0"/>
                  <a:t>Combinação linear de entradas, 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pesos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</a:t>
                </a:r>
                <a:r>
                  <a:rPr lang="pt-BR" dirty="0" smtClean="0">
                    <a:solidFill>
                      <a:srgbClr val="00B050"/>
                    </a:solidFill>
                  </a:rPr>
                  <a:t> bias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pt-BR" dirty="0" smtClean="0"/>
                  <a:t>Função de ativação </a:t>
                </a:r>
                <a:r>
                  <a:rPr lang="pt-BR" dirty="0" smtClean="0">
                    <a:solidFill>
                      <a:srgbClr val="9673A6"/>
                    </a:solidFill>
                  </a:rPr>
                  <a:t>não-linear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0" y="1825625"/>
                <a:ext cx="7645400" cy="4351338"/>
              </a:xfrm>
              <a:blipFill>
                <a:blip r:embed="rId2"/>
                <a:stretch>
                  <a:fillRect l="-143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Neuron Anatomy, Nerve Impulses, and Classificati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841294"/>
            <a:ext cx="28792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498" y="3166300"/>
            <a:ext cx="4746012" cy="3082629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 rotWithShape="1">
          <a:blip r:embed="rId5"/>
          <a:srcRect l="2976" r="64788"/>
          <a:stretch/>
        </p:blipFill>
        <p:spPr>
          <a:xfrm>
            <a:off x="8507106" y="3205691"/>
            <a:ext cx="1722967" cy="1397303"/>
          </a:xfrm>
          <a:prstGeom prst="rect">
            <a:avLst/>
          </a:prstGeom>
        </p:spPr>
      </p:pic>
      <p:pic>
        <p:nvPicPr>
          <p:cNvPr id="12" name="Espaço Reservado para Conteúdo 4"/>
          <p:cNvPicPr>
            <a:picLocks noChangeAspect="1"/>
          </p:cNvPicPr>
          <p:nvPr/>
        </p:nvPicPr>
        <p:blipFill rotWithShape="1">
          <a:blip r:embed="rId5"/>
          <a:srcRect l="34973" r="33345"/>
          <a:stretch/>
        </p:blipFill>
        <p:spPr>
          <a:xfrm>
            <a:off x="10237147" y="4008962"/>
            <a:ext cx="1693333" cy="1397303"/>
          </a:xfrm>
          <a:prstGeom prst="rect">
            <a:avLst/>
          </a:prstGeom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 rotWithShape="1">
          <a:blip r:embed="rId5"/>
          <a:srcRect l="65581"/>
          <a:stretch/>
        </p:blipFill>
        <p:spPr>
          <a:xfrm>
            <a:off x="8448774" y="4851626"/>
            <a:ext cx="1839629" cy="139730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 rot="343753">
            <a:off x="9858258" y="3098418"/>
            <a:ext cx="2125134" cy="3220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Funções de ativação típicas</a:t>
            </a:r>
            <a:endParaRPr lang="pt-BR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 rot="174095">
            <a:off x="7403253" y="3720896"/>
            <a:ext cx="1435100" cy="487039"/>
          </a:xfrm>
          <a:custGeom>
            <a:avLst/>
            <a:gdLst>
              <a:gd name="connsiteX0" fmla="*/ 0 w 1291166"/>
              <a:gd name="connsiteY0" fmla="*/ 487039 h 487039"/>
              <a:gd name="connsiteX1" fmla="*/ 355600 w 1291166"/>
              <a:gd name="connsiteY1" fmla="*/ 4439 h 487039"/>
              <a:gd name="connsiteX2" fmla="*/ 876300 w 1291166"/>
              <a:gd name="connsiteY2" fmla="*/ 237272 h 487039"/>
              <a:gd name="connsiteX3" fmla="*/ 1143000 w 1291166"/>
              <a:gd name="connsiteY3" fmla="*/ 63705 h 487039"/>
              <a:gd name="connsiteX4" fmla="*/ 1291166 w 1291166"/>
              <a:gd name="connsiteY4" fmla="*/ 63705 h 48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166" h="487039">
                <a:moveTo>
                  <a:pt x="0" y="487039"/>
                </a:moveTo>
                <a:cubicBezTo>
                  <a:pt x="104775" y="266553"/>
                  <a:pt x="209550" y="46067"/>
                  <a:pt x="355600" y="4439"/>
                </a:cubicBezTo>
                <a:cubicBezTo>
                  <a:pt x="501650" y="-37189"/>
                  <a:pt x="745067" y="227394"/>
                  <a:pt x="876300" y="237272"/>
                </a:cubicBezTo>
                <a:cubicBezTo>
                  <a:pt x="1007533" y="247150"/>
                  <a:pt x="1073856" y="92633"/>
                  <a:pt x="1143000" y="63705"/>
                </a:cubicBezTo>
                <a:cubicBezTo>
                  <a:pt x="1212144" y="34777"/>
                  <a:pt x="1251655" y="49241"/>
                  <a:pt x="1291166" y="63705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  <m:aln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b="0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9" y="4811851"/>
                <a:ext cx="2195684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i="1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100" i="1">
                          <a:latin typeface="Cambria Math" panose="02040503050406030204" pitchFamily="18" charset="0"/>
                        </a:rPr>
                        <m:t> é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𝑓𝑢𝑛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𝑎𝑡𝑖𝑣𝑎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62" y="5723575"/>
                <a:ext cx="2254783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𝑃𝑟𝑜𝑝𝑎𝑔𝑎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𝑓𝑟𝑜𝑛𝑡𝑎𝑙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𝑛𝑒𝑢𝑟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𝑛𝑖𝑜</m:t>
                      </m:r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4" y="4536372"/>
                <a:ext cx="2555635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92821">
            <a:off x="9877131" y="5696790"/>
            <a:ext cx="2048796" cy="7797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5" grpId="0" animBg="1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uma Rede Neural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5101" y="1446879"/>
            <a:ext cx="8407400" cy="4991894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3688434" y="2426522"/>
            <a:ext cx="5089715" cy="3746488"/>
            <a:chOff x="3688434" y="2426522"/>
            <a:chExt cx="5089715" cy="3746488"/>
          </a:xfrm>
        </p:grpSpPr>
        <p:pic>
          <p:nvPicPr>
            <p:cNvPr id="1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414" y="242858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347280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013" y="289642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8793" y="402654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1628" y="449886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5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434" y="5562879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553" y="4022366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922" y="5148311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5723" y="2426522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1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3470744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2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7937" y="449680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3" name="Espaço Reservado para Conteúdo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4743" y="5560817"/>
              <a:ext cx="939356" cy="61013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6" name="Conector de Seta Reta 5"/>
          <p:cNvCxnSpPr/>
          <p:nvPr/>
        </p:nvCxnSpPr>
        <p:spPr>
          <a:xfrm>
            <a:off x="3144150" y="2740832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288209" y="4332428"/>
            <a:ext cx="697601" cy="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527090" y="5063067"/>
            <a:ext cx="806910" cy="804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85" y="2516143"/>
                <a:ext cx="248530" cy="215444"/>
              </a:xfrm>
              <a:prstGeom prst="rect">
                <a:avLst/>
              </a:prstGeom>
              <a:blipFill>
                <a:blip r:embed="rId4"/>
                <a:stretch>
                  <a:fillRect l="-12500" r="-5000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72" y="5465505"/>
                <a:ext cx="328039" cy="215444"/>
              </a:xfrm>
              <a:prstGeom prst="rect">
                <a:avLst/>
              </a:prstGeom>
              <a:blipFill>
                <a:blip r:embed="rId5"/>
                <a:stretch>
                  <a:fillRect l="-7407" r="-1852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52" y="4111987"/>
                <a:ext cx="321049" cy="215444"/>
              </a:xfrm>
              <a:prstGeom prst="rect">
                <a:avLst/>
              </a:prstGeom>
              <a:blipFill>
                <a:blip r:embed="rId6"/>
                <a:stretch>
                  <a:fillRect l="-9615" r="-3846" b="-1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/>
          <p:cNvGrpSpPr/>
          <p:nvPr/>
        </p:nvGrpSpPr>
        <p:grpSpPr>
          <a:xfrm>
            <a:off x="9440288" y="1986748"/>
            <a:ext cx="1761066" cy="1274233"/>
            <a:chOff x="9440288" y="1986748"/>
            <a:chExt cx="1761066" cy="1274233"/>
          </a:xfrm>
        </p:grpSpPr>
        <p:sp>
          <p:nvSpPr>
            <p:cNvPr id="15" name="Texto Explicativo em Nuvem 14"/>
            <p:cNvSpPr/>
            <p:nvPr/>
          </p:nvSpPr>
          <p:spPr>
            <a:xfrm>
              <a:off x="9440288" y="1986748"/>
              <a:ext cx="1761066" cy="1274233"/>
            </a:xfrm>
            <a:prstGeom prst="cloudCallout">
              <a:avLst>
                <a:gd name="adj1" fmla="val -54487"/>
                <a:gd name="adj2" fmla="val 71138"/>
              </a:avLst>
            </a:prstGeom>
            <a:solidFill>
              <a:srgbClr val="FCFCF8"/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ângulo 37"/>
                <p:cNvSpPr/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000" dirty="0" smtClean="0"/>
                    <a:t>=?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38" name="Retângu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631" y="2328366"/>
                  <a:ext cx="920380" cy="590996"/>
                </a:xfrm>
                <a:prstGeom prst="rect">
                  <a:avLst/>
                </a:prstGeom>
                <a:blipFill>
                  <a:blip r:embed="rId7"/>
                  <a:stretch>
                    <a:fillRect r="-52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18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/>
          <p:cNvSpPr/>
          <p:nvPr/>
        </p:nvSpPr>
        <p:spPr>
          <a:xfrm>
            <a:off x="978368" y="1709138"/>
            <a:ext cx="3362960" cy="78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/>
          <p:cNvSpPr/>
          <p:nvPr/>
        </p:nvSpPr>
        <p:spPr>
          <a:xfrm>
            <a:off x="7434117" y="4026209"/>
            <a:ext cx="3381204" cy="2556115"/>
          </a:xfrm>
          <a:prstGeom prst="roundRect">
            <a:avLst/>
          </a:prstGeom>
          <a:solidFill>
            <a:srgbClr val="FCFCF8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340360" y="2726133"/>
            <a:ext cx="5557520" cy="1201451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os gradientes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779331"/>
                <a:ext cx="2861874" cy="276999"/>
              </a:xfrm>
              <a:prstGeom prst="rect">
                <a:avLst/>
              </a:prstGeom>
              <a:blipFill>
                <a:blip r:embed="rId2"/>
                <a:stretch>
                  <a:fillRect l="-1706" t="-2222" r="-2345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2787876"/>
                <a:ext cx="54356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4267137"/>
                <a:ext cx="568489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565" y="3102322"/>
                <a:ext cx="742767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271" y="2122693"/>
                <a:ext cx="1867178" cy="276999"/>
              </a:xfrm>
              <a:prstGeom prst="rect">
                <a:avLst/>
              </a:prstGeom>
              <a:blipFill>
                <a:blip r:embed="rId6"/>
                <a:stretch>
                  <a:fillRect l="-980" r="-2614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+0+1+0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5395"/>
                <a:ext cx="2225161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4149491"/>
                <a:ext cx="5293360" cy="5850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0264"/>
                <a:ext cx="3046668" cy="5740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5558684"/>
                <a:ext cx="5288280" cy="5375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+0+0=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6096203"/>
                <a:ext cx="3086294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Arredondado 27"/>
          <p:cNvSpPr/>
          <p:nvPr/>
        </p:nvSpPr>
        <p:spPr>
          <a:xfrm>
            <a:off x="340360" y="4118053"/>
            <a:ext cx="5557520" cy="1201453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/>
          <p:cNvSpPr/>
          <p:nvPr/>
        </p:nvSpPr>
        <p:spPr>
          <a:xfrm>
            <a:off x="347274" y="5469334"/>
            <a:ext cx="5557520" cy="1205786"/>
          </a:xfrm>
          <a:prstGeom prst="round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16" y="2212255"/>
                <a:ext cx="1190134" cy="617861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62" y="2383050"/>
                <a:ext cx="1707519" cy="276999"/>
              </a:xfrm>
              <a:prstGeom prst="rect">
                <a:avLst/>
              </a:prstGeom>
              <a:blipFill>
                <a:blip r:embed="rId13"/>
                <a:stretch>
                  <a:fillRect l="-1786" r="-1429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73" y="5849316"/>
                <a:ext cx="2894959" cy="526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99" y="3102322"/>
                <a:ext cx="744563" cy="5740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446" y="3102322"/>
                <a:ext cx="724814" cy="526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47" y="5057906"/>
                <a:ext cx="2855141" cy="5740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114" y="3102322"/>
                <a:ext cx="746679" cy="5733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006" y="3102322"/>
                <a:ext cx="764633" cy="526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Agrupar 42"/>
          <p:cNvGrpSpPr/>
          <p:nvPr/>
        </p:nvGrpSpPr>
        <p:grpSpPr>
          <a:xfrm>
            <a:off x="7000486" y="802229"/>
            <a:ext cx="4012837" cy="1179419"/>
            <a:chOff x="6395719" y="1002301"/>
            <a:chExt cx="4012837" cy="1179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ângulo 40"/>
                <p:cNvSpPr/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BR" sz="1600" dirty="0" smtClean="0"/>
                    <a:t>Mas.. e o que </a:t>
                  </a:r>
                  <a:r>
                    <a:rPr lang="pt-BR" sz="1600" dirty="0"/>
                    <a:t>acontece se </a:t>
                  </a:r>
                  <a:r>
                    <a:rPr lang="pt-BR" sz="1600" dirty="0" smtClean="0"/>
                    <a:t>subdividirmos</a:t>
                  </a:r>
                  <a:endParaRPr lang="pt-BR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1600" dirty="0" smtClean="0"/>
                    <a:t>em elementos </a:t>
                  </a:r>
                  <a:r>
                    <a:rPr lang="pt-BR" sz="1600" dirty="0"/>
                    <a:t>mais simples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pt-BR" sz="1600" dirty="0"/>
                    <a:t> e </a:t>
                  </a:r>
                  <a14:m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pt-BR" sz="1600" dirty="0" smtClean="0"/>
                    <a:t>?</a:t>
                  </a:r>
                  <a:endParaRPr lang="pt-BR" sz="1600" dirty="0"/>
                </a:p>
              </p:txBody>
            </p:sp>
          </mc:Choice>
          <mc:Fallback xmlns="">
            <p:sp>
              <p:nvSpPr>
                <p:cNvPr id="41" name="Retângulo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719" y="1610360"/>
                  <a:ext cx="3581401" cy="571360"/>
                </a:xfrm>
                <a:prstGeom prst="rect">
                  <a:avLst/>
                </a:prstGeom>
                <a:blipFill>
                  <a:blip r:embed="rId20"/>
                  <a:stretch>
                    <a:fillRect l="-678" t="-2083" b="-135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o Explicativo em Nuvem 41"/>
            <p:cNvSpPr/>
            <p:nvPr/>
          </p:nvSpPr>
          <p:spPr>
            <a:xfrm>
              <a:off x="9763396" y="1002301"/>
              <a:ext cx="645160" cy="467360"/>
            </a:xfrm>
            <a:prstGeom prst="cloudCallout">
              <a:avLst>
                <a:gd name="adj1" fmla="val -42093"/>
                <a:gd name="adj2" fmla="val 66848"/>
              </a:avLst>
            </a:prstGeom>
            <a:solidFill>
              <a:srgbClr val="FCFCF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68" y="2787876"/>
                <a:ext cx="1955600" cy="53751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334" y="2787876"/>
                <a:ext cx="2774990" cy="53751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39" y="3479354"/>
                <a:ext cx="810286" cy="276999"/>
              </a:xfrm>
              <a:prstGeom prst="rect">
                <a:avLst/>
              </a:prstGeom>
              <a:blipFill>
                <a:blip r:embed="rId23"/>
                <a:stretch>
                  <a:fillRect l="-3030" r="-681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25" y="2369740"/>
                <a:ext cx="279179" cy="276999"/>
              </a:xfrm>
              <a:prstGeom prst="rect">
                <a:avLst/>
              </a:prstGeom>
              <a:blipFill>
                <a:blip r:embed="rId24"/>
                <a:stretch>
                  <a:fillRect l="-13043" r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tângulo Arredondado 47"/>
          <p:cNvSpPr/>
          <p:nvPr/>
        </p:nvSpPr>
        <p:spPr>
          <a:xfrm>
            <a:off x="6971873" y="3009332"/>
            <a:ext cx="1704572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Arredondado 48"/>
          <p:cNvSpPr/>
          <p:nvPr/>
        </p:nvSpPr>
        <p:spPr>
          <a:xfrm>
            <a:off x="8815473" y="3009332"/>
            <a:ext cx="825788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Arredondado 49"/>
          <p:cNvSpPr/>
          <p:nvPr/>
        </p:nvSpPr>
        <p:spPr>
          <a:xfrm>
            <a:off x="9791078" y="3009332"/>
            <a:ext cx="1645201" cy="742694"/>
          </a:xfrm>
          <a:prstGeom prst="roundRect">
            <a:avLst>
              <a:gd name="adj" fmla="val 6352"/>
            </a:avLst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562" y="4265965"/>
                <a:ext cx="759823" cy="573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02" y="4423878"/>
                <a:ext cx="1504386" cy="276999"/>
              </a:xfrm>
              <a:prstGeom prst="rect">
                <a:avLst/>
              </a:prstGeom>
              <a:blipFill>
                <a:blip r:embed="rId26"/>
                <a:stretch>
                  <a:fillRect l="-1215" r="-323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5" grpId="0" animBg="1"/>
      <p:bldP spid="13" grpId="0"/>
      <p:bldP spid="14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28" grpId="0" animBg="1"/>
      <p:bldP spid="29" grpId="0" animBg="1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5943E00B36CB44A7197E176EFF5388" ma:contentTypeVersion="10" ma:contentTypeDescription="Create a new document." ma:contentTypeScope="" ma:versionID="a1a948afec95abeaf29e071ac4d17bf0">
  <xsd:schema xmlns:xsd="http://www.w3.org/2001/XMLSchema" xmlns:xs="http://www.w3.org/2001/XMLSchema" xmlns:p="http://schemas.microsoft.com/office/2006/metadata/properties" xmlns:ns3="f7173e8a-56df-44df-bf10-c7773b5f5d1f" xmlns:ns4="ecf3212f-6c91-4dc1-afd8-6d60b0670e7e" targetNamespace="http://schemas.microsoft.com/office/2006/metadata/properties" ma:root="true" ma:fieldsID="d2b69bc190c09a96db880a1478c94ab8" ns3:_="" ns4:_="">
    <xsd:import namespace="f7173e8a-56df-44df-bf10-c7773b5f5d1f"/>
    <xsd:import namespace="ecf3212f-6c91-4dc1-afd8-6d60b0670e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73e8a-56df-44df-bf10-c7773b5f5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3212f-6c91-4dc1-afd8-6d60b0670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EC42EF-EEBC-4F04-837C-926528F44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73e8a-56df-44df-bf10-c7773b5f5d1f"/>
    <ds:schemaRef ds:uri="ecf3212f-6c91-4dc1-afd8-6d60b0670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AB2DB6-6B0A-44BB-9543-4657A8DADF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62E30-A1D7-4E6F-8EE1-037DE7DCD35E}">
  <ds:schemaRefs>
    <ds:schemaRef ds:uri="ecf3212f-6c91-4dc1-afd8-6d60b0670e7e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7173e8a-56df-44df-bf10-c7773b5f5d1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5508</Words>
  <Application>Microsoft Office PowerPoint</Application>
  <PresentationFormat>Widescreen</PresentationFormat>
  <Paragraphs>636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Tema do Office</vt:lpstr>
      <vt:lpstr>Backpropagation</vt:lpstr>
      <vt:lpstr>Agenda</vt:lpstr>
      <vt:lpstr>Introdução</vt:lpstr>
      <vt:lpstr>Estrutura básica de aprendizagem</vt:lpstr>
      <vt:lpstr>Otimização</vt:lpstr>
      <vt:lpstr>Estrutura de uma Rede Neural</vt:lpstr>
      <vt:lpstr>Estrutura de uma Rede Neural </vt:lpstr>
      <vt:lpstr>Estrutura de uma Rede Neural</vt:lpstr>
      <vt:lpstr>Encontrando os gradientes</vt:lpstr>
      <vt:lpstr>Grafo computacional</vt:lpstr>
      <vt:lpstr>Propagação Frontal</vt:lpstr>
      <vt:lpstr>Propagação Frontal</vt:lpstr>
      <vt:lpstr>Propagação Frontal</vt:lpstr>
      <vt:lpstr>Retropropagação (backpropagation)</vt:lpstr>
      <vt:lpstr>Retropropagação (backpropagation)</vt:lpstr>
      <vt:lpstr>Retropropagação (backpropagation)</vt:lpstr>
      <vt:lpstr>Retropropagação (backpropagation)</vt:lpstr>
      <vt:lpstr>Grafo computacional</vt:lpstr>
      <vt:lpstr>Grafo computacional</vt:lpstr>
      <vt:lpstr>Grafo computacional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Atualização dos Pesos</vt:lpstr>
      <vt:lpstr>Conclusões</vt:lpstr>
      <vt:lpstr>Referências</vt:lpstr>
      <vt:lpstr>Obrigado!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Luciano Dias Alves</dc:creator>
  <cp:lastModifiedBy>Jairo Luciano Dias Alves</cp:lastModifiedBy>
  <cp:revision>151</cp:revision>
  <dcterms:created xsi:type="dcterms:W3CDTF">2021-04-17T14:54:27Z</dcterms:created>
  <dcterms:modified xsi:type="dcterms:W3CDTF">2021-04-24T15:08:22Z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0x0101000A5943E00B36CB44A7197E176EFF5388</vt:lpwstr>
  </property>
</Properties>
</file>