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47" autoAdjust="0"/>
  </p:normalViewPr>
  <p:slideViewPr>
    <p:cSldViewPr snapToGrid="0">
      <p:cViewPr>
        <p:scale>
          <a:sx n="30" d="100"/>
          <a:sy n="30" d="100"/>
        </p:scale>
        <p:origin x="1710" y="-1146"/>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150" d="100"/>
        <a:sy n="150" d="100"/>
      </p:scale>
      <p:origin x="0" y="-3498"/>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86CF64-46AD-4A43-B7E9-2D5FABD64D9D}"/>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E0C4887-FD2B-4D2B-8EF5-526E5F23D407}"/>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29A5C95D-079E-4315-AF93-1E5A242CEEA5}" type="datetime1">
              <a:rPr lang="en-US" altLang="en-US"/>
              <a:pPr/>
              <a:t>4/14/2022</a:t>
            </a:fld>
            <a:endParaRPr lang="en-US" altLang="en-US"/>
          </a:p>
        </p:txBody>
      </p:sp>
      <p:sp>
        <p:nvSpPr>
          <p:cNvPr id="4" name="Slide Image Placeholder 3">
            <a:extLst>
              <a:ext uri="{FF2B5EF4-FFF2-40B4-BE49-F238E27FC236}">
                <a16:creationId xmlns:a16="http://schemas.microsoft.com/office/drawing/2014/main" id="{E9E77715-BB38-449F-9245-C484F21A1D48}"/>
              </a:ext>
            </a:extLst>
          </p:cNvPr>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0A25E803-6AF7-4AA7-8F06-495816FD24A6}"/>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44FA92A-21D8-43CB-B5B3-77FE1CB4D857}"/>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FCD7F2E-55AB-4788-8C7E-15FA62E147C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A085F4F-9369-43BE-8167-D3FEE49E04C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5FA0D149-2A1B-451C-B999-089F1888923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F7C99AF8-1E3D-4CF0-B139-816AA89C9E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9600" dirty="0">
                <a:solidFill>
                  <a:srgbClr val="000000"/>
                </a:solidFill>
              </a:rPr>
              <a:t>Hello, welcome to the presentation of the Final project for Group 14 in MSE 491 at Simon Fraser University</a:t>
            </a:r>
          </a:p>
          <a:p>
            <a:pPr eaLnBrk="1" hangingPunct="1">
              <a:spcBef>
                <a:spcPct val="0"/>
              </a:spcBef>
            </a:pPr>
            <a:r>
              <a:rPr lang="en-US" altLang="en-US" sz="9600" dirty="0">
                <a:solidFill>
                  <a:srgbClr val="000000"/>
                </a:solidFill>
              </a:rPr>
              <a:t>My name is Calvin Tse and today I will be presenting to you the findings of our final project</a:t>
            </a:r>
          </a:p>
          <a:p>
            <a:pPr eaLnBrk="1" hangingPunct="1">
              <a:spcBef>
                <a:spcPct val="0"/>
              </a:spcBef>
            </a:pPr>
            <a:r>
              <a:rPr lang="en-US" altLang="en-US" sz="9600" dirty="0">
                <a:solidFill>
                  <a:srgbClr val="000000"/>
                </a:solidFill>
              </a:rPr>
              <a:t>For the final project, we are evaluating the performance of various machine learning algorithms on credit card detection fraud</a:t>
            </a:r>
          </a:p>
          <a:p>
            <a:pPr eaLnBrk="1" hangingPunct="1">
              <a:spcBef>
                <a:spcPct val="0"/>
              </a:spcBef>
            </a:pPr>
            <a:endParaRPr lang="en-US" altLang="en-US" sz="9600" dirty="0">
              <a:solidFill>
                <a:srgbClr val="000000"/>
              </a:solidFill>
            </a:endParaRPr>
          </a:p>
          <a:p>
            <a:pPr eaLnBrk="1" hangingPunct="1">
              <a:spcBef>
                <a:spcPct val="0"/>
              </a:spcBef>
            </a:pPr>
            <a:r>
              <a:rPr lang="en-US" altLang="ja-JP" sz="9600" dirty="0">
                <a:latin typeface="Avenir Book" pitchFamily="124" charset="0"/>
              </a:rPr>
              <a:t>As more of the banking industry becomes digitized, electronic fraud becomes a larger topic of interest. It is important that credit card companies can distinguish fake and real activities. For this project we will be on conducting various classification techniques on a set of data for detecting credit card fraud.</a:t>
            </a:r>
          </a:p>
          <a:p>
            <a:pPr eaLnBrk="1" hangingPunct="1">
              <a:spcBef>
                <a:spcPct val="0"/>
              </a:spcBef>
            </a:pPr>
            <a:endParaRPr lang="en-US" altLang="en-US" sz="9600" dirty="0">
              <a:solidFill>
                <a:srgbClr val="000000"/>
              </a:solidFill>
              <a:latin typeface="Avenir Book" pitchFamily="124" charset="0"/>
            </a:endParaRPr>
          </a:p>
          <a:p>
            <a:pPr eaLnBrk="1" hangingPunct="1">
              <a:spcBef>
                <a:spcPct val="0"/>
              </a:spcBef>
            </a:pPr>
            <a:r>
              <a:rPr lang="en-US" altLang="en-US" sz="9600" dirty="0">
                <a:solidFill>
                  <a:srgbClr val="000000"/>
                </a:solidFill>
              </a:rPr>
              <a:t>The dataset we used has 30 features and 284808 Samples</a:t>
            </a:r>
          </a:p>
          <a:p>
            <a:pPr eaLnBrk="1" hangingPunct="1">
              <a:spcBef>
                <a:spcPct val="0"/>
              </a:spcBef>
            </a:pPr>
            <a:r>
              <a:rPr lang="en-US" altLang="en-US" sz="9600" dirty="0">
                <a:solidFill>
                  <a:srgbClr val="000000"/>
                </a:solidFill>
              </a:rPr>
              <a:t>To evaluate the performance of each model, 80% of the dataset was used for training the models and 20% was used for testing</a:t>
            </a:r>
          </a:p>
          <a:p>
            <a:pPr eaLnBrk="1" hangingPunct="1">
              <a:spcBef>
                <a:spcPct val="0"/>
              </a:spcBef>
            </a:pPr>
            <a:r>
              <a:rPr lang="en-US" altLang="en-US" sz="9600" dirty="0">
                <a:solidFill>
                  <a:srgbClr val="000000"/>
                </a:solidFill>
              </a:rPr>
              <a:t>For this project, we evaluated 5 different classification models which were logistic regression, k-nearest neighbor, gaussian naïve bayes, decision trees, and support vector machine</a:t>
            </a:r>
          </a:p>
          <a:p>
            <a:pPr eaLnBrk="1" hangingPunct="1">
              <a:spcBef>
                <a:spcPct val="0"/>
              </a:spcBef>
            </a:pPr>
            <a:endParaRPr lang="en-US" altLang="en-US" sz="9600" dirty="0">
              <a:solidFill>
                <a:srgbClr val="000000"/>
              </a:solidFill>
            </a:endParaRPr>
          </a:p>
          <a:p>
            <a:pPr eaLnBrk="1" hangingPunct="1">
              <a:spcBef>
                <a:spcPct val="0"/>
              </a:spcBef>
            </a:pPr>
            <a:r>
              <a:rPr lang="en-US" altLang="en-US" sz="9600" dirty="0">
                <a:solidFill>
                  <a:srgbClr val="000000"/>
                </a:solidFill>
              </a:rPr>
              <a:t>As seen in the bar chart, the best performing model was the decision tree which have a F1 score of 0.796, a close second was K-Nearest Neighbor which had an F1 score of 0.792.</a:t>
            </a:r>
          </a:p>
          <a:p>
            <a:pPr eaLnBrk="1" hangingPunct="1">
              <a:spcBef>
                <a:spcPct val="0"/>
              </a:spcBef>
            </a:pPr>
            <a:r>
              <a:rPr lang="en-US" altLang="en-US" sz="9600" dirty="0">
                <a:solidFill>
                  <a:srgbClr val="000000"/>
                </a:solidFill>
              </a:rPr>
              <a:t>For this dataset, we have chosen to use the F1 score as our primary means of evaluating performance instead of accuracy because the model is heavily skewed towards non fraudulent transactions</a:t>
            </a:r>
          </a:p>
          <a:p>
            <a:pPr eaLnBrk="1" hangingPunct="1">
              <a:spcBef>
                <a:spcPct val="0"/>
              </a:spcBef>
            </a:pPr>
            <a:r>
              <a:rPr lang="en-US" altLang="en-US" sz="9600" dirty="0">
                <a:solidFill>
                  <a:srgbClr val="000000"/>
                </a:solidFill>
              </a:rPr>
              <a:t>Therefore, F1 Score is the best method of evaluating performance when the dataset is heavily skewed</a:t>
            </a:r>
          </a:p>
          <a:p>
            <a:pPr eaLnBrk="1" hangingPunct="1">
              <a:spcBef>
                <a:spcPct val="0"/>
              </a:spcBef>
            </a:pPr>
            <a:endParaRPr lang="en-US" altLang="en-US" sz="9600" dirty="0">
              <a:solidFill>
                <a:srgbClr val="000000"/>
              </a:solidFill>
            </a:endParaRPr>
          </a:p>
          <a:p>
            <a:pPr eaLnBrk="1" hangingPunct="1">
              <a:spcBef>
                <a:spcPct val="0"/>
              </a:spcBef>
            </a:pPr>
            <a:r>
              <a:rPr lang="en-US" altLang="en-US" sz="9600" dirty="0">
                <a:solidFill>
                  <a:srgbClr val="000000"/>
                </a:solidFill>
              </a:rPr>
              <a:t>In the end decision tree has the best F1 score out of the 5 classification models tested.</a:t>
            </a:r>
          </a:p>
          <a:p>
            <a:pPr eaLnBrk="1" hangingPunct="1">
              <a:spcBef>
                <a:spcPct val="0"/>
              </a:spcBef>
            </a:pPr>
            <a:endParaRPr lang="en-US" altLang="en-US" sz="9600" dirty="0">
              <a:solidFill>
                <a:srgbClr val="000000"/>
              </a:solidFill>
            </a:endParaRPr>
          </a:p>
          <a:p>
            <a:pPr eaLnBrk="1" hangingPunct="1">
              <a:spcBef>
                <a:spcPct val="0"/>
              </a:spcBef>
            </a:pPr>
            <a:r>
              <a:rPr lang="en-US" altLang="en-US" sz="9600" dirty="0">
                <a:solidFill>
                  <a:srgbClr val="000000"/>
                </a:solidFill>
              </a:rPr>
              <a:t>I would like to acknowledge Professor Dr. </a:t>
            </a:r>
            <a:r>
              <a:rPr lang="en-US" altLang="en-US" sz="9600" dirty="0" err="1">
                <a:solidFill>
                  <a:srgbClr val="000000"/>
                </a:solidFill>
              </a:rPr>
              <a:t>Narimani</a:t>
            </a:r>
            <a:r>
              <a:rPr lang="en-US" altLang="en-US" sz="9600" dirty="0">
                <a:solidFill>
                  <a:srgbClr val="000000"/>
                </a:solidFill>
              </a:rPr>
              <a:t> for teaching us this material and how to apply it to our dataset</a:t>
            </a:r>
          </a:p>
          <a:p>
            <a:pPr eaLnBrk="1" hangingPunct="1">
              <a:spcBef>
                <a:spcPct val="0"/>
              </a:spcBef>
            </a:pPr>
            <a:r>
              <a:rPr lang="en-US" altLang="en-US" sz="9600" dirty="0">
                <a:solidFill>
                  <a:srgbClr val="000000"/>
                </a:solidFill>
              </a:rPr>
              <a:t>And we would like to mention Kaggle for providing access to this dataset</a:t>
            </a:r>
          </a:p>
          <a:p>
            <a:pPr eaLnBrk="1" hangingPunct="1">
              <a:spcBef>
                <a:spcPct val="0"/>
              </a:spcBef>
            </a:pPr>
            <a:endParaRPr lang="en-US" altLang="en-US" sz="9600" dirty="0">
              <a:solidFill>
                <a:srgbClr val="000000"/>
              </a:solidFill>
            </a:endParaRPr>
          </a:p>
          <a:p>
            <a:pPr eaLnBrk="1" hangingPunct="1">
              <a:spcBef>
                <a:spcPct val="0"/>
              </a:spcBef>
            </a:pPr>
            <a:r>
              <a:rPr lang="en-US" altLang="en-US" sz="9600" dirty="0">
                <a:solidFill>
                  <a:srgbClr val="000000"/>
                </a:solidFill>
              </a:rPr>
              <a:t>If you would like a more in-depth analysis of the findings of this project, please see the  submission for the final project for the course MSE 491 in Simon Fraser University for Group 14</a:t>
            </a:r>
          </a:p>
          <a:p>
            <a:pPr eaLnBrk="1" hangingPunct="1">
              <a:spcBef>
                <a:spcPct val="0"/>
              </a:spcBef>
            </a:pPr>
            <a:r>
              <a:rPr lang="en-US" altLang="en-US" sz="9600">
                <a:solidFill>
                  <a:srgbClr val="000000"/>
                </a:solidFill>
              </a:rPr>
              <a:t>Thank you for your time</a:t>
            </a:r>
          </a:p>
          <a:p>
            <a:pPr eaLnBrk="1" hangingPunct="1">
              <a:spcBef>
                <a:spcPct val="0"/>
              </a:spcBef>
            </a:pPr>
            <a:endParaRPr lang="en-US" altLang="en-US" sz="9600" dirty="0">
              <a:solidFill>
                <a:srgbClr val="000000"/>
              </a:solidFill>
            </a:endParaRPr>
          </a:p>
        </p:txBody>
      </p:sp>
      <p:sp>
        <p:nvSpPr>
          <p:cNvPr id="15363" name="Slide Number Placeholder 3">
            <a:extLst>
              <a:ext uri="{FF2B5EF4-FFF2-40B4-BE49-F238E27FC236}">
                <a16:creationId xmlns:a16="http://schemas.microsoft.com/office/drawing/2014/main" id="{62CA928B-4457-4732-9520-BA00EAEE07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68149E98-AD4C-47ED-AA71-7B50DAD11CEF}"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C7BD844-07DA-466A-BD13-0F164B03EE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A6AA41D-78FB-4816-86B3-4FFDDE016A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71CC069-1943-40E0-BAA9-D38D001A6341}"/>
              </a:ext>
            </a:extLst>
          </p:cNvPr>
          <p:cNvSpPr>
            <a:spLocks noGrp="1" noChangeArrowheads="1"/>
          </p:cNvSpPr>
          <p:nvPr>
            <p:ph type="sldNum" sz="quarter" idx="12"/>
          </p:nvPr>
        </p:nvSpPr>
        <p:spPr>
          <a:ln/>
        </p:spPr>
        <p:txBody>
          <a:bodyPr/>
          <a:lstStyle>
            <a:lvl1pPr>
              <a:defRPr/>
            </a:lvl1pPr>
          </a:lstStyle>
          <a:p>
            <a:fld id="{DC3C4006-7EC2-4C00-95F7-5BF30A259CA9}" type="slidenum">
              <a:rPr lang="en-US" altLang="en-US"/>
              <a:pPr/>
              <a:t>‹#›</a:t>
            </a:fld>
            <a:endParaRPr lang="en-US" altLang="en-US"/>
          </a:p>
        </p:txBody>
      </p:sp>
    </p:spTree>
    <p:extLst>
      <p:ext uri="{BB962C8B-B14F-4D97-AF65-F5344CB8AC3E}">
        <p14:creationId xmlns:p14="http://schemas.microsoft.com/office/powerpoint/2010/main" val="189694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E3F403D-D1C4-475D-B997-A95F4F9C15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451E14-5B89-42FF-B622-5D50C09FE0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99E2774-CE75-45B3-8982-B40AE4B1CE21}"/>
              </a:ext>
            </a:extLst>
          </p:cNvPr>
          <p:cNvSpPr>
            <a:spLocks noGrp="1" noChangeArrowheads="1"/>
          </p:cNvSpPr>
          <p:nvPr>
            <p:ph type="sldNum" sz="quarter" idx="12"/>
          </p:nvPr>
        </p:nvSpPr>
        <p:spPr>
          <a:ln/>
        </p:spPr>
        <p:txBody>
          <a:bodyPr/>
          <a:lstStyle>
            <a:lvl1pPr>
              <a:defRPr/>
            </a:lvl1pPr>
          </a:lstStyle>
          <a:p>
            <a:fld id="{92044289-98DD-4129-A8A3-72A24BD55EB9}" type="slidenum">
              <a:rPr lang="en-US" altLang="en-US"/>
              <a:pPr/>
              <a:t>‹#›</a:t>
            </a:fld>
            <a:endParaRPr lang="en-US" altLang="en-US"/>
          </a:p>
        </p:txBody>
      </p:sp>
    </p:spTree>
    <p:extLst>
      <p:ext uri="{BB962C8B-B14F-4D97-AF65-F5344CB8AC3E}">
        <p14:creationId xmlns:p14="http://schemas.microsoft.com/office/powerpoint/2010/main" val="185836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C8F25E9-05A6-444C-8083-64F1F1F01B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5968629-1533-4AE7-A31A-ADCCD8E999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E9F3FA-7D8B-41E3-828E-5351CD9B4F55}"/>
              </a:ext>
            </a:extLst>
          </p:cNvPr>
          <p:cNvSpPr>
            <a:spLocks noGrp="1" noChangeArrowheads="1"/>
          </p:cNvSpPr>
          <p:nvPr>
            <p:ph type="sldNum" sz="quarter" idx="12"/>
          </p:nvPr>
        </p:nvSpPr>
        <p:spPr>
          <a:ln/>
        </p:spPr>
        <p:txBody>
          <a:bodyPr/>
          <a:lstStyle>
            <a:lvl1pPr>
              <a:defRPr/>
            </a:lvl1pPr>
          </a:lstStyle>
          <a:p>
            <a:fld id="{88BC3618-D4E5-43BC-BC69-65645FB0E993}" type="slidenum">
              <a:rPr lang="en-US" altLang="en-US"/>
              <a:pPr/>
              <a:t>‹#›</a:t>
            </a:fld>
            <a:endParaRPr lang="en-US" altLang="en-US"/>
          </a:p>
        </p:txBody>
      </p:sp>
    </p:spTree>
    <p:extLst>
      <p:ext uri="{BB962C8B-B14F-4D97-AF65-F5344CB8AC3E}">
        <p14:creationId xmlns:p14="http://schemas.microsoft.com/office/powerpoint/2010/main" val="127481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3095CDD-4E5D-43D2-B042-17A000B779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17B9085-F4B5-4FC3-B8B5-3F73A11E8F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7529DF9-CC09-4256-A6F6-5E51DF64C485}"/>
              </a:ext>
            </a:extLst>
          </p:cNvPr>
          <p:cNvSpPr>
            <a:spLocks noGrp="1" noChangeArrowheads="1"/>
          </p:cNvSpPr>
          <p:nvPr>
            <p:ph type="sldNum" sz="quarter" idx="12"/>
          </p:nvPr>
        </p:nvSpPr>
        <p:spPr>
          <a:ln/>
        </p:spPr>
        <p:txBody>
          <a:bodyPr/>
          <a:lstStyle>
            <a:lvl1pPr>
              <a:defRPr/>
            </a:lvl1pPr>
          </a:lstStyle>
          <a:p>
            <a:fld id="{B626287B-C1FD-4151-8099-C5BC1208A14F}" type="slidenum">
              <a:rPr lang="en-US" altLang="en-US"/>
              <a:pPr/>
              <a:t>‹#›</a:t>
            </a:fld>
            <a:endParaRPr lang="en-US" altLang="en-US"/>
          </a:p>
        </p:txBody>
      </p:sp>
    </p:spTree>
    <p:extLst>
      <p:ext uri="{BB962C8B-B14F-4D97-AF65-F5344CB8AC3E}">
        <p14:creationId xmlns:p14="http://schemas.microsoft.com/office/powerpoint/2010/main" val="21989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553FA89-FC44-4142-813B-AC7F2F4F33C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1137C42-2453-461B-92A9-2BAE2497C7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34D30BC-912D-4DA2-9B41-B5DBA971982E}"/>
              </a:ext>
            </a:extLst>
          </p:cNvPr>
          <p:cNvSpPr>
            <a:spLocks noGrp="1" noChangeArrowheads="1"/>
          </p:cNvSpPr>
          <p:nvPr>
            <p:ph type="sldNum" sz="quarter" idx="12"/>
          </p:nvPr>
        </p:nvSpPr>
        <p:spPr>
          <a:ln/>
        </p:spPr>
        <p:txBody>
          <a:bodyPr/>
          <a:lstStyle>
            <a:lvl1pPr>
              <a:defRPr/>
            </a:lvl1pPr>
          </a:lstStyle>
          <a:p>
            <a:fld id="{BB907D0F-C2A0-43E3-BDEC-F0A3C9AD08DB}" type="slidenum">
              <a:rPr lang="en-US" altLang="en-US"/>
              <a:pPr/>
              <a:t>‹#›</a:t>
            </a:fld>
            <a:endParaRPr lang="en-US" altLang="en-US"/>
          </a:p>
        </p:txBody>
      </p:sp>
    </p:spTree>
    <p:extLst>
      <p:ext uri="{BB962C8B-B14F-4D97-AF65-F5344CB8AC3E}">
        <p14:creationId xmlns:p14="http://schemas.microsoft.com/office/powerpoint/2010/main" val="108496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28B6094-84DC-4D96-949E-0C913CD3AF5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8B8669F-ABF2-4C05-B44E-C102F72950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E8257D4-EB91-4C76-8065-6CF67EF51AE5}"/>
              </a:ext>
            </a:extLst>
          </p:cNvPr>
          <p:cNvSpPr>
            <a:spLocks noGrp="1" noChangeArrowheads="1"/>
          </p:cNvSpPr>
          <p:nvPr>
            <p:ph type="sldNum" sz="quarter" idx="12"/>
          </p:nvPr>
        </p:nvSpPr>
        <p:spPr>
          <a:ln/>
        </p:spPr>
        <p:txBody>
          <a:bodyPr/>
          <a:lstStyle>
            <a:lvl1pPr>
              <a:defRPr/>
            </a:lvl1pPr>
          </a:lstStyle>
          <a:p>
            <a:fld id="{395BD4AA-7439-4BC3-924B-4EE7B0AEA093}" type="slidenum">
              <a:rPr lang="en-US" altLang="en-US"/>
              <a:pPr/>
              <a:t>‹#›</a:t>
            </a:fld>
            <a:endParaRPr lang="en-US" altLang="en-US"/>
          </a:p>
        </p:txBody>
      </p:sp>
    </p:spTree>
    <p:extLst>
      <p:ext uri="{BB962C8B-B14F-4D97-AF65-F5344CB8AC3E}">
        <p14:creationId xmlns:p14="http://schemas.microsoft.com/office/powerpoint/2010/main" val="591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D37E456-3447-446D-8E15-392CAEC2765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4B8B34E-E805-4E39-936C-2D399CC445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6F6A3FF-C7A5-4D81-AF40-72A410C66E6C}"/>
              </a:ext>
            </a:extLst>
          </p:cNvPr>
          <p:cNvSpPr>
            <a:spLocks noGrp="1" noChangeArrowheads="1"/>
          </p:cNvSpPr>
          <p:nvPr>
            <p:ph type="sldNum" sz="quarter" idx="12"/>
          </p:nvPr>
        </p:nvSpPr>
        <p:spPr>
          <a:ln/>
        </p:spPr>
        <p:txBody>
          <a:bodyPr/>
          <a:lstStyle>
            <a:lvl1pPr>
              <a:defRPr/>
            </a:lvl1pPr>
          </a:lstStyle>
          <a:p>
            <a:fld id="{E787E59E-C8B4-4F6A-859A-F8F8D05703E3}" type="slidenum">
              <a:rPr lang="en-US" altLang="en-US"/>
              <a:pPr/>
              <a:t>‹#›</a:t>
            </a:fld>
            <a:endParaRPr lang="en-US" altLang="en-US"/>
          </a:p>
        </p:txBody>
      </p:sp>
    </p:spTree>
    <p:extLst>
      <p:ext uri="{BB962C8B-B14F-4D97-AF65-F5344CB8AC3E}">
        <p14:creationId xmlns:p14="http://schemas.microsoft.com/office/powerpoint/2010/main" val="55899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13453A6-938D-493E-AE0C-D5AFA816147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0F2DDC8-21B5-4181-A7D2-CCFC0825D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2857404-02A2-4FBB-8C6F-9AC2AA208257}"/>
              </a:ext>
            </a:extLst>
          </p:cNvPr>
          <p:cNvSpPr>
            <a:spLocks noGrp="1" noChangeArrowheads="1"/>
          </p:cNvSpPr>
          <p:nvPr>
            <p:ph type="sldNum" sz="quarter" idx="12"/>
          </p:nvPr>
        </p:nvSpPr>
        <p:spPr>
          <a:ln/>
        </p:spPr>
        <p:txBody>
          <a:bodyPr/>
          <a:lstStyle>
            <a:lvl1pPr>
              <a:defRPr/>
            </a:lvl1pPr>
          </a:lstStyle>
          <a:p>
            <a:fld id="{9692BC27-FEF9-4BA2-8F2F-861695501D95}" type="slidenum">
              <a:rPr lang="en-US" altLang="en-US"/>
              <a:pPr/>
              <a:t>‹#›</a:t>
            </a:fld>
            <a:endParaRPr lang="en-US" altLang="en-US"/>
          </a:p>
        </p:txBody>
      </p:sp>
    </p:spTree>
    <p:extLst>
      <p:ext uri="{BB962C8B-B14F-4D97-AF65-F5344CB8AC3E}">
        <p14:creationId xmlns:p14="http://schemas.microsoft.com/office/powerpoint/2010/main" val="16327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100E672-B2ED-476D-89D9-5D77358B998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8E39A4B-42C3-49E5-B769-A4052B6FC9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6F621D0-A09F-4845-99CD-5B19C9D4F884}"/>
              </a:ext>
            </a:extLst>
          </p:cNvPr>
          <p:cNvSpPr>
            <a:spLocks noGrp="1" noChangeArrowheads="1"/>
          </p:cNvSpPr>
          <p:nvPr>
            <p:ph type="sldNum" sz="quarter" idx="12"/>
          </p:nvPr>
        </p:nvSpPr>
        <p:spPr>
          <a:ln/>
        </p:spPr>
        <p:txBody>
          <a:bodyPr/>
          <a:lstStyle>
            <a:lvl1pPr>
              <a:defRPr/>
            </a:lvl1pPr>
          </a:lstStyle>
          <a:p>
            <a:fld id="{6EC5BB46-3C2D-47E0-A4D2-95B392E78B37}" type="slidenum">
              <a:rPr lang="en-US" altLang="en-US"/>
              <a:pPr/>
              <a:t>‹#›</a:t>
            </a:fld>
            <a:endParaRPr lang="en-US" altLang="en-US"/>
          </a:p>
        </p:txBody>
      </p:sp>
    </p:spTree>
    <p:extLst>
      <p:ext uri="{BB962C8B-B14F-4D97-AF65-F5344CB8AC3E}">
        <p14:creationId xmlns:p14="http://schemas.microsoft.com/office/powerpoint/2010/main" val="77199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FC919C3-1BDB-44E3-ABA8-EBA4683594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4B20784-4E17-41B6-B8A2-C4DE8A7BBC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8F97C11-D606-405E-8775-3162BFF94932}"/>
              </a:ext>
            </a:extLst>
          </p:cNvPr>
          <p:cNvSpPr>
            <a:spLocks noGrp="1" noChangeArrowheads="1"/>
          </p:cNvSpPr>
          <p:nvPr>
            <p:ph type="sldNum" sz="quarter" idx="12"/>
          </p:nvPr>
        </p:nvSpPr>
        <p:spPr>
          <a:ln/>
        </p:spPr>
        <p:txBody>
          <a:bodyPr/>
          <a:lstStyle>
            <a:lvl1pPr>
              <a:defRPr/>
            </a:lvl1pPr>
          </a:lstStyle>
          <a:p>
            <a:fld id="{9DC04A90-53F4-410D-AD05-C7FA3476F65B}" type="slidenum">
              <a:rPr lang="en-US" altLang="en-US"/>
              <a:pPr/>
              <a:t>‹#›</a:t>
            </a:fld>
            <a:endParaRPr lang="en-US" altLang="en-US"/>
          </a:p>
        </p:txBody>
      </p:sp>
    </p:spTree>
    <p:extLst>
      <p:ext uri="{BB962C8B-B14F-4D97-AF65-F5344CB8AC3E}">
        <p14:creationId xmlns:p14="http://schemas.microsoft.com/office/powerpoint/2010/main" val="371988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1924929-0D83-48F2-AE35-C28767A276A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19656CF-9F5D-425E-8848-61ADEA2583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289BED1-E726-4E7F-9822-7EC7D0967F7C}"/>
              </a:ext>
            </a:extLst>
          </p:cNvPr>
          <p:cNvSpPr>
            <a:spLocks noGrp="1" noChangeArrowheads="1"/>
          </p:cNvSpPr>
          <p:nvPr>
            <p:ph type="sldNum" sz="quarter" idx="12"/>
          </p:nvPr>
        </p:nvSpPr>
        <p:spPr>
          <a:ln/>
        </p:spPr>
        <p:txBody>
          <a:bodyPr/>
          <a:lstStyle>
            <a:lvl1pPr>
              <a:defRPr/>
            </a:lvl1pPr>
          </a:lstStyle>
          <a:p>
            <a:fld id="{3E2B8E5F-9391-4DB7-9FCD-4140A8F4E9E8}" type="slidenum">
              <a:rPr lang="en-US" altLang="en-US"/>
              <a:pPr/>
              <a:t>‹#›</a:t>
            </a:fld>
            <a:endParaRPr lang="en-US" altLang="en-US"/>
          </a:p>
        </p:txBody>
      </p:sp>
    </p:spTree>
    <p:extLst>
      <p:ext uri="{BB962C8B-B14F-4D97-AF65-F5344CB8AC3E}">
        <p14:creationId xmlns:p14="http://schemas.microsoft.com/office/powerpoint/2010/main" val="425522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48E0CD6-527D-42D2-85C5-30DF5DD478E6}"/>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8663AFC-A353-46B9-B257-8693CCA15D62}"/>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D666AA8-770D-4EE6-8D5C-D9FE89FC748B}"/>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7F9873BF-5CA4-4131-AA62-321EB61AD431}"/>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4F3F38C4-53AC-4AA8-8BE4-1F4BD9460179}"/>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E9707CB2-095F-4783-83DA-907FFC40FD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5C02303B-0737-4F52-BF83-D1062573F42E}"/>
              </a:ext>
            </a:extLst>
          </p:cNvPr>
          <p:cNvSpPr>
            <a:spLocks noChangeArrowheads="1"/>
          </p:cNvSpPr>
          <p:nvPr/>
        </p:nvSpPr>
        <p:spPr bwMode="auto">
          <a:xfrm>
            <a:off x="0" y="0"/>
            <a:ext cx="51206400" cy="32004000"/>
          </a:xfrm>
          <a:prstGeom prst="rect">
            <a:avLst/>
          </a:prstGeom>
          <a:solidFill>
            <a:srgbClr val="191919">
              <a:alpha val="7843"/>
            </a:srgbClr>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Avenir Book"/>
              <a:ea typeface="ＭＳ Ｐゴシック" charset="0"/>
              <a:cs typeface="Avenir Book"/>
            </a:endParaRPr>
          </a:p>
        </p:txBody>
      </p:sp>
      <p:sp>
        <p:nvSpPr>
          <p:cNvPr id="14339" name="Text Box 7">
            <a:extLst>
              <a:ext uri="{FF2B5EF4-FFF2-40B4-BE49-F238E27FC236}">
                <a16:creationId xmlns:a16="http://schemas.microsoft.com/office/drawing/2014/main" id="{A7FDB2B5-F8BB-44EA-B7F5-63FF48F29BA5}"/>
              </a:ext>
            </a:extLst>
          </p:cNvPr>
          <p:cNvSpPr txBox="1">
            <a:spLocks noChangeArrowheads="1"/>
          </p:cNvSpPr>
          <p:nvPr/>
        </p:nvSpPr>
        <p:spPr bwMode="auto">
          <a:xfrm>
            <a:off x="1744663" y="6915944"/>
            <a:ext cx="10930803" cy="8456612"/>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latin typeface="Avenir Heavy" pitchFamily="124" charset="0"/>
              </a:rPr>
              <a:t>Introduction</a:t>
            </a:r>
            <a:endParaRPr lang="en-US" altLang="ja-JP" sz="4800" dirty="0">
              <a:latin typeface="Avenir Book" pitchFamily="124" charset="0"/>
            </a:endParaRPr>
          </a:p>
          <a:p>
            <a:pPr eaLnBrk="1" hangingPunct="1">
              <a:spcBef>
                <a:spcPct val="10000"/>
              </a:spcBef>
            </a:pPr>
            <a:r>
              <a:rPr lang="en-US" altLang="ja-JP" sz="4800" dirty="0">
                <a:latin typeface="Avenir Book" pitchFamily="124" charset="0"/>
              </a:rPr>
              <a:t>As more of the banking industry becomes digitized, electronic fraud becomes a larger topic of interest. It is important that credit card companies can distinguish fake and real activities. For this project we will be on conducting various classification techniques on a set of data for detecting credit card fraud.</a:t>
            </a:r>
            <a:endParaRPr lang="en-US" altLang="en-US" sz="4800" dirty="0">
              <a:latin typeface="Avenir Book" pitchFamily="124" charset="0"/>
            </a:endParaRPr>
          </a:p>
        </p:txBody>
      </p:sp>
      <p:sp>
        <p:nvSpPr>
          <p:cNvPr id="14340" name="Text Box 11">
            <a:extLst>
              <a:ext uri="{FF2B5EF4-FFF2-40B4-BE49-F238E27FC236}">
                <a16:creationId xmlns:a16="http://schemas.microsoft.com/office/drawing/2014/main" id="{141730CC-B769-4FCC-8CE6-19A7B92EEEA6}"/>
              </a:ext>
            </a:extLst>
          </p:cNvPr>
          <p:cNvSpPr txBox="1">
            <a:spLocks noChangeArrowheads="1"/>
          </p:cNvSpPr>
          <p:nvPr/>
        </p:nvSpPr>
        <p:spPr bwMode="auto">
          <a:xfrm>
            <a:off x="1744662" y="16351250"/>
            <a:ext cx="10930803" cy="14549438"/>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solidFill>
                  <a:srgbClr val="000000"/>
                </a:solidFill>
                <a:latin typeface="Avenir Heavy" pitchFamily="124" charset="0"/>
              </a:rPr>
              <a:t>Materials and methods</a:t>
            </a:r>
            <a:r>
              <a:rPr lang="en-US" altLang="en-US" sz="4800" dirty="0">
                <a:solidFill>
                  <a:srgbClr val="FF8000"/>
                </a:solidFill>
                <a:latin typeface="Avenir Book" pitchFamily="124" charset="0"/>
              </a:rPr>
              <a:t>	</a:t>
            </a: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Dataset:</a:t>
            </a:r>
          </a:p>
          <a:p>
            <a:pPr marL="685800" indent="-685800" eaLnBrk="1" hangingPunct="1">
              <a:spcBef>
                <a:spcPct val="10000"/>
              </a:spcBef>
              <a:buFont typeface="Arial" panose="020B0604020202020204" pitchFamily="34" charset="0"/>
              <a:buChar char="•"/>
            </a:pPr>
            <a:r>
              <a:rPr lang="en-US" altLang="en-US" sz="4800" dirty="0">
                <a:latin typeface="Avenir Book" pitchFamily="124" charset="0"/>
              </a:rPr>
              <a:t>30 Features</a:t>
            </a:r>
          </a:p>
          <a:p>
            <a:pPr marL="685800" indent="-685800" eaLnBrk="1" hangingPunct="1">
              <a:spcBef>
                <a:spcPct val="10000"/>
              </a:spcBef>
              <a:buFont typeface="Arial" panose="020B0604020202020204" pitchFamily="34" charset="0"/>
              <a:buChar char="•"/>
            </a:pPr>
            <a:r>
              <a:rPr lang="en-US" altLang="en-US" sz="4800" dirty="0">
                <a:latin typeface="Avenir Book" pitchFamily="124" charset="0"/>
              </a:rPr>
              <a:t>284808 Samples</a:t>
            </a:r>
          </a:p>
          <a:p>
            <a:pPr eaLnBrk="1" hangingPunct="1">
              <a:spcBef>
                <a:spcPct val="10000"/>
              </a:spcBef>
            </a:pP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Trained and tested classification models on dataset using 80% of the data to train and 20% to test.</a:t>
            </a:r>
          </a:p>
          <a:p>
            <a:pPr eaLnBrk="1" hangingPunct="1">
              <a:spcBef>
                <a:spcPct val="10000"/>
              </a:spcBef>
            </a:pP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Classification Models Tested:</a:t>
            </a:r>
          </a:p>
          <a:p>
            <a:pPr marL="685800" indent="-685800" eaLnBrk="1" hangingPunct="1">
              <a:spcBef>
                <a:spcPct val="10000"/>
              </a:spcBef>
              <a:buFont typeface="Arial" panose="020B0604020202020204" pitchFamily="34" charset="0"/>
              <a:buChar char="•"/>
            </a:pPr>
            <a:r>
              <a:rPr lang="en-US" altLang="en-US" sz="4800" dirty="0">
                <a:latin typeface="Avenir Book" pitchFamily="124" charset="0"/>
              </a:rPr>
              <a:t>Logistic Regression</a:t>
            </a:r>
          </a:p>
          <a:p>
            <a:pPr marL="685800" indent="-685800" eaLnBrk="1" hangingPunct="1">
              <a:spcBef>
                <a:spcPct val="10000"/>
              </a:spcBef>
              <a:buFont typeface="Arial" panose="020B0604020202020204" pitchFamily="34" charset="0"/>
              <a:buChar char="•"/>
            </a:pPr>
            <a:r>
              <a:rPr lang="en-US" altLang="en-US" sz="4800" dirty="0">
                <a:latin typeface="Avenir Book" pitchFamily="124" charset="0"/>
              </a:rPr>
              <a:t>K-Nearest Neighbor</a:t>
            </a:r>
          </a:p>
          <a:p>
            <a:pPr marL="685800" indent="-685800" eaLnBrk="1" hangingPunct="1">
              <a:spcBef>
                <a:spcPct val="10000"/>
              </a:spcBef>
              <a:buFont typeface="Arial" panose="020B0604020202020204" pitchFamily="34" charset="0"/>
              <a:buChar char="•"/>
            </a:pPr>
            <a:r>
              <a:rPr lang="en-US" altLang="en-US" sz="4800" dirty="0">
                <a:latin typeface="Avenir Book" pitchFamily="124" charset="0"/>
              </a:rPr>
              <a:t>Gaussian Naïve Bayes</a:t>
            </a:r>
          </a:p>
          <a:p>
            <a:pPr marL="685800" indent="-685800" eaLnBrk="1" hangingPunct="1">
              <a:spcBef>
                <a:spcPct val="10000"/>
              </a:spcBef>
              <a:buFont typeface="Arial" panose="020B0604020202020204" pitchFamily="34" charset="0"/>
              <a:buChar char="•"/>
            </a:pPr>
            <a:r>
              <a:rPr lang="en-US" altLang="en-US" sz="4800" dirty="0">
                <a:latin typeface="Avenir Book" pitchFamily="124" charset="0"/>
              </a:rPr>
              <a:t>Decision Tree</a:t>
            </a:r>
          </a:p>
          <a:p>
            <a:pPr marL="685800" indent="-685800" eaLnBrk="1" hangingPunct="1">
              <a:spcBef>
                <a:spcPct val="10000"/>
              </a:spcBef>
              <a:buFont typeface="Arial" panose="020B0604020202020204" pitchFamily="34" charset="0"/>
              <a:buChar char="•"/>
            </a:pPr>
            <a:r>
              <a:rPr lang="en-US" altLang="en-US" sz="4800" dirty="0">
                <a:latin typeface="Avenir Book" pitchFamily="124" charset="0"/>
              </a:rPr>
              <a:t>Support Vector Machine</a:t>
            </a:r>
          </a:p>
        </p:txBody>
      </p:sp>
      <p:sp>
        <p:nvSpPr>
          <p:cNvPr id="14341" name="Text Box 12">
            <a:extLst>
              <a:ext uri="{FF2B5EF4-FFF2-40B4-BE49-F238E27FC236}">
                <a16:creationId xmlns:a16="http://schemas.microsoft.com/office/drawing/2014/main" id="{89F06A52-DB3A-4F85-AAA7-259B46871BA1}"/>
              </a:ext>
            </a:extLst>
          </p:cNvPr>
          <p:cNvSpPr txBox="1">
            <a:spLocks noChangeArrowheads="1"/>
          </p:cNvSpPr>
          <p:nvPr/>
        </p:nvSpPr>
        <p:spPr bwMode="auto">
          <a:xfrm>
            <a:off x="13822363" y="6908800"/>
            <a:ext cx="23347362" cy="23991888"/>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7200" b="1" dirty="0">
                <a:solidFill>
                  <a:srgbClr val="000000"/>
                </a:solidFill>
                <a:latin typeface="Avenir Heavy" pitchFamily="124" charset="0"/>
              </a:rPr>
              <a:t>Results</a:t>
            </a:r>
          </a:p>
          <a:p>
            <a:pPr eaLnBrk="1" hangingPunct="1">
              <a:spcBef>
                <a:spcPct val="50000"/>
              </a:spcBef>
            </a:pPr>
            <a:endParaRPr lang="en-US" altLang="en-US" sz="4800" dirty="0">
              <a:solidFill>
                <a:schemeClr val="accent2"/>
              </a:solidFill>
              <a:latin typeface="Avenir Book" pitchFamily="124" charset="0"/>
            </a:endParaRPr>
          </a:p>
          <a:p>
            <a:pPr eaLnBrk="1" hangingPunct="1">
              <a:spcBef>
                <a:spcPct val="50000"/>
              </a:spcBef>
            </a:pPr>
            <a:endParaRPr lang="en-US" altLang="en-US" sz="28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74AA5807-954B-4B08-B23E-DD0140DD2426}"/>
              </a:ext>
            </a:extLst>
          </p:cNvPr>
          <p:cNvSpPr txBox="1">
            <a:spLocks noChangeArrowheads="1"/>
          </p:cNvSpPr>
          <p:nvPr/>
        </p:nvSpPr>
        <p:spPr bwMode="auto">
          <a:xfrm>
            <a:off x="38598475" y="6902450"/>
            <a:ext cx="10512425" cy="9242425"/>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800" b="1" dirty="0">
                <a:solidFill>
                  <a:srgbClr val="000000"/>
                </a:solidFill>
                <a:latin typeface="Avenir Heavy" pitchFamily="124" charset="0"/>
              </a:rPr>
              <a:t>Conclusions</a:t>
            </a:r>
          </a:p>
          <a:p>
            <a:pPr eaLnBrk="1" hangingPunct="1">
              <a:spcBef>
                <a:spcPct val="50000"/>
              </a:spcBef>
            </a:pPr>
            <a:r>
              <a:rPr lang="en-US" altLang="ja-JP" sz="4800" dirty="0">
                <a:latin typeface="Avenir Book" pitchFamily="124" charset="0"/>
              </a:rPr>
              <a:t>As seen from the F1 Comparison graph, the Decision Tree has the best performance out of the five classification models tested. </a:t>
            </a:r>
          </a:p>
        </p:txBody>
      </p:sp>
      <p:sp>
        <p:nvSpPr>
          <p:cNvPr id="14343" name="Text Box 14">
            <a:extLst>
              <a:ext uri="{FF2B5EF4-FFF2-40B4-BE49-F238E27FC236}">
                <a16:creationId xmlns:a16="http://schemas.microsoft.com/office/drawing/2014/main" id="{4D568FE3-5CCC-4174-AC29-BE1767BE7902}"/>
              </a:ext>
            </a:extLst>
          </p:cNvPr>
          <p:cNvSpPr txBox="1">
            <a:spLocks noChangeArrowheads="1"/>
          </p:cNvSpPr>
          <p:nvPr/>
        </p:nvSpPr>
        <p:spPr bwMode="auto">
          <a:xfrm>
            <a:off x="1744663" y="4460875"/>
            <a:ext cx="477012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74320" tIns="274320" rIns="274320" bIns="274320" anchor="ctr">
            <a:spAutoFit/>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spcAft>
                <a:spcPts val="600"/>
              </a:spcAft>
            </a:pPr>
            <a:r>
              <a:rPr lang="en-US" altLang="en-US" sz="6000" b="1" dirty="0">
                <a:latin typeface="Avenir Medium" pitchFamily="124" charset="0"/>
              </a:rPr>
              <a:t>Calvin Tse and Mohammad Uzair </a:t>
            </a:r>
            <a:r>
              <a:rPr lang="en-US" altLang="en-US" sz="6000" b="1" dirty="0" err="1">
                <a:latin typeface="Avenir Medium" pitchFamily="124" charset="0"/>
              </a:rPr>
              <a:t>Bawany</a:t>
            </a:r>
            <a:r>
              <a:rPr lang="en-US" altLang="en-US" sz="6000" b="1" dirty="0">
                <a:latin typeface="Avenir Book" pitchFamily="124" charset="0"/>
              </a:rPr>
              <a:t>, </a:t>
            </a:r>
            <a:r>
              <a:rPr lang="en-US" altLang="en-US" sz="6000" dirty="0">
                <a:latin typeface="Avenir Book" pitchFamily="124" charset="0"/>
              </a:rPr>
              <a:t>Simon Fraser University</a:t>
            </a:r>
          </a:p>
        </p:txBody>
      </p:sp>
      <p:sp>
        <p:nvSpPr>
          <p:cNvPr id="3" name="Rectangle 180">
            <a:extLst>
              <a:ext uri="{FF2B5EF4-FFF2-40B4-BE49-F238E27FC236}">
                <a16:creationId xmlns:a16="http://schemas.microsoft.com/office/drawing/2014/main" id="{63C22833-ED02-4D98-909C-498466AD4642}"/>
              </a:ext>
            </a:extLst>
          </p:cNvPr>
          <p:cNvSpPr>
            <a:spLocks noChangeArrowheads="1"/>
          </p:cNvSpPr>
          <p:nvPr/>
        </p:nvSpPr>
        <p:spPr bwMode="auto">
          <a:xfrm>
            <a:off x="896938" y="976421"/>
            <a:ext cx="49450625" cy="3139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lnSpc>
                <a:spcPct val="90000"/>
              </a:lnSpc>
              <a:defRPr/>
            </a:pPr>
            <a:r>
              <a:rPr lang="en-US" sz="11000" b="1" dirty="0">
                <a:ln>
                  <a:solidFill>
                    <a:schemeClr val="bg1"/>
                  </a:solidFill>
                </a:ln>
                <a:latin typeface="Avenir Heavy"/>
                <a:ea typeface="ＭＳ Ｐゴシック" charset="0"/>
                <a:cs typeface="Avenir Heavy"/>
              </a:rPr>
              <a:t>The Performance of Various Machine Learning</a:t>
            </a:r>
          </a:p>
          <a:p>
            <a:pPr algn="ctr">
              <a:lnSpc>
                <a:spcPct val="90000"/>
              </a:lnSpc>
              <a:defRPr/>
            </a:pPr>
            <a:r>
              <a:rPr lang="en-US" sz="11000" b="1" dirty="0">
                <a:ln>
                  <a:solidFill>
                    <a:schemeClr val="bg1"/>
                  </a:solidFill>
                </a:ln>
                <a:latin typeface="Avenir Heavy"/>
                <a:ea typeface="ＭＳ Ｐゴシック" charset="0"/>
                <a:cs typeface="Avenir Heavy"/>
              </a:rPr>
              <a:t> Algorithms on Credit Card Fraud Detection</a:t>
            </a:r>
          </a:p>
        </p:txBody>
      </p:sp>
      <p:sp>
        <p:nvSpPr>
          <p:cNvPr id="14345" name="Text Box 16">
            <a:extLst>
              <a:ext uri="{FF2B5EF4-FFF2-40B4-BE49-F238E27FC236}">
                <a16:creationId xmlns:a16="http://schemas.microsoft.com/office/drawing/2014/main" id="{6FE43247-484B-4861-9725-CF62237C859D}"/>
              </a:ext>
            </a:extLst>
          </p:cNvPr>
          <p:cNvSpPr txBox="1">
            <a:spLocks noChangeArrowheads="1"/>
          </p:cNvSpPr>
          <p:nvPr/>
        </p:nvSpPr>
        <p:spPr bwMode="auto">
          <a:xfrm>
            <a:off x="38595300" y="21710650"/>
            <a:ext cx="10515600" cy="4572000"/>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Avenir Heavy" pitchFamily="124" charset="0"/>
              </a:rPr>
              <a:t>Acknowledgments</a:t>
            </a:r>
          </a:p>
          <a:p>
            <a:pPr eaLnBrk="1" hangingPunct="1">
              <a:spcBef>
                <a:spcPct val="10000"/>
              </a:spcBef>
            </a:pPr>
            <a:r>
              <a:rPr lang="en-US" altLang="en-US" sz="3600" dirty="0">
                <a:latin typeface="Avenir Book" pitchFamily="124" charset="0"/>
              </a:rPr>
              <a:t>Dr. Mohammad </a:t>
            </a:r>
            <a:r>
              <a:rPr lang="en-US" altLang="en-US" sz="3600" dirty="0" err="1">
                <a:latin typeface="Avenir Book" pitchFamily="124" charset="0"/>
              </a:rPr>
              <a:t>Narimani</a:t>
            </a:r>
            <a:endParaRPr lang="en-US" altLang="en-US" sz="3600" dirty="0">
              <a:latin typeface="Avenir Book" pitchFamily="124" charset="0"/>
            </a:endParaRPr>
          </a:p>
        </p:txBody>
      </p:sp>
      <p:sp>
        <p:nvSpPr>
          <p:cNvPr id="14346" name="Text Box 15">
            <a:extLst>
              <a:ext uri="{FF2B5EF4-FFF2-40B4-BE49-F238E27FC236}">
                <a16:creationId xmlns:a16="http://schemas.microsoft.com/office/drawing/2014/main" id="{EA769E92-0EBA-4D7B-B686-0A1B028EA6AD}"/>
              </a:ext>
            </a:extLst>
          </p:cNvPr>
          <p:cNvSpPr txBox="1">
            <a:spLocks noChangeArrowheads="1"/>
          </p:cNvSpPr>
          <p:nvPr/>
        </p:nvSpPr>
        <p:spPr bwMode="auto">
          <a:xfrm>
            <a:off x="38595300" y="17175163"/>
            <a:ext cx="10515600" cy="4572000"/>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Avenir Heavy" pitchFamily="124" charset="0"/>
              </a:rPr>
              <a:t>Literature cited</a:t>
            </a:r>
          </a:p>
          <a:p>
            <a:pPr eaLnBrk="1" hangingPunct="1">
              <a:spcBef>
                <a:spcPts val="1200"/>
              </a:spcBef>
            </a:pPr>
            <a:r>
              <a:rPr lang="en-US" altLang="en-US" sz="3600" dirty="0">
                <a:latin typeface="Avenir Book" pitchFamily="124" charset="0"/>
              </a:rPr>
              <a:t>https://www.kaggle.com/datasets/mlg-ulb/creditcardfraud</a:t>
            </a:r>
            <a:br>
              <a:rPr lang="en-US" altLang="en-US" sz="2800" dirty="0">
                <a:latin typeface="Avenir Book" pitchFamily="124" charset="0"/>
              </a:rPr>
            </a:br>
            <a:endParaRPr lang="en-US" altLang="en-US" sz="2800" dirty="0">
              <a:latin typeface="Avenir Book" pitchFamily="124" charset="0"/>
            </a:endParaRPr>
          </a:p>
          <a:p>
            <a:pPr eaLnBrk="1" hangingPunct="1">
              <a:spcBef>
                <a:spcPct val="10000"/>
              </a:spcBef>
            </a:pPr>
            <a:endParaRPr lang="en-US" altLang="en-US" sz="2800" dirty="0">
              <a:latin typeface="Avenir Book" pitchFamily="124" charset="0"/>
            </a:endParaRPr>
          </a:p>
        </p:txBody>
      </p:sp>
      <p:sp>
        <p:nvSpPr>
          <p:cNvPr id="14347" name="Text Box 70">
            <a:extLst>
              <a:ext uri="{FF2B5EF4-FFF2-40B4-BE49-F238E27FC236}">
                <a16:creationId xmlns:a16="http://schemas.microsoft.com/office/drawing/2014/main" id="{9CAC8AF9-5890-49C8-9476-034D3801B3C5}"/>
              </a:ext>
            </a:extLst>
          </p:cNvPr>
          <p:cNvSpPr txBox="1">
            <a:spLocks noChangeArrowheads="1"/>
          </p:cNvSpPr>
          <p:nvPr/>
        </p:nvSpPr>
        <p:spPr bwMode="auto">
          <a:xfrm>
            <a:off x="38595300" y="26306463"/>
            <a:ext cx="10515600" cy="4572000"/>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400" b="1" dirty="0">
                <a:solidFill>
                  <a:srgbClr val="000000"/>
                </a:solidFill>
                <a:latin typeface="Avenir Heavy" pitchFamily="124" charset="0"/>
              </a:rPr>
              <a:t>Further information</a:t>
            </a:r>
          </a:p>
          <a:p>
            <a:pPr eaLnBrk="1" hangingPunct="1">
              <a:spcBef>
                <a:spcPct val="10000"/>
              </a:spcBef>
            </a:pPr>
            <a:r>
              <a:rPr lang="en-US" altLang="en-US" sz="3600" dirty="0">
                <a:solidFill>
                  <a:srgbClr val="000000"/>
                </a:solidFill>
                <a:latin typeface="Avenir Book" pitchFamily="124" charset="0"/>
              </a:rPr>
              <a:t>Please </a:t>
            </a:r>
            <a:r>
              <a:rPr lang="en-US" altLang="en-US" sz="3600" b="1" dirty="0">
                <a:latin typeface="Avenir Book" pitchFamily="124" charset="0"/>
              </a:rPr>
              <a:t>see submission for Final Project for the course MSE 491 in Simon Fraser University for Group 14</a:t>
            </a:r>
            <a:endParaRPr lang="en-US" altLang="en-US" sz="3600" dirty="0">
              <a:latin typeface="Avenir Book" pitchFamily="124" charset="0"/>
            </a:endParaRPr>
          </a:p>
          <a:p>
            <a:pPr eaLnBrk="1" hangingPunct="1">
              <a:spcBef>
                <a:spcPct val="10000"/>
              </a:spcBef>
            </a:pPr>
            <a:endParaRPr lang="en-US" altLang="en-US" sz="2800" dirty="0">
              <a:latin typeface="Avenir Book" pitchFamily="124" charset="0"/>
            </a:endParaRPr>
          </a:p>
        </p:txBody>
      </p:sp>
      <p:pic>
        <p:nvPicPr>
          <p:cNvPr id="8" name="Picture 7">
            <a:extLst>
              <a:ext uri="{FF2B5EF4-FFF2-40B4-BE49-F238E27FC236}">
                <a16:creationId xmlns:a16="http://schemas.microsoft.com/office/drawing/2014/main" id="{381CDEAB-29AD-4319-91E1-2CBCF06D6D55}"/>
              </a:ext>
            </a:extLst>
          </p:cNvPr>
          <p:cNvPicPr>
            <a:picLocks noChangeAspect="1"/>
          </p:cNvPicPr>
          <p:nvPr/>
        </p:nvPicPr>
        <p:blipFill>
          <a:blip r:embed="rId4"/>
          <a:stretch>
            <a:fillRect/>
          </a:stretch>
        </p:blipFill>
        <p:spPr>
          <a:xfrm>
            <a:off x="14160694" y="8385244"/>
            <a:ext cx="22869137" cy="22151838"/>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5886</TotalTime>
  <Words>549</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 Book</vt:lpstr>
      <vt:lpstr>Avenir Heavy</vt:lpstr>
      <vt:lpstr>Avenir Medium</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Calvin Tse</cp:lastModifiedBy>
  <cp:revision>575</cp:revision>
  <cp:lastPrinted>2011-10-30T12:54:45Z</cp:lastPrinted>
  <dcterms:created xsi:type="dcterms:W3CDTF">2012-06-12T14:08:55Z</dcterms:created>
  <dcterms:modified xsi:type="dcterms:W3CDTF">2022-04-14T23:24:47Z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