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2" r:id="rId10"/>
    <p:sldId id="313" r:id="rId11"/>
    <p:sldId id="315" r:id="rId12"/>
    <p:sldId id="31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19" autoAdjust="0"/>
  </p:normalViewPr>
  <p:slideViewPr>
    <p:cSldViewPr snapToGrid="0">
      <p:cViewPr varScale="1">
        <p:scale>
          <a:sx n="114" d="100"/>
          <a:sy n="114" d="100"/>
        </p:scale>
        <p:origin x="17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CFAD6F3-0B20-44BC-B847-8DABD85AFFCF}">
      <dgm:prSet/>
      <dgm:spPr/>
      <dgm:t>
        <a:bodyPr/>
        <a:lstStyle/>
        <a:p>
          <a:pPr>
            <a:lnSpc>
              <a:spcPct val="100000"/>
            </a:lnSpc>
            <a:defRPr cap="all"/>
          </a:pPr>
          <a:r>
            <a:rPr lang="en-US" altLang="zh-CN" dirty="0"/>
            <a:t>Business and data questions</a:t>
          </a:r>
          <a:endParaRPr lang="zh-CN" altLang="en-US" dirty="0"/>
        </a:p>
      </dgm:t>
    </dgm:pt>
    <dgm:pt modelId="{BB8E6DA3-48F9-40C4-83F3-B8810757FCC7}" type="parTrans" cxnId="{64F5A980-06A1-4F92-87F3-545AD132F0B3}">
      <dgm:prSet/>
      <dgm:spPr/>
      <dgm:t>
        <a:bodyPr/>
        <a:lstStyle/>
        <a:p>
          <a:endParaRPr lang="zh-CN" altLang="en-US"/>
        </a:p>
      </dgm:t>
    </dgm:pt>
    <dgm:pt modelId="{C8C90668-B87B-4F66-BF0C-7F0EA1DE8D58}" type="sibTrans" cxnId="{64F5A980-06A1-4F92-87F3-545AD132F0B3}">
      <dgm:prSet/>
      <dgm:spPr/>
      <dgm:t>
        <a:bodyPr/>
        <a:lstStyle/>
        <a:p>
          <a:endParaRPr lang="zh-CN" altLang="en-US"/>
        </a:p>
      </dgm:t>
    </dgm:pt>
    <dgm:pt modelId="{F9AA5DC0-789F-457A-8AF3-84483423D265}">
      <dgm:prSet/>
      <dgm:spPr/>
      <dgm:t>
        <a:bodyPr/>
        <a:lstStyle/>
        <a:p>
          <a:pPr>
            <a:lnSpc>
              <a:spcPct val="100000"/>
            </a:lnSpc>
            <a:defRPr cap="all"/>
          </a:pPr>
          <a:r>
            <a:rPr lang="en-US" altLang="zh-CN" dirty="0"/>
            <a:t>Data pre-processing</a:t>
          </a:r>
          <a:endParaRPr lang="zh-CN" altLang="en-US" dirty="0"/>
        </a:p>
      </dgm:t>
    </dgm:pt>
    <dgm:pt modelId="{74D86969-7F36-4F95-B05F-E3EA482FB9BB}" type="parTrans" cxnId="{C086386B-8DBB-4A36-BF14-D0A3BF2F4627}">
      <dgm:prSet/>
      <dgm:spPr/>
      <dgm:t>
        <a:bodyPr/>
        <a:lstStyle/>
        <a:p>
          <a:endParaRPr lang="zh-CN" altLang="en-US"/>
        </a:p>
      </dgm:t>
    </dgm:pt>
    <dgm:pt modelId="{454338E4-41D5-45D4-98DF-20671395D9A3}" type="sibTrans" cxnId="{C086386B-8DBB-4A36-BF14-D0A3BF2F4627}">
      <dgm:prSet/>
      <dgm:spPr/>
      <dgm:t>
        <a:bodyPr/>
        <a:lstStyle/>
        <a:p>
          <a:endParaRPr lang="zh-CN" altLang="en-US"/>
        </a:p>
      </dgm:t>
    </dgm:pt>
    <dgm:pt modelId="{3B3E9A7C-D57C-4FCF-ABB4-D9DAC1C77A12}">
      <dgm:prSet/>
      <dgm:spPr/>
      <dgm:t>
        <a:bodyPr/>
        <a:lstStyle/>
        <a:p>
          <a:pPr>
            <a:lnSpc>
              <a:spcPct val="100000"/>
            </a:lnSpc>
            <a:defRPr cap="all"/>
          </a:pPr>
          <a:r>
            <a:rPr lang="en-US" altLang="zh-CN" dirty="0"/>
            <a:t>clustering</a:t>
          </a:r>
          <a:endParaRPr lang="zh-CN" altLang="en-US" dirty="0"/>
        </a:p>
      </dgm:t>
    </dgm:pt>
    <dgm:pt modelId="{DA7A84C7-74B9-4FF5-BDCD-35F422E16F22}" type="parTrans" cxnId="{7F42FFF6-F9AB-4E0E-B261-BAAE5CFF47C0}">
      <dgm:prSet/>
      <dgm:spPr/>
      <dgm:t>
        <a:bodyPr/>
        <a:lstStyle/>
        <a:p>
          <a:endParaRPr lang="zh-CN" altLang="en-US"/>
        </a:p>
      </dgm:t>
    </dgm:pt>
    <dgm:pt modelId="{7A3DD58C-4A22-4DBE-AB9A-1D5E5F64451E}" type="sibTrans" cxnId="{7F42FFF6-F9AB-4E0E-B261-BAAE5CFF47C0}">
      <dgm:prSet/>
      <dgm:spPr/>
      <dgm:t>
        <a:bodyPr/>
        <a:lstStyle/>
        <a:p>
          <a:endParaRPr lang="zh-CN" altLang="en-US"/>
        </a:p>
      </dgm:t>
    </dgm:pt>
    <dgm:pt modelId="{8E3F81F7-6FEC-4751-A753-F2D45B334FF2}">
      <dgm:prSet/>
      <dgm:spPr/>
      <dgm:t>
        <a:bodyPr/>
        <a:lstStyle/>
        <a:p>
          <a:pPr>
            <a:lnSpc>
              <a:spcPct val="100000"/>
            </a:lnSpc>
            <a:defRPr cap="all"/>
          </a:pPr>
          <a:r>
            <a:rPr lang="en-US" altLang="zh-CN" dirty="0"/>
            <a:t>Business application</a:t>
          </a:r>
          <a:endParaRPr lang="zh-CN" altLang="en-US" dirty="0"/>
        </a:p>
      </dgm:t>
    </dgm:pt>
    <dgm:pt modelId="{447D1DF0-A089-4B53-9D38-27CD2497E772}" type="parTrans" cxnId="{566D64A2-39CE-4FD9-A8A2-08CE6769A151}">
      <dgm:prSet/>
      <dgm:spPr/>
      <dgm:t>
        <a:bodyPr/>
        <a:lstStyle/>
        <a:p>
          <a:endParaRPr lang="zh-CN" altLang="en-US"/>
        </a:p>
      </dgm:t>
    </dgm:pt>
    <dgm:pt modelId="{EEE3BFC1-8C0A-45C8-A012-50F79114033F}" type="sibTrans" cxnId="{566D64A2-39CE-4FD9-A8A2-08CE6769A151}">
      <dgm:prSet/>
      <dgm:spPr/>
      <dgm:t>
        <a:bodyPr/>
        <a:lstStyle/>
        <a:p>
          <a:endParaRPr lang="zh-CN" altLang="en-US"/>
        </a:p>
      </dgm:t>
    </dgm:pt>
    <dgm:pt modelId="{B6056BFB-47D7-4C5F-BA11-2CB63C56A52D}" type="pres">
      <dgm:prSet presAssocID="{01A66772-F185-4D58-B8BB-E9370D7A7A2B}" presName="root" presStyleCnt="0">
        <dgm:presLayoutVars>
          <dgm:dir/>
          <dgm:resizeHandles val="exact"/>
        </dgm:presLayoutVars>
      </dgm:prSet>
      <dgm:spPr/>
    </dgm:pt>
    <dgm:pt modelId="{40B0EFA9-5618-405A-9493-3E24D6A76C1B}" type="pres">
      <dgm:prSet presAssocID="{0CFAD6F3-0B20-44BC-B847-8DABD85AFFCF}" presName="compNode" presStyleCnt="0"/>
      <dgm:spPr/>
    </dgm:pt>
    <dgm:pt modelId="{D76AC233-B934-4BEF-86BB-99316EBE0AD2}" type="pres">
      <dgm:prSet presAssocID="{0CFAD6F3-0B20-44BC-B847-8DABD85AFFCF}" presName="iconBgRect" presStyleLbl="bgShp" presStyleIdx="0" presStyleCnt="4"/>
      <dgm:spPr>
        <a:prstGeom prst="round2DiagRect">
          <a:avLst>
            <a:gd name="adj1" fmla="val 29727"/>
            <a:gd name="adj2" fmla="val 0"/>
          </a:avLst>
        </a:prstGeom>
      </dgm:spPr>
    </dgm:pt>
    <dgm:pt modelId="{0FD359B3-AF07-469B-A209-3357F882B38F}" type="pres">
      <dgm:prSet presAssocID="{0CFAD6F3-0B20-44BC-B847-8DABD85AFFCF}"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EFE6400C-6D26-4B85-AA7A-C25C69239BDE}" type="pres">
      <dgm:prSet presAssocID="{0CFAD6F3-0B20-44BC-B847-8DABD85AFFCF}" presName="spaceRect" presStyleCnt="0"/>
      <dgm:spPr/>
    </dgm:pt>
    <dgm:pt modelId="{C2DF4A58-46A4-4DDD-9CAC-792D875C294D}" type="pres">
      <dgm:prSet presAssocID="{0CFAD6F3-0B20-44BC-B847-8DABD85AFFCF}" presName="textRect" presStyleLbl="revTx" presStyleIdx="0" presStyleCnt="4">
        <dgm:presLayoutVars>
          <dgm:chMax val="1"/>
          <dgm:chPref val="1"/>
        </dgm:presLayoutVars>
      </dgm:prSet>
      <dgm:spPr/>
    </dgm:pt>
    <dgm:pt modelId="{05A5DCB2-7E17-403F-89F7-7AC71F55D8FB}" type="pres">
      <dgm:prSet presAssocID="{C8C90668-B87B-4F66-BF0C-7F0EA1DE8D58}" presName="sibTrans" presStyleCnt="0"/>
      <dgm:spPr/>
    </dgm:pt>
    <dgm:pt modelId="{C37434A5-93CC-4C78-932D-737C5F1E64A8}" type="pres">
      <dgm:prSet presAssocID="{F9AA5DC0-789F-457A-8AF3-84483423D265}" presName="compNode" presStyleCnt="0"/>
      <dgm:spPr/>
    </dgm:pt>
    <dgm:pt modelId="{8108A5F4-CB46-42FD-B804-7712A52B1D9B}" type="pres">
      <dgm:prSet presAssocID="{F9AA5DC0-789F-457A-8AF3-84483423D265}" presName="iconBgRect" presStyleLbl="bgShp" presStyleIdx="1" presStyleCnt="4"/>
      <dgm:spPr>
        <a:prstGeom prst="round2DiagRect">
          <a:avLst>
            <a:gd name="adj1" fmla="val 29727"/>
            <a:gd name="adj2" fmla="val 0"/>
          </a:avLst>
        </a:prstGeom>
      </dgm:spPr>
    </dgm:pt>
    <dgm:pt modelId="{AC66B443-9DD8-4C6B-B14E-3DB1B4C8BA12}" type="pres">
      <dgm:prSet presAssocID="{F9AA5DC0-789F-457A-8AF3-84483423D265}"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055E6172-0F36-4926-9B41-5C44F701536E}" type="pres">
      <dgm:prSet presAssocID="{F9AA5DC0-789F-457A-8AF3-84483423D265}" presName="spaceRect" presStyleCnt="0"/>
      <dgm:spPr/>
    </dgm:pt>
    <dgm:pt modelId="{344D884F-1942-42F5-8E3B-28923A60DC4C}" type="pres">
      <dgm:prSet presAssocID="{F9AA5DC0-789F-457A-8AF3-84483423D265}" presName="textRect" presStyleLbl="revTx" presStyleIdx="1" presStyleCnt="4">
        <dgm:presLayoutVars>
          <dgm:chMax val="1"/>
          <dgm:chPref val="1"/>
        </dgm:presLayoutVars>
      </dgm:prSet>
      <dgm:spPr/>
    </dgm:pt>
    <dgm:pt modelId="{FA5C46FB-694D-4E6F-9D2B-1DB3B301C45D}" type="pres">
      <dgm:prSet presAssocID="{454338E4-41D5-45D4-98DF-20671395D9A3}" presName="sibTrans" presStyleCnt="0"/>
      <dgm:spPr/>
    </dgm:pt>
    <dgm:pt modelId="{3A31EEDF-6CCF-4BEE-A904-76A456F38C0D}" type="pres">
      <dgm:prSet presAssocID="{3B3E9A7C-D57C-4FCF-ABB4-D9DAC1C77A12}" presName="compNode" presStyleCnt="0"/>
      <dgm:spPr/>
    </dgm:pt>
    <dgm:pt modelId="{E5A057B0-A9F6-451C-91F3-D833C6FA02FF}" type="pres">
      <dgm:prSet presAssocID="{3B3E9A7C-D57C-4FCF-ABB4-D9DAC1C77A12}" presName="iconBgRect" presStyleLbl="bgShp" presStyleIdx="2" presStyleCnt="4"/>
      <dgm:spPr>
        <a:prstGeom prst="round2DiagRect">
          <a:avLst>
            <a:gd name="adj1" fmla="val 29727"/>
            <a:gd name="adj2" fmla="val 0"/>
          </a:avLst>
        </a:prstGeom>
      </dgm:spPr>
    </dgm:pt>
    <dgm:pt modelId="{522FC074-2F22-49D3-8DE0-FD8059D728DE}" type="pres">
      <dgm:prSet presAssocID="{3B3E9A7C-D57C-4FCF-ABB4-D9DAC1C77A1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Venn diagram outline"/>
        </a:ext>
      </dgm:extLst>
    </dgm:pt>
    <dgm:pt modelId="{08C55959-9F42-41AA-8808-83497155FEAF}" type="pres">
      <dgm:prSet presAssocID="{3B3E9A7C-D57C-4FCF-ABB4-D9DAC1C77A12}" presName="spaceRect" presStyleCnt="0"/>
      <dgm:spPr/>
    </dgm:pt>
    <dgm:pt modelId="{D2689FC0-AD22-4F79-9C0D-6A131C322E8C}" type="pres">
      <dgm:prSet presAssocID="{3B3E9A7C-D57C-4FCF-ABB4-D9DAC1C77A12}" presName="textRect" presStyleLbl="revTx" presStyleIdx="2" presStyleCnt="4">
        <dgm:presLayoutVars>
          <dgm:chMax val="1"/>
          <dgm:chPref val="1"/>
        </dgm:presLayoutVars>
      </dgm:prSet>
      <dgm:spPr/>
    </dgm:pt>
    <dgm:pt modelId="{6DEB1900-063A-40B8-8619-DE9DB06AE268}" type="pres">
      <dgm:prSet presAssocID="{7A3DD58C-4A22-4DBE-AB9A-1D5E5F64451E}" presName="sibTrans" presStyleCnt="0"/>
      <dgm:spPr/>
    </dgm:pt>
    <dgm:pt modelId="{15B439FE-C94E-488F-BA87-D0E50E9DFADD}" type="pres">
      <dgm:prSet presAssocID="{8E3F81F7-6FEC-4751-A753-F2D45B334FF2}" presName="compNode" presStyleCnt="0"/>
      <dgm:spPr/>
    </dgm:pt>
    <dgm:pt modelId="{1362A9F2-34E0-457C-B2F4-EE1037B72C03}" type="pres">
      <dgm:prSet presAssocID="{8E3F81F7-6FEC-4751-A753-F2D45B334FF2}" presName="iconBgRect" presStyleLbl="bgShp" presStyleIdx="3" presStyleCnt="4"/>
      <dgm:spPr>
        <a:prstGeom prst="round2DiagRect">
          <a:avLst>
            <a:gd name="adj1" fmla="val 29727"/>
            <a:gd name="adj2" fmla="val 0"/>
          </a:avLst>
        </a:prstGeom>
      </dgm:spPr>
    </dgm:pt>
    <dgm:pt modelId="{3F1790FB-F8CC-41B5-AD1E-08D8A212D068}" type="pres">
      <dgm:prSet presAssocID="{8E3F81F7-6FEC-4751-A753-F2D45B334FF2}" presName="iconRect" presStyleLbl="node1" presStyleIdx="3"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B110E1CF-9D40-470E-BFA0-B8CB575D116C}" type="pres">
      <dgm:prSet presAssocID="{8E3F81F7-6FEC-4751-A753-F2D45B334FF2}" presName="spaceRect" presStyleCnt="0"/>
      <dgm:spPr/>
    </dgm:pt>
    <dgm:pt modelId="{477E2F04-3238-4702-AD1C-BD314553B742}" type="pres">
      <dgm:prSet presAssocID="{8E3F81F7-6FEC-4751-A753-F2D45B334FF2}" presName="textRect" presStyleLbl="revTx" presStyleIdx="3" presStyleCnt="4">
        <dgm:presLayoutVars>
          <dgm:chMax val="1"/>
          <dgm:chPref val="1"/>
        </dgm:presLayoutVars>
      </dgm:prSet>
      <dgm:spPr/>
    </dgm:pt>
  </dgm:ptLst>
  <dgm:cxnLst>
    <dgm:cxn modelId="{EC450542-0ED9-4BD6-9E85-5709B80794C5}" type="presOf" srcId="{01A66772-F185-4D58-B8BB-E9370D7A7A2B}" destId="{B6056BFB-47D7-4C5F-BA11-2CB63C56A52D}" srcOrd="0" destOrd="0" presId="urn:microsoft.com/office/officeart/2018/5/layout/IconLeafLabelList"/>
    <dgm:cxn modelId="{C086386B-8DBB-4A36-BF14-D0A3BF2F4627}" srcId="{01A66772-F185-4D58-B8BB-E9370D7A7A2B}" destId="{F9AA5DC0-789F-457A-8AF3-84483423D265}" srcOrd="1" destOrd="0" parTransId="{74D86969-7F36-4F95-B05F-E3EA482FB9BB}" sibTransId="{454338E4-41D5-45D4-98DF-20671395D9A3}"/>
    <dgm:cxn modelId="{BDA93971-450E-4592-B8F8-5BD54288925D}" type="presOf" srcId="{0CFAD6F3-0B20-44BC-B847-8DABD85AFFCF}" destId="{C2DF4A58-46A4-4DDD-9CAC-792D875C294D}" srcOrd="0" destOrd="0" presId="urn:microsoft.com/office/officeart/2018/5/layout/IconLeafLabelList"/>
    <dgm:cxn modelId="{04C4DA53-FB68-48FC-8206-24E65BAFFBF3}" type="presOf" srcId="{3B3E9A7C-D57C-4FCF-ABB4-D9DAC1C77A12}" destId="{D2689FC0-AD22-4F79-9C0D-6A131C322E8C}" srcOrd="0" destOrd="0" presId="urn:microsoft.com/office/officeart/2018/5/layout/IconLeafLabelList"/>
    <dgm:cxn modelId="{64F5A980-06A1-4F92-87F3-545AD132F0B3}" srcId="{01A66772-F185-4D58-B8BB-E9370D7A7A2B}" destId="{0CFAD6F3-0B20-44BC-B847-8DABD85AFFCF}" srcOrd="0" destOrd="0" parTransId="{BB8E6DA3-48F9-40C4-83F3-B8810757FCC7}" sibTransId="{C8C90668-B87B-4F66-BF0C-7F0EA1DE8D58}"/>
    <dgm:cxn modelId="{5D7AB89E-838E-4751-9C9D-EF249A29E251}" type="presOf" srcId="{8E3F81F7-6FEC-4751-A753-F2D45B334FF2}" destId="{477E2F04-3238-4702-AD1C-BD314553B742}" srcOrd="0" destOrd="0" presId="urn:microsoft.com/office/officeart/2018/5/layout/IconLeafLabelList"/>
    <dgm:cxn modelId="{566D64A2-39CE-4FD9-A8A2-08CE6769A151}" srcId="{01A66772-F185-4D58-B8BB-E9370D7A7A2B}" destId="{8E3F81F7-6FEC-4751-A753-F2D45B334FF2}" srcOrd="3" destOrd="0" parTransId="{447D1DF0-A089-4B53-9D38-27CD2497E772}" sibTransId="{EEE3BFC1-8C0A-45C8-A012-50F79114033F}"/>
    <dgm:cxn modelId="{6AE56CAD-6A5B-4215-97AA-7CBB6A6F87B0}" type="presOf" srcId="{F9AA5DC0-789F-457A-8AF3-84483423D265}" destId="{344D884F-1942-42F5-8E3B-28923A60DC4C}" srcOrd="0" destOrd="0" presId="urn:microsoft.com/office/officeart/2018/5/layout/IconLeafLabelList"/>
    <dgm:cxn modelId="{7F42FFF6-F9AB-4E0E-B261-BAAE5CFF47C0}" srcId="{01A66772-F185-4D58-B8BB-E9370D7A7A2B}" destId="{3B3E9A7C-D57C-4FCF-ABB4-D9DAC1C77A12}" srcOrd="2" destOrd="0" parTransId="{DA7A84C7-74B9-4FF5-BDCD-35F422E16F22}" sibTransId="{7A3DD58C-4A22-4DBE-AB9A-1D5E5F64451E}"/>
    <dgm:cxn modelId="{659D17E0-D912-488D-9951-C10E8F329C1B}" type="presParOf" srcId="{B6056BFB-47D7-4C5F-BA11-2CB63C56A52D}" destId="{40B0EFA9-5618-405A-9493-3E24D6A76C1B}" srcOrd="0" destOrd="0" presId="urn:microsoft.com/office/officeart/2018/5/layout/IconLeafLabelList"/>
    <dgm:cxn modelId="{7F71C57F-1AC9-4DB0-87C7-37A7C55B6D59}" type="presParOf" srcId="{40B0EFA9-5618-405A-9493-3E24D6A76C1B}" destId="{D76AC233-B934-4BEF-86BB-99316EBE0AD2}" srcOrd="0" destOrd="0" presId="urn:microsoft.com/office/officeart/2018/5/layout/IconLeafLabelList"/>
    <dgm:cxn modelId="{692AC97C-9F0A-41EF-ACB2-45B71D25D5FA}" type="presParOf" srcId="{40B0EFA9-5618-405A-9493-3E24D6A76C1B}" destId="{0FD359B3-AF07-469B-A209-3357F882B38F}" srcOrd="1" destOrd="0" presId="urn:microsoft.com/office/officeart/2018/5/layout/IconLeafLabelList"/>
    <dgm:cxn modelId="{501DF149-79C0-4462-BBFD-5010EC514928}" type="presParOf" srcId="{40B0EFA9-5618-405A-9493-3E24D6A76C1B}" destId="{EFE6400C-6D26-4B85-AA7A-C25C69239BDE}" srcOrd="2" destOrd="0" presId="urn:microsoft.com/office/officeart/2018/5/layout/IconLeafLabelList"/>
    <dgm:cxn modelId="{BE8F6BA9-725E-422D-BE27-91A681246401}" type="presParOf" srcId="{40B0EFA9-5618-405A-9493-3E24D6A76C1B}" destId="{C2DF4A58-46A4-4DDD-9CAC-792D875C294D}" srcOrd="3" destOrd="0" presId="urn:microsoft.com/office/officeart/2018/5/layout/IconLeafLabelList"/>
    <dgm:cxn modelId="{4356AC92-063F-40BE-8A68-68CEA679795B}" type="presParOf" srcId="{B6056BFB-47D7-4C5F-BA11-2CB63C56A52D}" destId="{05A5DCB2-7E17-403F-89F7-7AC71F55D8FB}" srcOrd="1" destOrd="0" presId="urn:microsoft.com/office/officeart/2018/5/layout/IconLeafLabelList"/>
    <dgm:cxn modelId="{ED3B31FB-3DB2-4E22-AB36-2F99F2C1F9FA}" type="presParOf" srcId="{B6056BFB-47D7-4C5F-BA11-2CB63C56A52D}" destId="{C37434A5-93CC-4C78-932D-737C5F1E64A8}" srcOrd="2" destOrd="0" presId="urn:microsoft.com/office/officeart/2018/5/layout/IconLeafLabelList"/>
    <dgm:cxn modelId="{53DB8B47-7900-4D51-8C53-7ABB4CD9586D}" type="presParOf" srcId="{C37434A5-93CC-4C78-932D-737C5F1E64A8}" destId="{8108A5F4-CB46-42FD-B804-7712A52B1D9B}" srcOrd="0" destOrd="0" presId="urn:microsoft.com/office/officeart/2018/5/layout/IconLeafLabelList"/>
    <dgm:cxn modelId="{0E39F809-E3C2-4B1D-B625-60586A2D188C}" type="presParOf" srcId="{C37434A5-93CC-4C78-932D-737C5F1E64A8}" destId="{AC66B443-9DD8-4C6B-B14E-3DB1B4C8BA12}" srcOrd="1" destOrd="0" presId="urn:microsoft.com/office/officeart/2018/5/layout/IconLeafLabelList"/>
    <dgm:cxn modelId="{74FDDEBF-B485-484F-A1CA-9C0152E2C982}" type="presParOf" srcId="{C37434A5-93CC-4C78-932D-737C5F1E64A8}" destId="{055E6172-0F36-4926-9B41-5C44F701536E}" srcOrd="2" destOrd="0" presId="urn:microsoft.com/office/officeart/2018/5/layout/IconLeafLabelList"/>
    <dgm:cxn modelId="{7752CFD6-5345-4CA9-A5E5-E98484A6A0BE}" type="presParOf" srcId="{C37434A5-93CC-4C78-932D-737C5F1E64A8}" destId="{344D884F-1942-42F5-8E3B-28923A60DC4C}" srcOrd="3" destOrd="0" presId="urn:microsoft.com/office/officeart/2018/5/layout/IconLeafLabelList"/>
    <dgm:cxn modelId="{F8BB93D2-F553-48D6-8DB7-6E98DA063201}" type="presParOf" srcId="{B6056BFB-47D7-4C5F-BA11-2CB63C56A52D}" destId="{FA5C46FB-694D-4E6F-9D2B-1DB3B301C45D}" srcOrd="3" destOrd="0" presId="urn:microsoft.com/office/officeart/2018/5/layout/IconLeafLabelList"/>
    <dgm:cxn modelId="{2065A03C-8C4D-40EA-AE3F-E7A207EE2AE9}" type="presParOf" srcId="{B6056BFB-47D7-4C5F-BA11-2CB63C56A52D}" destId="{3A31EEDF-6CCF-4BEE-A904-76A456F38C0D}" srcOrd="4" destOrd="0" presId="urn:microsoft.com/office/officeart/2018/5/layout/IconLeafLabelList"/>
    <dgm:cxn modelId="{5FE05F78-5886-4245-B364-3362B38ED759}" type="presParOf" srcId="{3A31EEDF-6CCF-4BEE-A904-76A456F38C0D}" destId="{E5A057B0-A9F6-451C-91F3-D833C6FA02FF}" srcOrd="0" destOrd="0" presId="urn:microsoft.com/office/officeart/2018/5/layout/IconLeafLabelList"/>
    <dgm:cxn modelId="{B364CC79-E5D9-4572-ADB6-F8E5B4AEF56E}" type="presParOf" srcId="{3A31EEDF-6CCF-4BEE-A904-76A456F38C0D}" destId="{522FC074-2F22-49D3-8DE0-FD8059D728DE}" srcOrd="1" destOrd="0" presId="urn:microsoft.com/office/officeart/2018/5/layout/IconLeafLabelList"/>
    <dgm:cxn modelId="{A0BDB8B4-4703-43C2-8F9A-EDBDEE4DF2CF}" type="presParOf" srcId="{3A31EEDF-6CCF-4BEE-A904-76A456F38C0D}" destId="{08C55959-9F42-41AA-8808-83497155FEAF}" srcOrd="2" destOrd="0" presId="urn:microsoft.com/office/officeart/2018/5/layout/IconLeafLabelList"/>
    <dgm:cxn modelId="{776EBA6E-52C3-4D1C-99D1-800E07CF2085}" type="presParOf" srcId="{3A31EEDF-6CCF-4BEE-A904-76A456F38C0D}" destId="{D2689FC0-AD22-4F79-9C0D-6A131C322E8C}" srcOrd="3" destOrd="0" presId="urn:microsoft.com/office/officeart/2018/5/layout/IconLeafLabelList"/>
    <dgm:cxn modelId="{AF797226-2F90-434C-A839-6FA481DE35B9}" type="presParOf" srcId="{B6056BFB-47D7-4C5F-BA11-2CB63C56A52D}" destId="{6DEB1900-063A-40B8-8619-DE9DB06AE268}" srcOrd="5" destOrd="0" presId="urn:microsoft.com/office/officeart/2018/5/layout/IconLeafLabelList"/>
    <dgm:cxn modelId="{E86A786F-9DFD-42C6-AFB4-6F8C0D88ABAA}" type="presParOf" srcId="{B6056BFB-47D7-4C5F-BA11-2CB63C56A52D}" destId="{15B439FE-C94E-488F-BA87-D0E50E9DFADD}" srcOrd="6" destOrd="0" presId="urn:microsoft.com/office/officeart/2018/5/layout/IconLeafLabelList"/>
    <dgm:cxn modelId="{85C7A073-4A57-45F6-BEDF-1E74C5C436F5}" type="presParOf" srcId="{15B439FE-C94E-488F-BA87-D0E50E9DFADD}" destId="{1362A9F2-34E0-457C-B2F4-EE1037B72C03}" srcOrd="0" destOrd="0" presId="urn:microsoft.com/office/officeart/2018/5/layout/IconLeafLabelList"/>
    <dgm:cxn modelId="{BE34DB52-B8E9-4F02-A1BE-BC34C0449819}" type="presParOf" srcId="{15B439FE-C94E-488F-BA87-D0E50E9DFADD}" destId="{3F1790FB-F8CC-41B5-AD1E-08D8A212D068}" srcOrd="1" destOrd="0" presId="urn:microsoft.com/office/officeart/2018/5/layout/IconLeafLabelList"/>
    <dgm:cxn modelId="{35070360-08A1-403D-8178-9A63AAE8E132}" type="presParOf" srcId="{15B439FE-C94E-488F-BA87-D0E50E9DFADD}" destId="{B110E1CF-9D40-470E-BFA0-B8CB575D116C}" srcOrd="2" destOrd="0" presId="urn:microsoft.com/office/officeart/2018/5/layout/IconLeafLabelList"/>
    <dgm:cxn modelId="{19EDBB37-B739-4838-B29E-B3A544A3A2EE}" type="presParOf" srcId="{15B439FE-C94E-488F-BA87-D0E50E9DFADD}" destId="{477E2F04-3238-4702-AD1C-BD314553B74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AC233-B934-4BEF-86BB-99316EBE0AD2}">
      <dsp:nvSpPr>
        <dsp:cNvPr id="0" name=""/>
        <dsp:cNvSpPr/>
      </dsp:nvSpPr>
      <dsp:spPr>
        <a:xfrm>
          <a:off x="774129" y="709809"/>
          <a:ext cx="1255425" cy="12554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D359B3-AF07-469B-A209-3357F882B38F}">
      <dsp:nvSpPr>
        <dsp:cNvPr id="0" name=""/>
        <dsp:cNvSpPr/>
      </dsp:nvSpPr>
      <dsp:spPr>
        <a:xfrm>
          <a:off x="1041679" y="977359"/>
          <a:ext cx="720326" cy="7203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DF4A58-46A4-4DDD-9CAC-792D875C294D}">
      <dsp:nvSpPr>
        <dsp:cNvPr id="0" name=""/>
        <dsp:cNvSpPr/>
      </dsp:nvSpPr>
      <dsp:spPr>
        <a:xfrm>
          <a:off x="372805"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altLang="zh-CN" sz="2200" kern="1200" dirty="0"/>
            <a:t>Business and data questions</a:t>
          </a:r>
          <a:endParaRPr lang="zh-CN" altLang="en-US" sz="2200" kern="1200" dirty="0"/>
        </a:p>
      </dsp:txBody>
      <dsp:txXfrm>
        <a:off x="372805" y="2356270"/>
        <a:ext cx="2058075" cy="720000"/>
      </dsp:txXfrm>
    </dsp:sp>
    <dsp:sp modelId="{8108A5F4-CB46-42FD-B804-7712A52B1D9B}">
      <dsp:nvSpPr>
        <dsp:cNvPr id="0" name=""/>
        <dsp:cNvSpPr/>
      </dsp:nvSpPr>
      <dsp:spPr>
        <a:xfrm>
          <a:off x="3192368" y="709809"/>
          <a:ext cx="1255425" cy="12554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66B443-9DD8-4C6B-B14E-3DB1B4C8BA12}">
      <dsp:nvSpPr>
        <dsp:cNvPr id="0" name=""/>
        <dsp:cNvSpPr/>
      </dsp:nvSpPr>
      <dsp:spPr>
        <a:xfrm>
          <a:off x="3459917" y="977359"/>
          <a:ext cx="720326" cy="72032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4D884F-1942-42F5-8E3B-28923A60DC4C}">
      <dsp:nvSpPr>
        <dsp:cNvPr id="0" name=""/>
        <dsp:cNvSpPr/>
      </dsp:nvSpPr>
      <dsp:spPr>
        <a:xfrm>
          <a:off x="2791043"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altLang="zh-CN" sz="2200" kern="1200" dirty="0"/>
            <a:t>Data pre-processing</a:t>
          </a:r>
          <a:endParaRPr lang="zh-CN" altLang="en-US" sz="2200" kern="1200" dirty="0"/>
        </a:p>
      </dsp:txBody>
      <dsp:txXfrm>
        <a:off x="2791043" y="2356270"/>
        <a:ext cx="2058075" cy="720000"/>
      </dsp:txXfrm>
    </dsp:sp>
    <dsp:sp modelId="{E5A057B0-A9F6-451C-91F3-D833C6FA02FF}">
      <dsp:nvSpPr>
        <dsp:cNvPr id="0" name=""/>
        <dsp:cNvSpPr/>
      </dsp:nvSpPr>
      <dsp:spPr>
        <a:xfrm>
          <a:off x="5610606" y="709809"/>
          <a:ext cx="1255425" cy="12554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2FC074-2F22-49D3-8DE0-FD8059D728DE}">
      <dsp:nvSpPr>
        <dsp:cNvPr id="0" name=""/>
        <dsp:cNvSpPr/>
      </dsp:nvSpPr>
      <dsp:spPr>
        <a:xfrm>
          <a:off x="5878155" y="977359"/>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689FC0-AD22-4F79-9C0D-6A131C322E8C}">
      <dsp:nvSpPr>
        <dsp:cNvPr id="0" name=""/>
        <dsp:cNvSpPr/>
      </dsp:nvSpPr>
      <dsp:spPr>
        <a:xfrm>
          <a:off x="5209281"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altLang="zh-CN" sz="2200" kern="1200" dirty="0"/>
            <a:t>clustering</a:t>
          </a:r>
          <a:endParaRPr lang="zh-CN" altLang="en-US" sz="2200" kern="1200" dirty="0"/>
        </a:p>
      </dsp:txBody>
      <dsp:txXfrm>
        <a:off x="5209281" y="2356270"/>
        <a:ext cx="2058075" cy="720000"/>
      </dsp:txXfrm>
    </dsp:sp>
    <dsp:sp modelId="{1362A9F2-34E0-457C-B2F4-EE1037B72C03}">
      <dsp:nvSpPr>
        <dsp:cNvPr id="0" name=""/>
        <dsp:cNvSpPr/>
      </dsp:nvSpPr>
      <dsp:spPr>
        <a:xfrm>
          <a:off x="8028844" y="709809"/>
          <a:ext cx="1255425" cy="125542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790FB-F8CC-41B5-AD1E-08D8A212D068}">
      <dsp:nvSpPr>
        <dsp:cNvPr id="0" name=""/>
        <dsp:cNvSpPr/>
      </dsp:nvSpPr>
      <dsp:spPr>
        <a:xfrm>
          <a:off x="8296394" y="977359"/>
          <a:ext cx="720326" cy="720326"/>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7E2F04-3238-4702-AD1C-BD314553B742}">
      <dsp:nvSpPr>
        <dsp:cNvPr id="0" name=""/>
        <dsp:cNvSpPr/>
      </dsp:nvSpPr>
      <dsp:spPr>
        <a:xfrm>
          <a:off x="7627519"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altLang="zh-CN" sz="2200" kern="1200" dirty="0"/>
            <a:t>Business application</a:t>
          </a:r>
          <a:endParaRPr lang="zh-CN" altLang="en-US" sz="2200" kern="1200" dirty="0"/>
        </a:p>
      </dsp:txBody>
      <dsp:txXfrm>
        <a:off x="7627519" y="2356270"/>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CN"/>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Autofit/>
          </a:bodyPr>
          <a:lstStyle/>
          <a:p>
            <a:r>
              <a:rPr lang="en-US" sz="6600" dirty="0"/>
              <a:t>Efficient Product Segmentation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K-means clustering</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Outline</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69977715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1FE2-00C8-4147-9340-722848B6911B}"/>
              </a:ext>
            </a:extLst>
          </p:cNvPr>
          <p:cNvSpPr>
            <a:spLocks noGrp="1"/>
          </p:cNvSpPr>
          <p:nvPr>
            <p:ph type="title"/>
          </p:nvPr>
        </p:nvSpPr>
        <p:spPr/>
        <p:txBody>
          <a:bodyPr/>
          <a:lstStyle/>
          <a:p>
            <a:r>
              <a:rPr lang="en-US" altLang="zh-CN" dirty="0"/>
              <a:t>Background</a:t>
            </a:r>
            <a:endParaRPr lang="zh-CN" altLang="en-US" dirty="0"/>
          </a:p>
        </p:txBody>
      </p:sp>
      <p:sp>
        <p:nvSpPr>
          <p:cNvPr id="4" name="Text Placeholder 3">
            <a:extLst>
              <a:ext uri="{FF2B5EF4-FFF2-40B4-BE49-F238E27FC236}">
                <a16:creationId xmlns:a16="http://schemas.microsoft.com/office/drawing/2014/main" id="{E671991B-93DB-494C-BAFF-B959818F72D1}"/>
              </a:ext>
            </a:extLst>
          </p:cNvPr>
          <p:cNvSpPr>
            <a:spLocks noGrp="1"/>
          </p:cNvSpPr>
          <p:nvPr>
            <p:ph type="body" idx="1"/>
          </p:nvPr>
        </p:nvSpPr>
        <p:spPr/>
        <p:txBody>
          <a:bodyPr/>
          <a:lstStyle/>
          <a:p>
            <a:r>
              <a:rPr lang="en-US" altLang="zh-CN" dirty="0"/>
              <a:t>business</a:t>
            </a:r>
            <a:endParaRPr lang="zh-CN" altLang="en-US" dirty="0"/>
          </a:p>
        </p:txBody>
      </p:sp>
      <p:sp>
        <p:nvSpPr>
          <p:cNvPr id="5" name="Content Placeholder 4">
            <a:extLst>
              <a:ext uri="{FF2B5EF4-FFF2-40B4-BE49-F238E27FC236}">
                <a16:creationId xmlns:a16="http://schemas.microsoft.com/office/drawing/2014/main" id="{17E871A8-95C0-4BED-B858-9C17D8636AF1}"/>
              </a:ext>
            </a:extLst>
          </p:cNvPr>
          <p:cNvSpPr>
            <a:spLocks noGrp="1"/>
          </p:cNvSpPr>
          <p:nvPr>
            <p:ph sz="half" idx="2"/>
          </p:nvPr>
        </p:nvSpPr>
        <p:spPr/>
        <p:txBody>
          <a:bodyPr>
            <a:normAutofit fontScale="92500" lnSpcReduction="10000"/>
          </a:bodyPr>
          <a:lstStyle/>
          <a:p>
            <a:r>
              <a:rPr lang="en-US" altLang="zh-CN" dirty="0"/>
              <a:t>A manufacturing company provides thousands of products within dozens of product categories. There are four central warehouses to ship products it is responsible for. Shipping takes more than one month via ocean to different warehouses.</a:t>
            </a:r>
          </a:p>
          <a:p>
            <a:r>
              <a:rPr lang="en-US" altLang="zh-CN" dirty="0"/>
              <a:t>Efficient product clustering could provide insights on </a:t>
            </a:r>
            <a:r>
              <a:rPr lang="en-US" altLang="zh-CN" b="1" dirty="0"/>
              <a:t>product life-cycle</a:t>
            </a:r>
            <a:r>
              <a:rPr lang="en-US" altLang="zh-CN" dirty="0"/>
              <a:t>, </a:t>
            </a:r>
            <a:r>
              <a:rPr lang="en-US" altLang="zh-CN" b="1" dirty="0"/>
              <a:t>warehouse management</a:t>
            </a:r>
            <a:r>
              <a:rPr lang="en-US" altLang="zh-CN" dirty="0"/>
              <a:t> and </a:t>
            </a:r>
            <a:r>
              <a:rPr lang="en-US" altLang="zh-CN" b="1" dirty="0"/>
              <a:t>demand planning</a:t>
            </a:r>
            <a:r>
              <a:rPr lang="en-US" altLang="zh-CN" dirty="0"/>
              <a:t>.</a:t>
            </a:r>
          </a:p>
        </p:txBody>
      </p:sp>
      <p:sp>
        <p:nvSpPr>
          <p:cNvPr id="6" name="Text Placeholder 5">
            <a:extLst>
              <a:ext uri="{FF2B5EF4-FFF2-40B4-BE49-F238E27FC236}">
                <a16:creationId xmlns:a16="http://schemas.microsoft.com/office/drawing/2014/main" id="{2B832E35-43F6-4D72-A33D-A91DAAE8AB4D}"/>
              </a:ext>
            </a:extLst>
          </p:cNvPr>
          <p:cNvSpPr>
            <a:spLocks noGrp="1"/>
          </p:cNvSpPr>
          <p:nvPr>
            <p:ph type="body" sz="quarter" idx="3"/>
          </p:nvPr>
        </p:nvSpPr>
        <p:spPr/>
        <p:txBody>
          <a:bodyPr/>
          <a:lstStyle/>
          <a:p>
            <a:r>
              <a:rPr lang="en-US" altLang="zh-CN" dirty="0"/>
              <a:t>data</a:t>
            </a:r>
            <a:endParaRPr lang="zh-CN" altLang="en-US" dirty="0"/>
          </a:p>
        </p:txBody>
      </p:sp>
      <p:sp>
        <p:nvSpPr>
          <p:cNvPr id="7" name="Content Placeholder 6">
            <a:extLst>
              <a:ext uri="{FF2B5EF4-FFF2-40B4-BE49-F238E27FC236}">
                <a16:creationId xmlns:a16="http://schemas.microsoft.com/office/drawing/2014/main" id="{11D2181A-2B3A-49BF-AB41-5B24F6F01F39}"/>
              </a:ext>
            </a:extLst>
          </p:cNvPr>
          <p:cNvSpPr>
            <a:spLocks noGrp="1"/>
          </p:cNvSpPr>
          <p:nvPr>
            <p:ph sz="quarter" idx="4"/>
          </p:nvPr>
        </p:nvSpPr>
        <p:spPr/>
        <p:txBody>
          <a:bodyPr>
            <a:normAutofit fontScale="92500" lnSpcReduction="10000"/>
          </a:bodyPr>
          <a:lstStyle/>
          <a:p>
            <a:r>
              <a:rPr lang="en-US" altLang="zh-CN" dirty="0"/>
              <a:t>The data consists of daily historical product demand for a manufacturing company providing 2,160 product types from year 2011 to 2017.  </a:t>
            </a:r>
          </a:p>
          <a:p>
            <a:r>
              <a:rPr lang="en-US" altLang="zh-CN" dirty="0"/>
              <a:t>There are 1,048,575 data points of which 11,239 rows have missing dates. These rows are removed from our analysis.</a:t>
            </a:r>
            <a:endParaRPr lang="zh-CN" altLang="en-US" dirty="0"/>
          </a:p>
        </p:txBody>
      </p:sp>
    </p:spTree>
    <p:extLst>
      <p:ext uri="{BB962C8B-B14F-4D97-AF65-F5344CB8AC3E}">
        <p14:creationId xmlns:p14="http://schemas.microsoft.com/office/powerpoint/2010/main" val="338149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C241-9E2B-4D6D-9508-3096622F43C2}"/>
              </a:ext>
            </a:extLst>
          </p:cNvPr>
          <p:cNvSpPr>
            <a:spLocks noGrp="1"/>
          </p:cNvSpPr>
          <p:nvPr>
            <p:ph type="title"/>
          </p:nvPr>
        </p:nvSpPr>
        <p:spPr/>
        <p:txBody>
          <a:bodyPr/>
          <a:lstStyle/>
          <a:p>
            <a:r>
              <a:rPr lang="en-US" altLang="zh-CN" dirty="0"/>
              <a:t>Data preprocessing</a:t>
            </a:r>
            <a:endParaRPr lang="zh-CN" altLang="en-US" dirty="0"/>
          </a:p>
        </p:txBody>
      </p:sp>
      <p:sp>
        <p:nvSpPr>
          <p:cNvPr id="3" name="Text Placeholder 2">
            <a:extLst>
              <a:ext uri="{FF2B5EF4-FFF2-40B4-BE49-F238E27FC236}">
                <a16:creationId xmlns:a16="http://schemas.microsoft.com/office/drawing/2014/main" id="{1DC59C56-F212-430C-8717-6448D2670FD5}"/>
              </a:ext>
            </a:extLst>
          </p:cNvPr>
          <p:cNvSpPr>
            <a:spLocks noGrp="1"/>
          </p:cNvSpPr>
          <p:nvPr>
            <p:ph type="body" idx="1"/>
          </p:nvPr>
        </p:nvSpPr>
        <p:spPr/>
        <p:txBody>
          <a:bodyPr/>
          <a:lstStyle/>
          <a:p>
            <a:r>
              <a:rPr lang="en-US" altLang="zh-CN" dirty="0"/>
              <a:t>K-means without time series</a:t>
            </a:r>
            <a:endParaRPr lang="zh-CN" altLang="en-US" dirty="0"/>
          </a:p>
        </p:txBody>
      </p:sp>
      <p:sp>
        <p:nvSpPr>
          <p:cNvPr id="4" name="Content Placeholder 3">
            <a:extLst>
              <a:ext uri="{FF2B5EF4-FFF2-40B4-BE49-F238E27FC236}">
                <a16:creationId xmlns:a16="http://schemas.microsoft.com/office/drawing/2014/main" id="{72FBC618-5EC6-4B57-B769-C405A515B26A}"/>
              </a:ext>
            </a:extLst>
          </p:cNvPr>
          <p:cNvSpPr>
            <a:spLocks noGrp="1"/>
          </p:cNvSpPr>
          <p:nvPr>
            <p:ph sz="half" idx="2"/>
          </p:nvPr>
        </p:nvSpPr>
        <p:spPr/>
        <p:txBody>
          <a:bodyPr>
            <a:normAutofit/>
          </a:bodyPr>
          <a:lstStyle/>
          <a:p>
            <a:r>
              <a:rPr lang="en-US" altLang="zh-CN" sz="1400" dirty="0"/>
              <a:t>Aggregate daily demands by year to create </a:t>
            </a:r>
            <a:r>
              <a:rPr lang="en-US" altLang="zh-CN" sz="1400" b="1" dirty="0"/>
              <a:t>7</a:t>
            </a:r>
            <a:r>
              <a:rPr lang="en-US" altLang="zh-CN" sz="1400" dirty="0"/>
              <a:t> sets of yearly demand data for each products.</a:t>
            </a:r>
          </a:p>
          <a:p>
            <a:r>
              <a:rPr lang="en-US" altLang="zh-CN" sz="1400" dirty="0"/>
              <a:t>Using PCA, consider </a:t>
            </a:r>
            <a:r>
              <a:rPr lang="en-US" altLang="zh-CN" sz="1400" b="1" dirty="0"/>
              <a:t>4</a:t>
            </a:r>
            <a:r>
              <a:rPr lang="en-US" altLang="zh-CN" sz="1400" dirty="0"/>
              <a:t> components that explains most of the variance across products. </a:t>
            </a:r>
            <a:endParaRPr lang="zh-CN" altLang="en-US" sz="1400" dirty="0"/>
          </a:p>
        </p:txBody>
      </p:sp>
      <p:sp>
        <p:nvSpPr>
          <p:cNvPr id="5" name="Text Placeholder 4">
            <a:extLst>
              <a:ext uri="{FF2B5EF4-FFF2-40B4-BE49-F238E27FC236}">
                <a16:creationId xmlns:a16="http://schemas.microsoft.com/office/drawing/2014/main" id="{0F9BDFDA-97B2-4A0D-9A80-89EEBCE7BC67}"/>
              </a:ext>
            </a:extLst>
          </p:cNvPr>
          <p:cNvSpPr>
            <a:spLocks noGrp="1"/>
          </p:cNvSpPr>
          <p:nvPr>
            <p:ph type="body" sz="quarter" idx="3"/>
          </p:nvPr>
        </p:nvSpPr>
        <p:spPr/>
        <p:txBody>
          <a:bodyPr/>
          <a:lstStyle/>
          <a:p>
            <a:r>
              <a:rPr lang="en-US" altLang="zh-CN" dirty="0"/>
              <a:t>K-means with time series</a:t>
            </a:r>
            <a:endParaRPr lang="zh-CN" altLang="en-US" dirty="0"/>
          </a:p>
        </p:txBody>
      </p:sp>
      <p:sp>
        <p:nvSpPr>
          <p:cNvPr id="6" name="Content Placeholder 5">
            <a:extLst>
              <a:ext uri="{FF2B5EF4-FFF2-40B4-BE49-F238E27FC236}">
                <a16:creationId xmlns:a16="http://schemas.microsoft.com/office/drawing/2014/main" id="{2F61EB69-4456-4287-81B5-7E48CD3A0971}"/>
              </a:ext>
            </a:extLst>
          </p:cNvPr>
          <p:cNvSpPr>
            <a:spLocks noGrp="1"/>
          </p:cNvSpPr>
          <p:nvPr>
            <p:ph sz="quarter" idx="4"/>
          </p:nvPr>
        </p:nvSpPr>
        <p:spPr/>
        <p:txBody>
          <a:bodyPr/>
          <a:lstStyle/>
          <a:p>
            <a:r>
              <a:rPr lang="en-US" altLang="zh-CN" dirty="0"/>
              <a:t>Data taken from the most recent complete year available i.e. 2016.</a:t>
            </a:r>
          </a:p>
          <a:p>
            <a:r>
              <a:rPr lang="en-US" altLang="zh-CN" dirty="0"/>
              <a:t>Time-series data sets are created each product-types with demand aggregated by month in consideration of the one month period required to ship the supply.</a:t>
            </a:r>
          </a:p>
          <a:p>
            <a:endParaRPr lang="en-US" altLang="zh-CN" dirty="0"/>
          </a:p>
        </p:txBody>
      </p:sp>
      <p:pic>
        <p:nvPicPr>
          <p:cNvPr id="1026" name="Picture 2">
            <a:extLst>
              <a:ext uri="{FF2B5EF4-FFF2-40B4-BE49-F238E27FC236}">
                <a16:creationId xmlns:a16="http://schemas.microsoft.com/office/drawing/2014/main" id="{88DC277B-88F1-4F6C-BCC5-E222E9F2A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923" y="4302994"/>
            <a:ext cx="2795890" cy="188309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B3699782-9921-466C-8403-12ACD354AE6A}"/>
              </a:ext>
            </a:extLst>
          </p:cNvPr>
          <p:cNvCxnSpPr/>
          <p:nvPr/>
        </p:nvCxnSpPr>
        <p:spPr>
          <a:xfrm>
            <a:off x="3353648" y="4171390"/>
            <a:ext cx="0" cy="21463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0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50C5248-17E4-47CA-8BAD-03746A229C9C}"/>
              </a:ext>
            </a:extLst>
          </p:cNvPr>
          <p:cNvPicPr>
            <a:picLocks noGrp="1" noChangeAspect="1"/>
          </p:cNvPicPr>
          <p:nvPr>
            <p:ph sz="quarter" idx="4"/>
          </p:nvPr>
        </p:nvPicPr>
        <p:blipFill>
          <a:blip r:embed="rId2"/>
          <a:stretch>
            <a:fillRect/>
          </a:stretch>
        </p:blipFill>
        <p:spPr>
          <a:xfrm>
            <a:off x="6449944" y="2793682"/>
            <a:ext cx="4530794" cy="3075306"/>
          </a:xfrm>
          <a:prstGeom prst="rect">
            <a:avLst/>
          </a:prstGeom>
        </p:spPr>
      </p:pic>
      <p:sp>
        <p:nvSpPr>
          <p:cNvPr id="2" name="Title 1">
            <a:extLst>
              <a:ext uri="{FF2B5EF4-FFF2-40B4-BE49-F238E27FC236}">
                <a16:creationId xmlns:a16="http://schemas.microsoft.com/office/drawing/2014/main" id="{57F57DE6-3E16-48E7-AF6D-99C59DBB6A9B}"/>
              </a:ext>
            </a:extLst>
          </p:cNvPr>
          <p:cNvSpPr>
            <a:spLocks noGrp="1"/>
          </p:cNvSpPr>
          <p:nvPr>
            <p:ph type="title"/>
          </p:nvPr>
        </p:nvSpPr>
        <p:spPr/>
        <p:txBody>
          <a:bodyPr/>
          <a:lstStyle/>
          <a:p>
            <a:r>
              <a:rPr lang="en-US" altLang="zh-CN" dirty="0"/>
              <a:t>Clustering – Optimal no. of clusters</a:t>
            </a:r>
            <a:endParaRPr lang="zh-CN" altLang="en-US" dirty="0"/>
          </a:p>
        </p:txBody>
      </p:sp>
      <p:sp>
        <p:nvSpPr>
          <p:cNvPr id="3" name="Text Placeholder 2">
            <a:extLst>
              <a:ext uri="{FF2B5EF4-FFF2-40B4-BE49-F238E27FC236}">
                <a16:creationId xmlns:a16="http://schemas.microsoft.com/office/drawing/2014/main" id="{2CFA816A-F85C-48B8-9E74-63BBEB4A7207}"/>
              </a:ext>
            </a:extLst>
          </p:cNvPr>
          <p:cNvSpPr>
            <a:spLocks noGrp="1"/>
          </p:cNvSpPr>
          <p:nvPr>
            <p:ph type="body" idx="1"/>
          </p:nvPr>
        </p:nvSpPr>
        <p:spPr/>
        <p:txBody>
          <a:bodyPr/>
          <a:lstStyle/>
          <a:p>
            <a:r>
              <a:rPr lang="en-US" altLang="zh-CN" dirty="0"/>
              <a:t>K-means without time series</a:t>
            </a:r>
            <a:endParaRPr lang="zh-CN" altLang="en-US" dirty="0"/>
          </a:p>
        </p:txBody>
      </p:sp>
      <p:sp>
        <p:nvSpPr>
          <p:cNvPr id="5" name="Text Placeholder 4">
            <a:extLst>
              <a:ext uri="{FF2B5EF4-FFF2-40B4-BE49-F238E27FC236}">
                <a16:creationId xmlns:a16="http://schemas.microsoft.com/office/drawing/2014/main" id="{E3EF6F83-FA0E-4385-BDE8-5B6F5DD6E8BD}"/>
              </a:ext>
            </a:extLst>
          </p:cNvPr>
          <p:cNvSpPr>
            <a:spLocks noGrp="1"/>
          </p:cNvSpPr>
          <p:nvPr>
            <p:ph type="body" sz="quarter" idx="3"/>
          </p:nvPr>
        </p:nvSpPr>
        <p:spPr/>
        <p:txBody>
          <a:bodyPr/>
          <a:lstStyle/>
          <a:p>
            <a:r>
              <a:rPr lang="en-US" altLang="zh-CN" dirty="0"/>
              <a:t>K-means with time series</a:t>
            </a:r>
            <a:endParaRPr lang="zh-CN" altLang="en-US" dirty="0"/>
          </a:p>
        </p:txBody>
      </p:sp>
      <p:pic>
        <p:nvPicPr>
          <p:cNvPr id="2050" name="Picture 2">
            <a:extLst>
              <a:ext uri="{FF2B5EF4-FFF2-40B4-BE49-F238E27FC236}">
                <a16:creationId xmlns:a16="http://schemas.microsoft.com/office/drawing/2014/main" id="{4E37FE0E-8737-46EA-918A-D37CECBE1FB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183481" y="2957513"/>
            <a:ext cx="4467225" cy="29114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5B2759E-882A-4ECB-88B3-220EA280E84F}"/>
              </a:ext>
            </a:extLst>
          </p:cNvPr>
          <p:cNvCxnSpPr>
            <a:cxnSpLocks/>
          </p:cNvCxnSpPr>
          <p:nvPr/>
        </p:nvCxnSpPr>
        <p:spPr>
          <a:xfrm>
            <a:off x="2604348" y="2793682"/>
            <a:ext cx="0" cy="3075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D92C3D1-75B9-4812-B4D4-CC6CA4FF0FB0}"/>
              </a:ext>
            </a:extLst>
          </p:cNvPr>
          <p:cNvCxnSpPr>
            <a:cxnSpLocks/>
          </p:cNvCxnSpPr>
          <p:nvPr/>
        </p:nvCxnSpPr>
        <p:spPr>
          <a:xfrm>
            <a:off x="8239519" y="2646725"/>
            <a:ext cx="0" cy="30753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61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F7372B5-5312-480E-9358-66F6F6EE841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6032" b="28612"/>
          <a:stretch/>
        </p:blipFill>
        <p:spPr bwMode="auto">
          <a:xfrm>
            <a:off x="1320503" y="2514599"/>
            <a:ext cx="7591976" cy="24003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8">
            <a:extLst>
              <a:ext uri="{FF2B5EF4-FFF2-40B4-BE49-F238E27FC236}">
                <a16:creationId xmlns:a16="http://schemas.microsoft.com/office/drawing/2014/main" id="{83E6C6DE-49EB-43C9-AD19-359A84FFA3FF}"/>
              </a:ext>
            </a:extLst>
          </p:cNvPr>
          <p:cNvGraphicFramePr>
            <a:graphicFrameLocks noGrp="1"/>
          </p:cNvGraphicFramePr>
          <p:nvPr>
            <p:extLst>
              <p:ext uri="{D42A27DB-BD31-4B8C-83A1-F6EECF244321}">
                <p14:modId xmlns:p14="http://schemas.microsoft.com/office/powerpoint/2010/main" val="1221225787"/>
              </p:ext>
            </p:extLst>
          </p:nvPr>
        </p:nvGraphicFramePr>
        <p:xfrm>
          <a:off x="4755589" y="2010405"/>
          <a:ext cx="4156890" cy="564054"/>
        </p:xfrm>
        <a:graphic>
          <a:graphicData uri="http://schemas.openxmlformats.org/drawingml/2006/table">
            <a:tbl>
              <a:tblPr firstRow="1" bandRow="1">
                <a:tableStyleId>{793D81CF-94F2-401A-BA57-92F5A7B2D0C5}</a:tableStyleId>
              </a:tblPr>
              <a:tblGrid>
                <a:gridCol w="1326606">
                  <a:extLst>
                    <a:ext uri="{9D8B030D-6E8A-4147-A177-3AD203B41FA5}">
                      <a16:colId xmlns:a16="http://schemas.microsoft.com/office/drawing/2014/main" val="3961973616"/>
                    </a:ext>
                  </a:extLst>
                </a:gridCol>
                <a:gridCol w="638628">
                  <a:extLst>
                    <a:ext uri="{9D8B030D-6E8A-4147-A177-3AD203B41FA5}">
                      <a16:colId xmlns:a16="http://schemas.microsoft.com/office/drawing/2014/main" val="2072736285"/>
                    </a:ext>
                  </a:extLst>
                </a:gridCol>
                <a:gridCol w="547914">
                  <a:extLst>
                    <a:ext uri="{9D8B030D-6E8A-4147-A177-3AD203B41FA5}">
                      <a16:colId xmlns:a16="http://schemas.microsoft.com/office/drawing/2014/main" val="739733661"/>
                    </a:ext>
                  </a:extLst>
                </a:gridCol>
                <a:gridCol w="547914">
                  <a:extLst>
                    <a:ext uri="{9D8B030D-6E8A-4147-A177-3AD203B41FA5}">
                      <a16:colId xmlns:a16="http://schemas.microsoft.com/office/drawing/2014/main" val="3405903066"/>
                    </a:ext>
                  </a:extLst>
                </a:gridCol>
                <a:gridCol w="547914">
                  <a:extLst>
                    <a:ext uri="{9D8B030D-6E8A-4147-A177-3AD203B41FA5}">
                      <a16:colId xmlns:a16="http://schemas.microsoft.com/office/drawing/2014/main" val="2645240788"/>
                    </a:ext>
                  </a:extLst>
                </a:gridCol>
                <a:gridCol w="547914">
                  <a:extLst>
                    <a:ext uri="{9D8B030D-6E8A-4147-A177-3AD203B41FA5}">
                      <a16:colId xmlns:a16="http://schemas.microsoft.com/office/drawing/2014/main" val="2382373962"/>
                    </a:ext>
                  </a:extLst>
                </a:gridCol>
              </a:tblGrid>
              <a:tr h="213040">
                <a:tc>
                  <a:txBody>
                    <a:bodyPr/>
                    <a:lstStyle/>
                    <a:p>
                      <a:r>
                        <a:rPr lang="en-US" altLang="zh-CN" sz="1200" dirty="0"/>
                        <a:t>Clusters</a:t>
                      </a:r>
                      <a:endParaRPr lang="zh-CN" altLang="en-US" sz="1200" dirty="0"/>
                    </a:p>
                  </a:txBody>
                  <a:tcPr/>
                </a:tc>
                <a:tc>
                  <a:txBody>
                    <a:bodyPr/>
                    <a:lstStyle/>
                    <a:p>
                      <a:r>
                        <a:rPr lang="en-US" altLang="zh-CN" sz="1200" dirty="0"/>
                        <a:t>0</a:t>
                      </a:r>
                      <a:endParaRPr lang="zh-CN" altLang="en-US" sz="1200" dirty="0"/>
                    </a:p>
                  </a:txBody>
                  <a:tcPr/>
                </a:tc>
                <a:tc>
                  <a:txBody>
                    <a:bodyPr/>
                    <a:lstStyle/>
                    <a:p>
                      <a:r>
                        <a:rPr lang="en-US" altLang="zh-CN" sz="1200" dirty="0"/>
                        <a:t>1</a:t>
                      </a:r>
                      <a:endParaRPr lang="zh-CN" altLang="en-US" sz="1200" dirty="0"/>
                    </a:p>
                  </a:txBody>
                  <a:tcPr/>
                </a:tc>
                <a:tc>
                  <a:txBody>
                    <a:bodyPr/>
                    <a:lstStyle/>
                    <a:p>
                      <a:r>
                        <a:rPr lang="en-US" altLang="zh-CN" sz="1200" dirty="0"/>
                        <a:t>2</a:t>
                      </a:r>
                      <a:endParaRPr lang="zh-CN" altLang="en-US" sz="1200" dirty="0"/>
                    </a:p>
                  </a:txBody>
                  <a:tcPr/>
                </a:tc>
                <a:tc>
                  <a:txBody>
                    <a:bodyPr/>
                    <a:lstStyle/>
                    <a:p>
                      <a:r>
                        <a:rPr lang="en-US" altLang="zh-CN" sz="1200" dirty="0"/>
                        <a:t>3</a:t>
                      </a:r>
                      <a:endParaRPr lang="zh-CN" altLang="en-US" sz="1200" dirty="0"/>
                    </a:p>
                  </a:txBody>
                  <a:tcPr/>
                </a:tc>
                <a:tc>
                  <a:txBody>
                    <a:bodyPr/>
                    <a:lstStyle/>
                    <a:p>
                      <a:r>
                        <a:rPr lang="en-US" altLang="zh-CN" sz="1200" dirty="0"/>
                        <a:t>4</a:t>
                      </a:r>
                      <a:endParaRPr lang="zh-CN" altLang="en-US" sz="1200" dirty="0"/>
                    </a:p>
                  </a:txBody>
                  <a:tcPr/>
                </a:tc>
                <a:extLst>
                  <a:ext uri="{0D108BD9-81ED-4DB2-BD59-A6C34878D82A}">
                    <a16:rowId xmlns:a16="http://schemas.microsoft.com/office/drawing/2014/main" val="3992990179"/>
                  </a:ext>
                </a:extLst>
              </a:tr>
              <a:tr h="289734">
                <a:tc>
                  <a:txBody>
                    <a:bodyPr/>
                    <a:lstStyle/>
                    <a:p>
                      <a:r>
                        <a:rPr lang="en-US" altLang="zh-CN" sz="1200" dirty="0"/>
                        <a:t>No of products</a:t>
                      </a:r>
                      <a:endParaRPr lang="zh-CN" altLang="en-US" sz="1200" dirty="0"/>
                    </a:p>
                  </a:txBody>
                  <a:tcPr/>
                </a:tc>
                <a:tc>
                  <a:txBody>
                    <a:bodyPr/>
                    <a:lstStyle/>
                    <a:p>
                      <a:r>
                        <a:rPr lang="en-US" altLang="zh-CN" sz="1200" dirty="0"/>
                        <a:t>2128</a:t>
                      </a:r>
                      <a:endParaRPr lang="zh-CN" altLang="en-US" sz="1200" dirty="0"/>
                    </a:p>
                  </a:txBody>
                  <a:tcPr/>
                </a:tc>
                <a:tc>
                  <a:txBody>
                    <a:bodyPr/>
                    <a:lstStyle/>
                    <a:p>
                      <a:r>
                        <a:rPr lang="en-US" altLang="zh-CN" sz="1200" dirty="0"/>
                        <a:t>28</a:t>
                      </a:r>
                      <a:endParaRPr lang="zh-CN" altLang="en-US" sz="1200" dirty="0"/>
                    </a:p>
                  </a:txBody>
                  <a:tcPr/>
                </a:tc>
                <a:tc>
                  <a:txBody>
                    <a:bodyPr/>
                    <a:lstStyle/>
                    <a:p>
                      <a:r>
                        <a:rPr lang="en-US" altLang="zh-CN" sz="1200" dirty="0"/>
                        <a:t>2</a:t>
                      </a:r>
                      <a:endParaRPr lang="zh-CN" altLang="en-US" sz="1200" dirty="0"/>
                    </a:p>
                  </a:txBody>
                  <a:tcPr/>
                </a:tc>
                <a:tc>
                  <a:txBody>
                    <a:bodyPr/>
                    <a:lstStyle/>
                    <a:p>
                      <a:r>
                        <a:rPr lang="en-US" altLang="zh-CN" sz="1200" dirty="0"/>
                        <a:t>1</a:t>
                      </a:r>
                      <a:endParaRPr lang="zh-CN" altLang="en-US" sz="1200" dirty="0"/>
                    </a:p>
                  </a:txBody>
                  <a:tcPr/>
                </a:tc>
                <a:tc>
                  <a:txBody>
                    <a:bodyPr/>
                    <a:lstStyle/>
                    <a:p>
                      <a:r>
                        <a:rPr lang="en-US" altLang="zh-CN" sz="1200" dirty="0"/>
                        <a:t>1</a:t>
                      </a:r>
                      <a:endParaRPr lang="zh-CN" altLang="en-US" sz="1200" dirty="0"/>
                    </a:p>
                  </a:txBody>
                  <a:tcPr/>
                </a:tc>
                <a:extLst>
                  <a:ext uri="{0D108BD9-81ED-4DB2-BD59-A6C34878D82A}">
                    <a16:rowId xmlns:a16="http://schemas.microsoft.com/office/drawing/2014/main" val="2963132627"/>
                  </a:ext>
                </a:extLst>
              </a:tr>
            </a:tbl>
          </a:graphicData>
        </a:graphic>
      </p:graphicFrame>
      <p:sp>
        <p:nvSpPr>
          <p:cNvPr id="9" name="TextBox 8">
            <a:extLst>
              <a:ext uri="{FF2B5EF4-FFF2-40B4-BE49-F238E27FC236}">
                <a16:creationId xmlns:a16="http://schemas.microsoft.com/office/drawing/2014/main" id="{DAC2A435-AF22-41CE-8920-9F370EEB8174}"/>
              </a:ext>
            </a:extLst>
          </p:cNvPr>
          <p:cNvSpPr txBox="1"/>
          <p:nvPr/>
        </p:nvSpPr>
        <p:spPr>
          <a:xfrm>
            <a:off x="966559" y="2514599"/>
            <a:ext cx="353943" cy="2298065"/>
          </a:xfrm>
          <a:prstGeom prst="rect">
            <a:avLst/>
          </a:prstGeom>
          <a:noFill/>
        </p:spPr>
        <p:txBody>
          <a:bodyPr vert="eaVert" wrap="none" rtlCol="0">
            <a:spAutoFit/>
          </a:bodyPr>
          <a:lstStyle/>
          <a:p>
            <a:r>
              <a:rPr lang="en-US" altLang="zh-CN" sz="1100" dirty="0"/>
              <a:t>Total Order Demand (x100,000,000)</a:t>
            </a:r>
            <a:endParaRPr lang="zh-CN" altLang="en-US" sz="1100" dirty="0"/>
          </a:p>
        </p:txBody>
      </p:sp>
      <p:sp>
        <p:nvSpPr>
          <p:cNvPr id="11" name="TextBox 10">
            <a:extLst>
              <a:ext uri="{FF2B5EF4-FFF2-40B4-BE49-F238E27FC236}">
                <a16:creationId xmlns:a16="http://schemas.microsoft.com/office/drawing/2014/main" id="{21BCA3F7-23C7-4801-9026-2E1C947B58DC}"/>
              </a:ext>
            </a:extLst>
          </p:cNvPr>
          <p:cNvSpPr txBox="1"/>
          <p:nvPr/>
        </p:nvSpPr>
        <p:spPr>
          <a:xfrm>
            <a:off x="9318171" y="2351314"/>
            <a:ext cx="2496458" cy="3970318"/>
          </a:xfrm>
          <a:prstGeom prst="rect">
            <a:avLst/>
          </a:prstGeom>
          <a:noFill/>
        </p:spPr>
        <p:txBody>
          <a:bodyPr wrap="square" rtlCol="0">
            <a:spAutoFit/>
          </a:bodyPr>
          <a:lstStyle/>
          <a:p>
            <a:r>
              <a:rPr lang="en-US" altLang="zh-CN" dirty="0"/>
              <a:t>98% of the products are similar in terms of yearly demand levels.</a:t>
            </a:r>
          </a:p>
          <a:p>
            <a:endParaRPr lang="en-US" altLang="zh-CN" dirty="0"/>
          </a:p>
          <a:p>
            <a:r>
              <a:rPr lang="en-US" altLang="zh-CN" dirty="0"/>
              <a:t>However, there are products in clusters 1, 3, and 4 appears to be the top performers in terms of sales volume.</a:t>
            </a:r>
          </a:p>
          <a:p>
            <a:endParaRPr lang="en-US" altLang="zh-CN" dirty="0"/>
          </a:p>
          <a:p>
            <a:r>
              <a:rPr lang="en-US" altLang="zh-CN" dirty="0"/>
              <a:t>Aside, Cluster 2 seems to be at declining in demand.</a:t>
            </a:r>
          </a:p>
          <a:p>
            <a:endParaRPr lang="en-US" altLang="zh-CN" dirty="0"/>
          </a:p>
        </p:txBody>
      </p:sp>
      <p:sp>
        <p:nvSpPr>
          <p:cNvPr id="25" name="Title 1">
            <a:extLst>
              <a:ext uri="{FF2B5EF4-FFF2-40B4-BE49-F238E27FC236}">
                <a16:creationId xmlns:a16="http://schemas.microsoft.com/office/drawing/2014/main" id="{2685A3D9-0F39-43C8-8507-9AC768F11478}"/>
              </a:ext>
            </a:extLst>
          </p:cNvPr>
          <p:cNvSpPr>
            <a:spLocks noGrp="1"/>
          </p:cNvSpPr>
          <p:nvPr>
            <p:ph type="title"/>
          </p:nvPr>
        </p:nvSpPr>
        <p:spPr>
          <a:xfrm>
            <a:off x="1173163" y="250587"/>
            <a:ext cx="10058400" cy="1450975"/>
          </a:xfrm>
        </p:spPr>
        <p:txBody>
          <a:bodyPr/>
          <a:lstStyle/>
          <a:p>
            <a:r>
              <a:rPr lang="en-US" altLang="zh-CN" dirty="0"/>
              <a:t>Clustering without time series – </a:t>
            </a:r>
            <a:br>
              <a:rPr lang="en-US" altLang="zh-CN" dirty="0"/>
            </a:br>
            <a:r>
              <a:rPr lang="en-US" altLang="zh-CN" dirty="0"/>
              <a:t>Product Life Cycle</a:t>
            </a:r>
            <a:endParaRPr lang="zh-CN" altLang="en-US" dirty="0"/>
          </a:p>
        </p:txBody>
      </p:sp>
      <p:pic>
        <p:nvPicPr>
          <p:cNvPr id="26" name="Picture 6">
            <a:extLst>
              <a:ext uri="{FF2B5EF4-FFF2-40B4-BE49-F238E27FC236}">
                <a16:creationId xmlns:a16="http://schemas.microsoft.com/office/drawing/2014/main" id="{E0765F2B-6763-4EDD-AAAA-7AEEF6871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031"/>
          <a:stretch/>
        </p:blipFill>
        <p:spPr bwMode="auto">
          <a:xfrm>
            <a:off x="1408008" y="4914900"/>
            <a:ext cx="7754942" cy="11817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FF2F670B-6BAF-4612-AB8D-945A1B5CF5D2}"/>
              </a:ext>
            </a:extLst>
          </p:cNvPr>
          <p:cNvPicPr>
            <a:picLocks noChangeAspect="1"/>
          </p:cNvPicPr>
          <p:nvPr/>
        </p:nvPicPr>
        <p:blipFill>
          <a:blip r:embed="rId4"/>
          <a:stretch>
            <a:fillRect/>
          </a:stretch>
        </p:blipFill>
        <p:spPr>
          <a:xfrm>
            <a:off x="1576387" y="2749312"/>
            <a:ext cx="1171575" cy="828675"/>
          </a:xfrm>
          <a:prstGeom prst="rect">
            <a:avLst/>
          </a:prstGeom>
        </p:spPr>
      </p:pic>
    </p:spTree>
    <p:extLst>
      <p:ext uri="{BB962C8B-B14F-4D97-AF65-F5344CB8AC3E}">
        <p14:creationId xmlns:p14="http://schemas.microsoft.com/office/powerpoint/2010/main" val="112196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1E81-93F8-4A56-8202-4AEE45D01A4E}"/>
              </a:ext>
            </a:extLst>
          </p:cNvPr>
          <p:cNvSpPr>
            <a:spLocks noGrp="1"/>
          </p:cNvSpPr>
          <p:nvPr>
            <p:ph type="title"/>
          </p:nvPr>
        </p:nvSpPr>
        <p:spPr/>
        <p:txBody>
          <a:bodyPr/>
          <a:lstStyle/>
          <a:p>
            <a:r>
              <a:rPr lang="en-US" altLang="zh-CN" dirty="0"/>
              <a:t>Time series clustering –</a:t>
            </a:r>
            <a:br>
              <a:rPr lang="en-US" altLang="zh-CN" dirty="0"/>
            </a:br>
            <a:r>
              <a:rPr lang="en-US" altLang="zh-CN" dirty="0"/>
              <a:t>Demand Planning</a:t>
            </a:r>
            <a:endParaRPr lang="zh-CN" altLang="en-US" dirty="0"/>
          </a:p>
        </p:txBody>
      </p:sp>
      <p:sp>
        <p:nvSpPr>
          <p:cNvPr id="13" name="TextBox 12">
            <a:extLst>
              <a:ext uri="{FF2B5EF4-FFF2-40B4-BE49-F238E27FC236}">
                <a16:creationId xmlns:a16="http://schemas.microsoft.com/office/drawing/2014/main" id="{67988384-F984-4D1D-AC29-395D12F97020}"/>
              </a:ext>
            </a:extLst>
          </p:cNvPr>
          <p:cNvSpPr txBox="1"/>
          <p:nvPr/>
        </p:nvSpPr>
        <p:spPr>
          <a:xfrm>
            <a:off x="7985416" y="4035197"/>
            <a:ext cx="3692980" cy="2031325"/>
          </a:xfrm>
          <a:prstGeom prst="rect">
            <a:avLst/>
          </a:prstGeom>
          <a:noFill/>
        </p:spPr>
        <p:txBody>
          <a:bodyPr wrap="square" rtlCol="0">
            <a:spAutoFit/>
          </a:bodyPr>
          <a:lstStyle/>
          <a:p>
            <a:r>
              <a:rPr lang="en-US" altLang="zh-CN" sz="1400" dirty="0"/>
              <a:t>Clustering enables company to identify different seasonality trends in their products.</a:t>
            </a:r>
          </a:p>
          <a:p>
            <a:r>
              <a:rPr lang="en-US" altLang="zh-CN" sz="1400" b="1" dirty="0"/>
              <a:t>Cluster 0</a:t>
            </a:r>
            <a:r>
              <a:rPr lang="en-US" altLang="zh-CN" sz="1400" dirty="0"/>
              <a:t> seems to exhibit seasonality with higher demand in April.</a:t>
            </a:r>
          </a:p>
          <a:p>
            <a:r>
              <a:rPr lang="en-US" altLang="zh-CN" sz="1400" b="1" dirty="0"/>
              <a:t>Cluster 2</a:t>
            </a:r>
            <a:r>
              <a:rPr lang="en-US" altLang="zh-CN" sz="1400" dirty="0"/>
              <a:t> sees peak demand at the end of the year.</a:t>
            </a:r>
          </a:p>
          <a:p>
            <a:r>
              <a:rPr lang="en-US" altLang="zh-CN" sz="1400" b="1" dirty="0"/>
              <a:t>Other clusters </a:t>
            </a:r>
            <a:r>
              <a:rPr lang="en-US" altLang="zh-CN" sz="1400" dirty="0"/>
              <a:t>seems to have higher demand at the start of the year.</a:t>
            </a:r>
          </a:p>
          <a:p>
            <a:endParaRPr lang="en-US" altLang="zh-CN" sz="1400" dirty="0"/>
          </a:p>
        </p:txBody>
      </p:sp>
      <p:graphicFrame>
        <p:nvGraphicFramePr>
          <p:cNvPr id="14" name="Table 8">
            <a:extLst>
              <a:ext uri="{FF2B5EF4-FFF2-40B4-BE49-F238E27FC236}">
                <a16:creationId xmlns:a16="http://schemas.microsoft.com/office/drawing/2014/main" id="{32757A45-A2C8-41CF-AB1C-2E81237B592D}"/>
              </a:ext>
            </a:extLst>
          </p:cNvPr>
          <p:cNvGraphicFramePr>
            <a:graphicFrameLocks noGrp="1"/>
          </p:cNvGraphicFramePr>
          <p:nvPr>
            <p:extLst>
              <p:ext uri="{D42A27DB-BD31-4B8C-83A1-F6EECF244321}">
                <p14:modId xmlns:p14="http://schemas.microsoft.com/office/powerpoint/2010/main" val="1158987380"/>
              </p:ext>
            </p:extLst>
          </p:nvPr>
        </p:nvGraphicFramePr>
        <p:xfrm>
          <a:off x="7273482" y="1150952"/>
          <a:ext cx="4156890" cy="564054"/>
        </p:xfrm>
        <a:graphic>
          <a:graphicData uri="http://schemas.openxmlformats.org/drawingml/2006/table">
            <a:tbl>
              <a:tblPr firstRow="1" bandRow="1">
                <a:tableStyleId>{793D81CF-94F2-401A-BA57-92F5A7B2D0C5}</a:tableStyleId>
              </a:tblPr>
              <a:tblGrid>
                <a:gridCol w="1326606">
                  <a:extLst>
                    <a:ext uri="{9D8B030D-6E8A-4147-A177-3AD203B41FA5}">
                      <a16:colId xmlns:a16="http://schemas.microsoft.com/office/drawing/2014/main" val="3961973616"/>
                    </a:ext>
                  </a:extLst>
                </a:gridCol>
                <a:gridCol w="638628">
                  <a:extLst>
                    <a:ext uri="{9D8B030D-6E8A-4147-A177-3AD203B41FA5}">
                      <a16:colId xmlns:a16="http://schemas.microsoft.com/office/drawing/2014/main" val="2072736285"/>
                    </a:ext>
                  </a:extLst>
                </a:gridCol>
                <a:gridCol w="547914">
                  <a:extLst>
                    <a:ext uri="{9D8B030D-6E8A-4147-A177-3AD203B41FA5}">
                      <a16:colId xmlns:a16="http://schemas.microsoft.com/office/drawing/2014/main" val="739733661"/>
                    </a:ext>
                  </a:extLst>
                </a:gridCol>
                <a:gridCol w="547914">
                  <a:extLst>
                    <a:ext uri="{9D8B030D-6E8A-4147-A177-3AD203B41FA5}">
                      <a16:colId xmlns:a16="http://schemas.microsoft.com/office/drawing/2014/main" val="3405903066"/>
                    </a:ext>
                  </a:extLst>
                </a:gridCol>
                <a:gridCol w="547914">
                  <a:extLst>
                    <a:ext uri="{9D8B030D-6E8A-4147-A177-3AD203B41FA5}">
                      <a16:colId xmlns:a16="http://schemas.microsoft.com/office/drawing/2014/main" val="2645240788"/>
                    </a:ext>
                  </a:extLst>
                </a:gridCol>
                <a:gridCol w="547914">
                  <a:extLst>
                    <a:ext uri="{9D8B030D-6E8A-4147-A177-3AD203B41FA5}">
                      <a16:colId xmlns:a16="http://schemas.microsoft.com/office/drawing/2014/main" val="2382373962"/>
                    </a:ext>
                  </a:extLst>
                </a:gridCol>
              </a:tblGrid>
              <a:tr h="213040">
                <a:tc>
                  <a:txBody>
                    <a:bodyPr/>
                    <a:lstStyle/>
                    <a:p>
                      <a:r>
                        <a:rPr lang="en-US" altLang="zh-CN" sz="1200" dirty="0"/>
                        <a:t>Clusters</a:t>
                      </a:r>
                      <a:endParaRPr lang="zh-CN" altLang="en-US" sz="1200" dirty="0"/>
                    </a:p>
                  </a:txBody>
                  <a:tcPr/>
                </a:tc>
                <a:tc>
                  <a:txBody>
                    <a:bodyPr/>
                    <a:lstStyle/>
                    <a:p>
                      <a:r>
                        <a:rPr lang="en-US" altLang="zh-CN" sz="1200" dirty="0"/>
                        <a:t>0</a:t>
                      </a:r>
                      <a:endParaRPr lang="zh-CN" altLang="en-US" sz="1200" dirty="0"/>
                    </a:p>
                  </a:txBody>
                  <a:tcPr/>
                </a:tc>
                <a:tc>
                  <a:txBody>
                    <a:bodyPr/>
                    <a:lstStyle/>
                    <a:p>
                      <a:r>
                        <a:rPr lang="en-US" altLang="zh-CN" sz="1200" dirty="0"/>
                        <a:t>1</a:t>
                      </a:r>
                      <a:endParaRPr lang="zh-CN" altLang="en-US" sz="1200" dirty="0"/>
                    </a:p>
                  </a:txBody>
                  <a:tcPr/>
                </a:tc>
                <a:tc>
                  <a:txBody>
                    <a:bodyPr/>
                    <a:lstStyle/>
                    <a:p>
                      <a:r>
                        <a:rPr lang="en-US" altLang="zh-CN" sz="1200" dirty="0"/>
                        <a:t>2</a:t>
                      </a:r>
                      <a:endParaRPr lang="zh-CN" altLang="en-US" sz="1200" dirty="0"/>
                    </a:p>
                  </a:txBody>
                  <a:tcPr/>
                </a:tc>
                <a:tc>
                  <a:txBody>
                    <a:bodyPr/>
                    <a:lstStyle/>
                    <a:p>
                      <a:r>
                        <a:rPr lang="en-US" altLang="zh-CN" sz="1200" dirty="0"/>
                        <a:t>3</a:t>
                      </a:r>
                      <a:endParaRPr lang="zh-CN" altLang="en-US" sz="1200" dirty="0"/>
                    </a:p>
                  </a:txBody>
                  <a:tcPr/>
                </a:tc>
                <a:tc>
                  <a:txBody>
                    <a:bodyPr/>
                    <a:lstStyle/>
                    <a:p>
                      <a:r>
                        <a:rPr lang="en-US" altLang="zh-CN" sz="1200" dirty="0"/>
                        <a:t>4</a:t>
                      </a:r>
                      <a:endParaRPr lang="zh-CN" altLang="en-US" sz="1200" dirty="0"/>
                    </a:p>
                  </a:txBody>
                  <a:tcPr/>
                </a:tc>
                <a:extLst>
                  <a:ext uri="{0D108BD9-81ED-4DB2-BD59-A6C34878D82A}">
                    <a16:rowId xmlns:a16="http://schemas.microsoft.com/office/drawing/2014/main" val="3992990179"/>
                  </a:ext>
                </a:extLst>
              </a:tr>
              <a:tr h="289734">
                <a:tc>
                  <a:txBody>
                    <a:bodyPr/>
                    <a:lstStyle/>
                    <a:p>
                      <a:r>
                        <a:rPr lang="en-US" altLang="zh-CN" sz="1200" dirty="0"/>
                        <a:t>No of products</a:t>
                      </a:r>
                      <a:endParaRPr lang="zh-CN" altLang="en-US" sz="1200" dirty="0"/>
                    </a:p>
                  </a:txBody>
                  <a:tcPr/>
                </a:tc>
                <a:tc>
                  <a:txBody>
                    <a:bodyPr/>
                    <a:lstStyle/>
                    <a:p>
                      <a:r>
                        <a:rPr lang="en-US" altLang="zh-CN" sz="1200" dirty="0"/>
                        <a:t>622</a:t>
                      </a:r>
                      <a:endParaRPr lang="zh-CN" altLang="en-US" sz="1200" dirty="0"/>
                    </a:p>
                  </a:txBody>
                  <a:tcPr/>
                </a:tc>
                <a:tc>
                  <a:txBody>
                    <a:bodyPr/>
                    <a:lstStyle/>
                    <a:p>
                      <a:r>
                        <a:rPr lang="en-US" altLang="zh-CN" sz="1200" dirty="0"/>
                        <a:t>525</a:t>
                      </a:r>
                      <a:endParaRPr lang="zh-CN" altLang="en-US" sz="1200" dirty="0"/>
                    </a:p>
                  </a:txBody>
                  <a:tcPr/>
                </a:tc>
                <a:tc>
                  <a:txBody>
                    <a:bodyPr/>
                    <a:lstStyle/>
                    <a:p>
                      <a:r>
                        <a:rPr lang="en-US" altLang="zh-CN" sz="1200" dirty="0"/>
                        <a:t>389</a:t>
                      </a:r>
                      <a:endParaRPr lang="zh-CN" altLang="en-US" sz="1200" dirty="0"/>
                    </a:p>
                  </a:txBody>
                  <a:tcPr/>
                </a:tc>
                <a:tc>
                  <a:txBody>
                    <a:bodyPr/>
                    <a:lstStyle/>
                    <a:p>
                      <a:r>
                        <a:rPr lang="en-US" altLang="zh-CN" sz="1200" dirty="0"/>
                        <a:t>337</a:t>
                      </a:r>
                      <a:endParaRPr lang="zh-CN" altLang="en-US" sz="1200" dirty="0"/>
                    </a:p>
                  </a:txBody>
                  <a:tcPr/>
                </a:tc>
                <a:tc>
                  <a:txBody>
                    <a:bodyPr/>
                    <a:lstStyle/>
                    <a:p>
                      <a:r>
                        <a:rPr lang="en-US" altLang="zh-CN" sz="1200" dirty="0"/>
                        <a:t>287</a:t>
                      </a:r>
                      <a:endParaRPr lang="zh-CN" altLang="en-US" sz="1200" dirty="0"/>
                    </a:p>
                  </a:txBody>
                  <a:tcPr/>
                </a:tc>
                <a:extLst>
                  <a:ext uri="{0D108BD9-81ED-4DB2-BD59-A6C34878D82A}">
                    <a16:rowId xmlns:a16="http://schemas.microsoft.com/office/drawing/2014/main" val="2963132627"/>
                  </a:ext>
                </a:extLst>
              </a:tr>
            </a:tbl>
          </a:graphicData>
        </a:graphic>
      </p:graphicFrame>
      <p:pic>
        <p:nvPicPr>
          <p:cNvPr id="1028" name="Picture 4">
            <a:extLst>
              <a:ext uri="{FF2B5EF4-FFF2-40B4-BE49-F238E27FC236}">
                <a16:creationId xmlns:a16="http://schemas.microsoft.com/office/drawing/2014/main" id="{C9383783-ED46-475C-8DC1-B226B71DA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503" y="2111770"/>
            <a:ext cx="3444958" cy="17626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25F7B18-F5C7-42CC-9A7C-7F9853806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640" y="3824543"/>
            <a:ext cx="3505307" cy="18694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0272E60-A287-4AB3-A4BD-5CAF544C0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324" y="2141287"/>
            <a:ext cx="3387269" cy="17331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EAA260E-EEFF-4781-BCF7-168F0EC9ADDA}"/>
              </a:ext>
            </a:extLst>
          </p:cNvPr>
          <p:cNvPicPr>
            <a:picLocks noChangeAspect="1"/>
          </p:cNvPicPr>
          <p:nvPr/>
        </p:nvPicPr>
        <p:blipFill>
          <a:blip r:embed="rId5"/>
          <a:stretch>
            <a:fillRect/>
          </a:stretch>
        </p:blipFill>
        <p:spPr>
          <a:xfrm>
            <a:off x="4585479" y="3923397"/>
            <a:ext cx="3444958" cy="1762670"/>
          </a:xfrm>
          <a:prstGeom prst="rect">
            <a:avLst/>
          </a:prstGeom>
        </p:spPr>
      </p:pic>
      <p:pic>
        <p:nvPicPr>
          <p:cNvPr id="1034" name="Picture 10">
            <a:extLst>
              <a:ext uri="{FF2B5EF4-FFF2-40B4-BE49-F238E27FC236}">
                <a16:creationId xmlns:a16="http://schemas.microsoft.com/office/drawing/2014/main" id="{3CF837FC-D01A-43A1-A28F-ED3CE29AE1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5416" y="2164844"/>
            <a:ext cx="3387269" cy="1733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08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4EDF-48BC-4E5E-BDA1-73CEA805F00D}"/>
              </a:ext>
            </a:extLst>
          </p:cNvPr>
          <p:cNvSpPr>
            <a:spLocks noGrp="1"/>
          </p:cNvSpPr>
          <p:nvPr>
            <p:ph type="title"/>
          </p:nvPr>
        </p:nvSpPr>
        <p:spPr/>
        <p:txBody>
          <a:bodyPr/>
          <a:lstStyle/>
          <a:p>
            <a:r>
              <a:rPr lang="en-US" altLang="zh-CN" dirty="0"/>
              <a:t>Time series clustering –</a:t>
            </a:r>
            <a:br>
              <a:rPr lang="en-US" altLang="zh-CN" dirty="0"/>
            </a:br>
            <a:r>
              <a:rPr lang="en-US" altLang="zh-CN" dirty="0"/>
              <a:t>Warehouse Planning</a:t>
            </a:r>
            <a:endParaRPr lang="zh-CN" altLang="en-US" dirty="0"/>
          </a:p>
        </p:txBody>
      </p:sp>
      <p:sp>
        <p:nvSpPr>
          <p:cNvPr id="5" name="TextBox 4">
            <a:extLst>
              <a:ext uri="{FF2B5EF4-FFF2-40B4-BE49-F238E27FC236}">
                <a16:creationId xmlns:a16="http://schemas.microsoft.com/office/drawing/2014/main" id="{D195943E-1A80-4A5C-99E1-5D78003B31BA}"/>
              </a:ext>
            </a:extLst>
          </p:cNvPr>
          <p:cNvSpPr txBox="1"/>
          <p:nvPr/>
        </p:nvSpPr>
        <p:spPr>
          <a:xfrm>
            <a:off x="7045960" y="2197100"/>
            <a:ext cx="4109720" cy="3693319"/>
          </a:xfrm>
          <a:prstGeom prst="rect">
            <a:avLst/>
          </a:prstGeom>
          <a:noFill/>
        </p:spPr>
        <p:txBody>
          <a:bodyPr wrap="square" rtlCol="0">
            <a:spAutoFit/>
          </a:bodyPr>
          <a:lstStyle/>
          <a:p>
            <a:r>
              <a:rPr lang="en-US" altLang="zh-CN" dirty="0"/>
              <a:t>Each warehouse seems to fulfill higher no of orders from a specific cluster.</a:t>
            </a:r>
          </a:p>
          <a:p>
            <a:endParaRPr lang="en-US" altLang="zh-CN" dirty="0"/>
          </a:p>
          <a:p>
            <a:r>
              <a:rPr lang="en-US" altLang="zh-CN" dirty="0"/>
              <a:t>Considering different seasonality exhibited by the clusters, business should consider more </a:t>
            </a:r>
            <a:r>
              <a:rPr lang="en-US" altLang="zh-CN" b="1" dirty="0"/>
              <a:t>equal distribution </a:t>
            </a:r>
            <a:r>
              <a:rPr lang="en-US" altLang="zh-CN" dirty="0"/>
              <a:t>its these clusters of products across its warehouse. This would help to free up space in case on contingencies such as product returns.</a:t>
            </a:r>
          </a:p>
          <a:p>
            <a:endParaRPr lang="en-US" altLang="zh-CN" dirty="0"/>
          </a:p>
          <a:p>
            <a:r>
              <a:rPr lang="en-US" altLang="zh-CN" dirty="0"/>
              <a:t>However, process specialization may limit the extent to which such change can be made.</a:t>
            </a:r>
          </a:p>
        </p:txBody>
      </p:sp>
      <p:pic>
        <p:nvPicPr>
          <p:cNvPr id="2056" name="Picture 8">
            <a:extLst>
              <a:ext uri="{FF2B5EF4-FFF2-40B4-BE49-F238E27FC236}">
                <a16:creationId xmlns:a16="http://schemas.microsoft.com/office/drawing/2014/main" id="{A591C387-B371-44EE-9431-A57158ADF3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851386"/>
            <a:ext cx="5773420" cy="4723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70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E67A6-643B-44B5-8E0A-F7A895AAA97F}"/>
              </a:ext>
            </a:extLst>
          </p:cNvPr>
          <p:cNvSpPr>
            <a:spLocks noGrp="1"/>
          </p:cNvSpPr>
          <p:nvPr>
            <p:ph type="title"/>
          </p:nvPr>
        </p:nvSpPr>
        <p:spPr>
          <a:xfrm>
            <a:off x="1096963" y="831548"/>
            <a:ext cx="10058400" cy="2355132"/>
          </a:xfrm>
        </p:spPr>
        <p:txBody>
          <a:bodyPr anchor="b">
            <a:normAutofit/>
          </a:bodyPr>
          <a:lstStyle/>
          <a:p>
            <a:r>
              <a:rPr lang="en-US" altLang="zh-CN" sz="7200"/>
              <a:t>Conclusion</a:t>
            </a:r>
            <a:endParaRPr lang="zh-CN" altLang="en-US" sz="7200"/>
          </a:p>
        </p:txBody>
      </p:sp>
      <p:cxnSp>
        <p:nvCxnSpPr>
          <p:cNvPr id="15" name="Straight Connector 9">
            <a:extLst>
              <a:ext uri="{FF2B5EF4-FFF2-40B4-BE49-F238E27FC236}">
                <a16:creationId xmlns:a16="http://schemas.microsoft.com/office/drawing/2014/main" id="{2253D3D2-93DD-4AE3-9660-D546EF032A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403" y="3429000"/>
            <a:ext cx="981151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71179F-F042-412A-8459-F5399434B2E4}"/>
              </a:ext>
            </a:extLst>
          </p:cNvPr>
          <p:cNvSpPr>
            <a:spLocks noGrp="1"/>
          </p:cNvSpPr>
          <p:nvPr>
            <p:ph idx="1"/>
          </p:nvPr>
        </p:nvSpPr>
        <p:spPr>
          <a:xfrm>
            <a:off x="1096963" y="3671316"/>
            <a:ext cx="10058400" cy="2355132"/>
          </a:xfrm>
        </p:spPr>
        <p:txBody>
          <a:bodyPr anchor="t">
            <a:normAutofit/>
          </a:bodyPr>
          <a:lstStyle/>
          <a:p>
            <a:r>
              <a:rPr lang="en-US" altLang="zh-CN" dirty="0"/>
              <a:t>While business owners may have sufficient understanding of their products. Clustering can still provide business planners with a data-driven means of reviewing current processes and questioning current understanding.  </a:t>
            </a:r>
          </a:p>
          <a:p>
            <a:r>
              <a:rPr lang="en-US" altLang="zh-CN" dirty="0"/>
              <a:t>While more variances can be reduced by increasing no. of clusters, businesses should consider the required resource and effort of the increased complexity.</a:t>
            </a:r>
            <a:endParaRPr lang="zh-CN" altLang="en-US" dirty="0"/>
          </a:p>
        </p:txBody>
      </p:sp>
      <p:sp>
        <p:nvSpPr>
          <p:cNvPr id="16" name="Rectangle 11">
            <a:extLst>
              <a:ext uri="{FF2B5EF4-FFF2-40B4-BE49-F238E27FC236}">
                <a16:creationId xmlns:a16="http://schemas.microsoft.com/office/drawing/2014/main" id="{C8C4A29D-5269-414E-AF71-0B9E9252E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1890199"/>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{0A4918FE-7BAF-45A0-8ADA-D98F9F4A2C95}tf11437505_win32</Template>
  <TotalTime>544</TotalTime>
  <Words>496</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Georgia Pro Cond Light</vt:lpstr>
      <vt:lpstr>Speak Pro</vt:lpstr>
      <vt:lpstr>RetrospectVTI</vt:lpstr>
      <vt:lpstr>Efficient Product Segmentation</vt:lpstr>
      <vt:lpstr>Outline</vt:lpstr>
      <vt:lpstr>Background</vt:lpstr>
      <vt:lpstr>Data preprocessing</vt:lpstr>
      <vt:lpstr>Clustering – Optimal no. of clusters</vt:lpstr>
      <vt:lpstr>Clustering without time series –  Product Life Cycle</vt:lpstr>
      <vt:lpstr>Time series clustering – Demand Planning</vt:lpstr>
      <vt:lpstr>Time series clustering – Warehouse Planning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Product Segmentation</dc:title>
  <dc:creator>Grace Lam</dc:creator>
  <cp:lastModifiedBy>Grace Lam</cp:lastModifiedBy>
  <cp:revision>33</cp:revision>
  <dcterms:created xsi:type="dcterms:W3CDTF">2021-09-10T15:54:28Z</dcterms:created>
  <dcterms:modified xsi:type="dcterms:W3CDTF">2021-09-11T06:17:57Z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