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Business and data questions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Data pre-processing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Feature selection with forward feature selection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/>
        </a:p>
      </dgm:t>
    </dgm:pt>
    <dgm:pt modelId="{C4C82CBD-20C9-497B-9A8C-98564958FA0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sz="1600" dirty="0"/>
            <a:t>Business application</a:t>
          </a:r>
          <a:endParaRPr lang="zh-CN" altLang="en-US" sz="1600" dirty="0"/>
        </a:p>
      </dgm:t>
    </dgm:pt>
    <dgm:pt modelId="{426074CA-BB80-43D6-994D-6AD498E2859B}" type="parTrans" cxnId="{F980F9F9-855F-466A-A35E-50561F784ED7}">
      <dgm:prSet/>
      <dgm:spPr/>
      <dgm:t>
        <a:bodyPr/>
        <a:lstStyle/>
        <a:p>
          <a:endParaRPr lang="zh-CN" altLang="en-US" sz="2400"/>
        </a:p>
      </dgm:t>
    </dgm:pt>
    <dgm:pt modelId="{2DFBF325-677A-42CA-AD89-DAF02546FE22}" type="sibTrans" cxnId="{F980F9F9-855F-466A-A35E-50561F784ED7}">
      <dgm:prSet/>
      <dgm:spPr/>
      <dgm:t>
        <a:bodyPr/>
        <a:lstStyle/>
        <a:p>
          <a:endParaRPr lang="zh-CN" altLang="en-US" sz="2400"/>
        </a:p>
      </dgm:t>
    </dgm:pt>
    <dgm:pt modelId="{D5C4F530-8A28-4525-B11D-D10C2B6D87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sz="1600" dirty="0"/>
            <a:t>Supervised learning with logistics regression model</a:t>
          </a:r>
          <a:endParaRPr lang="zh-CN" altLang="en-US" sz="1600" dirty="0"/>
        </a:p>
      </dgm:t>
    </dgm:pt>
    <dgm:pt modelId="{C3DFD43E-7CD3-4769-B533-56BFA71CB979}" type="parTrans" cxnId="{9B9FFC57-9C41-4820-AF58-B78D11F4AF24}">
      <dgm:prSet/>
      <dgm:spPr/>
      <dgm:t>
        <a:bodyPr/>
        <a:lstStyle/>
        <a:p>
          <a:endParaRPr lang="zh-CN" altLang="en-US" sz="2400"/>
        </a:p>
      </dgm:t>
    </dgm:pt>
    <dgm:pt modelId="{8898B3E8-C84B-49C7-AC7E-49DD3B4B7400}" type="sibTrans" cxnId="{9B9FFC57-9C41-4820-AF58-B78D11F4AF24}">
      <dgm:prSet/>
      <dgm:spPr/>
      <dgm:t>
        <a:bodyPr/>
        <a:lstStyle/>
        <a:p>
          <a:endParaRPr lang="zh-CN" altLang="en-US" sz="240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5"/>
      <dgm:spPr/>
    </dgm:pt>
    <dgm:pt modelId="{7C175B98-93F4-4D7C-BB95-1514AB879CD5}" type="pres">
      <dgm:prSet presAssocID="{40FC4FFE-8987-4A26-B7F4-8A516F18AD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Of Directors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5"/>
      <dgm:spPr/>
    </dgm:pt>
    <dgm:pt modelId="{DB4CA7C4-FCA1-4127-B20A-2A5C031A3CF4}" type="pres">
      <dgm:prSet presAssocID="{49225C73-1633-42F1-AB3B-7CB183E5F8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5"/>
      <dgm:spPr/>
    </dgm:pt>
    <dgm:pt modelId="{39509775-983E-4110-B989-EE2CD6514BE0}" type="pres">
      <dgm:prSet presAssocID="{1C383F32-22E8-4F62-A3E0-BDC3D5F489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5">
        <dgm:presLayoutVars>
          <dgm:chMax val="1"/>
          <dgm:chPref val="1"/>
        </dgm:presLayoutVars>
      </dgm:prSet>
      <dgm:spPr/>
    </dgm:pt>
    <dgm:pt modelId="{C306F300-26BD-427F-84AB-40E08EDF4433}" type="pres">
      <dgm:prSet presAssocID="{8500F72A-2C6D-4FDF-9C1D-CA691380EB0B}" presName="sibTrans" presStyleCnt="0"/>
      <dgm:spPr/>
    </dgm:pt>
    <dgm:pt modelId="{2DB00394-5ECF-4FC1-B7E9-B62BC3BC85BB}" type="pres">
      <dgm:prSet presAssocID="{D5C4F530-8A28-4525-B11D-D10C2B6D8749}" presName="compNode" presStyleCnt="0"/>
      <dgm:spPr/>
    </dgm:pt>
    <dgm:pt modelId="{4F0BA0E3-B6E1-494A-A265-1FF82F427232}" type="pres">
      <dgm:prSet presAssocID="{D5C4F530-8A28-4525-B11D-D10C2B6D8749}" presName="iconBgRect" presStyleLbl="bgShp" presStyleIdx="3" presStyleCnt="5"/>
      <dgm:spPr/>
    </dgm:pt>
    <dgm:pt modelId="{BD0362B6-8A41-416A-BF64-985614B5F2A9}" type="pres">
      <dgm:prSet presAssocID="{D5C4F530-8A28-4525-B11D-D10C2B6D87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outline"/>
        </a:ext>
      </dgm:extLst>
    </dgm:pt>
    <dgm:pt modelId="{01DF2C0A-B6F3-4474-A332-79AE6A0E674D}" type="pres">
      <dgm:prSet presAssocID="{D5C4F530-8A28-4525-B11D-D10C2B6D8749}" presName="spaceRect" presStyleCnt="0"/>
      <dgm:spPr/>
    </dgm:pt>
    <dgm:pt modelId="{B4F0D402-53E4-4A83-AD85-58BC7D05993B}" type="pres">
      <dgm:prSet presAssocID="{D5C4F530-8A28-4525-B11D-D10C2B6D8749}" presName="textRect" presStyleLbl="revTx" presStyleIdx="3" presStyleCnt="5">
        <dgm:presLayoutVars>
          <dgm:chMax val="1"/>
          <dgm:chPref val="1"/>
        </dgm:presLayoutVars>
      </dgm:prSet>
      <dgm:spPr/>
    </dgm:pt>
    <dgm:pt modelId="{BE2A11B7-E742-4A59-99F7-71D36AD386C9}" type="pres">
      <dgm:prSet presAssocID="{8898B3E8-C84B-49C7-AC7E-49DD3B4B7400}" presName="sibTrans" presStyleCnt="0"/>
      <dgm:spPr/>
    </dgm:pt>
    <dgm:pt modelId="{329B0227-B865-44A8-BAC8-67BE6388748B}" type="pres">
      <dgm:prSet presAssocID="{C4C82CBD-20C9-497B-9A8C-98564958FA01}" presName="compNode" presStyleCnt="0"/>
      <dgm:spPr/>
    </dgm:pt>
    <dgm:pt modelId="{3F004FB6-ED03-4ADE-8EC8-4C64DA84274E}" type="pres">
      <dgm:prSet presAssocID="{C4C82CBD-20C9-497B-9A8C-98564958FA01}" presName="iconBgRect" presStyleLbl="bgShp" presStyleIdx="4" presStyleCnt="5"/>
      <dgm:spPr/>
    </dgm:pt>
    <dgm:pt modelId="{D3DAB208-D9ED-4C26-8543-2FC9DC3F9BB4}" type="pres">
      <dgm:prSet presAssocID="{C4C82CBD-20C9-497B-9A8C-98564958FA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F91193E7-39DA-4574-96EF-5ECFB195225B}" type="pres">
      <dgm:prSet presAssocID="{C4C82CBD-20C9-497B-9A8C-98564958FA01}" presName="spaceRect" presStyleCnt="0"/>
      <dgm:spPr/>
    </dgm:pt>
    <dgm:pt modelId="{DBAA6EA9-AA75-4BF1-9CB2-70FD5DC62BA3}" type="pres">
      <dgm:prSet presAssocID="{C4C82CBD-20C9-497B-9A8C-98564958FA0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9B9FFC57-9C41-4820-AF58-B78D11F4AF24}" srcId="{01A66772-F185-4D58-B8BB-E9370D7A7A2B}" destId="{D5C4F530-8A28-4525-B11D-D10C2B6D8749}" srcOrd="3" destOrd="0" parTransId="{C3DFD43E-7CD3-4769-B533-56BFA71CB979}" sibTransId="{8898B3E8-C84B-49C7-AC7E-49DD3B4B7400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DB80C1-5418-46A8-9E95-2561C7D6EA6B}" type="presOf" srcId="{D5C4F530-8A28-4525-B11D-D10C2B6D8749}" destId="{B4F0D402-53E4-4A83-AD85-58BC7D05993B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AE4D52ED-2C9A-4F13-BB59-EB38964E2DD3}" type="presOf" srcId="{C4C82CBD-20C9-497B-9A8C-98564958FA01}" destId="{DBAA6EA9-AA75-4BF1-9CB2-70FD5DC62BA3}" srcOrd="0" destOrd="0" presId="urn:microsoft.com/office/officeart/2018/5/layout/IconCircleLabelList"/>
    <dgm:cxn modelId="{F980F9F9-855F-466A-A35E-50561F784ED7}" srcId="{01A66772-F185-4D58-B8BB-E9370D7A7A2B}" destId="{C4C82CBD-20C9-497B-9A8C-98564958FA01}" srcOrd="4" destOrd="0" parTransId="{426074CA-BB80-43D6-994D-6AD498E2859B}" sibTransId="{2DFBF325-677A-42CA-AD89-DAF02546FE22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D93743DC-8B13-46F9-8F2B-F7A6B64D6002}" type="presParOf" srcId="{50B3CE7C-E10B-4E23-BD93-03664997C932}" destId="{C306F300-26BD-427F-84AB-40E08EDF4433}" srcOrd="5" destOrd="0" presId="urn:microsoft.com/office/officeart/2018/5/layout/IconCircleLabelList"/>
    <dgm:cxn modelId="{91BF47E4-D3FE-4510-B0DB-6D85B9A4583E}" type="presParOf" srcId="{50B3CE7C-E10B-4E23-BD93-03664997C932}" destId="{2DB00394-5ECF-4FC1-B7E9-B62BC3BC85BB}" srcOrd="6" destOrd="0" presId="urn:microsoft.com/office/officeart/2018/5/layout/IconCircleLabelList"/>
    <dgm:cxn modelId="{1DE6391A-3B2E-4480-9099-5F858FCCA699}" type="presParOf" srcId="{2DB00394-5ECF-4FC1-B7E9-B62BC3BC85BB}" destId="{4F0BA0E3-B6E1-494A-A265-1FF82F427232}" srcOrd="0" destOrd="0" presId="urn:microsoft.com/office/officeart/2018/5/layout/IconCircleLabelList"/>
    <dgm:cxn modelId="{A4A9C0D9-5F01-4583-896C-CEA5E724C847}" type="presParOf" srcId="{2DB00394-5ECF-4FC1-B7E9-B62BC3BC85BB}" destId="{BD0362B6-8A41-416A-BF64-985614B5F2A9}" srcOrd="1" destOrd="0" presId="urn:microsoft.com/office/officeart/2018/5/layout/IconCircleLabelList"/>
    <dgm:cxn modelId="{F9370DE4-0D4C-4B4B-AFFB-C9303D58D05E}" type="presParOf" srcId="{2DB00394-5ECF-4FC1-B7E9-B62BC3BC85BB}" destId="{01DF2C0A-B6F3-4474-A332-79AE6A0E674D}" srcOrd="2" destOrd="0" presId="urn:microsoft.com/office/officeart/2018/5/layout/IconCircleLabelList"/>
    <dgm:cxn modelId="{04199CA5-44D5-4F79-BD72-C6BE7F50B422}" type="presParOf" srcId="{2DB00394-5ECF-4FC1-B7E9-B62BC3BC85BB}" destId="{B4F0D402-53E4-4A83-AD85-58BC7D05993B}" srcOrd="3" destOrd="0" presId="urn:microsoft.com/office/officeart/2018/5/layout/IconCircleLabelList"/>
    <dgm:cxn modelId="{548AA468-C94A-4E16-8944-D80BA4807880}" type="presParOf" srcId="{50B3CE7C-E10B-4E23-BD93-03664997C932}" destId="{BE2A11B7-E742-4A59-99F7-71D36AD386C9}" srcOrd="7" destOrd="0" presId="urn:microsoft.com/office/officeart/2018/5/layout/IconCircleLabelList"/>
    <dgm:cxn modelId="{D17FED79-C14F-4F33-B61E-87A10DBC0BBF}" type="presParOf" srcId="{50B3CE7C-E10B-4E23-BD93-03664997C932}" destId="{329B0227-B865-44A8-BAC8-67BE6388748B}" srcOrd="8" destOrd="0" presId="urn:microsoft.com/office/officeart/2018/5/layout/IconCircleLabelList"/>
    <dgm:cxn modelId="{46BD6B17-453F-4521-A346-7EDB3C396832}" type="presParOf" srcId="{329B0227-B865-44A8-BAC8-67BE6388748B}" destId="{3F004FB6-ED03-4ADE-8EC8-4C64DA84274E}" srcOrd="0" destOrd="0" presId="urn:microsoft.com/office/officeart/2018/5/layout/IconCircleLabelList"/>
    <dgm:cxn modelId="{7F7908AF-746B-4D7B-A4C0-296212AB00A3}" type="presParOf" srcId="{329B0227-B865-44A8-BAC8-67BE6388748B}" destId="{D3DAB208-D9ED-4C26-8543-2FC9DC3F9BB4}" srcOrd="1" destOrd="0" presId="urn:microsoft.com/office/officeart/2018/5/layout/IconCircleLabelList"/>
    <dgm:cxn modelId="{A89875A0-8CA1-4D51-9EBC-7670D659B7FE}" type="presParOf" srcId="{329B0227-B865-44A8-BAC8-67BE6388748B}" destId="{F91193E7-39DA-4574-96EF-5ECFB195225B}" srcOrd="2" destOrd="0" presId="urn:microsoft.com/office/officeart/2018/5/layout/IconCircleLabelList"/>
    <dgm:cxn modelId="{0F992E3C-ECF1-4623-8396-998BA3686E6B}" type="presParOf" srcId="{329B0227-B865-44A8-BAC8-67BE6388748B}" destId="{DBAA6EA9-AA75-4BF1-9CB2-70FD5DC62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EBB47-2CAB-4779-9357-751680D4664A}" type="doc">
      <dgm:prSet loTypeId="urn:microsoft.com/office/officeart/2005/8/layout/vList6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E2A6EEC9-DE07-4391-AF58-1E7EC6B8239B}">
      <dgm:prSet phldrT="[Text]" custT="1"/>
      <dgm:spPr/>
      <dgm:t>
        <a:bodyPr/>
        <a:lstStyle/>
        <a:p>
          <a:r>
            <a:rPr lang="en-US" altLang="zh-CN" sz="1600" dirty="0"/>
            <a:t>Data cleaning (2240 rows)</a:t>
          </a:r>
          <a:endParaRPr lang="zh-CN" altLang="en-US" sz="1600" dirty="0"/>
        </a:p>
      </dgm:t>
    </dgm:pt>
    <dgm:pt modelId="{972F2E56-AAC0-497B-9369-CCD3C8C0CEB4}" type="parTrans" cxnId="{5CD7217D-9EC9-4382-9A0B-9B8339BE4D5B}">
      <dgm:prSet/>
      <dgm:spPr/>
      <dgm:t>
        <a:bodyPr/>
        <a:lstStyle/>
        <a:p>
          <a:endParaRPr lang="zh-CN" altLang="en-US" sz="2000"/>
        </a:p>
      </dgm:t>
    </dgm:pt>
    <dgm:pt modelId="{07E673BA-CEAD-46F7-8749-313A8AF8C170}" type="sibTrans" cxnId="{5CD7217D-9EC9-4382-9A0B-9B8339BE4D5B}">
      <dgm:prSet/>
      <dgm:spPr/>
      <dgm:t>
        <a:bodyPr/>
        <a:lstStyle/>
        <a:p>
          <a:endParaRPr lang="zh-CN" altLang="en-US" sz="2000"/>
        </a:p>
      </dgm:t>
    </dgm:pt>
    <dgm:pt modelId="{4F775E62-3436-4B9F-9ABA-FFAA7365A07D}">
      <dgm:prSet phldrT="[Text]" custT="1"/>
      <dgm:spPr/>
      <dgm:t>
        <a:bodyPr/>
        <a:lstStyle/>
        <a:p>
          <a:r>
            <a:rPr lang="en-US" altLang="zh-CN" sz="1200"/>
            <a:t>Fill missing </a:t>
          </a:r>
          <a:r>
            <a:rPr lang="en-US" altLang="zh-CN" sz="1200" b="1"/>
            <a:t>income</a:t>
          </a:r>
          <a:r>
            <a:rPr lang="en-US" altLang="zh-CN" sz="1200"/>
            <a:t> values using average income based on education level</a:t>
          </a:r>
          <a:endParaRPr lang="zh-CN" altLang="en-US" sz="1200" dirty="0"/>
        </a:p>
      </dgm:t>
    </dgm:pt>
    <dgm:pt modelId="{A59928FB-37C9-4C52-B04F-8B201732BB5D}" type="parTrans" cxnId="{EFF7528D-0D6D-4FEF-BE5A-10D10ED237DB}">
      <dgm:prSet/>
      <dgm:spPr/>
      <dgm:t>
        <a:bodyPr/>
        <a:lstStyle/>
        <a:p>
          <a:endParaRPr lang="zh-CN" altLang="en-US" sz="2000"/>
        </a:p>
      </dgm:t>
    </dgm:pt>
    <dgm:pt modelId="{FC20EA53-6CEA-49AF-B322-64B02092D8E8}" type="sibTrans" cxnId="{EFF7528D-0D6D-4FEF-BE5A-10D10ED237DB}">
      <dgm:prSet/>
      <dgm:spPr/>
      <dgm:t>
        <a:bodyPr/>
        <a:lstStyle/>
        <a:p>
          <a:endParaRPr lang="zh-CN" altLang="en-US" sz="2000"/>
        </a:p>
      </dgm:t>
    </dgm:pt>
    <dgm:pt modelId="{F7C4E640-17DC-4C61-B5F7-8494DEBC0D8A}">
      <dgm:prSet phldrT="[Text]" custT="1"/>
      <dgm:spPr/>
      <dgm:t>
        <a:bodyPr/>
        <a:lstStyle/>
        <a:p>
          <a:r>
            <a:rPr lang="en-US" altLang="zh-CN" sz="1600" dirty="0"/>
            <a:t>Feature engineering: Numerical</a:t>
          </a:r>
          <a:endParaRPr lang="zh-CN" altLang="en-US" sz="1600" dirty="0"/>
        </a:p>
      </dgm:t>
    </dgm:pt>
    <dgm:pt modelId="{CD75654B-F7BA-4F15-89A0-DA7F9B57A4D4}" type="parTrans" cxnId="{4D879FF9-A824-4BAA-A27A-76394D8B072C}">
      <dgm:prSet/>
      <dgm:spPr/>
      <dgm:t>
        <a:bodyPr/>
        <a:lstStyle/>
        <a:p>
          <a:endParaRPr lang="zh-CN" altLang="en-US" sz="2000"/>
        </a:p>
      </dgm:t>
    </dgm:pt>
    <dgm:pt modelId="{D931A0E0-A4E6-45D9-BFFF-32CD66A26629}" type="sibTrans" cxnId="{4D879FF9-A824-4BAA-A27A-76394D8B072C}">
      <dgm:prSet/>
      <dgm:spPr/>
      <dgm:t>
        <a:bodyPr/>
        <a:lstStyle/>
        <a:p>
          <a:endParaRPr lang="zh-CN" altLang="en-US" sz="2000"/>
        </a:p>
      </dgm:t>
    </dgm:pt>
    <dgm:pt modelId="{FBE16AC8-0DF2-489D-9003-42AC69597435}">
      <dgm:prSet phldrT="[Text]" custT="1"/>
      <dgm:spPr/>
      <dgm:t>
        <a:bodyPr/>
        <a:lstStyle/>
        <a:p>
          <a:r>
            <a:rPr lang="en-US" altLang="zh-CN" sz="1200"/>
            <a:t>Create new feature, being </a:t>
          </a:r>
          <a:r>
            <a:rPr lang="en-US" altLang="zh-CN" sz="1200" b="1" i="0"/>
            <a:t>customer’s period of membership </a:t>
          </a:r>
          <a:r>
            <a:rPr lang="en-US" altLang="zh-CN" sz="1200"/>
            <a:t>(in days relative to the first enrolment), based on no of days between the </a:t>
          </a:r>
          <a:r>
            <a:rPr lang="en-US" altLang="zh-CN" sz="1200" u="sng"/>
            <a:t>earliest</a:t>
          </a:r>
          <a:r>
            <a:rPr lang="en-US" altLang="zh-CN" sz="1200"/>
            <a:t> and the customer’s date of enrolment</a:t>
          </a:r>
          <a:endParaRPr lang="zh-CN" altLang="en-US" sz="1200" dirty="0"/>
        </a:p>
      </dgm:t>
    </dgm:pt>
    <dgm:pt modelId="{0D91D767-C5B3-4DE4-99CF-ED3AA563A8E2}" type="parTrans" cxnId="{235871E5-984E-482D-8946-004B693C063E}">
      <dgm:prSet/>
      <dgm:spPr/>
      <dgm:t>
        <a:bodyPr/>
        <a:lstStyle/>
        <a:p>
          <a:endParaRPr lang="zh-CN" altLang="en-US" sz="2000"/>
        </a:p>
      </dgm:t>
    </dgm:pt>
    <dgm:pt modelId="{08B51849-C418-40E8-9983-728E692A6EA1}" type="sibTrans" cxnId="{235871E5-984E-482D-8946-004B693C063E}">
      <dgm:prSet/>
      <dgm:spPr/>
      <dgm:t>
        <a:bodyPr/>
        <a:lstStyle/>
        <a:p>
          <a:endParaRPr lang="zh-CN" altLang="en-US" sz="2000"/>
        </a:p>
      </dgm:t>
    </dgm:pt>
    <dgm:pt modelId="{A04033F0-8640-4B53-A795-C72634896731}">
      <dgm:prSet phldrT="[Text]" custT="1"/>
      <dgm:spPr/>
      <dgm:t>
        <a:bodyPr/>
        <a:lstStyle/>
        <a:p>
          <a:r>
            <a:rPr lang="en-US" altLang="zh-CN" sz="1600" dirty="0"/>
            <a:t>Feature engineering: Categorical</a:t>
          </a:r>
          <a:endParaRPr lang="zh-CN" altLang="en-US" sz="1600" dirty="0"/>
        </a:p>
      </dgm:t>
    </dgm:pt>
    <dgm:pt modelId="{EE363537-6121-4CCA-9F9E-EE0F08C441F8}" type="parTrans" cxnId="{2FEB4076-04F9-44A4-9B0D-D8220D9D9DCA}">
      <dgm:prSet/>
      <dgm:spPr/>
      <dgm:t>
        <a:bodyPr/>
        <a:lstStyle/>
        <a:p>
          <a:endParaRPr lang="zh-CN" altLang="en-US" sz="2000"/>
        </a:p>
      </dgm:t>
    </dgm:pt>
    <dgm:pt modelId="{616FC41C-F640-4432-8DA9-1A730D4FF0AC}" type="sibTrans" cxnId="{2FEB4076-04F9-44A4-9B0D-D8220D9D9DCA}">
      <dgm:prSet/>
      <dgm:spPr/>
      <dgm:t>
        <a:bodyPr/>
        <a:lstStyle/>
        <a:p>
          <a:endParaRPr lang="zh-CN" altLang="en-US" sz="2000"/>
        </a:p>
      </dgm:t>
    </dgm:pt>
    <dgm:pt modelId="{A345B176-9277-4E77-A2AA-ACB067F82895}">
      <dgm:prSet custT="1"/>
      <dgm:spPr/>
      <dgm:t>
        <a:bodyPr/>
        <a:lstStyle/>
        <a:p>
          <a:r>
            <a:rPr lang="en-US" altLang="zh-CN" sz="1200" dirty="0"/>
            <a:t>Represent </a:t>
          </a:r>
          <a:r>
            <a:rPr lang="en-US" altLang="zh-CN" sz="1200" b="1" dirty="0"/>
            <a:t>marital status </a:t>
          </a:r>
          <a:r>
            <a:rPr lang="en-US" altLang="zh-CN" sz="1200" dirty="0"/>
            <a:t>with 0 being single and 1 being married</a:t>
          </a:r>
          <a:endParaRPr lang="zh-CN" altLang="en-US" sz="1200" dirty="0"/>
        </a:p>
      </dgm:t>
    </dgm:pt>
    <dgm:pt modelId="{8A9DD1FF-A354-42B2-B6E5-3FDB3EF78B65}" type="parTrans" cxnId="{ADE27110-1C3D-49EF-93DF-39AEDB928D7A}">
      <dgm:prSet/>
      <dgm:spPr/>
      <dgm:t>
        <a:bodyPr/>
        <a:lstStyle/>
        <a:p>
          <a:endParaRPr lang="zh-CN" altLang="en-US" sz="2000"/>
        </a:p>
      </dgm:t>
    </dgm:pt>
    <dgm:pt modelId="{90F1D0D9-C7F5-464F-87AA-D12CF79CD47C}" type="sibTrans" cxnId="{ADE27110-1C3D-49EF-93DF-39AEDB928D7A}">
      <dgm:prSet/>
      <dgm:spPr/>
      <dgm:t>
        <a:bodyPr/>
        <a:lstStyle/>
        <a:p>
          <a:endParaRPr lang="zh-CN" altLang="en-US" sz="2000"/>
        </a:p>
      </dgm:t>
    </dgm:pt>
    <dgm:pt modelId="{4A99DAD2-7FE4-4789-A63B-26A7653714BA}">
      <dgm:prSet phldrT="[Text]" custT="1"/>
      <dgm:spPr/>
      <dgm:t>
        <a:bodyPr/>
        <a:lstStyle/>
        <a:p>
          <a:r>
            <a:rPr lang="en-US" altLang="zh-CN" sz="1200" dirty="0"/>
            <a:t>Rank </a:t>
          </a:r>
          <a:r>
            <a:rPr lang="en-US" altLang="zh-CN" sz="1200" b="1" dirty="0"/>
            <a:t>education</a:t>
          </a:r>
          <a:r>
            <a:rPr lang="en-US" altLang="zh-CN" sz="1200" dirty="0"/>
            <a:t> on a scale of 1 to 5 for Basic, Graduation, 2n Cycle, Master and PhD</a:t>
          </a:r>
          <a:endParaRPr lang="zh-CN" altLang="en-US" sz="1200" dirty="0"/>
        </a:p>
      </dgm:t>
    </dgm:pt>
    <dgm:pt modelId="{C6315A24-89D3-46E8-AB19-762C7408F07F}" type="parTrans" cxnId="{C8B99F5C-CDB3-4E90-B9DE-6D89D8A798AF}">
      <dgm:prSet/>
      <dgm:spPr/>
      <dgm:t>
        <a:bodyPr/>
        <a:lstStyle/>
        <a:p>
          <a:endParaRPr lang="zh-CN" altLang="en-US" sz="2000"/>
        </a:p>
      </dgm:t>
    </dgm:pt>
    <dgm:pt modelId="{78B47490-0A2A-4EC7-AE9B-3EF5BE1CC2B8}" type="sibTrans" cxnId="{C8B99F5C-CDB3-4E90-B9DE-6D89D8A798AF}">
      <dgm:prSet/>
      <dgm:spPr/>
      <dgm:t>
        <a:bodyPr/>
        <a:lstStyle/>
        <a:p>
          <a:endParaRPr lang="zh-CN" altLang="en-US" sz="2000"/>
        </a:p>
      </dgm:t>
    </dgm:pt>
    <dgm:pt modelId="{6D9C9735-496C-4FBA-89C8-CE13CB684CE6}">
      <dgm:prSet custT="1"/>
      <dgm:spPr/>
      <dgm:t>
        <a:bodyPr/>
        <a:lstStyle/>
        <a:p>
          <a:r>
            <a:rPr lang="en-US" altLang="zh-CN" sz="1600" dirty="0"/>
            <a:t>Predictors and Target</a:t>
          </a:r>
        </a:p>
      </dgm:t>
    </dgm:pt>
    <dgm:pt modelId="{D90FBB24-5E5F-41DB-802D-5D6F56E1A545}" type="parTrans" cxnId="{DEDB8F47-70E3-4458-97E1-47E1E4AA7FBE}">
      <dgm:prSet/>
      <dgm:spPr/>
      <dgm:t>
        <a:bodyPr/>
        <a:lstStyle/>
        <a:p>
          <a:endParaRPr lang="zh-CN" altLang="en-US" sz="2000"/>
        </a:p>
      </dgm:t>
    </dgm:pt>
    <dgm:pt modelId="{122A9302-0F23-4DA0-A6D0-2C7E75105CEF}" type="sibTrans" cxnId="{DEDB8F47-70E3-4458-97E1-47E1E4AA7FBE}">
      <dgm:prSet/>
      <dgm:spPr/>
      <dgm:t>
        <a:bodyPr/>
        <a:lstStyle/>
        <a:p>
          <a:endParaRPr lang="zh-CN" altLang="en-US" sz="2000"/>
        </a:p>
      </dgm:t>
    </dgm:pt>
    <dgm:pt modelId="{08027328-59F5-48C6-A5CA-A328D79ED5A5}">
      <dgm:prSet custT="1"/>
      <dgm:spPr/>
      <dgm:t>
        <a:bodyPr/>
        <a:lstStyle/>
        <a:p>
          <a:r>
            <a:rPr lang="en-US" altLang="zh-CN" sz="1200" dirty="0"/>
            <a:t>For </a:t>
          </a:r>
          <a:r>
            <a:rPr lang="en-US" altLang="zh-CN" sz="1200" b="1" dirty="0"/>
            <a:t>predictors</a:t>
          </a:r>
          <a:r>
            <a:rPr lang="en-US" altLang="zh-CN" sz="1200" dirty="0"/>
            <a:t> (X): remove cost, revenue, target and non-numerical columns, e.g., customer ID, date of enrolment and marital status</a:t>
          </a:r>
          <a:endParaRPr lang="zh-CN" altLang="en-US" sz="1200" dirty="0"/>
        </a:p>
      </dgm:t>
    </dgm:pt>
    <dgm:pt modelId="{4F8AE4E7-C742-487A-A47E-B922E1585B42}" type="parTrans" cxnId="{73CE1C9F-93EE-49CF-A274-AEDBF24D15A6}">
      <dgm:prSet/>
      <dgm:spPr/>
      <dgm:t>
        <a:bodyPr/>
        <a:lstStyle/>
        <a:p>
          <a:endParaRPr lang="zh-CN" altLang="en-US" sz="2000"/>
        </a:p>
      </dgm:t>
    </dgm:pt>
    <dgm:pt modelId="{9A7D5E38-8549-44A0-BC8B-947B43438775}" type="sibTrans" cxnId="{73CE1C9F-93EE-49CF-A274-AEDBF24D15A6}">
      <dgm:prSet/>
      <dgm:spPr/>
      <dgm:t>
        <a:bodyPr/>
        <a:lstStyle/>
        <a:p>
          <a:endParaRPr lang="zh-CN" altLang="en-US" sz="2000"/>
        </a:p>
      </dgm:t>
    </dgm:pt>
    <dgm:pt modelId="{A311C8C7-FFF6-4483-9DA7-76A8C7FAA68E}">
      <dgm:prSet custT="1"/>
      <dgm:spPr/>
      <dgm:t>
        <a:bodyPr/>
        <a:lstStyle/>
        <a:p>
          <a:r>
            <a:rPr lang="en-US" altLang="zh-CN" sz="1200" dirty="0"/>
            <a:t>For </a:t>
          </a:r>
          <a:r>
            <a:rPr lang="en-US" altLang="zh-CN" sz="1200" b="1" dirty="0"/>
            <a:t>target</a:t>
          </a:r>
          <a:r>
            <a:rPr lang="en-US" altLang="zh-CN" sz="1200" dirty="0"/>
            <a:t> (y): response to the  last campaign</a:t>
          </a:r>
          <a:endParaRPr lang="zh-CN" altLang="en-US" sz="1200" dirty="0"/>
        </a:p>
      </dgm:t>
    </dgm:pt>
    <dgm:pt modelId="{F6F6FC79-D9EF-462D-867F-2EAAD1701A2B}" type="parTrans" cxnId="{1B02BCA3-3D7F-46D2-8146-D1AD7F60F864}">
      <dgm:prSet/>
      <dgm:spPr/>
      <dgm:t>
        <a:bodyPr/>
        <a:lstStyle/>
        <a:p>
          <a:endParaRPr lang="zh-CN" altLang="en-US" sz="2000"/>
        </a:p>
      </dgm:t>
    </dgm:pt>
    <dgm:pt modelId="{CBC2033F-B5AF-4E9C-AB28-2C9518C5A83C}" type="sibTrans" cxnId="{1B02BCA3-3D7F-46D2-8146-D1AD7F60F864}">
      <dgm:prSet/>
      <dgm:spPr/>
      <dgm:t>
        <a:bodyPr/>
        <a:lstStyle/>
        <a:p>
          <a:endParaRPr lang="zh-CN" altLang="en-US" sz="2000"/>
        </a:p>
      </dgm:t>
    </dgm:pt>
    <dgm:pt modelId="{01CD94EE-39E2-4D5C-853C-5C456A7CB0F7}">
      <dgm:prSet custT="1"/>
      <dgm:spPr/>
      <dgm:t>
        <a:bodyPr/>
        <a:lstStyle/>
        <a:p>
          <a:r>
            <a:rPr lang="en-US" altLang="zh-CN" sz="1600" dirty="0"/>
            <a:t>Split train/test dataset</a:t>
          </a:r>
          <a:endParaRPr lang="zh-CN" altLang="en-US" sz="1600" dirty="0"/>
        </a:p>
      </dgm:t>
    </dgm:pt>
    <dgm:pt modelId="{D6AAEC8E-85A1-4FCF-A2C7-FDBA5C11D0FD}" type="parTrans" cxnId="{061D13F1-7B5F-41BB-807B-4539D53267E0}">
      <dgm:prSet/>
      <dgm:spPr/>
      <dgm:t>
        <a:bodyPr/>
        <a:lstStyle/>
        <a:p>
          <a:endParaRPr lang="zh-CN" altLang="en-US" sz="1800"/>
        </a:p>
      </dgm:t>
    </dgm:pt>
    <dgm:pt modelId="{A9511944-5BA0-4031-89E9-73E6836FE286}" type="sibTrans" cxnId="{061D13F1-7B5F-41BB-807B-4539D53267E0}">
      <dgm:prSet/>
      <dgm:spPr/>
      <dgm:t>
        <a:bodyPr/>
        <a:lstStyle/>
        <a:p>
          <a:endParaRPr lang="zh-CN" altLang="en-US" sz="1800"/>
        </a:p>
      </dgm:t>
    </dgm:pt>
    <dgm:pt modelId="{B079EB35-6DC6-4016-9960-2D39DFA95F8B}">
      <dgm:prSet custT="1"/>
      <dgm:spPr/>
      <dgm:t>
        <a:bodyPr/>
        <a:lstStyle/>
        <a:p>
          <a:r>
            <a:rPr lang="en-US" altLang="zh-CN" sz="1200" b="1"/>
            <a:t>Stratify</a:t>
          </a:r>
          <a:r>
            <a:rPr lang="en-US" altLang="zh-CN" sz="1200"/>
            <a:t> to preserve proportion of incidence in train vs test dataset – due to low incidence rate of 14% in the target response</a:t>
          </a:r>
          <a:endParaRPr lang="zh-CN" altLang="en-US" sz="1200" dirty="0"/>
        </a:p>
      </dgm:t>
    </dgm:pt>
    <dgm:pt modelId="{E69D3EA0-9DAA-42B4-91BD-DFA510F66418}" type="parTrans" cxnId="{5FF5CC31-0101-46E8-B33F-C69937650163}">
      <dgm:prSet/>
      <dgm:spPr/>
      <dgm:t>
        <a:bodyPr/>
        <a:lstStyle/>
        <a:p>
          <a:endParaRPr lang="zh-CN" altLang="en-US" sz="2000"/>
        </a:p>
      </dgm:t>
    </dgm:pt>
    <dgm:pt modelId="{DFF6E90C-3EC2-4A68-878E-C23F66263F5E}" type="sibTrans" cxnId="{5FF5CC31-0101-46E8-B33F-C69937650163}">
      <dgm:prSet/>
      <dgm:spPr/>
      <dgm:t>
        <a:bodyPr/>
        <a:lstStyle/>
        <a:p>
          <a:endParaRPr lang="zh-CN" altLang="en-US" sz="2000"/>
        </a:p>
      </dgm:t>
    </dgm:pt>
    <dgm:pt modelId="{B1DB7B05-A6D7-4187-AA11-086E95CCDCA8}">
      <dgm:prSet custT="1"/>
      <dgm:spPr/>
      <dgm:t>
        <a:bodyPr/>
        <a:lstStyle/>
        <a:p>
          <a:r>
            <a:rPr lang="en-US" altLang="zh-CN" sz="1200" b="1"/>
            <a:t>70% </a:t>
          </a:r>
          <a:r>
            <a:rPr lang="en-US" altLang="zh-CN" sz="1200"/>
            <a:t>Train dataset vs </a:t>
          </a:r>
          <a:r>
            <a:rPr lang="en-US" altLang="zh-CN" sz="1200" b="1"/>
            <a:t>30%</a:t>
          </a:r>
          <a:r>
            <a:rPr lang="en-US" altLang="zh-CN" sz="1200"/>
            <a:t> Test dataset</a:t>
          </a:r>
          <a:endParaRPr lang="zh-CN" altLang="en-US" sz="1200" dirty="0"/>
        </a:p>
      </dgm:t>
    </dgm:pt>
    <dgm:pt modelId="{F33B0EA8-B451-46EB-8D2E-E6F10635E837}" type="parTrans" cxnId="{16168D98-D2AB-420D-BB1D-D9526F08EA82}">
      <dgm:prSet/>
      <dgm:spPr/>
      <dgm:t>
        <a:bodyPr/>
        <a:lstStyle/>
        <a:p>
          <a:endParaRPr lang="zh-CN" altLang="en-US"/>
        </a:p>
      </dgm:t>
    </dgm:pt>
    <dgm:pt modelId="{ECA5D2D0-728C-44E0-B293-5B70F3C7AF28}" type="sibTrans" cxnId="{16168D98-D2AB-420D-BB1D-D9526F08EA82}">
      <dgm:prSet/>
      <dgm:spPr/>
      <dgm:t>
        <a:bodyPr/>
        <a:lstStyle/>
        <a:p>
          <a:endParaRPr lang="zh-CN" altLang="en-US"/>
        </a:p>
      </dgm:t>
    </dgm:pt>
    <dgm:pt modelId="{6A9D6ABF-5F1F-47D4-9455-3752DEBEF0D0}" type="pres">
      <dgm:prSet presAssocID="{1EEEBB47-2CAB-4779-9357-751680D4664A}" presName="Name0" presStyleCnt="0">
        <dgm:presLayoutVars>
          <dgm:dir/>
          <dgm:animLvl val="lvl"/>
          <dgm:resizeHandles/>
        </dgm:presLayoutVars>
      </dgm:prSet>
      <dgm:spPr/>
    </dgm:pt>
    <dgm:pt modelId="{D314B45A-017E-4A9B-9320-51EE460B15D6}" type="pres">
      <dgm:prSet presAssocID="{E2A6EEC9-DE07-4391-AF58-1E7EC6B8239B}" presName="linNode" presStyleCnt="0"/>
      <dgm:spPr/>
    </dgm:pt>
    <dgm:pt modelId="{533AC643-4514-4C35-83F0-D1809516176D}" type="pres">
      <dgm:prSet presAssocID="{E2A6EEC9-DE07-4391-AF58-1E7EC6B8239B}" presName="parentShp" presStyleLbl="node1" presStyleIdx="0" presStyleCnt="5">
        <dgm:presLayoutVars>
          <dgm:bulletEnabled val="1"/>
        </dgm:presLayoutVars>
      </dgm:prSet>
      <dgm:spPr/>
    </dgm:pt>
    <dgm:pt modelId="{DC290E1B-D194-462F-86DA-0DD02658A05B}" type="pres">
      <dgm:prSet presAssocID="{E2A6EEC9-DE07-4391-AF58-1E7EC6B8239B}" presName="childShp" presStyleLbl="bgAccFollowNode1" presStyleIdx="0" presStyleCnt="5">
        <dgm:presLayoutVars>
          <dgm:bulletEnabled val="1"/>
        </dgm:presLayoutVars>
      </dgm:prSet>
      <dgm:spPr/>
    </dgm:pt>
    <dgm:pt modelId="{22751455-83BA-4130-B0CC-63D6419FACF0}" type="pres">
      <dgm:prSet presAssocID="{07E673BA-CEAD-46F7-8749-313A8AF8C170}" presName="spacing" presStyleCnt="0"/>
      <dgm:spPr/>
    </dgm:pt>
    <dgm:pt modelId="{412AFB3D-EC30-4BB0-A18E-0716AD0B01EC}" type="pres">
      <dgm:prSet presAssocID="{F7C4E640-17DC-4C61-B5F7-8494DEBC0D8A}" presName="linNode" presStyleCnt="0"/>
      <dgm:spPr/>
    </dgm:pt>
    <dgm:pt modelId="{5CC780AE-4306-4DAB-9DF7-03D323A21363}" type="pres">
      <dgm:prSet presAssocID="{F7C4E640-17DC-4C61-B5F7-8494DEBC0D8A}" presName="parentShp" presStyleLbl="node1" presStyleIdx="1" presStyleCnt="5">
        <dgm:presLayoutVars>
          <dgm:bulletEnabled val="1"/>
        </dgm:presLayoutVars>
      </dgm:prSet>
      <dgm:spPr/>
    </dgm:pt>
    <dgm:pt modelId="{77655CB8-20B4-4B4B-B71D-1E0B099D3E85}" type="pres">
      <dgm:prSet presAssocID="{F7C4E640-17DC-4C61-B5F7-8494DEBC0D8A}" presName="childShp" presStyleLbl="bgAccFollowNode1" presStyleIdx="1" presStyleCnt="5">
        <dgm:presLayoutVars>
          <dgm:bulletEnabled val="1"/>
        </dgm:presLayoutVars>
      </dgm:prSet>
      <dgm:spPr/>
    </dgm:pt>
    <dgm:pt modelId="{B4EC5D66-FA9B-4569-890D-B202296D941A}" type="pres">
      <dgm:prSet presAssocID="{D931A0E0-A4E6-45D9-BFFF-32CD66A26629}" presName="spacing" presStyleCnt="0"/>
      <dgm:spPr/>
    </dgm:pt>
    <dgm:pt modelId="{F192C808-BA2C-45AC-911C-985E7C22E49C}" type="pres">
      <dgm:prSet presAssocID="{A04033F0-8640-4B53-A795-C72634896731}" presName="linNode" presStyleCnt="0"/>
      <dgm:spPr/>
    </dgm:pt>
    <dgm:pt modelId="{C590A152-1C12-4CBB-8B1F-81E47171A0B8}" type="pres">
      <dgm:prSet presAssocID="{A04033F0-8640-4B53-A795-C72634896731}" presName="parentShp" presStyleLbl="node1" presStyleIdx="2" presStyleCnt="5">
        <dgm:presLayoutVars>
          <dgm:bulletEnabled val="1"/>
        </dgm:presLayoutVars>
      </dgm:prSet>
      <dgm:spPr/>
    </dgm:pt>
    <dgm:pt modelId="{D636A0AD-8260-4F2A-AF4D-98881B50E89E}" type="pres">
      <dgm:prSet presAssocID="{A04033F0-8640-4B53-A795-C72634896731}" presName="childShp" presStyleLbl="bgAccFollowNode1" presStyleIdx="2" presStyleCnt="5">
        <dgm:presLayoutVars>
          <dgm:bulletEnabled val="1"/>
        </dgm:presLayoutVars>
      </dgm:prSet>
      <dgm:spPr/>
    </dgm:pt>
    <dgm:pt modelId="{2121C2BA-FCE7-41D1-840E-BF074F86CE95}" type="pres">
      <dgm:prSet presAssocID="{616FC41C-F640-4432-8DA9-1A730D4FF0AC}" presName="spacing" presStyleCnt="0"/>
      <dgm:spPr/>
    </dgm:pt>
    <dgm:pt modelId="{B0309B81-5520-44E0-94DB-5A0C441BC272}" type="pres">
      <dgm:prSet presAssocID="{6D9C9735-496C-4FBA-89C8-CE13CB684CE6}" presName="linNode" presStyleCnt="0"/>
      <dgm:spPr/>
    </dgm:pt>
    <dgm:pt modelId="{162A6C66-44C4-472D-83F0-59402BB7530E}" type="pres">
      <dgm:prSet presAssocID="{6D9C9735-496C-4FBA-89C8-CE13CB684CE6}" presName="parentShp" presStyleLbl="node1" presStyleIdx="3" presStyleCnt="5">
        <dgm:presLayoutVars>
          <dgm:bulletEnabled val="1"/>
        </dgm:presLayoutVars>
      </dgm:prSet>
      <dgm:spPr/>
    </dgm:pt>
    <dgm:pt modelId="{8EDA17A2-8990-4E5C-B852-C6391FD6BF03}" type="pres">
      <dgm:prSet presAssocID="{6D9C9735-496C-4FBA-89C8-CE13CB684CE6}" presName="childShp" presStyleLbl="bgAccFollowNode1" presStyleIdx="3" presStyleCnt="5">
        <dgm:presLayoutVars>
          <dgm:bulletEnabled val="1"/>
        </dgm:presLayoutVars>
      </dgm:prSet>
      <dgm:spPr/>
    </dgm:pt>
    <dgm:pt modelId="{DACCBF1A-53C5-4C97-9F91-E8C979E9CD6D}" type="pres">
      <dgm:prSet presAssocID="{122A9302-0F23-4DA0-A6D0-2C7E75105CEF}" presName="spacing" presStyleCnt="0"/>
      <dgm:spPr/>
    </dgm:pt>
    <dgm:pt modelId="{5BB48326-D532-419A-BE06-2F346EE257D3}" type="pres">
      <dgm:prSet presAssocID="{01CD94EE-39E2-4D5C-853C-5C456A7CB0F7}" presName="linNode" presStyleCnt="0"/>
      <dgm:spPr/>
    </dgm:pt>
    <dgm:pt modelId="{8DCCB3F5-0506-4CDC-A99F-5E14684F86A0}" type="pres">
      <dgm:prSet presAssocID="{01CD94EE-39E2-4D5C-853C-5C456A7CB0F7}" presName="parentShp" presStyleLbl="node1" presStyleIdx="4" presStyleCnt="5">
        <dgm:presLayoutVars>
          <dgm:bulletEnabled val="1"/>
        </dgm:presLayoutVars>
      </dgm:prSet>
      <dgm:spPr/>
    </dgm:pt>
    <dgm:pt modelId="{F13EDEBC-A9BF-483D-B548-A691F0B52505}" type="pres">
      <dgm:prSet presAssocID="{01CD94EE-39E2-4D5C-853C-5C456A7CB0F7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DE27110-1C3D-49EF-93DF-39AEDB928D7A}" srcId="{A04033F0-8640-4B53-A795-C72634896731}" destId="{A345B176-9277-4E77-A2AA-ACB067F82895}" srcOrd="1" destOrd="0" parTransId="{8A9DD1FF-A354-42B2-B6E5-3FDB3EF78B65}" sibTransId="{90F1D0D9-C7F5-464F-87AA-D12CF79CD47C}"/>
    <dgm:cxn modelId="{0DA31E21-3FB3-4378-81D6-B559BE2E5B4F}" type="presOf" srcId="{1EEEBB47-2CAB-4779-9357-751680D4664A}" destId="{6A9D6ABF-5F1F-47D4-9455-3752DEBEF0D0}" srcOrd="0" destOrd="0" presId="urn:microsoft.com/office/officeart/2005/8/layout/vList6"/>
    <dgm:cxn modelId="{50050B2C-1737-4836-B080-7E3928B49BB0}" type="presOf" srcId="{A311C8C7-FFF6-4483-9DA7-76A8C7FAA68E}" destId="{8EDA17A2-8990-4E5C-B852-C6391FD6BF03}" srcOrd="0" destOrd="1" presId="urn:microsoft.com/office/officeart/2005/8/layout/vList6"/>
    <dgm:cxn modelId="{5FF5CC31-0101-46E8-B33F-C69937650163}" srcId="{01CD94EE-39E2-4D5C-853C-5C456A7CB0F7}" destId="{B079EB35-6DC6-4016-9960-2D39DFA95F8B}" srcOrd="1" destOrd="0" parTransId="{E69D3EA0-9DAA-42B4-91BD-DFA510F66418}" sibTransId="{DFF6E90C-3EC2-4A68-878E-C23F66263F5E}"/>
    <dgm:cxn modelId="{6D25B63E-490F-48B4-A6BD-F3AEB798780D}" type="presOf" srcId="{A345B176-9277-4E77-A2AA-ACB067F82895}" destId="{D636A0AD-8260-4F2A-AF4D-98881B50E89E}" srcOrd="0" destOrd="1" presId="urn:microsoft.com/office/officeart/2005/8/layout/vList6"/>
    <dgm:cxn modelId="{C8B99F5C-CDB3-4E90-B9DE-6D89D8A798AF}" srcId="{A04033F0-8640-4B53-A795-C72634896731}" destId="{4A99DAD2-7FE4-4789-A63B-26A7653714BA}" srcOrd="0" destOrd="0" parTransId="{C6315A24-89D3-46E8-AB19-762C7408F07F}" sibTransId="{78B47490-0A2A-4EC7-AE9B-3EF5BE1CC2B8}"/>
    <dgm:cxn modelId="{EC18FE5C-7896-44F9-A528-278586EC3390}" type="presOf" srcId="{08027328-59F5-48C6-A5CA-A328D79ED5A5}" destId="{8EDA17A2-8990-4E5C-B852-C6391FD6BF03}" srcOrd="0" destOrd="0" presId="urn:microsoft.com/office/officeart/2005/8/layout/vList6"/>
    <dgm:cxn modelId="{DEDB8F47-70E3-4458-97E1-47E1E4AA7FBE}" srcId="{1EEEBB47-2CAB-4779-9357-751680D4664A}" destId="{6D9C9735-496C-4FBA-89C8-CE13CB684CE6}" srcOrd="3" destOrd="0" parTransId="{D90FBB24-5E5F-41DB-802D-5D6F56E1A545}" sibTransId="{122A9302-0F23-4DA0-A6D0-2C7E75105CEF}"/>
    <dgm:cxn modelId="{2FEB4076-04F9-44A4-9B0D-D8220D9D9DCA}" srcId="{1EEEBB47-2CAB-4779-9357-751680D4664A}" destId="{A04033F0-8640-4B53-A795-C72634896731}" srcOrd="2" destOrd="0" parTransId="{EE363537-6121-4CCA-9F9E-EE0F08C441F8}" sibTransId="{616FC41C-F640-4432-8DA9-1A730D4FF0AC}"/>
    <dgm:cxn modelId="{F428B457-E1C3-4761-AB5C-D79CAFE333E0}" type="presOf" srcId="{4A99DAD2-7FE4-4789-A63B-26A7653714BA}" destId="{D636A0AD-8260-4F2A-AF4D-98881B50E89E}" srcOrd="0" destOrd="0" presId="urn:microsoft.com/office/officeart/2005/8/layout/vList6"/>
    <dgm:cxn modelId="{5CD7217D-9EC9-4382-9A0B-9B8339BE4D5B}" srcId="{1EEEBB47-2CAB-4779-9357-751680D4664A}" destId="{E2A6EEC9-DE07-4391-AF58-1E7EC6B8239B}" srcOrd="0" destOrd="0" parTransId="{972F2E56-AAC0-497B-9369-CCD3C8C0CEB4}" sibTransId="{07E673BA-CEAD-46F7-8749-313A8AF8C170}"/>
    <dgm:cxn modelId="{B1BCEE7D-0EDC-4D8D-A060-EBE931DEADA4}" type="presOf" srcId="{A04033F0-8640-4B53-A795-C72634896731}" destId="{C590A152-1C12-4CBB-8B1F-81E47171A0B8}" srcOrd="0" destOrd="0" presId="urn:microsoft.com/office/officeart/2005/8/layout/vList6"/>
    <dgm:cxn modelId="{B6457084-7014-4CB3-ACC8-D45439BAB4A7}" type="presOf" srcId="{F7C4E640-17DC-4C61-B5F7-8494DEBC0D8A}" destId="{5CC780AE-4306-4DAB-9DF7-03D323A21363}" srcOrd="0" destOrd="0" presId="urn:microsoft.com/office/officeart/2005/8/layout/vList6"/>
    <dgm:cxn modelId="{74EA128A-72DC-4418-88E8-27BB253D0692}" type="presOf" srcId="{B079EB35-6DC6-4016-9960-2D39DFA95F8B}" destId="{F13EDEBC-A9BF-483D-B548-A691F0B52505}" srcOrd="0" destOrd="1" presId="urn:microsoft.com/office/officeart/2005/8/layout/vList6"/>
    <dgm:cxn modelId="{EFF7528D-0D6D-4FEF-BE5A-10D10ED237DB}" srcId="{E2A6EEC9-DE07-4391-AF58-1E7EC6B8239B}" destId="{4F775E62-3436-4B9F-9ABA-FFAA7365A07D}" srcOrd="0" destOrd="0" parTransId="{A59928FB-37C9-4C52-B04F-8B201732BB5D}" sibTransId="{FC20EA53-6CEA-49AF-B322-64B02092D8E8}"/>
    <dgm:cxn modelId="{D4C6B48F-B7DB-4326-9D5E-0E2131DA90BC}" type="presOf" srcId="{E2A6EEC9-DE07-4391-AF58-1E7EC6B8239B}" destId="{533AC643-4514-4C35-83F0-D1809516176D}" srcOrd="0" destOrd="0" presId="urn:microsoft.com/office/officeart/2005/8/layout/vList6"/>
    <dgm:cxn modelId="{E821E496-9BC9-465A-915F-AD001B2D9841}" type="presOf" srcId="{6D9C9735-496C-4FBA-89C8-CE13CB684CE6}" destId="{162A6C66-44C4-472D-83F0-59402BB7530E}" srcOrd="0" destOrd="0" presId="urn:microsoft.com/office/officeart/2005/8/layout/vList6"/>
    <dgm:cxn modelId="{6106F297-2B74-48A9-A193-53B1B5B481BD}" type="presOf" srcId="{B1DB7B05-A6D7-4187-AA11-086E95CCDCA8}" destId="{F13EDEBC-A9BF-483D-B548-A691F0B52505}" srcOrd="0" destOrd="0" presId="urn:microsoft.com/office/officeart/2005/8/layout/vList6"/>
    <dgm:cxn modelId="{16168D98-D2AB-420D-BB1D-D9526F08EA82}" srcId="{01CD94EE-39E2-4D5C-853C-5C456A7CB0F7}" destId="{B1DB7B05-A6D7-4187-AA11-086E95CCDCA8}" srcOrd="0" destOrd="0" parTransId="{F33B0EA8-B451-46EB-8D2E-E6F10635E837}" sibTransId="{ECA5D2D0-728C-44E0-B293-5B70F3C7AF28}"/>
    <dgm:cxn modelId="{73CE1C9F-93EE-49CF-A274-AEDBF24D15A6}" srcId="{6D9C9735-496C-4FBA-89C8-CE13CB684CE6}" destId="{08027328-59F5-48C6-A5CA-A328D79ED5A5}" srcOrd="0" destOrd="0" parTransId="{4F8AE4E7-C742-487A-A47E-B922E1585B42}" sibTransId="{9A7D5E38-8549-44A0-BC8B-947B43438775}"/>
    <dgm:cxn modelId="{1B02BCA3-3D7F-46D2-8146-D1AD7F60F864}" srcId="{6D9C9735-496C-4FBA-89C8-CE13CB684CE6}" destId="{A311C8C7-FFF6-4483-9DA7-76A8C7FAA68E}" srcOrd="1" destOrd="0" parTransId="{F6F6FC79-D9EF-462D-867F-2EAAD1701A2B}" sibTransId="{CBC2033F-B5AF-4E9C-AB28-2C9518C5A83C}"/>
    <dgm:cxn modelId="{235871E5-984E-482D-8946-004B693C063E}" srcId="{F7C4E640-17DC-4C61-B5F7-8494DEBC0D8A}" destId="{FBE16AC8-0DF2-489D-9003-42AC69597435}" srcOrd="0" destOrd="0" parTransId="{0D91D767-C5B3-4DE4-99CF-ED3AA563A8E2}" sibTransId="{08B51849-C418-40E8-9983-728E692A6EA1}"/>
    <dgm:cxn modelId="{F64FADE7-D7C3-4391-B9C4-DBD3BDD73864}" type="presOf" srcId="{01CD94EE-39E2-4D5C-853C-5C456A7CB0F7}" destId="{8DCCB3F5-0506-4CDC-A99F-5E14684F86A0}" srcOrd="0" destOrd="0" presId="urn:microsoft.com/office/officeart/2005/8/layout/vList6"/>
    <dgm:cxn modelId="{061D13F1-7B5F-41BB-807B-4539D53267E0}" srcId="{1EEEBB47-2CAB-4779-9357-751680D4664A}" destId="{01CD94EE-39E2-4D5C-853C-5C456A7CB0F7}" srcOrd="4" destOrd="0" parTransId="{D6AAEC8E-85A1-4FCF-A2C7-FDBA5C11D0FD}" sibTransId="{A9511944-5BA0-4031-89E9-73E6836FE286}"/>
    <dgm:cxn modelId="{4D879FF9-A824-4BAA-A27A-76394D8B072C}" srcId="{1EEEBB47-2CAB-4779-9357-751680D4664A}" destId="{F7C4E640-17DC-4C61-B5F7-8494DEBC0D8A}" srcOrd="1" destOrd="0" parTransId="{CD75654B-F7BA-4F15-89A0-DA7F9B57A4D4}" sibTransId="{D931A0E0-A4E6-45D9-BFFF-32CD66A26629}"/>
    <dgm:cxn modelId="{3CEA33FB-239B-4B83-9E7E-B1E6190994B0}" type="presOf" srcId="{FBE16AC8-0DF2-489D-9003-42AC69597435}" destId="{77655CB8-20B4-4B4B-B71D-1E0B099D3E85}" srcOrd="0" destOrd="0" presId="urn:microsoft.com/office/officeart/2005/8/layout/vList6"/>
    <dgm:cxn modelId="{4472AAFC-51EF-4879-BEB6-7488DF48214C}" type="presOf" srcId="{4F775E62-3436-4B9F-9ABA-FFAA7365A07D}" destId="{DC290E1B-D194-462F-86DA-0DD02658A05B}" srcOrd="0" destOrd="0" presId="urn:microsoft.com/office/officeart/2005/8/layout/vList6"/>
    <dgm:cxn modelId="{F945A672-FEE9-49CB-A350-178294BCB04F}" type="presParOf" srcId="{6A9D6ABF-5F1F-47D4-9455-3752DEBEF0D0}" destId="{D314B45A-017E-4A9B-9320-51EE460B15D6}" srcOrd="0" destOrd="0" presId="urn:microsoft.com/office/officeart/2005/8/layout/vList6"/>
    <dgm:cxn modelId="{B86ADF38-5641-47C9-8382-2F0B3DE0C924}" type="presParOf" srcId="{D314B45A-017E-4A9B-9320-51EE460B15D6}" destId="{533AC643-4514-4C35-83F0-D1809516176D}" srcOrd="0" destOrd="0" presId="urn:microsoft.com/office/officeart/2005/8/layout/vList6"/>
    <dgm:cxn modelId="{BC3C0BEB-6B2F-4FD3-A839-66551372959B}" type="presParOf" srcId="{D314B45A-017E-4A9B-9320-51EE460B15D6}" destId="{DC290E1B-D194-462F-86DA-0DD02658A05B}" srcOrd="1" destOrd="0" presId="urn:microsoft.com/office/officeart/2005/8/layout/vList6"/>
    <dgm:cxn modelId="{CC92DE4B-7A90-4B68-AD5C-556989C7A09F}" type="presParOf" srcId="{6A9D6ABF-5F1F-47D4-9455-3752DEBEF0D0}" destId="{22751455-83BA-4130-B0CC-63D6419FACF0}" srcOrd="1" destOrd="0" presId="urn:microsoft.com/office/officeart/2005/8/layout/vList6"/>
    <dgm:cxn modelId="{46920B41-896C-49D2-91F3-10299F8EA48C}" type="presParOf" srcId="{6A9D6ABF-5F1F-47D4-9455-3752DEBEF0D0}" destId="{412AFB3D-EC30-4BB0-A18E-0716AD0B01EC}" srcOrd="2" destOrd="0" presId="urn:microsoft.com/office/officeart/2005/8/layout/vList6"/>
    <dgm:cxn modelId="{CE36C99C-2B1F-464A-8EBE-6EAB2459A717}" type="presParOf" srcId="{412AFB3D-EC30-4BB0-A18E-0716AD0B01EC}" destId="{5CC780AE-4306-4DAB-9DF7-03D323A21363}" srcOrd="0" destOrd="0" presId="urn:microsoft.com/office/officeart/2005/8/layout/vList6"/>
    <dgm:cxn modelId="{C9834602-6162-45FC-ABF9-0334C02AECDF}" type="presParOf" srcId="{412AFB3D-EC30-4BB0-A18E-0716AD0B01EC}" destId="{77655CB8-20B4-4B4B-B71D-1E0B099D3E85}" srcOrd="1" destOrd="0" presId="urn:microsoft.com/office/officeart/2005/8/layout/vList6"/>
    <dgm:cxn modelId="{AD42EAC7-3B52-45B8-9290-CEF9C7F91210}" type="presParOf" srcId="{6A9D6ABF-5F1F-47D4-9455-3752DEBEF0D0}" destId="{B4EC5D66-FA9B-4569-890D-B202296D941A}" srcOrd="3" destOrd="0" presId="urn:microsoft.com/office/officeart/2005/8/layout/vList6"/>
    <dgm:cxn modelId="{7A347432-0998-4763-A7B3-29964982F77E}" type="presParOf" srcId="{6A9D6ABF-5F1F-47D4-9455-3752DEBEF0D0}" destId="{F192C808-BA2C-45AC-911C-985E7C22E49C}" srcOrd="4" destOrd="0" presId="urn:microsoft.com/office/officeart/2005/8/layout/vList6"/>
    <dgm:cxn modelId="{25A796DD-4448-4306-959A-16BE17313CF9}" type="presParOf" srcId="{F192C808-BA2C-45AC-911C-985E7C22E49C}" destId="{C590A152-1C12-4CBB-8B1F-81E47171A0B8}" srcOrd="0" destOrd="0" presId="urn:microsoft.com/office/officeart/2005/8/layout/vList6"/>
    <dgm:cxn modelId="{45298E46-FEB4-4607-9B6D-327DF9D4882C}" type="presParOf" srcId="{F192C808-BA2C-45AC-911C-985E7C22E49C}" destId="{D636A0AD-8260-4F2A-AF4D-98881B50E89E}" srcOrd="1" destOrd="0" presId="urn:microsoft.com/office/officeart/2005/8/layout/vList6"/>
    <dgm:cxn modelId="{156155A8-361D-4D1D-818F-6BE159DE1569}" type="presParOf" srcId="{6A9D6ABF-5F1F-47D4-9455-3752DEBEF0D0}" destId="{2121C2BA-FCE7-41D1-840E-BF074F86CE95}" srcOrd="5" destOrd="0" presId="urn:microsoft.com/office/officeart/2005/8/layout/vList6"/>
    <dgm:cxn modelId="{BCA40992-7453-4CA0-994F-0D23C8749FA7}" type="presParOf" srcId="{6A9D6ABF-5F1F-47D4-9455-3752DEBEF0D0}" destId="{B0309B81-5520-44E0-94DB-5A0C441BC272}" srcOrd="6" destOrd="0" presId="urn:microsoft.com/office/officeart/2005/8/layout/vList6"/>
    <dgm:cxn modelId="{97FF324F-AEDA-437B-932F-CEA04583727B}" type="presParOf" srcId="{B0309B81-5520-44E0-94DB-5A0C441BC272}" destId="{162A6C66-44C4-472D-83F0-59402BB7530E}" srcOrd="0" destOrd="0" presId="urn:microsoft.com/office/officeart/2005/8/layout/vList6"/>
    <dgm:cxn modelId="{925810F7-A8B6-4D2A-AC61-9E03397AC802}" type="presParOf" srcId="{B0309B81-5520-44E0-94DB-5A0C441BC272}" destId="{8EDA17A2-8990-4E5C-B852-C6391FD6BF03}" srcOrd="1" destOrd="0" presId="urn:microsoft.com/office/officeart/2005/8/layout/vList6"/>
    <dgm:cxn modelId="{B6D3AF3E-4EC1-4445-84AC-6B8614B166ED}" type="presParOf" srcId="{6A9D6ABF-5F1F-47D4-9455-3752DEBEF0D0}" destId="{DACCBF1A-53C5-4C97-9F91-E8C979E9CD6D}" srcOrd="7" destOrd="0" presId="urn:microsoft.com/office/officeart/2005/8/layout/vList6"/>
    <dgm:cxn modelId="{68ECE406-6CFB-4803-B55A-5E5DBB936E4B}" type="presParOf" srcId="{6A9D6ABF-5F1F-47D4-9455-3752DEBEF0D0}" destId="{5BB48326-D532-419A-BE06-2F346EE257D3}" srcOrd="8" destOrd="0" presId="urn:microsoft.com/office/officeart/2005/8/layout/vList6"/>
    <dgm:cxn modelId="{C43D30F1-DACF-4569-A357-3976CBFF2B6A}" type="presParOf" srcId="{5BB48326-D532-419A-BE06-2F346EE257D3}" destId="{8DCCB3F5-0506-4CDC-A99F-5E14684F86A0}" srcOrd="0" destOrd="0" presId="urn:microsoft.com/office/officeart/2005/8/layout/vList6"/>
    <dgm:cxn modelId="{8D85A7E1-99DF-4727-9150-7F2F06E8DA9A}" type="presParOf" srcId="{5BB48326-D532-419A-BE06-2F346EE257D3}" destId="{F13EDEBC-A9BF-483D-B548-A691F0B525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449A81-7E58-4C44-8655-C29D57B9E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3EB574-259E-4D9A-BA00-B0B3E1C4CBB8}">
      <dgm:prSet phldrT="[Text]"/>
      <dgm:spPr/>
      <dgm:t>
        <a:bodyPr/>
        <a:lstStyle/>
        <a:p>
          <a:r>
            <a:rPr lang="en-US" altLang="zh-CN" dirty="0"/>
            <a:t>CHANNEL</a:t>
          </a:r>
        </a:p>
      </dgm:t>
    </dgm:pt>
    <dgm:pt modelId="{DFA7FEF3-3E3B-4473-9CB3-C4CC082225EA}" type="par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9FD445EA-CF3D-4F45-BBD4-5C73AA9AC712}" type="sib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F4CAB506-0E3C-4877-9EAA-7B6982CB8AC3}">
      <dgm:prSet phldrT="[Text]"/>
      <dgm:spPr/>
      <dgm:t>
        <a:bodyPr/>
        <a:lstStyle/>
        <a:p>
          <a:r>
            <a:rPr lang="en-US" altLang="zh-CN" dirty="0"/>
            <a:t>PRODUCTS</a:t>
          </a:r>
          <a:endParaRPr lang="zh-CN" altLang="en-US" dirty="0"/>
        </a:p>
      </dgm:t>
    </dgm:pt>
    <dgm:pt modelId="{2BE0C444-45AF-48EC-AC91-BAB6D12B7230}" type="par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823DBAB7-36C9-4A77-9640-DA3681DB0B7A}" type="sib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ED6EBDEA-0369-4C5D-97D8-AF2E0430744D}">
      <dgm:prSet phldrT="[Text]"/>
      <dgm:spPr/>
      <dgm:t>
        <a:bodyPr/>
        <a:lstStyle/>
        <a:p>
          <a:r>
            <a:rPr lang="en-US" altLang="zh-CN" dirty="0"/>
            <a:t>CUSTOMER SEGMENTS</a:t>
          </a:r>
        </a:p>
      </dgm:t>
    </dgm:pt>
    <dgm:pt modelId="{465CF617-C317-4E73-B7CA-5D535BB79BF2}" type="par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483AFF34-3AE1-4B26-82C7-25283D353B73}" type="sib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540FD54A-C10E-4412-961D-3457CBDB6041}">
      <dgm:prSet/>
      <dgm:spPr/>
      <dgm:t>
        <a:bodyPr/>
        <a:lstStyle/>
        <a:p>
          <a:r>
            <a:rPr lang="en-US" altLang="zh-CN" dirty="0"/>
            <a:t>Website</a:t>
          </a:r>
          <a:endParaRPr lang="zh-CN" altLang="en-US" dirty="0"/>
        </a:p>
      </dgm:t>
    </dgm:pt>
    <dgm:pt modelId="{2EFE683C-55F7-4D2C-B520-026BC2259D92}" type="par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6953D3E6-F7A2-49E4-A5A0-30E9B682D4CD}" type="sib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84AA1F86-AE1F-47B2-94A4-AF36937A51DA}">
      <dgm:prSet/>
      <dgm:spPr/>
      <dgm:t>
        <a:bodyPr/>
        <a:lstStyle/>
        <a:p>
          <a:r>
            <a:rPr lang="en-US" altLang="zh-CN" dirty="0"/>
            <a:t>Meat</a:t>
          </a:r>
          <a:endParaRPr lang="zh-CN" altLang="en-US" dirty="0"/>
        </a:p>
      </dgm:t>
    </dgm:pt>
    <dgm:pt modelId="{9BEB480F-EEA6-4524-9394-4581C3105C6A}" type="par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0F9D8F94-9F01-4E8D-80C1-3BDF06CC6DE4}" type="sib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C45AE11E-497E-41E4-8C83-7DB79F39F642}">
      <dgm:prSet/>
      <dgm:spPr/>
      <dgm:t>
        <a:bodyPr/>
        <a:lstStyle/>
        <a:p>
          <a:r>
            <a:rPr lang="en-US" altLang="zh-CN" dirty="0"/>
            <a:t> Recent Purchase</a:t>
          </a:r>
          <a:endParaRPr lang="zh-CN" altLang="en-US" dirty="0"/>
        </a:p>
      </dgm:t>
    </dgm:pt>
    <dgm:pt modelId="{18C46F41-E7FD-414D-8CE7-DE28FEF73A15}" type="par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6B5CBE4D-0485-4424-B107-BA9F896CB9CF}" type="sib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15BD598B-FD40-4910-90A1-2ED7EB6B811C}">
      <dgm:prSet/>
      <dgm:spPr/>
      <dgm:t>
        <a:bodyPr/>
        <a:lstStyle/>
        <a:p>
          <a:r>
            <a:rPr lang="en-US" altLang="zh-CN" dirty="0"/>
            <a:t> Recent Membership</a:t>
          </a:r>
        </a:p>
      </dgm:t>
    </dgm:pt>
    <dgm:pt modelId="{83CA2325-E61A-40C4-9A87-0A04DB556803}" type="parTrans" cxnId="{44F4F539-3863-4F18-A834-623854FD5CA6}">
      <dgm:prSet/>
      <dgm:spPr/>
      <dgm:t>
        <a:bodyPr/>
        <a:lstStyle/>
        <a:p>
          <a:endParaRPr lang="zh-CN" altLang="en-US"/>
        </a:p>
      </dgm:t>
    </dgm:pt>
    <dgm:pt modelId="{31753630-386A-47C1-841C-48C872F5844F}" type="sibTrans" cxnId="{44F4F539-3863-4F18-A834-623854FD5CA6}">
      <dgm:prSet/>
      <dgm:spPr/>
      <dgm:t>
        <a:bodyPr/>
        <a:lstStyle/>
        <a:p>
          <a:endParaRPr lang="zh-CN" altLang="en-US"/>
        </a:p>
      </dgm:t>
    </dgm:pt>
    <dgm:pt modelId="{86064891-DD4B-46BB-9114-BA13AAA429F5}">
      <dgm:prSet/>
      <dgm:spPr/>
      <dgm:t>
        <a:bodyPr/>
        <a:lstStyle/>
        <a:p>
          <a:r>
            <a:rPr lang="en-US" altLang="zh-CN" dirty="0"/>
            <a:t> Higher Education</a:t>
          </a:r>
          <a:endParaRPr lang="zh-CN" altLang="en-US" dirty="0"/>
        </a:p>
      </dgm:t>
    </dgm:pt>
    <dgm:pt modelId="{D2125067-D992-4EE8-9DD3-F6D48C510B08}" type="parTrans" cxnId="{C7FAD525-C6DC-491E-8FD8-A9162860DDAD}">
      <dgm:prSet/>
      <dgm:spPr/>
      <dgm:t>
        <a:bodyPr/>
        <a:lstStyle/>
        <a:p>
          <a:endParaRPr lang="zh-CN" altLang="en-US"/>
        </a:p>
      </dgm:t>
    </dgm:pt>
    <dgm:pt modelId="{0E0B8FFF-EEBE-4F72-80D5-6551C8DBF2AC}" type="sibTrans" cxnId="{C7FAD525-C6DC-491E-8FD8-A9162860DDAD}">
      <dgm:prSet/>
      <dgm:spPr/>
      <dgm:t>
        <a:bodyPr/>
        <a:lstStyle/>
        <a:p>
          <a:endParaRPr lang="zh-CN" altLang="en-US"/>
        </a:p>
      </dgm:t>
    </dgm:pt>
    <dgm:pt modelId="{905715AA-DE58-482D-A93B-2EF4338A5C4E}">
      <dgm:prSet/>
      <dgm:spPr/>
      <dgm:t>
        <a:bodyPr/>
        <a:lstStyle/>
        <a:p>
          <a:r>
            <a:rPr lang="en-US" altLang="zh-CN" dirty="0"/>
            <a:t> Not married</a:t>
          </a:r>
          <a:endParaRPr lang="zh-CN" altLang="en-US" dirty="0"/>
        </a:p>
      </dgm:t>
    </dgm:pt>
    <dgm:pt modelId="{8091755F-FE5B-47D9-A7AD-E506531F9301}" type="parTrans" cxnId="{9F23B3BC-9EF9-4EEB-95DF-AE8324E67B8E}">
      <dgm:prSet/>
      <dgm:spPr/>
      <dgm:t>
        <a:bodyPr/>
        <a:lstStyle/>
        <a:p>
          <a:endParaRPr lang="zh-CN" altLang="en-US"/>
        </a:p>
      </dgm:t>
    </dgm:pt>
    <dgm:pt modelId="{B9090A11-5C8A-489F-ACE8-7CB5F7AFC694}" type="sibTrans" cxnId="{9F23B3BC-9EF9-4EEB-95DF-AE8324E67B8E}">
      <dgm:prSet/>
      <dgm:spPr/>
      <dgm:t>
        <a:bodyPr/>
        <a:lstStyle/>
        <a:p>
          <a:endParaRPr lang="zh-CN" altLang="en-US"/>
        </a:p>
      </dgm:t>
    </dgm:pt>
    <dgm:pt modelId="{5182C7C8-6FCE-40A0-8287-7B99B1F3D94F}" type="pres">
      <dgm:prSet presAssocID="{C8449A81-7E58-4C44-8655-C29D57B9EA5D}" presName="linear" presStyleCnt="0">
        <dgm:presLayoutVars>
          <dgm:animLvl val="lvl"/>
          <dgm:resizeHandles val="exact"/>
        </dgm:presLayoutVars>
      </dgm:prSet>
      <dgm:spPr/>
    </dgm:pt>
    <dgm:pt modelId="{01666E43-707E-4389-BAD1-B279C481AC34}" type="pres">
      <dgm:prSet presAssocID="{6E3EB574-259E-4D9A-BA00-B0B3E1C4CB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AC0B14-3952-4ABB-8C7C-5670933DF6A9}" type="pres">
      <dgm:prSet presAssocID="{6E3EB574-259E-4D9A-BA00-B0B3E1C4CBB8}" presName="childText" presStyleLbl="revTx" presStyleIdx="0" presStyleCnt="3">
        <dgm:presLayoutVars>
          <dgm:bulletEnabled val="1"/>
        </dgm:presLayoutVars>
      </dgm:prSet>
      <dgm:spPr/>
    </dgm:pt>
    <dgm:pt modelId="{7228AEE8-49BF-461C-AD2C-B1A20B6F7397}" type="pres">
      <dgm:prSet presAssocID="{F4CAB506-0E3C-4877-9EAA-7B6982CB8A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832AA3-5F44-41B5-87E5-79852FDC94A1}" type="pres">
      <dgm:prSet presAssocID="{F4CAB506-0E3C-4877-9EAA-7B6982CB8AC3}" presName="childText" presStyleLbl="revTx" presStyleIdx="1" presStyleCnt="3">
        <dgm:presLayoutVars>
          <dgm:bulletEnabled val="1"/>
        </dgm:presLayoutVars>
      </dgm:prSet>
      <dgm:spPr/>
    </dgm:pt>
    <dgm:pt modelId="{D776BF30-16A9-4F08-BF01-41FEEE68F63F}" type="pres">
      <dgm:prSet presAssocID="{ED6EBDEA-0369-4C5D-97D8-AF2E043074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27E5B1-80B8-4BE4-8C1F-47F0E6788DF3}" type="pres">
      <dgm:prSet presAssocID="{ED6EBDEA-0369-4C5D-97D8-AF2E043074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429A00-ED77-4D9B-86F4-B60C1695AD86}" srcId="{F4CAB506-0E3C-4877-9EAA-7B6982CB8AC3}" destId="{84AA1F86-AE1F-47B2-94A4-AF36937A51DA}" srcOrd="0" destOrd="0" parTransId="{9BEB480F-EEA6-4524-9394-4581C3105C6A}" sibTransId="{0F9D8F94-9F01-4E8D-80C1-3BDF06CC6DE4}"/>
    <dgm:cxn modelId="{353A6801-AF55-4B74-BE34-886E52C295E7}" type="presOf" srcId="{C45AE11E-497E-41E4-8C83-7DB79F39F642}" destId="{F027E5B1-80B8-4BE4-8C1F-47F0E6788DF3}" srcOrd="0" destOrd="0" presId="urn:microsoft.com/office/officeart/2005/8/layout/vList2"/>
    <dgm:cxn modelId="{DC3FB401-C0C3-43A3-A161-425CB78B1816}" srcId="{C8449A81-7E58-4C44-8655-C29D57B9EA5D}" destId="{ED6EBDEA-0369-4C5D-97D8-AF2E0430744D}" srcOrd="2" destOrd="0" parTransId="{465CF617-C317-4E73-B7CA-5D535BB79BF2}" sibTransId="{483AFF34-3AE1-4B26-82C7-25283D353B73}"/>
    <dgm:cxn modelId="{08981224-48E1-4FAF-A6F5-C3A67F16969F}" srcId="{C8449A81-7E58-4C44-8655-C29D57B9EA5D}" destId="{F4CAB506-0E3C-4877-9EAA-7B6982CB8AC3}" srcOrd="1" destOrd="0" parTransId="{2BE0C444-45AF-48EC-AC91-BAB6D12B7230}" sibTransId="{823DBAB7-36C9-4A77-9640-DA3681DB0B7A}"/>
    <dgm:cxn modelId="{C7FAD525-C6DC-491E-8FD8-A9162860DDAD}" srcId="{ED6EBDEA-0369-4C5D-97D8-AF2E0430744D}" destId="{86064891-DD4B-46BB-9114-BA13AAA429F5}" srcOrd="3" destOrd="0" parTransId="{D2125067-D992-4EE8-9DD3-F6D48C510B08}" sibTransId="{0E0B8FFF-EEBE-4F72-80D5-6551C8DBF2AC}"/>
    <dgm:cxn modelId="{C5623E34-0BC0-4A04-B551-E457F8F9AEBD}" type="presOf" srcId="{84AA1F86-AE1F-47B2-94A4-AF36937A51DA}" destId="{6B832AA3-5F44-41B5-87E5-79852FDC94A1}" srcOrd="0" destOrd="0" presId="urn:microsoft.com/office/officeart/2005/8/layout/vList2"/>
    <dgm:cxn modelId="{44F4F539-3863-4F18-A834-623854FD5CA6}" srcId="{ED6EBDEA-0369-4C5D-97D8-AF2E0430744D}" destId="{15BD598B-FD40-4910-90A1-2ED7EB6B811C}" srcOrd="1" destOrd="0" parTransId="{83CA2325-E61A-40C4-9A87-0A04DB556803}" sibTransId="{31753630-386A-47C1-841C-48C872F5844F}"/>
    <dgm:cxn modelId="{0DEEF33E-8D2C-4C7F-98A4-A374ADA43EFC}" type="presOf" srcId="{15BD598B-FD40-4910-90A1-2ED7EB6B811C}" destId="{F027E5B1-80B8-4BE4-8C1F-47F0E6788DF3}" srcOrd="0" destOrd="1" presId="urn:microsoft.com/office/officeart/2005/8/layout/vList2"/>
    <dgm:cxn modelId="{1D1CA95B-65A7-4549-9D22-931DC35E36CF}" type="presOf" srcId="{905715AA-DE58-482D-A93B-2EF4338A5C4E}" destId="{F027E5B1-80B8-4BE4-8C1F-47F0E6788DF3}" srcOrd="0" destOrd="2" presId="urn:microsoft.com/office/officeart/2005/8/layout/vList2"/>
    <dgm:cxn modelId="{18892F66-083A-4813-8EA3-09248B06D0CD}" srcId="{6E3EB574-259E-4D9A-BA00-B0B3E1C4CBB8}" destId="{540FD54A-C10E-4412-961D-3457CBDB6041}" srcOrd="0" destOrd="0" parTransId="{2EFE683C-55F7-4D2C-B520-026BC2259D92}" sibTransId="{6953D3E6-F7A2-49E4-A5A0-30E9B682D4CD}"/>
    <dgm:cxn modelId="{230A814A-3046-4B87-AE1D-20B145645180}" type="presOf" srcId="{540FD54A-C10E-4412-961D-3457CBDB6041}" destId="{7CAC0B14-3952-4ABB-8C7C-5670933DF6A9}" srcOrd="0" destOrd="0" presId="urn:microsoft.com/office/officeart/2005/8/layout/vList2"/>
    <dgm:cxn modelId="{6CFB014B-9BAD-47BD-AF9B-B35D3C2D61E8}" type="presOf" srcId="{ED6EBDEA-0369-4C5D-97D8-AF2E0430744D}" destId="{D776BF30-16A9-4F08-BF01-41FEEE68F63F}" srcOrd="0" destOrd="0" presId="urn:microsoft.com/office/officeart/2005/8/layout/vList2"/>
    <dgm:cxn modelId="{680EB770-A9CC-4D65-AB35-471F367D9A21}" type="presOf" srcId="{6E3EB574-259E-4D9A-BA00-B0B3E1C4CBB8}" destId="{01666E43-707E-4389-BAD1-B279C481AC34}" srcOrd="0" destOrd="0" presId="urn:microsoft.com/office/officeart/2005/8/layout/vList2"/>
    <dgm:cxn modelId="{D353A074-C76B-41A2-AAAE-825E74A1708A}" srcId="{C8449A81-7E58-4C44-8655-C29D57B9EA5D}" destId="{6E3EB574-259E-4D9A-BA00-B0B3E1C4CBB8}" srcOrd="0" destOrd="0" parTransId="{DFA7FEF3-3E3B-4473-9CB3-C4CC082225EA}" sibTransId="{9FD445EA-CF3D-4F45-BBD4-5C73AA9AC712}"/>
    <dgm:cxn modelId="{35D60FB3-87C8-4AE2-B530-E684F1EE8DEB}" type="presOf" srcId="{C8449A81-7E58-4C44-8655-C29D57B9EA5D}" destId="{5182C7C8-6FCE-40A0-8287-7B99B1F3D94F}" srcOrd="0" destOrd="0" presId="urn:microsoft.com/office/officeart/2005/8/layout/vList2"/>
    <dgm:cxn modelId="{8B74E5BA-74FA-4257-867F-9089A9D2D0B2}" type="presOf" srcId="{86064891-DD4B-46BB-9114-BA13AAA429F5}" destId="{F027E5B1-80B8-4BE4-8C1F-47F0E6788DF3}" srcOrd="0" destOrd="3" presId="urn:microsoft.com/office/officeart/2005/8/layout/vList2"/>
    <dgm:cxn modelId="{9F23B3BC-9EF9-4EEB-95DF-AE8324E67B8E}" srcId="{ED6EBDEA-0369-4C5D-97D8-AF2E0430744D}" destId="{905715AA-DE58-482D-A93B-2EF4338A5C4E}" srcOrd="2" destOrd="0" parTransId="{8091755F-FE5B-47D9-A7AD-E506531F9301}" sibTransId="{B9090A11-5C8A-489F-ACE8-7CB5F7AFC694}"/>
    <dgm:cxn modelId="{8F8D20CF-EA55-4776-8E02-6803BC67FA7F}" srcId="{ED6EBDEA-0369-4C5D-97D8-AF2E0430744D}" destId="{C45AE11E-497E-41E4-8C83-7DB79F39F642}" srcOrd="0" destOrd="0" parTransId="{18C46F41-E7FD-414D-8CE7-DE28FEF73A15}" sibTransId="{6B5CBE4D-0485-4424-B107-BA9F896CB9CF}"/>
    <dgm:cxn modelId="{129989EB-1C5C-4B18-85EB-03915C65B1B9}" type="presOf" srcId="{F4CAB506-0E3C-4877-9EAA-7B6982CB8AC3}" destId="{7228AEE8-49BF-461C-AD2C-B1A20B6F7397}" srcOrd="0" destOrd="0" presId="urn:microsoft.com/office/officeart/2005/8/layout/vList2"/>
    <dgm:cxn modelId="{9F859220-224A-48CC-91E3-83B2799146AE}" type="presParOf" srcId="{5182C7C8-6FCE-40A0-8287-7B99B1F3D94F}" destId="{01666E43-707E-4389-BAD1-B279C481AC34}" srcOrd="0" destOrd="0" presId="urn:microsoft.com/office/officeart/2005/8/layout/vList2"/>
    <dgm:cxn modelId="{0BD204C7-0703-4F7D-BEB3-027E0819107C}" type="presParOf" srcId="{5182C7C8-6FCE-40A0-8287-7B99B1F3D94F}" destId="{7CAC0B14-3952-4ABB-8C7C-5670933DF6A9}" srcOrd="1" destOrd="0" presId="urn:microsoft.com/office/officeart/2005/8/layout/vList2"/>
    <dgm:cxn modelId="{DA6E94CA-E113-4702-BCE7-43851BE98B22}" type="presParOf" srcId="{5182C7C8-6FCE-40A0-8287-7B99B1F3D94F}" destId="{7228AEE8-49BF-461C-AD2C-B1A20B6F7397}" srcOrd="2" destOrd="0" presId="urn:microsoft.com/office/officeart/2005/8/layout/vList2"/>
    <dgm:cxn modelId="{D97AF86D-321D-4EA5-B81B-D0CAF416AFC8}" type="presParOf" srcId="{5182C7C8-6FCE-40A0-8287-7B99B1F3D94F}" destId="{6B832AA3-5F44-41B5-87E5-79852FDC94A1}" srcOrd="3" destOrd="0" presId="urn:microsoft.com/office/officeart/2005/8/layout/vList2"/>
    <dgm:cxn modelId="{F3759F1D-B3AA-43A1-9086-E9B834890976}" type="presParOf" srcId="{5182C7C8-6FCE-40A0-8287-7B99B1F3D94F}" destId="{D776BF30-16A9-4F08-BF01-41FEEE68F63F}" srcOrd="4" destOrd="0" presId="urn:microsoft.com/office/officeart/2005/8/layout/vList2"/>
    <dgm:cxn modelId="{73DB19AC-2E73-4568-81C7-59A70EA82419}" type="presParOf" srcId="{5182C7C8-6FCE-40A0-8287-7B99B1F3D94F}" destId="{F027E5B1-80B8-4BE4-8C1F-47F0E6788D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449A81-7E58-4C44-8655-C29D57B9E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3EB574-259E-4D9A-BA00-B0B3E1C4CBB8}">
      <dgm:prSet phldrT="[Text]"/>
      <dgm:spPr/>
      <dgm:t>
        <a:bodyPr/>
        <a:lstStyle/>
        <a:p>
          <a:r>
            <a:rPr lang="en-US" altLang="zh-CN" dirty="0"/>
            <a:t>SAMPLE SIZE	</a:t>
          </a:r>
        </a:p>
      </dgm:t>
    </dgm:pt>
    <dgm:pt modelId="{DFA7FEF3-3E3B-4473-9CB3-C4CC082225EA}" type="par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9FD445EA-CF3D-4F45-BBD4-5C73AA9AC712}" type="sib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F4CAB506-0E3C-4877-9EAA-7B6982CB8AC3}">
      <dgm:prSet phldrT="[Text]"/>
      <dgm:spPr/>
      <dgm:t>
        <a:bodyPr/>
        <a:lstStyle/>
        <a:p>
          <a:r>
            <a:rPr lang="en-US" altLang="zh-CN" dirty="0"/>
            <a:t>GAIN</a:t>
          </a:r>
          <a:endParaRPr lang="zh-CN" altLang="en-US" dirty="0"/>
        </a:p>
      </dgm:t>
    </dgm:pt>
    <dgm:pt modelId="{2BE0C444-45AF-48EC-AC91-BAB6D12B7230}" type="par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823DBAB7-36C9-4A77-9640-DA3681DB0B7A}" type="sib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ED6EBDEA-0369-4C5D-97D8-AF2E0430744D}">
      <dgm:prSet phldrT="[Text]"/>
      <dgm:spPr/>
      <dgm:t>
        <a:bodyPr/>
        <a:lstStyle/>
        <a:p>
          <a:r>
            <a:rPr lang="en-US" altLang="zh-CN" dirty="0"/>
            <a:t>PROFITS</a:t>
          </a:r>
        </a:p>
      </dgm:t>
    </dgm:pt>
    <dgm:pt modelId="{465CF617-C317-4E73-B7CA-5D535BB79BF2}" type="par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483AFF34-3AE1-4B26-82C7-25283D353B73}" type="sib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540FD54A-C10E-4412-961D-3457CBDB6041}">
      <dgm:prSet/>
      <dgm:spPr/>
      <dgm:t>
        <a:bodyPr/>
        <a:lstStyle/>
        <a:p>
          <a:r>
            <a:rPr lang="en-US" altLang="zh-CN" dirty="0"/>
            <a:t>2240</a:t>
          </a:r>
          <a:endParaRPr lang="zh-CN" altLang="en-US" dirty="0"/>
        </a:p>
      </dgm:t>
    </dgm:pt>
    <dgm:pt modelId="{2EFE683C-55F7-4D2C-B520-026BC2259D92}" type="par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6953D3E6-F7A2-49E4-A5A0-30E9B682D4CD}" type="sib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84AA1F86-AE1F-47B2-94A4-AF36937A51DA}">
      <dgm:prSet/>
      <dgm:spPr/>
      <dgm:t>
        <a:bodyPr/>
        <a:lstStyle/>
        <a:p>
          <a:r>
            <a:rPr lang="en-US" altLang="zh-CN" dirty="0"/>
            <a:t>% of targets gained</a:t>
          </a:r>
          <a:endParaRPr lang="zh-CN" altLang="en-US" dirty="0"/>
        </a:p>
      </dgm:t>
    </dgm:pt>
    <dgm:pt modelId="{9BEB480F-EEA6-4524-9394-4581C3105C6A}" type="par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0F9D8F94-9F01-4E8D-80C1-3BDF06CC6DE4}" type="sib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C45AE11E-497E-41E4-8C83-7DB79F39F642}">
      <dgm:prSet/>
      <dgm:spPr/>
      <dgm:t>
        <a:bodyPr/>
        <a:lstStyle/>
        <a:p>
          <a:r>
            <a:rPr lang="en-US" altLang="zh-CN" dirty="0"/>
            <a:t>Cost = $11 per customer</a:t>
          </a:r>
          <a:endParaRPr lang="zh-CN" altLang="en-US" dirty="0"/>
        </a:p>
      </dgm:t>
    </dgm:pt>
    <dgm:pt modelId="{18C46F41-E7FD-414D-8CE7-DE28FEF73A15}" type="par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6B5CBE4D-0485-4424-B107-BA9F896CB9CF}" type="sib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D562902F-8D93-4A8D-8C18-7480A4BC5705}">
      <dgm:prSet/>
      <dgm:spPr/>
      <dgm:t>
        <a:bodyPr/>
        <a:lstStyle/>
        <a:p>
          <a:r>
            <a:rPr lang="en-US" altLang="zh-CN" dirty="0"/>
            <a:t>Revenue = $3 per target</a:t>
          </a:r>
          <a:endParaRPr lang="zh-CN" altLang="en-US" dirty="0"/>
        </a:p>
      </dgm:t>
    </dgm:pt>
    <dgm:pt modelId="{2174ACF5-D56F-4078-ACFD-EED13384D9A0}" type="parTrans" cxnId="{50FFEC8D-BBA9-4082-B446-CB2A88EECFE2}">
      <dgm:prSet/>
      <dgm:spPr/>
      <dgm:t>
        <a:bodyPr/>
        <a:lstStyle/>
        <a:p>
          <a:endParaRPr lang="zh-CN" altLang="en-US"/>
        </a:p>
      </dgm:t>
    </dgm:pt>
    <dgm:pt modelId="{B67AC298-601E-4B0A-AFFB-D7E80E76EEFA}" type="sibTrans" cxnId="{50FFEC8D-BBA9-4082-B446-CB2A88EECFE2}">
      <dgm:prSet/>
      <dgm:spPr/>
      <dgm:t>
        <a:bodyPr/>
        <a:lstStyle/>
        <a:p>
          <a:endParaRPr lang="zh-CN" altLang="en-US"/>
        </a:p>
      </dgm:t>
    </dgm:pt>
    <dgm:pt modelId="{FE243681-8C20-42B5-9BE0-71773E73F313}">
      <dgm:prSet/>
      <dgm:spPr/>
      <dgm:t>
        <a:bodyPr/>
        <a:lstStyle/>
        <a:p>
          <a:r>
            <a:rPr lang="en-US" altLang="zh-CN" dirty="0" err="1"/>
            <a:t>Maximise</a:t>
          </a:r>
          <a:r>
            <a:rPr lang="en-US" altLang="zh-CN" dirty="0"/>
            <a:t> profit at </a:t>
          </a:r>
          <a:r>
            <a:rPr lang="en-US" altLang="zh-CN" b="1" dirty="0"/>
            <a:t>20%</a:t>
          </a:r>
          <a:r>
            <a:rPr lang="en-US" altLang="zh-CN" dirty="0"/>
            <a:t> of sample size which results in </a:t>
          </a:r>
          <a:r>
            <a:rPr lang="en-US" altLang="zh-CN" b="1" dirty="0"/>
            <a:t>70%</a:t>
          </a:r>
          <a:r>
            <a:rPr lang="en-US" altLang="zh-CN" dirty="0"/>
            <a:t> of target responses</a:t>
          </a:r>
          <a:endParaRPr lang="zh-CN" altLang="en-US" dirty="0"/>
        </a:p>
      </dgm:t>
    </dgm:pt>
    <dgm:pt modelId="{ED9DF9B8-FAE0-4774-A74A-9822B5B82E00}" type="parTrans" cxnId="{FE4D5395-FA4E-4CD4-B946-C4D90C7646CA}">
      <dgm:prSet/>
      <dgm:spPr/>
      <dgm:t>
        <a:bodyPr/>
        <a:lstStyle/>
        <a:p>
          <a:endParaRPr lang="zh-CN" altLang="en-US"/>
        </a:p>
      </dgm:t>
    </dgm:pt>
    <dgm:pt modelId="{8E53C713-EB06-4B68-8120-306185C998EF}" type="sibTrans" cxnId="{FE4D5395-FA4E-4CD4-B946-C4D90C7646CA}">
      <dgm:prSet/>
      <dgm:spPr/>
      <dgm:t>
        <a:bodyPr/>
        <a:lstStyle/>
        <a:p>
          <a:endParaRPr lang="zh-CN" altLang="en-US"/>
        </a:p>
      </dgm:t>
    </dgm:pt>
    <dgm:pt modelId="{5182C7C8-6FCE-40A0-8287-7B99B1F3D94F}" type="pres">
      <dgm:prSet presAssocID="{C8449A81-7E58-4C44-8655-C29D57B9EA5D}" presName="linear" presStyleCnt="0">
        <dgm:presLayoutVars>
          <dgm:animLvl val="lvl"/>
          <dgm:resizeHandles val="exact"/>
        </dgm:presLayoutVars>
      </dgm:prSet>
      <dgm:spPr/>
    </dgm:pt>
    <dgm:pt modelId="{01666E43-707E-4389-BAD1-B279C481AC34}" type="pres">
      <dgm:prSet presAssocID="{6E3EB574-259E-4D9A-BA00-B0B3E1C4CB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AC0B14-3952-4ABB-8C7C-5670933DF6A9}" type="pres">
      <dgm:prSet presAssocID="{6E3EB574-259E-4D9A-BA00-B0B3E1C4CBB8}" presName="childText" presStyleLbl="revTx" presStyleIdx="0" presStyleCnt="3">
        <dgm:presLayoutVars>
          <dgm:bulletEnabled val="1"/>
        </dgm:presLayoutVars>
      </dgm:prSet>
      <dgm:spPr/>
    </dgm:pt>
    <dgm:pt modelId="{7228AEE8-49BF-461C-AD2C-B1A20B6F7397}" type="pres">
      <dgm:prSet presAssocID="{F4CAB506-0E3C-4877-9EAA-7B6982CB8A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832AA3-5F44-41B5-87E5-79852FDC94A1}" type="pres">
      <dgm:prSet presAssocID="{F4CAB506-0E3C-4877-9EAA-7B6982CB8AC3}" presName="childText" presStyleLbl="revTx" presStyleIdx="1" presStyleCnt="3">
        <dgm:presLayoutVars>
          <dgm:bulletEnabled val="1"/>
        </dgm:presLayoutVars>
      </dgm:prSet>
      <dgm:spPr/>
    </dgm:pt>
    <dgm:pt modelId="{D776BF30-16A9-4F08-BF01-41FEEE68F63F}" type="pres">
      <dgm:prSet presAssocID="{ED6EBDEA-0369-4C5D-97D8-AF2E043074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27E5B1-80B8-4BE4-8C1F-47F0E6788DF3}" type="pres">
      <dgm:prSet presAssocID="{ED6EBDEA-0369-4C5D-97D8-AF2E043074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429A00-ED77-4D9B-86F4-B60C1695AD86}" srcId="{F4CAB506-0E3C-4877-9EAA-7B6982CB8AC3}" destId="{84AA1F86-AE1F-47B2-94A4-AF36937A51DA}" srcOrd="0" destOrd="0" parTransId="{9BEB480F-EEA6-4524-9394-4581C3105C6A}" sibTransId="{0F9D8F94-9F01-4E8D-80C1-3BDF06CC6DE4}"/>
    <dgm:cxn modelId="{353A6801-AF55-4B74-BE34-886E52C295E7}" type="presOf" srcId="{C45AE11E-497E-41E4-8C83-7DB79F39F642}" destId="{F027E5B1-80B8-4BE4-8C1F-47F0E6788DF3}" srcOrd="0" destOrd="0" presId="urn:microsoft.com/office/officeart/2005/8/layout/vList2"/>
    <dgm:cxn modelId="{DC3FB401-C0C3-43A3-A161-425CB78B1816}" srcId="{C8449A81-7E58-4C44-8655-C29D57B9EA5D}" destId="{ED6EBDEA-0369-4C5D-97D8-AF2E0430744D}" srcOrd="2" destOrd="0" parTransId="{465CF617-C317-4E73-B7CA-5D535BB79BF2}" sibTransId="{483AFF34-3AE1-4B26-82C7-25283D353B73}"/>
    <dgm:cxn modelId="{08981224-48E1-4FAF-A6F5-C3A67F16969F}" srcId="{C8449A81-7E58-4C44-8655-C29D57B9EA5D}" destId="{F4CAB506-0E3C-4877-9EAA-7B6982CB8AC3}" srcOrd="1" destOrd="0" parTransId="{2BE0C444-45AF-48EC-AC91-BAB6D12B7230}" sibTransId="{823DBAB7-36C9-4A77-9640-DA3681DB0B7A}"/>
    <dgm:cxn modelId="{C5623E34-0BC0-4A04-B551-E457F8F9AEBD}" type="presOf" srcId="{84AA1F86-AE1F-47B2-94A4-AF36937A51DA}" destId="{6B832AA3-5F44-41B5-87E5-79852FDC94A1}" srcOrd="0" destOrd="0" presId="urn:microsoft.com/office/officeart/2005/8/layout/vList2"/>
    <dgm:cxn modelId="{2C1D8F3C-D427-4DAD-8462-639F39351C44}" type="presOf" srcId="{D562902F-8D93-4A8D-8C18-7480A4BC5705}" destId="{F027E5B1-80B8-4BE4-8C1F-47F0E6788DF3}" srcOrd="0" destOrd="1" presId="urn:microsoft.com/office/officeart/2005/8/layout/vList2"/>
    <dgm:cxn modelId="{18892F66-083A-4813-8EA3-09248B06D0CD}" srcId="{6E3EB574-259E-4D9A-BA00-B0B3E1C4CBB8}" destId="{540FD54A-C10E-4412-961D-3457CBDB6041}" srcOrd="0" destOrd="0" parTransId="{2EFE683C-55F7-4D2C-B520-026BC2259D92}" sibTransId="{6953D3E6-F7A2-49E4-A5A0-30E9B682D4CD}"/>
    <dgm:cxn modelId="{230A814A-3046-4B87-AE1D-20B145645180}" type="presOf" srcId="{540FD54A-C10E-4412-961D-3457CBDB6041}" destId="{7CAC0B14-3952-4ABB-8C7C-5670933DF6A9}" srcOrd="0" destOrd="0" presId="urn:microsoft.com/office/officeart/2005/8/layout/vList2"/>
    <dgm:cxn modelId="{6CFB014B-9BAD-47BD-AF9B-B35D3C2D61E8}" type="presOf" srcId="{ED6EBDEA-0369-4C5D-97D8-AF2E0430744D}" destId="{D776BF30-16A9-4F08-BF01-41FEEE68F63F}" srcOrd="0" destOrd="0" presId="urn:microsoft.com/office/officeart/2005/8/layout/vList2"/>
    <dgm:cxn modelId="{680EB770-A9CC-4D65-AB35-471F367D9A21}" type="presOf" srcId="{6E3EB574-259E-4D9A-BA00-B0B3E1C4CBB8}" destId="{01666E43-707E-4389-BAD1-B279C481AC34}" srcOrd="0" destOrd="0" presId="urn:microsoft.com/office/officeart/2005/8/layout/vList2"/>
    <dgm:cxn modelId="{D353A074-C76B-41A2-AAAE-825E74A1708A}" srcId="{C8449A81-7E58-4C44-8655-C29D57B9EA5D}" destId="{6E3EB574-259E-4D9A-BA00-B0B3E1C4CBB8}" srcOrd="0" destOrd="0" parTransId="{DFA7FEF3-3E3B-4473-9CB3-C4CC082225EA}" sibTransId="{9FD445EA-CF3D-4F45-BBD4-5C73AA9AC712}"/>
    <dgm:cxn modelId="{50FFEC8D-BBA9-4082-B446-CB2A88EECFE2}" srcId="{ED6EBDEA-0369-4C5D-97D8-AF2E0430744D}" destId="{D562902F-8D93-4A8D-8C18-7480A4BC5705}" srcOrd="1" destOrd="0" parTransId="{2174ACF5-D56F-4078-ACFD-EED13384D9A0}" sibTransId="{B67AC298-601E-4B0A-AFFB-D7E80E76EEFA}"/>
    <dgm:cxn modelId="{440A0391-ECC5-4593-ABFC-378B053494FE}" type="presOf" srcId="{FE243681-8C20-42B5-9BE0-71773E73F313}" destId="{F027E5B1-80B8-4BE4-8C1F-47F0E6788DF3}" srcOrd="0" destOrd="2" presId="urn:microsoft.com/office/officeart/2005/8/layout/vList2"/>
    <dgm:cxn modelId="{FE4D5395-FA4E-4CD4-B946-C4D90C7646CA}" srcId="{ED6EBDEA-0369-4C5D-97D8-AF2E0430744D}" destId="{FE243681-8C20-42B5-9BE0-71773E73F313}" srcOrd="2" destOrd="0" parTransId="{ED9DF9B8-FAE0-4774-A74A-9822B5B82E00}" sibTransId="{8E53C713-EB06-4B68-8120-306185C998EF}"/>
    <dgm:cxn modelId="{35D60FB3-87C8-4AE2-B530-E684F1EE8DEB}" type="presOf" srcId="{C8449A81-7E58-4C44-8655-C29D57B9EA5D}" destId="{5182C7C8-6FCE-40A0-8287-7B99B1F3D94F}" srcOrd="0" destOrd="0" presId="urn:microsoft.com/office/officeart/2005/8/layout/vList2"/>
    <dgm:cxn modelId="{8F8D20CF-EA55-4776-8E02-6803BC67FA7F}" srcId="{ED6EBDEA-0369-4C5D-97D8-AF2E0430744D}" destId="{C45AE11E-497E-41E4-8C83-7DB79F39F642}" srcOrd="0" destOrd="0" parTransId="{18C46F41-E7FD-414D-8CE7-DE28FEF73A15}" sibTransId="{6B5CBE4D-0485-4424-B107-BA9F896CB9CF}"/>
    <dgm:cxn modelId="{129989EB-1C5C-4B18-85EB-03915C65B1B9}" type="presOf" srcId="{F4CAB506-0E3C-4877-9EAA-7B6982CB8AC3}" destId="{7228AEE8-49BF-461C-AD2C-B1A20B6F7397}" srcOrd="0" destOrd="0" presId="urn:microsoft.com/office/officeart/2005/8/layout/vList2"/>
    <dgm:cxn modelId="{9F859220-224A-48CC-91E3-83B2799146AE}" type="presParOf" srcId="{5182C7C8-6FCE-40A0-8287-7B99B1F3D94F}" destId="{01666E43-707E-4389-BAD1-B279C481AC34}" srcOrd="0" destOrd="0" presId="urn:microsoft.com/office/officeart/2005/8/layout/vList2"/>
    <dgm:cxn modelId="{0BD204C7-0703-4F7D-BEB3-027E0819107C}" type="presParOf" srcId="{5182C7C8-6FCE-40A0-8287-7B99B1F3D94F}" destId="{7CAC0B14-3952-4ABB-8C7C-5670933DF6A9}" srcOrd="1" destOrd="0" presId="urn:microsoft.com/office/officeart/2005/8/layout/vList2"/>
    <dgm:cxn modelId="{DA6E94CA-E113-4702-BCE7-43851BE98B22}" type="presParOf" srcId="{5182C7C8-6FCE-40A0-8287-7B99B1F3D94F}" destId="{7228AEE8-49BF-461C-AD2C-B1A20B6F7397}" srcOrd="2" destOrd="0" presId="urn:microsoft.com/office/officeart/2005/8/layout/vList2"/>
    <dgm:cxn modelId="{D97AF86D-321D-4EA5-B81B-D0CAF416AFC8}" type="presParOf" srcId="{5182C7C8-6FCE-40A0-8287-7B99B1F3D94F}" destId="{6B832AA3-5F44-41B5-87E5-79852FDC94A1}" srcOrd="3" destOrd="0" presId="urn:microsoft.com/office/officeart/2005/8/layout/vList2"/>
    <dgm:cxn modelId="{F3759F1D-B3AA-43A1-9086-E9B834890976}" type="presParOf" srcId="{5182C7C8-6FCE-40A0-8287-7B99B1F3D94F}" destId="{D776BF30-16A9-4F08-BF01-41FEEE68F63F}" srcOrd="4" destOrd="0" presId="urn:microsoft.com/office/officeart/2005/8/layout/vList2"/>
    <dgm:cxn modelId="{73DB19AC-2E73-4568-81C7-59A70EA82419}" type="presParOf" srcId="{5182C7C8-6FCE-40A0-8287-7B99B1F3D94F}" destId="{F027E5B1-80B8-4BE4-8C1F-47F0E6788D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48206" y="540491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77408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405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Business and data questions</a:t>
          </a:r>
        </a:p>
      </dsp:txBody>
      <dsp:txXfrm>
        <a:off x="4405" y="1950960"/>
        <a:ext cx="1763085" cy="1234160"/>
      </dsp:txXfrm>
    </dsp:sp>
    <dsp:sp modelId="{BCD8CDD9-0C56-4401-ADB1-8B48DAB2C96F}">
      <dsp:nvSpPr>
        <dsp:cNvPr id="0" name=""/>
        <dsp:cNvSpPr/>
      </dsp:nvSpPr>
      <dsp:spPr>
        <a:xfrm>
          <a:off x="2419832" y="540491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649033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76031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pre-processing</a:t>
          </a:r>
        </a:p>
      </dsp:txBody>
      <dsp:txXfrm>
        <a:off x="2076031" y="1950960"/>
        <a:ext cx="1763085" cy="1234160"/>
      </dsp:txXfrm>
    </dsp:sp>
    <dsp:sp modelId="{FF93E135-77D6-48A0-8871-9BC93D705D06}">
      <dsp:nvSpPr>
        <dsp:cNvPr id="0" name=""/>
        <dsp:cNvSpPr/>
      </dsp:nvSpPr>
      <dsp:spPr>
        <a:xfrm>
          <a:off x="4491458" y="540491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720659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147657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 selection with forward feature selection</a:t>
          </a:r>
        </a:p>
      </dsp:txBody>
      <dsp:txXfrm>
        <a:off x="4147657" y="1950960"/>
        <a:ext cx="1763085" cy="1234160"/>
      </dsp:txXfrm>
    </dsp:sp>
    <dsp:sp modelId="{4F0BA0E3-B6E1-494A-A265-1FF82F427232}">
      <dsp:nvSpPr>
        <dsp:cNvPr id="0" name=""/>
        <dsp:cNvSpPr/>
      </dsp:nvSpPr>
      <dsp:spPr>
        <a:xfrm>
          <a:off x="6563084" y="540491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362B6-8A41-416A-BF64-985614B5F2A9}">
      <dsp:nvSpPr>
        <dsp:cNvPr id="0" name=""/>
        <dsp:cNvSpPr/>
      </dsp:nvSpPr>
      <dsp:spPr>
        <a:xfrm>
          <a:off x="6792285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D402-53E4-4A83-AD85-58BC7D05993B}">
      <dsp:nvSpPr>
        <dsp:cNvPr id="0" name=""/>
        <dsp:cNvSpPr/>
      </dsp:nvSpPr>
      <dsp:spPr>
        <a:xfrm>
          <a:off x="6219283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600" kern="1200" dirty="0"/>
            <a:t>Supervised learning with logistics regression model</a:t>
          </a:r>
          <a:endParaRPr lang="zh-CN" altLang="en-US" sz="1600" kern="1200" dirty="0"/>
        </a:p>
      </dsp:txBody>
      <dsp:txXfrm>
        <a:off x="6219283" y="1950960"/>
        <a:ext cx="1763085" cy="1234160"/>
      </dsp:txXfrm>
    </dsp:sp>
    <dsp:sp modelId="{3F004FB6-ED03-4ADE-8EC8-4C64DA84274E}">
      <dsp:nvSpPr>
        <dsp:cNvPr id="0" name=""/>
        <dsp:cNvSpPr/>
      </dsp:nvSpPr>
      <dsp:spPr>
        <a:xfrm>
          <a:off x="8634710" y="540491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AB208-D9ED-4C26-8543-2FC9DC3F9BB4}">
      <dsp:nvSpPr>
        <dsp:cNvPr id="0" name=""/>
        <dsp:cNvSpPr/>
      </dsp:nvSpPr>
      <dsp:spPr>
        <a:xfrm>
          <a:off x="8863911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6EA9-AA75-4BF1-9CB2-70FD5DC62BA3}">
      <dsp:nvSpPr>
        <dsp:cNvPr id="0" name=""/>
        <dsp:cNvSpPr/>
      </dsp:nvSpPr>
      <dsp:spPr>
        <a:xfrm>
          <a:off x="8290908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600" kern="1200" dirty="0"/>
            <a:t>Business application</a:t>
          </a:r>
          <a:endParaRPr lang="zh-CN" altLang="en-US" sz="1600" kern="1200" dirty="0"/>
        </a:p>
      </dsp:txBody>
      <dsp:txXfrm>
        <a:off x="8290908" y="1950960"/>
        <a:ext cx="1763085" cy="1234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0E1B-D194-462F-86DA-0DD02658A05B}">
      <dsp:nvSpPr>
        <dsp:cNvPr id="0" name=""/>
        <dsp:cNvSpPr/>
      </dsp:nvSpPr>
      <dsp:spPr>
        <a:xfrm>
          <a:off x="3840479" y="1397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Fill missing </a:t>
          </a:r>
          <a:r>
            <a:rPr lang="en-US" altLang="zh-CN" sz="1200" b="1" kern="1200"/>
            <a:t>income</a:t>
          </a:r>
          <a:r>
            <a:rPr lang="en-US" altLang="zh-CN" sz="1200" kern="1200"/>
            <a:t> values using average income based on education level</a:t>
          </a:r>
          <a:endParaRPr lang="zh-CN" altLang="en-US" sz="1200" kern="1200" dirty="0"/>
        </a:p>
      </dsp:txBody>
      <dsp:txXfrm>
        <a:off x="3840479" y="95951"/>
        <a:ext cx="5477058" cy="567325"/>
      </dsp:txXfrm>
    </dsp:sp>
    <dsp:sp modelId="{533AC643-4514-4C35-83F0-D1809516176D}">
      <dsp:nvSpPr>
        <dsp:cNvPr id="0" name=""/>
        <dsp:cNvSpPr/>
      </dsp:nvSpPr>
      <dsp:spPr>
        <a:xfrm>
          <a:off x="0" y="1397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Data cleaning (2240 rows)</a:t>
          </a:r>
          <a:endParaRPr lang="zh-CN" altLang="en-US" sz="1600" kern="1200" dirty="0"/>
        </a:p>
      </dsp:txBody>
      <dsp:txXfrm>
        <a:off x="36926" y="38323"/>
        <a:ext cx="3766628" cy="682581"/>
      </dsp:txXfrm>
    </dsp:sp>
    <dsp:sp modelId="{77655CB8-20B4-4B4B-B71D-1E0B099D3E85}">
      <dsp:nvSpPr>
        <dsp:cNvPr id="0" name=""/>
        <dsp:cNvSpPr/>
      </dsp:nvSpPr>
      <dsp:spPr>
        <a:xfrm>
          <a:off x="3840479" y="833473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Create new feature, being </a:t>
          </a:r>
          <a:r>
            <a:rPr lang="en-US" altLang="zh-CN" sz="1200" b="1" i="0" kern="1200"/>
            <a:t>customer’s period of membership </a:t>
          </a:r>
          <a:r>
            <a:rPr lang="en-US" altLang="zh-CN" sz="1200" kern="1200"/>
            <a:t>(in days relative to the first enrolment), based on no of days between the </a:t>
          </a:r>
          <a:r>
            <a:rPr lang="en-US" altLang="zh-CN" sz="1200" u="sng" kern="1200"/>
            <a:t>earliest</a:t>
          </a:r>
          <a:r>
            <a:rPr lang="en-US" altLang="zh-CN" sz="1200" kern="1200"/>
            <a:t> and the customer’s date of enrolment</a:t>
          </a:r>
          <a:endParaRPr lang="zh-CN" altLang="en-US" sz="1200" kern="1200" dirty="0"/>
        </a:p>
      </dsp:txBody>
      <dsp:txXfrm>
        <a:off x="3840479" y="928027"/>
        <a:ext cx="5477058" cy="567325"/>
      </dsp:txXfrm>
    </dsp:sp>
    <dsp:sp modelId="{5CC780AE-4306-4DAB-9DF7-03D323A21363}">
      <dsp:nvSpPr>
        <dsp:cNvPr id="0" name=""/>
        <dsp:cNvSpPr/>
      </dsp:nvSpPr>
      <dsp:spPr>
        <a:xfrm>
          <a:off x="0" y="833473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Feature engineering: Numerical</a:t>
          </a:r>
          <a:endParaRPr lang="zh-CN" altLang="en-US" sz="1600" kern="1200" dirty="0"/>
        </a:p>
      </dsp:txBody>
      <dsp:txXfrm>
        <a:off x="36926" y="870399"/>
        <a:ext cx="3766628" cy="682581"/>
      </dsp:txXfrm>
    </dsp:sp>
    <dsp:sp modelId="{D636A0AD-8260-4F2A-AF4D-98881B50E89E}">
      <dsp:nvSpPr>
        <dsp:cNvPr id="0" name=""/>
        <dsp:cNvSpPr/>
      </dsp:nvSpPr>
      <dsp:spPr>
        <a:xfrm>
          <a:off x="3840479" y="1665549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Rank </a:t>
          </a:r>
          <a:r>
            <a:rPr lang="en-US" altLang="zh-CN" sz="1200" b="1" kern="1200" dirty="0"/>
            <a:t>education</a:t>
          </a:r>
          <a:r>
            <a:rPr lang="en-US" altLang="zh-CN" sz="1200" kern="1200" dirty="0"/>
            <a:t> on a scale of 1 to 5 for Basic, Graduation, 2n Cycle, Master and PhD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Represent </a:t>
          </a:r>
          <a:r>
            <a:rPr lang="en-US" altLang="zh-CN" sz="1200" b="1" kern="1200" dirty="0"/>
            <a:t>marital status </a:t>
          </a:r>
          <a:r>
            <a:rPr lang="en-US" altLang="zh-CN" sz="1200" kern="1200" dirty="0"/>
            <a:t>with 0 being single and 1 being married</a:t>
          </a:r>
          <a:endParaRPr lang="zh-CN" altLang="en-US" sz="1200" kern="1200" dirty="0"/>
        </a:p>
      </dsp:txBody>
      <dsp:txXfrm>
        <a:off x="3840479" y="1760103"/>
        <a:ext cx="5477058" cy="567325"/>
      </dsp:txXfrm>
    </dsp:sp>
    <dsp:sp modelId="{C590A152-1C12-4CBB-8B1F-81E47171A0B8}">
      <dsp:nvSpPr>
        <dsp:cNvPr id="0" name=""/>
        <dsp:cNvSpPr/>
      </dsp:nvSpPr>
      <dsp:spPr>
        <a:xfrm>
          <a:off x="0" y="1665549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Feature engineering: Categorical</a:t>
          </a:r>
          <a:endParaRPr lang="zh-CN" altLang="en-US" sz="1600" kern="1200" dirty="0"/>
        </a:p>
      </dsp:txBody>
      <dsp:txXfrm>
        <a:off x="36926" y="1702475"/>
        <a:ext cx="3766628" cy="682581"/>
      </dsp:txXfrm>
    </dsp:sp>
    <dsp:sp modelId="{8EDA17A2-8990-4E5C-B852-C6391FD6BF03}">
      <dsp:nvSpPr>
        <dsp:cNvPr id="0" name=""/>
        <dsp:cNvSpPr/>
      </dsp:nvSpPr>
      <dsp:spPr>
        <a:xfrm>
          <a:off x="3840479" y="2497626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For </a:t>
          </a:r>
          <a:r>
            <a:rPr lang="en-US" altLang="zh-CN" sz="1200" b="1" kern="1200" dirty="0"/>
            <a:t>predictors</a:t>
          </a:r>
          <a:r>
            <a:rPr lang="en-US" altLang="zh-CN" sz="1200" kern="1200" dirty="0"/>
            <a:t> (X): remove cost, revenue, target and non-numerical columns, e.g., customer ID, date of enrolment and marital status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For </a:t>
          </a:r>
          <a:r>
            <a:rPr lang="en-US" altLang="zh-CN" sz="1200" b="1" kern="1200" dirty="0"/>
            <a:t>target</a:t>
          </a:r>
          <a:r>
            <a:rPr lang="en-US" altLang="zh-CN" sz="1200" kern="1200" dirty="0"/>
            <a:t> (y): response to the  last campaign</a:t>
          </a:r>
          <a:endParaRPr lang="zh-CN" altLang="en-US" sz="1200" kern="1200" dirty="0"/>
        </a:p>
      </dsp:txBody>
      <dsp:txXfrm>
        <a:off x="3840479" y="2592180"/>
        <a:ext cx="5477058" cy="567325"/>
      </dsp:txXfrm>
    </dsp:sp>
    <dsp:sp modelId="{162A6C66-44C4-472D-83F0-59402BB7530E}">
      <dsp:nvSpPr>
        <dsp:cNvPr id="0" name=""/>
        <dsp:cNvSpPr/>
      </dsp:nvSpPr>
      <dsp:spPr>
        <a:xfrm>
          <a:off x="0" y="2497626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Predictors and Target</a:t>
          </a:r>
        </a:p>
      </dsp:txBody>
      <dsp:txXfrm>
        <a:off x="36926" y="2534552"/>
        <a:ext cx="3766628" cy="682581"/>
      </dsp:txXfrm>
    </dsp:sp>
    <dsp:sp modelId="{F13EDEBC-A9BF-483D-B548-A691F0B52505}">
      <dsp:nvSpPr>
        <dsp:cNvPr id="0" name=""/>
        <dsp:cNvSpPr/>
      </dsp:nvSpPr>
      <dsp:spPr>
        <a:xfrm>
          <a:off x="3840479" y="3329702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/>
            <a:t>70% </a:t>
          </a:r>
          <a:r>
            <a:rPr lang="en-US" altLang="zh-CN" sz="1200" kern="1200"/>
            <a:t>Train dataset vs </a:t>
          </a:r>
          <a:r>
            <a:rPr lang="en-US" altLang="zh-CN" sz="1200" b="1" kern="1200"/>
            <a:t>30%</a:t>
          </a:r>
          <a:r>
            <a:rPr lang="en-US" altLang="zh-CN" sz="1200" kern="1200"/>
            <a:t> Test dataset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/>
            <a:t>Stratify</a:t>
          </a:r>
          <a:r>
            <a:rPr lang="en-US" altLang="zh-CN" sz="1200" kern="1200"/>
            <a:t> to preserve proportion of incidence in train vs test dataset – due to low incidence rate of 14% in the target response</a:t>
          </a:r>
          <a:endParaRPr lang="zh-CN" altLang="en-US" sz="1200" kern="1200" dirty="0"/>
        </a:p>
      </dsp:txBody>
      <dsp:txXfrm>
        <a:off x="3840479" y="3424256"/>
        <a:ext cx="5477058" cy="567325"/>
      </dsp:txXfrm>
    </dsp:sp>
    <dsp:sp modelId="{8DCCB3F5-0506-4CDC-A99F-5E14684F86A0}">
      <dsp:nvSpPr>
        <dsp:cNvPr id="0" name=""/>
        <dsp:cNvSpPr/>
      </dsp:nvSpPr>
      <dsp:spPr>
        <a:xfrm>
          <a:off x="0" y="3329702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Split train/test dataset</a:t>
          </a:r>
          <a:endParaRPr lang="zh-CN" altLang="en-US" sz="1600" kern="1200" dirty="0"/>
        </a:p>
      </dsp:txBody>
      <dsp:txXfrm>
        <a:off x="36926" y="3366628"/>
        <a:ext cx="3766628" cy="682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6E43-707E-4389-BAD1-B279C481AC34}">
      <dsp:nvSpPr>
        <dsp:cNvPr id="0" name=""/>
        <dsp:cNvSpPr/>
      </dsp:nvSpPr>
      <dsp:spPr>
        <a:xfrm>
          <a:off x="0" y="133308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CHANNEL</a:t>
          </a:r>
        </a:p>
      </dsp:txBody>
      <dsp:txXfrm>
        <a:off x="22246" y="155554"/>
        <a:ext cx="2826557" cy="411223"/>
      </dsp:txXfrm>
    </dsp:sp>
    <dsp:sp modelId="{7CAC0B14-3952-4ABB-8C7C-5670933DF6A9}">
      <dsp:nvSpPr>
        <dsp:cNvPr id="0" name=""/>
        <dsp:cNvSpPr/>
      </dsp:nvSpPr>
      <dsp:spPr>
        <a:xfrm>
          <a:off x="0" y="589023"/>
          <a:ext cx="287104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Website</a:t>
          </a:r>
          <a:endParaRPr lang="zh-CN" altLang="en-US" sz="1500" kern="1200" dirty="0"/>
        </a:p>
      </dsp:txBody>
      <dsp:txXfrm>
        <a:off x="0" y="589023"/>
        <a:ext cx="2871049" cy="314640"/>
      </dsp:txXfrm>
    </dsp:sp>
    <dsp:sp modelId="{7228AEE8-49BF-461C-AD2C-B1A20B6F7397}">
      <dsp:nvSpPr>
        <dsp:cNvPr id="0" name=""/>
        <dsp:cNvSpPr/>
      </dsp:nvSpPr>
      <dsp:spPr>
        <a:xfrm>
          <a:off x="0" y="903663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PRODUCTS</a:t>
          </a:r>
          <a:endParaRPr lang="zh-CN" altLang="en-US" sz="1900" kern="1200" dirty="0"/>
        </a:p>
      </dsp:txBody>
      <dsp:txXfrm>
        <a:off x="22246" y="925909"/>
        <a:ext cx="2826557" cy="411223"/>
      </dsp:txXfrm>
    </dsp:sp>
    <dsp:sp modelId="{6B832AA3-5F44-41B5-87E5-79852FDC94A1}">
      <dsp:nvSpPr>
        <dsp:cNvPr id="0" name=""/>
        <dsp:cNvSpPr/>
      </dsp:nvSpPr>
      <dsp:spPr>
        <a:xfrm>
          <a:off x="0" y="1359378"/>
          <a:ext cx="287104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Meat</a:t>
          </a:r>
          <a:endParaRPr lang="zh-CN" altLang="en-US" sz="1500" kern="1200" dirty="0"/>
        </a:p>
      </dsp:txBody>
      <dsp:txXfrm>
        <a:off x="0" y="1359378"/>
        <a:ext cx="2871049" cy="314640"/>
      </dsp:txXfrm>
    </dsp:sp>
    <dsp:sp modelId="{D776BF30-16A9-4F08-BF01-41FEEE68F63F}">
      <dsp:nvSpPr>
        <dsp:cNvPr id="0" name=""/>
        <dsp:cNvSpPr/>
      </dsp:nvSpPr>
      <dsp:spPr>
        <a:xfrm>
          <a:off x="0" y="1674018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CUSTOMER SEGMENTS</a:t>
          </a:r>
        </a:p>
      </dsp:txBody>
      <dsp:txXfrm>
        <a:off x="22246" y="1696264"/>
        <a:ext cx="2826557" cy="411223"/>
      </dsp:txXfrm>
    </dsp:sp>
    <dsp:sp modelId="{F027E5B1-80B8-4BE4-8C1F-47F0E6788DF3}">
      <dsp:nvSpPr>
        <dsp:cNvPr id="0" name=""/>
        <dsp:cNvSpPr/>
      </dsp:nvSpPr>
      <dsp:spPr>
        <a:xfrm>
          <a:off x="0" y="2129733"/>
          <a:ext cx="2871049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Recent Purchase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Recent Membership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Not married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Higher Education</a:t>
          </a:r>
          <a:endParaRPr lang="zh-CN" altLang="en-US" sz="1500" kern="1200" dirty="0"/>
        </a:p>
      </dsp:txBody>
      <dsp:txXfrm>
        <a:off x="0" y="2129733"/>
        <a:ext cx="2871049" cy="10422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6E43-707E-4389-BAD1-B279C481AC34}">
      <dsp:nvSpPr>
        <dsp:cNvPr id="0" name=""/>
        <dsp:cNvSpPr/>
      </dsp:nvSpPr>
      <dsp:spPr>
        <a:xfrm>
          <a:off x="0" y="19424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SAMPLE SIZE	</a:t>
          </a:r>
        </a:p>
      </dsp:txBody>
      <dsp:txXfrm>
        <a:off x="21075" y="40499"/>
        <a:ext cx="2638398" cy="389580"/>
      </dsp:txXfrm>
    </dsp:sp>
    <dsp:sp modelId="{7CAC0B14-3952-4ABB-8C7C-5670933DF6A9}">
      <dsp:nvSpPr>
        <dsp:cNvPr id="0" name=""/>
        <dsp:cNvSpPr/>
      </dsp:nvSpPr>
      <dsp:spPr>
        <a:xfrm>
          <a:off x="0" y="451155"/>
          <a:ext cx="2680548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2240</a:t>
          </a:r>
          <a:endParaRPr lang="zh-CN" altLang="en-US" sz="1400" kern="1200" dirty="0"/>
        </a:p>
      </dsp:txBody>
      <dsp:txXfrm>
        <a:off x="0" y="451155"/>
        <a:ext cx="2680548" cy="298080"/>
      </dsp:txXfrm>
    </dsp:sp>
    <dsp:sp modelId="{7228AEE8-49BF-461C-AD2C-B1A20B6F7397}">
      <dsp:nvSpPr>
        <dsp:cNvPr id="0" name=""/>
        <dsp:cNvSpPr/>
      </dsp:nvSpPr>
      <dsp:spPr>
        <a:xfrm>
          <a:off x="0" y="749235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GAIN</a:t>
          </a:r>
          <a:endParaRPr lang="zh-CN" altLang="en-US" sz="1800" kern="1200" dirty="0"/>
        </a:p>
      </dsp:txBody>
      <dsp:txXfrm>
        <a:off x="21075" y="770310"/>
        <a:ext cx="2638398" cy="389580"/>
      </dsp:txXfrm>
    </dsp:sp>
    <dsp:sp modelId="{6B832AA3-5F44-41B5-87E5-79852FDC94A1}">
      <dsp:nvSpPr>
        <dsp:cNvPr id="0" name=""/>
        <dsp:cNvSpPr/>
      </dsp:nvSpPr>
      <dsp:spPr>
        <a:xfrm>
          <a:off x="0" y="1180965"/>
          <a:ext cx="2680548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% of targets gained</a:t>
          </a:r>
          <a:endParaRPr lang="zh-CN" altLang="en-US" sz="1400" kern="1200" dirty="0"/>
        </a:p>
      </dsp:txBody>
      <dsp:txXfrm>
        <a:off x="0" y="1180965"/>
        <a:ext cx="2680548" cy="298080"/>
      </dsp:txXfrm>
    </dsp:sp>
    <dsp:sp modelId="{D776BF30-16A9-4F08-BF01-41FEEE68F63F}">
      <dsp:nvSpPr>
        <dsp:cNvPr id="0" name=""/>
        <dsp:cNvSpPr/>
      </dsp:nvSpPr>
      <dsp:spPr>
        <a:xfrm>
          <a:off x="0" y="1479045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PROFITS</a:t>
          </a:r>
        </a:p>
      </dsp:txBody>
      <dsp:txXfrm>
        <a:off x="21075" y="1500120"/>
        <a:ext cx="2638398" cy="389580"/>
      </dsp:txXfrm>
    </dsp:sp>
    <dsp:sp modelId="{F027E5B1-80B8-4BE4-8C1F-47F0E6788DF3}">
      <dsp:nvSpPr>
        <dsp:cNvPr id="0" name=""/>
        <dsp:cNvSpPr/>
      </dsp:nvSpPr>
      <dsp:spPr>
        <a:xfrm>
          <a:off x="0" y="1910775"/>
          <a:ext cx="2680548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Cost = $11 per customer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Revenue = $3 per target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 err="1"/>
            <a:t>Maximise</a:t>
          </a:r>
          <a:r>
            <a:rPr lang="en-US" altLang="zh-CN" sz="1400" kern="1200" dirty="0"/>
            <a:t> profit at </a:t>
          </a:r>
          <a:r>
            <a:rPr lang="en-US" altLang="zh-CN" sz="1400" b="1" kern="1200" dirty="0"/>
            <a:t>20%</a:t>
          </a:r>
          <a:r>
            <a:rPr lang="en-US" altLang="zh-CN" sz="1400" kern="1200" dirty="0"/>
            <a:t> of sample size which results in </a:t>
          </a:r>
          <a:r>
            <a:rPr lang="en-US" altLang="zh-CN" sz="1400" b="1" kern="1200" dirty="0"/>
            <a:t>70%</a:t>
          </a:r>
          <a:r>
            <a:rPr lang="en-US" altLang="zh-CN" sz="1400" kern="1200" dirty="0"/>
            <a:t> of target responses</a:t>
          </a:r>
          <a:endParaRPr lang="zh-CN" altLang="en-US" sz="1400" kern="1200" dirty="0"/>
        </a:p>
      </dsp:txBody>
      <dsp:txXfrm>
        <a:off x="0" y="1910775"/>
        <a:ext cx="2680548" cy="111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9.png"/><Relationship Id="rId10" Type="http://schemas.microsoft.com/office/2007/relationships/diagramDrawing" Target="../diagrams/drawing4.xml"/><Relationship Id="rId4" Type="http://schemas.openxmlformats.org/officeDocument/2006/relationships/image" Target="../media/image12.sv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Marketing/Finance team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B0213-480C-40D8-8FC8-37A1FE0D4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094573-9B18-4D39-B740-0242A8EF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025900"/>
            <a:ext cx="8936846" cy="11133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Logistics regression model provides high accuracy classification which allows business to identify response-driving features and optimize scale for profitability</a:t>
            </a:r>
          </a:p>
          <a:p>
            <a:r>
              <a:rPr lang="en-US" altLang="zh-CN" dirty="0"/>
              <a:t>However, the strategic decisions may consider more forward-looking elements such as increase in market shares, customer acquisitions, market penetrations, etc.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2697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EE2E05-521E-4369-8EF8-9D99CD09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for upcoming marketing campaign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72F024-893F-4B63-B22B-F6A7C943C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Business Questions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C0BBC9-C1EA-46AB-9B5E-16D083032C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Which channel should we focus on?</a:t>
            </a:r>
          </a:p>
          <a:p>
            <a:r>
              <a:rPr lang="en-US" altLang="zh-CN" dirty="0"/>
              <a:t>Which products should we focus on?</a:t>
            </a:r>
          </a:p>
          <a:p>
            <a:r>
              <a:rPr lang="en-US" altLang="zh-CN" dirty="0"/>
              <a:t>Which customer segments should we target?</a:t>
            </a:r>
          </a:p>
          <a:p>
            <a:r>
              <a:rPr lang="en-US" altLang="zh-CN" dirty="0"/>
              <a:t>How to reduce cost to improve profitability?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8EFB8E-3147-49DA-9926-3EB42780F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Questions</a:t>
            </a:r>
            <a:endParaRPr lang="zh-CN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3EFB8C-0118-4CA4-B360-9560188D2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Do we have enough data points from historical records?</a:t>
            </a:r>
          </a:p>
          <a:p>
            <a:r>
              <a:rPr lang="en-US" altLang="zh-CN" dirty="0"/>
              <a:t>Do we have the relevant features?</a:t>
            </a:r>
          </a:p>
          <a:p>
            <a:r>
              <a:rPr lang="en-US" altLang="zh-CN" dirty="0"/>
              <a:t>Is our model accurate?</a:t>
            </a:r>
          </a:p>
          <a:p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81C335-833A-4510-BA9A-1662A4A6CE76}"/>
              </a:ext>
            </a:extLst>
          </p:cNvPr>
          <p:cNvSpPr/>
          <p:nvPr/>
        </p:nvSpPr>
        <p:spPr>
          <a:xfrm>
            <a:off x="9850859" y="790110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 descr="Board Of Directors outline">
            <a:extLst>
              <a:ext uri="{FF2B5EF4-FFF2-40B4-BE49-F238E27FC236}">
                <a16:creationId xmlns:a16="http://schemas.microsoft.com/office/drawing/2014/main" id="{CB8D2355-1879-4972-BB91-85CF68A5CB15}"/>
              </a:ext>
            </a:extLst>
          </p:cNvPr>
          <p:cNvSpPr/>
          <p:nvPr/>
        </p:nvSpPr>
        <p:spPr>
          <a:xfrm>
            <a:off x="10080061" y="1019311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15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221D-2132-44E1-BB11-2C20EA9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pre-processing</a:t>
            </a:r>
            <a:endParaRPr lang="zh-CN" alt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155606F-DE64-4281-83E0-3C942843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89238"/>
              </p:ext>
            </p:extLst>
          </p:nvPr>
        </p:nvGraphicFramePr>
        <p:xfrm>
          <a:off x="1066798" y="1941792"/>
          <a:ext cx="9601200" cy="408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47E0A57-DA91-4336-B288-96A0E76E1D34}"/>
              </a:ext>
            </a:extLst>
          </p:cNvPr>
          <p:cNvSpPr/>
          <p:nvPr/>
        </p:nvSpPr>
        <p:spPr>
          <a:xfrm>
            <a:off x="9761959" y="790110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Database outline">
            <a:extLst>
              <a:ext uri="{FF2B5EF4-FFF2-40B4-BE49-F238E27FC236}">
                <a16:creationId xmlns:a16="http://schemas.microsoft.com/office/drawing/2014/main" id="{20C730AD-6646-48FE-8DAC-832F2E7EBE32}"/>
              </a:ext>
            </a:extLst>
          </p:cNvPr>
          <p:cNvSpPr/>
          <p:nvPr/>
        </p:nvSpPr>
        <p:spPr>
          <a:xfrm>
            <a:off x="9991160" y="1019311"/>
            <a:ext cx="617080" cy="61708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559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050-9A44-4435-9BAB-B2926CD5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0"/>
            <a:ext cx="3161963" cy="164592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Feature Selection</a:t>
            </a:r>
            <a:endParaRPr lang="zh-CN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78366-3E66-41E5-B2E8-4D4D23FF3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53312"/>
            <a:ext cx="8132069" cy="43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3FF554-D58F-4D43-B1B4-3B2711C7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Based on findings, we retain </a:t>
            </a:r>
            <a:r>
              <a:rPr lang="en-US" altLang="zh-CN" sz="1400" b="1" dirty="0"/>
              <a:t>all</a:t>
            </a:r>
            <a:r>
              <a:rPr lang="en-US" altLang="zh-CN" sz="1400" dirty="0"/>
              <a:t> features </a:t>
            </a:r>
            <a:r>
              <a:rPr lang="en-US" altLang="zh-CN" sz="1400" b="1" dirty="0"/>
              <a:t>except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MntWines</a:t>
            </a:r>
            <a:r>
              <a:rPr lang="en-US" altLang="zh-CN" sz="1400" b="1" dirty="0"/>
              <a:t>,</a:t>
            </a:r>
            <a:r>
              <a:rPr lang="en-US" altLang="zh-CN" sz="1400" dirty="0"/>
              <a:t> being the amount spent on wine products in the last 2 years.</a:t>
            </a:r>
          </a:p>
          <a:p>
            <a:endParaRPr lang="en-US" altLang="zh-CN" sz="1400" dirty="0"/>
          </a:p>
          <a:p>
            <a:r>
              <a:rPr lang="en-US" altLang="zh-CN" sz="1400" dirty="0"/>
              <a:t>R2 score of Lasso Regression is low at 0.33. We apply Logistic Regression instead to predict the response which are discrete rather than continuous variables.</a:t>
            </a:r>
          </a:p>
          <a:p>
            <a:endParaRPr lang="en-US" altLang="zh-CN" sz="1400" dirty="0"/>
          </a:p>
          <a:p>
            <a:r>
              <a:rPr lang="en-US" altLang="zh-CN" sz="1400" dirty="0"/>
              <a:t>Logistic regression will perform better as a classification algorithm.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A9226-5F46-4FFB-AC4A-37335AFF533E}"/>
              </a:ext>
            </a:extLst>
          </p:cNvPr>
          <p:cNvSpPr/>
          <p:nvPr/>
        </p:nvSpPr>
        <p:spPr>
          <a:xfrm>
            <a:off x="10506931" y="592933"/>
            <a:ext cx="111323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List outline">
            <a:extLst>
              <a:ext uri="{FF2B5EF4-FFF2-40B4-BE49-F238E27FC236}">
                <a16:creationId xmlns:a16="http://schemas.microsoft.com/office/drawing/2014/main" id="{8C4EEB68-82F6-4112-93B1-46D62FCAA2CB}"/>
              </a:ext>
            </a:extLst>
          </p:cNvPr>
          <p:cNvSpPr/>
          <p:nvPr/>
        </p:nvSpPr>
        <p:spPr>
          <a:xfrm>
            <a:off x="10736132" y="822134"/>
            <a:ext cx="63874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B2F272-DBCF-4B0D-8CD7-245F8D71DB3D}"/>
              </a:ext>
            </a:extLst>
          </p:cNvPr>
          <p:cNvSpPr txBox="1">
            <a:spLocks/>
          </p:cNvSpPr>
          <p:nvPr/>
        </p:nvSpPr>
        <p:spPr>
          <a:xfrm>
            <a:off x="374819" y="307714"/>
            <a:ext cx="7435681" cy="1645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2000" b="1" dirty="0">
                <a:solidFill>
                  <a:schemeClr val="accent3"/>
                </a:solidFill>
              </a:rPr>
              <a:t>Coefficients of features </a:t>
            </a:r>
            <a:r>
              <a:rPr lang="en-US" altLang="zh-CN" sz="2000" dirty="0"/>
              <a:t>derived from 10-fold </a:t>
            </a:r>
            <a:r>
              <a:rPr lang="en-US" altLang="zh-CN" sz="2000" i="1" dirty="0"/>
              <a:t>cross-validated</a:t>
            </a:r>
            <a:r>
              <a:rPr lang="en-US" altLang="zh-CN" sz="2000" dirty="0">
                <a:solidFill>
                  <a:schemeClr val="accent3"/>
                </a:solidFill>
              </a:rPr>
              <a:t> </a:t>
            </a:r>
            <a:r>
              <a:rPr lang="en-US" altLang="zh-CN" sz="2000" b="1" dirty="0">
                <a:solidFill>
                  <a:schemeClr val="accent3"/>
                </a:solidFill>
              </a:rPr>
              <a:t>Lasso Regression </a:t>
            </a:r>
            <a:r>
              <a:rPr lang="en-US" altLang="zh-CN" sz="2000" dirty="0"/>
              <a:t>using </a:t>
            </a:r>
            <a:r>
              <a:rPr lang="en-US" altLang="zh-CN" sz="2000" dirty="0" err="1"/>
              <a:t>normalised</a:t>
            </a:r>
            <a:r>
              <a:rPr lang="en-US" altLang="zh-CN" sz="2000" dirty="0"/>
              <a:t> features (</a:t>
            </a:r>
            <a:r>
              <a:rPr lang="en-US" altLang="zh-CN" sz="2000" i="1" dirty="0"/>
              <a:t>standard scaler</a:t>
            </a:r>
            <a:r>
              <a:rPr lang="en-US" altLang="zh-CN" sz="2000" dirty="0"/>
              <a:t>) at optimal regularization parameter (</a:t>
            </a:r>
            <a:r>
              <a:rPr lang="en-US" altLang="zh-CN" sz="2000" i="1" dirty="0"/>
              <a:t>alpha = 0.002</a:t>
            </a:r>
            <a:r>
              <a:rPr lang="en-US" altLang="zh-CN" sz="2000" dirty="0"/>
              <a:t>) resulting in </a:t>
            </a:r>
            <a:r>
              <a:rPr lang="en-US" altLang="zh-CN" sz="2000" i="1" dirty="0"/>
              <a:t>R2 score of 0.33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EBDF12D-074F-4976-A532-A5FE0B131118}"/>
              </a:ext>
            </a:extLst>
          </p:cNvPr>
          <p:cNvSpPr/>
          <p:nvPr/>
        </p:nvSpPr>
        <p:spPr>
          <a:xfrm>
            <a:off x="1071538" y="5699336"/>
            <a:ext cx="386927" cy="3869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050-9A44-4435-9BAB-B2926CD5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Forward Feature Selection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5352FD-6317-4C1D-9EF6-86F013B0C9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940910"/>
            <a:ext cx="4664075" cy="313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5A9226-5F46-4FFB-AC4A-37335AFF533E}"/>
              </a:ext>
            </a:extLst>
          </p:cNvPr>
          <p:cNvSpPr/>
          <p:nvPr/>
        </p:nvSpPr>
        <p:spPr>
          <a:xfrm>
            <a:off x="10506931" y="592933"/>
            <a:ext cx="111323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List outline">
            <a:extLst>
              <a:ext uri="{FF2B5EF4-FFF2-40B4-BE49-F238E27FC236}">
                <a16:creationId xmlns:a16="http://schemas.microsoft.com/office/drawing/2014/main" id="{8C4EEB68-82F6-4112-93B1-46D62FCAA2CB}"/>
              </a:ext>
            </a:extLst>
          </p:cNvPr>
          <p:cNvSpPr/>
          <p:nvPr/>
        </p:nvSpPr>
        <p:spPr>
          <a:xfrm>
            <a:off x="10736132" y="822134"/>
            <a:ext cx="63874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B2F272-DBCF-4B0D-8CD7-245F8D71DB3D}"/>
              </a:ext>
            </a:extLst>
          </p:cNvPr>
          <p:cNvSpPr txBox="1">
            <a:spLocks/>
          </p:cNvSpPr>
          <p:nvPr/>
        </p:nvSpPr>
        <p:spPr>
          <a:xfrm>
            <a:off x="984756" y="1543436"/>
            <a:ext cx="5653604" cy="1075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1600" b="1" dirty="0">
                <a:solidFill>
                  <a:schemeClr val="accent3"/>
                </a:solidFill>
              </a:rPr>
              <a:t>No. of variables </a:t>
            </a:r>
            <a:r>
              <a:rPr lang="en-US" altLang="zh-CN" sz="1600" dirty="0"/>
              <a:t>to be set at </a:t>
            </a:r>
            <a:r>
              <a:rPr lang="en-US" altLang="zh-CN" sz="1600" b="1" dirty="0"/>
              <a:t>15</a:t>
            </a:r>
            <a:r>
              <a:rPr lang="en-US" altLang="zh-CN" sz="1600" dirty="0"/>
              <a:t> considering no significant increase in AUC afterwards.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Higher AUC represents better model with higher TPR (True Positive Rate) relative to FPR (False Positive Rate)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7FAA4-A3E1-45B8-8CA2-FE6B4A45D84A}"/>
              </a:ext>
            </a:extLst>
          </p:cNvPr>
          <p:cNvCxnSpPr>
            <a:cxnSpLocks/>
          </p:cNvCxnSpPr>
          <p:nvPr/>
        </p:nvCxnSpPr>
        <p:spPr>
          <a:xfrm>
            <a:off x="4013045" y="2940910"/>
            <a:ext cx="0" cy="26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A0C82F7E-F2D0-4A22-9BC8-DC38C3FC8C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7250859"/>
              </p:ext>
            </p:extLst>
          </p:nvPr>
        </p:nvGraphicFramePr>
        <p:xfrm>
          <a:off x="6627771" y="1687570"/>
          <a:ext cx="3879160" cy="438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77436">
                  <a:extLst>
                    <a:ext uri="{9D8B030D-6E8A-4147-A177-3AD203B41FA5}">
                      <a16:colId xmlns:a16="http://schemas.microsoft.com/office/drawing/2014/main" val="1105752506"/>
                    </a:ext>
                  </a:extLst>
                </a:gridCol>
                <a:gridCol w="3201724">
                  <a:extLst>
                    <a:ext uri="{9D8B030D-6E8A-4147-A177-3AD203B41FA5}">
                      <a16:colId xmlns:a16="http://schemas.microsoft.com/office/drawing/2014/main" val="78758175"/>
                    </a:ext>
                  </a:extLst>
                </a:gridCol>
              </a:tblGrid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Features selected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39890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purchases using catalogue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96664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days since last purchase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78349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days since first member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8839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Accepted offer in 5</a:t>
                      </a:r>
                      <a:r>
                        <a:rPr lang="en-US" altLang="zh-CN" sz="1200" baseline="30000" dirty="0"/>
                        <a:t>th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02893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3</a:t>
                      </a:r>
                      <a:r>
                        <a:rPr lang="en-US" altLang="zh-CN" sz="1200" baseline="30000" dirty="0"/>
                        <a:t>rd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91141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1</a:t>
                      </a:r>
                      <a:r>
                        <a:rPr lang="en-US" altLang="zh-CN" sz="1200" baseline="30000" dirty="0"/>
                        <a:t>st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5443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Married/ Single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5499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Education level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5717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teenagers in household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62024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using web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7353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Amount spent on meat last 2 years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27456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made in stores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03556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4th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49562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with discount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2161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2</a:t>
                      </a:r>
                      <a:r>
                        <a:rPr lang="en-US" altLang="zh-CN" sz="1200" baseline="30000" dirty="0"/>
                        <a:t>nd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6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B82-09FC-423E-9F71-31C92D6C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Evaluating </a:t>
            </a:r>
            <a:br>
              <a:rPr lang="en-US" altLang="zh-CN" sz="2400" dirty="0"/>
            </a:br>
            <a:r>
              <a:rPr lang="en-US" altLang="zh-CN" sz="2400" dirty="0"/>
              <a:t>result of </a:t>
            </a:r>
            <a:br>
              <a:rPr lang="en-US" altLang="zh-CN" sz="2400" dirty="0"/>
            </a:br>
            <a:r>
              <a:rPr lang="en-US" altLang="zh-CN" sz="2400" dirty="0"/>
              <a:t>Logistic Regression </a:t>
            </a:r>
            <a:endParaRPr lang="zh-CN" alt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EE04C-32E1-442C-93B9-1AB912DF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AUC of 0.91 indicates a high probability that the model ranks a random positive example more highly than a negative example</a:t>
            </a:r>
          </a:p>
          <a:p>
            <a:endParaRPr lang="en-US" altLang="zh-CN" dirty="0"/>
          </a:p>
          <a:p>
            <a:r>
              <a:rPr lang="en-US" altLang="zh-CN" dirty="0"/>
              <a:t>At the best threshold, the model resulted in TPR of ~0.8 and FPR of ~0.15</a:t>
            </a:r>
          </a:p>
          <a:p>
            <a:endParaRPr lang="en-US" altLang="zh-CN" dirty="0"/>
          </a:p>
          <a:p>
            <a:r>
              <a:rPr lang="en-US" altLang="zh-CN" dirty="0"/>
              <a:t>Out of 672 test population, the model predicts 79 responses out of 100 responses (i.e. TPR 0.8)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5339F-E771-4E53-8933-EC655FF3E3A0}"/>
              </a:ext>
            </a:extLst>
          </p:cNvPr>
          <p:cNvSpPr/>
          <p:nvPr/>
        </p:nvSpPr>
        <p:spPr>
          <a:xfrm>
            <a:off x="10544681" y="607392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Scatterplot outline">
            <a:extLst>
              <a:ext uri="{FF2B5EF4-FFF2-40B4-BE49-F238E27FC236}">
                <a16:creationId xmlns:a16="http://schemas.microsoft.com/office/drawing/2014/main" id="{BCD9AA2D-F808-4A54-8DEF-1B909B42BCA3}"/>
              </a:ext>
            </a:extLst>
          </p:cNvPr>
          <p:cNvSpPr/>
          <p:nvPr/>
        </p:nvSpPr>
        <p:spPr>
          <a:xfrm>
            <a:off x="10773882" y="836593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56FBE-24E3-4D59-90F3-383DBDF70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04" y="285092"/>
            <a:ext cx="5193651" cy="3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B205EBD-A74A-4C74-A377-018DE7D7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3993028"/>
            <a:ext cx="3392488" cy="25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267051C-683D-44AA-A9FE-4BF434D8C80B}"/>
              </a:ext>
            </a:extLst>
          </p:cNvPr>
          <p:cNvSpPr/>
          <p:nvPr/>
        </p:nvSpPr>
        <p:spPr>
          <a:xfrm>
            <a:off x="571838" y="4648200"/>
            <a:ext cx="3592970" cy="1365727"/>
          </a:xfrm>
          <a:prstGeom prst="wedgeRectCallout">
            <a:avLst>
              <a:gd name="adj1" fmla="val 45619"/>
              <a:gd name="adj2" fmla="val -299088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TPR = 79 / (21+79) = 0.8 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(correctly </a:t>
            </a:r>
            <a:r>
              <a:rPr lang="en-US" altLang="zh-CN" sz="1200" i="1" dirty="0">
                <a:solidFill>
                  <a:schemeClr val="accent1"/>
                </a:solidFill>
              </a:rPr>
              <a:t>predicted positives/true positives)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FPR = 89 / (483+89) = 0.15</a:t>
            </a:r>
          </a:p>
          <a:p>
            <a:r>
              <a:rPr lang="en-US" altLang="zh-CN" sz="1200" i="1" dirty="0">
                <a:solidFill>
                  <a:schemeClr val="accent1"/>
                </a:solidFill>
              </a:rPr>
              <a:t>(incorrectly predicted positives/true negatives)</a:t>
            </a:r>
            <a:r>
              <a:rPr lang="en-US" altLang="zh-CN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3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277937-674F-4B3A-A612-0950AE2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Applications: </a:t>
            </a:r>
            <a:br>
              <a:rPr lang="en-US" altLang="zh-CN" dirty="0"/>
            </a:br>
            <a:r>
              <a:rPr lang="en-US" altLang="zh-CN" dirty="0"/>
              <a:t>predictive strength of selected features</a:t>
            </a:r>
            <a:endParaRPr lang="zh-CN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403B69-09D2-49B0-8411-4AFBCA5C4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26444"/>
              </p:ext>
            </p:extLst>
          </p:nvPr>
        </p:nvGraphicFramePr>
        <p:xfrm>
          <a:off x="8254150" y="2454212"/>
          <a:ext cx="2871050" cy="3305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BAF58D1-BBBF-4AF4-A54D-5C2FE8F20FB2}"/>
              </a:ext>
            </a:extLst>
          </p:cNvPr>
          <p:cNvSpPr/>
          <p:nvPr/>
        </p:nvSpPr>
        <p:spPr>
          <a:xfrm>
            <a:off x="10558568" y="52547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Target Audience with solid fill">
            <a:extLst>
              <a:ext uri="{FF2B5EF4-FFF2-40B4-BE49-F238E27FC236}">
                <a16:creationId xmlns:a16="http://schemas.microsoft.com/office/drawing/2014/main" id="{E424E7B1-0D2E-4D03-A297-603D00045183}"/>
              </a:ext>
            </a:extLst>
          </p:cNvPr>
          <p:cNvSpPr/>
          <p:nvPr/>
        </p:nvSpPr>
        <p:spPr>
          <a:xfrm>
            <a:off x="10787769" y="754675"/>
            <a:ext cx="617080" cy="61708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ADBD6-7136-4287-BD69-E6EC633F1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54212"/>
            <a:ext cx="6863898" cy="33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0F8CF36-DA55-4B04-87F2-8889D1B9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61" y="2735689"/>
            <a:ext cx="4000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8338-7AB1-4288-B7C1-B27BFF76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Applications: </a:t>
            </a:r>
            <a:br>
              <a:rPr lang="en-US" altLang="zh-CN" dirty="0"/>
            </a:br>
            <a:r>
              <a:rPr lang="en-US" altLang="zh-CN" dirty="0"/>
              <a:t>Cumulative gain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6EBBA2-6A14-4E12-94BB-5DFEF0B6F834}"/>
              </a:ext>
            </a:extLst>
          </p:cNvPr>
          <p:cNvSpPr/>
          <p:nvPr/>
        </p:nvSpPr>
        <p:spPr>
          <a:xfrm>
            <a:off x="10558568" y="52547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Target Audience with solid fill">
            <a:extLst>
              <a:ext uri="{FF2B5EF4-FFF2-40B4-BE49-F238E27FC236}">
                <a16:creationId xmlns:a16="http://schemas.microsoft.com/office/drawing/2014/main" id="{ED68010F-7C98-42EF-A266-CD8E4480CD98}"/>
              </a:ext>
            </a:extLst>
          </p:cNvPr>
          <p:cNvSpPr/>
          <p:nvPr/>
        </p:nvSpPr>
        <p:spPr>
          <a:xfrm>
            <a:off x="10787769" y="754675"/>
            <a:ext cx="61708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50653C-9DF3-466D-AB50-59632E050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1314"/>
            <a:ext cx="3436616" cy="338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13F4B6-F7BE-437F-88B7-46665C07B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80688"/>
              </p:ext>
            </p:extLst>
          </p:nvPr>
        </p:nvGraphicFramePr>
        <p:xfrm>
          <a:off x="9079157" y="2470695"/>
          <a:ext cx="268054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A6BED-0492-49A0-AC0A-7484ED25993B}"/>
              </a:ext>
            </a:extLst>
          </p:cNvPr>
          <p:cNvCxnSpPr>
            <a:cxnSpLocks/>
          </p:cNvCxnSpPr>
          <p:nvPr/>
        </p:nvCxnSpPr>
        <p:spPr>
          <a:xfrm>
            <a:off x="6235545" y="2504505"/>
            <a:ext cx="1" cy="340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8FAC4-541E-4291-BE90-4FBEA619A72B}"/>
              </a:ext>
            </a:extLst>
          </p:cNvPr>
          <p:cNvCxnSpPr>
            <a:cxnSpLocks/>
          </p:cNvCxnSpPr>
          <p:nvPr/>
        </p:nvCxnSpPr>
        <p:spPr>
          <a:xfrm>
            <a:off x="2146145" y="1854200"/>
            <a:ext cx="0" cy="405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D08662-7296-4013-96FD-3420EBCEE40A}"/>
              </a:ext>
            </a:extLst>
          </p:cNvPr>
          <p:cNvSpPr txBox="1"/>
          <p:nvPr/>
        </p:nvSpPr>
        <p:spPr>
          <a:xfrm>
            <a:off x="8355435" y="4924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56F-E9C4-450D-B84D-B5BEF7353C5E}"/>
              </a:ext>
            </a:extLst>
          </p:cNvPr>
          <p:cNvSpPr txBox="1"/>
          <p:nvPr/>
        </p:nvSpPr>
        <p:spPr>
          <a:xfrm rot="16200000">
            <a:off x="-476091" y="3674204"/>
            <a:ext cx="33473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Percentage of target achieved at each sample size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53E0E8-8B2A-4437-AAA7-D0A3CAC0B38C}"/>
              </a:ext>
            </a:extLst>
          </p:cNvPr>
          <p:cNvSpPr/>
          <p:nvPr/>
        </p:nvSpPr>
        <p:spPr>
          <a:xfrm>
            <a:off x="9079156" y="4399641"/>
            <a:ext cx="2680547" cy="1703683"/>
          </a:xfrm>
          <a:prstGeom prst="wedgeRectCallout">
            <a:avLst>
              <a:gd name="adj1" fmla="val -308006"/>
              <a:gd name="adj2" fmla="val -12174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Samples selected = 440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(0.2 x </a:t>
            </a:r>
            <a:r>
              <a:rPr lang="en-US" altLang="zh-CN" sz="1200" i="1" dirty="0">
                <a:solidFill>
                  <a:schemeClr val="accent1"/>
                </a:solidFill>
              </a:rPr>
              <a:t>population size of </a:t>
            </a:r>
            <a:r>
              <a:rPr lang="en-US" altLang="zh-CN" sz="1200" dirty="0">
                <a:solidFill>
                  <a:schemeClr val="accent1"/>
                </a:solidFill>
              </a:rPr>
              <a:t>2240)</a:t>
            </a:r>
          </a:p>
          <a:p>
            <a:r>
              <a:rPr lang="en-US" altLang="zh-CN" sz="1400" dirty="0"/>
              <a:t>Targets achieved = 234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(0.7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x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total </a:t>
            </a:r>
            <a:r>
              <a:rPr lang="en-US" altLang="zh-CN" sz="1200" i="1" dirty="0">
                <a:solidFill>
                  <a:schemeClr val="accent1"/>
                </a:solidFill>
              </a:rPr>
              <a:t>positive responses of </a:t>
            </a:r>
            <a:r>
              <a:rPr lang="en-US" altLang="zh-CN" sz="1200" dirty="0">
                <a:solidFill>
                  <a:schemeClr val="accent1"/>
                </a:solidFill>
              </a:rPr>
              <a:t>334)</a:t>
            </a:r>
          </a:p>
          <a:p>
            <a:r>
              <a:rPr lang="en-US" altLang="zh-CN" sz="1400" dirty="0"/>
              <a:t>Cost = 440 x 3 = 1,320</a:t>
            </a:r>
          </a:p>
          <a:p>
            <a:r>
              <a:rPr lang="en-US" altLang="zh-CN" sz="1400" dirty="0"/>
              <a:t>Revenue = 234 x 11 = 2,574</a:t>
            </a:r>
          </a:p>
          <a:p>
            <a:r>
              <a:rPr lang="en-US" altLang="zh-CN" sz="1400" dirty="0"/>
              <a:t>Profit = 2,574 – 1,320 = 1,254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E0CA38-ABE4-42A0-91AD-6549CF59E957}"/>
              </a:ext>
            </a:extLst>
          </p:cNvPr>
          <p:cNvCxnSpPr>
            <a:cxnSpLocks/>
          </p:cNvCxnSpPr>
          <p:nvPr/>
        </p:nvCxnSpPr>
        <p:spPr>
          <a:xfrm rot="16200000">
            <a:off x="2708661" y="1092200"/>
            <a:ext cx="0" cy="405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{E11FAA75-91E0-4516-B933-989D767AC307}tf78438558_win32</Template>
  <TotalTime>860</TotalTime>
  <Words>764</Words>
  <Application>Microsoft Office PowerPoint</Application>
  <PresentationFormat>Widescreen</PresentationFormat>
  <Paragraphs>116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marketing campaign</vt:lpstr>
      <vt:lpstr>Outline</vt:lpstr>
      <vt:lpstr>Strategy for upcoming marketing campaign</vt:lpstr>
      <vt:lpstr>Data pre-processing</vt:lpstr>
      <vt:lpstr>Feature Selection</vt:lpstr>
      <vt:lpstr>Forward Feature Selection</vt:lpstr>
      <vt:lpstr>Evaluating  result of  Logistic Regression </vt:lpstr>
      <vt:lpstr>Business Applications:  predictive strength of selected features</vt:lpstr>
      <vt:lpstr>Business Applications:  Cumulative gain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marketing campaign</dc:title>
  <dc:creator>Lam Grace</dc:creator>
  <cp:lastModifiedBy>Grace Lam</cp:lastModifiedBy>
  <cp:revision>35</cp:revision>
  <dcterms:created xsi:type="dcterms:W3CDTF">2021-08-08T11:41:06Z</dcterms:created>
  <dcterms:modified xsi:type="dcterms:W3CDTF">2021-10-19T09:02:43Z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