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80"/>
  </p:notesMasterIdLst>
  <p:sldIdLst>
    <p:sldId id="451" r:id="rId2"/>
    <p:sldId id="256" r:id="rId3"/>
    <p:sldId id="257" r:id="rId4"/>
    <p:sldId id="258" r:id="rId5"/>
    <p:sldId id="269" r:id="rId6"/>
    <p:sldId id="261" r:id="rId7"/>
    <p:sldId id="262" r:id="rId8"/>
    <p:sldId id="263" r:id="rId9"/>
    <p:sldId id="264" r:id="rId10"/>
    <p:sldId id="265" r:id="rId11"/>
    <p:sldId id="438" r:id="rId12"/>
    <p:sldId id="266" r:id="rId13"/>
    <p:sldId id="267" r:id="rId14"/>
    <p:sldId id="268" r:id="rId15"/>
    <p:sldId id="272" r:id="rId16"/>
    <p:sldId id="270" r:id="rId17"/>
    <p:sldId id="271" r:id="rId18"/>
    <p:sldId id="273" r:id="rId19"/>
    <p:sldId id="275" r:id="rId20"/>
    <p:sldId id="276" r:id="rId21"/>
    <p:sldId id="274" r:id="rId22"/>
    <p:sldId id="278" r:id="rId23"/>
    <p:sldId id="279" r:id="rId24"/>
    <p:sldId id="281" r:id="rId25"/>
    <p:sldId id="280" r:id="rId26"/>
    <p:sldId id="282" r:id="rId27"/>
    <p:sldId id="283" r:id="rId28"/>
    <p:sldId id="284" r:id="rId29"/>
    <p:sldId id="285" r:id="rId30"/>
    <p:sldId id="286" r:id="rId31"/>
    <p:sldId id="452" r:id="rId32"/>
    <p:sldId id="287" r:id="rId33"/>
    <p:sldId id="288" r:id="rId34"/>
    <p:sldId id="289" r:id="rId35"/>
    <p:sldId id="290" r:id="rId36"/>
    <p:sldId id="291" r:id="rId37"/>
    <p:sldId id="292" r:id="rId38"/>
    <p:sldId id="297" r:id="rId39"/>
    <p:sldId id="293" r:id="rId40"/>
    <p:sldId id="294" r:id="rId41"/>
    <p:sldId id="295" r:id="rId42"/>
    <p:sldId id="296"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4" r:id="rId59"/>
    <p:sldId id="315" r:id="rId60"/>
    <p:sldId id="316" r:id="rId61"/>
    <p:sldId id="318" r:id="rId62"/>
    <p:sldId id="319" r:id="rId63"/>
    <p:sldId id="320" r:id="rId64"/>
    <p:sldId id="321" r:id="rId65"/>
    <p:sldId id="322" r:id="rId66"/>
    <p:sldId id="323" r:id="rId67"/>
    <p:sldId id="324" r:id="rId68"/>
    <p:sldId id="325" r:id="rId69"/>
    <p:sldId id="326" r:id="rId70"/>
    <p:sldId id="327" r:id="rId71"/>
    <p:sldId id="328" r:id="rId72"/>
    <p:sldId id="330" r:id="rId73"/>
    <p:sldId id="329" r:id="rId74"/>
    <p:sldId id="331" r:id="rId75"/>
    <p:sldId id="332" r:id="rId76"/>
    <p:sldId id="333" r:id="rId77"/>
    <p:sldId id="334" r:id="rId78"/>
    <p:sldId id="335" r:id="rId79"/>
    <p:sldId id="341" r:id="rId80"/>
    <p:sldId id="342" r:id="rId81"/>
    <p:sldId id="343" r:id="rId82"/>
    <p:sldId id="336" r:id="rId83"/>
    <p:sldId id="337" r:id="rId84"/>
    <p:sldId id="338" r:id="rId85"/>
    <p:sldId id="339" r:id="rId86"/>
    <p:sldId id="340" r:id="rId87"/>
    <p:sldId id="344" r:id="rId88"/>
    <p:sldId id="345" r:id="rId89"/>
    <p:sldId id="427" r:id="rId90"/>
    <p:sldId id="347" r:id="rId91"/>
    <p:sldId id="348" r:id="rId92"/>
    <p:sldId id="350" r:id="rId93"/>
    <p:sldId id="352" r:id="rId94"/>
    <p:sldId id="353" r:id="rId95"/>
    <p:sldId id="354" r:id="rId96"/>
    <p:sldId id="355" r:id="rId97"/>
    <p:sldId id="356" r:id="rId98"/>
    <p:sldId id="358" r:id="rId99"/>
    <p:sldId id="425" r:id="rId100"/>
    <p:sldId id="460" r:id="rId101"/>
    <p:sldId id="357" r:id="rId102"/>
    <p:sldId id="385" r:id="rId103"/>
    <p:sldId id="359" r:id="rId104"/>
    <p:sldId id="360" r:id="rId105"/>
    <p:sldId id="386" r:id="rId106"/>
    <p:sldId id="361" r:id="rId107"/>
    <p:sldId id="362" r:id="rId108"/>
    <p:sldId id="387" r:id="rId109"/>
    <p:sldId id="389" r:id="rId110"/>
    <p:sldId id="363" r:id="rId111"/>
    <p:sldId id="456" r:id="rId112"/>
    <p:sldId id="464" r:id="rId113"/>
    <p:sldId id="364" r:id="rId114"/>
    <p:sldId id="465" r:id="rId115"/>
    <p:sldId id="466" r:id="rId116"/>
    <p:sldId id="424" r:id="rId117"/>
    <p:sldId id="365" r:id="rId118"/>
    <p:sldId id="366" r:id="rId119"/>
    <p:sldId id="367" r:id="rId120"/>
    <p:sldId id="457" r:id="rId121"/>
    <p:sldId id="368" r:id="rId122"/>
    <p:sldId id="369" r:id="rId123"/>
    <p:sldId id="370" r:id="rId124"/>
    <p:sldId id="371" r:id="rId125"/>
    <p:sldId id="372" r:id="rId126"/>
    <p:sldId id="459" r:id="rId127"/>
    <p:sldId id="373" r:id="rId128"/>
    <p:sldId id="375" r:id="rId129"/>
    <p:sldId id="374" r:id="rId130"/>
    <p:sldId id="376" r:id="rId131"/>
    <p:sldId id="377" r:id="rId132"/>
    <p:sldId id="378" r:id="rId133"/>
    <p:sldId id="381" r:id="rId134"/>
    <p:sldId id="379" r:id="rId135"/>
    <p:sldId id="380" r:id="rId136"/>
    <p:sldId id="458" r:id="rId137"/>
    <p:sldId id="382" r:id="rId138"/>
    <p:sldId id="383" r:id="rId139"/>
    <p:sldId id="384" r:id="rId140"/>
    <p:sldId id="390" r:id="rId141"/>
    <p:sldId id="391" r:id="rId142"/>
    <p:sldId id="392" r:id="rId143"/>
    <p:sldId id="393" r:id="rId144"/>
    <p:sldId id="394" r:id="rId145"/>
    <p:sldId id="395" r:id="rId146"/>
    <p:sldId id="396" r:id="rId147"/>
    <p:sldId id="397" r:id="rId148"/>
    <p:sldId id="430" r:id="rId149"/>
    <p:sldId id="398" r:id="rId150"/>
    <p:sldId id="399" r:id="rId151"/>
    <p:sldId id="400" r:id="rId152"/>
    <p:sldId id="401" r:id="rId153"/>
    <p:sldId id="402" r:id="rId154"/>
    <p:sldId id="406" r:id="rId155"/>
    <p:sldId id="403" r:id="rId156"/>
    <p:sldId id="404" r:id="rId157"/>
    <p:sldId id="405" r:id="rId158"/>
    <p:sldId id="407" r:id="rId159"/>
    <p:sldId id="408" r:id="rId160"/>
    <p:sldId id="409" r:id="rId161"/>
    <p:sldId id="410" r:id="rId162"/>
    <p:sldId id="411" r:id="rId163"/>
    <p:sldId id="412" r:id="rId164"/>
    <p:sldId id="431" r:id="rId165"/>
    <p:sldId id="433" r:id="rId166"/>
    <p:sldId id="432" r:id="rId167"/>
    <p:sldId id="413" r:id="rId168"/>
    <p:sldId id="415" r:id="rId169"/>
    <p:sldId id="414" r:id="rId170"/>
    <p:sldId id="416" r:id="rId171"/>
    <p:sldId id="417" r:id="rId172"/>
    <p:sldId id="418" r:id="rId173"/>
    <p:sldId id="419" r:id="rId174"/>
    <p:sldId id="420" r:id="rId175"/>
    <p:sldId id="421" r:id="rId176"/>
    <p:sldId id="422" r:id="rId177"/>
    <p:sldId id="423" r:id="rId178"/>
    <p:sldId id="467" r:id="rId17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0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83" autoAdjust="0"/>
    <p:restoredTop sz="94707" autoAdjust="0"/>
  </p:normalViewPr>
  <p:slideViewPr>
    <p:cSldViewPr>
      <p:cViewPr varScale="1">
        <p:scale>
          <a:sx n="85" d="100"/>
          <a:sy n="85" d="100"/>
        </p:scale>
        <p:origin x="1668"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slide" Target="slides/slide171.xml"/><Relationship Id="rId180"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2A45CE-ED2D-4DAC-9ED0-901FFFEEA611}" type="doc">
      <dgm:prSet loTypeId="urn:microsoft.com/office/officeart/2005/8/layout/process5" loCatId="process" qsTypeId="urn:microsoft.com/office/officeart/2005/8/quickstyle/simple3" qsCatId="simple" csTypeId="urn:microsoft.com/office/officeart/2005/8/colors/accent1_2" csCatId="accent1" phldr="1"/>
      <dgm:spPr/>
    </dgm:pt>
    <dgm:pt modelId="{4DA2FAC4-C7CD-4795-B8EA-D3D35451D028}">
      <dgm:prSet phldrT="[Text]" custT="1"/>
      <dgm:spPr/>
      <dgm:t>
        <a:bodyPr/>
        <a:lstStyle/>
        <a:p>
          <a:r>
            <a:rPr lang="en-US" sz="1600" b="1">
              <a:solidFill>
                <a:srgbClr val="002060"/>
              </a:solidFill>
            </a:rPr>
            <a:t>WSAStartup</a:t>
          </a:r>
        </a:p>
      </dgm:t>
    </dgm:pt>
    <dgm:pt modelId="{0AE7B060-C56D-44BC-8831-2B98814A9AB3}" type="parTrans" cxnId="{98426844-A137-4041-878C-B343C7C0606C}">
      <dgm:prSet/>
      <dgm:spPr/>
      <dgm:t>
        <a:bodyPr/>
        <a:lstStyle/>
        <a:p>
          <a:endParaRPr lang="en-US" sz="2800" b="1">
            <a:solidFill>
              <a:srgbClr val="002060"/>
            </a:solidFill>
          </a:endParaRPr>
        </a:p>
      </dgm:t>
    </dgm:pt>
    <dgm:pt modelId="{74F08482-1306-4AC2-BB53-A6B37854FC26}" type="sibTrans" cxnId="{98426844-A137-4041-878C-B343C7C0606C}">
      <dgm:prSet/>
      <dgm:spPr/>
      <dgm:t>
        <a:bodyPr/>
        <a:lstStyle/>
        <a:p>
          <a:endParaRPr lang="en-US" sz="2800" b="1">
            <a:solidFill>
              <a:srgbClr val="002060"/>
            </a:solidFill>
          </a:endParaRPr>
        </a:p>
      </dgm:t>
    </dgm:pt>
    <dgm:pt modelId="{545240C6-B6D4-4576-AB29-CFFB4698576A}">
      <dgm:prSet phldrT="[Text]" custT="1"/>
      <dgm:spPr/>
      <dgm:t>
        <a:bodyPr/>
        <a:lstStyle/>
        <a:p>
          <a:r>
            <a:rPr lang="en-US" sz="1600" b="1">
              <a:solidFill>
                <a:srgbClr val="002060"/>
              </a:solidFill>
            </a:rPr>
            <a:t>socket/</a:t>
          </a:r>
        </a:p>
        <a:p>
          <a:r>
            <a:rPr lang="en-US" sz="1600" b="1">
              <a:solidFill>
                <a:srgbClr val="002060"/>
              </a:solidFill>
            </a:rPr>
            <a:t>WSASocket</a:t>
          </a:r>
        </a:p>
      </dgm:t>
    </dgm:pt>
    <dgm:pt modelId="{61C419F5-C66D-4DB1-998F-4D134030E367}" type="parTrans" cxnId="{CD13EDEE-3564-456D-95AA-311E1A44AD1F}">
      <dgm:prSet/>
      <dgm:spPr/>
      <dgm:t>
        <a:bodyPr/>
        <a:lstStyle/>
        <a:p>
          <a:endParaRPr lang="en-US" sz="2800" b="1">
            <a:solidFill>
              <a:srgbClr val="002060"/>
            </a:solidFill>
          </a:endParaRPr>
        </a:p>
      </dgm:t>
    </dgm:pt>
    <dgm:pt modelId="{2A4E1F89-378A-49F5-8F24-2EAF3EB69D5C}" type="sibTrans" cxnId="{CD13EDEE-3564-456D-95AA-311E1A44AD1F}">
      <dgm:prSet/>
      <dgm:spPr/>
      <dgm:t>
        <a:bodyPr/>
        <a:lstStyle/>
        <a:p>
          <a:endParaRPr lang="en-US" sz="2800" b="1">
            <a:solidFill>
              <a:srgbClr val="002060"/>
            </a:solidFill>
          </a:endParaRPr>
        </a:p>
      </dgm:t>
    </dgm:pt>
    <dgm:pt modelId="{70CC896D-D6FE-499A-A7A3-2ECE3F29FAFB}">
      <dgm:prSet phldrT="[Text]" custT="1"/>
      <dgm:spPr/>
      <dgm:t>
        <a:bodyPr/>
        <a:lstStyle/>
        <a:p>
          <a:r>
            <a:rPr lang="en-US" sz="1600" b="1">
              <a:solidFill>
                <a:srgbClr val="002060"/>
              </a:solidFill>
            </a:rPr>
            <a:t>bind</a:t>
          </a:r>
        </a:p>
      </dgm:t>
    </dgm:pt>
    <dgm:pt modelId="{A5C9A5C8-032C-43FD-B69D-9CAFBFB94A25}" type="parTrans" cxnId="{8F5CC42B-8F49-43AD-8B3D-20DC9AF659E5}">
      <dgm:prSet/>
      <dgm:spPr/>
      <dgm:t>
        <a:bodyPr/>
        <a:lstStyle/>
        <a:p>
          <a:endParaRPr lang="en-US" sz="2800" b="1">
            <a:solidFill>
              <a:srgbClr val="002060"/>
            </a:solidFill>
          </a:endParaRPr>
        </a:p>
      </dgm:t>
    </dgm:pt>
    <dgm:pt modelId="{59856E13-950E-449E-8DC6-DEA29EE0E1B9}" type="sibTrans" cxnId="{8F5CC42B-8F49-43AD-8B3D-20DC9AF659E5}">
      <dgm:prSet/>
      <dgm:spPr/>
      <dgm:t>
        <a:bodyPr/>
        <a:lstStyle/>
        <a:p>
          <a:endParaRPr lang="en-US" sz="2800" b="1">
            <a:solidFill>
              <a:srgbClr val="002060"/>
            </a:solidFill>
          </a:endParaRPr>
        </a:p>
      </dgm:t>
    </dgm:pt>
    <dgm:pt modelId="{CCC1F8C1-8A39-458A-AB7D-DB5A309CA0DC}">
      <dgm:prSet phldrT="[Text]" custT="1"/>
      <dgm:spPr/>
      <dgm:t>
        <a:bodyPr/>
        <a:lstStyle/>
        <a:p>
          <a:r>
            <a:rPr lang="en-US" sz="1600" b="1">
              <a:solidFill>
                <a:srgbClr val="002060"/>
              </a:solidFill>
            </a:rPr>
            <a:t>listen</a:t>
          </a:r>
        </a:p>
      </dgm:t>
    </dgm:pt>
    <dgm:pt modelId="{1AD71E39-2006-4B28-BB3C-1A7EE0AF773E}" type="parTrans" cxnId="{8AF4641E-5105-44FA-AFDD-3BA81F3E9B54}">
      <dgm:prSet/>
      <dgm:spPr/>
      <dgm:t>
        <a:bodyPr/>
        <a:lstStyle/>
        <a:p>
          <a:endParaRPr lang="en-US" sz="2800" b="1">
            <a:solidFill>
              <a:srgbClr val="002060"/>
            </a:solidFill>
          </a:endParaRPr>
        </a:p>
      </dgm:t>
    </dgm:pt>
    <dgm:pt modelId="{48E48379-4B0D-4B2C-A90D-D7E782EF7C1E}" type="sibTrans" cxnId="{8AF4641E-5105-44FA-AFDD-3BA81F3E9B54}">
      <dgm:prSet/>
      <dgm:spPr/>
      <dgm:t>
        <a:bodyPr/>
        <a:lstStyle/>
        <a:p>
          <a:endParaRPr lang="en-US" sz="2800" b="1">
            <a:solidFill>
              <a:srgbClr val="002060"/>
            </a:solidFill>
          </a:endParaRPr>
        </a:p>
      </dgm:t>
    </dgm:pt>
    <dgm:pt modelId="{AFFC7528-1986-4B2C-8E45-81D8E408489F}">
      <dgm:prSet phldrT="[Text]" custT="1"/>
      <dgm:spPr/>
      <dgm:t>
        <a:bodyPr/>
        <a:lstStyle/>
        <a:p>
          <a:r>
            <a:rPr lang="en-US" sz="1600" b="1">
              <a:solidFill>
                <a:srgbClr val="002060"/>
              </a:solidFill>
            </a:rPr>
            <a:t>accept</a:t>
          </a:r>
        </a:p>
      </dgm:t>
    </dgm:pt>
    <dgm:pt modelId="{00BF322F-218B-4189-8F7D-807A19581843}" type="parTrans" cxnId="{FC02B6AC-1341-45F6-BD7C-BD952AB018D5}">
      <dgm:prSet/>
      <dgm:spPr/>
      <dgm:t>
        <a:bodyPr/>
        <a:lstStyle/>
        <a:p>
          <a:endParaRPr lang="en-US" sz="2800" b="1">
            <a:solidFill>
              <a:srgbClr val="002060"/>
            </a:solidFill>
          </a:endParaRPr>
        </a:p>
      </dgm:t>
    </dgm:pt>
    <dgm:pt modelId="{F2BF36BC-11F9-456B-A477-76DF1BAC0DAF}" type="sibTrans" cxnId="{FC02B6AC-1341-45F6-BD7C-BD952AB018D5}">
      <dgm:prSet/>
      <dgm:spPr/>
      <dgm:t>
        <a:bodyPr/>
        <a:lstStyle/>
        <a:p>
          <a:endParaRPr lang="en-US" sz="2800" b="1">
            <a:solidFill>
              <a:srgbClr val="002060"/>
            </a:solidFill>
          </a:endParaRPr>
        </a:p>
      </dgm:t>
    </dgm:pt>
    <dgm:pt modelId="{9E3A8FAF-E695-4B53-9109-73F8E252A140}">
      <dgm:prSet phldrT="[Text]" custT="1"/>
      <dgm:spPr/>
      <dgm:t>
        <a:bodyPr/>
        <a:lstStyle/>
        <a:p>
          <a:r>
            <a:rPr lang="en-US" sz="1600" b="1">
              <a:solidFill>
                <a:srgbClr val="002060"/>
              </a:solidFill>
            </a:rPr>
            <a:t>send/</a:t>
          </a:r>
        </a:p>
        <a:p>
          <a:r>
            <a:rPr lang="en-US" sz="1600" b="1">
              <a:solidFill>
                <a:srgbClr val="002060"/>
              </a:solidFill>
            </a:rPr>
            <a:t>WSASend</a:t>
          </a:r>
        </a:p>
      </dgm:t>
    </dgm:pt>
    <dgm:pt modelId="{0C4C732B-5869-43DA-9211-D4D1BEDD6F93}" type="parTrans" cxnId="{F2946679-EF0E-4B33-897F-E7D4F6F8BC7F}">
      <dgm:prSet/>
      <dgm:spPr/>
      <dgm:t>
        <a:bodyPr/>
        <a:lstStyle/>
        <a:p>
          <a:endParaRPr lang="en-US" sz="2800" b="1">
            <a:solidFill>
              <a:srgbClr val="002060"/>
            </a:solidFill>
          </a:endParaRPr>
        </a:p>
      </dgm:t>
    </dgm:pt>
    <dgm:pt modelId="{D37B4B58-A98D-4738-BF86-7FB50C5B9B86}" type="sibTrans" cxnId="{F2946679-EF0E-4B33-897F-E7D4F6F8BC7F}">
      <dgm:prSet/>
      <dgm:spPr/>
      <dgm:t>
        <a:bodyPr/>
        <a:lstStyle/>
        <a:p>
          <a:endParaRPr lang="en-US" sz="2800" b="1">
            <a:solidFill>
              <a:srgbClr val="002060"/>
            </a:solidFill>
          </a:endParaRPr>
        </a:p>
      </dgm:t>
    </dgm:pt>
    <dgm:pt modelId="{1245ABBF-F3BA-4A07-8F54-462B6D537114}">
      <dgm:prSet phldrT="[Text]" custT="1"/>
      <dgm:spPr/>
      <dgm:t>
        <a:bodyPr/>
        <a:lstStyle/>
        <a:p>
          <a:r>
            <a:rPr lang="en-US" sz="1600" b="1">
              <a:solidFill>
                <a:srgbClr val="002060"/>
              </a:solidFill>
            </a:rPr>
            <a:t>recv/</a:t>
          </a:r>
        </a:p>
        <a:p>
          <a:r>
            <a:rPr lang="en-US" sz="1600" b="1">
              <a:solidFill>
                <a:srgbClr val="002060"/>
              </a:solidFill>
            </a:rPr>
            <a:t>WSARecv</a:t>
          </a:r>
        </a:p>
      </dgm:t>
    </dgm:pt>
    <dgm:pt modelId="{D89B0F92-15D3-43CB-A11F-25EDC9D04D10}" type="parTrans" cxnId="{8D8790B8-0460-48AA-8D4C-739DB725061D}">
      <dgm:prSet/>
      <dgm:spPr/>
      <dgm:t>
        <a:bodyPr/>
        <a:lstStyle/>
        <a:p>
          <a:endParaRPr lang="en-US" sz="2800" b="1">
            <a:solidFill>
              <a:srgbClr val="002060"/>
            </a:solidFill>
          </a:endParaRPr>
        </a:p>
      </dgm:t>
    </dgm:pt>
    <dgm:pt modelId="{F9C3A23A-4B08-4D25-8E5B-2BFB643A9B45}" type="sibTrans" cxnId="{8D8790B8-0460-48AA-8D4C-739DB725061D}">
      <dgm:prSet/>
      <dgm:spPr/>
      <dgm:t>
        <a:bodyPr/>
        <a:lstStyle/>
        <a:p>
          <a:endParaRPr lang="en-US" sz="2800" b="1">
            <a:solidFill>
              <a:srgbClr val="002060"/>
            </a:solidFill>
          </a:endParaRPr>
        </a:p>
      </dgm:t>
    </dgm:pt>
    <dgm:pt modelId="{13C7ED3C-C226-4151-9BD2-CFD356F87735}">
      <dgm:prSet phldrT="[Text]" custT="1"/>
      <dgm:spPr/>
      <dgm:t>
        <a:bodyPr/>
        <a:lstStyle/>
        <a:p>
          <a:r>
            <a:rPr lang="en-US" sz="1600" b="1">
              <a:solidFill>
                <a:srgbClr val="002060"/>
              </a:solidFill>
            </a:rPr>
            <a:t>closesocket</a:t>
          </a:r>
        </a:p>
      </dgm:t>
    </dgm:pt>
    <dgm:pt modelId="{DEDCA8C6-B0D3-489D-82A8-67F53B421C2E}" type="parTrans" cxnId="{48C1C447-5EE3-4961-A1DD-8CD5F5F74128}">
      <dgm:prSet/>
      <dgm:spPr/>
      <dgm:t>
        <a:bodyPr/>
        <a:lstStyle/>
        <a:p>
          <a:endParaRPr lang="en-US" sz="2800" b="1">
            <a:solidFill>
              <a:srgbClr val="002060"/>
            </a:solidFill>
          </a:endParaRPr>
        </a:p>
      </dgm:t>
    </dgm:pt>
    <dgm:pt modelId="{DEB756C9-343A-40B3-ADDE-B4D0087E4D3A}" type="sibTrans" cxnId="{48C1C447-5EE3-4961-A1DD-8CD5F5F74128}">
      <dgm:prSet/>
      <dgm:spPr/>
      <dgm:t>
        <a:bodyPr/>
        <a:lstStyle/>
        <a:p>
          <a:endParaRPr lang="en-US" sz="2800" b="1">
            <a:solidFill>
              <a:srgbClr val="002060"/>
            </a:solidFill>
          </a:endParaRPr>
        </a:p>
      </dgm:t>
    </dgm:pt>
    <dgm:pt modelId="{F71CAEDC-F7D3-4F94-B2C9-4F0DF0EF1DAA}">
      <dgm:prSet phldrT="[Text]" custT="1"/>
      <dgm:spPr/>
      <dgm:t>
        <a:bodyPr/>
        <a:lstStyle/>
        <a:p>
          <a:r>
            <a:rPr lang="en-US" sz="1600" b="1">
              <a:solidFill>
                <a:srgbClr val="002060"/>
              </a:solidFill>
            </a:rPr>
            <a:t>WSACleanup</a:t>
          </a:r>
        </a:p>
      </dgm:t>
    </dgm:pt>
    <dgm:pt modelId="{52515199-0A1E-435B-8ADF-1B41BB27DD0E}" type="parTrans" cxnId="{07DA26CA-355D-42B1-A68B-2EF399813651}">
      <dgm:prSet/>
      <dgm:spPr/>
      <dgm:t>
        <a:bodyPr/>
        <a:lstStyle/>
        <a:p>
          <a:endParaRPr lang="en-US" sz="2800" b="1">
            <a:solidFill>
              <a:srgbClr val="002060"/>
            </a:solidFill>
          </a:endParaRPr>
        </a:p>
      </dgm:t>
    </dgm:pt>
    <dgm:pt modelId="{36814609-E45B-44C1-B1F9-39C02E87581F}" type="sibTrans" cxnId="{07DA26CA-355D-42B1-A68B-2EF399813651}">
      <dgm:prSet/>
      <dgm:spPr/>
      <dgm:t>
        <a:bodyPr/>
        <a:lstStyle/>
        <a:p>
          <a:endParaRPr lang="en-US" sz="2800" b="1">
            <a:solidFill>
              <a:srgbClr val="002060"/>
            </a:solidFill>
          </a:endParaRPr>
        </a:p>
      </dgm:t>
    </dgm:pt>
    <dgm:pt modelId="{65355A0E-1BE8-4F1A-911E-7457DD06B0A7}" type="pres">
      <dgm:prSet presAssocID="{542A45CE-ED2D-4DAC-9ED0-901FFFEEA611}" presName="diagram" presStyleCnt="0">
        <dgm:presLayoutVars>
          <dgm:dir/>
          <dgm:resizeHandles val="exact"/>
        </dgm:presLayoutVars>
      </dgm:prSet>
      <dgm:spPr/>
    </dgm:pt>
    <dgm:pt modelId="{72E2AD9C-273C-49E4-B134-EF16FDBBC653}" type="pres">
      <dgm:prSet presAssocID="{4DA2FAC4-C7CD-4795-B8EA-D3D35451D028}" presName="node" presStyleLbl="node1" presStyleIdx="0" presStyleCnt="9">
        <dgm:presLayoutVars>
          <dgm:bulletEnabled val="1"/>
        </dgm:presLayoutVars>
      </dgm:prSet>
      <dgm:spPr/>
    </dgm:pt>
    <dgm:pt modelId="{FDA27824-D829-419A-92EB-39C282FDD5DD}" type="pres">
      <dgm:prSet presAssocID="{74F08482-1306-4AC2-BB53-A6B37854FC26}" presName="sibTrans" presStyleLbl="sibTrans2D1" presStyleIdx="0" presStyleCnt="8"/>
      <dgm:spPr/>
    </dgm:pt>
    <dgm:pt modelId="{990ED103-C1B1-4980-893D-F9BFA2EA92A2}" type="pres">
      <dgm:prSet presAssocID="{74F08482-1306-4AC2-BB53-A6B37854FC26}" presName="connectorText" presStyleLbl="sibTrans2D1" presStyleIdx="0" presStyleCnt="8"/>
      <dgm:spPr/>
    </dgm:pt>
    <dgm:pt modelId="{C733DD00-0D80-48F5-804E-AD9615CAF51F}" type="pres">
      <dgm:prSet presAssocID="{545240C6-B6D4-4576-AB29-CFFB4698576A}" presName="node" presStyleLbl="node1" presStyleIdx="1" presStyleCnt="9">
        <dgm:presLayoutVars>
          <dgm:bulletEnabled val="1"/>
        </dgm:presLayoutVars>
      </dgm:prSet>
      <dgm:spPr/>
    </dgm:pt>
    <dgm:pt modelId="{CA7D4283-1A77-4330-A4E3-4256CECA4009}" type="pres">
      <dgm:prSet presAssocID="{2A4E1F89-378A-49F5-8F24-2EAF3EB69D5C}" presName="sibTrans" presStyleLbl="sibTrans2D1" presStyleIdx="1" presStyleCnt="8"/>
      <dgm:spPr/>
    </dgm:pt>
    <dgm:pt modelId="{D53A9632-5DBF-4F89-950D-379D1D74B9BB}" type="pres">
      <dgm:prSet presAssocID="{2A4E1F89-378A-49F5-8F24-2EAF3EB69D5C}" presName="connectorText" presStyleLbl="sibTrans2D1" presStyleIdx="1" presStyleCnt="8"/>
      <dgm:spPr/>
    </dgm:pt>
    <dgm:pt modelId="{64954DB3-F973-4A0E-8A9F-2EFAC2C288E0}" type="pres">
      <dgm:prSet presAssocID="{70CC896D-D6FE-499A-A7A3-2ECE3F29FAFB}" presName="node" presStyleLbl="node1" presStyleIdx="2" presStyleCnt="9">
        <dgm:presLayoutVars>
          <dgm:bulletEnabled val="1"/>
        </dgm:presLayoutVars>
      </dgm:prSet>
      <dgm:spPr/>
    </dgm:pt>
    <dgm:pt modelId="{F7CEEE59-6049-4C19-AEEE-716E3812088D}" type="pres">
      <dgm:prSet presAssocID="{59856E13-950E-449E-8DC6-DEA29EE0E1B9}" presName="sibTrans" presStyleLbl="sibTrans2D1" presStyleIdx="2" presStyleCnt="8"/>
      <dgm:spPr/>
    </dgm:pt>
    <dgm:pt modelId="{5D5B4DFB-5FA9-4B2B-A561-22B2662A8F7E}" type="pres">
      <dgm:prSet presAssocID="{59856E13-950E-449E-8DC6-DEA29EE0E1B9}" presName="connectorText" presStyleLbl="sibTrans2D1" presStyleIdx="2" presStyleCnt="8"/>
      <dgm:spPr/>
    </dgm:pt>
    <dgm:pt modelId="{F37C5677-3AB6-4B89-A45B-1300EF2B6D7E}" type="pres">
      <dgm:prSet presAssocID="{CCC1F8C1-8A39-458A-AB7D-DB5A309CA0DC}" presName="node" presStyleLbl="node1" presStyleIdx="3" presStyleCnt="9">
        <dgm:presLayoutVars>
          <dgm:bulletEnabled val="1"/>
        </dgm:presLayoutVars>
      </dgm:prSet>
      <dgm:spPr/>
    </dgm:pt>
    <dgm:pt modelId="{9A2ED119-BE87-4F91-9A68-74A674A61447}" type="pres">
      <dgm:prSet presAssocID="{48E48379-4B0D-4B2C-A90D-D7E782EF7C1E}" presName="sibTrans" presStyleLbl="sibTrans2D1" presStyleIdx="3" presStyleCnt="8"/>
      <dgm:spPr/>
    </dgm:pt>
    <dgm:pt modelId="{3C89886F-513B-4255-974C-D4B7F3413FAC}" type="pres">
      <dgm:prSet presAssocID="{48E48379-4B0D-4B2C-A90D-D7E782EF7C1E}" presName="connectorText" presStyleLbl="sibTrans2D1" presStyleIdx="3" presStyleCnt="8"/>
      <dgm:spPr/>
    </dgm:pt>
    <dgm:pt modelId="{7D470C55-A35B-4728-8F0C-38BADB13AD1E}" type="pres">
      <dgm:prSet presAssocID="{AFFC7528-1986-4B2C-8E45-81D8E408489F}" presName="node" presStyleLbl="node1" presStyleIdx="4" presStyleCnt="9">
        <dgm:presLayoutVars>
          <dgm:bulletEnabled val="1"/>
        </dgm:presLayoutVars>
      </dgm:prSet>
      <dgm:spPr/>
    </dgm:pt>
    <dgm:pt modelId="{4F5E5AFA-3BC8-4848-8E5E-564EA2EFA166}" type="pres">
      <dgm:prSet presAssocID="{F2BF36BC-11F9-456B-A477-76DF1BAC0DAF}" presName="sibTrans" presStyleLbl="sibTrans2D1" presStyleIdx="4" presStyleCnt="8"/>
      <dgm:spPr/>
    </dgm:pt>
    <dgm:pt modelId="{AB3AB452-934B-4F3E-BADB-A9A0098DCBB1}" type="pres">
      <dgm:prSet presAssocID="{F2BF36BC-11F9-456B-A477-76DF1BAC0DAF}" presName="connectorText" presStyleLbl="sibTrans2D1" presStyleIdx="4" presStyleCnt="8"/>
      <dgm:spPr/>
    </dgm:pt>
    <dgm:pt modelId="{F193D169-38F6-4C45-BBBD-DF0FBE8F025F}" type="pres">
      <dgm:prSet presAssocID="{9E3A8FAF-E695-4B53-9109-73F8E252A140}" presName="node" presStyleLbl="node1" presStyleIdx="5" presStyleCnt="9">
        <dgm:presLayoutVars>
          <dgm:bulletEnabled val="1"/>
        </dgm:presLayoutVars>
      </dgm:prSet>
      <dgm:spPr/>
    </dgm:pt>
    <dgm:pt modelId="{8A69DAB3-6E4F-481A-83EC-19DDAD8BB0A4}" type="pres">
      <dgm:prSet presAssocID="{D37B4B58-A98D-4738-BF86-7FB50C5B9B86}" presName="sibTrans" presStyleLbl="sibTrans2D1" presStyleIdx="5" presStyleCnt="8"/>
      <dgm:spPr/>
    </dgm:pt>
    <dgm:pt modelId="{F709A167-0DC2-4BEF-904F-1CC4211D4D0C}" type="pres">
      <dgm:prSet presAssocID="{D37B4B58-A98D-4738-BF86-7FB50C5B9B86}" presName="connectorText" presStyleLbl="sibTrans2D1" presStyleIdx="5" presStyleCnt="8"/>
      <dgm:spPr/>
    </dgm:pt>
    <dgm:pt modelId="{F1D5DD63-6989-49B7-9951-18EAAF329513}" type="pres">
      <dgm:prSet presAssocID="{1245ABBF-F3BA-4A07-8F54-462B6D537114}" presName="node" presStyleLbl="node1" presStyleIdx="6" presStyleCnt="9">
        <dgm:presLayoutVars>
          <dgm:bulletEnabled val="1"/>
        </dgm:presLayoutVars>
      </dgm:prSet>
      <dgm:spPr/>
    </dgm:pt>
    <dgm:pt modelId="{AD8C36C3-DD39-4DD0-AB94-51B3DFB66583}" type="pres">
      <dgm:prSet presAssocID="{F9C3A23A-4B08-4D25-8E5B-2BFB643A9B45}" presName="sibTrans" presStyleLbl="sibTrans2D1" presStyleIdx="6" presStyleCnt="8"/>
      <dgm:spPr/>
    </dgm:pt>
    <dgm:pt modelId="{D2728219-AE5C-4210-9BEA-82DD938F0252}" type="pres">
      <dgm:prSet presAssocID="{F9C3A23A-4B08-4D25-8E5B-2BFB643A9B45}" presName="connectorText" presStyleLbl="sibTrans2D1" presStyleIdx="6" presStyleCnt="8"/>
      <dgm:spPr/>
    </dgm:pt>
    <dgm:pt modelId="{0F4C4C60-A20F-4C41-9B0E-4D488FA9E978}" type="pres">
      <dgm:prSet presAssocID="{13C7ED3C-C226-4151-9BD2-CFD356F87735}" presName="node" presStyleLbl="node1" presStyleIdx="7" presStyleCnt="9">
        <dgm:presLayoutVars>
          <dgm:bulletEnabled val="1"/>
        </dgm:presLayoutVars>
      </dgm:prSet>
      <dgm:spPr/>
    </dgm:pt>
    <dgm:pt modelId="{B911B2CD-B6A1-4E7A-B5C0-59D308FF0801}" type="pres">
      <dgm:prSet presAssocID="{DEB756C9-343A-40B3-ADDE-B4D0087E4D3A}" presName="sibTrans" presStyleLbl="sibTrans2D1" presStyleIdx="7" presStyleCnt="8"/>
      <dgm:spPr/>
    </dgm:pt>
    <dgm:pt modelId="{5E7220A1-41ED-40B1-9278-F230C17B0A3A}" type="pres">
      <dgm:prSet presAssocID="{DEB756C9-343A-40B3-ADDE-B4D0087E4D3A}" presName="connectorText" presStyleLbl="sibTrans2D1" presStyleIdx="7" presStyleCnt="8"/>
      <dgm:spPr/>
    </dgm:pt>
    <dgm:pt modelId="{E1B24982-16D5-4166-BD5F-C8B9FF5E14EB}" type="pres">
      <dgm:prSet presAssocID="{F71CAEDC-F7D3-4F94-B2C9-4F0DF0EF1DAA}" presName="node" presStyleLbl="node1" presStyleIdx="8" presStyleCnt="9">
        <dgm:presLayoutVars>
          <dgm:bulletEnabled val="1"/>
        </dgm:presLayoutVars>
      </dgm:prSet>
      <dgm:spPr/>
    </dgm:pt>
  </dgm:ptLst>
  <dgm:cxnLst>
    <dgm:cxn modelId="{E3B1F603-EB71-420B-8F7D-22ED24089337}" type="presOf" srcId="{F9C3A23A-4B08-4D25-8E5B-2BFB643A9B45}" destId="{D2728219-AE5C-4210-9BEA-82DD938F0252}" srcOrd="1" destOrd="0" presId="urn:microsoft.com/office/officeart/2005/8/layout/process5"/>
    <dgm:cxn modelId="{8452B104-6F0A-48E7-BAE8-764A34AA38F2}" type="presOf" srcId="{4DA2FAC4-C7CD-4795-B8EA-D3D35451D028}" destId="{72E2AD9C-273C-49E4-B134-EF16FDBBC653}" srcOrd="0" destOrd="0" presId="urn:microsoft.com/office/officeart/2005/8/layout/process5"/>
    <dgm:cxn modelId="{78226B19-0332-4E8E-935D-8E78A565F295}" type="presOf" srcId="{CCC1F8C1-8A39-458A-AB7D-DB5A309CA0DC}" destId="{F37C5677-3AB6-4B89-A45B-1300EF2B6D7E}" srcOrd="0" destOrd="0" presId="urn:microsoft.com/office/officeart/2005/8/layout/process5"/>
    <dgm:cxn modelId="{B739F31A-5489-4B7F-A092-6D86BF48E4F2}" type="presOf" srcId="{74F08482-1306-4AC2-BB53-A6B37854FC26}" destId="{990ED103-C1B1-4980-893D-F9BFA2EA92A2}" srcOrd="1" destOrd="0" presId="urn:microsoft.com/office/officeart/2005/8/layout/process5"/>
    <dgm:cxn modelId="{C11D681D-0AD9-4EB1-AD54-4112DEA1C411}" type="presOf" srcId="{F9C3A23A-4B08-4D25-8E5B-2BFB643A9B45}" destId="{AD8C36C3-DD39-4DD0-AB94-51B3DFB66583}" srcOrd="0" destOrd="0" presId="urn:microsoft.com/office/officeart/2005/8/layout/process5"/>
    <dgm:cxn modelId="{8AF4641E-5105-44FA-AFDD-3BA81F3E9B54}" srcId="{542A45CE-ED2D-4DAC-9ED0-901FFFEEA611}" destId="{CCC1F8C1-8A39-458A-AB7D-DB5A309CA0DC}" srcOrd="3" destOrd="0" parTransId="{1AD71E39-2006-4B28-BB3C-1A7EE0AF773E}" sibTransId="{48E48379-4B0D-4B2C-A90D-D7E782EF7C1E}"/>
    <dgm:cxn modelId="{8F5CC42B-8F49-43AD-8B3D-20DC9AF659E5}" srcId="{542A45CE-ED2D-4DAC-9ED0-901FFFEEA611}" destId="{70CC896D-D6FE-499A-A7A3-2ECE3F29FAFB}" srcOrd="2" destOrd="0" parTransId="{A5C9A5C8-032C-43FD-B69D-9CAFBFB94A25}" sibTransId="{59856E13-950E-449E-8DC6-DEA29EE0E1B9}"/>
    <dgm:cxn modelId="{9C96C42D-7441-4D92-A96F-29A0244CFEB1}" type="presOf" srcId="{545240C6-B6D4-4576-AB29-CFFB4698576A}" destId="{C733DD00-0D80-48F5-804E-AD9615CAF51F}" srcOrd="0" destOrd="0" presId="urn:microsoft.com/office/officeart/2005/8/layout/process5"/>
    <dgm:cxn modelId="{2FC96E3B-B132-438D-9962-1CC58FBB495E}" type="presOf" srcId="{48E48379-4B0D-4B2C-A90D-D7E782EF7C1E}" destId="{9A2ED119-BE87-4F91-9A68-74A674A61447}" srcOrd="0" destOrd="0" presId="urn:microsoft.com/office/officeart/2005/8/layout/process5"/>
    <dgm:cxn modelId="{F45E4A61-0B1E-4FEA-9442-610320ABD3D1}" type="presOf" srcId="{AFFC7528-1986-4B2C-8E45-81D8E408489F}" destId="{7D470C55-A35B-4728-8F0C-38BADB13AD1E}" srcOrd="0" destOrd="0" presId="urn:microsoft.com/office/officeart/2005/8/layout/process5"/>
    <dgm:cxn modelId="{98426844-A137-4041-878C-B343C7C0606C}" srcId="{542A45CE-ED2D-4DAC-9ED0-901FFFEEA611}" destId="{4DA2FAC4-C7CD-4795-B8EA-D3D35451D028}" srcOrd="0" destOrd="0" parTransId="{0AE7B060-C56D-44BC-8831-2B98814A9AB3}" sibTransId="{74F08482-1306-4AC2-BB53-A6B37854FC26}"/>
    <dgm:cxn modelId="{48C1C447-5EE3-4961-A1DD-8CD5F5F74128}" srcId="{542A45CE-ED2D-4DAC-9ED0-901FFFEEA611}" destId="{13C7ED3C-C226-4151-9BD2-CFD356F87735}" srcOrd="7" destOrd="0" parTransId="{DEDCA8C6-B0D3-489D-82A8-67F53B421C2E}" sibTransId="{DEB756C9-343A-40B3-ADDE-B4D0087E4D3A}"/>
    <dgm:cxn modelId="{9A39894A-23EE-4346-84D5-C64C2C4CA028}" type="presOf" srcId="{48E48379-4B0D-4B2C-A90D-D7E782EF7C1E}" destId="{3C89886F-513B-4255-974C-D4B7F3413FAC}" srcOrd="1" destOrd="0" presId="urn:microsoft.com/office/officeart/2005/8/layout/process5"/>
    <dgm:cxn modelId="{AEE02C6F-316A-4AD8-AB83-DEAE37825592}" type="presOf" srcId="{59856E13-950E-449E-8DC6-DEA29EE0E1B9}" destId="{F7CEEE59-6049-4C19-AEEE-716E3812088D}" srcOrd="0" destOrd="0" presId="urn:microsoft.com/office/officeart/2005/8/layout/process5"/>
    <dgm:cxn modelId="{D6397370-5401-4BF7-AD94-B5FF639121AF}" type="presOf" srcId="{74F08482-1306-4AC2-BB53-A6B37854FC26}" destId="{FDA27824-D829-419A-92EB-39C282FDD5DD}" srcOrd="0" destOrd="0" presId="urn:microsoft.com/office/officeart/2005/8/layout/process5"/>
    <dgm:cxn modelId="{ED556E74-9628-4DAF-B52F-A8BEC2088EC1}" type="presOf" srcId="{F71CAEDC-F7D3-4F94-B2C9-4F0DF0EF1DAA}" destId="{E1B24982-16D5-4166-BD5F-C8B9FF5E14EB}" srcOrd="0" destOrd="0" presId="urn:microsoft.com/office/officeart/2005/8/layout/process5"/>
    <dgm:cxn modelId="{4F436C75-2C57-4058-8036-40A4B06FD146}" type="presOf" srcId="{D37B4B58-A98D-4738-BF86-7FB50C5B9B86}" destId="{8A69DAB3-6E4F-481A-83EC-19DDAD8BB0A4}" srcOrd="0" destOrd="0" presId="urn:microsoft.com/office/officeart/2005/8/layout/process5"/>
    <dgm:cxn modelId="{F2946679-EF0E-4B33-897F-E7D4F6F8BC7F}" srcId="{542A45CE-ED2D-4DAC-9ED0-901FFFEEA611}" destId="{9E3A8FAF-E695-4B53-9109-73F8E252A140}" srcOrd="5" destOrd="0" parTransId="{0C4C732B-5869-43DA-9211-D4D1BEDD6F93}" sibTransId="{D37B4B58-A98D-4738-BF86-7FB50C5B9B86}"/>
    <dgm:cxn modelId="{A7F8F97A-DA66-416B-AF74-604405667922}" type="presOf" srcId="{542A45CE-ED2D-4DAC-9ED0-901FFFEEA611}" destId="{65355A0E-1BE8-4F1A-911E-7457DD06B0A7}" srcOrd="0" destOrd="0" presId="urn:microsoft.com/office/officeart/2005/8/layout/process5"/>
    <dgm:cxn modelId="{DBACA47C-A8BE-4E9A-B950-2319AA666F07}" type="presOf" srcId="{2A4E1F89-378A-49F5-8F24-2EAF3EB69D5C}" destId="{D53A9632-5DBF-4F89-950D-379D1D74B9BB}" srcOrd="1" destOrd="0" presId="urn:microsoft.com/office/officeart/2005/8/layout/process5"/>
    <dgm:cxn modelId="{4EC9B77C-A7A5-4462-AD73-D9CD08DD7F0F}" type="presOf" srcId="{59856E13-950E-449E-8DC6-DEA29EE0E1B9}" destId="{5D5B4DFB-5FA9-4B2B-A561-22B2662A8F7E}" srcOrd="1" destOrd="0" presId="urn:microsoft.com/office/officeart/2005/8/layout/process5"/>
    <dgm:cxn modelId="{E68F427D-AE76-4DAF-80F2-C3B908E34912}" type="presOf" srcId="{13C7ED3C-C226-4151-9BD2-CFD356F87735}" destId="{0F4C4C60-A20F-4C41-9B0E-4D488FA9E978}" srcOrd="0" destOrd="0" presId="urn:microsoft.com/office/officeart/2005/8/layout/process5"/>
    <dgm:cxn modelId="{FB2F7186-45C9-421B-B58E-E169B0FF2D08}" type="presOf" srcId="{D37B4B58-A98D-4738-BF86-7FB50C5B9B86}" destId="{F709A167-0DC2-4BEF-904F-1CC4211D4D0C}" srcOrd="1" destOrd="0" presId="urn:microsoft.com/office/officeart/2005/8/layout/process5"/>
    <dgm:cxn modelId="{A6D47992-AC84-4241-B594-5FF10FD2EB51}" type="presOf" srcId="{DEB756C9-343A-40B3-ADDE-B4D0087E4D3A}" destId="{5E7220A1-41ED-40B1-9278-F230C17B0A3A}" srcOrd="1" destOrd="0" presId="urn:microsoft.com/office/officeart/2005/8/layout/process5"/>
    <dgm:cxn modelId="{DCDE4A9F-5FB9-4DFD-8C3C-13E08203E493}" type="presOf" srcId="{DEB756C9-343A-40B3-ADDE-B4D0087E4D3A}" destId="{B911B2CD-B6A1-4E7A-B5C0-59D308FF0801}" srcOrd="0" destOrd="0" presId="urn:microsoft.com/office/officeart/2005/8/layout/process5"/>
    <dgm:cxn modelId="{762ED4A1-FEF2-4877-AAC5-0610D1409538}" type="presOf" srcId="{F2BF36BC-11F9-456B-A477-76DF1BAC0DAF}" destId="{AB3AB452-934B-4F3E-BADB-A9A0098DCBB1}" srcOrd="1" destOrd="0" presId="urn:microsoft.com/office/officeart/2005/8/layout/process5"/>
    <dgm:cxn modelId="{FC02B6AC-1341-45F6-BD7C-BD952AB018D5}" srcId="{542A45CE-ED2D-4DAC-9ED0-901FFFEEA611}" destId="{AFFC7528-1986-4B2C-8E45-81D8E408489F}" srcOrd="4" destOrd="0" parTransId="{00BF322F-218B-4189-8F7D-807A19581843}" sibTransId="{F2BF36BC-11F9-456B-A477-76DF1BAC0DAF}"/>
    <dgm:cxn modelId="{8D8790B8-0460-48AA-8D4C-739DB725061D}" srcId="{542A45CE-ED2D-4DAC-9ED0-901FFFEEA611}" destId="{1245ABBF-F3BA-4A07-8F54-462B6D537114}" srcOrd="6" destOrd="0" parTransId="{D89B0F92-15D3-43CB-A11F-25EDC9D04D10}" sibTransId="{F9C3A23A-4B08-4D25-8E5B-2BFB643A9B45}"/>
    <dgm:cxn modelId="{FB42ECC7-FD9F-4AA1-8F94-BDE2578D9712}" type="presOf" srcId="{2A4E1F89-378A-49F5-8F24-2EAF3EB69D5C}" destId="{CA7D4283-1A77-4330-A4E3-4256CECA4009}" srcOrd="0" destOrd="0" presId="urn:microsoft.com/office/officeart/2005/8/layout/process5"/>
    <dgm:cxn modelId="{07DA26CA-355D-42B1-A68B-2EF399813651}" srcId="{542A45CE-ED2D-4DAC-9ED0-901FFFEEA611}" destId="{F71CAEDC-F7D3-4F94-B2C9-4F0DF0EF1DAA}" srcOrd="8" destOrd="0" parTransId="{52515199-0A1E-435B-8ADF-1B41BB27DD0E}" sibTransId="{36814609-E45B-44C1-B1F9-39C02E87581F}"/>
    <dgm:cxn modelId="{020641D2-151C-4C3D-B350-95EDE4AA1313}" type="presOf" srcId="{70CC896D-D6FE-499A-A7A3-2ECE3F29FAFB}" destId="{64954DB3-F973-4A0E-8A9F-2EFAC2C288E0}" srcOrd="0" destOrd="0" presId="urn:microsoft.com/office/officeart/2005/8/layout/process5"/>
    <dgm:cxn modelId="{2C3198D4-81C9-4761-ACCE-7DF0CD778E6E}" type="presOf" srcId="{F2BF36BC-11F9-456B-A477-76DF1BAC0DAF}" destId="{4F5E5AFA-3BC8-4848-8E5E-564EA2EFA166}" srcOrd="0" destOrd="0" presId="urn:microsoft.com/office/officeart/2005/8/layout/process5"/>
    <dgm:cxn modelId="{6BD721E4-76C6-4129-A923-F1ADB3542E65}" type="presOf" srcId="{1245ABBF-F3BA-4A07-8F54-462B6D537114}" destId="{F1D5DD63-6989-49B7-9951-18EAAF329513}" srcOrd="0" destOrd="0" presId="urn:microsoft.com/office/officeart/2005/8/layout/process5"/>
    <dgm:cxn modelId="{3FB419EB-078F-47D0-B10A-C3A42F07A23B}" type="presOf" srcId="{9E3A8FAF-E695-4B53-9109-73F8E252A140}" destId="{F193D169-38F6-4C45-BBBD-DF0FBE8F025F}" srcOrd="0" destOrd="0" presId="urn:microsoft.com/office/officeart/2005/8/layout/process5"/>
    <dgm:cxn modelId="{CD13EDEE-3564-456D-95AA-311E1A44AD1F}" srcId="{542A45CE-ED2D-4DAC-9ED0-901FFFEEA611}" destId="{545240C6-B6D4-4576-AB29-CFFB4698576A}" srcOrd="1" destOrd="0" parTransId="{61C419F5-C66D-4DB1-998F-4D134030E367}" sibTransId="{2A4E1F89-378A-49F5-8F24-2EAF3EB69D5C}"/>
    <dgm:cxn modelId="{20FC7B1C-08F2-4511-87E5-F92D3FAD2F6F}" type="presParOf" srcId="{65355A0E-1BE8-4F1A-911E-7457DD06B0A7}" destId="{72E2AD9C-273C-49E4-B134-EF16FDBBC653}" srcOrd="0" destOrd="0" presId="urn:microsoft.com/office/officeart/2005/8/layout/process5"/>
    <dgm:cxn modelId="{0074C3F3-A5D7-4460-8303-8E825526608D}" type="presParOf" srcId="{65355A0E-1BE8-4F1A-911E-7457DD06B0A7}" destId="{FDA27824-D829-419A-92EB-39C282FDD5DD}" srcOrd="1" destOrd="0" presId="urn:microsoft.com/office/officeart/2005/8/layout/process5"/>
    <dgm:cxn modelId="{078BEB16-6264-4B2A-8F5C-9BB4234908CC}" type="presParOf" srcId="{FDA27824-D829-419A-92EB-39C282FDD5DD}" destId="{990ED103-C1B1-4980-893D-F9BFA2EA92A2}" srcOrd="0" destOrd="0" presId="urn:microsoft.com/office/officeart/2005/8/layout/process5"/>
    <dgm:cxn modelId="{8F6F4A14-B975-407B-9061-481176DE3C32}" type="presParOf" srcId="{65355A0E-1BE8-4F1A-911E-7457DD06B0A7}" destId="{C733DD00-0D80-48F5-804E-AD9615CAF51F}" srcOrd="2" destOrd="0" presId="urn:microsoft.com/office/officeart/2005/8/layout/process5"/>
    <dgm:cxn modelId="{965E770F-2A43-483A-AC00-5D9CBF652631}" type="presParOf" srcId="{65355A0E-1BE8-4F1A-911E-7457DD06B0A7}" destId="{CA7D4283-1A77-4330-A4E3-4256CECA4009}" srcOrd="3" destOrd="0" presId="urn:microsoft.com/office/officeart/2005/8/layout/process5"/>
    <dgm:cxn modelId="{BDC05177-9A8E-42E7-815C-8C3A0AE97587}" type="presParOf" srcId="{CA7D4283-1A77-4330-A4E3-4256CECA4009}" destId="{D53A9632-5DBF-4F89-950D-379D1D74B9BB}" srcOrd="0" destOrd="0" presId="urn:microsoft.com/office/officeart/2005/8/layout/process5"/>
    <dgm:cxn modelId="{A24E0C86-F312-402B-8B1B-383163627D63}" type="presParOf" srcId="{65355A0E-1BE8-4F1A-911E-7457DD06B0A7}" destId="{64954DB3-F973-4A0E-8A9F-2EFAC2C288E0}" srcOrd="4" destOrd="0" presId="urn:microsoft.com/office/officeart/2005/8/layout/process5"/>
    <dgm:cxn modelId="{194AEBED-A283-4AF4-BAAB-5518C0A9F3F5}" type="presParOf" srcId="{65355A0E-1BE8-4F1A-911E-7457DD06B0A7}" destId="{F7CEEE59-6049-4C19-AEEE-716E3812088D}" srcOrd="5" destOrd="0" presId="urn:microsoft.com/office/officeart/2005/8/layout/process5"/>
    <dgm:cxn modelId="{91D80FD9-8E3F-44EF-AD3B-C5E49BE93199}" type="presParOf" srcId="{F7CEEE59-6049-4C19-AEEE-716E3812088D}" destId="{5D5B4DFB-5FA9-4B2B-A561-22B2662A8F7E}" srcOrd="0" destOrd="0" presId="urn:microsoft.com/office/officeart/2005/8/layout/process5"/>
    <dgm:cxn modelId="{4EF85104-B453-4D1F-A830-E86E6EB984B3}" type="presParOf" srcId="{65355A0E-1BE8-4F1A-911E-7457DD06B0A7}" destId="{F37C5677-3AB6-4B89-A45B-1300EF2B6D7E}" srcOrd="6" destOrd="0" presId="urn:microsoft.com/office/officeart/2005/8/layout/process5"/>
    <dgm:cxn modelId="{9D8DA170-DAE9-46C6-A836-25C1A7DABEBF}" type="presParOf" srcId="{65355A0E-1BE8-4F1A-911E-7457DD06B0A7}" destId="{9A2ED119-BE87-4F91-9A68-74A674A61447}" srcOrd="7" destOrd="0" presId="urn:microsoft.com/office/officeart/2005/8/layout/process5"/>
    <dgm:cxn modelId="{ECD16E9B-AE04-4844-9260-D3554ACF68FD}" type="presParOf" srcId="{9A2ED119-BE87-4F91-9A68-74A674A61447}" destId="{3C89886F-513B-4255-974C-D4B7F3413FAC}" srcOrd="0" destOrd="0" presId="urn:microsoft.com/office/officeart/2005/8/layout/process5"/>
    <dgm:cxn modelId="{79A31146-FFAE-45BF-B7A9-7FFA0AF68256}" type="presParOf" srcId="{65355A0E-1BE8-4F1A-911E-7457DD06B0A7}" destId="{7D470C55-A35B-4728-8F0C-38BADB13AD1E}" srcOrd="8" destOrd="0" presId="urn:microsoft.com/office/officeart/2005/8/layout/process5"/>
    <dgm:cxn modelId="{70759A9C-C2BF-451F-B939-8B11B8F662D1}" type="presParOf" srcId="{65355A0E-1BE8-4F1A-911E-7457DD06B0A7}" destId="{4F5E5AFA-3BC8-4848-8E5E-564EA2EFA166}" srcOrd="9" destOrd="0" presId="urn:microsoft.com/office/officeart/2005/8/layout/process5"/>
    <dgm:cxn modelId="{6FEB738F-0A99-4071-88DF-C7711139FA58}" type="presParOf" srcId="{4F5E5AFA-3BC8-4848-8E5E-564EA2EFA166}" destId="{AB3AB452-934B-4F3E-BADB-A9A0098DCBB1}" srcOrd="0" destOrd="0" presId="urn:microsoft.com/office/officeart/2005/8/layout/process5"/>
    <dgm:cxn modelId="{62A1E96B-D140-4D76-B877-FE59BE57CCA4}" type="presParOf" srcId="{65355A0E-1BE8-4F1A-911E-7457DD06B0A7}" destId="{F193D169-38F6-4C45-BBBD-DF0FBE8F025F}" srcOrd="10" destOrd="0" presId="urn:microsoft.com/office/officeart/2005/8/layout/process5"/>
    <dgm:cxn modelId="{395A6C83-1C07-47CE-B6F0-1877A5C929C6}" type="presParOf" srcId="{65355A0E-1BE8-4F1A-911E-7457DD06B0A7}" destId="{8A69DAB3-6E4F-481A-83EC-19DDAD8BB0A4}" srcOrd="11" destOrd="0" presId="urn:microsoft.com/office/officeart/2005/8/layout/process5"/>
    <dgm:cxn modelId="{7DC1F426-58CE-4D13-A281-7BBD99D63D94}" type="presParOf" srcId="{8A69DAB3-6E4F-481A-83EC-19DDAD8BB0A4}" destId="{F709A167-0DC2-4BEF-904F-1CC4211D4D0C}" srcOrd="0" destOrd="0" presId="urn:microsoft.com/office/officeart/2005/8/layout/process5"/>
    <dgm:cxn modelId="{472ECCDA-D2E0-4179-92E5-E544FFE548F8}" type="presParOf" srcId="{65355A0E-1BE8-4F1A-911E-7457DD06B0A7}" destId="{F1D5DD63-6989-49B7-9951-18EAAF329513}" srcOrd="12" destOrd="0" presId="urn:microsoft.com/office/officeart/2005/8/layout/process5"/>
    <dgm:cxn modelId="{1B9013E7-3FE0-419D-8FA1-F68AA6BD4DD2}" type="presParOf" srcId="{65355A0E-1BE8-4F1A-911E-7457DD06B0A7}" destId="{AD8C36C3-DD39-4DD0-AB94-51B3DFB66583}" srcOrd="13" destOrd="0" presId="urn:microsoft.com/office/officeart/2005/8/layout/process5"/>
    <dgm:cxn modelId="{6974555C-F9BC-4178-9E57-B34667D0E9C3}" type="presParOf" srcId="{AD8C36C3-DD39-4DD0-AB94-51B3DFB66583}" destId="{D2728219-AE5C-4210-9BEA-82DD938F0252}" srcOrd="0" destOrd="0" presId="urn:microsoft.com/office/officeart/2005/8/layout/process5"/>
    <dgm:cxn modelId="{67F70D66-06E5-4F07-897E-310CD9D54653}" type="presParOf" srcId="{65355A0E-1BE8-4F1A-911E-7457DD06B0A7}" destId="{0F4C4C60-A20F-4C41-9B0E-4D488FA9E978}" srcOrd="14" destOrd="0" presId="urn:microsoft.com/office/officeart/2005/8/layout/process5"/>
    <dgm:cxn modelId="{07C9191F-B96A-4639-AA02-B6ADA5067E37}" type="presParOf" srcId="{65355A0E-1BE8-4F1A-911E-7457DD06B0A7}" destId="{B911B2CD-B6A1-4E7A-B5C0-59D308FF0801}" srcOrd="15" destOrd="0" presId="urn:microsoft.com/office/officeart/2005/8/layout/process5"/>
    <dgm:cxn modelId="{16A0ADC9-A274-4DF3-88BA-16861EBB2A82}" type="presParOf" srcId="{B911B2CD-B6A1-4E7A-B5C0-59D308FF0801}" destId="{5E7220A1-41ED-40B1-9278-F230C17B0A3A}" srcOrd="0" destOrd="0" presId="urn:microsoft.com/office/officeart/2005/8/layout/process5"/>
    <dgm:cxn modelId="{0DC4771C-5C30-42E5-A78F-D81AB1797B32}" type="presParOf" srcId="{65355A0E-1BE8-4F1A-911E-7457DD06B0A7}" destId="{E1B24982-16D5-4166-BD5F-C8B9FF5E14EB}" srcOrd="16"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2A45CE-ED2D-4DAC-9ED0-901FFFEEA611}" type="doc">
      <dgm:prSet loTypeId="urn:microsoft.com/office/officeart/2005/8/layout/process5" loCatId="process" qsTypeId="urn:microsoft.com/office/officeart/2005/8/quickstyle/simple3" qsCatId="simple" csTypeId="urn:microsoft.com/office/officeart/2005/8/colors/accent1_2" csCatId="accent1" phldr="1"/>
      <dgm:spPr/>
    </dgm:pt>
    <dgm:pt modelId="{4DA2FAC4-C7CD-4795-B8EA-D3D35451D028}">
      <dgm:prSet phldrT="[Text]" custT="1"/>
      <dgm:spPr/>
      <dgm:t>
        <a:bodyPr/>
        <a:lstStyle/>
        <a:p>
          <a:r>
            <a:rPr lang="en-US" sz="1400" b="1">
              <a:solidFill>
                <a:srgbClr val="002060"/>
              </a:solidFill>
            </a:rPr>
            <a:t>WSAStartup</a:t>
          </a:r>
        </a:p>
      </dgm:t>
    </dgm:pt>
    <dgm:pt modelId="{0AE7B060-C56D-44BC-8831-2B98814A9AB3}" type="parTrans" cxnId="{98426844-A137-4041-878C-B343C7C0606C}">
      <dgm:prSet/>
      <dgm:spPr/>
      <dgm:t>
        <a:bodyPr/>
        <a:lstStyle/>
        <a:p>
          <a:endParaRPr lang="en-US" sz="1400" b="1">
            <a:solidFill>
              <a:srgbClr val="002060"/>
            </a:solidFill>
          </a:endParaRPr>
        </a:p>
      </dgm:t>
    </dgm:pt>
    <dgm:pt modelId="{74F08482-1306-4AC2-BB53-A6B37854FC26}" type="sibTrans" cxnId="{98426844-A137-4041-878C-B343C7C0606C}">
      <dgm:prSet custT="1"/>
      <dgm:spPr/>
      <dgm:t>
        <a:bodyPr/>
        <a:lstStyle/>
        <a:p>
          <a:endParaRPr lang="en-US" sz="1400" b="1">
            <a:solidFill>
              <a:srgbClr val="002060"/>
            </a:solidFill>
          </a:endParaRPr>
        </a:p>
      </dgm:t>
    </dgm:pt>
    <dgm:pt modelId="{545240C6-B6D4-4576-AB29-CFFB4698576A}">
      <dgm:prSet phldrT="[Text]" custT="1"/>
      <dgm:spPr/>
      <dgm:t>
        <a:bodyPr/>
        <a:lstStyle/>
        <a:p>
          <a:r>
            <a:rPr lang="en-US" sz="1400" b="1">
              <a:solidFill>
                <a:srgbClr val="002060"/>
              </a:solidFill>
            </a:rPr>
            <a:t>socket/</a:t>
          </a:r>
        </a:p>
        <a:p>
          <a:r>
            <a:rPr lang="en-US" sz="1400" b="1">
              <a:solidFill>
                <a:srgbClr val="002060"/>
              </a:solidFill>
            </a:rPr>
            <a:t>WSASocket</a:t>
          </a:r>
        </a:p>
      </dgm:t>
    </dgm:pt>
    <dgm:pt modelId="{61C419F5-C66D-4DB1-998F-4D134030E367}" type="parTrans" cxnId="{CD13EDEE-3564-456D-95AA-311E1A44AD1F}">
      <dgm:prSet/>
      <dgm:spPr/>
      <dgm:t>
        <a:bodyPr/>
        <a:lstStyle/>
        <a:p>
          <a:endParaRPr lang="en-US" sz="1400" b="1">
            <a:solidFill>
              <a:srgbClr val="002060"/>
            </a:solidFill>
          </a:endParaRPr>
        </a:p>
      </dgm:t>
    </dgm:pt>
    <dgm:pt modelId="{2A4E1F89-378A-49F5-8F24-2EAF3EB69D5C}" type="sibTrans" cxnId="{CD13EDEE-3564-456D-95AA-311E1A44AD1F}">
      <dgm:prSet custT="1"/>
      <dgm:spPr/>
      <dgm:t>
        <a:bodyPr/>
        <a:lstStyle/>
        <a:p>
          <a:endParaRPr lang="en-US" sz="1400" b="1">
            <a:solidFill>
              <a:srgbClr val="002060"/>
            </a:solidFill>
          </a:endParaRPr>
        </a:p>
      </dgm:t>
    </dgm:pt>
    <dgm:pt modelId="{70CC896D-D6FE-499A-A7A3-2ECE3F29FAFB}">
      <dgm:prSet phldrT="[Text]" custT="1"/>
      <dgm:spPr/>
      <dgm:t>
        <a:bodyPr/>
        <a:lstStyle/>
        <a:p>
          <a:r>
            <a:rPr lang="en-US" sz="1400" b="1">
              <a:solidFill>
                <a:srgbClr val="002060"/>
              </a:solidFill>
            </a:rPr>
            <a:t>xác định địa chỉ/phân giải tên miền</a:t>
          </a:r>
        </a:p>
      </dgm:t>
    </dgm:pt>
    <dgm:pt modelId="{A5C9A5C8-032C-43FD-B69D-9CAFBFB94A25}" type="parTrans" cxnId="{8F5CC42B-8F49-43AD-8B3D-20DC9AF659E5}">
      <dgm:prSet/>
      <dgm:spPr/>
      <dgm:t>
        <a:bodyPr/>
        <a:lstStyle/>
        <a:p>
          <a:endParaRPr lang="en-US" sz="1400" b="1">
            <a:solidFill>
              <a:srgbClr val="002060"/>
            </a:solidFill>
          </a:endParaRPr>
        </a:p>
      </dgm:t>
    </dgm:pt>
    <dgm:pt modelId="{59856E13-950E-449E-8DC6-DEA29EE0E1B9}" type="sibTrans" cxnId="{8F5CC42B-8F49-43AD-8B3D-20DC9AF659E5}">
      <dgm:prSet custT="1"/>
      <dgm:spPr/>
      <dgm:t>
        <a:bodyPr/>
        <a:lstStyle/>
        <a:p>
          <a:endParaRPr lang="en-US" sz="1400" b="1">
            <a:solidFill>
              <a:srgbClr val="002060"/>
            </a:solidFill>
          </a:endParaRPr>
        </a:p>
      </dgm:t>
    </dgm:pt>
    <dgm:pt modelId="{CCC1F8C1-8A39-458A-AB7D-DB5A309CA0DC}">
      <dgm:prSet phldrT="[Text]" custT="1"/>
      <dgm:spPr/>
      <dgm:t>
        <a:bodyPr/>
        <a:lstStyle/>
        <a:p>
          <a:r>
            <a:rPr lang="en-US" sz="1400" b="1">
              <a:solidFill>
                <a:srgbClr val="002060"/>
              </a:solidFill>
            </a:rPr>
            <a:t>connect/WSAConnect</a:t>
          </a:r>
        </a:p>
      </dgm:t>
    </dgm:pt>
    <dgm:pt modelId="{1AD71E39-2006-4B28-BB3C-1A7EE0AF773E}" type="parTrans" cxnId="{8AF4641E-5105-44FA-AFDD-3BA81F3E9B54}">
      <dgm:prSet/>
      <dgm:spPr/>
      <dgm:t>
        <a:bodyPr/>
        <a:lstStyle/>
        <a:p>
          <a:endParaRPr lang="en-US" sz="1400" b="1">
            <a:solidFill>
              <a:srgbClr val="002060"/>
            </a:solidFill>
          </a:endParaRPr>
        </a:p>
      </dgm:t>
    </dgm:pt>
    <dgm:pt modelId="{48E48379-4B0D-4B2C-A90D-D7E782EF7C1E}" type="sibTrans" cxnId="{8AF4641E-5105-44FA-AFDD-3BA81F3E9B54}">
      <dgm:prSet custT="1"/>
      <dgm:spPr/>
      <dgm:t>
        <a:bodyPr/>
        <a:lstStyle/>
        <a:p>
          <a:endParaRPr lang="en-US" sz="1400" b="1">
            <a:solidFill>
              <a:srgbClr val="002060"/>
            </a:solidFill>
          </a:endParaRPr>
        </a:p>
      </dgm:t>
    </dgm:pt>
    <dgm:pt modelId="{9E3A8FAF-E695-4B53-9109-73F8E252A140}">
      <dgm:prSet phldrT="[Text]" custT="1"/>
      <dgm:spPr/>
      <dgm:t>
        <a:bodyPr/>
        <a:lstStyle/>
        <a:p>
          <a:r>
            <a:rPr lang="en-US" sz="1400" b="1">
              <a:solidFill>
                <a:srgbClr val="002060"/>
              </a:solidFill>
            </a:rPr>
            <a:t>send/</a:t>
          </a:r>
        </a:p>
        <a:p>
          <a:r>
            <a:rPr lang="en-US" sz="1400" b="1">
              <a:solidFill>
                <a:srgbClr val="002060"/>
              </a:solidFill>
            </a:rPr>
            <a:t>WSASend</a:t>
          </a:r>
        </a:p>
      </dgm:t>
    </dgm:pt>
    <dgm:pt modelId="{0C4C732B-5869-43DA-9211-D4D1BEDD6F93}" type="parTrans" cxnId="{F2946679-EF0E-4B33-897F-E7D4F6F8BC7F}">
      <dgm:prSet/>
      <dgm:spPr/>
      <dgm:t>
        <a:bodyPr/>
        <a:lstStyle/>
        <a:p>
          <a:endParaRPr lang="en-US" sz="1400" b="1">
            <a:solidFill>
              <a:srgbClr val="002060"/>
            </a:solidFill>
          </a:endParaRPr>
        </a:p>
      </dgm:t>
    </dgm:pt>
    <dgm:pt modelId="{D37B4B58-A98D-4738-BF86-7FB50C5B9B86}" type="sibTrans" cxnId="{F2946679-EF0E-4B33-897F-E7D4F6F8BC7F}">
      <dgm:prSet custT="1"/>
      <dgm:spPr/>
      <dgm:t>
        <a:bodyPr/>
        <a:lstStyle/>
        <a:p>
          <a:endParaRPr lang="en-US" sz="1400" b="1">
            <a:solidFill>
              <a:srgbClr val="002060"/>
            </a:solidFill>
          </a:endParaRPr>
        </a:p>
      </dgm:t>
    </dgm:pt>
    <dgm:pt modelId="{1245ABBF-F3BA-4A07-8F54-462B6D537114}">
      <dgm:prSet phldrT="[Text]" custT="1"/>
      <dgm:spPr/>
      <dgm:t>
        <a:bodyPr/>
        <a:lstStyle/>
        <a:p>
          <a:r>
            <a:rPr lang="en-US" sz="1400" b="1">
              <a:solidFill>
                <a:srgbClr val="002060"/>
              </a:solidFill>
            </a:rPr>
            <a:t>recv/</a:t>
          </a:r>
        </a:p>
        <a:p>
          <a:r>
            <a:rPr lang="en-US" sz="1400" b="1">
              <a:solidFill>
                <a:srgbClr val="002060"/>
              </a:solidFill>
            </a:rPr>
            <a:t>WSARecv</a:t>
          </a:r>
        </a:p>
      </dgm:t>
    </dgm:pt>
    <dgm:pt modelId="{D89B0F92-15D3-43CB-A11F-25EDC9D04D10}" type="parTrans" cxnId="{8D8790B8-0460-48AA-8D4C-739DB725061D}">
      <dgm:prSet/>
      <dgm:spPr/>
      <dgm:t>
        <a:bodyPr/>
        <a:lstStyle/>
        <a:p>
          <a:endParaRPr lang="en-US" sz="1400" b="1">
            <a:solidFill>
              <a:srgbClr val="002060"/>
            </a:solidFill>
          </a:endParaRPr>
        </a:p>
      </dgm:t>
    </dgm:pt>
    <dgm:pt modelId="{F9C3A23A-4B08-4D25-8E5B-2BFB643A9B45}" type="sibTrans" cxnId="{8D8790B8-0460-48AA-8D4C-739DB725061D}">
      <dgm:prSet custT="1"/>
      <dgm:spPr/>
      <dgm:t>
        <a:bodyPr/>
        <a:lstStyle/>
        <a:p>
          <a:endParaRPr lang="en-US" sz="1400" b="1">
            <a:solidFill>
              <a:srgbClr val="002060"/>
            </a:solidFill>
          </a:endParaRPr>
        </a:p>
      </dgm:t>
    </dgm:pt>
    <dgm:pt modelId="{13C7ED3C-C226-4151-9BD2-CFD356F87735}">
      <dgm:prSet phldrT="[Text]" custT="1"/>
      <dgm:spPr/>
      <dgm:t>
        <a:bodyPr/>
        <a:lstStyle/>
        <a:p>
          <a:r>
            <a:rPr lang="en-US" sz="1400" b="1">
              <a:solidFill>
                <a:srgbClr val="002060"/>
              </a:solidFill>
            </a:rPr>
            <a:t>closesocket</a:t>
          </a:r>
        </a:p>
      </dgm:t>
    </dgm:pt>
    <dgm:pt modelId="{DEDCA8C6-B0D3-489D-82A8-67F53B421C2E}" type="parTrans" cxnId="{48C1C447-5EE3-4961-A1DD-8CD5F5F74128}">
      <dgm:prSet/>
      <dgm:spPr/>
      <dgm:t>
        <a:bodyPr/>
        <a:lstStyle/>
        <a:p>
          <a:endParaRPr lang="en-US" sz="1400" b="1">
            <a:solidFill>
              <a:srgbClr val="002060"/>
            </a:solidFill>
          </a:endParaRPr>
        </a:p>
      </dgm:t>
    </dgm:pt>
    <dgm:pt modelId="{DEB756C9-343A-40B3-ADDE-B4D0087E4D3A}" type="sibTrans" cxnId="{48C1C447-5EE3-4961-A1DD-8CD5F5F74128}">
      <dgm:prSet custT="1"/>
      <dgm:spPr/>
      <dgm:t>
        <a:bodyPr/>
        <a:lstStyle/>
        <a:p>
          <a:endParaRPr lang="en-US" sz="1400" b="1">
            <a:solidFill>
              <a:srgbClr val="002060"/>
            </a:solidFill>
          </a:endParaRPr>
        </a:p>
      </dgm:t>
    </dgm:pt>
    <dgm:pt modelId="{F71CAEDC-F7D3-4F94-B2C9-4F0DF0EF1DAA}">
      <dgm:prSet phldrT="[Text]" custT="1"/>
      <dgm:spPr/>
      <dgm:t>
        <a:bodyPr/>
        <a:lstStyle/>
        <a:p>
          <a:r>
            <a:rPr lang="en-US" sz="1400" b="1">
              <a:solidFill>
                <a:srgbClr val="002060"/>
              </a:solidFill>
            </a:rPr>
            <a:t>WSACleanup</a:t>
          </a:r>
        </a:p>
      </dgm:t>
    </dgm:pt>
    <dgm:pt modelId="{52515199-0A1E-435B-8ADF-1B41BB27DD0E}" type="parTrans" cxnId="{07DA26CA-355D-42B1-A68B-2EF399813651}">
      <dgm:prSet/>
      <dgm:spPr/>
      <dgm:t>
        <a:bodyPr/>
        <a:lstStyle/>
        <a:p>
          <a:endParaRPr lang="en-US" sz="1400" b="1">
            <a:solidFill>
              <a:srgbClr val="002060"/>
            </a:solidFill>
          </a:endParaRPr>
        </a:p>
      </dgm:t>
    </dgm:pt>
    <dgm:pt modelId="{36814609-E45B-44C1-B1F9-39C02E87581F}" type="sibTrans" cxnId="{07DA26CA-355D-42B1-A68B-2EF399813651}">
      <dgm:prSet/>
      <dgm:spPr/>
      <dgm:t>
        <a:bodyPr/>
        <a:lstStyle/>
        <a:p>
          <a:endParaRPr lang="en-US" sz="1400" b="1">
            <a:solidFill>
              <a:srgbClr val="002060"/>
            </a:solidFill>
          </a:endParaRPr>
        </a:p>
      </dgm:t>
    </dgm:pt>
    <dgm:pt modelId="{D30BBF36-BD1A-4FAE-83EB-66D22B69D437}" type="pres">
      <dgm:prSet presAssocID="{542A45CE-ED2D-4DAC-9ED0-901FFFEEA611}" presName="diagram" presStyleCnt="0">
        <dgm:presLayoutVars>
          <dgm:dir/>
          <dgm:resizeHandles val="exact"/>
        </dgm:presLayoutVars>
      </dgm:prSet>
      <dgm:spPr/>
    </dgm:pt>
    <dgm:pt modelId="{5D64B6DD-FBA7-4893-9316-303DD7FD0C04}" type="pres">
      <dgm:prSet presAssocID="{4DA2FAC4-C7CD-4795-B8EA-D3D35451D028}" presName="node" presStyleLbl="node1" presStyleIdx="0" presStyleCnt="8">
        <dgm:presLayoutVars>
          <dgm:bulletEnabled val="1"/>
        </dgm:presLayoutVars>
      </dgm:prSet>
      <dgm:spPr/>
    </dgm:pt>
    <dgm:pt modelId="{63FCAD2B-ABBD-4F80-9AE9-A6092AB54583}" type="pres">
      <dgm:prSet presAssocID="{74F08482-1306-4AC2-BB53-A6B37854FC26}" presName="sibTrans" presStyleLbl="sibTrans2D1" presStyleIdx="0" presStyleCnt="7"/>
      <dgm:spPr/>
    </dgm:pt>
    <dgm:pt modelId="{08BEC352-13EE-4B15-AD9F-57A5D98FF1C3}" type="pres">
      <dgm:prSet presAssocID="{74F08482-1306-4AC2-BB53-A6B37854FC26}" presName="connectorText" presStyleLbl="sibTrans2D1" presStyleIdx="0" presStyleCnt="7"/>
      <dgm:spPr/>
    </dgm:pt>
    <dgm:pt modelId="{C6D73DE4-98C2-40FC-B6F3-82A15C3294A2}" type="pres">
      <dgm:prSet presAssocID="{545240C6-B6D4-4576-AB29-CFFB4698576A}" presName="node" presStyleLbl="node1" presStyleIdx="1" presStyleCnt="8">
        <dgm:presLayoutVars>
          <dgm:bulletEnabled val="1"/>
        </dgm:presLayoutVars>
      </dgm:prSet>
      <dgm:spPr/>
    </dgm:pt>
    <dgm:pt modelId="{AED7390E-72C6-4504-920B-DFD374DBDFAB}" type="pres">
      <dgm:prSet presAssocID="{2A4E1F89-378A-49F5-8F24-2EAF3EB69D5C}" presName="sibTrans" presStyleLbl="sibTrans2D1" presStyleIdx="1" presStyleCnt="7"/>
      <dgm:spPr/>
    </dgm:pt>
    <dgm:pt modelId="{394C9D59-9D94-482D-AECD-B70B36118E1A}" type="pres">
      <dgm:prSet presAssocID="{2A4E1F89-378A-49F5-8F24-2EAF3EB69D5C}" presName="connectorText" presStyleLbl="sibTrans2D1" presStyleIdx="1" presStyleCnt="7"/>
      <dgm:spPr/>
    </dgm:pt>
    <dgm:pt modelId="{504474BF-0D6C-40B1-896C-A637619E3E7B}" type="pres">
      <dgm:prSet presAssocID="{70CC896D-D6FE-499A-A7A3-2ECE3F29FAFB}" presName="node" presStyleLbl="node1" presStyleIdx="2" presStyleCnt="8">
        <dgm:presLayoutVars>
          <dgm:bulletEnabled val="1"/>
        </dgm:presLayoutVars>
      </dgm:prSet>
      <dgm:spPr/>
    </dgm:pt>
    <dgm:pt modelId="{3F972F2B-B97D-4CFA-AE71-24A9B7D4CD1E}" type="pres">
      <dgm:prSet presAssocID="{59856E13-950E-449E-8DC6-DEA29EE0E1B9}" presName="sibTrans" presStyleLbl="sibTrans2D1" presStyleIdx="2" presStyleCnt="7"/>
      <dgm:spPr/>
    </dgm:pt>
    <dgm:pt modelId="{B9B6151B-DB28-4370-8DCF-7A16DCAEC143}" type="pres">
      <dgm:prSet presAssocID="{59856E13-950E-449E-8DC6-DEA29EE0E1B9}" presName="connectorText" presStyleLbl="sibTrans2D1" presStyleIdx="2" presStyleCnt="7"/>
      <dgm:spPr/>
    </dgm:pt>
    <dgm:pt modelId="{844F28DB-D9E9-432E-94EC-486DB2C7871B}" type="pres">
      <dgm:prSet presAssocID="{CCC1F8C1-8A39-458A-AB7D-DB5A309CA0DC}" presName="node" presStyleLbl="node1" presStyleIdx="3" presStyleCnt="8">
        <dgm:presLayoutVars>
          <dgm:bulletEnabled val="1"/>
        </dgm:presLayoutVars>
      </dgm:prSet>
      <dgm:spPr/>
    </dgm:pt>
    <dgm:pt modelId="{42609F76-87A4-4F8C-B8C4-8188AFAAA055}" type="pres">
      <dgm:prSet presAssocID="{48E48379-4B0D-4B2C-A90D-D7E782EF7C1E}" presName="sibTrans" presStyleLbl="sibTrans2D1" presStyleIdx="3" presStyleCnt="7"/>
      <dgm:spPr/>
    </dgm:pt>
    <dgm:pt modelId="{C4AF938C-E27A-48B6-AED0-1B5EBDFCB6D0}" type="pres">
      <dgm:prSet presAssocID="{48E48379-4B0D-4B2C-A90D-D7E782EF7C1E}" presName="connectorText" presStyleLbl="sibTrans2D1" presStyleIdx="3" presStyleCnt="7"/>
      <dgm:spPr/>
    </dgm:pt>
    <dgm:pt modelId="{2589970D-3981-4459-8461-7708789D5633}" type="pres">
      <dgm:prSet presAssocID="{9E3A8FAF-E695-4B53-9109-73F8E252A140}" presName="node" presStyleLbl="node1" presStyleIdx="4" presStyleCnt="8">
        <dgm:presLayoutVars>
          <dgm:bulletEnabled val="1"/>
        </dgm:presLayoutVars>
      </dgm:prSet>
      <dgm:spPr/>
    </dgm:pt>
    <dgm:pt modelId="{4AC2CC8A-62DF-4E57-A02C-C384433946BF}" type="pres">
      <dgm:prSet presAssocID="{D37B4B58-A98D-4738-BF86-7FB50C5B9B86}" presName="sibTrans" presStyleLbl="sibTrans2D1" presStyleIdx="4" presStyleCnt="7"/>
      <dgm:spPr/>
    </dgm:pt>
    <dgm:pt modelId="{F56ABF10-A3E5-4DD4-A917-32CD9C399571}" type="pres">
      <dgm:prSet presAssocID="{D37B4B58-A98D-4738-BF86-7FB50C5B9B86}" presName="connectorText" presStyleLbl="sibTrans2D1" presStyleIdx="4" presStyleCnt="7"/>
      <dgm:spPr/>
    </dgm:pt>
    <dgm:pt modelId="{49CE1D9B-CE9F-4013-B3AA-CFE5044D7DB5}" type="pres">
      <dgm:prSet presAssocID="{1245ABBF-F3BA-4A07-8F54-462B6D537114}" presName="node" presStyleLbl="node1" presStyleIdx="5" presStyleCnt="8">
        <dgm:presLayoutVars>
          <dgm:bulletEnabled val="1"/>
        </dgm:presLayoutVars>
      </dgm:prSet>
      <dgm:spPr/>
    </dgm:pt>
    <dgm:pt modelId="{473679B4-8DD9-4FE8-BE39-A0B5FFD5EC73}" type="pres">
      <dgm:prSet presAssocID="{F9C3A23A-4B08-4D25-8E5B-2BFB643A9B45}" presName="sibTrans" presStyleLbl="sibTrans2D1" presStyleIdx="5" presStyleCnt="7"/>
      <dgm:spPr/>
    </dgm:pt>
    <dgm:pt modelId="{2FA8F9D4-20FA-45C6-A1FC-292433DC93B5}" type="pres">
      <dgm:prSet presAssocID="{F9C3A23A-4B08-4D25-8E5B-2BFB643A9B45}" presName="connectorText" presStyleLbl="sibTrans2D1" presStyleIdx="5" presStyleCnt="7"/>
      <dgm:spPr/>
    </dgm:pt>
    <dgm:pt modelId="{154479DD-CD22-482F-ACB3-48704E6F659C}" type="pres">
      <dgm:prSet presAssocID="{13C7ED3C-C226-4151-9BD2-CFD356F87735}" presName="node" presStyleLbl="node1" presStyleIdx="6" presStyleCnt="8">
        <dgm:presLayoutVars>
          <dgm:bulletEnabled val="1"/>
        </dgm:presLayoutVars>
      </dgm:prSet>
      <dgm:spPr/>
    </dgm:pt>
    <dgm:pt modelId="{24489386-3694-48C0-A1BF-D064EBD5D6A6}" type="pres">
      <dgm:prSet presAssocID="{DEB756C9-343A-40B3-ADDE-B4D0087E4D3A}" presName="sibTrans" presStyleLbl="sibTrans2D1" presStyleIdx="6" presStyleCnt="7"/>
      <dgm:spPr/>
    </dgm:pt>
    <dgm:pt modelId="{BD69B02D-1902-4150-99B4-F9CA51D43B78}" type="pres">
      <dgm:prSet presAssocID="{DEB756C9-343A-40B3-ADDE-B4D0087E4D3A}" presName="connectorText" presStyleLbl="sibTrans2D1" presStyleIdx="6" presStyleCnt="7"/>
      <dgm:spPr/>
    </dgm:pt>
    <dgm:pt modelId="{F4B676B2-D336-4552-97ED-B630CEA02C68}" type="pres">
      <dgm:prSet presAssocID="{F71CAEDC-F7D3-4F94-B2C9-4F0DF0EF1DAA}" presName="node" presStyleLbl="node1" presStyleIdx="7" presStyleCnt="8">
        <dgm:presLayoutVars>
          <dgm:bulletEnabled val="1"/>
        </dgm:presLayoutVars>
      </dgm:prSet>
      <dgm:spPr/>
    </dgm:pt>
  </dgm:ptLst>
  <dgm:cxnLst>
    <dgm:cxn modelId="{DCF63708-3471-4E00-A606-815E4D066646}" type="presOf" srcId="{CCC1F8C1-8A39-458A-AB7D-DB5A309CA0DC}" destId="{844F28DB-D9E9-432E-94EC-486DB2C7871B}" srcOrd="0" destOrd="0" presId="urn:microsoft.com/office/officeart/2005/8/layout/process5"/>
    <dgm:cxn modelId="{E78DCA15-4492-499C-944E-987CB70F71E0}" type="presOf" srcId="{13C7ED3C-C226-4151-9BD2-CFD356F87735}" destId="{154479DD-CD22-482F-ACB3-48704E6F659C}" srcOrd="0" destOrd="0" presId="urn:microsoft.com/office/officeart/2005/8/layout/process5"/>
    <dgm:cxn modelId="{8AF4641E-5105-44FA-AFDD-3BA81F3E9B54}" srcId="{542A45CE-ED2D-4DAC-9ED0-901FFFEEA611}" destId="{CCC1F8C1-8A39-458A-AB7D-DB5A309CA0DC}" srcOrd="3" destOrd="0" parTransId="{1AD71E39-2006-4B28-BB3C-1A7EE0AF773E}" sibTransId="{48E48379-4B0D-4B2C-A90D-D7E782EF7C1E}"/>
    <dgm:cxn modelId="{437AA424-E097-479A-9929-DB0821F3AA1F}" type="presOf" srcId="{70CC896D-D6FE-499A-A7A3-2ECE3F29FAFB}" destId="{504474BF-0D6C-40B1-896C-A637619E3E7B}" srcOrd="0" destOrd="0" presId="urn:microsoft.com/office/officeart/2005/8/layout/process5"/>
    <dgm:cxn modelId="{8F5CC42B-8F49-43AD-8B3D-20DC9AF659E5}" srcId="{542A45CE-ED2D-4DAC-9ED0-901FFFEEA611}" destId="{70CC896D-D6FE-499A-A7A3-2ECE3F29FAFB}" srcOrd="2" destOrd="0" parTransId="{A5C9A5C8-032C-43FD-B69D-9CAFBFB94A25}" sibTransId="{59856E13-950E-449E-8DC6-DEA29EE0E1B9}"/>
    <dgm:cxn modelId="{952A9F5D-C76C-4ED2-8B53-66443389F02B}" type="presOf" srcId="{DEB756C9-343A-40B3-ADDE-B4D0087E4D3A}" destId="{24489386-3694-48C0-A1BF-D064EBD5D6A6}" srcOrd="0" destOrd="0" presId="urn:microsoft.com/office/officeart/2005/8/layout/process5"/>
    <dgm:cxn modelId="{98426844-A137-4041-878C-B343C7C0606C}" srcId="{542A45CE-ED2D-4DAC-9ED0-901FFFEEA611}" destId="{4DA2FAC4-C7CD-4795-B8EA-D3D35451D028}" srcOrd="0" destOrd="0" parTransId="{0AE7B060-C56D-44BC-8831-2B98814A9AB3}" sibTransId="{74F08482-1306-4AC2-BB53-A6B37854FC26}"/>
    <dgm:cxn modelId="{FD8D4545-F63E-4D1B-93DD-2B8692E83E9B}" type="presOf" srcId="{1245ABBF-F3BA-4A07-8F54-462B6D537114}" destId="{49CE1D9B-CE9F-4013-B3AA-CFE5044D7DB5}" srcOrd="0" destOrd="0" presId="urn:microsoft.com/office/officeart/2005/8/layout/process5"/>
    <dgm:cxn modelId="{6A8C5966-5FBF-4A0C-B3FF-B4EA7DAC09DC}" type="presOf" srcId="{48E48379-4B0D-4B2C-A90D-D7E782EF7C1E}" destId="{C4AF938C-E27A-48B6-AED0-1B5EBDFCB6D0}" srcOrd="1" destOrd="0" presId="urn:microsoft.com/office/officeart/2005/8/layout/process5"/>
    <dgm:cxn modelId="{48C1C447-5EE3-4961-A1DD-8CD5F5F74128}" srcId="{542A45CE-ED2D-4DAC-9ED0-901FFFEEA611}" destId="{13C7ED3C-C226-4151-9BD2-CFD356F87735}" srcOrd="6" destOrd="0" parTransId="{DEDCA8C6-B0D3-489D-82A8-67F53B421C2E}" sibTransId="{DEB756C9-343A-40B3-ADDE-B4D0087E4D3A}"/>
    <dgm:cxn modelId="{29B06069-BEA1-453B-B8A7-E5208379EEC3}" type="presOf" srcId="{59856E13-950E-449E-8DC6-DEA29EE0E1B9}" destId="{3F972F2B-B97D-4CFA-AE71-24A9B7D4CD1E}" srcOrd="0" destOrd="0" presId="urn:microsoft.com/office/officeart/2005/8/layout/process5"/>
    <dgm:cxn modelId="{2D76FC4A-EBCA-48D9-AD0D-E7630B72D65B}" type="presOf" srcId="{2A4E1F89-378A-49F5-8F24-2EAF3EB69D5C}" destId="{AED7390E-72C6-4504-920B-DFD374DBDFAB}" srcOrd="0" destOrd="0" presId="urn:microsoft.com/office/officeart/2005/8/layout/process5"/>
    <dgm:cxn modelId="{1096704B-31F2-492F-B032-8147DD80E0BF}" type="presOf" srcId="{4DA2FAC4-C7CD-4795-B8EA-D3D35451D028}" destId="{5D64B6DD-FBA7-4893-9316-303DD7FD0C04}" srcOrd="0" destOrd="0" presId="urn:microsoft.com/office/officeart/2005/8/layout/process5"/>
    <dgm:cxn modelId="{2F56516C-90E2-43DA-96B0-4D2339DB0B1A}" type="presOf" srcId="{F9C3A23A-4B08-4D25-8E5B-2BFB643A9B45}" destId="{473679B4-8DD9-4FE8-BE39-A0B5FFD5EC73}" srcOrd="0" destOrd="0" presId="urn:microsoft.com/office/officeart/2005/8/layout/process5"/>
    <dgm:cxn modelId="{A70FAE74-32CD-493A-9DA5-9C50054C30A9}" type="presOf" srcId="{DEB756C9-343A-40B3-ADDE-B4D0087E4D3A}" destId="{BD69B02D-1902-4150-99B4-F9CA51D43B78}" srcOrd="1" destOrd="0" presId="urn:microsoft.com/office/officeart/2005/8/layout/process5"/>
    <dgm:cxn modelId="{F2946679-EF0E-4B33-897F-E7D4F6F8BC7F}" srcId="{542A45CE-ED2D-4DAC-9ED0-901FFFEEA611}" destId="{9E3A8FAF-E695-4B53-9109-73F8E252A140}" srcOrd="4" destOrd="0" parTransId="{0C4C732B-5869-43DA-9211-D4D1BEDD6F93}" sibTransId="{D37B4B58-A98D-4738-BF86-7FB50C5B9B86}"/>
    <dgm:cxn modelId="{DAE2B68D-07B1-4710-9A48-585BEF5492CA}" type="presOf" srcId="{9E3A8FAF-E695-4B53-9109-73F8E252A140}" destId="{2589970D-3981-4459-8461-7708789D5633}" srcOrd="0" destOrd="0" presId="urn:microsoft.com/office/officeart/2005/8/layout/process5"/>
    <dgm:cxn modelId="{1AF2D18E-F8FA-4BA3-9DB4-77460622B9B0}" type="presOf" srcId="{D37B4B58-A98D-4738-BF86-7FB50C5B9B86}" destId="{F56ABF10-A3E5-4DD4-A917-32CD9C399571}" srcOrd="1" destOrd="0" presId="urn:microsoft.com/office/officeart/2005/8/layout/process5"/>
    <dgm:cxn modelId="{2885E291-6349-4D73-8278-A88E6D136B0C}" type="presOf" srcId="{2A4E1F89-378A-49F5-8F24-2EAF3EB69D5C}" destId="{394C9D59-9D94-482D-AECD-B70B36118E1A}" srcOrd="1" destOrd="0" presId="urn:microsoft.com/office/officeart/2005/8/layout/process5"/>
    <dgm:cxn modelId="{B554AF98-3911-4852-8D07-18B9B5FCA511}" type="presOf" srcId="{F71CAEDC-F7D3-4F94-B2C9-4F0DF0EF1DAA}" destId="{F4B676B2-D336-4552-97ED-B630CEA02C68}" srcOrd="0" destOrd="0" presId="urn:microsoft.com/office/officeart/2005/8/layout/process5"/>
    <dgm:cxn modelId="{03965EA5-CAF2-40D9-835E-85040D283223}" type="presOf" srcId="{542A45CE-ED2D-4DAC-9ED0-901FFFEEA611}" destId="{D30BBF36-BD1A-4FAE-83EB-66D22B69D437}" srcOrd="0" destOrd="0" presId="urn:microsoft.com/office/officeart/2005/8/layout/process5"/>
    <dgm:cxn modelId="{7DCC6CAE-48E0-4524-836B-41BDEF66879F}" type="presOf" srcId="{74F08482-1306-4AC2-BB53-A6B37854FC26}" destId="{63FCAD2B-ABBD-4F80-9AE9-A6092AB54583}" srcOrd="0" destOrd="0" presId="urn:microsoft.com/office/officeart/2005/8/layout/process5"/>
    <dgm:cxn modelId="{4DC22CB1-1C56-4928-A0C8-57E051913055}" type="presOf" srcId="{59856E13-950E-449E-8DC6-DEA29EE0E1B9}" destId="{B9B6151B-DB28-4370-8DCF-7A16DCAEC143}" srcOrd="1" destOrd="0" presId="urn:microsoft.com/office/officeart/2005/8/layout/process5"/>
    <dgm:cxn modelId="{B67023B5-990F-4E25-A825-8EE1791C7B26}" type="presOf" srcId="{545240C6-B6D4-4576-AB29-CFFB4698576A}" destId="{C6D73DE4-98C2-40FC-B6F3-82A15C3294A2}" srcOrd="0" destOrd="0" presId="urn:microsoft.com/office/officeart/2005/8/layout/process5"/>
    <dgm:cxn modelId="{8D8790B8-0460-48AA-8D4C-739DB725061D}" srcId="{542A45CE-ED2D-4DAC-9ED0-901FFFEEA611}" destId="{1245ABBF-F3BA-4A07-8F54-462B6D537114}" srcOrd="5" destOrd="0" parTransId="{D89B0F92-15D3-43CB-A11F-25EDC9D04D10}" sibTransId="{F9C3A23A-4B08-4D25-8E5B-2BFB643A9B45}"/>
    <dgm:cxn modelId="{6AD85DBC-C7FD-4967-BD55-ADE1084563BE}" type="presOf" srcId="{F9C3A23A-4B08-4D25-8E5B-2BFB643A9B45}" destId="{2FA8F9D4-20FA-45C6-A1FC-292433DC93B5}" srcOrd="1" destOrd="0" presId="urn:microsoft.com/office/officeart/2005/8/layout/process5"/>
    <dgm:cxn modelId="{07DA26CA-355D-42B1-A68B-2EF399813651}" srcId="{542A45CE-ED2D-4DAC-9ED0-901FFFEEA611}" destId="{F71CAEDC-F7D3-4F94-B2C9-4F0DF0EF1DAA}" srcOrd="7" destOrd="0" parTransId="{52515199-0A1E-435B-8ADF-1B41BB27DD0E}" sibTransId="{36814609-E45B-44C1-B1F9-39C02E87581F}"/>
    <dgm:cxn modelId="{EF7493D4-EB4F-41D0-8015-516EE144601C}" type="presOf" srcId="{D37B4B58-A98D-4738-BF86-7FB50C5B9B86}" destId="{4AC2CC8A-62DF-4E57-A02C-C384433946BF}" srcOrd="0" destOrd="0" presId="urn:microsoft.com/office/officeart/2005/8/layout/process5"/>
    <dgm:cxn modelId="{CD9305DD-895A-435D-A850-BE9AF3D76D9D}" type="presOf" srcId="{48E48379-4B0D-4B2C-A90D-D7E782EF7C1E}" destId="{42609F76-87A4-4F8C-B8C4-8188AFAAA055}" srcOrd="0" destOrd="0" presId="urn:microsoft.com/office/officeart/2005/8/layout/process5"/>
    <dgm:cxn modelId="{CD13EDEE-3564-456D-95AA-311E1A44AD1F}" srcId="{542A45CE-ED2D-4DAC-9ED0-901FFFEEA611}" destId="{545240C6-B6D4-4576-AB29-CFFB4698576A}" srcOrd="1" destOrd="0" parTransId="{61C419F5-C66D-4DB1-998F-4D134030E367}" sibTransId="{2A4E1F89-378A-49F5-8F24-2EAF3EB69D5C}"/>
    <dgm:cxn modelId="{AF6679FD-CD33-4F15-856D-C5B7C6A335CE}" type="presOf" srcId="{74F08482-1306-4AC2-BB53-A6B37854FC26}" destId="{08BEC352-13EE-4B15-AD9F-57A5D98FF1C3}" srcOrd="1" destOrd="0" presId="urn:microsoft.com/office/officeart/2005/8/layout/process5"/>
    <dgm:cxn modelId="{EFEA30C4-B1B6-444E-8EEB-7612DFEC27CF}" type="presParOf" srcId="{D30BBF36-BD1A-4FAE-83EB-66D22B69D437}" destId="{5D64B6DD-FBA7-4893-9316-303DD7FD0C04}" srcOrd="0" destOrd="0" presId="urn:microsoft.com/office/officeart/2005/8/layout/process5"/>
    <dgm:cxn modelId="{003CEB70-E0B2-40E2-8377-87BE75914374}" type="presParOf" srcId="{D30BBF36-BD1A-4FAE-83EB-66D22B69D437}" destId="{63FCAD2B-ABBD-4F80-9AE9-A6092AB54583}" srcOrd="1" destOrd="0" presId="urn:microsoft.com/office/officeart/2005/8/layout/process5"/>
    <dgm:cxn modelId="{5A941FB8-D630-4C7D-A936-9A0E725861B7}" type="presParOf" srcId="{63FCAD2B-ABBD-4F80-9AE9-A6092AB54583}" destId="{08BEC352-13EE-4B15-AD9F-57A5D98FF1C3}" srcOrd="0" destOrd="0" presId="urn:microsoft.com/office/officeart/2005/8/layout/process5"/>
    <dgm:cxn modelId="{FFCA68FE-E6A8-4E0C-A663-42CC8DDDB115}" type="presParOf" srcId="{D30BBF36-BD1A-4FAE-83EB-66D22B69D437}" destId="{C6D73DE4-98C2-40FC-B6F3-82A15C3294A2}" srcOrd="2" destOrd="0" presId="urn:microsoft.com/office/officeart/2005/8/layout/process5"/>
    <dgm:cxn modelId="{FF57D0C0-95A6-4846-8E24-3C3033829425}" type="presParOf" srcId="{D30BBF36-BD1A-4FAE-83EB-66D22B69D437}" destId="{AED7390E-72C6-4504-920B-DFD374DBDFAB}" srcOrd="3" destOrd="0" presId="urn:microsoft.com/office/officeart/2005/8/layout/process5"/>
    <dgm:cxn modelId="{08046CB1-798C-43EF-8E05-3877346D7F58}" type="presParOf" srcId="{AED7390E-72C6-4504-920B-DFD374DBDFAB}" destId="{394C9D59-9D94-482D-AECD-B70B36118E1A}" srcOrd="0" destOrd="0" presId="urn:microsoft.com/office/officeart/2005/8/layout/process5"/>
    <dgm:cxn modelId="{5511EFD6-7551-4AA5-BA92-408D8AEDFF7D}" type="presParOf" srcId="{D30BBF36-BD1A-4FAE-83EB-66D22B69D437}" destId="{504474BF-0D6C-40B1-896C-A637619E3E7B}" srcOrd="4" destOrd="0" presId="urn:microsoft.com/office/officeart/2005/8/layout/process5"/>
    <dgm:cxn modelId="{12D26A3D-2A8D-48FA-B4A9-C37EB3893F9C}" type="presParOf" srcId="{D30BBF36-BD1A-4FAE-83EB-66D22B69D437}" destId="{3F972F2B-B97D-4CFA-AE71-24A9B7D4CD1E}" srcOrd="5" destOrd="0" presId="urn:microsoft.com/office/officeart/2005/8/layout/process5"/>
    <dgm:cxn modelId="{6E32DD42-69BC-4BEB-B40B-A2E9D8C6D142}" type="presParOf" srcId="{3F972F2B-B97D-4CFA-AE71-24A9B7D4CD1E}" destId="{B9B6151B-DB28-4370-8DCF-7A16DCAEC143}" srcOrd="0" destOrd="0" presId="urn:microsoft.com/office/officeart/2005/8/layout/process5"/>
    <dgm:cxn modelId="{3BDA8865-834E-4F70-ACC9-E79592D771BB}" type="presParOf" srcId="{D30BBF36-BD1A-4FAE-83EB-66D22B69D437}" destId="{844F28DB-D9E9-432E-94EC-486DB2C7871B}" srcOrd="6" destOrd="0" presId="urn:microsoft.com/office/officeart/2005/8/layout/process5"/>
    <dgm:cxn modelId="{DEE40F4C-D7DA-4372-8F8D-03F1677A4DB9}" type="presParOf" srcId="{D30BBF36-BD1A-4FAE-83EB-66D22B69D437}" destId="{42609F76-87A4-4F8C-B8C4-8188AFAAA055}" srcOrd="7" destOrd="0" presId="urn:microsoft.com/office/officeart/2005/8/layout/process5"/>
    <dgm:cxn modelId="{7A7582F8-0EFA-4E27-AD23-6F0DB353EBB8}" type="presParOf" srcId="{42609F76-87A4-4F8C-B8C4-8188AFAAA055}" destId="{C4AF938C-E27A-48B6-AED0-1B5EBDFCB6D0}" srcOrd="0" destOrd="0" presId="urn:microsoft.com/office/officeart/2005/8/layout/process5"/>
    <dgm:cxn modelId="{716B5962-7A42-4E79-9F1A-C83F7640C65C}" type="presParOf" srcId="{D30BBF36-BD1A-4FAE-83EB-66D22B69D437}" destId="{2589970D-3981-4459-8461-7708789D5633}" srcOrd="8" destOrd="0" presId="urn:microsoft.com/office/officeart/2005/8/layout/process5"/>
    <dgm:cxn modelId="{6C982F08-1CC0-4920-B820-C2D469A4E6E6}" type="presParOf" srcId="{D30BBF36-BD1A-4FAE-83EB-66D22B69D437}" destId="{4AC2CC8A-62DF-4E57-A02C-C384433946BF}" srcOrd="9" destOrd="0" presId="urn:microsoft.com/office/officeart/2005/8/layout/process5"/>
    <dgm:cxn modelId="{D1F979D8-53C2-4457-9B68-B7E1ADB5ABBA}" type="presParOf" srcId="{4AC2CC8A-62DF-4E57-A02C-C384433946BF}" destId="{F56ABF10-A3E5-4DD4-A917-32CD9C399571}" srcOrd="0" destOrd="0" presId="urn:microsoft.com/office/officeart/2005/8/layout/process5"/>
    <dgm:cxn modelId="{3123CC0B-09D6-4893-A041-C13B89CEDB08}" type="presParOf" srcId="{D30BBF36-BD1A-4FAE-83EB-66D22B69D437}" destId="{49CE1D9B-CE9F-4013-B3AA-CFE5044D7DB5}" srcOrd="10" destOrd="0" presId="urn:microsoft.com/office/officeart/2005/8/layout/process5"/>
    <dgm:cxn modelId="{197C98B1-FE66-4992-A8B7-7C3502992C18}" type="presParOf" srcId="{D30BBF36-BD1A-4FAE-83EB-66D22B69D437}" destId="{473679B4-8DD9-4FE8-BE39-A0B5FFD5EC73}" srcOrd="11" destOrd="0" presId="urn:microsoft.com/office/officeart/2005/8/layout/process5"/>
    <dgm:cxn modelId="{09FFAE1C-9C7D-42CD-AB08-0000D018CDA7}" type="presParOf" srcId="{473679B4-8DD9-4FE8-BE39-A0B5FFD5EC73}" destId="{2FA8F9D4-20FA-45C6-A1FC-292433DC93B5}" srcOrd="0" destOrd="0" presId="urn:microsoft.com/office/officeart/2005/8/layout/process5"/>
    <dgm:cxn modelId="{B95B18F1-C62C-450B-9B84-01FC58F5835D}" type="presParOf" srcId="{D30BBF36-BD1A-4FAE-83EB-66D22B69D437}" destId="{154479DD-CD22-482F-ACB3-48704E6F659C}" srcOrd="12" destOrd="0" presId="urn:microsoft.com/office/officeart/2005/8/layout/process5"/>
    <dgm:cxn modelId="{42AE4557-B231-4657-8879-9C9F371E01FC}" type="presParOf" srcId="{D30BBF36-BD1A-4FAE-83EB-66D22B69D437}" destId="{24489386-3694-48C0-A1BF-D064EBD5D6A6}" srcOrd="13" destOrd="0" presId="urn:microsoft.com/office/officeart/2005/8/layout/process5"/>
    <dgm:cxn modelId="{A90540DE-B8CE-403B-B176-044F9540048A}" type="presParOf" srcId="{24489386-3694-48C0-A1BF-D064EBD5D6A6}" destId="{BD69B02D-1902-4150-99B4-F9CA51D43B78}" srcOrd="0" destOrd="0" presId="urn:microsoft.com/office/officeart/2005/8/layout/process5"/>
    <dgm:cxn modelId="{C562FAA9-DDEA-4720-8859-935D92257DA4}" type="presParOf" srcId="{D30BBF36-BD1A-4FAE-83EB-66D22B69D437}" destId="{F4B676B2-D336-4552-97ED-B630CEA02C68}" srcOrd="1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28E04D0-D2D7-44DE-8F10-E1CD54AB62DD}" type="doc">
      <dgm:prSet loTypeId="urn:microsoft.com/office/officeart/2005/8/layout/process5" loCatId="process" qsTypeId="urn:microsoft.com/office/officeart/2005/8/quickstyle/simple3" qsCatId="simple" csTypeId="urn:microsoft.com/office/officeart/2005/8/colors/accent1_2" csCatId="accent1" phldr="1"/>
      <dgm:spPr/>
      <dgm:t>
        <a:bodyPr/>
        <a:lstStyle/>
        <a:p>
          <a:endParaRPr lang="en-US"/>
        </a:p>
      </dgm:t>
    </dgm:pt>
    <dgm:pt modelId="{5E909F0F-739C-44F6-98A0-7AF6782A5141}">
      <dgm:prSet phldrT="[Text]" custT="1"/>
      <dgm:spPr/>
      <dgm:t>
        <a:bodyPr/>
        <a:lstStyle/>
        <a:p>
          <a:r>
            <a:rPr lang="en-US" sz="1400" b="1">
              <a:solidFill>
                <a:srgbClr val="002060"/>
              </a:solidFill>
            </a:rPr>
            <a:t>WSAStartup</a:t>
          </a:r>
        </a:p>
      </dgm:t>
    </dgm:pt>
    <dgm:pt modelId="{B78581C9-AA2F-4FA4-A36A-64C6CC0788B7}" type="parTrans" cxnId="{A9B21CD0-4EE6-4E86-AD83-4CDA59759B46}">
      <dgm:prSet/>
      <dgm:spPr/>
      <dgm:t>
        <a:bodyPr/>
        <a:lstStyle/>
        <a:p>
          <a:endParaRPr lang="en-US" sz="1400" b="1">
            <a:solidFill>
              <a:srgbClr val="002060"/>
            </a:solidFill>
          </a:endParaRPr>
        </a:p>
      </dgm:t>
    </dgm:pt>
    <dgm:pt modelId="{BCC88B22-4B06-4A83-B80E-416F54705BDE}" type="sibTrans" cxnId="{A9B21CD0-4EE6-4E86-AD83-4CDA59759B46}">
      <dgm:prSet custT="1"/>
      <dgm:spPr/>
      <dgm:t>
        <a:bodyPr/>
        <a:lstStyle/>
        <a:p>
          <a:endParaRPr lang="en-US" sz="1400" b="1">
            <a:solidFill>
              <a:srgbClr val="002060"/>
            </a:solidFill>
          </a:endParaRPr>
        </a:p>
      </dgm:t>
    </dgm:pt>
    <dgm:pt modelId="{D38743E2-0C3F-4478-9915-7620167D673B}">
      <dgm:prSet phldrT="[Text]" custT="1"/>
      <dgm:spPr/>
      <dgm:t>
        <a:bodyPr/>
        <a:lstStyle/>
        <a:p>
          <a:r>
            <a:rPr lang="en-US" sz="1400" b="1">
              <a:solidFill>
                <a:srgbClr val="002060"/>
              </a:solidFill>
            </a:rPr>
            <a:t>socket/</a:t>
          </a:r>
        </a:p>
        <a:p>
          <a:r>
            <a:rPr lang="en-US" sz="1400" b="1">
              <a:solidFill>
                <a:srgbClr val="002060"/>
              </a:solidFill>
            </a:rPr>
            <a:t>WSASocket</a:t>
          </a:r>
        </a:p>
      </dgm:t>
    </dgm:pt>
    <dgm:pt modelId="{977584FB-33F4-42E1-9C8F-E74D3C29CADA}" type="parTrans" cxnId="{A90B08B0-F6E3-4FAC-B800-B7D311828BB4}">
      <dgm:prSet/>
      <dgm:spPr/>
      <dgm:t>
        <a:bodyPr/>
        <a:lstStyle/>
        <a:p>
          <a:endParaRPr lang="en-US" sz="1400" b="1">
            <a:solidFill>
              <a:srgbClr val="002060"/>
            </a:solidFill>
          </a:endParaRPr>
        </a:p>
      </dgm:t>
    </dgm:pt>
    <dgm:pt modelId="{A36ED152-BE45-485B-A0C7-9228816A33CA}" type="sibTrans" cxnId="{A90B08B0-F6E3-4FAC-B800-B7D311828BB4}">
      <dgm:prSet custT="1"/>
      <dgm:spPr/>
      <dgm:t>
        <a:bodyPr/>
        <a:lstStyle/>
        <a:p>
          <a:endParaRPr lang="en-US" sz="1400" b="1">
            <a:solidFill>
              <a:srgbClr val="002060"/>
            </a:solidFill>
          </a:endParaRPr>
        </a:p>
      </dgm:t>
    </dgm:pt>
    <dgm:pt modelId="{C0692B90-86E4-4116-A779-D644D4793CBA}">
      <dgm:prSet phldrT="[Text]" custT="1"/>
      <dgm:spPr/>
      <dgm:t>
        <a:bodyPr/>
        <a:lstStyle/>
        <a:p>
          <a:r>
            <a:rPr lang="en-US" sz="1400" b="1">
              <a:solidFill>
                <a:srgbClr val="002060"/>
              </a:solidFill>
            </a:rPr>
            <a:t>Xác định địa chỉ/Phân giải tên miền</a:t>
          </a:r>
        </a:p>
      </dgm:t>
    </dgm:pt>
    <dgm:pt modelId="{4BE70C56-2075-40AB-9E53-14F0D5E3395F}" type="parTrans" cxnId="{A170CB6B-80EE-4412-AB76-DD9EF22DBB83}">
      <dgm:prSet/>
      <dgm:spPr/>
      <dgm:t>
        <a:bodyPr/>
        <a:lstStyle/>
        <a:p>
          <a:endParaRPr lang="en-US" sz="1400" b="1">
            <a:solidFill>
              <a:srgbClr val="002060"/>
            </a:solidFill>
          </a:endParaRPr>
        </a:p>
      </dgm:t>
    </dgm:pt>
    <dgm:pt modelId="{8C46F10A-4CBF-4A38-A133-58A23BF97CCF}" type="sibTrans" cxnId="{A170CB6B-80EE-4412-AB76-DD9EF22DBB83}">
      <dgm:prSet custT="1"/>
      <dgm:spPr/>
      <dgm:t>
        <a:bodyPr/>
        <a:lstStyle/>
        <a:p>
          <a:endParaRPr lang="en-US" sz="1400" b="1">
            <a:solidFill>
              <a:srgbClr val="002060"/>
            </a:solidFill>
          </a:endParaRPr>
        </a:p>
      </dgm:t>
    </dgm:pt>
    <dgm:pt modelId="{3FA132BE-BE17-4839-AA36-5AEA9517F014}">
      <dgm:prSet phldrT="[Text]" custT="1"/>
      <dgm:spPr/>
      <dgm:t>
        <a:bodyPr/>
        <a:lstStyle/>
        <a:p>
          <a:r>
            <a:rPr lang="en-US" sz="1400" b="1">
              <a:solidFill>
                <a:srgbClr val="002060"/>
              </a:solidFill>
            </a:rPr>
            <a:t>WSACleanup</a:t>
          </a:r>
        </a:p>
      </dgm:t>
    </dgm:pt>
    <dgm:pt modelId="{F596CB73-263C-4FCA-BB07-E4D0C4B89F91}" type="parTrans" cxnId="{06CD52E1-0425-4154-BF4D-A2E14C4828BC}">
      <dgm:prSet/>
      <dgm:spPr/>
      <dgm:t>
        <a:bodyPr/>
        <a:lstStyle/>
        <a:p>
          <a:endParaRPr lang="en-US" sz="1400" b="1">
            <a:solidFill>
              <a:srgbClr val="002060"/>
            </a:solidFill>
          </a:endParaRPr>
        </a:p>
      </dgm:t>
    </dgm:pt>
    <dgm:pt modelId="{8C88F7F8-0341-4F80-849A-9CE4AFDBC0DD}" type="sibTrans" cxnId="{06CD52E1-0425-4154-BF4D-A2E14C4828BC}">
      <dgm:prSet/>
      <dgm:spPr/>
      <dgm:t>
        <a:bodyPr/>
        <a:lstStyle/>
        <a:p>
          <a:endParaRPr lang="en-US" sz="1400" b="1">
            <a:solidFill>
              <a:srgbClr val="002060"/>
            </a:solidFill>
          </a:endParaRPr>
        </a:p>
      </dgm:t>
    </dgm:pt>
    <dgm:pt modelId="{1712A9F4-72E1-4C49-A79C-B2D2FEA37DC8}">
      <dgm:prSet phldrT="[Text]" custT="1"/>
      <dgm:spPr/>
      <dgm:t>
        <a:bodyPr/>
        <a:lstStyle/>
        <a:p>
          <a:r>
            <a:rPr lang="en-US" sz="1400" b="1">
              <a:solidFill>
                <a:srgbClr val="002060"/>
              </a:solidFill>
            </a:rPr>
            <a:t>sendto</a:t>
          </a:r>
        </a:p>
      </dgm:t>
    </dgm:pt>
    <dgm:pt modelId="{2316348C-FE3C-4AE7-99B4-C95C4A91C8F3}" type="parTrans" cxnId="{74429393-84E5-4C59-A257-DAAA89F7BF04}">
      <dgm:prSet/>
      <dgm:spPr/>
      <dgm:t>
        <a:bodyPr/>
        <a:lstStyle/>
        <a:p>
          <a:endParaRPr lang="en-US" sz="1400" b="1">
            <a:solidFill>
              <a:srgbClr val="002060"/>
            </a:solidFill>
          </a:endParaRPr>
        </a:p>
      </dgm:t>
    </dgm:pt>
    <dgm:pt modelId="{FA541CFB-6976-45B8-9B09-90424BC97DB8}" type="sibTrans" cxnId="{74429393-84E5-4C59-A257-DAAA89F7BF04}">
      <dgm:prSet custT="1"/>
      <dgm:spPr/>
      <dgm:t>
        <a:bodyPr/>
        <a:lstStyle/>
        <a:p>
          <a:endParaRPr lang="en-US" sz="1400" b="1">
            <a:solidFill>
              <a:srgbClr val="002060"/>
            </a:solidFill>
          </a:endParaRPr>
        </a:p>
      </dgm:t>
    </dgm:pt>
    <dgm:pt modelId="{8635DF16-2BB4-48A3-B111-0420CE6D692F}" type="pres">
      <dgm:prSet presAssocID="{428E04D0-D2D7-44DE-8F10-E1CD54AB62DD}" presName="diagram" presStyleCnt="0">
        <dgm:presLayoutVars>
          <dgm:dir/>
          <dgm:resizeHandles val="exact"/>
        </dgm:presLayoutVars>
      </dgm:prSet>
      <dgm:spPr/>
    </dgm:pt>
    <dgm:pt modelId="{0B211233-E3D3-472F-A0E3-A7976B3EAD4A}" type="pres">
      <dgm:prSet presAssocID="{5E909F0F-739C-44F6-98A0-7AF6782A5141}" presName="node" presStyleLbl="node1" presStyleIdx="0" presStyleCnt="5">
        <dgm:presLayoutVars>
          <dgm:bulletEnabled val="1"/>
        </dgm:presLayoutVars>
      </dgm:prSet>
      <dgm:spPr/>
    </dgm:pt>
    <dgm:pt modelId="{04CD444B-D047-4E4F-9FC8-9A79AB135CC3}" type="pres">
      <dgm:prSet presAssocID="{BCC88B22-4B06-4A83-B80E-416F54705BDE}" presName="sibTrans" presStyleLbl="sibTrans2D1" presStyleIdx="0" presStyleCnt="4"/>
      <dgm:spPr/>
    </dgm:pt>
    <dgm:pt modelId="{5D922177-8501-4CE8-9E26-AF053985B905}" type="pres">
      <dgm:prSet presAssocID="{BCC88B22-4B06-4A83-B80E-416F54705BDE}" presName="connectorText" presStyleLbl="sibTrans2D1" presStyleIdx="0" presStyleCnt="4"/>
      <dgm:spPr/>
    </dgm:pt>
    <dgm:pt modelId="{81BADB75-6BA6-4A42-9B81-4890138F2400}" type="pres">
      <dgm:prSet presAssocID="{D38743E2-0C3F-4478-9915-7620167D673B}" presName="node" presStyleLbl="node1" presStyleIdx="1" presStyleCnt="5">
        <dgm:presLayoutVars>
          <dgm:bulletEnabled val="1"/>
        </dgm:presLayoutVars>
      </dgm:prSet>
      <dgm:spPr/>
    </dgm:pt>
    <dgm:pt modelId="{7E53FFFD-4AA2-447A-B1D6-5B68777C01B1}" type="pres">
      <dgm:prSet presAssocID="{A36ED152-BE45-485B-A0C7-9228816A33CA}" presName="sibTrans" presStyleLbl="sibTrans2D1" presStyleIdx="1" presStyleCnt="4"/>
      <dgm:spPr/>
    </dgm:pt>
    <dgm:pt modelId="{5D66F746-E4E2-4C78-8C0D-864A88EC92D8}" type="pres">
      <dgm:prSet presAssocID="{A36ED152-BE45-485B-A0C7-9228816A33CA}" presName="connectorText" presStyleLbl="sibTrans2D1" presStyleIdx="1" presStyleCnt="4"/>
      <dgm:spPr/>
    </dgm:pt>
    <dgm:pt modelId="{900D4507-54E0-42D7-9F12-B48A1C99A83F}" type="pres">
      <dgm:prSet presAssocID="{C0692B90-86E4-4116-A779-D644D4793CBA}" presName="node" presStyleLbl="node1" presStyleIdx="2" presStyleCnt="5">
        <dgm:presLayoutVars>
          <dgm:bulletEnabled val="1"/>
        </dgm:presLayoutVars>
      </dgm:prSet>
      <dgm:spPr/>
    </dgm:pt>
    <dgm:pt modelId="{72710EC3-2F3B-48EE-9289-79B7C93FCA28}" type="pres">
      <dgm:prSet presAssocID="{8C46F10A-4CBF-4A38-A133-58A23BF97CCF}" presName="sibTrans" presStyleLbl="sibTrans2D1" presStyleIdx="2" presStyleCnt="4"/>
      <dgm:spPr/>
    </dgm:pt>
    <dgm:pt modelId="{8060652C-48FA-48C8-B953-B4BC58C2B579}" type="pres">
      <dgm:prSet presAssocID="{8C46F10A-4CBF-4A38-A133-58A23BF97CCF}" presName="connectorText" presStyleLbl="sibTrans2D1" presStyleIdx="2" presStyleCnt="4"/>
      <dgm:spPr/>
    </dgm:pt>
    <dgm:pt modelId="{B3B45A5C-58A7-4897-BFB7-BE645E44C642}" type="pres">
      <dgm:prSet presAssocID="{1712A9F4-72E1-4C49-A79C-B2D2FEA37DC8}" presName="node" presStyleLbl="node1" presStyleIdx="3" presStyleCnt="5">
        <dgm:presLayoutVars>
          <dgm:bulletEnabled val="1"/>
        </dgm:presLayoutVars>
      </dgm:prSet>
      <dgm:spPr/>
    </dgm:pt>
    <dgm:pt modelId="{F848E8DC-4F1E-4CF1-83FF-FF2CB49CE138}" type="pres">
      <dgm:prSet presAssocID="{FA541CFB-6976-45B8-9B09-90424BC97DB8}" presName="sibTrans" presStyleLbl="sibTrans2D1" presStyleIdx="3" presStyleCnt="4"/>
      <dgm:spPr/>
    </dgm:pt>
    <dgm:pt modelId="{25513E88-AAFE-4C0F-BA5C-BF8631CF2431}" type="pres">
      <dgm:prSet presAssocID="{FA541CFB-6976-45B8-9B09-90424BC97DB8}" presName="connectorText" presStyleLbl="sibTrans2D1" presStyleIdx="3" presStyleCnt="4"/>
      <dgm:spPr/>
    </dgm:pt>
    <dgm:pt modelId="{574748FB-A403-4C46-886A-A62DA43A48B5}" type="pres">
      <dgm:prSet presAssocID="{3FA132BE-BE17-4839-AA36-5AEA9517F014}" presName="node" presStyleLbl="node1" presStyleIdx="4" presStyleCnt="5">
        <dgm:presLayoutVars>
          <dgm:bulletEnabled val="1"/>
        </dgm:presLayoutVars>
      </dgm:prSet>
      <dgm:spPr/>
    </dgm:pt>
  </dgm:ptLst>
  <dgm:cxnLst>
    <dgm:cxn modelId="{FEF5B314-8BE7-44DE-9E37-AE33FCFC0788}" type="presOf" srcId="{8C46F10A-4CBF-4A38-A133-58A23BF97CCF}" destId="{8060652C-48FA-48C8-B953-B4BC58C2B579}" srcOrd="1" destOrd="0" presId="urn:microsoft.com/office/officeart/2005/8/layout/process5"/>
    <dgm:cxn modelId="{94F00326-30B0-4561-AF23-6014BAE3E113}" type="presOf" srcId="{3FA132BE-BE17-4839-AA36-5AEA9517F014}" destId="{574748FB-A403-4C46-886A-A62DA43A48B5}" srcOrd="0" destOrd="0" presId="urn:microsoft.com/office/officeart/2005/8/layout/process5"/>
    <dgm:cxn modelId="{44A54D6B-4C22-48FA-8429-9C2E197D4412}" type="presOf" srcId="{D38743E2-0C3F-4478-9915-7620167D673B}" destId="{81BADB75-6BA6-4A42-9B81-4890138F2400}" srcOrd="0" destOrd="0" presId="urn:microsoft.com/office/officeart/2005/8/layout/process5"/>
    <dgm:cxn modelId="{A170CB6B-80EE-4412-AB76-DD9EF22DBB83}" srcId="{428E04D0-D2D7-44DE-8F10-E1CD54AB62DD}" destId="{C0692B90-86E4-4116-A779-D644D4793CBA}" srcOrd="2" destOrd="0" parTransId="{4BE70C56-2075-40AB-9E53-14F0D5E3395F}" sibTransId="{8C46F10A-4CBF-4A38-A133-58A23BF97CCF}"/>
    <dgm:cxn modelId="{3A032650-261F-4320-BC19-EC1A1F32C8B7}" type="presOf" srcId="{8C46F10A-4CBF-4A38-A133-58A23BF97CCF}" destId="{72710EC3-2F3B-48EE-9289-79B7C93FCA28}" srcOrd="0" destOrd="0" presId="urn:microsoft.com/office/officeart/2005/8/layout/process5"/>
    <dgm:cxn modelId="{D90BF250-B3DE-4460-999D-1F5590FC065E}" type="presOf" srcId="{A36ED152-BE45-485B-A0C7-9228816A33CA}" destId="{7E53FFFD-4AA2-447A-B1D6-5B68777C01B1}" srcOrd="0" destOrd="0" presId="urn:microsoft.com/office/officeart/2005/8/layout/process5"/>
    <dgm:cxn modelId="{B59E228C-3EB0-47EE-836D-D6E6CB6387E7}" type="presOf" srcId="{C0692B90-86E4-4116-A779-D644D4793CBA}" destId="{900D4507-54E0-42D7-9F12-B48A1C99A83F}" srcOrd="0" destOrd="0" presId="urn:microsoft.com/office/officeart/2005/8/layout/process5"/>
    <dgm:cxn modelId="{DCFB558E-DB0C-4760-8038-CFA5EB54B876}" type="presOf" srcId="{FA541CFB-6976-45B8-9B09-90424BC97DB8}" destId="{25513E88-AAFE-4C0F-BA5C-BF8631CF2431}" srcOrd="1" destOrd="0" presId="urn:microsoft.com/office/officeart/2005/8/layout/process5"/>
    <dgm:cxn modelId="{74429393-84E5-4C59-A257-DAAA89F7BF04}" srcId="{428E04D0-D2D7-44DE-8F10-E1CD54AB62DD}" destId="{1712A9F4-72E1-4C49-A79C-B2D2FEA37DC8}" srcOrd="3" destOrd="0" parTransId="{2316348C-FE3C-4AE7-99B4-C95C4A91C8F3}" sibTransId="{FA541CFB-6976-45B8-9B09-90424BC97DB8}"/>
    <dgm:cxn modelId="{DE638899-4E72-4466-8E41-816F1338F6C0}" type="presOf" srcId="{BCC88B22-4B06-4A83-B80E-416F54705BDE}" destId="{5D922177-8501-4CE8-9E26-AF053985B905}" srcOrd="1" destOrd="0" presId="urn:microsoft.com/office/officeart/2005/8/layout/process5"/>
    <dgm:cxn modelId="{5336BF9B-09EC-439C-BDBE-F134B2C12797}" type="presOf" srcId="{BCC88B22-4B06-4A83-B80E-416F54705BDE}" destId="{04CD444B-D047-4E4F-9FC8-9A79AB135CC3}" srcOrd="0" destOrd="0" presId="urn:microsoft.com/office/officeart/2005/8/layout/process5"/>
    <dgm:cxn modelId="{5EF0A9AB-8C4E-4621-990C-9B682FE6688D}" type="presOf" srcId="{428E04D0-D2D7-44DE-8F10-E1CD54AB62DD}" destId="{8635DF16-2BB4-48A3-B111-0420CE6D692F}" srcOrd="0" destOrd="0" presId="urn:microsoft.com/office/officeart/2005/8/layout/process5"/>
    <dgm:cxn modelId="{91AF34AC-F6B4-4BE6-AED1-AE74C95874C7}" type="presOf" srcId="{5E909F0F-739C-44F6-98A0-7AF6782A5141}" destId="{0B211233-E3D3-472F-A0E3-A7976B3EAD4A}" srcOrd="0" destOrd="0" presId="urn:microsoft.com/office/officeart/2005/8/layout/process5"/>
    <dgm:cxn modelId="{A90B08B0-F6E3-4FAC-B800-B7D311828BB4}" srcId="{428E04D0-D2D7-44DE-8F10-E1CD54AB62DD}" destId="{D38743E2-0C3F-4478-9915-7620167D673B}" srcOrd="1" destOrd="0" parTransId="{977584FB-33F4-42E1-9C8F-E74D3C29CADA}" sibTransId="{A36ED152-BE45-485B-A0C7-9228816A33CA}"/>
    <dgm:cxn modelId="{30E765B4-BF88-4A62-AD1C-B05D62322924}" type="presOf" srcId="{FA541CFB-6976-45B8-9B09-90424BC97DB8}" destId="{F848E8DC-4F1E-4CF1-83FF-FF2CB49CE138}" srcOrd="0" destOrd="0" presId="urn:microsoft.com/office/officeart/2005/8/layout/process5"/>
    <dgm:cxn modelId="{05FFF2CC-BBA9-47BB-A118-95FDCBAE6244}" type="presOf" srcId="{A36ED152-BE45-485B-A0C7-9228816A33CA}" destId="{5D66F746-E4E2-4C78-8C0D-864A88EC92D8}" srcOrd="1" destOrd="0" presId="urn:microsoft.com/office/officeart/2005/8/layout/process5"/>
    <dgm:cxn modelId="{A9B21CD0-4EE6-4E86-AD83-4CDA59759B46}" srcId="{428E04D0-D2D7-44DE-8F10-E1CD54AB62DD}" destId="{5E909F0F-739C-44F6-98A0-7AF6782A5141}" srcOrd="0" destOrd="0" parTransId="{B78581C9-AA2F-4FA4-A36A-64C6CC0788B7}" sibTransId="{BCC88B22-4B06-4A83-B80E-416F54705BDE}"/>
    <dgm:cxn modelId="{06CD52E1-0425-4154-BF4D-A2E14C4828BC}" srcId="{428E04D0-D2D7-44DE-8F10-E1CD54AB62DD}" destId="{3FA132BE-BE17-4839-AA36-5AEA9517F014}" srcOrd="4" destOrd="0" parTransId="{F596CB73-263C-4FCA-BB07-E4D0C4B89F91}" sibTransId="{8C88F7F8-0341-4F80-849A-9CE4AFDBC0DD}"/>
    <dgm:cxn modelId="{BEB39EF0-769E-448B-8B94-9BF6141C12D6}" type="presOf" srcId="{1712A9F4-72E1-4C49-A79C-B2D2FEA37DC8}" destId="{B3B45A5C-58A7-4897-BFB7-BE645E44C642}" srcOrd="0" destOrd="0" presId="urn:microsoft.com/office/officeart/2005/8/layout/process5"/>
    <dgm:cxn modelId="{5285B935-9FB0-453F-83C3-CDE60151A7B5}" type="presParOf" srcId="{8635DF16-2BB4-48A3-B111-0420CE6D692F}" destId="{0B211233-E3D3-472F-A0E3-A7976B3EAD4A}" srcOrd="0" destOrd="0" presId="urn:microsoft.com/office/officeart/2005/8/layout/process5"/>
    <dgm:cxn modelId="{C0DA45CD-4D78-4C68-9F69-05D61DCE1C35}" type="presParOf" srcId="{8635DF16-2BB4-48A3-B111-0420CE6D692F}" destId="{04CD444B-D047-4E4F-9FC8-9A79AB135CC3}" srcOrd="1" destOrd="0" presId="urn:microsoft.com/office/officeart/2005/8/layout/process5"/>
    <dgm:cxn modelId="{A5824EDF-4B88-4DDD-BCDE-46177D59BA84}" type="presParOf" srcId="{04CD444B-D047-4E4F-9FC8-9A79AB135CC3}" destId="{5D922177-8501-4CE8-9E26-AF053985B905}" srcOrd="0" destOrd="0" presId="urn:microsoft.com/office/officeart/2005/8/layout/process5"/>
    <dgm:cxn modelId="{D888112F-C9E0-4BE9-B9D4-EF123F679DDA}" type="presParOf" srcId="{8635DF16-2BB4-48A3-B111-0420CE6D692F}" destId="{81BADB75-6BA6-4A42-9B81-4890138F2400}" srcOrd="2" destOrd="0" presId="urn:microsoft.com/office/officeart/2005/8/layout/process5"/>
    <dgm:cxn modelId="{0DC76D66-BB07-48E1-8769-B35A9722829D}" type="presParOf" srcId="{8635DF16-2BB4-48A3-B111-0420CE6D692F}" destId="{7E53FFFD-4AA2-447A-B1D6-5B68777C01B1}" srcOrd="3" destOrd="0" presId="urn:microsoft.com/office/officeart/2005/8/layout/process5"/>
    <dgm:cxn modelId="{E247B1AD-7605-4ED2-80EE-1C4FC4C11F93}" type="presParOf" srcId="{7E53FFFD-4AA2-447A-B1D6-5B68777C01B1}" destId="{5D66F746-E4E2-4C78-8C0D-864A88EC92D8}" srcOrd="0" destOrd="0" presId="urn:microsoft.com/office/officeart/2005/8/layout/process5"/>
    <dgm:cxn modelId="{E653023F-23BC-4387-9493-F3EAC5C0AF0F}" type="presParOf" srcId="{8635DF16-2BB4-48A3-B111-0420CE6D692F}" destId="{900D4507-54E0-42D7-9F12-B48A1C99A83F}" srcOrd="4" destOrd="0" presId="urn:microsoft.com/office/officeart/2005/8/layout/process5"/>
    <dgm:cxn modelId="{71F17D83-9034-41ED-928D-3EF503029A55}" type="presParOf" srcId="{8635DF16-2BB4-48A3-B111-0420CE6D692F}" destId="{72710EC3-2F3B-48EE-9289-79B7C93FCA28}" srcOrd="5" destOrd="0" presId="urn:microsoft.com/office/officeart/2005/8/layout/process5"/>
    <dgm:cxn modelId="{2C7DBDAA-8901-4A7E-94A7-B1C76CEC9529}" type="presParOf" srcId="{72710EC3-2F3B-48EE-9289-79B7C93FCA28}" destId="{8060652C-48FA-48C8-B953-B4BC58C2B579}" srcOrd="0" destOrd="0" presId="urn:microsoft.com/office/officeart/2005/8/layout/process5"/>
    <dgm:cxn modelId="{F39CB84A-5AD3-4FBF-B3F9-FEFA7E0D7A91}" type="presParOf" srcId="{8635DF16-2BB4-48A3-B111-0420CE6D692F}" destId="{B3B45A5C-58A7-4897-BFB7-BE645E44C642}" srcOrd="6" destOrd="0" presId="urn:microsoft.com/office/officeart/2005/8/layout/process5"/>
    <dgm:cxn modelId="{37D646A7-8823-44BF-B19B-F38B0ED615A2}" type="presParOf" srcId="{8635DF16-2BB4-48A3-B111-0420CE6D692F}" destId="{F848E8DC-4F1E-4CF1-83FF-FF2CB49CE138}" srcOrd="7" destOrd="0" presId="urn:microsoft.com/office/officeart/2005/8/layout/process5"/>
    <dgm:cxn modelId="{EEEB84A0-897A-46B2-8769-4DEDD43C2852}" type="presParOf" srcId="{F848E8DC-4F1E-4CF1-83FF-FF2CB49CE138}" destId="{25513E88-AAFE-4C0F-BA5C-BF8631CF2431}" srcOrd="0" destOrd="0" presId="urn:microsoft.com/office/officeart/2005/8/layout/process5"/>
    <dgm:cxn modelId="{F1E39615-9B71-4DC2-99F8-CABE661192D2}" type="presParOf" srcId="{8635DF16-2BB4-48A3-B111-0420CE6D692F}" destId="{574748FB-A403-4C46-886A-A62DA43A48B5}" srcOrd="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28E04D0-D2D7-44DE-8F10-E1CD54AB62DD}" type="doc">
      <dgm:prSet loTypeId="urn:microsoft.com/office/officeart/2005/8/layout/process5" loCatId="process" qsTypeId="urn:microsoft.com/office/officeart/2005/8/quickstyle/simple3" qsCatId="simple" csTypeId="urn:microsoft.com/office/officeart/2005/8/colors/accent1_2" csCatId="accent1" phldr="1"/>
      <dgm:spPr/>
      <dgm:t>
        <a:bodyPr/>
        <a:lstStyle/>
        <a:p>
          <a:endParaRPr lang="en-US"/>
        </a:p>
      </dgm:t>
    </dgm:pt>
    <dgm:pt modelId="{5E909F0F-739C-44F6-98A0-7AF6782A5141}">
      <dgm:prSet phldrT="[Text]" custT="1"/>
      <dgm:spPr/>
      <dgm:t>
        <a:bodyPr/>
        <a:lstStyle/>
        <a:p>
          <a:r>
            <a:rPr lang="en-US" sz="1400" b="1">
              <a:solidFill>
                <a:srgbClr val="002060"/>
              </a:solidFill>
            </a:rPr>
            <a:t>WSAStartup</a:t>
          </a:r>
        </a:p>
      </dgm:t>
    </dgm:pt>
    <dgm:pt modelId="{B78581C9-AA2F-4FA4-A36A-64C6CC0788B7}" type="parTrans" cxnId="{A9B21CD0-4EE6-4E86-AD83-4CDA59759B46}">
      <dgm:prSet/>
      <dgm:spPr/>
      <dgm:t>
        <a:bodyPr/>
        <a:lstStyle/>
        <a:p>
          <a:endParaRPr lang="en-US" sz="1400" b="1">
            <a:solidFill>
              <a:srgbClr val="002060"/>
            </a:solidFill>
          </a:endParaRPr>
        </a:p>
      </dgm:t>
    </dgm:pt>
    <dgm:pt modelId="{BCC88B22-4B06-4A83-B80E-416F54705BDE}" type="sibTrans" cxnId="{A9B21CD0-4EE6-4E86-AD83-4CDA59759B46}">
      <dgm:prSet custT="1"/>
      <dgm:spPr/>
      <dgm:t>
        <a:bodyPr/>
        <a:lstStyle/>
        <a:p>
          <a:endParaRPr lang="en-US" sz="1400" b="1">
            <a:solidFill>
              <a:srgbClr val="002060"/>
            </a:solidFill>
          </a:endParaRPr>
        </a:p>
      </dgm:t>
    </dgm:pt>
    <dgm:pt modelId="{D38743E2-0C3F-4478-9915-7620167D673B}">
      <dgm:prSet phldrT="[Text]" custT="1"/>
      <dgm:spPr/>
      <dgm:t>
        <a:bodyPr/>
        <a:lstStyle/>
        <a:p>
          <a:r>
            <a:rPr lang="en-US" sz="1400" b="1">
              <a:solidFill>
                <a:srgbClr val="002060"/>
              </a:solidFill>
            </a:rPr>
            <a:t>socket/</a:t>
          </a:r>
        </a:p>
        <a:p>
          <a:r>
            <a:rPr lang="en-US" sz="1400" b="1">
              <a:solidFill>
                <a:srgbClr val="002060"/>
              </a:solidFill>
            </a:rPr>
            <a:t>WSASocket</a:t>
          </a:r>
        </a:p>
      </dgm:t>
    </dgm:pt>
    <dgm:pt modelId="{977584FB-33F4-42E1-9C8F-E74D3C29CADA}" type="parTrans" cxnId="{A90B08B0-F6E3-4FAC-B800-B7D311828BB4}">
      <dgm:prSet/>
      <dgm:spPr/>
      <dgm:t>
        <a:bodyPr/>
        <a:lstStyle/>
        <a:p>
          <a:endParaRPr lang="en-US" sz="1400" b="1">
            <a:solidFill>
              <a:srgbClr val="002060"/>
            </a:solidFill>
          </a:endParaRPr>
        </a:p>
      </dgm:t>
    </dgm:pt>
    <dgm:pt modelId="{A36ED152-BE45-485B-A0C7-9228816A33CA}" type="sibTrans" cxnId="{A90B08B0-F6E3-4FAC-B800-B7D311828BB4}">
      <dgm:prSet custT="1"/>
      <dgm:spPr/>
      <dgm:t>
        <a:bodyPr/>
        <a:lstStyle/>
        <a:p>
          <a:endParaRPr lang="en-US" sz="1400" b="1">
            <a:solidFill>
              <a:srgbClr val="002060"/>
            </a:solidFill>
          </a:endParaRPr>
        </a:p>
      </dgm:t>
    </dgm:pt>
    <dgm:pt modelId="{C0692B90-86E4-4116-A779-D644D4793CBA}">
      <dgm:prSet phldrT="[Text]" custT="1"/>
      <dgm:spPr/>
      <dgm:t>
        <a:bodyPr/>
        <a:lstStyle/>
        <a:p>
          <a:r>
            <a:rPr lang="en-US" sz="1400" b="1">
              <a:solidFill>
                <a:srgbClr val="002060"/>
              </a:solidFill>
            </a:rPr>
            <a:t>bind</a:t>
          </a:r>
        </a:p>
      </dgm:t>
    </dgm:pt>
    <dgm:pt modelId="{4BE70C56-2075-40AB-9E53-14F0D5E3395F}" type="parTrans" cxnId="{A170CB6B-80EE-4412-AB76-DD9EF22DBB83}">
      <dgm:prSet/>
      <dgm:spPr/>
      <dgm:t>
        <a:bodyPr/>
        <a:lstStyle/>
        <a:p>
          <a:endParaRPr lang="en-US" sz="1400" b="1">
            <a:solidFill>
              <a:srgbClr val="002060"/>
            </a:solidFill>
          </a:endParaRPr>
        </a:p>
      </dgm:t>
    </dgm:pt>
    <dgm:pt modelId="{8C46F10A-4CBF-4A38-A133-58A23BF97CCF}" type="sibTrans" cxnId="{A170CB6B-80EE-4412-AB76-DD9EF22DBB83}">
      <dgm:prSet custT="1"/>
      <dgm:spPr/>
      <dgm:t>
        <a:bodyPr/>
        <a:lstStyle/>
        <a:p>
          <a:endParaRPr lang="en-US" sz="1400" b="1">
            <a:solidFill>
              <a:srgbClr val="002060"/>
            </a:solidFill>
          </a:endParaRPr>
        </a:p>
      </dgm:t>
    </dgm:pt>
    <dgm:pt modelId="{3FA132BE-BE17-4839-AA36-5AEA9517F014}">
      <dgm:prSet phldrT="[Text]" custT="1"/>
      <dgm:spPr/>
      <dgm:t>
        <a:bodyPr/>
        <a:lstStyle/>
        <a:p>
          <a:r>
            <a:rPr lang="en-US" sz="1400" b="1">
              <a:solidFill>
                <a:srgbClr val="002060"/>
              </a:solidFill>
            </a:rPr>
            <a:t>WSACleanup</a:t>
          </a:r>
        </a:p>
      </dgm:t>
    </dgm:pt>
    <dgm:pt modelId="{F596CB73-263C-4FCA-BB07-E4D0C4B89F91}" type="parTrans" cxnId="{06CD52E1-0425-4154-BF4D-A2E14C4828BC}">
      <dgm:prSet/>
      <dgm:spPr/>
      <dgm:t>
        <a:bodyPr/>
        <a:lstStyle/>
        <a:p>
          <a:endParaRPr lang="en-US" sz="1400" b="1">
            <a:solidFill>
              <a:srgbClr val="002060"/>
            </a:solidFill>
          </a:endParaRPr>
        </a:p>
      </dgm:t>
    </dgm:pt>
    <dgm:pt modelId="{8C88F7F8-0341-4F80-849A-9CE4AFDBC0DD}" type="sibTrans" cxnId="{06CD52E1-0425-4154-BF4D-A2E14C4828BC}">
      <dgm:prSet/>
      <dgm:spPr/>
      <dgm:t>
        <a:bodyPr/>
        <a:lstStyle/>
        <a:p>
          <a:endParaRPr lang="en-US" sz="1400" b="1">
            <a:solidFill>
              <a:srgbClr val="002060"/>
            </a:solidFill>
          </a:endParaRPr>
        </a:p>
      </dgm:t>
    </dgm:pt>
    <dgm:pt modelId="{1712A9F4-72E1-4C49-A79C-B2D2FEA37DC8}">
      <dgm:prSet phldrT="[Text]" custT="1"/>
      <dgm:spPr/>
      <dgm:t>
        <a:bodyPr/>
        <a:lstStyle/>
        <a:p>
          <a:r>
            <a:rPr lang="en-US" sz="1400" b="1">
              <a:solidFill>
                <a:srgbClr val="002060"/>
              </a:solidFill>
            </a:rPr>
            <a:t>recvfrom</a:t>
          </a:r>
        </a:p>
      </dgm:t>
    </dgm:pt>
    <dgm:pt modelId="{2316348C-FE3C-4AE7-99B4-C95C4A91C8F3}" type="parTrans" cxnId="{74429393-84E5-4C59-A257-DAAA89F7BF04}">
      <dgm:prSet/>
      <dgm:spPr/>
      <dgm:t>
        <a:bodyPr/>
        <a:lstStyle/>
        <a:p>
          <a:endParaRPr lang="en-US" sz="1400" b="1">
            <a:solidFill>
              <a:srgbClr val="002060"/>
            </a:solidFill>
          </a:endParaRPr>
        </a:p>
      </dgm:t>
    </dgm:pt>
    <dgm:pt modelId="{FA541CFB-6976-45B8-9B09-90424BC97DB8}" type="sibTrans" cxnId="{74429393-84E5-4C59-A257-DAAA89F7BF04}">
      <dgm:prSet custT="1"/>
      <dgm:spPr/>
      <dgm:t>
        <a:bodyPr/>
        <a:lstStyle/>
        <a:p>
          <a:endParaRPr lang="en-US" sz="1400" b="1">
            <a:solidFill>
              <a:srgbClr val="002060"/>
            </a:solidFill>
          </a:endParaRPr>
        </a:p>
      </dgm:t>
    </dgm:pt>
    <dgm:pt modelId="{8635DF16-2BB4-48A3-B111-0420CE6D692F}" type="pres">
      <dgm:prSet presAssocID="{428E04D0-D2D7-44DE-8F10-E1CD54AB62DD}" presName="diagram" presStyleCnt="0">
        <dgm:presLayoutVars>
          <dgm:dir/>
          <dgm:resizeHandles val="exact"/>
        </dgm:presLayoutVars>
      </dgm:prSet>
      <dgm:spPr/>
    </dgm:pt>
    <dgm:pt modelId="{0B211233-E3D3-472F-A0E3-A7976B3EAD4A}" type="pres">
      <dgm:prSet presAssocID="{5E909F0F-739C-44F6-98A0-7AF6782A5141}" presName="node" presStyleLbl="node1" presStyleIdx="0" presStyleCnt="5">
        <dgm:presLayoutVars>
          <dgm:bulletEnabled val="1"/>
        </dgm:presLayoutVars>
      </dgm:prSet>
      <dgm:spPr/>
    </dgm:pt>
    <dgm:pt modelId="{04CD444B-D047-4E4F-9FC8-9A79AB135CC3}" type="pres">
      <dgm:prSet presAssocID="{BCC88B22-4B06-4A83-B80E-416F54705BDE}" presName="sibTrans" presStyleLbl="sibTrans2D1" presStyleIdx="0" presStyleCnt="4"/>
      <dgm:spPr/>
    </dgm:pt>
    <dgm:pt modelId="{5D922177-8501-4CE8-9E26-AF053985B905}" type="pres">
      <dgm:prSet presAssocID="{BCC88B22-4B06-4A83-B80E-416F54705BDE}" presName="connectorText" presStyleLbl="sibTrans2D1" presStyleIdx="0" presStyleCnt="4"/>
      <dgm:spPr/>
    </dgm:pt>
    <dgm:pt modelId="{81BADB75-6BA6-4A42-9B81-4890138F2400}" type="pres">
      <dgm:prSet presAssocID="{D38743E2-0C3F-4478-9915-7620167D673B}" presName="node" presStyleLbl="node1" presStyleIdx="1" presStyleCnt="5">
        <dgm:presLayoutVars>
          <dgm:bulletEnabled val="1"/>
        </dgm:presLayoutVars>
      </dgm:prSet>
      <dgm:spPr/>
    </dgm:pt>
    <dgm:pt modelId="{7E53FFFD-4AA2-447A-B1D6-5B68777C01B1}" type="pres">
      <dgm:prSet presAssocID="{A36ED152-BE45-485B-A0C7-9228816A33CA}" presName="sibTrans" presStyleLbl="sibTrans2D1" presStyleIdx="1" presStyleCnt="4"/>
      <dgm:spPr/>
    </dgm:pt>
    <dgm:pt modelId="{5D66F746-E4E2-4C78-8C0D-864A88EC92D8}" type="pres">
      <dgm:prSet presAssocID="{A36ED152-BE45-485B-A0C7-9228816A33CA}" presName="connectorText" presStyleLbl="sibTrans2D1" presStyleIdx="1" presStyleCnt="4"/>
      <dgm:spPr/>
    </dgm:pt>
    <dgm:pt modelId="{900D4507-54E0-42D7-9F12-B48A1C99A83F}" type="pres">
      <dgm:prSet presAssocID="{C0692B90-86E4-4116-A779-D644D4793CBA}" presName="node" presStyleLbl="node1" presStyleIdx="2" presStyleCnt="5">
        <dgm:presLayoutVars>
          <dgm:bulletEnabled val="1"/>
        </dgm:presLayoutVars>
      </dgm:prSet>
      <dgm:spPr/>
    </dgm:pt>
    <dgm:pt modelId="{72710EC3-2F3B-48EE-9289-79B7C93FCA28}" type="pres">
      <dgm:prSet presAssocID="{8C46F10A-4CBF-4A38-A133-58A23BF97CCF}" presName="sibTrans" presStyleLbl="sibTrans2D1" presStyleIdx="2" presStyleCnt="4"/>
      <dgm:spPr/>
    </dgm:pt>
    <dgm:pt modelId="{8060652C-48FA-48C8-B953-B4BC58C2B579}" type="pres">
      <dgm:prSet presAssocID="{8C46F10A-4CBF-4A38-A133-58A23BF97CCF}" presName="connectorText" presStyleLbl="sibTrans2D1" presStyleIdx="2" presStyleCnt="4"/>
      <dgm:spPr/>
    </dgm:pt>
    <dgm:pt modelId="{B3B45A5C-58A7-4897-BFB7-BE645E44C642}" type="pres">
      <dgm:prSet presAssocID="{1712A9F4-72E1-4C49-A79C-B2D2FEA37DC8}" presName="node" presStyleLbl="node1" presStyleIdx="3" presStyleCnt="5">
        <dgm:presLayoutVars>
          <dgm:bulletEnabled val="1"/>
        </dgm:presLayoutVars>
      </dgm:prSet>
      <dgm:spPr/>
    </dgm:pt>
    <dgm:pt modelId="{F848E8DC-4F1E-4CF1-83FF-FF2CB49CE138}" type="pres">
      <dgm:prSet presAssocID="{FA541CFB-6976-45B8-9B09-90424BC97DB8}" presName="sibTrans" presStyleLbl="sibTrans2D1" presStyleIdx="3" presStyleCnt="4"/>
      <dgm:spPr/>
    </dgm:pt>
    <dgm:pt modelId="{25513E88-AAFE-4C0F-BA5C-BF8631CF2431}" type="pres">
      <dgm:prSet presAssocID="{FA541CFB-6976-45B8-9B09-90424BC97DB8}" presName="connectorText" presStyleLbl="sibTrans2D1" presStyleIdx="3" presStyleCnt="4"/>
      <dgm:spPr/>
    </dgm:pt>
    <dgm:pt modelId="{574748FB-A403-4C46-886A-A62DA43A48B5}" type="pres">
      <dgm:prSet presAssocID="{3FA132BE-BE17-4839-AA36-5AEA9517F014}" presName="node" presStyleLbl="node1" presStyleIdx="4" presStyleCnt="5">
        <dgm:presLayoutVars>
          <dgm:bulletEnabled val="1"/>
        </dgm:presLayoutVars>
      </dgm:prSet>
      <dgm:spPr/>
    </dgm:pt>
  </dgm:ptLst>
  <dgm:cxnLst>
    <dgm:cxn modelId="{7FB60308-D57C-46BF-9A51-AA36265FA5C5}" type="presOf" srcId="{3FA132BE-BE17-4839-AA36-5AEA9517F014}" destId="{574748FB-A403-4C46-886A-A62DA43A48B5}" srcOrd="0" destOrd="0" presId="urn:microsoft.com/office/officeart/2005/8/layout/process5"/>
    <dgm:cxn modelId="{EE039622-1FB1-4448-B049-5199815A7475}" type="presOf" srcId="{5E909F0F-739C-44F6-98A0-7AF6782A5141}" destId="{0B211233-E3D3-472F-A0E3-A7976B3EAD4A}" srcOrd="0" destOrd="0" presId="urn:microsoft.com/office/officeart/2005/8/layout/process5"/>
    <dgm:cxn modelId="{B640312E-F1DB-4FBF-838E-06A213809366}" type="presOf" srcId="{8C46F10A-4CBF-4A38-A133-58A23BF97CCF}" destId="{72710EC3-2F3B-48EE-9289-79B7C93FCA28}" srcOrd="0" destOrd="0" presId="urn:microsoft.com/office/officeart/2005/8/layout/process5"/>
    <dgm:cxn modelId="{64D3E032-54A4-4F09-BAFD-E96D1C10414F}" type="presOf" srcId="{8C46F10A-4CBF-4A38-A133-58A23BF97CCF}" destId="{8060652C-48FA-48C8-B953-B4BC58C2B579}" srcOrd="1" destOrd="0" presId="urn:microsoft.com/office/officeart/2005/8/layout/process5"/>
    <dgm:cxn modelId="{A170CB6B-80EE-4412-AB76-DD9EF22DBB83}" srcId="{428E04D0-D2D7-44DE-8F10-E1CD54AB62DD}" destId="{C0692B90-86E4-4116-A779-D644D4793CBA}" srcOrd="2" destOrd="0" parTransId="{4BE70C56-2075-40AB-9E53-14F0D5E3395F}" sibTransId="{8C46F10A-4CBF-4A38-A133-58A23BF97CCF}"/>
    <dgm:cxn modelId="{DF04D04E-516F-4BCD-B1DC-62C8705D6B2B}" type="presOf" srcId="{428E04D0-D2D7-44DE-8F10-E1CD54AB62DD}" destId="{8635DF16-2BB4-48A3-B111-0420CE6D692F}" srcOrd="0" destOrd="0" presId="urn:microsoft.com/office/officeart/2005/8/layout/process5"/>
    <dgm:cxn modelId="{F6DBD081-5C5B-4EB3-AB83-874540F6EA2E}" type="presOf" srcId="{A36ED152-BE45-485B-A0C7-9228816A33CA}" destId="{5D66F746-E4E2-4C78-8C0D-864A88EC92D8}" srcOrd="1" destOrd="0" presId="urn:microsoft.com/office/officeart/2005/8/layout/process5"/>
    <dgm:cxn modelId="{5C4AA291-5F92-43E8-A1A7-64EE4521CABF}" type="presOf" srcId="{BCC88B22-4B06-4A83-B80E-416F54705BDE}" destId="{04CD444B-D047-4E4F-9FC8-9A79AB135CC3}" srcOrd="0" destOrd="0" presId="urn:microsoft.com/office/officeart/2005/8/layout/process5"/>
    <dgm:cxn modelId="{4D9FE192-1BB9-4AF8-8CDB-911623221AE9}" type="presOf" srcId="{BCC88B22-4B06-4A83-B80E-416F54705BDE}" destId="{5D922177-8501-4CE8-9E26-AF053985B905}" srcOrd="1" destOrd="0" presId="urn:microsoft.com/office/officeart/2005/8/layout/process5"/>
    <dgm:cxn modelId="{74429393-84E5-4C59-A257-DAAA89F7BF04}" srcId="{428E04D0-D2D7-44DE-8F10-E1CD54AB62DD}" destId="{1712A9F4-72E1-4C49-A79C-B2D2FEA37DC8}" srcOrd="3" destOrd="0" parTransId="{2316348C-FE3C-4AE7-99B4-C95C4A91C8F3}" sibTransId="{FA541CFB-6976-45B8-9B09-90424BC97DB8}"/>
    <dgm:cxn modelId="{3F06D094-B81D-4B09-8CF9-21209EFE9AA4}" type="presOf" srcId="{C0692B90-86E4-4116-A779-D644D4793CBA}" destId="{900D4507-54E0-42D7-9F12-B48A1C99A83F}" srcOrd="0" destOrd="0" presId="urn:microsoft.com/office/officeart/2005/8/layout/process5"/>
    <dgm:cxn modelId="{1E72B79D-9E17-4929-8EC6-BEA5E2499919}" type="presOf" srcId="{FA541CFB-6976-45B8-9B09-90424BC97DB8}" destId="{F848E8DC-4F1E-4CF1-83FF-FF2CB49CE138}" srcOrd="0" destOrd="0" presId="urn:microsoft.com/office/officeart/2005/8/layout/process5"/>
    <dgm:cxn modelId="{937F25A8-0CF5-41D2-8A00-F0BAD674FAEA}" type="presOf" srcId="{FA541CFB-6976-45B8-9B09-90424BC97DB8}" destId="{25513E88-AAFE-4C0F-BA5C-BF8631CF2431}" srcOrd="1" destOrd="0" presId="urn:microsoft.com/office/officeart/2005/8/layout/process5"/>
    <dgm:cxn modelId="{90BE17AF-6F74-4E16-BEAE-F412CCCC91DF}" type="presOf" srcId="{A36ED152-BE45-485B-A0C7-9228816A33CA}" destId="{7E53FFFD-4AA2-447A-B1D6-5B68777C01B1}" srcOrd="0" destOrd="0" presId="urn:microsoft.com/office/officeart/2005/8/layout/process5"/>
    <dgm:cxn modelId="{A90B08B0-F6E3-4FAC-B800-B7D311828BB4}" srcId="{428E04D0-D2D7-44DE-8F10-E1CD54AB62DD}" destId="{D38743E2-0C3F-4478-9915-7620167D673B}" srcOrd="1" destOrd="0" parTransId="{977584FB-33F4-42E1-9C8F-E74D3C29CADA}" sibTransId="{A36ED152-BE45-485B-A0C7-9228816A33CA}"/>
    <dgm:cxn modelId="{A9B21CD0-4EE6-4E86-AD83-4CDA59759B46}" srcId="{428E04D0-D2D7-44DE-8F10-E1CD54AB62DD}" destId="{5E909F0F-739C-44F6-98A0-7AF6782A5141}" srcOrd="0" destOrd="0" parTransId="{B78581C9-AA2F-4FA4-A36A-64C6CC0788B7}" sibTransId="{BCC88B22-4B06-4A83-B80E-416F54705BDE}"/>
    <dgm:cxn modelId="{B4BF6AE0-3836-4DD9-8F0C-A24C798F71A0}" type="presOf" srcId="{1712A9F4-72E1-4C49-A79C-B2D2FEA37DC8}" destId="{B3B45A5C-58A7-4897-BFB7-BE645E44C642}" srcOrd="0" destOrd="0" presId="urn:microsoft.com/office/officeart/2005/8/layout/process5"/>
    <dgm:cxn modelId="{06CD52E1-0425-4154-BF4D-A2E14C4828BC}" srcId="{428E04D0-D2D7-44DE-8F10-E1CD54AB62DD}" destId="{3FA132BE-BE17-4839-AA36-5AEA9517F014}" srcOrd="4" destOrd="0" parTransId="{F596CB73-263C-4FCA-BB07-E4D0C4B89F91}" sibTransId="{8C88F7F8-0341-4F80-849A-9CE4AFDBC0DD}"/>
    <dgm:cxn modelId="{D3429FEB-38FD-42F3-B30C-681856425240}" type="presOf" srcId="{D38743E2-0C3F-4478-9915-7620167D673B}" destId="{81BADB75-6BA6-4A42-9B81-4890138F2400}" srcOrd="0" destOrd="0" presId="urn:microsoft.com/office/officeart/2005/8/layout/process5"/>
    <dgm:cxn modelId="{1DB3B666-7E30-4EFD-84BE-3D89CAAD6094}" type="presParOf" srcId="{8635DF16-2BB4-48A3-B111-0420CE6D692F}" destId="{0B211233-E3D3-472F-A0E3-A7976B3EAD4A}" srcOrd="0" destOrd="0" presId="urn:microsoft.com/office/officeart/2005/8/layout/process5"/>
    <dgm:cxn modelId="{CE7EA69F-2F89-436A-A3E4-82A9C6850BE3}" type="presParOf" srcId="{8635DF16-2BB4-48A3-B111-0420CE6D692F}" destId="{04CD444B-D047-4E4F-9FC8-9A79AB135CC3}" srcOrd="1" destOrd="0" presId="urn:microsoft.com/office/officeart/2005/8/layout/process5"/>
    <dgm:cxn modelId="{100B852D-F4FC-4B55-B046-FFC10B99D256}" type="presParOf" srcId="{04CD444B-D047-4E4F-9FC8-9A79AB135CC3}" destId="{5D922177-8501-4CE8-9E26-AF053985B905}" srcOrd="0" destOrd="0" presId="urn:microsoft.com/office/officeart/2005/8/layout/process5"/>
    <dgm:cxn modelId="{B017E90B-97BD-49BD-A70B-C5417BCB3471}" type="presParOf" srcId="{8635DF16-2BB4-48A3-B111-0420CE6D692F}" destId="{81BADB75-6BA6-4A42-9B81-4890138F2400}" srcOrd="2" destOrd="0" presId="urn:microsoft.com/office/officeart/2005/8/layout/process5"/>
    <dgm:cxn modelId="{95726219-B823-49F9-B376-0EEB2EC5A886}" type="presParOf" srcId="{8635DF16-2BB4-48A3-B111-0420CE6D692F}" destId="{7E53FFFD-4AA2-447A-B1D6-5B68777C01B1}" srcOrd="3" destOrd="0" presId="urn:microsoft.com/office/officeart/2005/8/layout/process5"/>
    <dgm:cxn modelId="{AE1A9E6D-466D-44D2-A326-C2EE71077A35}" type="presParOf" srcId="{7E53FFFD-4AA2-447A-B1D6-5B68777C01B1}" destId="{5D66F746-E4E2-4C78-8C0D-864A88EC92D8}" srcOrd="0" destOrd="0" presId="urn:microsoft.com/office/officeart/2005/8/layout/process5"/>
    <dgm:cxn modelId="{83D82DE7-7967-47C1-BEDD-B6ED71798C22}" type="presParOf" srcId="{8635DF16-2BB4-48A3-B111-0420CE6D692F}" destId="{900D4507-54E0-42D7-9F12-B48A1C99A83F}" srcOrd="4" destOrd="0" presId="urn:microsoft.com/office/officeart/2005/8/layout/process5"/>
    <dgm:cxn modelId="{34E970AF-AF58-4308-AE1E-887A2D9419B1}" type="presParOf" srcId="{8635DF16-2BB4-48A3-B111-0420CE6D692F}" destId="{72710EC3-2F3B-48EE-9289-79B7C93FCA28}" srcOrd="5" destOrd="0" presId="urn:microsoft.com/office/officeart/2005/8/layout/process5"/>
    <dgm:cxn modelId="{A3B583FE-D0FC-4B76-8B0B-E5FAC601C9CA}" type="presParOf" srcId="{72710EC3-2F3B-48EE-9289-79B7C93FCA28}" destId="{8060652C-48FA-48C8-B953-B4BC58C2B579}" srcOrd="0" destOrd="0" presId="urn:microsoft.com/office/officeart/2005/8/layout/process5"/>
    <dgm:cxn modelId="{0C78DD93-7334-448A-835D-FAAE29F969C9}" type="presParOf" srcId="{8635DF16-2BB4-48A3-B111-0420CE6D692F}" destId="{B3B45A5C-58A7-4897-BFB7-BE645E44C642}" srcOrd="6" destOrd="0" presId="urn:microsoft.com/office/officeart/2005/8/layout/process5"/>
    <dgm:cxn modelId="{ED1FBD6E-2257-4C91-AFD9-A15C714CF614}" type="presParOf" srcId="{8635DF16-2BB4-48A3-B111-0420CE6D692F}" destId="{F848E8DC-4F1E-4CF1-83FF-FF2CB49CE138}" srcOrd="7" destOrd="0" presId="urn:microsoft.com/office/officeart/2005/8/layout/process5"/>
    <dgm:cxn modelId="{1B1A928A-E532-4F74-A76A-2E38879A84D0}" type="presParOf" srcId="{F848E8DC-4F1E-4CF1-83FF-FF2CB49CE138}" destId="{25513E88-AAFE-4C0F-BA5C-BF8631CF2431}" srcOrd="0" destOrd="0" presId="urn:microsoft.com/office/officeart/2005/8/layout/process5"/>
    <dgm:cxn modelId="{D0417794-A123-4255-B36C-D2BDBF13EE3D}" type="presParOf" srcId="{8635DF16-2BB4-48A3-B111-0420CE6D692F}" destId="{574748FB-A403-4C46-886A-A62DA43A48B5}" srcOrd="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E2AD9C-273C-49E4-B134-EF16FDBBC653}">
      <dsp:nvSpPr>
        <dsp:cNvPr id="0" name=""/>
        <dsp:cNvSpPr/>
      </dsp:nvSpPr>
      <dsp:spPr>
        <a:xfrm>
          <a:off x="160712" y="339"/>
          <a:ext cx="1299046" cy="779427"/>
        </a:xfrm>
        <a:prstGeom prst="roundRect">
          <a:avLst>
            <a:gd name="adj" fmla="val 10000"/>
          </a:avLst>
        </a:prstGeom>
        <a:gradFill rotWithShape="0">
          <a:gsLst>
            <a:gs pos="0">
              <a:schemeClr val="accent1">
                <a:hueOff val="0"/>
                <a:satOff val="0"/>
                <a:lumOff val="0"/>
                <a:alphaOff val="0"/>
                <a:tint val="65000"/>
                <a:shade val="100000"/>
                <a:satMod val="133000"/>
              </a:schemeClr>
            </a:gs>
            <a:gs pos="15000">
              <a:schemeClr val="accent1">
                <a:hueOff val="0"/>
                <a:satOff val="0"/>
                <a:lumOff val="0"/>
                <a:alphaOff val="0"/>
                <a:tint val="50000"/>
                <a:shade val="100000"/>
                <a:satMod val="140000"/>
              </a:schemeClr>
            </a:gs>
            <a:gs pos="100000">
              <a:schemeClr val="accent1">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solidFill>
                <a:srgbClr val="002060"/>
              </a:solidFill>
            </a:rPr>
            <a:t>WSAStartup</a:t>
          </a:r>
        </a:p>
      </dsp:txBody>
      <dsp:txXfrm>
        <a:off x="183541" y="23168"/>
        <a:ext cx="1253388" cy="733769"/>
      </dsp:txXfrm>
    </dsp:sp>
    <dsp:sp modelId="{FDA27824-D829-419A-92EB-39C282FDD5DD}">
      <dsp:nvSpPr>
        <dsp:cNvPr id="0" name=""/>
        <dsp:cNvSpPr/>
      </dsp:nvSpPr>
      <dsp:spPr>
        <a:xfrm>
          <a:off x="1574074" y="228971"/>
          <a:ext cx="275397" cy="322163"/>
        </a:xfrm>
        <a:prstGeom prst="rightArrow">
          <a:avLst>
            <a:gd name="adj1" fmla="val 60000"/>
            <a:gd name="adj2" fmla="val 50000"/>
          </a:avLst>
        </a:prstGeom>
        <a:gradFill rotWithShape="0">
          <a:gsLst>
            <a:gs pos="0">
              <a:schemeClr val="accent1">
                <a:tint val="60000"/>
                <a:hueOff val="0"/>
                <a:satOff val="0"/>
                <a:lumOff val="0"/>
                <a:alphaOff val="0"/>
                <a:tint val="65000"/>
                <a:shade val="100000"/>
                <a:satMod val="133000"/>
              </a:schemeClr>
            </a:gs>
            <a:gs pos="15000">
              <a:schemeClr val="accent1">
                <a:tint val="60000"/>
                <a:hueOff val="0"/>
                <a:satOff val="0"/>
                <a:lumOff val="0"/>
                <a:alphaOff val="0"/>
                <a:tint val="50000"/>
                <a:shade val="100000"/>
                <a:satMod val="140000"/>
              </a:schemeClr>
            </a:gs>
            <a:gs pos="100000">
              <a:schemeClr val="accent1">
                <a:tint val="60000"/>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b="1" kern="1200">
            <a:solidFill>
              <a:srgbClr val="002060"/>
            </a:solidFill>
          </a:endParaRPr>
        </a:p>
      </dsp:txBody>
      <dsp:txXfrm>
        <a:off x="1574074" y="293404"/>
        <a:ext cx="192778" cy="193297"/>
      </dsp:txXfrm>
    </dsp:sp>
    <dsp:sp modelId="{C733DD00-0D80-48F5-804E-AD9615CAF51F}">
      <dsp:nvSpPr>
        <dsp:cNvPr id="0" name=""/>
        <dsp:cNvSpPr/>
      </dsp:nvSpPr>
      <dsp:spPr>
        <a:xfrm>
          <a:off x="1979376" y="339"/>
          <a:ext cx="1299046" cy="779427"/>
        </a:xfrm>
        <a:prstGeom prst="roundRect">
          <a:avLst>
            <a:gd name="adj" fmla="val 10000"/>
          </a:avLst>
        </a:prstGeom>
        <a:gradFill rotWithShape="0">
          <a:gsLst>
            <a:gs pos="0">
              <a:schemeClr val="accent1">
                <a:hueOff val="0"/>
                <a:satOff val="0"/>
                <a:lumOff val="0"/>
                <a:alphaOff val="0"/>
                <a:tint val="65000"/>
                <a:shade val="100000"/>
                <a:satMod val="133000"/>
              </a:schemeClr>
            </a:gs>
            <a:gs pos="15000">
              <a:schemeClr val="accent1">
                <a:hueOff val="0"/>
                <a:satOff val="0"/>
                <a:lumOff val="0"/>
                <a:alphaOff val="0"/>
                <a:tint val="50000"/>
                <a:shade val="100000"/>
                <a:satMod val="140000"/>
              </a:schemeClr>
            </a:gs>
            <a:gs pos="100000">
              <a:schemeClr val="accent1">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solidFill>
                <a:srgbClr val="002060"/>
              </a:solidFill>
            </a:rPr>
            <a:t>socket/</a:t>
          </a:r>
        </a:p>
        <a:p>
          <a:pPr marL="0" lvl="0" indent="0" algn="ctr" defTabSz="711200">
            <a:lnSpc>
              <a:spcPct val="90000"/>
            </a:lnSpc>
            <a:spcBef>
              <a:spcPct val="0"/>
            </a:spcBef>
            <a:spcAft>
              <a:spcPct val="35000"/>
            </a:spcAft>
            <a:buNone/>
          </a:pPr>
          <a:r>
            <a:rPr lang="en-US" sz="1600" b="1" kern="1200">
              <a:solidFill>
                <a:srgbClr val="002060"/>
              </a:solidFill>
            </a:rPr>
            <a:t>WSASocket</a:t>
          </a:r>
        </a:p>
      </dsp:txBody>
      <dsp:txXfrm>
        <a:off x="2002205" y="23168"/>
        <a:ext cx="1253388" cy="733769"/>
      </dsp:txXfrm>
    </dsp:sp>
    <dsp:sp modelId="{CA7D4283-1A77-4330-A4E3-4256CECA4009}">
      <dsp:nvSpPr>
        <dsp:cNvPr id="0" name=""/>
        <dsp:cNvSpPr/>
      </dsp:nvSpPr>
      <dsp:spPr>
        <a:xfrm>
          <a:off x="3392739" y="228971"/>
          <a:ext cx="275397" cy="322163"/>
        </a:xfrm>
        <a:prstGeom prst="rightArrow">
          <a:avLst>
            <a:gd name="adj1" fmla="val 60000"/>
            <a:gd name="adj2" fmla="val 50000"/>
          </a:avLst>
        </a:prstGeom>
        <a:gradFill rotWithShape="0">
          <a:gsLst>
            <a:gs pos="0">
              <a:schemeClr val="accent1">
                <a:tint val="60000"/>
                <a:hueOff val="0"/>
                <a:satOff val="0"/>
                <a:lumOff val="0"/>
                <a:alphaOff val="0"/>
                <a:tint val="65000"/>
                <a:shade val="100000"/>
                <a:satMod val="133000"/>
              </a:schemeClr>
            </a:gs>
            <a:gs pos="15000">
              <a:schemeClr val="accent1">
                <a:tint val="60000"/>
                <a:hueOff val="0"/>
                <a:satOff val="0"/>
                <a:lumOff val="0"/>
                <a:alphaOff val="0"/>
                <a:tint val="50000"/>
                <a:shade val="100000"/>
                <a:satMod val="140000"/>
              </a:schemeClr>
            </a:gs>
            <a:gs pos="100000">
              <a:schemeClr val="accent1">
                <a:tint val="60000"/>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b="1" kern="1200">
            <a:solidFill>
              <a:srgbClr val="002060"/>
            </a:solidFill>
          </a:endParaRPr>
        </a:p>
      </dsp:txBody>
      <dsp:txXfrm>
        <a:off x="3392739" y="293404"/>
        <a:ext cx="192778" cy="193297"/>
      </dsp:txXfrm>
    </dsp:sp>
    <dsp:sp modelId="{64954DB3-F973-4A0E-8A9F-2EFAC2C288E0}">
      <dsp:nvSpPr>
        <dsp:cNvPr id="0" name=""/>
        <dsp:cNvSpPr/>
      </dsp:nvSpPr>
      <dsp:spPr>
        <a:xfrm>
          <a:off x="3798041" y="339"/>
          <a:ext cx="1299046" cy="779427"/>
        </a:xfrm>
        <a:prstGeom prst="roundRect">
          <a:avLst>
            <a:gd name="adj" fmla="val 10000"/>
          </a:avLst>
        </a:prstGeom>
        <a:gradFill rotWithShape="0">
          <a:gsLst>
            <a:gs pos="0">
              <a:schemeClr val="accent1">
                <a:hueOff val="0"/>
                <a:satOff val="0"/>
                <a:lumOff val="0"/>
                <a:alphaOff val="0"/>
                <a:tint val="65000"/>
                <a:shade val="100000"/>
                <a:satMod val="133000"/>
              </a:schemeClr>
            </a:gs>
            <a:gs pos="15000">
              <a:schemeClr val="accent1">
                <a:hueOff val="0"/>
                <a:satOff val="0"/>
                <a:lumOff val="0"/>
                <a:alphaOff val="0"/>
                <a:tint val="50000"/>
                <a:shade val="100000"/>
                <a:satMod val="140000"/>
              </a:schemeClr>
            </a:gs>
            <a:gs pos="100000">
              <a:schemeClr val="accent1">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solidFill>
                <a:srgbClr val="002060"/>
              </a:solidFill>
            </a:rPr>
            <a:t>bind</a:t>
          </a:r>
        </a:p>
      </dsp:txBody>
      <dsp:txXfrm>
        <a:off x="3820870" y="23168"/>
        <a:ext cx="1253388" cy="733769"/>
      </dsp:txXfrm>
    </dsp:sp>
    <dsp:sp modelId="{F7CEEE59-6049-4C19-AEEE-716E3812088D}">
      <dsp:nvSpPr>
        <dsp:cNvPr id="0" name=""/>
        <dsp:cNvSpPr/>
      </dsp:nvSpPr>
      <dsp:spPr>
        <a:xfrm rot="5400000">
          <a:off x="4309865" y="870700"/>
          <a:ext cx="275397" cy="322163"/>
        </a:xfrm>
        <a:prstGeom prst="rightArrow">
          <a:avLst>
            <a:gd name="adj1" fmla="val 60000"/>
            <a:gd name="adj2" fmla="val 50000"/>
          </a:avLst>
        </a:prstGeom>
        <a:gradFill rotWithShape="0">
          <a:gsLst>
            <a:gs pos="0">
              <a:schemeClr val="accent1">
                <a:tint val="60000"/>
                <a:hueOff val="0"/>
                <a:satOff val="0"/>
                <a:lumOff val="0"/>
                <a:alphaOff val="0"/>
                <a:tint val="65000"/>
                <a:shade val="100000"/>
                <a:satMod val="133000"/>
              </a:schemeClr>
            </a:gs>
            <a:gs pos="15000">
              <a:schemeClr val="accent1">
                <a:tint val="60000"/>
                <a:hueOff val="0"/>
                <a:satOff val="0"/>
                <a:lumOff val="0"/>
                <a:alphaOff val="0"/>
                <a:tint val="50000"/>
                <a:shade val="100000"/>
                <a:satMod val="140000"/>
              </a:schemeClr>
            </a:gs>
            <a:gs pos="100000">
              <a:schemeClr val="accent1">
                <a:tint val="60000"/>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b="1" kern="1200">
            <a:solidFill>
              <a:srgbClr val="002060"/>
            </a:solidFill>
          </a:endParaRPr>
        </a:p>
      </dsp:txBody>
      <dsp:txXfrm rot="-5400000">
        <a:off x="4350916" y="894083"/>
        <a:ext cx="193297" cy="192778"/>
      </dsp:txXfrm>
    </dsp:sp>
    <dsp:sp modelId="{F37C5677-3AB6-4B89-A45B-1300EF2B6D7E}">
      <dsp:nvSpPr>
        <dsp:cNvPr id="0" name=""/>
        <dsp:cNvSpPr/>
      </dsp:nvSpPr>
      <dsp:spPr>
        <a:xfrm>
          <a:off x="3798041" y="1299386"/>
          <a:ext cx="1299046" cy="779427"/>
        </a:xfrm>
        <a:prstGeom prst="roundRect">
          <a:avLst>
            <a:gd name="adj" fmla="val 10000"/>
          </a:avLst>
        </a:prstGeom>
        <a:gradFill rotWithShape="0">
          <a:gsLst>
            <a:gs pos="0">
              <a:schemeClr val="accent1">
                <a:hueOff val="0"/>
                <a:satOff val="0"/>
                <a:lumOff val="0"/>
                <a:alphaOff val="0"/>
                <a:tint val="65000"/>
                <a:shade val="100000"/>
                <a:satMod val="133000"/>
              </a:schemeClr>
            </a:gs>
            <a:gs pos="15000">
              <a:schemeClr val="accent1">
                <a:hueOff val="0"/>
                <a:satOff val="0"/>
                <a:lumOff val="0"/>
                <a:alphaOff val="0"/>
                <a:tint val="50000"/>
                <a:shade val="100000"/>
                <a:satMod val="140000"/>
              </a:schemeClr>
            </a:gs>
            <a:gs pos="100000">
              <a:schemeClr val="accent1">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solidFill>
                <a:srgbClr val="002060"/>
              </a:solidFill>
            </a:rPr>
            <a:t>listen</a:t>
          </a:r>
        </a:p>
      </dsp:txBody>
      <dsp:txXfrm>
        <a:off x="3820870" y="1322215"/>
        <a:ext cx="1253388" cy="733769"/>
      </dsp:txXfrm>
    </dsp:sp>
    <dsp:sp modelId="{9A2ED119-BE87-4F91-9A68-74A674A61447}">
      <dsp:nvSpPr>
        <dsp:cNvPr id="0" name=""/>
        <dsp:cNvSpPr/>
      </dsp:nvSpPr>
      <dsp:spPr>
        <a:xfrm rot="10800000">
          <a:off x="3408327" y="1528018"/>
          <a:ext cx="275397" cy="322163"/>
        </a:xfrm>
        <a:prstGeom prst="rightArrow">
          <a:avLst>
            <a:gd name="adj1" fmla="val 60000"/>
            <a:gd name="adj2" fmla="val 50000"/>
          </a:avLst>
        </a:prstGeom>
        <a:gradFill rotWithShape="0">
          <a:gsLst>
            <a:gs pos="0">
              <a:schemeClr val="accent1">
                <a:tint val="60000"/>
                <a:hueOff val="0"/>
                <a:satOff val="0"/>
                <a:lumOff val="0"/>
                <a:alphaOff val="0"/>
                <a:tint val="65000"/>
                <a:shade val="100000"/>
                <a:satMod val="133000"/>
              </a:schemeClr>
            </a:gs>
            <a:gs pos="15000">
              <a:schemeClr val="accent1">
                <a:tint val="60000"/>
                <a:hueOff val="0"/>
                <a:satOff val="0"/>
                <a:lumOff val="0"/>
                <a:alphaOff val="0"/>
                <a:tint val="50000"/>
                <a:shade val="100000"/>
                <a:satMod val="140000"/>
              </a:schemeClr>
            </a:gs>
            <a:gs pos="100000">
              <a:schemeClr val="accent1">
                <a:tint val="60000"/>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b="1" kern="1200">
            <a:solidFill>
              <a:srgbClr val="002060"/>
            </a:solidFill>
          </a:endParaRPr>
        </a:p>
      </dsp:txBody>
      <dsp:txXfrm rot="10800000">
        <a:off x="3490946" y="1592451"/>
        <a:ext cx="192778" cy="193297"/>
      </dsp:txXfrm>
    </dsp:sp>
    <dsp:sp modelId="{7D470C55-A35B-4728-8F0C-38BADB13AD1E}">
      <dsp:nvSpPr>
        <dsp:cNvPr id="0" name=""/>
        <dsp:cNvSpPr/>
      </dsp:nvSpPr>
      <dsp:spPr>
        <a:xfrm>
          <a:off x="1979376" y="1299386"/>
          <a:ext cx="1299046" cy="779427"/>
        </a:xfrm>
        <a:prstGeom prst="roundRect">
          <a:avLst>
            <a:gd name="adj" fmla="val 10000"/>
          </a:avLst>
        </a:prstGeom>
        <a:gradFill rotWithShape="0">
          <a:gsLst>
            <a:gs pos="0">
              <a:schemeClr val="accent1">
                <a:hueOff val="0"/>
                <a:satOff val="0"/>
                <a:lumOff val="0"/>
                <a:alphaOff val="0"/>
                <a:tint val="65000"/>
                <a:shade val="100000"/>
                <a:satMod val="133000"/>
              </a:schemeClr>
            </a:gs>
            <a:gs pos="15000">
              <a:schemeClr val="accent1">
                <a:hueOff val="0"/>
                <a:satOff val="0"/>
                <a:lumOff val="0"/>
                <a:alphaOff val="0"/>
                <a:tint val="50000"/>
                <a:shade val="100000"/>
                <a:satMod val="140000"/>
              </a:schemeClr>
            </a:gs>
            <a:gs pos="100000">
              <a:schemeClr val="accent1">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solidFill>
                <a:srgbClr val="002060"/>
              </a:solidFill>
            </a:rPr>
            <a:t>accept</a:t>
          </a:r>
        </a:p>
      </dsp:txBody>
      <dsp:txXfrm>
        <a:off x="2002205" y="1322215"/>
        <a:ext cx="1253388" cy="733769"/>
      </dsp:txXfrm>
    </dsp:sp>
    <dsp:sp modelId="{4F5E5AFA-3BC8-4848-8E5E-564EA2EFA166}">
      <dsp:nvSpPr>
        <dsp:cNvPr id="0" name=""/>
        <dsp:cNvSpPr/>
      </dsp:nvSpPr>
      <dsp:spPr>
        <a:xfrm rot="10800000">
          <a:off x="1589662" y="1528018"/>
          <a:ext cx="275397" cy="322163"/>
        </a:xfrm>
        <a:prstGeom prst="rightArrow">
          <a:avLst>
            <a:gd name="adj1" fmla="val 60000"/>
            <a:gd name="adj2" fmla="val 50000"/>
          </a:avLst>
        </a:prstGeom>
        <a:gradFill rotWithShape="0">
          <a:gsLst>
            <a:gs pos="0">
              <a:schemeClr val="accent1">
                <a:tint val="60000"/>
                <a:hueOff val="0"/>
                <a:satOff val="0"/>
                <a:lumOff val="0"/>
                <a:alphaOff val="0"/>
                <a:tint val="65000"/>
                <a:shade val="100000"/>
                <a:satMod val="133000"/>
              </a:schemeClr>
            </a:gs>
            <a:gs pos="15000">
              <a:schemeClr val="accent1">
                <a:tint val="60000"/>
                <a:hueOff val="0"/>
                <a:satOff val="0"/>
                <a:lumOff val="0"/>
                <a:alphaOff val="0"/>
                <a:tint val="50000"/>
                <a:shade val="100000"/>
                <a:satMod val="140000"/>
              </a:schemeClr>
            </a:gs>
            <a:gs pos="100000">
              <a:schemeClr val="accent1">
                <a:tint val="60000"/>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b="1" kern="1200">
            <a:solidFill>
              <a:srgbClr val="002060"/>
            </a:solidFill>
          </a:endParaRPr>
        </a:p>
      </dsp:txBody>
      <dsp:txXfrm rot="10800000">
        <a:off x="1672281" y="1592451"/>
        <a:ext cx="192778" cy="193297"/>
      </dsp:txXfrm>
    </dsp:sp>
    <dsp:sp modelId="{F193D169-38F6-4C45-BBBD-DF0FBE8F025F}">
      <dsp:nvSpPr>
        <dsp:cNvPr id="0" name=""/>
        <dsp:cNvSpPr/>
      </dsp:nvSpPr>
      <dsp:spPr>
        <a:xfrm>
          <a:off x="160712" y="1299386"/>
          <a:ext cx="1299046" cy="779427"/>
        </a:xfrm>
        <a:prstGeom prst="roundRect">
          <a:avLst>
            <a:gd name="adj" fmla="val 10000"/>
          </a:avLst>
        </a:prstGeom>
        <a:gradFill rotWithShape="0">
          <a:gsLst>
            <a:gs pos="0">
              <a:schemeClr val="accent1">
                <a:hueOff val="0"/>
                <a:satOff val="0"/>
                <a:lumOff val="0"/>
                <a:alphaOff val="0"/>
                <a:tint val="65000"/>
                <a:shade val="100000"/>
                <a:satMod val="133000"/>
              </a:schemeClr>
            </a:gs>
            <a:gs pos="15000">
              <a:schemeClr val="accent1">
                <a:hueOff val="0"/>
                <a:satOff val="0"/>
                <a:lumOff val="0"/>
                <a:alphaOff val="0"/>
                <a:tint val="50000"/>
                <a:shade val="100000"/>
                <a:satMod val="140000"/>
              </a:schemeClr>
            </a:gs>
            <a:gs pos="100000">
              <a:schemeClr val="accent1">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solidFill>
                <a:srgbClr val="002060"/>
              </a:solidFill>
            </a:rPr>
            <a:t>send/</a:t>
          </a:r>
        </a:p>
        <a:p>
          <a:pPr marL="0" lvl="0" indent="0" algn="ctr" defTabSz="711200">
            <a:lnSpc>
              <a:spcPct val="90000"/>
            </a:lnSpc>
            <a:spcBef>
              <a:spcPct val="0"/>
            </a:spcBef>
            <a:spcAft>
              <a:spcPct val="35000"/>
            </a:spcAft>
            <a:buNone/>
          </a:pPr>
          <a:r>
            <a:rPr lang="en-US" sz="1600" b="1" kern="1200">
              <a:solidFill>
                <a:srgbClr val="002060"/>
              </a:solidFill>
            </a:rPr>
            <a:t>WSASend</a:t>
          </a:r>
        </a:p>
      </dsp:txBody>
      <dsp:txXfrm>
        <a:off x="183541" y="1322215"/>
        <a:ext cx="1253388" cy="733769"/>
      </dsp:txXfrm>
    </dsp:sp>
    <dsp:sp modelId="{8A69DAB3-6E4F-481A-83EC-19DDAD8BB0A4}">
      <dsp:nvSpPr>
        <dsp:cNvPr id="0" name=""/>
        <dsp:cNvSpPr/>
      </dsp:nvSpPr>
      <dsp:spPr>
        <a:xfrm rot="5400000">
          <a:off x="672536" y="2169747"/>
          <a:ext cx="275397" cy="322163"/>
        </a:xfrm>
        <a:prstGeom prst="rightArrow">
          <a:avLst>
            <a:gd name="adj1" fmla="val 60000"/>
            <a:gd name="adj2" fmla="val 50000"/>
          </a:avLst>
        </a:prstGeom>
        <a:gradFill rotWithShape="0">
          <a:gsLst>
            <a:gs pos="0">
              <a:schemeClr val="accent1">
                <a:tint val="60000"/>
                <a:hueOff val="0"/>
                <a:satOff val="0"/>
                <a:lumOff val="0"/>
                <a:alphaOff val="0"/>
                <a:tint val="65000"/>
                <a:shade val="100000"/>
                <a:satMod val="133000"/>
              </a:schemeClr>
            </a:gs>
            <a:gs pos="15000">
              <a:schemeClr val="accent1">
                <a:tint val="60000"/>
                <a:hueOff val="0"/>
                <a:satOff val="0"/>
                <a:lumOff val="0"/>
                <a:alphaOff val="0"/>
                <a:tint val="50000"/>
                <a:shade val="100000"/>
                <a:satMod val="140000"/>
              </a:schemeClr>
            </a:gs>
            <a:gs pos="100000">
              <a:schemeClr val="accent1">
                <a:tint val="60000"/>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b="1" kern="1200">
            <a:solidFill>
              <a:srgbClr val="002060"/>
            </a:solidFill>
          </a:endParaRPr>
        </a:p>
      </dsp:txBody>
      <dsp:txXfrm rot="-5400000">
        <a:off x="713587" y="2193130"/>
        <a:ext cx="193297" cy="192778"/>
      </dsp:txXfrm>
    </dsp:sp>
    <dsp:sp modelId="{F1D5DD63-6989-49B7-9951-18EAAF329513}">
      <dsp:nvSpPr>
        <dsp:cNvPr id="0" name=""/>
        <dsp:cNvSpPr/>
      </dsp:nvSpPr>
      <dsp:spPr>
        <a:xfrm>
          <a:off x="160712" y="2598432"/>
          <a:ext cx="1299046" cy="779427"/>
        </a:xfrm>
        <a:prstGeom prst="roundRect">
          <a:avLst>
            <a:gd name="adj" fmla="val 10000"/>
          </a:avLst>
        </a:prstGeom>
        <a:gradFill rotWithShape="0">
          <a:gsLst>
            <a:gs pos="0">
              <a:schemeClr val="accent1">
                <a:hueOff val="0"/>
                <a:satOff val="0"/>
                <a:lumOff val="0"/>
                <a:alphaOff val="0"/>
                <a:tint val="65000"/>
                <a:shade val="100000"/>
                <a:satMod val="133000"/>
              </a:schemeClr>
            </a:gs>
            <a:gs pos="15000">
              <a:schemeClr val="accent1">
                <a:hueOff val="0"/>
                <a:satOff val="0"/>
                <a:lumOff val="0"/>
                <a:alphaOff val="0"/>
                <a:tint val="50000"/>
                <a:shade val="100000"/>
                <a:satMod val="140000"/>
              </a:schemeClr>
            </a:gs>
            <a:gs pos="100000">
              <a:schemeClr val="accent1">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solidFill>
                <a:srgbClr val="002060"/>
              </a:solidFill>
            </a:rPr>
            <a:t>recv/</a:t>
          </a:r>
        </a:p>
        <a:p>
          <a:pPr marL="0" lvl="0" indent="0" algn="ctr" defTabSz="711200">
            <a:lnSpc>
              <a:spcPct val="90000"/>
            </a:lnSpc>
            <a:spcBef>
              <a:spcPct val="0"/>
            </a:spcBef>
            <a:spcAft>
              <a:spcPct val="35000"/>
            </a:spcAft>
            <a:buNone/>
          </a:pPr>
          <a:r>
            <a:rPr lang="en-US" sz="1600" b="1" kern="1200">
              <a:solidFill>
                <a:srgbClr val="002060"/>
              </a:solidFill>
            </a:rPr>
            <a:t>WSARecv</a:t>
          </a:r>
        </a:p>
      </dsp:txBody>
      <dsp:txXfrm>
        <a:off x="183541" y="2621261"/>
        <a:ext cx="1253388" cy="733769"/>
      </dsp:txXfrm>
    </dsp:sp>
    <dsp:sp modelId="{AD8C36C3-DD39-4DD0-AB94-51B3DFB66583}">
      <dsp:nvSpPr>
        <dsp:cNvPr id="0" name=""/>
        <dsp:cNvSpPr/>
      </dsp:nvSpPr>
      <dsp:spPr>
        <a:xfrm>
          <a:off x="1574074" y="2827064"/>
          <a:ext cx="275397" cy="322163"/>
        </a:xfrm>
        <a:prstGeom prst="rightArrow">
          <a:avLst>
            <a:gd name="adj1" fmla="val 60000"/>
            <a:gd name="adj2" fmla="val 50000"/>
          </a:avLst>
        </a:prstGeom>
        <a:gradFill rotWithShape="0">
          <a:gsLst>
            <a:gs pos="0">
              <a:schemeClr val="accent1">
                <a:tint val="60000"/>
                <a:hueOff val="0"/>
                <a:satOff val="0"/>
                <a:lumOff val="0"/>
                <a:alphaOff val="0"/>
                <a:tint val="65000"/>
                <a:shade val="100000"/>
                <a:satMod val="133000"/>
              </a:schemeClr>
            </a:gs>
            <a:gs pos="15000">
              <a:schemeClr val="accent1">
                <a:tint val="60000"/>
                <a:hueOff val="0"/>
                <a:satOff val="0"/>
                <a:lumOff val="0"/>
                <a:alphaOff val="0"/>
                <a:tint val="50000"/>
                <a:shade val="100000"/>
                <a:satMod val="140000"/>
              </a:schemeClr>
            </a:gs>
            <a:gs pos="100000">
              <a:schemeClr val="accent1">
                <a:tint val="60000"/>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b="1" kern="1200">
            <a:solidFill>
              <a:srgbClr val="002060"/>
            </a:solidFill>
          </a:endParaRPr>
        </a:p>
      </dsp:txBody>
      <dsp:txXfrm>
        <a:off x="1574074" y="2891497"/>
        <a:ext cx="192778" cy="193297"/>
      </dsp:txXfrm>
    </dsp:sp>
    <dsp:sp modelId="{0F4C4C60-A20F-4C41-9B0E-4D488FA9E978}">
      <dsp:nvSpPr>
        <dsp:cNvPr id="0" name=""/>
        <dsp:cNvSpPr/>
      </dsp:nvSpPr>
      <dsp:spPr>
        <a:xfrm>
          <a:off x="1979376" y="2598432"/>
          <a:ext cx="1299046" cy="779427"/>
        </a:xfrm>
        <a:prstGeom prst="roundRect">
          <a:avLst>
            <a:gd name="adj" fmla="val 10000"/>
          </a:avLst>
        </a:prstGeom>
        <a:gradFill rotWithShape="0">
          <a:gsLst>
            <a:gs pos="0">
              <a:schemeClr val="accent1">
                <a:hueOff val="0"/>
                <a:satOff val="0"/>
                <a:lumOff val="0"/>
                <a:alphaOff val="0"/>
                <a:tint val="65000"/>
                <a:shade val="100000"/>
                <a:satMod val="133000"/>
              </a:schemeClr>
            </a:gs>
            <a:gs pos="15000">
              <a:schemeClr val="accent1">
                <a:hueOff val="0"/>
                <a:satOff val="0"/>
                <a:lumOff val="0"/>
                <a:alphaOff val="0"/>
                <a:tint val="50000"/>
                <a:shade val="100000"/>
                <a:satMod val="140000"/>
              </a:schemeClr>
            </a:gs>
            <a:gs pos="100000">
              <a:schemeClr val="accent1">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solidFill>
                <a:srgbClr val="002060"/>
              </a:solidFill>
            </a:rPr>
            <a:t>closesocket</a:t>
          </a:r>
        </a:p>
      </dsp:txBody>
      <dsp:txXfrm>
        <a:off x="2002205" y="2621261"/>
        <a:ext cx="1253388" cy="733769"/>
      </dsp:txXfrm>
    </dsp:sp>
    <dsp:sp modelId="{B911B2CD-B6A1-4E7A-B5C0-59D308FF0801}">
      <dsp:nvSpPr>
        <dsp:cNvPr id="0" name=""/>
        <dsp:cNvSpPr/>
      </dsp:nvSpPr>
      <dsp:spPr>
        <a:xfrm>
          <a:off x="3392739" y="2827064"/>
          <a:ext cx="275397" cy="322163"/>
        </a:xfrm>
        <a:prstGeom prst="rightArrow">
          <a:avLst>
            <a:gd name="adj1" fmla="val 60000"/>
            <a:gd name="adj2" fmla="val 50000"/>
          </a:avLst>
        </a:prstGeom>
        <a:gradFill rotWithShape="0">
          <a:gsLst>
            <a:gs pos="0">
              <a:schemeClr val="accent1">
                <a:tint val="60000"/>
                <a:hueOff val="0"/>
                <a:satOff val="0"/>
                <a:lumOff val="0"/>
                <a:alphaOff val="0"/>
                <a:tint val="65000"/>
                <a:shade val="100000"/>
                <a:satMod val="133000"/>
              </a:schemeClr>
            </a:gs>
            <a:gs pos="15000">
              <a:schemeClr val="accent1">
                <a:tint val="60000"/>
                <a:hueOff val="0"/>
                <a:satOff val="0"/>
                <a:lumOff val="0"/>
                <a:alphaOff val="0"/>
                <a:tint val="50000"/>
                <a:shade val="100000"/>
                <a:satMod val="140000"/>
              </a:schemeClr>
            </a:gs>
            <a:gs pos="100000">
              <a:schemeClr val="accent1">
                <a:tint val="60000"/>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b="1" kern="1200">
            <a:solidFill>
              <a:srgbClr val="002060"/>
            </a:solidFill>
          </a:endParaRPr>
        </a:p>
      </dsp:txBody>
      <dsp:txXfrm>
        <a:off x="3392739" y="2891497"/>
        <a:ext cx="192778" cy="193297"/>
      </dsp:txXfrm>
    </dsp:sp>
    <dsp:sp modelId="{E1B24982-16D5-4166-BD5F-C8B9FF5E14EB}">
      <dsp:nvSpPr>
        <dsp:cNvPr id="0" name=""/>
        <dsp:cNvSpPr/>
      </dsp:nvSpPr>
      <dsp:spPr>
        <a:xfrm>
          <a:off x="3798041" y="2598432"/>
          <a:ext cx="1299046" cy="779427"/>
        </a:xfrm>
        <a:prstGeom prst="roundRect">
          <a:avLst>
            <a:gd name="adj" fmla="val 10000"/>
          </a:avLst>
        </a:prstGeom>
        <a:gradFill rotWithShape="0">
          <a:gsLst>
            <a:gs pos="0">
              <a:schemeClr val="accent1">
                <a:hueOff val="0"/>
                <a:satOff val="0"/>
                <a:lumOff val="0"/>
                <a:alphaOff val="0"/>
                <a:tint val="65000"/>
                <a:shade val="100000"/>
                <a:satMod val="133000"/>
              </a:schemeClr>
            </a:gs>
            <a:gs pos="15000">
              <a:schemeClr val="accent1">
                <a:hueOff val="0"/>
                <a:satOff val="0"/>
                <a:lumOff val="0"/>
                <a:alphaOff val="0"/>
                <a:tint val="50000"/>
                <a:shade val="100000"/>
                <a:satMod val="140000"/>
              </a:schemeClr>
            </a:gs>
            <a:gs pos="100000">
              <a:schemeClr val="accent1">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solidFill>
                <a:srgbClr val="002060"/>
              </a:solidFill>
            </a:rPr>
            <a:t>WSACleanup</a:t>
          </a:r>
        </a:p>
      </dsp:txBody>
      <dsp:txXfrm>
        <a:off x="3820870" y="2621261"/>
        <a:ext cx="1253388" cy="7337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64B6DD-FBA7-4893-9316-303DD7FD0C04}">
      <dsp:nvSpPr>
        <dsp:cNvPr id="0" name=""/>
        <dsp:cNvSpPr/>
      </dsp:nvSpPr>
      <dsp:spPr>
        <a:xfrm>
          <a:off x="160712" y="339"/>
          <a:ext cx="1299046" cy="779427"/>
        </a:xfrm>
        <a:prstGeom prst="roundRect">
          <a:avLst>
            <a:gd name="adj" fmla="val 10000"/>
          </a:avLst>
        </a:prstGeom>
        <a:gradFill rotWithShape="0">
          <a:gsLst>
            <a:gs pos="0">
              <a:schemeClr val="accent1">
                <a:hueOff val="0"/>
                <a:satOff val="0"/>
                <a:lumOff val="0"/>
                <a:alphaOff val="0"/>
                <a:tint val="65000"/>
                <a:shade val="100000"/>
                <a:satMod val="133000"/>
              </a:schemeClr>
            </a:gs>
            <a:gs pos="15000">
              <a:schemeClr val="accent1">
                <a:hueOff val="0"/>
                <a:satOff val="0"/>
                <a:lumOff val="0"/>
                <a:alphaOff val="0"/>
                <a:tint val="50000"/>
                <a:shade val="100000"/>
                <a:satMod val="140000"/>
              </a:schemeClr>
            </a:gs>
            <a:gs pos="100000">
              <a:schemeClr val="accent1">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solidFill>
                <a:srgbClr val="002060"/>
              </a:solidFill>
            </a:rPr>
            <a:t>WSAStartup</a:t>
          </a:r>
        </a:p>
      </dsp:txBody>
      <dsp:txXfrm>
        <a:off x="183541" y="23168"/>
        <a:ext cx="1253388" cy="733769"/>
      </dsp:txXfrm>
    </dsp:sp>
    <dsp:sp modelId="{63FCAD2B-ABBD-4F80-9AE9-A6092AB54583}">
      <dsp:nvSpPr>
        <dsp:cNvPr id="0" name=""/>
        <dsp:cNvSpPr/>
      </dsp:nvSpPr>
      <dsp:spPr>
        <a:xfrm>
          <a:off x="1574074" y="228971"/>
          <a:ext cx="275397" cy="322163"/>
        </a:xfrm>
        <a:prstGeom prst="rightArrow">
          <a:avLst>
            <a:gd name="adj1" fmla="val 60000"/>
            <a:gd name="adj2" fmla="val 50000"/>
          </a:avLst>
        </a:prstGeom>
        <a:gradFill rotWithShape="0">
          <a:gsLst>
            <a:gs pos="0">
              <a:schemeClr val="accent1">
                <a:tint val="60000"/>
                <a:hueOff val="0"/>
                <a:satOff val="0"/>
                <a:lumOff val="0"/>
                <a:alphaOff val="0"/>
                <a:tint val="65000"/>
                <a:shade val="100000"/>
                <a:satMod val="133000"/>
              </a:schemeClr>
            </a:gs>
            <a:gs pos="15000">
              <a:schemeClr val="accent1">
                <a:tint val="60000"/>
                <a:hueOff val="0"/>
                <a:satOff val="0"/>
                <a:lumOff val="0"/>
                <a:alphaOff val="0"/>
                <a:tint val="50000"/>
                <a:shade val="100000"/>
                <a:satMod val="140000"/>
              </a:schemeClr>
            </a:gs>
            <a:gs pos="100000">
              <a:schemeClr val="accent1">
                <a:tint val="60000"/>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b="1" kern="1200">
            <a:solidFill>
              <a:srgbClr val="002060"/>
            </a:solidFill>
          </a:endParaRPr>
        </a:p>
      </dsp:txBody>
      <dsp:txXfrm>
        <a:off x="1574074" y="293404"/>
        <a:ext cx="192778" cy="193297"/>
      </dsp:txXfrm>
    </dsp:sp>
    <dsp:sp modelId="{C6D73DE4-98C2-40FC-B6F3-82A15C3294A2}">
      <dsp:nvSpPr>
        <dsp:cNvPr id="0" name=""/>
        <dsp:cNvSpPr/>
      </dsp:nvSpPr>
      <dsp:spPr>
        <a:xfrm>
          <a:off x="1979376" y="339"/>
          <a:ext cx="1299046" cy="779427"/>
        </a:xfrm>
        <a:prstGeom prst="roundRect">
          <a:avLst>
            <a:gd name="adj" fmla="val 10000"/>
          </a:avLst>
        </a:prstGeom>
        <a:gradFill rotWithShape="0">
          <a:gsLst>
            <a:gs pos="0">
              <a:schemeClr val="accent1">
                <a:hueOff val="0"/>
                <a:satOff val="0"/>
                <a:lumOff val="0"/>
                <a:alphaOff val="0"/>
                <a:tint val="65000"/>
                <a:shade val="100000"/>
                <a:satMod val="133000"/>
              </a:schemeClr>
            </a:gs>
            <a:gs pos="15000">
              <a:schemeClr val="accent1">
                <a:hueOff val="0"/>
                <a:satOff val="0"/>
                <a:lumOff val="0"/>
                <a:alphaOff val="0"/>
                <a:tint val="50000"/>
                <a:shade val="100000"/>
                <a:satMod val="140000"/>
              </a:schemeClr>
            </a:gs>
            <a:gs pos="100000">
              <a:schemeClr val="accent1">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solidFill>
                <a:srgbClr val="002060"/>
              </a:solidFill>
            </a:rPr>
            <a:t>socket/</a:t>
          </a:r>
        </a:p>
        <a:p>
          <a:pPr marL="0" lvl="0" indent="0" algn="ctr" defTabSz="622300">
            <a:lnSpc>
              <a:spcPct val="90000"/>
            </a:lnSpc>
            <a:spcBef>
              <a:spcPct val="0"/>
            </a:spcBef>
            <a:spcAft>
              <a:spcPct val="35000"/>
            </a:spcAft>
            <a:buNone/>
          </a:pPr>
          <a:r>
            <a:rPr lang="en-US" sz="1400" b="1" kern="1200">
              <a:solidFill>
                <a:srgbClr val="002060"/>
              </a:solidFill>
            </a:rPr>
            <a:t>WSASocket</a:t>
          </a:r>
        </a:p>
      </dsp:txBody>
      <dsp:txXfrm>
        <a:off x="2002205" y="23168"/>
        <a:ext cx="1253388" cy="733769"/>
      </dsp:txXfrm>
    </dsp:sp>
    <dsp:sp modelId="{AED7390E-72C6-4504-920B-DFD374DBDFAB}">
      <dsp:nvSpPr>
        <dsp:cNvPr id="0" name=""/>
        <dsp:cNvSpPr/>
      </dsp:nvSpPr>
      <dsp:spPr>
        <a:xfrm>
          <a:off x="3392739" y="228971"/>
          <a:ext cx="275397" cy="322163"/>
        </a:xfrm>
        <a:prstGeom prst="rightArrow">
          <a:avLst>
            <a:gd name="adj1" fmla="val 60000"/>
            <a:gd name="adj2" fmla="val 50000"/>
          </a:avLst>
        </a:prstGeom>
        <a:gradFill rotWithShape="0">
          <a:gsLst>
            <a:gs pos="0">
              <a:schemeClr val="accent1">
                <a:tint val="60000"/>
                <a:hueOff val="0"/>
                <a:satOff val="0"/>
                <a:lumOff val="0"/>
                <a:alphaOff val="0"/>
                <a:tint val="65000"/>
                <a:shade val="100000"/>
                <a:satMod val="133000"/>
              </a:schemeClr>
            </a:gs>
            <a:gs pos="15000">
              <a:schemeClr val="accent1">
                <a:tint val="60000"/>
                <a:hueOff val="0"/>
                <a:satOff val="0"/>
                <a:lumOff val="0"/>
                <a:alphaOff val="0"/>
                <a:tint val="50000"/>
                <a:shade val="100000"/>
                <a:satMod val="140000"/>
              </a:schemeClr>
            </a:gs>
            <a:gs pos="100000">
              <a:schemeClr val="accent1">
                <a:tint val="60000"/>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b="1" kern="1200">
            <a:solidFill>
              <a:srgbClr val="002060"/>
            </a:solidFill>
          </a:endParaRPr>
        </a:p>
      </dsp:txBody>
      <dsp:txXfrm>
        <a:off x="3392739" y="293404"/>
        <a:ext cx="192778" cy="193297"/>
      </dsp:txXfrm>
    </dsp:sp>
    <dsp:sp modelId="{504474BF-0D6C-40B1-896C-A637619E3E7B}">
      <dsp:nvSpPr>
        <dsp:cNvPr id="0" name=""/>
        <dsp:cNvSpPr/>
      </dsp:nvSpPr>
      <dsp:spPr>
        <a:xfrm>
          <a:off x="3798041" y="339"/>
          <a:ext cx="1299046" cy="779427"/>
        </a:xfrm>
        <a:prstGeom prst="roundRect">
          <a:avLst>
            <a:gd name="adj" fmla="val 10000"/>
          </a:avLst>
        </a:prstGeom>
        <a:gradFill rotWithShape="0">
          <a:gsLst>
            <a:gs pos="0">
              <a:schemeClr val="accent1">
                <a:hueOff val="0"/>
                <a:satOff val="0"/>
                <a:lumOff val="0"/>
                <a:alphaOff val="0"/>
                <a:tint val="65000"/>
                <a:shade val="100000"/>
                <a:satMod val="133000"/>
              </a:schemeClr>
            </a:gs>
            <a:gs pos="15000">
              <a:schemeClr val="accent1">
                <a:hueOff val="0"/>
                <a:satOff val="0"/>
                <a:lumOff val="0"/>
                <a:alphaOff val="0"/>
                <a:tint val="50000"/>
                <a:shade val="100000"/>
                <a:satMod val="140000"/>
              </a:schemeClr>
            </a:gs>
            <a:gs pos="100000">
              <a:schemeClr val="accent1">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solidFill>
                <a:srgbClr val="002060"/>
              </a:solidFill>
            </a:rPr>
            <a:t>xác định địa chỉ/phân giải tên miền</a:t>
          </a:r>
        </a:p>
      </dsp:txBody>
      <dsp:txXfrm>
        <a:off x="3820870" y="23168"/>
        <a:ext cx="1253388" cy="733769"/>
      </dsp:txXfrm>
    </dsp:sp>
    <dsp:sp modelId="{3F972F2B-B97D-4CFA-AE71-24A9B7D4CD1E}">
      <dsp:nvSpPr>
        <dsp:cNvPr id="0" name=""/>
        <dsp:cNvSpPr/>
      </dsp:nvSpPr>
      <dsp:spPr>
        <a:xfrm rot="5400000">
          <a:off x="4309865" y="870700"/>
          <a:ext cx="275397" cy="322163"/>
        </a:xfrm>
        <a:prstGeom prst="rightArrow">
          <a:avLst>
            <a:gd name="adj1" fmla="val 60000"/>
            <a:gd name="adj2" fmla="val 50000"/>
          </a:avLst>
        </a:prstGeom>
        <a:gradFill rotWithShape="0">
          <a:gsLst>
            <a:gs pos="0">
              <a:schemeClr val="accent1">
                <a:tint val="60000"/>
                <a:hueOff val="0"/>
                <a:satOff val="0"/>
                <a:lumOff val="0"/>
                <a:alphaOff val="0"/>
                <a:tint val="65000"/>
                <a:shade val="100000"/>
                <a:satMod val="133000"/>
              </a:schemeClr>
            </a:gs>
            <a:gs pos="15000">
              <a:schemeClr val="accent1">
                <a:tint val="60000"/>
                <a:hueOff val="0"/>
                <a:satOff val="0"/>
                <a:lumOff val="0"/>
                <a:alphaOff val="0"/>
                <a:tint val="50000"/>
                <a:shade val="100000"/>
                <a:satMod val="140000"/>
              </a:schemeClr>
            </a:gs>
            <a:gs pos="100000">
              <a:schemeClr val="accent1">
                <a:tint val="60000"/>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b="1" kern="1200">
            <a:solidFill>
              <a:srgbClr val="002060"/>
            </a:solidFill>
          </a:endParaRPr>
        </a:p>
      </dsp:txBody>
      <dsp:txXfrm rot="-5400000">
        <a:off x="4350916" y="894083"/>
        <a:ext cx="193297" cy="192778"/>
      </dsp:txXfrm>
    </dsp:sp>
    <dsp:sp modelId="{844F28DB-D9E9-432E-94EC-486DB2C7871B}">
      <dsp:nvSpPr>
        <dsp:cNvPr id="0" name=""/>
        <dsp:cNvSpPr/>
      </dsp:nvSpPr>
      <dsp:spPr>
        <a:xfrm>
          <a:off x="3798041" y="1299386"/>
          <a:ext cx="1299046" cy="779427"/>
        </a:xfrm>
        <a:prstGeom prst="roundRect">
          <a:avLst>
            <a:gd name="adj" fmla="val 10000"/>
          </a:avLst>
        </a:prstGeom>
        <a:gradFill rotWithShape="0">
          <a:gsLst>
            <a:gs pos="0">
              <a:schemeClr val="accent1">
                <a:hueOff val="0"/>
                <a:satOff val="0"/>
                <a:lumOff val="0"/>
                <a:alphaOff val="0"/>
                <a:tint val="65000"/>
                <a:shade val="100000"/>
                <a:satMod val="133000"/>
              </a:schemeClr>
            </a:gs>
            <a:gs pos="15000">
              <a:schemeClr val="accent1">
                <a:hueOff val="0"/>
                <a:satOff val="0"/>
                <a:lumOff val="0"/>
                <a:alphaOff val="0"/>
                <a:tint val="50000"/>
                <a:shade val="100000"/>
                <a:satMod val="140000"/>
              </a:schemeClr>
            </a:gs>
            <a:gs pos="100000">
              <a:schemeClr val="accent1">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solidFill>
                <a:srgbClr val="002060"/>
              </a:solidFill>
            </a:rPr>
            <a:t>connect/WSAConnect</a:t>
          </a:r>
        </a:p>
      </dsp:txBody>
      <dsp:txXfrm>
        <a:off x="3820870" y="1322215"/>
        <a:ext cx="1253388" cy="733769"/>
      </dsp:txXfrm>
    </dsp:sp>
    <dsp:sp modelId="{42609F76-87A4-4F8C-B8C4-8188AFAAA055}">
      <dsp:nvSpPr>
        <dsp:cNvPr id="0" name=""/>
        <dsp:cNvSpPr/>
      </dsp:nvSpPr>
      <dsp:spPr>
        <a:xfrm rot="10800000">
          <a:off x="3408327" y="1528018"/>
          <a:ext cx="275397" cy="322163"/>
        </a:xfrm>
        <a:prstGeom prst="rightArrow">
          <a:avLst>
            <a:gd name="adj1" fmla="val 60000"/>
            <a:gd name="adj2" fmla="val 50000"/>
          </a:avLst>
        </a:prstGeom>
        <a:gradFill rotWithShape="0">
          <a:gsLst>
            <a:gs pos="0">
              <a:schemeClr val="accent1">
                <a:tint val="60000"/>
                <a:hueOff val="0"/>
                <a:satOff val="0"/>
                <a:lumOff val="0"/>
                <a:alphaOff val="0"/>
                <a:tint val="65000"/>
                <a:shade val="100000"/>
                <a:satMod val="133000"/>
              </a:schemeClr>
            </a:gs>
            <a:gs pos="15000">
              <a:schemeClr val="accent1">
                <a:tint val="60000"/>
                <a:hueOff val="0"/>
                <a:satOff val="0"/>
                <a:lumOff val="0"/>
                <a:alphaOff val="0"/>
                <a:tint val="50000"/>
                <a:shade val="100000"/>
                <a:satMod val="140000"/>
              </a:schemeClr>
            </a:gs>
            <a:gs pos="100000">
              <a:schemeClr val="accent1">
                <a:tint val="60000"/>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b="1" kern="1200">
            <a:solidFill>
              <a:srgbClr val="002060"/>
            </a:solidFill>
          </a:endParaRPr>
        </a:p>
      </dsp:txBody>
      <dsp:txXfrm rot="10800000">
        <a:off x="3490946" y="1592451"/>
        <a:ext cx="192778" cy="193297"/>
      </dsp:txXfrm>
    </dsp:sp>
    <dsp:sp modelId="{2589970D-3981-4459-8461-7708789D5633}">
      <dsp:nvSpPr>
        <dsp:cNvPr id="0" name=""/>
        <dsp:cNvSpPr/>
      </dsp:nvSpPr>
      <dsp:spPr>
        <a:xfrm>
          <a:off x="1979376" y="1299386"/>
          <a:ext cx="1299046" cy="779427"/>
        </a:xfrm>
        <a:prstGeom prst="roundRect">
          <a:avLst>
            <a:gd name="adj" fmla="val 10000"/>
          </a:avLst>
        </a:prstGeom>
        <a:gradFill rotWithShape="0">
          <a:gsLst>
            <a:gs pos="0">
              <a:schemeClr val="accent1">
                <a:hueOff val="0"/>
                <a:satOff val="0"/>
                <a:lumOff val="0"/>
                <a:alphaOff val="0"/>
                <a:tint val="65000"/>
                <a:shade val="100000"/>
                <a:satMod val="133000"/>
              </a:schemeClr>
            </a:gs>
            <a:gs pos="15000">
              <a:schemeClr val="accent1">
                <a:hueOff val="0"/>
                <a:satOff val="0"/>
                <a:lumOff val="0"/>
                <a:alphaOff val="0"/>
                <a:tint val="50000"/>
                <a:shade val="100000"/>
                <a:satMod val="140000"/>
              </a:schemeClr>
            </a:gs>
            <a:gs pos="100000">
              <a:schemeClr val="accent1">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solidFill>
                <a:srgbClr val="002060"/>
              </a:solidFill>
            </a:rPr>
            <a:t>send/</a:t>
          </a:r>
        </a:p>
        <a:p>
          <a:pPr marL="0" lvl="0" indent="0" algn="ctr" defTabSz="622300">
            <a:lnSpc>
              <a:spcPct val="90000"/>
            </a:lnSpc>
            <a:spcBef>
              <a:spcPct val="0"/>
            </a:spcBef>
            <a:spcAft>
              <a:spcPct val="35000"/>
            </a:spcAft>
            <a:buNone/>
          </a:pPr>
          <a:r>
            <a:rPr lang="en-US" sz="1400" b="1" kern="1200">
              <a:solidFill>
                <a:srgbClr val="002060"/>
              </a:solidFill>
            </a:rPr>
            <a:t>WSASend</a:t>
          </a:r>
        </a:p>
      </dsp:txBody>
      <dsp:txXfrm>
        <a:off x="2002205" y="1322215"/>
        <a:ext cx="1253388" cy="733769"/>
      </dsp:txXfrm>
    </dsp:sp>
    <dsp:sp modelId="{4AC2CC8A-62DF-4E57-A02C-C384433946BF}">
      <dsp:nvSpPr>
        <dsp:cNvPr id="0" name=""/>
        <dsp:cNvSpPr/>
      </dsp:nvSpPr>
      <dsp:spPr>
        <a:xfrm rot="10800000">
          <a:off x="1589662" y="1528018"/>
          <a:ext cx="275397" cy="322163"/>
        </a:xfrm>
        <a:prstGeom prst="rightArrow">
          <a:avLst>
            <a:gd name="adj1" fmla="val 60000"/>
            <a:gd name="adj2" fmla="val 50000"/>
          </a:avLst>
        </a:prstGeom>
        <a:gradFill rotWithShape="0">
          <a:gsLst>
            <a:gs pos="0">
              <a:schemeClr val="accent1">
                <a:tint val="60000"/>
                <a:hueOff val="0"/>
                <a:satOff val="0"/>
                <a:lumOff val="0"/>
                <a:alphaOff val="0"/>
                <a:tint val="65000"/>
                <a:shade val="100000"/>
                <a:satMod val="133000"/>
              </a:schemeClr>
            </a:gs>
            <a:gs pos="15000">
              <a:schemeClr val="accent1">
                <a:tint val="60000"/>
                <a:hueOff val="0"/>
                <a:satOff val="0"/>
                <a:lumOff val="0"/>
                <a:alphaOff val="0"/>
                <a:tint val="50000"/>
                <a:shade val="100000"/>
                <a:satMod val="140000"/>
              </a:schemeClr>
            </a:gs>
            <a:gs pos="100000">
              <a:schemeClr val="accent1">
                <a:tint val="60000"/>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b="1" kern="1200">
            <a:solidFill>
              <a:srgbClr val="002060"/>
            </a:solidFill>
          </a:endParaRPr>
        </a:p>
      </dsp:txBody>
      <dsp:txXfrm rot="10800000">
        <a:off x="1672281" y="1592451"/>
        <a:ext cx="192778" cy="193297"/>
      </dsp:txXfrm>
    </dsp:sp>
    <dsp:sp modelId="{49CE1D9B-CE9F-4013-B3AA-CFE5044D7DB5}">
      <dsp:nvSpPr>
        <dsp:cNvPr id="0" name=""/>
        <dsp:cNvSpPr/>
      </dsp:nvSpPr>
      <dsp:spPr>
        <a:xfrm>
          <a:off x="160712" y="1299386"/>
          <a:ext cx="1299046" cy="779427"/>
        </a:xfrm>
        <a:prstGeom prst="roundRect">
          <a:avLst>
            <a:gd name="adj" fmla="val 10000"/>
          </a:avLst>
        </a:prstGeom>
        <a:gradFill rotWithShape="0">
          <a:gsLst>
            <a:gs pos="0">
              <a:schemeClr val="accent1">
                <a:hueOff val="0"/>
                <a:satOff val="0"/>
                <a:lumOff val="0"/>
                <a:alphaOff val="0"/>
                <a:tint val="65000"/>
                <a:shade val="100000"/>
                <a:satMod val="133000"/>
              </a:schemeClr>
            </a:gs>
            <a:gs pos="15000">
              <a:schemeClr val="accent1">
                <a:hueOff val="0"/>
                <a:satOff val="0"/>
                <a:lumOff val="0"/>
                <a:alphaOff val="0"/>
                <a:tint val="50000"/>
                <a:shade val="100000"/>
                <a:satMod val="140000"/>
              </a:schemeClr>
            </a:gs>
            <a:gs pos="100000">
              <a:schemeClr val="accent1">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solidFill>
                <a:srgbClr val="002060"/>
              </a:solidFill>
            </a:rPr>
            <a:t>recv/</a:t>
          </a:r>
        </a:p>
        <a:p>
          <a:pPr marL="0" lvl="0" indent="0" algn="ctr" defTabSz="622300">
            <a:lnSpc>
              <a:spcPct val="90000"/>
            </a:lnSpc>
            <a:spcBef>
              <a:spcPct val="0"/>
            </a:spcBef>
            <a:spcAft>
              <a:spcPct val="35000"/>
            </a:spcAft>
            <a:buNone/>
          </a:pPr>
          <a:r>
            <a:rPr lang="en-US" sz="1400" b="1" kern="1200">
              <a:solidFill>
                <a:srgbClr val="002060"/>
              </a:solidFill>
            </a:rPr>
            <a:t>WSARecv</a:t>
          </a:r>
        </a:p>
      </dsp:txBody>
      <dsp:txXfrm>
        <a:off x="183541" y="1322215"/>
        <a:ext cx="1253388" cy="733769"/>
      </dsp:txXfrm>
    </dsp:sp>
    <dsp:sp modelId="{473679B4-8DD9-4FE8-BE39-A0B5FFD5EC73}">
      <dsp:nvSpPr>
        <dsp:cNvPr id="0" name=""/>
        <dsp:cNvSpPr/>
      </dsp:nvSpPr>
      <dsp:spPr>
        <a:xfrm rot="5400000">
          <a:off x="672536" y="2169747"/>
          <a:ext cx="275397" cy="322163"/>
        </a:xfrm>
        <a:prstGeom prst="rightArrow">
          <a:avLst>
            <a:gd name="adj1" fmla="val 60000"/>
            <a:gd name="adj2" fmla="val 50000"/>
          </a:avLst>
        </a:prstGeom>
        <a:gradFill rotWithShape="0">
          <a:gsLst>
            <a:gs pos="0">
              <a:schemeClr val="accent1">
                <a:tint val="60000"/>
                <a:hueOff val="0"/>
                <a:satOff val="0"/>
                <a:lumOff val="0"/>
                <a:alphaOff val="0"/>
                <a:tint val="65000"/>
                <a:shade val="100000"/>
                <a:satMod val="133000"/>
              </a:schemeClr>
            </a:gs>
            <a:gs pos="15000">
              <a:schemeClr val="accent1">
                <a:tint val="60000"/>
                <a:hueOff val="0"/>
                <a:satOff val="0"/>
                <a:lumOff val="0"/>
                <a:alphaOff val="0"/>
                <a:tint val="50000"/>
                <a:shade val="100000"/>
                <a:satMod val="140000"/>
              </a:schemeClr>
            </a:gs>
            <a:gs pos="100000">
              <a:schemeClr val="accent1">
                <a:tint val="60000"/>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b="1" kern="1200">
            <a:solidFill>
              <a:srgbClr val="002060"/>
            </a:solidFill>
          </a:endParaRPr>
        </a:p>
      </dsp:txBody>
      <dsp:txXfrm rot="-5400000">
        <a:off x="713587" y="2193130"/>
        <a:ext cx="193297" cy="192778"/>
      </dsp:txXfrm>
    </dsp:sp>
    <dsp:sp modelId="{154479DD-CD22-482F-ACB3-48704E6F659C}">
      <dsp:nvSpPr>
        <dsp:cNvPr id="0" name=""/>
        <dsp:cNvSpPr/>
      </dsp:nvSpPr>
      <dsp:spPr>
        <a:xfrm>
          <a:off x="160712" y="2598432"/>
          <a:ext cx="1299046" cy="779427"/>
        </a:xfrm>
        <a:prstGeom prst="roundRect">
          <a:avLst>
            <a:gd name="adj" fmla="val 10000"/>
          </a:avLst>
        </a:prstGeom>
        <a:gradFill rotWithShape="0">
          <a:gsLst>
            <a:gs pos="0">
              <a:schemeClr val="accent1">
                <a:hueOff val="0"/>
                <a:satOff val="0"/>
                <a:lumOff val="0"/>
                <a:alphaOff val="0"/>
                <a:tint val="65000"/>
                <a:shade val="100000"/>
                <a:satMod val="133000"/>
              </a:schemeClr>
            </a:gs>
            <a:gs pos="15000">
              <a:schemeClr val="accent1">
                <a:hueOff val="0"/>
                <a:satOff val="0"/>
                <a:lumOff val="0"/>
                <a:alphaOff val="0"/>
                <a:tint val="50000"/>
                <a:shade val="100000"/>
                <a:satMod val="140000"/>
              </a:schemeClr>
            </a:gs>
            <a:gs pos="100000">
              <a:schemeClr val="accent1">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solidFill>
                <a:srgbClr val="002060"/>
              </a:solidFill>
            </a:rPr>
            <a:t>closesocket</a:t>
          </a:r>
        </a:p>
      </dsp:txBody>
      <dsp:txXfrm>
        <a:off x="183541" y="2621261"/>
        <a:ext cx="1253388" cy="733769"/>
      </dsp:txXfrm>
    </dsp:sp>
    <dsp:sp modelId="{24489386-3694-48C0-A1BF-D064EBD5D6A6}">
      <dsp:nvSpPr>
        <dsp:cNvPr id="0" name=""/>
        <dsp:cNvSpPr/>
      </dsp:nvSpPr>
      <dsp:spPr>
        <a:xfrm>
          <a:off x="1574074" y="2827064"/>
          <a:ext cx="275397" cy="322163"/>
        </a:xfrm>
        <a:prstGeom prst="rightArrow">
          <a:avLst>
            <a:gd name="adj1" fmla="val 60000"/>
            <a:gd name="adj2" fmla="val 50000"/>
          </a:avLst>
        </a:prstGeom>
        <a:gradFill rotWithShape="0">
          <a:gsLst>
            <a:gs pos="0">
              <a:schemeClr val="accent1">
                <a:tint val="60000"/>
                <a:hueOff val="0"/>
                <a:satOff val="0"/>
                <a:lumOff val="0"/>
                <a:alphaOff val="0"/>
                <a:tint val="65000"/>
                <a:shade val="100000"/>
                <a:satMod val="133000"/>
              </a:schemeClr>
            </a:gs>
            <a:gs pos="15000">
              <a:schemeClr val="accent1">
                <a:tint val="60000"/>
                <a:hueOff val="0"/>
                <a:satOff val="0"/>
                <a:lumOff val="0"/>
                <a:alphaOff val="0"/>
                <a:tint val="50000"/>
                <a:shade val="100000"/>
                <a:satMod val="140000"/>
              </a:schemeClr>
            </a:gs>
            <a:gs pos="100000">
              <a:schemeClr val="accent1">
                <a:tint val="60000"/>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b="1" kern="1200">
            <a:solidFill>
              <a:srgbClr val="002060"/>
            </a:solidFill>
          </a:endParaRPr>
        </a:p>
      </dsp:txBody>
      <dsp:txXfrm>
        <a:off x="1574074" y="2891497"/>
        <a:ext cx="192778" cy="193297"/>
      </dsp:txXfrm>
    </dsp:sp>
    <dsp:sp modelId="{F4B676B2-D336-4552-97ED-B630CEA02C68}">
      <dsp:nvSpPr>
        <dsp:cNvPr id="0" name=""/>
        <dsp:cNvSpPr/>
      </dsp:nvSpPr>
      <dsp:spPr>
        <a:xfrm>
          <a:off x="1979376" y="2598432"/>
          <a:ext cx="1299046" cy="779427"/>
        </a:xfrm>
        <a:prstGeom prst="roundRect">
          <a:avLst>
            <a:gd name="adj" fmla="val 10000"/>
          </a:avLst>
        </a:prstGeom>
        <a:gradFill rotWithShape="0">
          <a:gsLst>
            <a:gs pos="0">
              <a:schemeClr val="accent1">
                <a:hueOff val="0"/>
                <a:satOff val="0"/>
                <a:lumOff val="0"/>
                <a:alphaOff val="0"/>
                <a:tint val="65000"/>
                <a:shade val="100000"/>
                <a:satMod val="133000"/>
              </a:schemeClr>
            </a:gs>
            <a:gs pos="15000">
              <a:schemeClr val="accent1">
                <a:hueOff val="0"/>
                <a:satOff val="0"/>
                <a:lumOff val="0"/>
                <a:alphaOff val="0"/>
                <a:tint val="50000"/>
                <a:shade val="100000"/>
                <a:satMod val="140000"/>
              </a:schemeClr>
            </a:gs>
            <a:gs pos="100000">
              <a:schemeClr val="accent1">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solidFill>
                <a:srgbClr val="002060"/>
              </a:solidFill>
            </a:rPr>
            <a:t>WSACleanup</a:t>
          </a:r>
        </a:p>
      </dsp:txBody>
      <dsp:txXfrm>
        <a:off x="2002205" y="2621261"/>
        <a:ext cx="1253388" cy="7337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211233-E3D3-472F-A0E3-A7976B3EAD4A}">
      <dsp:nvSpPr>
        <dsp:cNvPr id="0" name=""/>
        <dsp:cNvSpPr/>
      </dsp:nvSpPr>
      <dsp:spPr>
        <a:xfrm>
          <a:off x="4688" y="326826"/>
          <a:ext cx="1401216" cy="840730"/>
        </a:xfrm>
        <a:prstGeom prst="roundRect">
          <a:avLst>
            <a:gd name="adj" fmla="val 10000"/>
          </a:avLst>
        </a:prstGeom>
        <a:gradFill rotWithShape="0">
          <a:gsLst>
            <a:gs pos="0">
              <a:schemeClr val="accent1">
                <a:hueOff val="0"/>
                <a:satOff val="0"/>
                <a:lumOff val="0"/>
                <a:alphaOff val="0"/>
                <a:tint val="65000"/>
                <a:shade val="100000"/>
                <a:satMod val="133000"/>
              </a:schemeClr>
            </a:gs>
            <a:gs pos="15000">
              <a:schemeClr val="accent1">
                <a:hueOff val="0"/>
                <a:satOff val="0"/>
                <a:lumOff val="0"/>
                <a:alphaOff val="0"/>
                <a:tint val="50000"/>
                <a:shade val="100000"/>
                <a:satMod val="140000"/>
              </a:schemeClr>
            </a:gs>
            <a:gs pos="100000">
              <a:schemeClr val="accent1">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solidFill>
                <a:srgbClr val="002060"/>
              </a:solidFill>
            </a:rPr>
            <a:t>WSAStartup</a:t>
          </a:r>
        </a:p>
      </dsp:txBody>
      <dsp:txXfrm>
        <a:off x="29312" y="351450"/>
        <a:ext cx="1351968" cy="791482"/>
      </dsp:txXfrm>
    </dsp:sp>
    <dsp:sp modelId="{04CD444B-D047-4E4F-9FC8-9A79AB135CC3}">
      <dsp:nvSpPr>
        <dsp:cNvPr id="0" name=""/>
        <dsp:cNvSpPr/>
      </dsp:nvSpPr>
      <dsp:spPr>
        <a:xfrm>
          <a:off x="1529211" y="573440"/>
          <a:ext cx="297057" cy="347501"/>
        </a:xfrm>
        <a:prstGeom prst="rightArrow">
          <a:avLst>
            <a:gd name="adj1" fmla="val 60000"/>
            <a:gd name="adj2" fmla="val 50000"/>
          </a:avLst>
        </a:prstGeom>
        <a:gradFill rotWithShape="0">
          <a:gsLst>
            <a:gs pos="0">
              <a:schemeClr val="accent1">
                <a:tint val="60000"/>
                <a:hueOff val="0"/>
                <a:satOff val="0"/>
                <a:lumOff val="0"/>
                <a:alphaOff val="0"/>
                <a:tint val="65000"/>
                <a:shade val="100000"/>
                <a:satMod val="133000"/>
              </a:schemeClr>
            </a:gs>
            <a:gs pos="15000">
              <a:schemeClr val="accent1">
                <a:tint val="60000"/>
                <a:hueOff val="0"/>
                <a:satOff val="0"/>
                <a:lumOff val="0"/>
                <a:alphaOff val="0"/>
                <a:tint val="50000"/>
                <a:shade val="100000"/>
                <a:satMod val="140000"/>
              </a:schemeClr>
            </a:gs>
            <a:gs pos="100000">
              <a:schemeClr val="accent1">
                <a:tint val="60000"/>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b="1" kern="1200">
            <a:solidFill>
              <a:srgbClr val="002060"/>
            </a:solidFill>
          </a:endParaRPr>
        </a:p>
      </dsp:txBody>
      <dsp:txXfrm>
        <a:off x="1529211" y="642940"/>
        <a:ext cx="207940" cy="208501"/>
      </dsp:txXfrm>
    </dsp:sp>
    <dsp:sp modelId="{81BADB75-6BA6-4A42-9B81-4890138F2400}">
      <dsp:nvSpPr>
        <dsp:cNvPr id="0" name=""/>
        <dsp:cNvSpPr/>
      </dsp:nvSpPr>
      <dsp:spPr>
        <a:xfrm>
          <a:off x="1966391" y="326826"/>
          <a:ext cx="1401216" cy="840730"/>
        </a:xfrm>
        <a:prstGeom prst="roundRect">
          <a:avLst>
            <a:gd name="adj" fmla="val 10000"/>
          </a:avLst>
        </a:prstGeom>
        <a:gradFill rotWithShape="0">
          <a:gsLst>
            <a:gs pos="0">
              <a:schemeClr val="accent1">
                <a:hueOff val="0"/>
                <a:satOff val="0"/>
                <a:lumOff val="0"/>
                <a:alphaOff val="0"/>
                <a:tint val="65000"/>
                <a:shade val="100000"/>
                <a:satMod val="133000"/>
              </a:schemeClr>
            </a:gs>
            <a:gs pos="15000">
              <a:schemeClr val="accent1">
                <a:hueOff val="0"/>
                <a:satOff val="0"/>
                <a:lumOff val="0"/>
                <a:alphaOff val="0"/>
                <a:tint val="50000"/>
                <a:shade val="100000"/>
                <a:satMod val="140000"/>
              </a:schemeClr>
            </a:gs>
            <a:gs pos="100000">
              <a:schemeClr val="accent1">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solidFill>
                <a:srgbClr val="002060"/>
              </a:solidFill>
            </a:rPr>
            <a:t>socket/</a:t>
          </a:r>
        </a:p>
        <a:p>
          <a:pPr marL="0" lvl="0" indent="0" algn="ctr" defTabSz="622300">
            <a:lnSpc>
              <a:spcPct val="90000"/>
            </a:lnSpc>
            <a:spcBef>
              <a:spcPct val="0"/>
            </a:spcBef>
            <a:spcAft>
              <a:spcPct val="35000"/>
            </a:spcAft>
            <a:buNone/>
          </a:pPr>
          <a:r>
            <a:rPr lang="en-US" sz="1400" b="1" kern="1200">
              <a:solidFill>
                <a:srgbClr val="002060"/>
              </a:solidFill>
            </a:rPr>
            <a:t>WSASocket</a:t>
          </a:r>
        </a:p>
      </dsp:txBody>
      <dsp:txXfrm>
        <a:off x="1991015" y="351450"/>
        <a:ext cx="1351968" cy="791482"/>
      </dsp:txXfrm>
    </dsp:sp>
    <dsp:sp modelId="{7E53FFFD-4AA2-447A-B1D6-5B68777C01B1}">
      <dsp:nvSpPr>
        <dsp:cNvPr id="0" name=""/>
        <dsp:cNvSpPr/>
      </dsp:nvSpPr>
      <dsp:spPr>
        <a:xfrm>
          <a:off x="3490915" y="573440"/>
          <a:ext cx="297057" cy="347501"/>
        </a:xfrm>
        <a:prstGeom prst="rightArrow">
          <a:avLst>
            <a:gd name="adj1" fmla="val 60000"/>
            <a:gd name="adj2" fmla="val 50000"/>
          </a:avLst>
        </a:prstGeom>
        <a:gradFill rotWithShape="0">
          <a:gsLst>
            <a:gs pos="0">
              <a:schemeClr val="accent1">
                <a:tint val="60000"/>
                <a:hueOff val="0"/>
                <a:satOff val="0"/>
                <a:lumOff val="0"/>
                <a:alphaOff val="0"/>
                <a:tint val="65000"/>
                <a:shade val="100000"/>
                <a:satMod val="133000"/>
              </a:schemeClr>
            </a:gs>
            <a:gs pos="15000">
              <a:schemeClr val="accent1">
                <a:tint val="60000"/>
                <a:hueOff val="0"/>
                <a:satOff val="0"/>
                <a:lumOff val="0"/>
                <a:alphaOff val="0"/>
                <a:tint val="50000"/>
                <a:shade val="100000"/>
                <a:satMod val="140000"/>
              </a:schemeClr>
            </a:gs>
            <a:gs pos="100000">
              <a:schemeClr val="accent1">
                <a:tint val="60000"/>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b="1" kern="1200">
            <a:solidFill>
              <a:srgbClr val="002060"/>
            </a:solidFill>
          </a:endParaRPr>
        </a:p>
      </dsp:txBody>
      <dsp:txXfrm>
        <a:off x="3490915" y="642940"/>
        <a:ext cx="207940" cy="208501"/>
      </dsp:txXfrm>
    </dsp:sp>
    <dsp:sp modelId="{900D4507-54E0-42D7-9F12-B48A1C99A83F}">
      <dsp:nvSpPr>
        <dsp:cNvPr id="0" name=""/>
        <dsp:cNvSpPr/>
      </dsp:nvSpPr>
      <dsp:spPr>
        <a:xfrm>
          <a:off x="3928095" y="326826"/>
          <a:ext cx="1401216" cy="840730"/>
        </a:xfrm>
        <a:prstGeom prst="roundRect">
          <a:avLst>
            <a:gd name="adj" fmla="val 10000"/>
          </a:avLst>
        </a:prstGeom>
        <a:gradFill rotWithShape="0">
          <a:gsLst>
            <a:gs pos="0">
              <a:schemeClr val="accent1">
                <a:hueOff val="0"/>
                <a:satOff val="0"/>
                <a:lumOff val="0"/>
                <a:alphaOff val="0"/>
                <a:tint val="65000"/>
                <a:shade val="100000"/>
                <a:satMod val="133000"/>
              </a:schemeClr>
            </a:gs>
            <a:gs pos="15000">
              <a:schemeClr val="accent1">
                <a:hueOff val="0"/>
                <a:satOff val="0"/>
                <a:lumOff val="0"/>
                <a:alphaOff val="0"/>
                <a:tint val="50000"/>
                <a:shade val="100000"/>
                <a:satMod val="140000"/>
              </a:schemeClr>
            </a:gs>
            <a:gs pos="100000">
              <a:schemeClr val="accent1">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solidFill>
                <a:srgbClr val="002060"/>
              </a:solidFill>
            </a:rPr>
            <a:t>Xác định địa chỉ/Phân giải tên miền</a:t>
          </a:r>
        </a:p>
      </dsp:txBody>
      <dsp:txXfrm>
        <a:off x="3952719" y="351450"/>
        <a:ext cx="1351968" cy="791482"/>
      </dsp:txXfrm>
    </dsp:sp>
    <dsp:sp modelId="{72710EC3-2F3B-48EE-9289-79B7C93FCA28}">
      <dsp:nvSpPr>
        <dsp:cNvPr id="0" name=""/>
        <dsp:cNvSpPr/>
      </dsp:nvSpPr>
      <dsp:spPr>
        <a:xfrm rot="5400000">
          <a:off x="4480174" y="1265641"/>
          <a:ext cx="297057" cy="347501"/>
        </a:xfrm>
        <a:prstGeom prst="rightArrow">
          <a:avLst>
            <a:gd name="adj1" fmla="val 60000"/>
            <a:gd name="adj2" fmla="val 50000"/>
          </a:avLst>
        </a:prstGeom>
        <a:gradFill rotWithShape="0">
          <a:gsLst>
            <a:gs pos="0">
              <a:schemeClr val="accent1">
                <a:tint val="60000"/>
                <a:hueOff val="0"/>
                <a:satOff val="0"/>
                <a:lumOff val="0"/>
                <a:alphaOff val="0"/>
                <a:tint val="65000"/>
                <a:shade val="100000"/>
                <a:satMod val="133000"/>
              </a:schemeClr>
            </a:gs>
            <a:gs pos="15000">
              <a:schemeClr val="accent1">
                <a:tint val="60000"/>
                <a:hueOff val="0"/>
                <a:satOff val="0"/>
                <a:lumOff val="0"/>
                <a:alphaOff val="0"/>
                <a:tint val="50000"/>
                <a:shade val="100000"/>
                <a:satMod val="140000"/>
              </a:schemeClr>
            </a:gs>
            <a:gs pos="100000">
              <a:schemeClr val="accent1">
                <a:tint val="60000"/>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b="1" kern="1200">
            <a:solidFill>
              <a:srgbClr val="002060"/>
            </a:solidFill>
          </a:endParaRPr>
        </a:p>
      </dsp:txBody>
      <dsp:txXfrm rot="-5400000">
        <a:off x="4524453" y="1290863"/>
        <a:ext cx="208501" cy="207940"/>
      </dsp:txXfrm>
    </dsp:sp>
    <dsp:sp modelId="{B3B45A5C-58A7-4897-BFB7-BE645E44C642}">
      <dsp:nvSpPr>
        <dsp:cNvPr id="0" name=""/>
        <dsp:cNvSpPr/>
      </dsp:nvSpPr>
      <dsp:spPr>
        <a:xfrm>
          <a:off x="3928095" y="1728043"/>
          <a:ext cx="1401216" cy="840730"/>
        </a:xfrm>
        <a:prstGeom prst="roundRect">
          <a:avLst>
            <a:gd name="adj" fmla="val 10000"/>
          </a:avLst>
        </a:prstGeom>
        <a:gradFill rotWithShape="0">
          <a:gsLst>
            <a:gs pos="0">
              <a:schemeClr val="accent1">
                <a:hueOff val="0"/>
                <a:satOff val="0"/>
                <a:lumOff val="0"/>
                <a:alphaOff val="0"/>
                <a:tint val="65000"/>
                <a:shade val="100000"/>
                <a:satMod val="133000"/>
              </a:schemeClr>
            </a:gs>
            <a:gs pos="15000">
              <a:schemeClr val="accent1">
                <a:hueOff val="0"/>
                <a:satOff val="0"/>
                <a:lumOff val="0"/>
                <a:alphaOff val="0"/>
                <a:tint val="50000"/>
                <a:shade val="100000"/>
                <a:satMod val="140000"/>
              </a:schemeClr>
            </a:gs>
            <a:gs pos="100000">
              <a:schemeClr val="accent1">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solidFill>
                <a:srgbClr val="002060"/>
              </a:solidFill>
            </a:rPr>
            <a:t>sendto</a:t>
          </a:r>
        </a:p>
      </dsp:txBody>
      <dsp:txXfrm>
        <a:off x="3952719" y="1752667"/>
        <a:ext cx="1351968" cy="791482"/>
      </dsp:txXfrm>
    </dsp:sp>
    <dsp:sp modelId="{F848E8DC-4F1E-4CF1-83FF-FF2CB49CE138}">
      <dsp:nvSpPr>
        <dsp:cNvPr id="0" name=""/>
        <dsp:cNvSpPr/>
      </dsp:nvSpPr>
      <dsp:spPr>
        <a:xfrm rot="10800000">
          <a:off x="3507730" y="1974657"/>
          <a:ext cx="297057" cy="347501"/>
        </a:xfrm>
        <a:prstGeom prst="rightArrow">
          <a:avLst>
            <a:gd name="adj1" fmla="val 60000"/>
            <a:gd name="adj2" fmla="val 50000"/>
          </a:avLst>
        </a:prstGeom>
        <a:gradFill rotWithShape="0">
          <a:gsLst>
            <a:gs pos="0">
              <a:schemeClr val="accent1">
                <a:tint val="60000"/>
                <a:hueOff val="0"/>
                <a:satOff val="0"/>
                <a:lumOff val="0"/>
                <a:alphaOff val="0"/>
                <a:tint val="65000"/>
                <a:shade val="100000"/>
                <a:satMod val="133000"/>
              </a:schemeClr>
            </a:gs>
            <a:gs pos="15000">
              <a:schemeClr val="accent1">
                <a:tint val="60000"/>
                <a:hueOff val="0"/>
                <a:satOff val="0"/>
                <a:lumOff val="0"/>
                <a:alphaOff val="0"/>
                <a:tint val="50000"/>
                <a:shade val="100000"/>
                <a:satMod val="140000"/>
              </a:schemeClr>
            </a:gs>
            <a:gs pos="100000">
              <a:schemeClr val="accent1">
                <a:tint val="60000"/>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b="1" kern="1200">
            <a:solidFill>
              <a:srgbClr val="002060"/>
            </a:solidFill>
          </a:endParaRPr>
        </a:p>
      </dsp:txBody>
      <dsp:txXfrm rot="10800000">
        <a:off x="3596847" y="2044157"/>
        <a:ext cx="207940" cy="208501"/>
      </dsp:txXfrm>
    </dsp:sp>
    <dsp:sp modelId="{574748FB-A403-4C46-886A-A62DA43A48B5}">
      <dsp:nvSpPr>
        <dsp:cNvPr id="0" name=""/>
        <dsp:cNvSpPr/>
      </dsp:nvSpPr>
      <dsp:spPr>
        <a:xfrm>
          <a:off x="1966391" y="1728043"/>
          <a:ext cx="1401216" cy="840730"/>
        </a:xfrm>
        <a:prstGeom prst="roundRect">
          <a:avLst>
            <a:gd name="adj" fmla="val 10000"/>
          </a:avLst>
        </a:prstGeom>
        <a:gradFill rotWithShape="0">
          <a:gsLst>
            <a:gs pos="0">
              <a:schemeClr val="accent1">
                <a:hueOff val="0"/>
                <a:satOff val="0"/>
                <a:lumOff val="0"/>
                <a:alphaOff val="0"/>
                <a:tint val="65000"/>
                <a:shade val="100000"/>
                <a:satMod val="133000"/>
              </a:schemeClr>
            </a:gs>
            <a:gs pos="15000">
              <a:schemeClr val="accent1">
                <a:hueOff val="0"/>
                <a:satOff val="0"/>
                <a:lumOff val="0"/>
                <a:alphaOff val="0"/>
                <a:tint val="50000"/>
                <a:shade val="100000"/>
                <a:satMod val="140000"/>
              </a:schemeClr>
            </a:gs>
            <a:gs pos="100000">
              <a:schemeClr val="accent1">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solidFill>
                <a:srgbClr val="002060"/>
              </a:solidFill>
            </a:rPr>
            <a:t>WSACleanup</a:t>
          </a:r>
        </a:p>
      </dsp:txBody>
      <dsp:txXfrm>
        <a:off x="1991015" y="1752667"/>
        <a:ext cx="1351968" cy="7914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211233-E3D3-472F-A0E3-A7976B3EAD4A}">
      <dsp:nvSpPr>
        <dsp:cNvPr id="0" name=""/>
        <dsp:cNvSpPr/>
      </dsp:nvSpPr>
      <dsp:spPr>
        <a:xfrm>
          <a:off x="4688" y="326826"/>
          <a:ext cx="1401216" cy="840730"/>
        </a:xfrm>
        <a:prstGeom prst="roundRect">
          <a:avLst>
            <a:gd name="adj" fmla="val 10000"/>
          </a:avLst>
        </a:prstGeom>
        <a:gradFill rotWithShape="0">
          <a:gsLst>
            <a:gs pos="0">
              <a:schemeClr val="accent1">
                <a:hueOff val="0"/>
                <a:satOff val="0"/>
                <a:lumOff val="0"/>
                <a:alphaOff val="0"/>
                <a:tint val="65000"/>
                <a:shade val="100000"/>
                <a:satMod val="133000"/>
              </a:schemeClr>
            </a:gs>
            <a:gs pos="15000">
              <a:schemeClr val="accent1">
                <a:hueOff val="0"/>
                <a:satOff val="0"/>
                <a:lumOff val="0"/>
                <a:alphaOff val="0"/>
                <a:tint val="50000"/>
                <a:shade val="100000"/>
                <a:satMod val="140000"/>
              </a:schemeClr>
            </a:gs>
            <a:gs pos="100000">
              <a:schemeClr val="accent1">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solidFill>
                <a:srgbClr val="002060"/>
              </a:solidFill>
            </a:rPr>
            <a:t>WSAStartup</a:t>
          </a:r>
        </a:p>
      </dsp:txBody>
      <dsp:txXfrm>
        <a:off x="29312" y="351450"/>
        <a:ext cx="1351968" cy="791482"/>
      </dsp:txXfrm>
    </dsp:sp>
    <dsp:sp modelId="{04CD444B-D047-4E4F-9FC8-9A79AB135CC3}">
      <dsp:nvSpPr>
        <dsp:cNvPr id="0" name=""/>
        <dsp:cNvSpPr/>
      </dsp:nvSpPr>
      <dsp:spPr>
        <a:xfrm>
          <a:off x="1529211" y="573440"/>
          <a:ext cx="297057" cy="347501"/>
        </a:xfrm>
        <a:prstGeom prst="rightArrow">
          <a:avLst>
            <a:gd name="adj1" fmla="val 60000"/>
            <a:gd name="adj2" fmla="val 50000"/>
          </a:avLst>
        </a:prstGeom>
        <a:gradFill rotWithShape="0">
          <a:gsLst>
            <a:gs pos="0">
              <a:schemeClr val="accent1">
                <a:tint val="60000"/>
                <a:hueOff val="0"/>
                <a:satOff val="0"/>
                <a:lumOff val="0"/>
                <a:alphaOff val="0"/>
                <a:tint val="65000"/>
                <a:shade val="100000"/>
                <a:satMod val="133000"/>
              </a:schemeClr>
            </a:gs>
            <a:gs pos="15000">
              <a:schemeClr val="accent1">
                <a:tint val="60000"/>
                <a:hueOff val="0"/>
                <a:satOff val="0"/>
                <a:lumOff val="0"/>
                <a:alphaOff val="0"/>
                <a:tint val="50000"/>
                <a:shade val="100000"/>
                <a:satMod val="140000"/>
              </a:schemeClr>
            </a:gs>
            <a:gs pos="100000">
              <a:schemeClr val="accent1">
                <a:tint val="60000"/>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b="1" kern="1200">
            <a:solidFill>
              <a:srgbClr val="002060"/>
            </a:solidFill>
          </a:endParaRPr>
        </a:p>
      </dsp:txBody>
      <dsp:txXfrm>
        <a:off x="1529211" y="642940"/>
        <a:ext cx="207940" cy="208501"/>
      </dsp:txXfrm>
    </dsp:sp>
    <dsp:sp modelId="{81BADB75-6BA6-4A42-9B81-4890138F2400}">
      <dsp:nvSpPr>
        <dsp:cNvPr id="0" name=""/>
        <dsp:cNvSpPr/>
      </dsp:nvSpPr>
      <dsp:spPr>
        <a:xfrm>
          <a:off x="1966391" y="326826"/>
          <a:ext cx="1401216" cy="840730"/>
        </a:xfrm>
        <a:prstGeom prst="roundRect">
          <a:avLst>
            <a:gd name="adj" fmla="val 10000"/>
          </a:avLst>
        </a:prstGeom>
        <a:gradFill rotWithShape="0">
          <a:gsLst>
            <a:gs pos="0">
              <a:schemeClr val="accent1">
                <a:hueOff val="0"/>
                <a:satOff val="0"/>
                <a:lumOff val="0"/>
                <a:alphaOff val="0"/>
                <a:tint val="65000"/>
                <a:shade val="100000"/>
                <a:satMod val="133000"/>
              </a:schemeClr>
            </a:gs>
            <a:gs pos="15000">
              <a:schemeClr val="accent1">
                <a:hueOff val="0"/>
                <a:satOff val="0"/>
                <a:lumOff val="0"/>
                <a:alphaOff val="0"/>
                <a:tint val="50000"/>
                <a:shade val="100000"/>
                <a:satMod val="140000"/>
              </a:schemeClr>
            </a:gs>
            <a:gs pos="100000">
              <a:schemeClr val="accent1">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solidFill>
                <a:srgbClr val="002060"/>
              </a:solidFill>
            </a:rPr>
            <a:t>socket/</a:t>
          </a:r>
        </a:p>
        <a:p>
          <a:pPr marL="0" lvl="0" indent="0" algn="ctr" defTabSz="622300">
            <a:lnSpc>
              <a:spcPct val="90000"/>
            </a:lnSpc>
            <a:spcBef>
              <a:spcPct val="0"/>
            </a:spcBef>
            <a:spcAft>
              <a:spcPct val="35000"/>
            </a:spcAft>
            <a:buNone/>
          </a:pPr>
          <a:r>
            <a:rPr lang="en-US" sz="1400" b="1" kern="1200">
              <a:solidFill>
                <a:srgbClr val="002060"/>
              </a:solidFill>
            </a:rPr>
            <a:t>WSASocket</a:t>
          </a:r>
        </a:p>
      </dsp:txBody>
      <dsp:txXfrm>
        <a:off x="1991015" y="351450"/>
        <a:ext cx="1351968" cy="791482"/>
      </dsp:txXfrm>
    </dsp:sp>
    <dsp:sp modelId="{7E53FFFD-4AA2-447A-B1D6-5B68777C01B1}">
      <dsp:nvSpPr>
        <dsp:cNvPr id="0" name=""/>
        <dsp:cNvSpPr/>
      </dsp:nvSpPr>
      <dsp:spPr>
        <a:xfrm>
          <a:off x="3490915" y="573440"/>
          <a:ext cx="297057" cy="347501"/>
        </a:xfrm>
        <a:prstGeom prst="rightArrow">
          <a:avLst>
            <a:gd name="adj1" fmla="val 60000"/>
            <a:gd name="adj2" fmla="val 50000"/>
          </a:avLst>
        </a:prstGeom>
        <a:gradFill rotWithShape="0">
          <a:gsLst>
            <a:gs pos="0">
              <a:schemeClr val="accent1">
                <a:tint val="60000"/>
                <a:hueOff val="0"/>
                <a:satOff val="0"/>
                <a:lumOff val="0"/>
                <a:alphaOff val="0"/>
                <a:tint val="65000"/>
                <a:shade val="100000"/>
                <a:satMod val="133000"/>
              </a:schemeClr>
            </a:gs>
            <a:gs pos="15000">
              <a:schemeClr val="accent1">
                <a:tint val="60000"/>
                <a:hueOff val="0"/>
                <a:satOff val="0"/>
                <a:lumOff val="0"/>
                <a:alphaOff val="0"/>
                <a:tint val="50000"/>
                <a:shade val="100000"/>
                <a:satMod val="140000"/>
              </a:schemeClr>
            </a:gs>
            <a:gs pos="100000">
              <a:schemeClr val="accent1">
                <a:tint val="60000"/>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b="1" kern="1200">
            <a:solidFill>
              <a:srgbClr val="002060"/>
            </a:solidFill>
          </a:endParaRPr>
        </a:p>
      </dsp:txBody>
      <dsp:txXfrm>
        <a:off x="3490915" y="642940"/>
        <a:ext cx="207940" cy="208501"/>
      </dsp:txXfrm>
    </dsp:sp>
    <dsp:sp modelId="{900D4507-54E0-42D7-9F12-B48A1C99A83F}">
      <dsp:nvSpPr>
        <dsp:cNvPr id="0" name=""/>
        <dsp:cNvSpPr/>
      </dsp:nvSpPr>
      <dsp:spPr>
        <a:xfrm>
          <a:off x="3928095" y="326826"/>
          <a:ext cx="1401216" cy="840730"/>
        </a:xfrm>
        <a:prstGeom prst="roundRect">
          <a:avLst>
            <a:gd name="adj" fmla="val 10000"/>
          </a:avLst>
        </a:prstGeom>
        <a:gradFill rotWithShape="0">
          <a:gsLst>
            <a:gs pos="0">
              <a:schemeClr val="accent1">
                <a:hueOff val="0"/>
                <a:satOff val="0"/>
                <a:lumOff val="0"/>
                <a:alphaOff val="0"/>
                <a:tint val="65000"/>
                <a:shade val="100000"/>
                <a:satMod val="133000"/>
              </a:schemeClr>
            </a:gs>
            <a:gs pos="15000">
              <a:schemeClr val="accent1">
                <a:hueOff val="0"/>
                <a:satOff val="0"/>
                <a:lumOff val="0"/>
                <a:alphaOff val="0"/>
                <a:tint val="50000"/>
                <a:shade val="100000"/>
                <a:satMod val="140000"/>
              </a:schemeClr>
            </a:gs>
            <a:gs pos="100000">
              <a:schemeClr val="accent1">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solidFill>
                <a:srgbClr val="002060"/>
              </a:solidFill>
            </a:rPr>
            <a:t>bind</a:t>
          </a:r>
        </a:p>
      </dsp:txBody>
      <dsp:txXfrm>
        <a:off x="3952719" y="351450"/>
        <a:ext cx="1351968" cy="791482"/>
      </dsp:txXfrm>
    </dsp:sp>
    <dsp:sp modelId="{72710EC3-2F3B-48EE-9289-79B7C93FCA28}">
      <dsp:nvSpPr>
        <dsp:cNvPr id="0" name=""/>
        <dsp:cNvSpPr/>
      </dsp:nvSpPr>
      <dsp:spPr>
        <a:xfrm rot="5400000">
          <a:off x="4480174" y="1265641"/>
          <a:ext cx="297057" cy="347501"/>
        </a:xfrm>
        <a:prstGeom prst="rightArrow">
          <a:avLst>
            <a:gd name="adj1" fmla="val 60000"/>
            <a:gd name="adj2" fmla="val 50000"/>
          </a:avLst>
        </a:prstGeom>
        <a:gradFill rotWithShape="0">
          <a:gsLst>
            <a:gs pos="0">
              <a:schemeClr val="accent1">
                <a:tint val="60000"/>
                <a:hueOff val="0"/>
                <a:satOff val="0"/>
                <a:lumOff val="0"/>
                <a:alphaOff val="0"/>
                <a:tint val="65000"/>
                <a:shade val="100000"/>
                <a:satMod val="133000"/>
              </a:schemeClr>
            </a:gs>
            <a:gs pos="15000">
              <a:schemeClr val="accent1">
                <a:tint val="60000"/>
                <a:hueOff val="0"/>
                <a:satOff val="0"/>
                <a:lumOff val="0"/>
                <a:alphaOff val="0"/>
                <a:tint val="50000"/>
                <a:shade val="100000"/>
                <a:satMod val="140000"/>
              </a:schemeClr>
            </a:gs>
            <a:gs pos="100000">
              <a:schemeClr val="accent1">
                <a:tint val="60000"/>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b="1" kern="1200">
            <a:solidFill>
              <a:srgbClr val="002060"/>
            </a:solidFill>
          </a:endParaRPr>
        </a:p>
      </dsp:txBody>
      <dsp:txXfrm rot="-5400000">
        <a:off x="4524453" y="1290863"/>
        <a:ext cx="208501" cy="207940"/>
      </dsp:txXfrm>
    </dsp:sp>
    <dsp:sp modelId="{B3B45A5C-58A7-4897-BFB7-BE645E44C642}">
      <dsp:nvSpPr>
        <dsp:cNvPr id="0" name=""/>
        <dsp:cNvSpPr/>
      </dsp:nvSpPr>
      <dsp:spPr>
        <a:xfrm>
          <a:off x="3928095" y="1728043"/>
          <a:ext cx="1401216" cy="840730"/>
        </a:xfrm>
        <a:prstGeom prst="roundRect">
          <a:avLst>
            <a:gd name="adj" fmla="val 10000"/>
          </a:avLst>
        </a:prstGeom>
        <a:gradFill rotWithShape="0">
          <a:gsLst>
            <a:gs pos="0">
              <a:schemeClr val="accent1">
                <a:hueOff val="0"/>
                <a:satOff val="0"/>
                <a:lumOff val="0"/>
                <a:alphaOff val="0"/>
                <a:tint val="65000"/>
                <a:shade val="100000"/>
                <a:satMod val="133000"/>
              </a:schemeClr>
            </a:gs>
            <a:gs pos="15000">
              <a:schemeClr val="accent1">
                <a:hueOff val="0"/>
                <a:satOff val="0"/>
                <a:lumOff val="0"/>
                <a:alphaOff val="0"/>
                <a:tint val="50000"/>
                <a:shade val="100000"/>
                <a:satMod val="140000"/>
              </a:schemeClr>
            </a:gs>
            <a:gs pos="100000">
              <a:schemeClr val="accent1">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solidFill>
                <a:srgbClr val="002060"/>
              </a:solidFill>
            </a:rPr>
            <a:t>recvfrom</a:t>
          </a:r>
        </a:p>
      </dsp:txBody>
      <dsp:txXfrm>
        <a:off x="3952719" y="1752667"/>
        <a:ext cx="1351968" cy="791482"/>
      </dsp:txXfrm>
    </dsp:sp>
    <dsp:sp modelId="{F848E8DC-4F1E-4CF1-83FF-FF2CB49CE138}">
      <dsp:nvSpPr>
        <dsp:cNvPr id="0" name=""/>
        <dsp:cNvSpPr/>
      </dsp:nvSpPr>
      <dsp:spPr>
        <a:xfrm rot="10800000">
          <a:off x="3507730" y="1974657"/>
          <a:ext cx="297057" cy="347501"/>
        </a:xfrm>
        <a:prstGeom prst="rightArrow">
          <a:avLst>
            <a:gd name="adj1" fmla="val 60000"/>
            <a:gd name="adj2" fmla="val 50000"/>
          </a:avLst>
        </a:prstGeom>
        <a:gradFill rotWithShape="0">
          <a:gsLst>
            <a:gs pos="0">
              <a:schemeClr val="accent1">
                <a:tint val="60000"/>
                <a:hueOff val="0"/>
                <a:satOff val="0"/>
                <a:lumOff val="0"/>
                <a:alphaOff val="0"/>
                <a:tint val="65000"/>
                <a:shade val="100000"/>
                <a:satMod val="133000"/>
              </a:schemeClr>
            </a:gs>
            <a:gs pos="15000">
              <a:schemeClr val="accent1">
                <a:tint val="60000"/>
                <a:hueOff val="0"/>
                <a:satOff val="0"/>
                <a:lumOff val="0"/>
                <a:alphaOff val="0"/>
                <a:tint val="50000"/>
                <a:shade val="100000"/>
                <a:satMod val="140000"/>
              </a:schemeClr>
            </a:gs>
            <a:gs pos="100000">
              <a:schemeClr val="accent1">
                <a:tint val="60000"/>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b="1" kern="1200">
            <a:solidFill>
              <a:srgbClr val="002060"/>
            </a:solidFill>
          </a:endParaRPr>
        </a:p>
      </dsp:txBody>
      <dsp:txXfrm rot="10800000">
        <a:off x="3596847" y="2044157"/>
        <a:ext cx="207940" cy="208501"/>
      </dsp:txXfrm>
    </dsp:sp>
    <dsp:sp modelId="{574748FB-A403-4C46-886A-A62DA43A48B5}">
      <dsp:nvSpPr>
        <dsp:cNvPr id="0" name=""/>
        <dsp:cNvSpPr/>
      </dsp:nvSpPr>
      <dsp:spPr>
        <a:xfrm>
          <a:off x="1966391" y="1728043"/>
          <a:ext cx="1401216" cy="840730"/>
        </a:xfrm>
        <a:prstGeom prst="roundRect">
          <a:avLst>
            <a:gd name="adj" fmla="val 10000"/>
          </a:avLst>
        </a:prstGeom>
        <a:gradFill rotWithShape="0">
          <a:gsLst>
            <a:gs pos="0">
              <a:schemeClr val="accent1">
                <a:hueOff val="0"/>
                <a:satOff val="0"/>
                <a:lumOff val="0"/>
                <a:alphaOff val="0"/>
                <a:tint val="65000"/>
                <a:shade val="100000"/>
                <a:satMod val="133000"/>
              </a:schemeClr>
            </a:gs>
            <a:gs pos="15000">
              <a:schemeClr val="accent1">
                <a:hueOff val="0"/>
                <a:satOff val="0"/>
                <a:lumOff val="0"/>
                <a:alphaOff val="0"/>
                <a:tint val="50000"/>
                <a:shade val="100000"/>
                <a:satMod val="140000"/>
              </a:schemeClr>
            </a:gs>
            <a:gs pos="100000">
              <a:schemeClr val="accent1">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solidFill>
                <a:srgbClr val="002060"/>
              </a:solidFill>
            </a:rPr>
            <a:t>WSACleanup</a:t>
          </a:r>
        </a:p>
      </dsp:txBody>
      <dsp:txXfrm>
        <a:off x="1991015" y="1752667"/>
        <a:ext cx="1351968" cy="791482"/>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C8B3B8-FABD-404A-B312-83FAC8FBDE06}" type="datetimeFigureOut">
              <a:rPr lang="en-US" smtClean="0"/>
              <a:pPr/>
              <a:t>5/16/2018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863DD3-B107-4C51-90F9-EB4775575955}" type="slidenum">
              <a:rPr lang="en-US" smtClean="0"/>
              <a:pPr/>
              <a:t>‹#›</a:t>
            </a:fld>
            <a:endParaRPr lang="en-US"/>
          </a:p>
        </p:txBody>
      </p:sp>
    </p:spTree>
    <p:extLst>
      <p:ext uri="{BB962C8B-B14F-4D97-AF65-F5344CB8AC3E}">
        <p14:creationId xmlns:p14="http://schemas.microsoft.com/office/powerpoint/2010/main" val="2103442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3</a:t>
            </a:fld>
            <a:endParaRPr lang="en-US"/>
          </a:p>
        </p:txBody>
      </p:sp>
    </p:spTree>
    <p:extLst>
      <p:ext uri="{BB962C8B-B14F-4D97-AF65-F5344CB8AC3E}">
        <p14:creationId xmlns:p14="http://schemas.microsoft.com/office/powerpoint/2010/main" val="6636063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20</a:t>
            </a:fld>
            <a:endParaRPr lang="en-US"/>
          </a:p>
        </p:txBody>
      </p:sp>
    </p:spTree>
    <p:extLst>
      <p:ext uri="{BB962C8B-B14F-4D97-AF65-F5344CB8AC3E}">
        <p14:creationId xmlns:p14="http://schemas.microsoft.com/office/powerpoint/2010/main" val="1366416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21</a:t>
            </a:fld>
            <a:endParaRPr lang="en-US"/>
          </a:p>
        </p:txBody>
      </p:sp>
    </p:spTree>
    <p:extLst>
      <p:ext uri="{BB962C8B-B14F-4D97-AF65-F5344CB8AC3E}">
        <p14:creationId xmlns:p14="http://schemas.microsoft.com/office/powerpoint/2010/main" val="9600382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22</a:t>
            </a:fld>
            <a:endParaRPr lang="en-US"/>
          </a:p>
        </p:txBody>
      </p:sp>
    </p:spTree>
    <p:extLst>
      <p:ext uri="{BB962C8B-B14F-4D97-AF65-F5344CB8AC3E}">
        <p14:creationId xmlns:p14="http://schemas.microsoft.com/office/powerpoint/2010/main" val="13571843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23</a:t>
            </a:fld>
            <a:endParaRPr lang="en-US"/>
          </a:p>
        </p:txBody>
      </p:sp>
    </p:spTree>
    <p:extLst>
      <p:ext uri="{BB962C8B-B14F-4D97-AF65-F5344CB8AC3E}">
        <p14:creationId xmlns:p14="http://schemas.microsoft.com/office/powerpoint/2010/main" val="42008763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24</a:t>
            </a:fld>
            <a:endParaRPr lang="en-US"/>
          </a:p>
        </p:txBody>
      </p:sp>
    </p:spTree>
    <p:extLst>
      <p:ext uri="{BB962C8B-B14F-4D97-AF65-F5344CB8AC3E}">
        <p14:creationId xmlns:p14="http://schemas.microsoft.com/office/powerpoint/2010/main" val="37848266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25</a:t>
            </a:fld>
            <a:endParaRPr lang="en-US"/>
          </a:p>
        </p:txBody>
      </p:sp>
    </p:spTree>
    <p:extLst>
      <p:ext uri="{BB962C8B-B14F-4D97-AF65-F5344CB8AC3E}">
        <p14:creationId xmlns:p14="http://schemas.microsoft.com/office/powerpoint/2010/main" val="25235974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26</a:t>
            </a:fld>
            <a:endParaRPr lang="en-US"/>
          </a:p>
        </p:txBody>
      </p:sp>
    </p:spTree>
    <p:extLst>
      <p:ext uri="{BB962C8B-B14F-4D97-AF65-F5344CB8AC3E}">
        <p14:creationId xmlns:p14="http://schemas.microsoft.com/office/powerpoint/2010/main" val="40045862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27</a:t>
            </a:fld>
            <a:endParaRPr lang="en-US"/>
          </a:p>
        </p:txBody>
      </p:sp>
    </p:spTree>
    <p:extLst>
      <p:ext uri="{BB962C8B-B14F-4D97-AF65-F5344CB8AC3E}">
        <p14:creationId xmlns:p14="http://schemas.microsoft.com/office/powerpoint/2010/main" val="17219883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28</a:t>
            </a:fld>
            <a:endParaRPr lang="en-US"/>
          </a:p>
        </p:txBody>
      </p:sp>
    </p:spTree>
    <p:extLst>
      <p:ext uri="{BB962C8B-B14F-4D97-AF65-F5344CB8AC3E}">
        <p14:creationId xmlns:p14="http://schemas.microsoft.com/office/powerpoint/2010/main" val="6070505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29</a:t>
            </a:fld>
            <a:endParaRPr lang="en-US"/>
          </a:p>
        </p:txBody>
      </p:sp>
    </p:spTree>
    <p:extLst>
      <p:ext uri="{BB962C8B-B14F-4D97-AF65-F5344CB8AC3E}">
        <p14:creationId xmlns:p14="http://schemas.microsoft.com/office/powerpoint/2010/main" val="571063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9</a:t>
            </a:fld>
            <a:endParaRPr lang="en-US"/>
          </a:p>
        </p:txBody>
      </p:sp>
    </p:spTree>
    <p:extLst>
      <p:ext uri="{BB962C8B-B14F-4D97-AF65-F5344CB8AC3E}">
        <p14:creationId xmlns:p14="http://schemas.microsoft.com/office/powerpoint/2010/main" val="14404646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30</a:t>
            </a:fld>
            <a:endParaRPr lang="en-US"/>
          </a:p>
        </p:txBody>
      </p:sp>
    </p:spTree>
    <p:extLst>
      <p:ext uri="{BB962C8B-B14F-4D97-AF65-F5344CB8AC3E}">
        <p14:creationId xmlns:p14="http://schemas.microsoft.com/office/powerpoint/2010/main" val="13225524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32</a:t>
            </a:fld>
            <a:endParaRPr lang="en-US"/>
          </a:p>
        </p:txBody>
      </p:sp>
    </p:spTree>
    <p:extLst>
      <p:ext uri="{BB962C8B-B14F-4D97-AF65-F5344CB8AC3E}">
        <p14:creationId xmlns:p14="http://schemas.microsoft.com/office/powerpoint/2010/main" val="22386287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33</a:t>
            </a:fld>
            <a:endParaRPr lang="en-US"/>
          </a:p>
        </p:txBody>
      </p:sp>
    </p:spTree>
    <p:extLst>
      <p:ext uri="{BB962C8B-B14F-4D97-AF65-F5344CB8AC3E}">
        <p14:creationId xmlns:p14="http://schemas.microsoft.com/office/powerpoint/2010/main" val="24936020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34</a:t>
            </a:fld>
            <a:endParaRPr lang="en-US"/>
          </a:p>
        </p:txBody>
      </p:sp>
    </p:spTree>
    <p:extLst>
      <p:ext uri="{BB962C8B-B14F-4D97-AF65-F5344CB8AC3E}">
        <p14:creationId xmlns:p14="http://schemas.microsoft.com/office/powerpoint/2010/main" val="783669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35</a:t>
            </a:fld>
            <a:endParaRPr lang="en-US"/>
          </a:p>
        </p:txBody>
      </p:sp>
    </p:spTree>
    <p:extLst>
      <p:ext uri="{BB962C8B-B14F-4D97-AF65-F5344CB8AC3E}">
        <p14:creationId xmlns:p14="http://schemas.microsoft.com/office/powerpoint/2010/main" val="21904163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36</a:t>
            </a:fld>
            <a:endParaRPr lang="en-US"/>
          </a:p>
        </p:txBody>
      </p:sp>
    </p:spTree>
    <p:extLst>
      <p:ext uri="{BB962C8B-B14F-4D97-AF65-F5344CB8AC3E}">
        <p14:creationId xmlns:p14="http://schemas.microsoft.com/office/powerpoint/2010/main" val="22137877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37</a:t>
            </a:fld>
            <a:endParaRPr lang="en-US"/>
          </a:p>
        </p:txBody>
      </p:sp>
    </p:spTree>
    <p:extLst>
      <p:ext uri="{BB962C8B-B14F-4D97-AF65-F5344CB8AC3E}">
        <p14:creationId xmlns:p14="http://schemas.microsoft.com/office/powerpoint/2010/main" val="19544118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38</a:t>
            </a:fld>
            <a:endParaRPr lang="en-US"/>
          </a:p>
        </p:txBody>
      </p:sp>
    </p:spTree>
    <p:extLst>
      <p:ext uri="{BB962C8B-B14F-4D97-AF65-F5344CB8AC3E}">
        <p14:creationId xmlns:p14="http://schemas.microsoft.com/office/powerpoint/2010/main" val="38677991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39</a:t>
            </a:fld>
            <a:endParaRPr lang="en-US"/>
          </a:p>
        </p:txBody>
      </p:sp>
    </p:spTree>
    <p:extLst>
      <p:ext uri="{BB962C8B-B14F-4D97-AF65-F5344CB8AC3E}">
        <p14:creationId xmlns:p14="http://schemas.microsoft.com/office/powerpoint/2010/main" val="2880754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40</a:t>
            </a:fld>
            <a:endParaRPr lang="en-US"/>
          </a:p>
        </p:txBody>
      </p:sp>
    </p:spTree>
    <p:extLst>
      <p:ext uri="{BB962C8B-B14F-4D97-AF65-F5344CB8AC3E}">
        <p14:creationId xmlns:p14="http://schemas.microsoft.com/office/powerpoint/2010/main" val="2537097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10</a:t>
            </a:fld>
            <a:endParaRPr lang="en-US"/>
          </a:p>
        </p:txBody>
      </p:sp>
    </p:spTree>
    <p:extLst>
      <p:ext uri="{BB962C8B-B14F-4D97-AF65-F5344CB8AC3E}">
        <p14:creationId xmlns:p14="http://schemas.microsoft.com/office/powerpoint/2010/main" val="29967064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41</a:t>
            </a:fld>
            <a:endParaRPr lang="en-US"/>
          </a:p>
        </p:txBody>
      </p:sp>
    </p:spTree>
    <p:extLst>
      <p:ext uri="{BB962C8B-B14F-4D97-AF65-F5344CB8AC3E}">
        <p14:creationId xmlns:p14="http://schemas.microsoft.com/office/powerpoint/2010/main" val="3105508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42</a:t>
            </a:fld>
            <a:endParaRPr lang="en-US"/>
          </a:p>
        </p:txBody>
      </p:sp>
    </p:spTree>
    <p:extLst>
      <p:ext uri="{BB962C8B-B14F-4D97-AF65-F5344CB8AC3E}">
        <p14:creationId xmlns:p14="http://schemas.microsoft.com/office/powerpoint/2010/main" val="25793006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43</a:t>
            </a:fld>
            <a:endParaRPr lang="en-US"/>
          </a:p>
        </p:txBody>
      </p:sp>
    </p:spTree>
    <p:extLst>
      <p:ext uri="{BB962C8B-B14F-4D97-AF65-F5344CB8AC3E}">
        <p14:creationId xmlns:p14="http://schemas.microsoft.com/office/powerpoint/2010/main" val="40307020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44</a:t>
            </a:fld>
            <a:endParaRPr lang="en-US"/>
          </a:p>
        </p:txBody>
      </p:sp>
    </p:spTree>
    <p:extLst>
      <p:ext uri="{BB962C8B-B14F-4D97-AF65-F5344CB8AC3E}">
        <p14:creationId xmlns:p14="http://schemas.microsoft.com/office/powerpoint/2010/main" val="614745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45</a:t>
            </a:fld>
            <a:endParaRPr lang="en-US"/>
          </a:p>
        </p:txBody>
      </p:sp>
    </p:spTree>
    <p:extLst>
      <p:ext uri="{BB962C8B-B14F-4D97-AF65-F5344CB8AC3E}">
        <p14:creationId xmlns:p14="http://schemas.microsoft.com/office/powerpoint/2010/main" val="116620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46</a:t>
            </a:fld>
            <a:endParaRPr lang="en-US"/>
          </a:p>
        </p:txBody>
      </p:sp>
    </p:spTree>
    <p:extLst>
      <p:ext uri="{BB962C8B-B14F-4D97-AF65-F5344CB8AC3E}">
        <p14:creationId xmlns:p14="http://schemas.microsoft.com/office/powerpoint/2010/main" val="27760814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47</a:t>
            </a:fld>
            <a:endParaRPr lang="en-US"/>
          </a:p>
        </p:txBody>
      </p:sp>
    </p:spTree>
    <p:extLst>
      <p:ext uri="{BB962C8B-B14F-4D97-AF65-F5344CB8AC3E}">
        <p14:creationId xmlns:p14="http://schemas.microsoft.com/office/powerpoint/2010/main" val="15259572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48</a:t>
            </a:fld>
            <a:endParaRPr lang="en-US"/>
          </a:p>
        </p:txBody>
      </p:sp>
    </p:spTree>
    <p:extLst>
      <p:ext uri="{BB962C8B-B14F-4D97-AF65-F5344CB8AC3E}">
        <p14:creationId xmlns:p14="http://schemas.microsoft.com/office/powerpoint/2010/main" val="38637732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49</a:t>
            </a:fld>
            <a:endParaRPr lang="en-US"/>
          </a:p>
        </p:txBody>
      </p:sp>
    </p:spTree>
    <p:extLst>
      <p:ext uri="{BB962C8B-B14F-4D97-AF65-F5344CB8AC3E}">
        <p14:creationId xmlns:p14="http://schemas.microsoft.com/office/powerpoint/2010/main" val="22870657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50</a:t>
            </a:fld>
            <a:endParaRPr lang="en-US"/>
          </a:p>
        </p:txBody>
      </p:sp>
    </p:spTree>
    <p:extLst>
      <p:ext uri="{BB962C8B-B14F-4D97-AF65-F5344CB8AC3E}">
        <p14:creationId xmlns:p14="http://schemas.microsoft.com/office/powerpoint/2010/main" val="1686496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12</a:t>
            </a:fld>
            <a:endParaRPr lang="en-US"/>
          </a:p>
        </p:txBody>
      </p:sp>
    </p:spTree>
    <p:extLst>
      <p:ext uri="{BB962C8B-B14F-4D97-AF65-F5344CB8AC3E}">
        <p14:creationId xmlns:p14="http://schemas.microsoft.com/office/powerpoint/2010/main" val="35862401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63</a:t>
            </a:fld>
            <a:endParaRPr lang="en-US"/>
          </a:p>
        </p:txBody>
      </p:sp>
    </p:spTree>
    <p:extLst>
      <p:ext uri="{BB962C8B-B14F-4D97-AF65-F5344CB8AC3E}">
        <p14:creationId xmlns:p14="http://schemas.microsoft.com/office/powerpoint/2010/main" val="2817531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13</a:t>
            </a:fld>
            <a:endParaRPr lang="en-US"/>
          </a:p>
        </p:txBody>
      </p:sp>
    </p:spTree>
    <p:extLst>
      <p:ext uri="{BB962C8B-B14F-4D97-AF65-F5344CB8AC3E}">
        <p14:creationId xmlns:p14="http://schemas.microsoft.com/office/powerpoint/2010/main" val="2632198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14</a:t>
            </a:fld>
            <a:endParaRPr lang="en-US"/>
          </a:p>
        </p:txBody>
      </p:sp>
    </p:spTree>
    <p:extLst>
      <p:ext uri="{BB962C8B-B14F-4D97-AF65-F5344CB8AC3E}">
        <p14:creationId xmlns:p14="http://schemas.microsoft.com/office/powerpoint/2010/main" val="37358983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15</a:t>
            </a:fld>
            <a:endParaRPr lang="en-US"/>
          </a:p>
        </p:txBody>
      </p:sp>
    </p:spTree>
    <p:extLst>
      <p:ext uri="{BB962C8B-B14F-4D97-AF65-F5344CB8AC3E}">
        <p14:creationId xmlns:p14="http://schemas.microsoft.com/office/powerpoint/2010/main" val="2301683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16</a:t>
            </a:fld>
            <a:endParaRPr lang="en-US"/>
          </a:p>
        </p:txBody>
      </p:sp>
    </p:spTree>
    <p:extLst>
      <p:ext uri="{BB962C8B-B14F-4D97-AF65-F5344CB8AC3E}">
        <p14:creationId xmlns:p14="http://schemas.microsoft.com/office/powerpoint/2010/main" val="3088613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17</a:t>
            </a:fld>
            <a:endParaRPr lang="en-US"/>
          </a:p>
        </p:txBody>
      </p:sp>
    </p:spTree>
    <p:extLst>
      <p:ext uri="{BB962C8B-B14F-4D97-AF65-F5344CB8AC3E}">
        <p14:creationId xmlns:p14="http://schemas.microsoft.com/office/powerpoint/2010/main" val="15591185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 name="image1.jpg"/>
          <p:cNvPicPr>
            <a:picLocks noChangeAspect="1"/>
          </p:cNvPicPr>
          <p:nvPr/>
        </p:nvPicPr>
        <p:blipFill>
          <a:blip r:embed="rId2" cstate="print">
            <a:duotone>
              <a:schemeClr val="accent1"/>
              <a:srgbClr val="FFFFFF"/>
            </a:duotone>
          </a:blip>
          <a:stretch>
            <a:fillRect/>
          </a:stretch>
        </p:blipFill>
        <p:spPr>
          <a:xfrm>
            <a:off x="0" y="0"/>
            <a:ext cx="9144000" cy="6858000"/>
          </a:xfrm>
          <a:prstGeom prst="rect">
            <a:avLst/>
          </a:prstGeom>
          <a:noFill/>
          <a:ln>
            <a:noFill/>
          </a:ln>
        </p:spPr>
      </p:pic>
      <p:pic>
        <p:nvPicPr>
          <p:cNvPr id="7" name="image2.png"/>
          <p:cNvPicPr>
            <a:picLocks noChangeAspect="1"/>
          </p:cNvPicPr>
          <p:nvPr/>
        </p:nvPicPr>
        <p:blipFill>
          <a:blip r:embed="rId3" cstate="print">
            <a:duotone>
              <a:schemeClr val="accent1"/>
              <a:srgbClr val="FFFFFF"/>
            </a:duotone>
          </a:blip>
          <a:stretch>
            <a:fillRect/>
          </a:stretch>
        </p:blipFill>
        <p:spPr>
          <a:xfrm>
            <a:off x="571" y="428"/>
            <a:ext cx="9142858" cy="6857143"/>
          </a:xfrm>
          <a:prstGeom prst="rect">
            <a:avLst/>
          </a:prstGeom>
          <a:noFill/>
          <a:ln>
            <a:noFill/>
          </a:ln>
        </p:spPr>
      </p:pic>
      <p:pic>
        <p:nvPicPr>
          <p:cNvPr id="8" name="image3.png"/>
          <p:cNvPicPr>
            <a:picLocks noChangeAspect="1"/>
          </p:cNvPicPr>
          <p:nvPr/>
        </p:nvPicPr>
        <p:blipFill>
          <a:blip r:embed="rId4" cstate="print">
            <a:duotone>
              <a:schemeClr val="accent1"/>
              <a:srgbClr val="FFFFFF"/>
            </a:duotone>
          </a:blip>
          <a:stretch>
            <a:fillRect/>
          </a:stretch>
        </p:blipFill>
        <p:spPr>
          <a:xfrm>
            <a:off x="571" y="428"/>
            <a:ext cx="9142858" cy="6857143"/>
          </a:xfrm>
          <a:prstGeom prst="rect">
            <a:avLst/>
          </a:prstGeom>
          <a:noFill/>
          <a:ln>
            <a:noFill/>
          </a:ln>
        </p:spPr>
      </p:pic>
      <p:pic>
        <p:nvPicPr>
          <p:cNvPr id="9" name="image4.png"/>
          <p:cNvPicPr>
            <a:picLocks noChangeAspect="1"/>
          </p:cNvPicPr>
          <p:nvPr/>
        </p:nvPicPr>
        <p:blipFill>
          <a:blip r:embed="rId5" cstate="print"/>
          <a:stretch>
            <a:fillRect/>
          </a:stretch>
        </p:blipFill>
        <p:spPr>
          <a:xfrm>
            <a:off x="571" y="428"/>
            <a:ext cx="9142858" cy="6857143"/>
          </a:xfrm>
          <a:prstGeom prst="rect">
            <a:avLst/>
          </a:prstGeom>
          <a:noFill/>
          <a:ln>
            <a:noFill/>
          </a:ln>
        </p:spPr>
      </p:pic>
      <p:sp>
        <p:nvSpPr>
          <p:cNvPr id="31" name="Rectangle 31"/>
          <p:cNvSpPr>
            <a:spLocks noGrp="1"/>
          </p:cNvSpPr>
          <p:nvPr>
            <p:ph type="subTitle" idx="1"/>
          </p:nvPr>
        </p:nvSpPr>
        <p:spPr>
          <a:xfrm>
            <a:off x="2492734" y="5094577"/>
            <a:ext cx="6194066" cy="925223"/>
          </a:xfrm>
        </p:spPr>
        <p:txBody>
          <a:bodyPr/>
          <a:lstStyle>
            <a:lvl1pPr marL="0" indent="0" algn="r">
              <a:buNone/>
              <a:defRPr sz="28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5" name="Rectangle 5"/>
          <p:cNvSpPr>
            <a:spLocks noGrp="1"/>
          </p:cNvSpPr>
          <p:nvPr>
            <p:ph type="ctrTitle"/>
          </p:nvPr>
        </p:nvSpPr>
        <p:spPr>
          <a:xfrm>
            <a:off x="1108986" y="3606800"/>
            <a:ext cx="7577814" cy="1470025"/>
          </a:xfrm>
        </p:spPr>
        <p:txBody>
          <a:bodyPr anchor="b" anchorCtr="0"/>
          <a:lstStyle>
            <a:lvl1pPr algn="r">
              <a:defRPr sz="4000"/>
            </a:lvl1pPr>
          </a:lstStyle>
          <a:p>
            <a:r>
              <a:rPr lang="en-US"/>
              <a:t>Click to edit Master title style</a:t>
            </a:r>
          </a:p>
        </p:txBody>
      </p:sp>
      <p:sp>
        <p:nvSpPr>
          <p:cNvPr id="10" name="Date Placeholder 9"/>
          <p:cNvSpPr>
            <a:spLocks noGrp="1"/>
          </p:cNvSpPr>
          <p:nvPr>
            <p:ph type="dt" sz="half" idx="10"/>
          </p:nvPr>
        </p:nvSpPr>
        <p:spPr/>
        <p:txBody>
          <a:bodyPr/>
          <a:lstStyle/>
          <a:p>
            <a:fld id="{25DDE40C-732A-4F97-B3AB-68772EC9D427}" type="datetime1">
              <a:rPr lang="en-US" smtClean="0"/>
              <a:pPr/>
              <a:t>5/16/2018</a:t>
            </a:fld>
            <a:endParaRPr lang="en-US"/>
          </a:p>
        </p:txBody>
      </p:sp>
      <p:sp>
        <p:nvSpPr>
          <p:cNvPr id="11" name="Slide Number Placeholder 10"/>
          <p:cNvSpPr>
            <a:spLocks noGrp="1"/>
          </p:cNvSpPr>
          <p:nvPr>
            <p:ph type="sldNum" sz="quarter" idx="11"/>
          </p:nvPr>
        </p:nvSpPr>
        <p:spPr/>
        <p:txBody>
          <a:bodyPr/>
          <a:lstStyle/>
          <a:p>
            <a:fld id="{01FC069F-519A-4FBA-A280-9BFE5EA1AC9F}" type="slidenum">
              <a:rPr lang="en-US" smtClean="0"/>
              <a:pPr/>
              <a:t>‹#›</a:t>
            </a:fld>
            <a:endParaRPr lang="en-US"/>
          </a:p>
        </p:txBody>
      </p:sp>
      <p:sp>
        <p:nvSpPr>
          <p:cNvPr id="12" name="Footer Placeholder 11"/>
          <p:cNvSpPr>
            <a:spLocks noGrp="1"/>
          </p:cNvSpPr>
          <p:nvPr>
            <p:ph type="ftr" sz="quarter" idx="12"/>
          </p:nvPr>
        </p:nvSpPr>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7" name="Rectangle 7"/>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8"/>
          <p:cNvSpPr>
            <a:spLocks noGrp="1"/>
          </p:cNvSpPr>
          <p:nvPr>
            <p:ph type="title"/>
          </p:nvPr>
        </p:nvSpPr>
        <p:spPr>
          <a:xfrm>
            <a:off x="457200" y="359465"/>
            <a:ext cx="8229600" cy="1143000"/>
          </a:xfrm>
          <a:prstGeom prst="rect">
            <a:avLst/>
          </a:prstGeom>
        </p:spPr>
        <p:txBody>
          <a:bodyPr anchor="b" anchorCtr="0">
            <a:normAutofit/>
          </a:bodyPr>
          <a:lstStyle/>
          <a:p>
            <a:pPr algn="l"/>
            <a:r>
              <a:rPr lang="en-US"/>
              <a:t>Click to edit Master title style</a:t>
            </a:r>
          </a:p>
        </p:txBody>
      </p:sp>
      <p:sp>
        <p:nvSpPr>
          <p:cNvPr id="8" name="Date Placeholder 7"/>
          <p:cNvSpPr>
            <a:spLocks noGrp="1"/>
          </p:cNvSpPr>
          <p:nvPr>
            <p:ph type="dt" sz="half" idx="10"/>
          </p:nvPr>
        </p:nvSpPr>
        <p:spPr/>
        <p:txBody>
          <a:bodyPr/>
          <a:lstStyle/>
          <a:p>
            <a:fld id="{40600070-910F-4055-A66E-5222BE977C85}" type="datetime1">
              <a:rPr lang="en-US" smtClean="0"/>
              <a:pPr/>
              <a:t>5/16/2018</a:t>
            </a:fld>
            <a:endParaRPr lang="en-US"/>
          </a:p>
        </p:txBody>
      </p:sp>
      <p:sp>
        <p:nvSpPr>
          <p:cNvPr id="10" name="Slide Number Placeholder 9"/>
          <p:cNvSpPr>
            <a:spLocks noGrp="1"/>
          </p:cNvSpPr>
          <p:nvPr>
            <p:ph type="sldNum" sz="quarter" idx="11"/>
          </p:nvPr>
        </p:nvSpPr>
        <p:spPr/>
        <p:txBody>
          <a:bodyPr/>
          <a:lstStyle/>
          <a:p>
            <a:fld id="{01FC069F-519A-4FBA-A280-9BFE5EA1AC9F}" type="slidenum">
              <a:rPr lang="en-US" smtClean="0"/>
              <a:pPr/>
              <a:t>‹#›</a:t>
            </a:fld>
            <a:endParaRPr lang="en-US"/>
          </a:p>
        </p:txBody>
      </p:sp>
      <p:sp>
        <p:nvSpPr>
          <p:cNvPr id="11" name="Footer Placeholder 10"/>
          <p:cNvSpPr>
            <a:spLocks noGrp="1"/>
          </p:cNvSpPr>
          <p:nvPr>
            <p:ph type="ftr" sz="quarter" idx="12"/>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a:xfrm>
            <a:off x="457200" y="359465"/>
            <a:ext cx="8229600" cy="1143000"/>
          </a:xfrm>
          <a:prstGeom prst="rect">
            <a:avLst/>
          </a:prstGeom>
        </p:spPr>
        <p:txBody>
          <a:bodyPr anchor="b" anchorCtr="0">
            <a:normAutofit/>
          </a:bodyPr>
          <a:lstStyle/>
          <a:p>
            <a:pPr algn="l"/>
            <a:r>
              <a:rPr lang="en-US"/>
              <a:t>Click to edit Master title style</a:t>
            </a:r>
          </a:p>
        </p:txBody>
      </p:sp>
      <p:sp>
        <p:nvSpPr>
          <p:cNvPr id="7" name="Date Placeholder 6"/>
          <p:cNvSpPr>
            <a:spLocks noGrp="1"/>
          </p:cNvSpPr>
          <p:nvPr>
            <p:ph type="dt" sz="half" idx="10"/>
          </p:nvPr>
        </p:nvSpPr>
        <p:spPr/>
        <p:txBody>
          <a:bodyPr/>
          <a:lstStyle/>
          <a:p>
            <a:fld id="{9785E4B7-BC98-46A4-A02B-D92130DF26FC}" type="datetime1">
              <a:rPr lang="en-US" smtClean="0"/>
              <a:pPr/>
              <a:t>5/16/2018</a:t>
            </a:fld>
            <a:endParaRPr lang="en-US"/>
          </a:p>
        </p:txBody>
      </p:sp>
      <p:sp>
        <p:nvSpPr>
          <p:cNvPr id="8" name="Slide Number Placeholder 7"/>
          <p:cNvSpPr>
            <a:spLocks noGrp="1"/>
          </p:cNvSpPr>
          <p:nvPr>
            <p:ph type="sldNum" sz="quarter" idx="11"/>
          </p:nvPr>
        </p:nvSpPr>
        <p:spPr/>
        <p:txBody>
          <a:bodyPr/>
          <a:lstStyle/>
          <a:p>
            <a:fld id="{01FC069F-519A-4FBA-A280-9BFE5EA1AC9F}"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92743F0-9419-46BD-B396-8A3B39B76F2F}" type="datetime1">
              <a:rPr lang="en-US" smtClean="0"/>
              <a:pPr/>
              <a:t>5/16/2018</a:t>
            </a:fld>
            <a:endParaRPr lang="en-US"/>
          </a:p>
        </p:txBody>
      </p:sp>
      <p:sp>
        <p:nvSpPr>
          <p:cNvPr id="6" name="Slide Number Placeholder 5"/>
          <p:cNvSpPr>
            <a:spLocks noGrp="1"/>
          </p:cNvSpPr>
          <p:nvPr>
            <p:ph type="sldNum" sz="quarter" idx="11"/>
          </p:nvPr>
        </p:nvSpPr>
        <p:spPr/>
        <p:txBody>
          <a:bodyPr/>
          <a:lstStyle/>
          <a:p>
            <a:fld id="{01FC069F-519A-4FBA-A280-9BFE5EA1AC9F}" type="slidenum">
              <a:rPr lang="en-US" smtClean="0"/>
              <a:pPr/>
              <a:t>‹#›</a:t>
            </a:fld>
            <a:endParaRPr lang="en-US"/>
          </a:p>
        </p:txBody>
      </p:sp>
      <p:sp>
        <p:nvSpPr>
          <p:cNvPr id="8" name="Footer Placeholder 7"/>
          <p:cNvSpPr>
            <a:spLocks noGrp="1"/>
          </p:cNvSpPr>
          <p:nvPr>
            <p:ph type="ftr" sz="quarter" idx="12"/>
          </p:nvPr>
        </p:nvSpPr>
        <p:spPr/>
        <p:txBody>
          <a:body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2-Column Text">
    <p:spTree>
      <p:nvGrpSpPr>
        <p:cNvPr id="1" name=""/>
        <p:cNvGrpSpPr/>
        <p:nvPr/>
      </p:nvGrpSpPr>
      <p:grpSpPr>
        <a:xfrm>
          <a:off x="0" y="0"/>
          <a:ext cx="0" cy="0"/>
          <a:chOff x="0" y="0"/>
          <a:chExt cx="0" cy="0"/>
        </a:xfrm>
      </p:grpSpPr>
      <p:sp>
        <p:nvSpPr>
          <p:cNvPr id="4" name="Rectangle 4"/>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Rectangle 11"/>
          <p:cNvSpPr>
            <a:spLocks noGrp="1"/>
          </p:cNvSpPr>
          <p:nvPr>
            <p:ph type="body"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a:xfrm>
            <a:off x="457200" y="359465"/>
            <a:ext cx="8229600" cy="1143000"/>
          </a:xfrm>
          <a:prstGeom prst="rect">
            <a:avLst/>
          </a:prstGeom>
        </p:spPr>
        <p:txBody>
          <a:bodyPr anchor="b" anchorCtr="0">
            <a:normAutofit/>
          </a:bodyPr>
          <a:lstStyle/>
          <a:p>
            <a:pPr algn="l"/>
            <a:r>
              <a:rPr lang="en-US"/>
              <a:t>Click to edit Master title style</a:t>
            </a:r>
          </a:p>
        </p:txBody>
      </p:sp>
      <p:sp>
        <p:nvSpPr>
          <p:cNvPr id="10" name="Date Placeholder 9"/>
          <p:cNvSpPr>
            <a:spLocks noGrp="1"/>
          </p:cNvSpPr>
          <p:nvPr>
            <p:ph type="dt" sz="half" idx="10"/>
          </p:nvPr>
        </p:nvSpPr>
        <p:spPr/>
        <p:txBody>
          <a:bodyPr/>
          <a:lstStyle/>
          <a:p>
            <a:fld id="{05270703-8326-4E60-9970-87727A63E7D3}" type="datetime1">
              <a:rPr lang="en-US" smtClean="0"/>
              <a:pPr/>
              <a:t>5/16/2018</a:t>
            </a:fld>
            <a:endParaRPr lang="en-US"/>
          </a:p>
        </p:txBody>
      </p:sp>
      <p:sp>
        <p:nvSpPr>
          <p:cNvPr id="12" name="Slide Number Placeholder 11"/>
          <p:cNvSpPr>
            <a:spLocks noGrp="1"/>
          </p:cNvSpPr>
          <p:nvPr>
            <p:ph type="sldNum" sz="quarter" idx="11"/>
          </p:nvPr>
        </p:nvSpPr>
        <p:spPr/>
        <p:txBody>
          <a:bodyPr/>
          <a:lstStyle/>
          <a:p>
            <a:fld id="{01FC069F-519A-4FBA-A280-9BFE5EA1AC9F}" type="slidenum">
              <a:rPr lang="en-US" smtClean="0"/>
              <a:pPr/>
              <a:t>‹#›</a:t>
            </a:fld>
            <a:endParaRPr lang="en-US"/>
          </a:p>
        </p:txBody>
      </p:sp>
      <p:sp>
        <p:nvSpPr>
          <p:cNvPr id="13" name="Footer Placeholder 12"/>
          <p:cNvSpPr>
            <a:spLocks noGrp="1"/>
          </p:cNvSpPr>
          <p:nvPr>
            <p:ph type="ftr" sz="quarter" idx="12"/>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457200" y="359465"/>
            <a:ext cx="8229600" cy="1143000"/>
          </a:xfrm>
          <a:prstGeom prst="rect">
            <a:avLst/>
          </a:prstGeom>
        </p:spPr>
        <p:txBody>
          <a:bodyPr anchor="b" anchorCtr="0">
            <a:normAutofit/>
          </a:bodyPr>
          <a:lstStyle/>
          <a:p>
            <a:pPr algn="l"/>
            <a:r>
              <a:rPr lang="en-US"/>
              <a:t>Click to edit Master title style</a:t>
            </a:r>
          </a:p>
        </p:txBody>
      </p:sp>
      <p:sp>
        <p:nvSpPr>
          <p:cNvPr id="8" name="Date Placeholder 7"/>
          <p:cNvSpPr>
            <a:spLocks noGrp="1"/>
          </p:cNvSpPr>
          <p:nvPr>
            <p:ph type="dt" sz="half" idx="10"/>
          </p:nvPr>
        </p:nvSpPr>
        <p:spPr/>
        <p:txBody>
          <a:bodyPr/>
          <a:lstStyle/>
          <a:p>
            <a:fld id="{401E1C82-14C8-49E8-8865-5E147C55EBA0}" type="datetime1">
              <a:rPr lang="en-US" smtClean="0"/>
              <a:pPr/>
              <a:t>5/16/2018</a:t>
            </a:fld>
            <a:endParaRPr lang="en-US"/>
          </a:p>
        </p:txBody>
      </p:sp>
      <p:sp>
        <p:nvSpPr>
          <p:cNvPr id="9" name="Slide Number Placeholder 8"/>
          <p:cNvSpPr>
            <a:spLocks noGrp="1"/>
          </p:cNvSpPr>
          <p:nvPr>
            <p:ph type="sldNum" sz="quarter" idx="11"/>
          </p:nvPr>
        </p:nvSpPr>
        <p:spPr/>
        <p:txBody>
          <a:bodyPr/>
          <a:lstStyle/>
          <a:p>
            <a:fld id="{01FC069F-519A-4FBA-A280-9BFE5EA1AC9F}"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2 Content">
    <p:spTree>
      <p:nvGrpSpPr>
        <p:cNvPr id="1" name=""/>
        <p:cNvGrpSpPr/>
        <p:nvPr/>
      </p:nvGrpSpPr>
      <p:grpSpPr>
        <a:xfrm>
          <a:off x="0" y="0"/>
          <a:ext cx="0" cy="0"/>
          <a:chOff x="0" y="0"/>
          <a:chExt cx="0" cy="0"/>
        </a:xfrm>
      </p:grpSpPr>
      <p:sp>
        <p:nvSpPr>
          <p:cNvPr id="30" name="Rectangle 30"/>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Rectangle 17"/>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a:xfrm>
            <a:off x="457200" y="359465"/>
            <a:ext cx="8229600" cy="1143000"/>
          </a:xfrm>
          <a:prstGeom prst="rect">
            <a:avLst/>
          </a:prstGeom>
        </p:spPr>
        <p:txBody>
          <a:bodyPr anchor="b" anchorCtr="0">
            <a:normAutofit/>
          </a:bodyPr>
          <a:lstStyle/>
          <a:p>
            <a:pPr algn="l"/>
            <a:r>
              <a:rPr lang="en-US"/>
              <a:t>Click to edit Master title style</a:t>
            </a:r>
          </a:p>
        </p:txBody>
      </p:sp>
      <p:sp>
        <p:nvSpPr>
          <p:cNvPr id="9" name="Date Placeholder 8"/>
          <p:cNvSpPr>
            <a:spLocks noGrp="1"/>
          </p:cNvSpPr>
          <p:nvPr>
            <p:ph type="dt" sz="half" idx="10"/>
          </p:nvPr>
        </p:nvSpPr>
        <p:spPr/>
        <p:txBody>
          <a:bodyPr/>
          <a:lstStyle/>
          <a:p>
            <a:fld id="{092B6740-287C-446B-9FBA-14BC548E3696}" type="datetime1">
              <a:rPr lang="en-US" smtClean="0"/>
              <a:pPr/>
              <a:t>5/16/2018</a:t>
            </a:fld>
            <a:endParaRPr lang="en-US"/>
          </a:p>
        </p:txBody>
      </p:sp>
      <p:sp>
        <p:nvSpPr>
          <p:cNvPr id="10" name="Slide Number Placeholder 9"/>
          <p:cNvSpPr>
            <a:spLocks noGrp="1"/>
          </p:cNvSpPr>
          <p:nvPr>
            <p:ph type="sldNum" sz="quarter" idx="11"/>
          </p:nvPr>
        </p:nvSpPr>
        <p:spPr/>
        <p:txBody>
          <a:bodyPr/>
          <a:lstStyle/>
          <a:p>
            <a:fld id="{01FC069F-519A-4FBA-A280-9BFE5EA1AC9F}" type="slidenum">
              <a:rPr lang="en-US" smtClean="0"/>
              <a:pPr/>
              <a:t>‹#›</a:t>
            </a:fld>
            <a:endParaRPr lang="en-US"/>
          </a:p>
        </p:txBody>
      </p:sp>
      <p:sp>
        <p:nvSpPr>
          <p:cNvPr id="11" name="Footer Placeholder 10"/>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hade val="85000"/>
          </a:schemeClr>
        </a:solidFill>
        <a:effectLst/>
      </p:bgPr>
    </p:bg>
    <p:spTree>
      <p:nvGrpSpPr>
        <p:cNvPr id="1" name=""/>
        <p:cNvGrpSpPr/>
        <p:nvPr/>
      </p:nvGrpSpPr>
      <p:grpSpPr>
        <a:xfrm>
          <a:off x="0" y="0"/>
          <a:ext cx="0" cy="0"/>
          <a:chOff x="0" y="0"/>
          <a:chExt cx="0" cy="0"/>
        </a:xfrm>
      </p:grpSpPr>
      <p:pic>
        <p:nvPicPr>
          <p:cNvPr id="8" name="image5.png"/>
          <p:cNvPicPr>
            <a:picLocks noChangeAspect="1"/>
          </p:cNvPicPr>
          <p:nvPr/>
        </p:nvPicPr>
        <p:blipFill>
          <a:blip r:embed="rId9" cstate="print">
            <a:duotone>
              <a:schemeClr val="accent1"/>
              <a:srgbClr val="FFFFFF"/>
            </a:duotone>
          </a:blip>
          <a:stretch>
            <a:fillRect/>
          </a:stretch>
        </p:blipFill>
        <p:spPr>
          <a:xfrm>
            <a:off x="571" y="428"/>
            <a:ext cx="9142858" cy="6857143"/>
          </a:xfrm>
          <a:prstGeom prst="rect">
            <a:avLst/>
          </a:prstGeom>
          <a:noFill/>
          <a:ln>
            <a:noFill/>
          </a:ln>
        </p:spPr>
      </p:pic>
      <p:pic>
        <p:nvPicPr>
          <p:cNvPr id="9" name="image6.png"/>
          <p:cNvPicPr>
            <a:picLocks noChangeAspect="1"/>
          </p:cNvPicPr>
          <p:nvPr/>
        </p:nvPicPr>
        <p:blipFill>
          <a:blip r:embed="rId10" cstate="print"/>
          <a:stretch>
            <a:fillRect/>
          </a:stretch>
        </p:blipFill>
        <p:spPr>
          <a:xfrm>
            <a:off x="571" y="428"/>
            <a:ext cx="9142858" cy="6857143"/>
          </a:xfrm>
          <a:prstGeom prst="rect">
            <a:avLst/>
          </a:prstGeom>
          <a:noFill/>
          <a:ln>
            <a:noFill/>
          </a:ln>
        </p:spPr>
      </p:pic>
      <p:sp>
        <p:nvSpPr>
          <p:cNvPr id="30" name="Rectangle 30"/>
          <p:cNvSpPr>
            <a:spLocks noGrp="1"/>
          </p:cNvSpPr>
          <p:nvPr>
            <p:ph type="title"/>
          </p:nvPr>
        </p:nvSpPr>
        <p:spPr>
          <a:xfrm>
            <a:off x="457200" y="359465"/>
            <a:ext cx="8229600" cy="1143000"/>
          </a:xfrm>
          <a:prstGeom prst="rect">
            <a:avLst/>
          </a:prstGeom>
        </p:spPr>
        <p:txBody>
          <a:bodyPr anchor="b" anchorCtr="0">
            <a:normAutofit/>
          </a:bodyPr>
          <a:lstStyle/>
          <a:p>
            <a:pPr algn="l"/>
            <a:r>
              <a:rPr lang="en-US"/>
              <a:t>Click to edit Master title style</a:t>
            </a:r>
          </a:p>
        </p:txBody>
      </p:sp>
      <p:sp>
        <p:nvSpPr>
          <p:cNvPr id="12" name="Rectangle 12"/>
          <p:cNvSpPr>
            <a:spLocks noGrp="1"/>
          </p:cNvSpPr>
          <p:nvPr>
            <p:ph type="body" idx="1"/>
          </p:nvPr>
        </p:nvSpPr>
        <p:spPr>
          <a:xfrm>
            <a:off x="457200" y="1600200"/>
            <a:ext cx="8229600" cy="4525963"/>
          </a:xfrm>
          <a:prstGeom prst="rect">
            <a:avLst/>
          </a:prstGeo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6"/>
          <p:cNvSpPr>
            <a:spLocks noGrp="1"/>
          </p:cNvSpPr>
          <p:nvPr>
            <p:ph type="dt" sz="half" idx="2"/>
          </p:nvPr>
        </p:nvSpPr>
        <p:spPr>
          <a:xfrm>
            <a:off x="457200" y="6245225"/>
            <a:ext cx="2133600" cy="476250"/>
          </a:xfrm>
          <a:prstGeom prst="rect">
            <a:avLst/>
          </a:prstGeom>
        </p:spPr>
        <p:txBody>
          <a:bodyPr/>
          <a:lstStyle>
            <a:lvl1pPr>
              <a:defRPr sz="1000">
                <a:latin typeface="+mn-lt"/>
              </a:defRPr>
            </a:lvl1pPr>
          </a:lstStyle>
          <a:p>
            <a:fld id="{28B5B166-F768-414E-9BCC-6DB7AE5727DB}" type="datetime1">
              <a:rPr lang="en-US" smtClean="0"/>
              <a:pPr/>
              <a:t>5/16/2018</a:t>
            </a:fld>
            <a:endParaRPr lang="en-US"/>
          </a:p>
        </p:txBody>
      </p:sp>
      <p:sp>
        <p:nvSpPr>
          <p:cNvPr id="20" name="Rectangle 20"/>
          <p:cNvSpPr>
            <a:spLocks noGrp="1"/>
          </p:cNvSpPr>
          <p:nvPr>
            <p:ph type="ftr" sz="quarter" idx="3"/>
          </p:nvPr>
        </p:nvSpPr>
        <p:spPr>
          <a:xfrm>
            <a:off x="3124200" y="6245225"/>
            <a:ext cx="2895600" cy="476250"/>
          </a:xfrm>
          <a:prstGeom prst="rect">
            <a:avLst/>
          </a:prstGeom>
        </p:spPr>
        <p:txBody>
          <a:bodyPr/>
          <a:lstStyle>
            <a:lvl1pPr algn="ctr">
              <a:defRPr sz="1000">
                <a:latin typeface="+mn-lt"/>
              </a:defRPr>
            </a:lvl1pPr>
          </a:lstStyle>
          <a:p>
            <a:endParaRPr lang="en-US"/>
          </a:p>
        </p:txBody>
      </p:sp>
      <p:sp>
        <p:nvSpPr>
          <p:cNvPr id="21" name="Rectangle 21"/>
          <p:cNvSpPr>
            <a:spLocks noGrp="1"/>
          </p:cNvSpPr>
          <p:nvPr>
            <p:ph type="sldNum" sz="quarter" idx="4"/>
          </p:nvPr>
        </p:nvSpPr>
        <p:spPr>
          <a:xfrm>
            <a:off x="6553200" y="6245225"/>
            <a:ext cx="2133600" cy="476250"/>
          </a:xfrm>
          <a:prstGeom prst="rect">
            <a:avLst/>
          </a:prstGeom>
        </p:spPr>
        <p:txBody>
          <a:bodyPr/>
          <a:lstStyle>
            <a:lvl1pPr>
              <a:defRPr sz="1000">
                <a:latin typeface="+mn-lt"/>
              </a:defRPr>
            </a:lvl1pPr>
          </a:lstStyle>
          <a:p>
            <a:fld id="{01FC069F-519A-4FBA-A280-9BFE5EA1AC9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Lst>
  <p:hf hdr="0" ftr="0" dt="0"/>
  <p:txStyles>
    <p:titleStyle>
      <a:defPPr>
        <a:defRPr sz="4400">
          <a:solidFill>
            <a:schemeClr val="tx1"/>
          </a:solidFill>
          <a:latin typeface="+mj-lt"/>
          <a:ea typeface="+mj-ea"/>
          <a:cs typeface="+mj-cs"/>
        </a:defRPr>
      </a:defPPr>
      <a:lvl1pPr algn="l" eaLnBrk="1" hangingPunct="1">
        <a:buNone/>
        <a:defRPr sz="3600">
          <a:solidFill>
            <a:schemeClr val="tx1">
              <a:alpha val="100000"/>
            </a:schemeClr>
          </a:solidFill>
          <a:latin typeface="+mj-lt"/>
        </a:defRPr>
      </a:lvl1pPr>
    </p:titleStyle>
    <p:bodyStyle>
      <a:defPPr>
        <a:defRPr>
          <a:solidFill>
            <a:schemeClr val="tx1"/>
          </a:solidFill>
          <a:latin typeface="+mn-lt"/>
          <a:ea typeface="+mn-ea"/>
          <a:cs typeface="+mn-cs"/>
        </a:defRPr>
      </a:defPPr>
      <a:lvl1pPr marL="342900" indent="-342900" eaLnBrk="1" hangingPunct="1">
        <a:buChar char="•"/>
        <a:defRPr sz="2800">
          <a:latin typeface="+mn-lt"/>
        </a:defRPr>
      </a:lvl1pPr>
      <a:lvl2pPr marL="742950" indent="-285750" eaLnBrk="1" hangingPunct="1">
        <a:buChar char="–"/>
        <a:defRPr sz="2400">
          <a:latin typeface="+mn-lt"/>
        </a:defRPr>
      </a:lvl2pPr>
      <a:lvl3pPr marL="1143000" indent="-228600" eaLnBrk="1" hangingPunct="1">
        <a:buChar char="•"/>
        <a:defRPr sz="2400">
          <a:latin typeface="+mn-lt"/>
        </a:defRPr>
      </a:lvl3pPr>
      <a:lvl4pPr marL="1600200" indent="-228600" eaLnBrk="1" hangingPunct="1">
        <a:buChar char="–"/>
        <a:defRPr sz="2000">
          <a:latin typeface="+mn-lt"/>
        </a:defRPr>
      </a:lvl4pPr>
      <a:lvl5pPr marL="2057400" indent="-228600" eaLnBrk="1" hangingPunct="1">
        <a:buChar char="»"/>
        <a:defRPr sz="2000">
          <a:latin typeface="+mn-lt"/>
        </a:defRPr>
      </a:lvl5pPr>
      <a:lvl6pPr marL="2514600" indent="-228600" eaLnBrk="1" hangingPunct="1">
        <a:buChar char="•"/>
        <a:defRPr sz="2000"/>
      </a:lvl6pPr>
      <a:lvl7pPr marL="2971800" indent="-228600" eaLnBrk="1" hangingPunct="1">
        <a:buChar char="•"/>
        <a:defRPr sz="2000"/>
      </a:lvl7pPr>
      <a:lvl8pPr marL="3429000" indent="-228600" eaLnBrk="1" hangingPunct="1">
        <a:buChar char="•"/>
        <a:defRPr sz="2000"/>
      </a:lvl8pPr>
      <a:lvl9pPr marL="3886200" indent="-228600" eaLnBrk="1" hangingPunct="1">
        <a:buChar char="•"/>
        <a:defRPr sz="2000"/>
      </a:lvl9pPr>
    </p:bodyStyle>
    <p:otherStyle>
      <a:defPPr>
        <a:defRPr>
          <a:solidFill>
            <a:schemeClr val="tx1"/>
          </a:solidFill>
          <a:latin typeface="+mn-lt"/>
          <a:ea typeface="+mn-ea"/>
          <a:cs typeface="+mn-cs"/>
        </a:defRPr>
      </a:defPPr>
      <a:lvl1pPr marL="0" eaLnBrk="1" hangingPunct="1"/>
      <a:lvl2pPr marL="457200" eaLnBrk="1" hangingPunct="1"/>
      <a:lvl3pPr marL="914400" eaLnBrk="1" hangingPunct="1"/>
      <a:lvl4pPr marL="1371600" eaLnBrk="1" hangingPunct="1"/>
      <a:lvl5pPr marL="1828800" eaLnBrk="1" hangingPunct="1"/>
      <a:lvl6pPr marL="2286000" eaLnBrk="1" hangingPunct="1"/>
      <a:lvl7pPr marL="2743200" eaLnBrk="1" hangingPunct="1"/>
      <a:lvl8pPr marL="3200400" eaLnBrk="1" hangingPunct="1"/>
      <a:lvl9pPr marL="3657600" eaLnBrk="1" hangingPunct="1"/>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vinhlt@soict.hut.edu.vn"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hyperlink" Target="http://www.google.com,80/" TargetMode="Externa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vi-VN" dirty="0"/>
              <a:t>Lã Thế Vinh</a:t>
            </a:r>
          </a:p>
          <a:p>
            <a:r>
              <a:rPr lang="vi-VN" dirty="0"/>
              <a:t>Email: </a:t>
            </a:r>
            <a:r>
              <a:rPr lang="vi-VN" dirty="0">
                <a:hlinkClick r:id="rId2"/>
              </a:rPr>
              <a:t>vinh</a:t>
            </a:r>
            <a:r>
              <a:rPr lang="en-US" dirty="0">
                <a:hlinkClick r:id="rId2"/>
              </a:rPr>
              <a:t>.lathe</a:t>
            </a:r>
            <a:r>
              <a:rPr lang="vi-VN" dirty="0">
                <a:hlinkClick r:id="rId2"/>
              </a:rPr>
              <a:t>@hu</a:t>
            </a:r>
            <a:r>
              <a:rPr lang="en-US" dirty="0">
                <a:hlinkClick r:id="rId2"/>
              </a:rPr>
              <a:t>s</a:t>
            </a:r>
            <a:r>
              <a:rPr lang="vi-VN" dirty="0">
                <a:hlinkClick r:id="rId2"/>
              </a:rPr>
              <a:t>t.edu.vn</a:t>
            </a:r>
            <a:endParaRPr lang="vi-VN" dirty="0"/>
          </a:p>
          <a:p>
            <a:r>
              <a:rPr lang="vi-VN" dirty="0"/>
              <a:t>Phone: 0985290681</a:t>
            </a:r>
          </a:p>
          <a:p>
            <a:r>
              <a:rPr lang="vi-VN" dirty="0"/>
              <a:t>Bộ môn KTMT</a:t>
            </a:r>
          </a:p>
        </p:txBody>
      </p:sp>
      <p:sp>
        <p:nvSpPr>
          <p:cNvPr id="4" name="Slide Number Placeholder 3"/>
          <p:cNvSpPr>
            <a:spLocks noGrp="1"/>
          </p:cNvSpPr>
          <p:nvPr>
            <p:ph type="sldNum" sz="quarter" idx="11"/>
          </p:nvPr>
        </p:nvSpPr>
        <p:spPr/>
        <p:txBody>
          <a:bodyPr/>
          <a:lstStyle/>
          <a:p>
            <a:fld id="{01FC069F-519A-4FBA-A280-9BFE5EA1AC9F}" type="slidenum">
              <a:rPr lang="en-US" smtClean="0"/>
              <a:pPr/>
              <a:t>1</a:t>
            </a:fld>
            <a:endParaRPr lang="en-US"/>
          </a:p>
        </p:txBody>
      </p:sp>
    </p:spTree>
    <p:extLst>
      <p:ext uri="{BB962C8B-B14F-4D97-AF65-F5344CB8AC3E}">
        <p14:creationId xmlns:p14="http://schemas.microsoft.com/office/powerpoint/2010/main" val="3569412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dirty="0" err="1">
                <a:solidFill>
                  <a:srgbClr val="002060"/>
                </a:solidFill>
              </a:rPr>
              <a:t>Ngôn</a:t>
            </a:r>
            <a:r>
              <a:rPr lang="en-US" dirty="0">
                <a:solidFill>
                  <a:srgbClr val="002060"/>
                </a:solidFill>
              </a:rPr>
              <a:t> </a:t>
            </a:r>
            <a:r>
              <a:rPr lang="en-US" dirty="0" err="1">
                <a:solidFill>
                  <a:srgbClr val="002060"/>
                </a:solidFill>
              </a:rPr>
              <a:t>ngữ</a:t>
            </a:r>
            <a:r>
              <a:rPr lang="en-US" dirty="0">
                <a:solidFill>
                  <a:srgbClr val="002060"/>
                </a:solidFill>
              </a:rPr>
              <a:t> </a:t>
            </a:r>
            <a:r>
              <a:rPr lang="en-US" dirty="0" err="1">
                <a:solidFill>
                  <a:srgbClr val="002060"/>
                </a:solidFill>
              </a:rPr>
              <a:t>lập</a:t>
            </a:r>
            <a:r>
              <a:rPr lang="en-US" dirty="0">
                <a:solidFill>
                  <a:srgbClr val="002060"/>
                </a:solidFill>
              </a:rPr>
              <a:t> </a:t>
            </a:r>
            <a:r>
              <a:rPr lang="en-US" dirty="0" err="1">
                <a:solidFill>
                  <a:srgbClr val="002060"/>
                </a:solidFill>
              </a:rPr>
              <a:t>trình</a:t>
            </a:r>
            <a:r>
              <a:rPr lang="en-US" dirty="0">
                <a:solidFill>
                  <a:srgbClr val="002060"/>
                </a:solidFill>
              </a:rPr>
              <a:t> </a:t>
            </a:r>
            <a:r>
              <a:rPr lang="en-US" dirty="0" err="1">
                <a:solidFill>
                  <a:srgbClr val="002060"/>
                </a:solidFill>
              </a:rPr>
              <a:t>mạng</a:t>
            </a:r>
            <a:endParaRPr lang="en-US" dirty="0">
              <a:solidFill>
                <a:srgbClr val="002060"/>
              </a:solidFill>
            </a:endParaRPr>
          </a:p>
          <a:p>
            <a:pPr lvl="1"/>
            <a:r>
              <a:rPr lang="en-US" b="1" dirty="0">
                <a:solidFill>
                  <a:srgbClr val="002060"/>
                </a:solidFill>
              </a:rPr>
              <a:t>C/C++</a:t>
            </a:r>
            <a:r>
              <a:rPr lang="en-US" dirty="0">
                <a:solidFill>
                  <a:srgbClr val="002060"/>
                </a:solidFill>
              </a:rPr>
              <a:t>: </a:t>
            </a:r>
            <a:r>
              <a:rPr lang="en-US" dirty="0" err="1">
                <a:solidFill>
                  <a:srgbClr val="002060"/>
                </a:solidFill>
              </a:rPr>
              <a:t>Mạnh</a:t>
            </a:r>
            <a:r>
              <a:rPr lang="en-US" dirty="0">
                <a:solidFill>
                  <a:srgbClr val="002060"/>
                </a:solidFill>
              </a:rPr>
              <a:t> </a:t>
            </a:r>
            <a:r>
              <a:rPr lang="en-US" dirty="0" err="1">
                <a:solidFill>
                  <a:srgbClr val="002060"/>
                </a:solidFill>
              </a:rPr>
              <a:t>và</a:t>
            </a:r>
            <a:r>
              <a:rPr lang="en-US" dirty="0">
                <a:solidFill>
                  <a:srgbClr val="002060"/>
                </a:solidFill>
              </a:rPr>
              <a:t> </a:t>
            </a:r>
            <a:r>
              <a:rPr lang="en-US" dirty="0" err="1">
                <a:solidFill>
                  <a:srgbClr val="002060"/>
                </a:solidFill>
              </a:rPr>
              <a:t>phổ</a:t>
            </a:r>
            <a:r>
              <a:rPr lang="en-US" dirty="0">
                <a:solidFill>
                  <a:srgbClr val="002060"/>
                </a:solidFill>
              </a:rPr>
              <a:t> </a:t>
            </a:r>
            <a:r>
              <a:rPr lang="en-US" dirty="0" err="1">
                <a:solidFill>
                  <a:srgbClr val="002060"/>
                </a:solidFill>
              </a:rPr>
              <a:t>biến</a:t>
            </a:r>
            <a:r>
              <a:rPr lang="en-US" dirty="0">
                <a:solidFill>
                  <a:srgbClr val="002060"/>
                </a:solidFill>
              </a:rPr>
              <a:t>, </a:t>
            </a:r>
            <a:r>
              <a:rPr lang="en-US" dirty="0" err="1">
                <a:solidFill>
                  <a:srgbClr val="002060"/>
                </a:solidFill>
              </a:rPr>
              <a:t>được</a:t>
            </a:r>
            <a:r>
              <a:rPr lang="en-US" dirty="0">
                <a:solidFill>
                  <a:srgbClr val="002060"/>
                </a:solidFill>
              </a:rPr>
              <a:t> </a:t>
            </a:r>
            <a:r>
              <a:rPr lang="en-US" dirty="0" err="1">
                <a:solidFill>
                  <a:srgbClr val="002060"/>
                </a:solidFill>
              </a:rPr>
              <a:t>hầu</a:t>
            </a:r>
            <a:r>
              <a:rPr lang="en-US" dirty="0">
                <a:solidFill>
                  <a:srgbClr val="002060"/>
                </a:solidFill>
              </a:rPr>
              <a:t> </a:t>
            </a:r>
            <a:r>
              <a:rPr lang="en-US" dirty="0" err="1">
                <a:solidFill>
                  <a:srgbClr val="002060"/>
                </a:solidFill>
              </a:rPr>
              <a:t>hết</a:t>
            </a:r>
            <a:r>
              <a:rPr lang="en-US" dirty="0">
                <a:solidFill>
                  <a:srgbClr val="002060"/>
                </a:solidFill>
              </a:rPr>
              <a:t> </a:t>
            </a:r>
            <a:r>
              <a:rPr lang="en-US" dirty="0" err="1">
                <a:solidFill>
                  <a:srgbClr val="002060"/>
                </a:solidFill>
              </a:rPr>
              <a:t>các</a:t>
            </a:r>
            <a:r>
              <a:rPr lang="en-US" dirty="0">
                <a:solidFill>
                  <a:srgbClr val="002060"/>
                </a:solidFill>
              </a:rPr>
              <a:t> </a:t>
            </a:r>
            <a:r>
              <a:rPr lang="en-US" dirty="0" err="1">
                <a:solidFill>
                  <a:srgbClr val="002060"/>
                </a:solidFill>
              </a:rPr>
              <a:t>lập</a:t>
            </a:r>
            <a:r>
              <a:rPr lang="en-US" dirty="0">
                <a:solidFill>
                  <a:srgbClr val="002060"/>
                </a:solidFill>
              </a:rPr>
              <a:t> </a:t>
            </a:r>
            <a:r>
              <a:rPr lang="en-US" dirty="0" err="1">
                <a:solidFill>
                  <a:srgbClr val="002060"/>
                </a:solidFill>
              </a:rPr>
              <a:t>trình</a:t>
            </a:r>
            <a:r>
              <a:rPr lang="en-US" dirty="0">
                <a:solidFill>
                  <a:srgbClr val="002060"/>
                </a:solidFill>
              </a:rPr>
              <a:t> </a:t>
            </a:r>
            <a:r>
              <a:rPr lang="en-US" dirty="0" err="1">
                <a:solidFill>
                  <a:srgbClr val="002060"/>
                </a:solidFill>
              </a:rPr>
              <a:t>viên</a:t>
            </a:r>
            <a:r>
              <a:rPr lang="en-US" dirty="0">
                <a:solidFill>
                  <a:srgbClr val="002060"/>
                </a:solidFill>
              </a:rPr>
              <a:t> </a:t>
            </a:r>
            <a:r>
              <a:rPr lang="en-US" dirty="0" err="1">
                <a:solidFill>
                  <a:srgbClr val="002060"/>
                </a:solidFill>
              </a:rPr>
              <a:t>sử</a:t>
            </a:r>
            <a:r>
              <a:rPr lang="en-US" dirty="0">
                <a:solidFill>
                  <a:srgbClr val="002060"/>
                </a:solidFill>
              </a:rPr>
              <a:t> </a:t>
            </a:r>
            <a:r>
              <a:rPr lang="en-US" dirty="0" err="1">
                <a:solidFill>
                  <a:srgbClr val="002060"/>
                </a:solidFill>
              </a:rPr>
              <a:t>dụng</a:t>
            </a:r>
            <a:r>
              <a:rPr lang="en-US" dirty="0">
                <a:solidFill>
                  <a:srgbClr val="002060"/>
                </a:solidFill>
              </a:rPr>
              <a:t> </a:t>
            </a:r>
            <a:r>
              <a:rPr lang="en-US" dirty="0" err="1">
                <a:solidFill>
                  <a:srgbClr val="002060"/>
                </a:solidFill>
              </a:rPr>
              <a:t>để</a:t>
            </a:r>
            <a:r>
              <a:rPr lang="en-US" dirty="0">
                <a:solidFill>
                  <a:srgbClr val="002060"/>
                </a:solidFill>
              </a:rPr>
              <a:t> </a:t>
            </a:r>
            <a:r>
              <a:rPr lang="en-US" dirty="0" err="1">
                <a:solidFill>
                  <a:srgbClr val="002060"/>
                </a:solidFill>
              </a:rPr>
              <a:t>viết</a:t>
            </a:r>
            <a:r>
              <a:rPr lang="en-US" dirty="0">
                <a:solidFill>
                  <a:srgbClr val="002060"/>
                </a:solidFill>
              </a:rPr>
              <a:t> </a:t>
            </a:r>
            <a:r>
              <a:rPr lang="en-US" dirty="0" err="1">
                <a:solidFill>
                  <a:srgbClr val="002060"/>
                </a:solidFill>
              </a:rPr>
              <a:t>các</a:t>
            </a:r>
            <a:r>
              <a:rPr lang="en-US" dirty="0">
                <a:solidFill>
                  <a:srgbClr val="002060"/>
                </a:solidFill>
              </a:rPr>
              <a:t> </a:t>
            </a:r>
            <a:r>
              <a:rPr lang="en-US" dirty="0" err="1">
                <a:solidFill>
                  <a:srgbClr val="002060"/>
                </a:solidFill>
              </a:rPr>
              <a:t>ứng</a:t>
            </a:r>
            <a:r>
              <a:rPr lang="en-US" dirty="0">
                <a:solidFill>
                  <a:srgbClr val="002060"/>
                </a:solidFill>
              </a:rPr>
              <a:t> </a:t>
            </a:r>
            <a:r>
              <a:rPr lang="en-US" dirty="0" err="1">
                <a:solidFill>
                  <a:srgbClr val="002060"/>
                </a:solidFill>
              </a:rPr>
              <a:t>dụng</a:t>
            </a:r>
            <a:r>
              <a:rPr lang="en-US" dirty="0">
                <a:solidFill>
                  <a:srgbClr val="002060"/>
                </a:solidFill>
              </a:rPr>
              <a:t> </a:t>
            </a:r>
            <a:r>
              <a:rPr lang="en-US" dirty="0" err="1">
                <a:solidFill>
                  <a:srgbClr val="002060"/>
                </a:solidFill>
              </a:rPr>
              <a:t>mạng</a:t>
            </a:r>
            <a:r>
              <a:rPr lang="en-US" dirty="0">
                <a:solidFill>
                  <a:srgbClr val="002060"/>
                </a:solidFill>
              </a:rPr>
              <a:t> </a:t>
            </a:r>
            <a:r>
              <a:rPr lang="en-US" dirty="0" err="1">
                <a:solidFill>
                  <a:srgbClr val="002060"/>
                </a:solidFill>
              </a:rPr>
              <a:t>hiệu</a:t>
            </a:r>
            <a:r>
              <a:rPr lang="en-US" dirty="0">
                <a:solidFill>
                  <a:srgbClr val="002060"/>
                </a:solidFill>
              </a:rPr>
              <a:t> </a:t>
            </a:r>
            <a:r>
              <a:rPr lang="en-US" dirty="0" err="1">
                <a:solidFill>
                  <a:srgbClr val="002060"/>
                </a:solidFill>
              </a:rPr>
              <a:t>năng</a:t>
            </a:r>
            <a:r>
              <a:rPr lang="en-US" dirty="0">
                <a:solidFill>
                  <a:srgbClr val="002060"/>
                </a:solidFill>
              </a:rPr>
              <a:t> </a:t>
            </a:r>
            <a:r>
              <a:rPr lang="en-US" dirty="0" err="1">
                <a:solidFill>
                  <a:srgbClr val="002060"/>
                </a:solidFill>
              </a:rPr>
              <a:t>cao</a:t>
            </a:r>
            <a:r>
              <a:rPr lang="en-US" dirty="0">
                <a:solidFill>
                  <a:srgbClr val="002060"/>
                </a:solidFill>
              </a:rPr>
              <a:t>.</a:t>
            </a:r>
          </a:p>
          <a:p>
            <a:pPr lvl="1"/>
            <a:r>
              <a:rPr lang="en-US" b="1" dirty="0">
                <a:solidFill>
                  <a:srgbClr val="002060"/>
                </a:solidFill>
              </a:rPr>
              <a:t>Java</a:t>
            </a:r>
            <a:r>
              <a:rPr lang="en-US" dirty="0">
                <a:solidFill>
                  <a:srgbClr val="002060"/>
                </a:solidFill>
              </a:rPr>
              <a:t>: </a:t>
            </a:r>
            <a:r>
              <a:rPr lang="en-US" dirty="0" err="1">
                <a:solidFill>
                  <a:srgbClr val="002060"/>
                </a:solidFill>
              </a:rPr>
              <a:t>Khá</a:t>
            </a:r>
            <a:r>
              <a:rPr lang="en-US" dirty="0">
                <a:solidFill>
                  <a:srgbClr val="002060"/>
                </a:solidFill>
              </a:rPr>
              <a:t> </a:t>
            </a:r>
            <a:r>
              <a:rPr lang="en-US" dirty="0" err="1">
                <a:solidFill>
                  <a:srgbClr val="002060"/>
                </a:solidFill>
              </a:rPr>
              <a:t>thông</a:t>
            </a:r>
            <a:r>
              <a:rPr lang="en-US" dirty="0">
                <a:solidFill>
                  <a:srgbClr val="002060"/>
                </a:solidFill>
              </a:rPr>
              <a:t> </a:t>
            </a:r>
            <a:r>
              <a:rPr lang="en-US" dirty="0" err="1">
                <a:solidFill>
                  <a:srgbClr val="002060"/>
                </a:solidFill>
              </a:rPr>
              <a:t>dụng</a:t>
            </a:r>
            <a:r>
              <a:rPr lang="en-US" dirty="0">
                <a:solidFill>
                  <a:srgbClr val="002060"/>
                </a:solidFill>
              </a:rPr>
              <a:t>, </a:t>
            </a:r>
            <a:r>
              <a:rPr lang="en-US" dirty="0" err="1">
                <a:solidFill>
                  <a:srgbClr val="002060"/>
                </a:solidFill>
              </a:rPr>
              <a:t>sử</a:t>
            </a:r>
            <a:r>
              <a:rPr lang="en-US" dirty="0">
                <a:solidFill>
                  <a:srgbClr val="002060"/>
                </a:solidFill>
              </a:rPr>
              <a:t> </a:t>
            </a:r>
            <a:r>
              <a:rPr lang="en-US" dirty="0" err="1">
                <a:solidFill>
                  <a:srgbClr val="002060"/>
                </a:solidFill>
              </a:rPr>
              <a:t>dụng</a:t>
            </a:r>
            <a:r>
              <a:rPr lang="en-US" dirty="0">
                <a:solidFill>
                  <a:srgbClr val="002060"/>
                </a:solidFill>
              </a:rPr>
              <a:t> </a:t>
            </a:r>
            <a:r>
              <a:rPr lang="en-US" dirty="0" err="1">
                <a:solidFill>
                  <a:srgbClr val="002060"/>
                </a:solidFill>
              </a:rPr>
              <a:t>nhiều</a:t>
            </a:r>
            <a:r>
              <a:rPr lang="en-US" dirty="0">
                <a:solidFill>
                  <a:srgbClr val="002060"/>
                </a:solidFill>
              </a:rPr>
              <a:t> </a:t>
            </a:r>
            <a:r>
              <a:rPr lang="en-US" dirty="0" err="1">
                <a:solidFill>
                  <a:srgbClr val="002060"/>
                </a:solidFill>
              </a:rPr>
              <a:t>trong</a:t>
            </a:r>
            <a:r>
              <a:rPr lang="en-US" dirty="0">
                <a:solidFill>
                  <a:srgbClr val="002060"/>
                </a:solidFill>
              </a:rPr>
              <a:t> </a:t>
            </a:r>
            <a:r>
              <a:rPr lang="en-US" dirty="0" err="1">
                <a:solidFill>
                  <a:srgbClr val="002060"/>
                </a:solidFill>
              </a:rPr>
              <a:t>các</a:t>
            </a:r>
            <a:r>
              <a:rPr lang="en-US" dirty="0">
                <a:solidFill>
                  <a:srgbClr val="002060"/>
                </a:solidFill>
              </a:rPr>
              <a:t> </a:t>
            </a:r>
            <a:r>
              <a:rPr lang="en-US" dirty="0" err="1">
                <a:solidFill>
                  <a:srgbClr val="002060"/>
                </a:solidFill>
              </a:rPr>
              <a:t>điện</a:t>
            </a:r>
            <a:r>
              <a:rPr lang="en-US" dirty="0">
                <a:solidFill>
                  <a:srgbClr val="002060"/>
                </a:solidFill>
              </a:rPr>
              <a:t> </a:t>
            </a:r>
            <a:r>
              <a:rPr lang="en-US" dirty="0" err="1">
                <a:solidFill>
                  <a:srgbClr val="002060"/>
                </a:solidFill>
              </a:rPr>
              <a:t>thoại</a:t>
            </a:r>
            <a:r>
              <a:rPr lang="en-US" dirty="0">
                <a:solidFill>
                  <a:srgbClr val="002060"/>
                </a:solidFill>
              </a:rPr>
              <a:t> di </a:t>
            </a:r>
            <a:r>
              <a:rPr lang="en-US" dirty="0" err="1">
                <a:solidFill>
                  <a:srgbClr val="002060"/>
                </a:solidFill>
              </a:rPr>
              <a:t>động</a:t>
            </a:r>
            <a:r>
              <a:rPr lang="en-US" dirty="0">
                <a:solidFill>
                  <a:srgbClr val="002060"/>
                </a:solidFill>
              </a:rPr>
              <a:t> (J2ME,Android).</a:t>
            </a:r>
          </a:p>
          <a:p>
            <a:pPr lvl="1"/>
            <a:r>
              <a:rPr lang="en-US" b="1" dirty="0">
                <a:solidFill>
                  <a:srgbClr val="002060"/>
                </a:solidFill>
              </a:rPr>
              <a:t>C#</a:t>
            </a:r>
            <a:r>
              <a:rPr lang="en-US" dirty="0">
                <a:solidFill>
                  <a:srgbClr val="002060"/>
                </a:solidFill>
              </a:rPr>
              <a:t>: </a:t>
            </a:r>
            <a:r>
              <a:rPr lang="en-US" dirty="0" err="1">
                <a:solidFill>
                  <a:srgbClr val="002060"/>
                </a:solidFill>
              </a:rPr>
              <a:t>Mạnh</a:t>
            </a:r>
            <a:r>
              <a:rPr lang="en-US" dirty="0">
                <a:solidFill>
                  <a:srgbClr val="002060"/>
                </a:solidFill>
              </a:rPr>
              <a:t> </a:t>
            </a:r>
            <a:r>
              <a:rPr lang="en-US" dirty="0" err="1">
                <a:solidFill>
                  <a:srgbClr val="002060"/>
                </a:solidFill>
              </a:rPr>
              <a:t>và</a:t>
            </a:r>
            <a:r>
              <a:rPr lang="en-US" dirty="0">
                <a:solidFill>
                  <a:srgbClr val="002060"/>
                </a:solidFill>
              </a:rPr>
              <a:t> </a:t>
            </a:r>
            <a:r>
              <a:rPr lang="en-US" dirty="0" err="1">
                <a:solidFill>
                  <a:srgbClr val="002060"/>
                </a:solidFill>
              </a:rPr>
              <a:t>dễ</a:t>
            </a:r>
            <a:r>
              <a:rPr lang="en-US" dirty="0">
                <a:solidFill>
                  <a:srgbClr val="002060"/>
                </a:solidFill>
              </a:rPr>
              <a:t> </a:t>
            </a:r>
            <a:r>
              <a:rPr lang="en-US" dirty="0" err="1">
                <a:solidFill>
                  <a:srgbClr val="002060"/>
                </a:solidFill>
              </a:rPr>
              <a:t>sử</a:t>
            </a:r>
            <a:r>
              <a:rPr lang="en-US" dirty="0">
                <a:solidFill>
                  <a:srgbClr val="002060"/>
                </a:solidFill>
              </a:rPr>
              <a:t> </a:t>
            </a:r>
            <a:r>
              <a:rPr lang="en-US" dirty="0" err="1">
                <a:solidFill>
                  <a:srgbClr val="002060"/>
                </a:solidFill>
              </a:rPr>
              <a:t>dụng</a:t>
            </a:r>
            <a:r>
              <a:rPr lang="en-US" dirty="0">
                <a:solidFill>
                  <a:srgbClr val="002060"/>
                </a:solidFill>
              </a:rPr>
              <a:t>, </a:t>
            </a:r>
            <a:r>
              <a:rPr lang="en-US" dirty="0" err="1">
                <a:solidFill>
                  <a:srgbClr val="002060"/>
                </a:solidFill>
              </a:rPr>
              <a:t>tuy</a:t>
            </a:r>
            <a:r>
              <a:rPr lang="en-US" dirty="0">
                <a:solidFill>
                  <a:srgbClr val="002060"/>
                </a:solidFill>
              </a:rPr>
              <a:t> </a:t>
            </a:r>
            <a:r>
              <a:rPr lang="en-US" dirty="0" err="1">
                <a:solidFill>
                  <a:srgbClr val="002060"/>
                </a:solidFill>
              </a:rPr>
              <a:t>nhiên</a:t>
            </a:r>
            <a:r>
              <a:rPr lang="en-US" dirty="0">
                <a:solidFill>
                  <a:srgbClr val="002060"/>
                </a:solidFill>
              </a:rPr>
              <a:t> </a:t>
            </a:r>
            <a:r>
              <a:rPr lang="en-US" dirty="0" err="1">
                <a:solidFill>
                  <a:srgbClr val="002060"/>
                </a:solidFill>
              </a:rPr>
              <a:t>chạy</a:t>
            </a:r>
            <a:r>
              <a:rPr lang="en-US" dirty="0">
                <a:solidFill>
                  <a:srgbClr val="002060"/>
                </a:solidFill>
              </a:rPr>
              <a:t> </a:t>
            </a:r>
            <a:r>
              <a:rPr lang="en-US" dirty="0" err="1">
                <a:solidFill>
                  <a:srgbClr val="002060"/>
                </a:solidFill>
              </a:rPr>
              <a:t>trên</a:t>
            </a:r>
            <a:r>
              <a:rPr lang="en-US" dirty="0">
                <a:solidFill>
                  <a:srgbClr val="002060"/>
                </a:solidFill>
              </a:rPr>
              <a:t> </a:t>
            </a:r>
            <a:r>
              <a:rPr lang="en-US" dirty="0" err="1">
                <a:solidFill>
                  <a:srgbClr val="002060"/>
                </a:solidFill>
              </a:rPr>
              <a:t>nền</a:t>
            </a:r>
            <a:r>
              <a:rPr lang="en-US" dirty="0">
                <a:solidFill>
                  <a:srgbClr val="002060"/>
                </a:solidFill>
              </a:rPr>
              <a:t> </a:t>
            </a:r>
            <a:r>
              <a:rPr lang="en-US" dirty="0" err="1">
                <a:solidFill>
                  <a:srgbClr val="002060"/>
                </a:solidFill>
              </a:rPr>
              <a:t>.Net</a:t>
            </a:r>
            <a:r>
              <a:rPr lang="en-US" dirty="0">
                <a:solidFill>
                  <a:srgbClr val="002060"/>
                </a:solidFill>
              </a:rPr>
              <a:t> Framework </a:t>
            </a:r>
            <a:r>
              <a:rPr lang="en-US" dirty="0" err="1">
                <a:solidFill>
                  <a:srgbClr val="002060"/>
                </a:solidFill>
              </a:rPr>
              <a:t>và</a:t>
            </a:r>
            <a:r>
              <a:rPr lang="en-US" dirty="0">
                <a:solidFill>
                  <a:srgbClr val="002060"/>
                </a:solidFill>
              </a:rPr>
              <a:t> </a:t>
            </a:r>
            <a:r>
              <a:rPr lang="en-US" dirty="0" err="1">
                <a:solidFill>
                  <a:srgbClr val="002060"/>
                </a:solidFill>
              </a:rPr>
              <a:t>chỉ</a:t>
            </a:r>
            <a:r>
              <a:rPr lang="en-US" dirty="0">
                <a:solidFill>
                  <a:srgbClr val="002060"/>
                </a:solidFill>
              </a:rPr>
              <a:t> </a:t>
            </a:r>
            <a:r>
              <a:rPr lang="en-US" dirty="0" err="1">
                <a:solidFill>
                  <a:srgbClr val="002060"/>
                </a:solidFill>
              </a:rPr>
              <a:t>hỗ</a:t>
            </a:r>
            <a:r>
              <a:rPr lang="en-US" dirty="0">
                <a:solidFill>
                  <a:srgbClr val="002060"/>
                </a:solidFill>
              </a:rPr>
              <a:t> </a:t>
            </a:r>
            <a:r>
              <a:rPr lang="en-US" dirty="0" err="1">
                <a:solidFill>
                  <a:srgbClr val="002060"/>
                </a:solidFill>
              </a:rPr>
              <a:t>trợ</a:t>
            </a:r>
            <a:r>
              <a:rPr lang="en-US" dirty="0">
                <a:solidFill>
                  <a:srgbClr val="002060"/>
                </a:solidFill>
              </a:rPr>
              <a:t> </a:t>
            </a:r>
            <a:r>
              <a:rPr lang="en-US" dirty="0" err="1">
                <a:solidFill>
                  <a:srgbClr val="002060"/>
                </a:solidFill>
              </a:rPr>
              <a:t>họ</a:t>
            </a:r>
            <a:r>
              <a:rPr lang="en-US" dirty="0">
                <a:solidFill>
                  <a:srgbClr val="002060"/>
                </a:solidFill>
              </a:rPr>
              <a:t> </a:t>
            </a:r>
            <a:r>
              <a:rPr lang="en-US" dirty="0" err="1">
                <a:solidFill>
                  <a:srgbClr val="002060"/>
                </a:solidFill>
              </a:rPr>
              <a:t>hệ</a:t>
            </a:r>
            <a:r>
              <a:rPr lang="en-US" dirty="0">
                <a:solidFill>
                  <a:srgbClr val="002060"/>
                </a:solidFill>
              </a:rPr>
              <a:t> </a:t>
            </a:r>
            <a:r>
              <a:rPr lang="en-US" dirty="0" err="1">
                <a:solidFill>
                  <a:srgbClr val="002060"/>
                </a:solidFill>
              </a:rPr>
              <a:t>điều</a:t>
            </a:r>
            <a:r>
              <a:rPr lang="en-US" dirty="0">
                <a:solidFill>
                  <a:srgbClr val="002060"/>
                </a:solidFill>
              </a:rPr>
              <a:t> </a:t>
            </a:r>
            <a:r>
              <a:rPr lang="en-US" dirty="0" err="1">
                <a:solidFill>
                  <a:srgbClr val="002060"/>
                </a:solidFill>
              </a:rPr>
              <a:t>hành</a:t>
            </a:r>
            <a:r>
              <a:rPr lang="en-US" dirty="0">
                <a:solidFill>
                  <a:srgbClr val="002060"/>
                </a:solidFill>
              </a:rPr>
              <a:t> Windows.</a:t>
            </a:r>
          </a:p>
          <a:p>
            <a:pPr lvl="1"/>
            <a:r>
              <a:rPr lang="en-US" b="1" dirty="0">
                <a:solidFill>
                  <a:srgbClr val="002060"/>
                </a:solidFill>
              </a:rPr>
              <a:t>Python, Perl, PHP</a:t>
            </a:r>
            <a:r>
              <a:rPr lang="en-US" dirty="0">
                <a:solidFill>
                  <a:srgbClr val="002060"/>
                </a:solidFill>
              </a:rPr>
              <a:t>...</a:t>
            </a:r>
            <a:r>
              <a:rPr lang="en-US" dirty="0" err="1">
                <a:solidFill>
                  <a:srgbClr val="002060"/>
                </a:solidFill>
              </a:rPr>
              <a:t>Ngôn</a:t>
            </a:r>
            <a:r>
              <a:rPr lang="en-US" dirty="0">
                <a:solidFill>
                  <a:srgbClr val="002060"/>
                </a:solidFill>
              </a:rPr>
              <a:t> </a:t>
            </a:r>
            <a:r>
              <a:rPr lang="en-US" dirty="0" err="1">
                <a:solidFill>
                  <a:srgbClr val="002060"/>
                </a:solidFill>
              </a:rPr>
              <a:t>ngữ</a:t>
            </a:r>
            <a:r>
              <a:rPr lang="en-US" dirty="0">
                <a:solidFill>
                  <a:srgbClr val="002060"/>
                </a:solidFill>
              </a:rPr>
              <a:t> </a:t>
            </a:r>
            <a:r>
              <a:rPr lang="en-US" dirty="0" err="1">
                <a:solidFill>
                  <a:srgbClr val="002060"/>
                </a:solidFill>
              </a:rPr>
              <a:t>thông</a:t>
            </a:r>
            <a:r>
              <a:rPr lang="en-US" dirty="0">
                <a:solidFill>
                  <a:srgbClr val="002060"/>
                </a:solidFill>
              </a:rPr>
              <a:t> </a:t>
            </a:r>
            <a:r>
              <a:rPr lang="en-US" dirty="0" err="1">
                <a:solidFill>
                  <a:srgbClr val="002060"/>
                </a:solidFill>
              </a:rPr>
              <a:t>dịch</a:t>
            </a:r>
            <a:r>
              <a:rPr lang="en-US" dirty="0">
                <a:solidFill>
                  <a:srgbClr val="002060"/>
                </a:solidFill>
              </a:rPr>
              <a:t>, </a:t>
            </a:r>
            <a:r>
              <a:rPr lang="en-US" dirty="0" err="1">
                <a:solidFill>
                  <a:srgbClr val="002060"/>
                </a:solidFill>
              </a:rPr>
              <a:t>sử</a:t>
            </a:r>
            <a:r>
              <a:rPr lang="en-US" dirty="0">
                <a:solidFill>
                  <a:srgbClr val="002060"/>
                </a:solidFill>
              </a:rPr>
              <a:t> </a:t>
            </a:r>
            <a:r>
              <a:rPr lang="en-US" dirty="0" err="1">
                <a:solidFill>
                  <a:srgbClr val="002060"/>
                </a:solidFill>
              </a:rPr>
              <a:t>dụng</a:t>
            </a:r>
            <a:r>
              <a:rPr lang="en-US" dirty="0">
                <a:solidFill>
                  <a:srgbClr val="002060"/>
                </a:solidFill>
              </a:rPr>
              <a:t> </a:t>
            </a:r>
            <a:r>
              <a:rPr lang="en-US" dirty="0" err="1">
                <a:solidFill>
                  <a:srgbClr val="002060"/>
                </a:solidFill>
              </a:rPr>
              <a:t>để</a:t>
            </a:r>
            <a:r>
              <a:rPr lang="en-US" dirty="0">
                <a:solidFill>
                  <a:srgbClr val="002060"/>
                </a:solidFill>
              </a:rPr>
              <a:t> </a:t>
            </a:r>
            <a:r>
              <a:rPr lang="en-US" dirty="0" err="1">
                <a:solidFill>
                  <a:srgbClr val="002060"/>
                </a:solidFill>
              </a:rPr>
              <a:t>viết</a:t>
            </a:r>
            <a:r>
              <a:rPr lang="en-US" dirty="0">
                <a:solidFill>
                  <a:srgbClr val="002060"/>
                </a:solidFill>
              </a:rPr>
              <a:t> </a:t>
            </a:r>
            <a:r>
              <a:rPr lang="en-US" dirty="0" err="1">
                <a:solidFill>
                  <a:srgbClr val="002060"/>
                </a:solidFill>
              </a:rPr>
              <a:t>các</a:t>
            </a:r>
            <a:r>
              <a:rPr lang="en-US" dirty="0">
                <a:solidFill>
                  <a:srgbClr val="002060"/>
                </a:solidFill>
              </a:rPr>
              <a:t> </a:t>
            </a:r>
            <a:r>
              <a:rPr lang="en-US" dirty="0" err="1">
                <a:solidFill>
                  <a:srgbClr val="002060"/>
                </a:solidFill>
              </a:rPr>
              <a:t>tiện</a:t>
            </a:r>
            <a:r>
              <a:rPr lang="en-US" dirty="0">
                <a:solidFill>
                  <a:srgbClr val="002060"/>
                </a:solidFill>
              </a:rPr>
              <a:t> </a:t>
            </a:r>
            <a:r>
              <a:rPr lang="en-US" dirty="0" err="1">
                <a:solidFill>
                  <a:srgbClr val="002060"/>
                </a:solidFill>
              </a:rPr>
              <a:t>ích</a:t>
            </a:r>
            <a:r>
              <a:rPr lang="en-US" dirty="0">
                <a:solidFill>
                  <a:srgbClr val="002060"/>
                </a:solidFill>
              </a:rPr>
              <a:t> </a:t>
            </a:r>
            <a:r>
              <a:rPr lang="en-US" dirty="0" err="1">
                <a:solidFill>
                  <a:srgbClr val="002060"/>
                </a:solidFill>
              </a:rPr>
              <a:t>nhỏ</a:t>
            </a:r>
            <a:r>
              <a:rPr lang="en-US" dirty="0">
                <a:solidFill>
                  <a:srgbClr val="002060"/>
                </a:solidFill>
              </a:rPr>
              <a:t>, </a:t>
            </a:r>
            <a:r>
              <a:rPr lang="en-US" dirty="0" err="1">
                <a:solidFill>
                  <a:srgbClr val="002060"/>
                </a:solidFill>
              </a:rPr>
              <a:t>nhanh</a:t>
            </a:r>
            <a:r>
              <a:rPr lang="en-US" dirty="0">
                <a:solidFill>
                  <a:srgbClr val="002060"/>
                </a:solidFill>
              </a:rPr>
              <a:t> </a:t>
            </a:r>
            <a:r>
              <a:rPr lang="en-US" dirty="0" err="1">
                <a:solidFill>
                  <a:srgbClr val="002060"/>
                </a:solidFill>
              </a:rPr>
              <a:t>chóng</a:t>
            </a:r>
            <a:endParaRPr lang="en-US" dirty="0">
              <a:solidFill>
                <a:srgbClr val="002060"/>
              </a:solidFill>
            </a:endParaRPr>
          </a:p>
          <a:p>
            <a:pPr lvl="1"/>
            <a:r>
              <a:rPr lang="en-US" dirty="0" err="1">
                <a:solidFill>
                  <a:srgbClr val="002060"/>
                </a:solidFill>
              </a:rPr>
              <a:t>Giáo</a:t>
            </a:r>
            <a:r>
              <a:rPr lang="en-US" dirty="0">
                <a:solidFill>
                  <a:srgbClr val="002060"/>
                </a:solidFill>
              </a:rPr>
              <a:t> </a:t>
            </a:r>
            <a:r>
              <a:rPr lang="en-US" dirty="0" err="1">
                <a:solidFill>
                  <a:srgbClr val="002060"/>
                </a:solidFill>
              </a:rPr>
              <a:t>trình</a:t>
            </a:r>
            <a:r>
              <a:rPr lang="en-US" dirty="0">
                <a:solidFill>
                  <a:srgbClr val="002060"/>
                </a:solidFill>
              </a:rPr>
              <a:t> </a:t>
            </a:r>
            <a:r>
              <a:rPr lang="en-US" dirty="0" err="1">
                <a:solidFill>
                  <a:srgbClr val="002060"/>
                </a:solidFill>
              </a:rPr>
              <a:t>này</a:t>
            </a:r>
            <a:r>
              <a:rPr lang="en-US" dirty="0">
                <a:solidFill>
                  <a:srgbClr val="002060"/>
                </a:solidFill>
              </a:rPr>
              <a:t> </a:t>
            </a:r>
            <a:r>
              <a:rPr lang="en-US" dirty="0" err="1">
                <a:solidFill>
                  <a:srgbClr val="002060"/>
                </a:solidFill>
              </a:rPr>
              <a:t>sẽ</a:t>
            </a:r>
            <a:r>
              <a:rPr lang="en-US" dirty="0">
                <a:solidFill>
                  <a:srgbClr val="002060"/>
                </a:solidFill>
              </a:rPr>
              <a:t> </a:t>
            </a:r>
            <a:r>
              <a:rPr lang="en-US" dirty="0" err="1">
                <a:solidFill>
                  <a:srgbClr val="002060"/>
                </a:solidFill>
              </a:rPr>
              <a:t>chỉ</a:t>
            </a:r>
            <a:r>
              <a:rPr lang="en-US" dirty="0">
                <a:solidFill>
                  <a:srgbClr val="002060"/>
                </a:solidFill>
              </a:rPr>
              <a:t> </a:t>
            </a:r>
            <a:r>
              <a:rPr lang="en-US" dirty="0" err="1">
                <a:solidFill>
                  <a:srgbClr val="002060"/>
                </a:solidFill>
              </a:rPr>
              <a:t>đề</a:t>
            </a:r>
            <a:r>
              <a:rPr lang="en-US" dirty="0">
                <a:solidFill>
                  <a:srgbClr val="002060"/>
                </a:solidFill>
              </a:rPr>
              <a:t> </a:t>
            </a:r>
            <a:r>
              <a:rPr lang="en-US" dirty="0" err="1">
                <a:solidFill>
                  <a:srgbClr val="002060"/>
                </a:solidFill>
              </a:rPr>
              <a:t>cập</a:t>
            </a:r>
            <a:r>
              <a:rPr lang="en-US" dirty="0">
                <a:solidFill>
                  <a:srgbClr val="002060"/>
                </a:solidFill>
              </a:rPr>
              <a:t> </a:t>
            </a:r>
            <a:r>
              <a:rPr lang="en-US" dirty="0" err="1">
                <a:solidFill>
                  <a:srgbClr val="002060"/>
                </a:solidFill>
              </a:rPr>
              <a:t>đến</a:t>
            </a:r>
            <a:r>
              <a:rPr lang="en-US" dirty="0">
                <a:solidFill>
                  <a:srgbClr val="002060"/>
                </a:solidFill>
              </a:rPr>
              <a:t> </a:t>
            </a:r>
            <a:r>
              <a:rPr lang="en-US" dirty="0" err="1">
                <a:solidFill>
                  <a:srgbClr val="002060"/>
                </a:solidFill>
              </a:rPr>
              <a:t>hai</a:t>
            </a:r>
            <a:r>
              <a:rPr lang="en-US" dirty="0">
                <a:solidFill>
                  <a:srgbClr val="002060"/>
                </a:solidFill>
              </a:rPr>
              <a:t> </a:t>
            </a:r>
            <a:r>
              <a:rPr lang="en-US" dirty="0" err="1">
                <a:solidFill>
                  <a:srgbClr val="002060"/>
                </a:solidFill>
              </a:rPr>
              <a:t>ngôn</a:t>
            </a:r>
            <a:r>
              <a:rPr lang="en-US" dirty="0">
                <a:solidFill>
                  <a:srgbClr val="002060"/>
                </a:solidFill>
              </a:rPr>
              <a:t> </a:t>
            </a:r>
            <a:r>
              <a:rPr lang="en-US" dirty="0" err="1">
                <a:solidFill>
                  <a:srgbClr val="002060"/>
                </a:solidFill>
              </a:rPr>
              <a:t>ngữ</a:t>
            </a:r>
            <a:r>
              <a:rPr lang="en-US" dirty="0">
                <a:solidFill>
                  <a:srgbClr val="002060"/>
                </a:solidFill>
              </a:rPr>
              <a:t> </a:t>
            </a:r>
            <a:r>
              <a:rPr lang="en-US" b="1" dirty="0">
                <a:solidFill>
                  <a:srgbClr val="002060"/>
                </a:solidFill>
              </a:rPr>
              <a:t>C/C++</a:t>
            </a:r>
            <a:r>
              <a:rPr lang="en-US" dirty="0">
                <a:solidFill>
                  <a:srgbClr val="002060"/>
                </a:solidFill>
              </a:rPr>
              <a:t> </a:t>
            </a:r>
            <a:r>
              <a:rPr lang="en-US" dirty="0" err="1">
                <a:solidFill>
                  <a:srgbClr val="002060"/>
                </a:solidFill>
              </a:rPr>
              <a:t>và</a:t>
            </a:r>
            <a:r>
              <a:rPr lang="en-US" dirty="0">
                <a:solidFill>
                  <a:srgbClr val="002060"/>
                </a:solidFill>
              </a:rPr>
              <a:t> </a:t>
            </a:r>
            <a:r>
              <a:rPr lang="en-US" b="1" dirty="0">
                <a:solidFill>
                  <a:srgbClr val="002060"/>
                </a:solidFill>
              </a:rPr>
              <a:t>C#</a:t>
            </a:r>
            <a:r>
              <a:rPr lang="en-US" dirty="0">
                <a:solidFill>
                  <a:srgbClr val="002060"/>
                </a:solidFill>
              </a:rPr>
              <a:t>.</a:t>
            </a:r>
          </a:p>
        </p:txBody>
      </p:sp>
      <p:sp>
        <p:nvSpPr>
          <p:cNvPr id="3" name="Title 2"/>
          <p:cNvSpPr>
            <a:spLocks noGrp="1"/>
          </p:cNvSpPr>
          <p:nvPr>
            <p:ph type="title"/>
          </p:nvPr>
        </p:nvSpPr>
        <p:spPr/>
        <p:txBody>
          <a:bodyPr>
            <a:normAutofit/>
          </a:bodyPr>
          <a:lstStyle/>
          <a:p>
            <a:pPr algn="ctr"/>
            <a:r>
              <a:rPr lang="en-US" b="1" dirty="0">
                <a:solidFill>
                  <a:srgbClr val="002060"/>
                </a:solidFill>
              </a:rPr>
              <a:t>1.1. </a:t>
            </a:r>
            <a:r>
              <a:rPr lang="en-US" b="1" dirty="0" err="1">
                <a:solidFill>
                  <a:srgbClr val="002060"/>
                </a:solidFill>
              </a:rPr>
              <a:t>Tổng</a:t>
            </a:r>
            <a:r>
              <a:rPr lang="en-US" b="1" dirty="0">
                <a:solidFill>
                  <a:srgbClr val="002060"/>
                </a:solidFill>
              </a:rPr>
              <a:t> </a:t>
            </a:r>
            <a:r>
              <a:rPr lang="en-US" b="1" dirty="0" err="1">
                <a:solidFill>
                  <a:srgbClr val="002060"/>
                </a:solidFill>
              </a:rPr>
              <a:t>quan</a:t>
            </a:r>
            <a:r>
              <a:rPr lang="en-US" b="1" dirty="0">
                <a:solidFill>
                  <a:srgbClr val="002060"/>
                </a:solidFill>
              </a:rPr>
              <a:t> </a:t>
            </a:r>
            <a:r>
              <a:rPr lang="en-US" b="1" dirty="0" err="1">
                <a:solidFill>
                  <a:srgbClr val="002060"/>
                </a:solidFill>
              </a:rPr>
              <a:t>về</a:t>
            </a:r>
            <a:r>
              <a:rPr lang="en-US" b="1" dirty="0">
                <a:solidFill>
                  <a:srgbClr val="002060"/>
                </a:solidFill>
              </a:rPr>
              <a:t> </a:t>
            </a:r>
            <a:r>
              <a:rPr lang="en-US" b="1" dirty="0" err="1">
                <a:solidFill>
                  <a:srgbClr val="002060"/>
                </a:solidFill>
              </a:rPr>
              <a:t>lập</a:t>
            </a:r>
            <a:r>
              <a:rPr lang="en-US" b="1" dirty="0">
                <a:solidFill>
                  <a:srgbClr val="002060"/>
                </a:solidFill>
              </a:rPr>
              <a:t> </a:t>
            </a:r>
            <a:r>
              <a:rPr lang="en-US" b="1" dirty="0" err="1">
                <a:solidFill>
                  <a:srgbClr val="002060"/>
                </a:solidFill>
              </a:rPr>
              <a:t>trình</a:t>
            </a:r>
            <a:r>
              <a:rPr lang="en-US" b="1" dirty="0">
                <a:solidFill>
                  <a:srgbClr val="002060"/>
                </a:solidFill>
              </a:rPr>
              <a:t> </a:t>
            </a:r>
            <a:r>
              <a:rPr lang="en-US" b="1" dirty="0" err="1">
                <a:solidFill>
                  <a:srgbClr val="002060"/>
                </a:solidFill>
              </a:rPr>
              <a:t>mạng</a:t>
            </a:r>
            <a:endParaRPr lang="en-US" b="1" dirty="0">
              <a:solidFill>
                <a:srgbClr val="002060"/>
              </a:solidFill>
            </a:endParaRP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10</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2400" dirty="0" err="1">
                <a:solidFill>
                  <a:srgbClr val="002060"/>
                </a:solidFill>
              </a:rPr>
              <a:t>Bài</a:t>
            </a:r>
            <a:r>
              <a:rPr lang="en-US" sz="2400" dirty="0">
                <a:solidFill>
                  <a:srgbClr val="002060"/>
                </a:solidFill>
              </a:rPr>
              <a:t> </a:t>
            </a:r>
            <a:r>
              <a:rPr lang="en-US" sz="2400" dirty="0" err="1">
                <a:solidFill>
                  <a:srgbClr val="002060"/>
                </a:solidFill>
              </a:rPr>
              <a:t>tập</a:t>
            </a:r>
            <a:endParaRPr lang="en-US" sz="2400" dirty="0">
              <a:solidFill>
                <a:srgbClr val="002060"/>
              </a:solidFill>
            </a:endParaRPr>
          </a:p>
          <a:p>
            <a:pPr marL="457200" lvl="1" indent="0">
              <a:buNone/>
            </a:pPr>
            <a:r>
              <a:rPr lang="en-US" sz="2000" dirty="0" err="1">
                <a:solidFill>
                  <a:srgbClr val="002060"/>
                </a:solidFill>
              </a:rPr>
              <a:t>Viết</a:t>
            </a:r>
            <a:r>
              <a:rPr lang="en-US" sz="2000" dirty="0">
                <a:solidFill>
                  <a:srgbClr val="002060"/>
                </a:solidFill>
              </a:rPr>
              <a:t> </a:t>
            </a:r>
            <a:r>
              <a:rPr lang="en-US" sz="2000" dirty="0" err="1">
                <a:solidFill>
                  <a:srgbClr val="002060"/>
                </a:solidFill>
              </a:rPr>
              <a:t>chương</a:t>
            </a:r>
            <a:r>
              <a:rPr lang="en-US" sz="2000" dirty="0">
                <a:solidFill>
                  <a:srgbClr val="002060"/>
                </a:solidFill>
              </a:rPr>
              <a:t> </a:t>
            </a:r>
            <a:r>
              <a:rPr lang="en-US" sz="2000" dirty="0" err="1">
                <a:solidFill>
                  <a:srgbClr val="002060"/>
                </a:solidFill>
              </a:rPr>
              <a:t>trình</a:t>
            </a:r>
            <a:r>
              <a:rPr lang="en-US" sz="2000" dirty="0">
                <a:solidFill>
                  <a:srgbClr val="002060"/>
                </a:solidFill>
              </a:rPr>
              <a:t> </a:t>
            </a:r>
            <a:r>
              <a:rPr lang="en-US" sz="2000" dirty="0" err="1">
                <a:solidFill>
                  <a:srgbClr val="002060"/>
                </a:solidFill>
              </a:rPr>
              <a:t>chatroom</a:t>
            </a:r>
            <a:r>
              <a:rPr lang="en-US" sz="2000" dirty="0">
                <a:solidFill>
                  <a:srgbClr val="002060"/>
                </a:solidFill>
              </a:rPr>
              <a:t> server </a:t>
            </a:r>
            <a:r>
              <a:rPr lang="en-US" sz="2000" dirty="0" err="1">
                <a:solidFill>
                  <a:srgbClr val="002060"/>
                </a:solidFill>
              </a:rPr>
              <a:t>nhận</a:t>
            </a:r>
            <a:r>
              <a:rPr lang="en-US" sz="2000" dirty="0">
                <a:solidFill>
                  <a:srgbClr val="002060"/>
                </a:solidFill>
              </a:rPr>
              <a:t> </a:t>
            </a:r>
            <a:r>
              <a:rPr lang="en-US" sz="2000" dirty="0" err="1">
                <a:solidFill>
                  <a:srgbClr val="002060"/>
                </a:solidFill>
              </a:rPr>
              <a:t>tham</a:t>
            </a:r>
            <a:r>
              <a:rPr lang="en-US" sz="2000" dirty="0">
                <a:solidFill>
                  <a:srgbClr val="002060"/>
                </a:solidFill>
              </a:rPr>
              <a:t> </a:t>
            </a:r>
            <a:r>
              <a:rPr lang="en-US" sz="2000" dirty="0" err="1">
                <a:solidFill>
                  <a:srgbClr val="002060"/>
                </a:solidFill>
              </a:rPr>
              <a:t>số</a:t>
            </a:r>
            <a:r>
              <a:rPr lang="en-US" sz="2000" dirty="0">
                <a:solidFill>
                  <a:srgbClr val="002060"/>
                </a:solidFill>
              </a:rPr>
              <a:t> </a:t>
            </a:r>
            <a:r>
              <a:rPr lang="en-US" sz="2000" dirty="0" err="1">
                <a:solidFill>
                  <a:srgbClr val="002060"/>
                </a:solidFill>
              </a:rPr>
              <a:t>cổng</a:t>
            </a:r>
            <a:r>
              <a:rPr lang="en-US" sz="2000" dirty="0">
                <a:solidFill>
                  <a:srgbClr val="002060"/>
                </a:solidFill>
              </a:rPr>
              <a:t> </a:t>
            </a:r>
            <a:r>
              <a:rPr lang="en-US" sz="2000" dirty="0" err="1">
                <a:solidFill>
                  <a:srgbClr val="002060"/>
                </a:solidFill>
              </a:rPr>
              <a:t>từ</a:t>
            </a:r>
            <a:r>
              <a:rPr lang="en-US" sz="2000" dirty="0">
                <a:solidFill>
                  <a:srgbClr val="002060"/>
                </a:solidFill>
              </a:rPr>
              <a:t> </a:t>
            </a:r>
            <a:r>
              <a:rPr lang="en-US" sz="2000" dirty="0" err="1">
                <a:solidFill>
                  <a:srgbClr val="002060"/>
                </a:solidFill>
              </a:rPr>
              <a:t>dòng</a:t>
            </a:r>
            <a:r>
              <a:rPr lang="en-US" sz="2000" dirty="0">
                <a:solidFill>
                  <a:srgbClr val="002060"/>
                </a:solidFill>
              </a:rPr>
              <a:t> </a:t>
            </a:r>
            <a:r>
              <a:rPr lang="en-US" sz="2000" dirty="0" err="1">
                <a:solidFill>
                  <a:srgbClr val="002060"/>
                </a:solidFill>
              </a:rPr>
              <a:t>lệnh</a:t>
            </a:r>
            <a:r>
              <a:rPr lang="en-US" sz="2000" dirty="0">
                <a:solidFill>
                  <a:srgbClr val="002060"/>
                </a:solidFill>
              </a:rPr>
              <a:t>, </a:t>
            </a:r>
            <a:r>
              <a:rPr lang="en-US" sz="2000" dirty="0" err="1">
                <a:solidFill>
                  <a:srgbClr val="002060"/>
                </a:solidFill>
              </a:rPr>
              <a:t>nghe</a:t>
            </a:r>
            <a:r>
              <a:rPr lang="en-US" sz="2000" dirty="0">
                <a:solidFill>
                  <a:srgbClr val="002060"/>
                </a:solidFill>
              </a:rPr>
              <a:t> </a:t>
            </a:r>
            <a:r>
              <a:rPr lang="en-US" sz="2000" dirty="0" err="1">
                <a:solidFill>
                  <a:srgbClr val="002060"/>
                </a:solidFill>
              </a:rPr>
              <a:t>và</a:t>
            </a:r>
            <a:r>
              <a:rPr lang="en-US" sz="2000" dirty="0">
                <a:solidFill>
                  <a:srgbClr val="002060"/>
                </a:solidFill>
              </a:rPr>
              <a:t> </a:t>
            </a:r>
            <a:r>
              <a:rPr lang="en-US" sz="2000" dirty="0" err="1">
                <a:solidFill>
                  <a:srgbClr val="002060"/>
                </a:solidFill>
              </a:rPr>
              <a:t>phục</a:t>
            </a:r>
            <a:r>
              <a:rPr lang="en-US" sz="2000" dirty="0">
                <a:solidFill>
                  <a:srgbClr val="002060"/>
                </a:solidFill>
              </a:rPr>
              <a:t> </a:t>
            </a:r>
            <a:r>
              <a:rPr lang="en-US" sz="2000" dirty="0" err="1">
                <a:solidFill>
                  <a:srgbClr val="002060"/>
                </a:solidFill>
              </a:rPr>
              <a:t>vụ</a:t>
            </a:r>
            <a:r>
              <a:rPr lang="en-US" sz="2000" dirty="0">
                <a:solidFill>
                  <a:srgbClr val="002060"/>
                </a:solidFill>
              </a:rPr>
              <a:t> </a:t>
            </a:r>
            <a:r>
              <a:rPr lang="en-US" sz="2000" dirty="0" err="1">
                <a:solidFill>
                  <a:srgbClr val="002060"/>
                </a:solidFill>
              </a:rPr>
              <a:t>các</a:t>
            </a:r>
            <a:r>
              <a:rPr lang="en-US" sz="2000" dirty="0">
                <a:solidFill>
                  <a:srgbClr val="002060"/>
                </a:solidFill>
              </a:rPr>
              <a:t> client </a:t>
            </a:r>
            <a:r>
              <a:rPr lang="en-US" sz="2000" dirty="0" err="1">
                <a:solidFill>
                  <a:srgbClr val="002060"/>
                </a:solidFill>
              </a:rPr>
              <a:t>làm</a:t>
            </a:r>
            <a:r>
              <a:rPr lang="en-US" sz="2000" dirty="0">
                <a:solidFill>
                  <a:srgbClr val="002060"/>
                </a:solidFill>
              </a:rPr>
              <a:t> </a:t>
            </a:r>
            <a:r>
              <a:rPr lang="en-US" sz="2000" dirty="0" err="1">
                <a:solidFill>
                  <a:srgbClr val="002060"/>
                </a:solidFill>
              </a:rPr>
              <a:t>việc</a:t>
            </a:r>
            <a:r>
              <a:rPr lang="en-US" sz="2000" dirty="0">
                <a:solidFill>
                  <a:srgbClr val="002060"/>
                </a:solidFill>
              </a:rPr>
              <a:t> </a:t>
            </a:r>
            <a:r>
              <a:rPr lang="en-US" sz="2000" dirty="0" err="1">
                <a:solidFill>
                  <a:srgbClr val="002060"/>
                </a:solidFill>
              </a:rPr>
              <a:t>sau</a:t>
            </a:r>
            <a:r>
              <a:rPr lang="en-US" sz="2000" dirty="0">
                <a:solidFill>
                  <a:srgbClr val="002060"/>
                </a:solidFill>
              </a:rPr>
              <a:t>:</a:t>
            </a:r>
          </a:p>
          <a:p>
            <a:pPr lvl="1">
              <a:buFontTx/>
              <a:buChar char="-"/>
            </a:pPr>
            <a:r>
              <a:rPr lang="en-US" sz="2000" dirty="0" err="1">
                <a:solidFill>
                  <a:srgbClr val="002060"/>
                </a:solidFill>
              </a:rPr>
              <a:t>Nhận</a:t>
            </a:r>
            <a:r>
              <a:rPr lang="en-US" sz="2000" dirty="0">
                <a:solidFill>
                  <a:srgbClr val="002060"/>
                </a:solidFill>
              </a:rPr>
              <a:t> </a:t>
            </a:r>
            <a:r>
              <a:rPr lang="en-US" sz="2000" dirty="0" err="1">
                <a:solidFill>
                  <a:srgbClr val="002060"/>
                </a:solidFill>
              </a:rPr>
              <a:t>kết</a:t>
            </a:r>
            <a:r>
              <a:rPr lang="en-US" sz="2000" dirty="0">
                <a:solidFill>
                  <a:srgbClr val="002060"/>
                </a:solidFill>
              </a:rPr>
              <a:t> </a:t>
            </a:r>
            <a:r>
              <a:rPr lang="en-US" sz="2000" dirty="0" err="1">
                <a:solidFill>
                  <a:srgbClr val="002060"/>
                </a:solidFill>
              </a:rPr>
              <a:t>nối</a:t>
            </a:r>
            <a:r>
              <a:rPr lang="en-US" sz="2000" dirty="0">
                <a:solidFill>
                  <a:srgbClr val="002060"/>
                </a:solidFill>
              </a:rPr>
              <a:t> </a:t>
            </a:r>
            <a:r>
              <a:rPr lang="en-US" sz="2000" dirty="0" err="1">
                <a:solidFill>
                  <a:srgbClr val="002060"/>
                </a:solidFill>
              </a:rPr>
              <a:t>từ</a:t>
            </a:r>
            <a:r>
              <a:rPr lang="en-US" sz="2000" dirty="0">
                <a:solidFill>
                  <a:srgbClr val="002060"/>
                </a:solidFill>
              </a:rPr>
              <a:t> client, </a:t>
            </a:r>
            <a:r>
              <a:rPr lang="en-US" sz="2000" dirty="0" err="1">
                <a:solidFill>
                  <a:srgbClr val="002060"/>
                </a:solidFill>
              </a:rPr>
              <a:t>và</a:t>
            </a:r>
            <a:r>
              <a:rPr lang="en-US" sz="2000" dirty="0">
                <a:solidFill>
                  <a:srgbClr val="002060"/>
                </a:solidFill>
              </a:rPr>
              <a:t> </a:t>
            </a:r>
            <a:r>
              <a:rPr lang="en-US" sz="2000" dirty="0" err="1">
                <a:solidFill>
                  <a:srgbClr val="002060"/>
                </a:solidFill>
              </a:rPr>
              <a:t>vào</a:t>
            </a:r>
            <a:r>
              <a:rPr lang="en-US" sz="2000" dirty="0">
                <a:solidFill>
                  <a:srgbClr val="002060"/>
                </a:solidFill>
              </a:rPr>
              <a:t> </a:t>
            </a:r>
            <a:r>
              <a:rPr lang="en-US" sz="2000" dirty="0" err="1">
                <a:solidFill>
                  <a:srgbClr val="002060"/>
                </a:solidFill>
              </a:rPr>
              <a:t>vòng</a:t>
            </a:r>
            <a:r>
              <a:rPr lang="en-US" sz="2000" dirty="0">
                <a:solidFill>
                  <a:srgbClr val="002060"/>
                </a:solidFill>
              </a:rPr>
              <a:t> </a:t>
            </a:r>
            <a:r>
              <a:rPr lang="en-US" sz="2000" dirty="0" err="1">
                <a:solidFill>
                  <a:srgbClr val="002060"/>
                </a:solidFill>
              </a:rPr>
              <a:t>lặp</a:t>
            </a:r>
            <a:r>
              <a:rPr lang="en-US" sz="2000" dirty="0">
                <a:solidFill>
                  <a:srgbClr val="002060"/>
                </a:solidFill>
              </a:rPr>
              <a:t> </a:t>
            </a:r>
            <a:r>
              <a:rPr lang="en-US" sz="2000" dirty="0" err="1">
                <a:solidFill>
                  <a:srgbClr val="002060"/>
                </a:solidFill>
              </a:rPr>
              <a:t>hỏi</a:t>
            </a:r>
            <a:r>
              <a:rPr lang="en-US" sz="2000" dirty="0">
                <a:solidFill>
                  <a:srgbClr val="002060"/>
                </a:solidFill>
              </a:rPr>
              <a:t> </a:t>
            </a:r>
            <a:r>
              <a:rPr lang="en-US" sz="2000" dirty="0" err="1">
                <a:solidFill>
                  <a:srgbClr val="002060"/>
                </a:solidFill>
              </a:rPr>
              <a:t>tên</a:t>
            </a:r>
            <a:r>
              <a:rPr lang="en-US" sz="2000" dirty="0">
                <a:solidFill>
                  <a:srgbClr val="002060"/>
                </a:solidFill>
              </a:rPr>
              <a:t> client </a:t>
            </a:r>
            <a:r>
              <a:rPr lang="en-US" sz="2000" dirty="0" err="1">
                <a:solidFill>
                  <a:srgbClr val="002060"/>
                </a:solidFill>
              </a:rPr>
              <a:t>cho</a:t>
            </a:r>
            <a:r>
              <a:rPr lang="en-US" sz="2000" dirty="0">
                <a:solidFill>
                  <a:srgbClr val="002060"/>
                </a:solidFill>
              </a:rPr>
              <a:t> </a:t>
            </a:r>
            <a:r>
              <a:rPr lang="en-US" sz="2000" dirty="0" err="1">
                <a:solidFill>
                  <a:srgbClr val="002060"/>
                </a:solidFill>
              </a:rPr>
              <a:t>đến</a:t>
            </a:r>
            <a:r>
              <a:rPr lang="en-US" sz="2000" dirty="0">
                <a:solidFill>
                  <a:srgbClr val="002060"/>
                </a:solidFill>
              </a:rPr>
              <a:t> </a:t>
            </a:r>
            <a:r>
              <a:rPr lang="en-US" sz="2000" dirty="0" err="1">
                <a:solidFill>
                  <a:srgbClr val="002060"/>
                </a:solidFill>
              </a:rPr>
              <a:t>khi</a:t>
            </a:r>
            <a:r>
              <a:rPr lang="en-US" sz="2000" dirty="0">
                <a:solidFill>
                  <a:srgbClr val="002060"/>
                </a:solidFill>
              </a:rPr>
              <a:t> client </a:t>
            </a:r>
            <a:r>
              <a:rPr lang="en-US" sz="2000" dirty="0" err="1">
                <a:solidFill>
                  <a:srgbClr val="002060"/>
                </a:solidFill>
              </a:rPr>
              <a:t>gửi</a:t>
            </a:r>
            <a:r>
              <a:rPr lang="en-US" sz="2000" dirty="0">
                <a:solidFill>
                  <a:srgbClr val="002060"/>
                </a:solidFill>
              </a:rPr>
              <a:t> </a:t>
            </a:r>
            <a:r>
              <a:rPr lang="en-US" sz="2000" dirty="0" err="1">
                <a:solidFill>
                  <a:srgbClr val="002060"/>
                </a:solidFill>
              </a:rPr>
              <a:t>đúng</a:t>
            </a:r>
            <a:r>
              <a:rPr lang="en-US" sz="2000" dirty="0">
                <a:solidFill>
                  <a:srgbClr val="002060"/>
                </a:solidFill>
              </a:rPr>
              <a:t> </a:t>
            </a:r>
            <a:r>
              <a:rPr lang="en-US" sz="2000" dirty="0" err="1">
                <a:solidFill>
                  <a:srgbClr val="002060"/>
                </a:solidFill>
              </a:rPr>
              <a:t>cú</a:t>
            </a:r>
            <a:r>
              <a:rPr lang="en-US" sz="2000" dirty="0">
                <a:solidFill>
                  <a:srgbClr val="002060"/>
                </a:solidFill>
              </a:rPr>
              <a:t> </a:t>
            </a:r>
            <a:r>
              <a:rPr lang="en-US" sz="2000" dirty="0" err="1">
                <a:solidFill>
                  <a:srgbClr val="002060"/>
                </a:solidFill>
              </a:rPr>
              <a:t>pháp</a:t>
            </a:r>
            <a:r>
              <a:rPr lang="en-US" sz="2000" dirty="0">
                <a:solidFill>
                  <a:srgbClr val="002060"/>
                </a:solidFill>
              </a:rPr>
              <a:t>:</a:t>
            </a:r>
          </a:p>
          <a:p>
            <a:pPr marL="457200" lvl="1" indent="0">
              <a:buNone/>
            </a:pPr>
            <a:r>
              <a:rPr lang="en-US" sz="2000" dirty="0">
                <a:solidFill>
                  <a:srgbClr val="002060"/>
                </a:solidFill>
              </a:rPr>
              <a:t>		“</a:t>
            </a:r>
            <a:r>
              <a:rPr lang="en-US" sz="2000" dirty="0" err="1">
                <a:solidFill>
                  <a:srgbClr val="002060"/>
                </a:solidFill>
              </a:rPr>
              <a:t>client_id</a:t>
            </a:r>
            <a:r>
              <a:rPr lang="en-US" sz="2000" dirty="0">
                <a:solidFill>
                  <a:srgbClr val="002060"/>
                </a:solidFill>
              </a:rPr>
              <a:t>: </a:t>
            </a:r>
            <a:r>
              <a:rPr lang="en-US" sz="2000" dirty="0" err="1">
                <a:solidFill>
                  <a:srgbClr val="002060"/>
                </a:solidFill>
              </a:rPr>
              <a:t>xxxxxxxx</a:t>
            </a:r>
            <a:r>
              <a:rPr lang="en-US" sz="2000" dirty="0">
                <a:solidFill>
                  <a:srgbClr val="002060"/>
                </a:solidFill>
              </a:rPr>
              <a:t>” </a:t>
            </a:r>
            <a:r>
              <a:rPr lang="en-US" sz="2000" dirty="0" err="1">
                <a:solidFill>
                  <a:srgbClr val="002060"/>
                </a:solidFill>
              </a:rPr>
              <a:t>trong</a:t>
            </a:r>
            <a:r>
              <a:rPr lang="en-US" sz="2000" dirty="0">
                <a:solidFill>
                  <a:srgbClr val="002060"/>
                </a:solidFill>
              </a:rPr>
              <a:t> </a:t>
            </a:r>
            <a:r>
              <a:rPr lang="en-US" sz="2000" dirty="0" err="1">
                <a:solidFill>
                  <a:srgbClr val="002060"/>
                </a:solidFill>
              </a:rPr>
              <a:t>đó</a:t>
            </a:r>
            <a:r>
              <a:rPr lang="en-US" sz="2000" dirty="0">
                <a:solidFill>
                  <a:srgbClr val="002060"/>
                </a:solidFill>
              </a:rPr>
              <a:t> </a:t>
            </a:r>
            <a:r>
              <a:rPr lang="en-US" sz="2000" dirty="0" err="1">
                <a:solidFill>
                  <a:srgbClr val="002060"/>
                </a:solidFill>
              </a:rPr>
              <a:t>xxxxxxx</a:t>
            </a:r>
            <a:r>
              <a:rPr lang="en-US" sz="2000" dirty="0">
                <a:solidFill>
                  <a:srgbClr val="002060"/>
                </a:solidFill>
              </a:rPr>
              <a:t> </a:t>
            </a:r>
            <a:r>
              <a:rPr lang="en-US" sz="2000" dirty="0" err="1">
                <a:solidFill>
                  <a:srgbClr val="002060"/>
                </a:solidFill>
              </a:rPr>
              <a:t>là</a:t>
            </a:r>
            <a:r>
              <a:rPr lang="en-US" sz="2000" dirty="0">
                <a:solidFill>
                  <a:srgbClr val="002060"/>
                </a:solidFill>
              </a:rPr>
              <a:t> </a:t>
            </a:r>
            <a:r>
              <a:rPr lang="en-US" sz="2000" dirty="0" err="1">
                <a:solidFill>
                  <a:srgbClr val="002060"/>
                </a:solidFill>
              </a:rPr>
              <a:t>tên</a:t>
            </a:r>
            <a:r>
              <a:rPr lang="en-US" sz="2000" dirty="0">
                <a:solidFill>
                  <a:srgbClr val="002060"/>
                </a:solidFill>
              </a:rPr>
              <a:t>	</a:t>
            </a:r>
          </a:p>
          <a:p>
            <a:pPr lvl="1">
              <a:buFontTx/>
              <a:buChar char="-"/>
            </a:pPr>
            <a:r>
              <a:rPr lang="en-US" sz="2000" dirty="0" err="1">
                <a:solidFill>
                  <a:srgbClr val="002060"/>
                </a:solidFill>
              </a:rPr>
              <a:t>Sau</a:t>
            </a:r>
            <a:r>
              <a:rPr lang="en-US" sz="2000" dirty="0">
                <a:solidFill>
                  <a:srgbClr val="002060"/>
                </a:solidFill>
              </a:rPr>
              <a:t> </a:t>
            </a:r>
            <a:r>
              <a:rPr lang="en-US" sz="2000" dirty="0" err="1">
                <a:solidFill>
                  <a:srgbClr val="002060"/>
                </a:solidFill>
              </a:rPr>
              <a:t>đó</a:t>
            </a:r>
            <a:r>
              <a:rPr lang="en-US" sz="2000" dirty="0">
                <a:solidFill>
                  <a:srgbClr val="002060"/>
                </a:solidFill>
              </a:rPr>
              <a:t> </a:t>
            </a:r>
            <a:r>
              <a:rPr lang="en-US" sz="2000" dirty="0" err="1">
                <a:solidFill>
                  <a:srgbClr val="002060"/>
                </a:solidFill>
              </a:rPr>
              <a:t>vào</a:t>
            </a:r>
            <a:r>
              <a:rPr lang="en-US" sz="2000" dirty="0">
                <a:solidFill>
                  <a:srgbClr val="002060"/>
                </a:solidFill>
              </a:rPr>
              <a:t> </a:t>
            </a:r>
            <a:r>
              <a:rPr lang="en-US" sz="2000" dirty="0" err="1">
                <a:solidFill>
                  <a:srgbClr val="002060"/>
                </a:solidFill>
              </a:rPr>
              <a:t>vòng</a:t>
            </a:r>
            <a:r>
              <a:rPr lang="en-US" sz="2000" dirty="0">
                <a:solidFill>
                  <a:srgbClr val="002060"/>
                </a:solidFill>
              </a:rPr>
              <a:t> </a:t>
            </a:r>
            <a:r>
              <a:rPr lang="en-US" sz="2000" dirty="0" err="1">
                <a:solidFill>
                  <a:srgbClr val="002060"/>
                </a:solidFill>
              </a:rPr>
              <a:t>lặp</a:t>
            </a:r>
            <a:r>
              <a:rPr lang="en-US" sz="2000" dirty="0">
                <a:solidFill>
                  <a:srgbClr val="002060"/>
                </a:solidFill>
              </a:rPr>
              <a:t> </a:t>
            </a:r>
            <a:r>
              <a:rPr lang="en-US" sz="2000" dirty="0" err="1">
                <a:solidFill>
                  <a:srgbClr val="002060"/>
                </a:solidFill>
              </a:rPr>
              <a:t>nhận</a:t>
            </a:r>
            <a:r>
              <a:rPr lang="en-US" sz="2000" dirty="0">
                <a:solidFill>
                  <a:srgbClr val="002060"/>
                </a:solidFill>
              </a:rPr>
              <a:t> </a:t>
            </a:r>
            <a:r>
              <a:rPr lang="en-US" sz="2000" dirty="0" err="1">
                <a:solidFill>
                  <a:srgbClr val="002060"/>
                </a:solidFill>
              </a:rPr>
              <a:t>dữ</a:t>
            </a:r>
            <a:r>
              <a:rPr lang="en-US" sz="2000" dirty="0">
                <a:solidFill>
                  <a:srgbClr val="002060"/>
                </a:solidFill>
              </a:rPr>
              <a:t> </a:t>
            </a:r>
            <a:r>
              <a:rPr lang="en-US" sz="2000" dirty="0" err="1">
                <a:solidFill>
                  <a:srgbClr val="002060"/>
                </a:solidFill>
              </a:rPr>
              <a:t>liệu</a:t>
            </a:r>
            <a:r>
              <a:rPr lang="en-US" sz="2000" dirty="0">
                <a:solidFill>
                  <a:srgbClr val="002060"/>
                </a:solidFill>
              </a:rPr>
              <a:t> </a:t>
            </a:r>
            <a:r>
              <a:rPr lang="en-US" sz="2000" dirty="0" err="1">
                <a:solidFill>
                  <a:srgbClr val="002060"/>
                </a:solidFill>
              </a:rPr>
              <a:t>từ</a:t>
            </a:r>
            <a:r>
              <a:rPr lang="en-US" sz="2000" dirty="0">
                <a:solidFill>
                  <a:srgbClr val="002060"/>
                </a:solidFill>
              </a:rPr>
              <a:t> </a:t>
            </a:r>
            <a:r>
              <a:rPr lang="en-US" sz="2000" dirty="0" err="1">
                <a:solidFill>
                  <a:srgbClr val="002060"/>
                </a:solidFill>
              </a:rPr>
              <a:t>một</a:t>
            </a:r>
            <a:r>
              <a:rPr lang="en-US" sz="2000" dirty="0">
                <a:solidFill>
                  <a:srgbClr val="002060"/>
                </a:solidFill>
              </a:rPr>
              <a:t> client </a:t>
            </a:r>
            <a:r>
              <a:rPr lang="en-US" sz="2000" dirty="0" err="1">
                <a:solidFill>
                  <a:srgbClr val="002060"/>
                </a:solidFill>
              </a:rPr>
              <a:t>và</a:t>
            </a:r>
            <a:r>
              <a:rPr lang="en-US" sz="2000" dirty="0">
                <a:solidFill>
                  <a:srgbClr val="002060"/>
                </a:solidFill>
              </a:rPr>
              <a:t> </a:t>
            </a:r>
            <a:r>
              <a:rPr lang="en-US" sz="2000" dirty="0" err="1">
                <a:solidFill>
                  <a:srgbClr val="002060"/>
                </a:solidFill>
              </a:rPr>
              <a:t>gửi</a:t>
            </a:r>
            <a:r>
              <a:rPr lang="en-US" sz="2000" dirty="0">
                <a:solidFill>
                  <a:srgbClr val="002060"/>
                </a:solidFill>
              </a:rPr>
              <a:t> </a:t>
            </a:r>
            <a:r>
              <a:rPr lang="en-US" sz="2000" dirty="0" err="1">
                <a:solidFill>
                  <a:srgbClr val="002060"/>
                </a:solidFill>
              </a:rPr>
              <a:t>dữ</a:t>
            </a:r>
            <a:r>
              <a:rPr lang="en-US" sz="2000" dirty="0">
                <a:solidFill>
                  <a:srgbClr val="002060"/>
                </a:solidFill>
              </a:rPr>
              <a:t> </a:t>
            </a:r>
            <a:r>
              <a:rPr lang="en-US" sz="2000" dirty="0" err="1">
                <a:solidFill>
                  <a:srgbClr val="002060"/>
                </a:solidFill>
              </a:rPr>
              <a:t>liệu</a:t>
            </a:r>
            <a:r>
              <a:rPr lang="en-US" sz="2000" dirty="0">
                <a:solidFill>
                  <a:srgbClr val="002060"/>
                </a:solidFill>
              </a:rPr>
              <a:t> </a:t>
            </a:r>
            <a:r>
              <a:rPr lang="en-US" sz="2000" dirty="0" err="1">
                <a:solidFill>
                  <a:srgbClr val="002060"/>
                </a:solidFill>
              </a:rPr>
              <a:t>đó</a:t>
            </a:r>
            <a:r>
              <a:rPr lang="en-US" sz="2000" dirty="0">
                <a:solidFill>
                  <a:srgbClr val="002060"/>
                </a:solidFill>
              </a:rPr>
              <a:t> </a:t>
            </a:r>
            <a:r>
              <a:rPr lang="en-US" sz="2000" dirty="0" err="1">
                <a:solidFill>
                  <a:srgbClr val="002060"/>
                </a:solidFill>
              </a:rPr>
              <a:t>đến</a:t>
            </a:r>
            <a:r>
              <a:rPr lang="en-US" sz="2000" dirty="0">
                <a:solidFill>
                  <a:srgbClr val="002060"/>
                </a:solidFill>
              </a:rPr>
              <a:t> </a:t>
            </a:r>
            <a:r>
              <a:rPr lang="en-US" sz="2000" dirty="0" err="1">
                <a:solidFill>
                  <a:srgbClr val="002060"/>
                </a:solidFill>
              </a:rPr>
              <a:t>các</a:t>
            </a:r>
            <a:r>
              <a:rPr lang="en-US" sz="2000" dirty="0">
                <a:solidFill>
                  <a:srgbClr val="002060"/>
                </a:solidFill>
              </a:rPr>
              <a:t> client </a:t>
            </a:r>
            <a:r>
              <a:rPr lang="en-US" sz="2000" dirty="0" err="1">
                <a:solidFill>
                  <a:srgbClr val="002060"/>
                </a:solidFill>
              </a:rPr>
              <a:t>còn</a:t>
            </a:r>
            <a:r>
              <a:rPr lang="en-US" sz="2000" dirty="0">
                <a:solidFill>
                  <a:srgbClr val="002060"/>
                </a:solidFill>
              </a:rPr>
              <a:t> </a:t>
            </a:r>
            <a:r>
              <a:rPr lang="en-US" sz="2000" dirty="0" err="1">
                <a:solidFill>
                  <a:srgbClr val="002060"/>
                </a:solidFill>
              </a:rPr>
              <a:t>lại</a:t>
            </a:r>
            <a:r>
              <a:rPr lang="en-US" sz="2000" dirty="0">
                <a:solidFill>
                  <a:srgbClr val="002060"/>
                </a:solidFill>
              </a:rPr>
              <a:t> </a:t>
            </a:r>
            <a:r>
              <a:rPr lang="en-US" sz="2000" dirty="0" err="1">
                <a:solidFill>
                  <a:srgbClr val="002060"/>
                </a:solidFill>
              </a:rPr>
              <a:t>ví</a:t>
            </a:r>
            <a:r>
              <a:rPr lang="en-US" sz="2000" dirty="0">
                <a:solidFill>
                  <a:srgbClr val="002060"/>
                </a:solidFill>
              </a:rPr>
              <a:t> </a:t>
            </a:r>
            <a:r>
              <a:rPr lang="en-US" sz="2000" dirty="0" err="1">
                <a:solidFill>
                  <a:srgbClr val="002060"/>
                </a:solidFill>
              </a:rPr>
              <a:t>dụ</a:t>
            </a:r>
            <a:r>
              <a:rPr lang="en-US" sz="2000" dirty="0">
                <a:solidFill>
                  <a:srgbClr val="002060"/>
                </a:solidFill>
              </a:rPr>
              <a:t>: client </a:t>
            </a:r>
            <a:r>
              <a:rPr lang="en-US" sz="2000" dirty="0" err="1">
                <a:solidFill>
                  <a:srgbClr val="002060"/>
                </a:solidFill>
              </a:rPr>
              <a:t>có</a:t>
            </a:r>
            <a:r>
              <a:rPr lang="en-US" sz="2000" dirty="0">
                <a:solidFill>
                  <a:srgbClr val="002060"/>
                </a:solidFill>
              </a:rPr>
              <a:t> id “</a:t>
            </a:r>
            <a:r>
              <a:rPr lang="en-US" sz="2000" dirty="0" err="1">
                <a:solidFill>
                  <a:srgbClr val="002060"/>
                </a:solidFill>
              </a:rPr>
              <a:t>abc</a:t>
            </a:r>
            <a:r>
              <a:rPr lang="en-US" sz="2000" dirty="0">
                <a:solidFill>
                  <a:srgbClr val="002060"/>
                </a:solidFill>
              </a:rPr>
              <a:t>” </a:t>
            </a:r>
            <a:r>
              <a:rPr lang="en-US" sz="2000" dirty="0" err="1">
                <a:solidFill>
                  <a:srgbClr val="002060"/>
                </a:solidFill>
              </a:rPr>
              <a:t>gửi</a:t>
            </a:r>
            <a:r>
              <a:rPr lang="en-US" sz="2000" dirty="0">
                <a:solidFill>
                  <a:srgbClr val="002060"/>
                </a:solidFill>
              </a:rPr>
              <a:t> “</a:t>
            </a:r>
            <a:r>
              <a:rPr lang="en-US" sz="2000" dirty="0" err="1">
                <a:solidFill>
                  <a:srgbClr val="002060"/>
                </a:solidFill>
              </a:rPr>
              <a:t>xin</a:t>
            </a:r>
            <a:r>
              <a:rPr lang="en-US" sz="2000" dirty="0">
                <a:solidFill>
                  <a:srgbClr val="002060"/>
                </a:solidFill>
              </a:rPr>
              <a:t> </a:t>
            </a:r>
            <a:r>
              <a:rPr lang="en-US" sz="2000" dirty="0" err="1">
                <a:solidFill>
                  <a:srgbClr val="002060"/>
                </a:solidFill>
              </a:rPr>
              <a:t>chào</a:t>
            </a:r>
            <a:r>
              <a:rPr lang="en-US" sz="2000" dirty="0">
                <a:solidFill>
                  <a:srgbClr val="002060"/>
                </a:solidFill>
              </a:rPr>
              <a:t>” </a:t>
            </a:r>
            <a:r>
              <a:rPr lang="en-US" sz="2000" dirty="0" err="1">
                <a:solidFill>
                  <a:srgbClr val="002060"/>
                </a:solidFill>
              </a:rPr>
              <a:t>thì</a:t>
            </a:r>
            <a:r>
              <a:rPr lang="en-US" sz="2000" dirty="0">
                <a:solidFill>
                  <a:srgbClr val="002060"/>
                </a:solidFill>
              </a:rPr>
              <a:t> </a:t>
            </a:r>
            <a:r>
              <a:rPr lang="en-US" sz="2000" dirty="0" err="1">
                <a:solidFill>
                  <a:srgbClr val="002060"/>
                </a:solidFill>
              </a:rPr>
              <a:t>các</a:t>
            </a:r>
            <a:r>
              <a:rPr lang="en-US" sz="2000" dirty="0">
                <a:solidFill>
                  <a:srgbClr val="002060"/>
                </a:solidFill>
              </a:rPr>
              <a:t> client </a:t>
            </a:r>
            <a:r>
              <a:rPr lang="en-US" sz="2000" dirty="0" err="1">
                <a:solidFill>
                  <a:srgbClr val="002060"/>
                </a:solidFill>
              </a:rPr>
              <a:t>khác</a:t>
            </a:r>
            <a:r>
              <a:rPr lang="en-US" sz="2000" dirty="0">
                <a:solidFill>
                  <a:srgbClr val="002060"/>
                </a:solidFill>
              </a:rPr>
              <a:t> </a:t>
            </a:r>
            <a:r>
              <a:rPr lang="en-US" sz="2000" dirty="0" err="1">
                <a:solidFill>
                  <a:srgbClr val="002060"/>
                </a:solidFill>
              </a:rPr>
              <a:t>sẽ</a:t>
            </a:r>
            <a:r>
              <a:rPr lang="en-US" sz="2000" dirty="0">
                <a:solidFill>
                  <a:srgbClr val="002060"/>
                </a:solidFill>
              </a:rPr>
              <a:t> </a:t>
            </a:r>
            <a:r>
              <a:rPr lang="en-US" sz="2000" dirty="0" err="1">
                <a:solidFill>
                  <a:srgbClr val="002060"/>
                </a:solidFill>
              </a:rPr>
              <a:t>nhận</a:t>
            </a:r>
            <a:r>
              <a:rPr lang="en-US" sz="2000" dirty="0">
                <a:solidFill>
                  <a:srgbClr val="002060"/>
                </a:solidFill>
              </a:rPr>
              <a:t> </a:t>
            </a:r>
            <a:r>
              <a:rPr lang="en-US" sz="2000" dirty="0" err="1">
                <a:solidFill>
                  <a:srgbClr val="002060"/>
                </a:solidFill>
              </a:rPr>
              <a:t>được</a:t>
            </a:r>
            <a:r>
              <a:rPr lang="en-US" sz="2000" dirty="0">
                <a:solidFill>
                  <a:srgbClr val="002060"/>
                </a:solidFill>
              </a:rPr>
              <a:t>: “</a:t>
            </a:r>
            <a:r>
              <a:rPr lang="en-US" sz="2000" dirty="0" err="1">
                <a:solidFill>
                  <a:srgbClr val="002060"/>
                </a:solidFill>
              </a:rPr>
              <a:t>abc</a:t>
            </a:r>
            <a:r>
              <a:rPr lang="en-US" sz="2000" dirty="0">
                <a:solidFill>
                  <a:srgbClr val="002060"/>
                </a:solidFill>
              </a:rPr>
              <a:t>: </a:t>
            </a:r>
            <a:r>
              <a:rPr lang="en-US" sz="2000" dirty="0" err="1">
                <a:solidFill>
                  <a:srgbClr val="002060"/>
                </a:solidFill>
              </a:rPr>
              <a:t>xin</a:t>
            </a:r>
            <a:r>
              <a:rPr lang="en-US" sz="2000" dirty="0">
                <a:solidFill>
                  <a:srgbClr val="002060"/>
                </a:solidFill>
              </a:rPr>
              <a:t> </a:t>
            </a:r>
            <a:r>
              <a:rPr lang="en-US" sz="2000" dirty="0" err="1">
                <a:solidFill>
                  <a:srgbClr val="002060"/>
                </a:solidFill>
              </a:rPr>
              <a:t>chao</a:t>
            </a:r>
            <a:r>
              <a:rPr lang="en-US" sz="2000" dirty="0">
                <a:solidFill>
                  <a:srgbClr val="002060"/>
                </a:solidFill>
              </a:rPr>
              <a:t>” </a:t>
            </a:r>
            <a:r>
              <a:rPr lang="en-US" sz="2000" dirty="0" err="1">
                <a:solidFill>
                  <a:srgbClr val="002060"/>
                </a:solidFill>
              </a:rPr>
              <a:t>hoặc</a:t>
            </a:r>
            <a:r>
              <a:rPr lang="en-US" sz="2000" dirty="0">
                <a:solidFill>
                  <a:srgbClr val="002060"/>
                </a:solidFill>
              </a:rPr>
              <a:t> </a:t>
            </a:r>
            <a:r>
              <a:rPr lang="en-US" sz="2000" dirty="0" err="1">
                <a:solidFill>
                  <a:srgbClr val="002060"/>
                </a:solidFill>
              </a:rPr>
              <a:t>có</a:t>
            </a:r>
            <a:r>
              <a:rPr lang="en-US" sz="2000" dirty="0">
                <a:solidFill>
                  <a:srgbClr val="002060"/>
                </a:solidFill>
              </a:rPr>
              <a:t> </a:t>
            </a:r>
            <a:r>
              <a:rPr lang="en-US" sz="2000" dirty="0" err="1">
                <a:solidFill>
                  <a:srgbClr val="002060"/>
                </a:solidFill>
              </a:rPr>
              <a:t>thể</a:t>
            </a:r>
            <a:r>
              <a:rPr lang="en-US" sz="2000" dirty="0">
                <a:solidFill>
                  <a:srgbClr val="002060"/>
                </a:solidFill>
              </a:rPr>
              <a:t> </a:t>
            </a:r>
            <a:r>
              <a:rPr lang="en-US" sz="2000" dirty="0" err="1">
                <a:solidFill>
                  <a:srgbClr val="002060"/>
                </a:solidFill>
              </a:rPr>
              <a:t>thêm</a:t>
            </a:r>
            <a:r>
              <a:rPr lang="en-US" sz="2000" dirty="0">
                <a:solidFill>
                  <a:srgbClr val="002060"/>
                </a:solidFill>
              </a:rPr>
              <a:t> </a:t>
            </a:r>
            <a:r>
              <a:rPr lang="en-US" sz="2000" dirty="0" err="1">
                <a:solidFill>
                  <a:srgbClr val="002060"/>
                </a:solidFill>
              </a:rPr>
              <a:t>thời</a:t>
            </a:r>
            <a:r>
              <a:rPr lang="en-US" sz="2000" dirty="0">
                <a:solidFill>
                  <a:srgbClr val="002060"/>
                </a:solidFill>
              </a:rPr>
              <a:t> </a:t>
            </a:r>
            <a:r>
              <a:rPr lang="en-US" sz="2000" dirty="0" err="1">
                <a:solidFill>
                  <a:srgbClr val="002060"/>
                </a:solidFill>
              </a:rPr>
              <a:t>gian</a:t>
            </a:r>
            <a:r>
              <a:rPr lang="en-US" sz="2000" dirty="0">
                <a:solidFill>
                  <a:srgbClr val="002060"/>
                </a:solidFill>
              </a:rPr>
              <a:t> </a:t>
            </a:r>
            <a:r>
              <a:rPr lang="en-US" sz="2000" dirty="0" err="1">
                <a:solidFill>
                  <a:srgbClr val="002060"/>
                </a:solidFill>
              </a:rPr>
              <a:t>vào</a:t>
            </a:r>
            <a:r>
              <a:rPr lang="en-US" sz="2000" dirty="0">
                <a:solidFill>
                  <a:srgbClr val="002060"/>
                </a:solidFill>
              </a:rPr>
              <a:t> </a:t>
            </a:r>
            <a:r>
              <a:rPr lang="en-US" sz="2000" dirty="0" err="1">
                <a:solidFill>
                  <a:srgbClr val="002060"/>
                </a:solidFill>
              </a:rPr>
              <a:t>trước</a:t>
            </a:r>
            <a:r>
              <a:rPr lang="en-US" sz="2000" dirty="0">
                <a:solidFill>
                  <a:srgbClr val="002060"/>
                </a:solidFill>
              </a:rPr>
              <a:t> </a:t>
            </a:r>
            <a:r>
              <a:rPr lang="en-US" sz="2000" dirty="0" err="1">
                <a:solidFill>
                  <a:srgbClr val="002060"/>
                </a:solidFill>
              </a:rPr>
              <a:t>ví</a:t>
            </a:r>
            <a:r>
              <a:rPr lang="en-US" sz="2000" dirty="0">
                <a:solidFill>
                  <a:srgbClr val="002060"/>
                </a:solidFill>
              </a:rPr>
              <a:t> </a:t>
            </a:r>
            <a:r>
              <a:rPr lang="en-US" sz="2000" dirty="0" err="1">
                <a:solidFill>
                  <a:srgbClr val="002060"/>
                </a:solidFill>
              </a:rPr>
              <a:t>dụ</a:t>
            </a:r>
            <a:r>
              <a:rPr lang="en-US" sz="2000" dirty="0">
                <a:solidFill>
                  <a:srgbClr val="002060"/>
                </a:solidFill>
              </a:rPr>
              <a:t>: “2014/05/06 11:00:00PM </a:t>
            </a:r>
            <a:r>
              <a:rPr lang="en-US" sz="2000" dirty="0" err="1">
                <a:solidFill>
                  <a:srgbClr val="002060"/>
                </a:solidFill>
              </a:rPr>
              <a:t>abc</a:t>
            </a:r>
            <a:r>
              <a:rPr lang="en-US" sz="2000" dirty="0">
                <a:solidFill>
                  <a:srgbClr val="002060"/>
                </a:solidFill>
              </a:rPr>
              <a:t>: </a:t>
            </a:r>
            <a:r>
              <a:rPr lang="en-US" sz="2000" dirty="0" err="1">
                <a:solidFill>
                  <a:srgbClr val="002060"/>
                </a:solidFill>
              </a:rPr>
              <a:t>xin</a:t>
            </a:r>
            <a:r>
              <a:rPr lang="en-US" sz="2000" dirty="0">
                <a:solidFill>
                  <a:srgbClr val="002060"/>
                </a:solidFill>
              </a:rPr>
              <a:t> </a:t>
            </a:r>
            <a:r>
              <a:rPr lang="en-US" sz="2000" dirty="0" err="1">
                <a:solidFill>
                  <a:srgbClr val="002060"/>
                </a:solidFill>
              </a:rPr>
              <a:t>chao</a:t>
            </a:r>
            <a:r>
              <a:rPr lang="en-US" sz="2000" dirty="0">
                <a:solidFill>
                  <a:srgbClr val="002060"/>
                </a:solidFill>
              </a:rPr>
              <a:t>”</a:t>
            </a:r>
          </a:p>
          <a:p>
            <a:pPr lvl="1">
              <a:buFontTx/>
              <a:buChar char="-"/>
            </a:pPr>
            <a:endParaRPr lang="en-US" sz="2000" dirty="0">
              <a:solidFill>
                <a:srgbClr val="002060"/>
              </a:solidFill>
            </a:endParaRPr>
          </a:p>
          <a:p>
            <a:pPr lvl="1"/>
            <a:endParaRPr lang="en-US" sz="2000" dirty="0">
              <a:solidFill>
                <a:srgbClr val="002060"/>
              </a:solidFill>
            </a:endParaRPr>
          </a:p>
          <a:p>
            <a:pPr lvl="1">
              <a:buNone/>
            </a:pPr>
            <a:endParaRPr lang="en-US" sz="2000" dirty="0">
              <a:solidFill>
                <a:srgbClr val="002060"/>
              </a:solidFill>
            </a:endParaRPr>
          </a:p>
          <a:p>
            <a:pPr lvl="1">
              <a:buNone/>
            </a:pPr>
            <a:endParaRPr lang="en-US" sz="2000" dirty="0">
              <a:solidFill>
                <a:srgbClr val="002060"/>
              </a:solidFill>
            </a:endParaRPr>
          </a:p>
          <a:p>
            <a:pPr lvl="1"/>
            <a:endParaRPr lang="en-US" sz="2000" dirty="0">
              <a:solidFill>
                <a:srgbClr val="002060"/>
              </a:solidFill>
            </a:endParaRPr>
          </a:p>
          <a:p>
            <a:pPr lvl="2">
              <a:buNone/>
            </a:pPr>
            <a:endParaRPr lang="en-US" sz="2000" dirty="0">
              <a:solidFill>
                <a:srgbClr val="002060"/>
              </a:solidFill>
            </a:endParaRPr>
          </a:p>
          <a:p>
            <a:pPr marL="571500" lvl="2">
              <a:buNone/>
            </a:pPr>
            <a:endParaRPr lang="en-US" sz="2000" dirty="0">
              <a:solidFill>
                <a:srgbClr val="002060"/>
              </a:solidFill>
            </a:endParaRPr>
          </a:p>
          <a:p>
            <a:pPr marL="571500" lvl="2">
              <a:buNone/>
            </a:pPr>
            <a:endParaRPr lang="en-US" sz="2000" dirty="0">
              <a:solidFill>
                <a:srgbClr val="002060"/>
              </a:solidFill>
            </a:endParaRPr>
          </a:p>
          <a:p>
            <a:endParaRPr lang="en-US" dirty="0"/>
          </a:p>
        </p:txBody>
      </p:sp>
      <p:sp>
        <p:nvSpPr>
          <p:cNvPr id="3" name="Title 2"/>
          <p:cNvSpPr>
            <a:spLocks noGrp="1"/>
          </p:cNvSpPr>
          <p:nvPr>
            <p:ph type="title"/>
          </p:nvPr>
        </p:nvSpPr>
        <p:spPr/>
        <p:txBody>
          <a:bodyPr/>
          <a:lstStyle/>
          <a:p>
            <a:r>
              <a:rPr lang="en-US" b="1" dirty="0">
                <a:solidFill>
                  <a:srgbClr val="002060"/>
                </a:solidFill>
              </a:rPr>
              <a:t>3.3 </a:t>
            </a:r>
            <a:r>
              <a:rPr lang="en-US" b="1" dirty="0" err="1">
                <a:solidFill>
                  <a:srgbClr val="002060"/>
                </a:solidFill>
              </a:rPr>
              <a:t>Lập</a:t>
            </a:r>
            <a:r>
              <a:rPr lang="en-US" b="1" dirty="0">
                <a:solidFill>
                  <a:srgbClr val="002060"/>
                </a:solidFill>
              </a:rPr>
              <a:t> </a:t>
            </a:r>
            <a:r>
              <a:rPr lang="en-US" b="1" dirty="0" err="1">
                <a:solidFill>
                  <a:srgbClr val="002060"/>
                </a:solidFill>
              </a:rPr>
              <a:t>trình</a:t>
            </a:r>
            <a:r>
              <a:rPr lang="en-US" b="1" dirty="0">
                <a:solidFill>
                  <a:srgbClr val="002060"/>
                </a:solidFill>
              </a:rPr>
              <a:t> WinSock</a:t>
            </a:r>
            <a:endParaRPr lang="en-US" dirty="0"/>
          </a:p>
        </p:txBody>
      </p:sp>
      <p:sp>
        <p:nvSpPr>
          <p:cNvPr id="4" name="Slide Number Placeholder 3"/>
          <p:cNvSpPr>
            <a:spLocks noGrp="1"/>
          </p:cNvSpPr>
          <p:nvPr>
            <p:ph type="sldNum" sz="quarter" idx="11"/>
          </p:nvPr>
        </p:nvSpPr>
        <p:spPr/>
        <p:txBody>
          <a:bodyPr/>
          <a:lstStyle/>
          <a:p>
            <a:fld id="{01FC069F-519A-4FBA-A280-9BFE5EA1AC9F}" type="slidenum">
              <a:rPr lang="en-US" smtClean="0"/>
              <a:pPr/>
              <a:t>100</a:t>
            </a:fld>
            <a:endParaRPr lang="en-US"/>
          </a:p>
        </p:txBody>
      </p:sp>
    </p:spTree>
    <p:extLst>
      <p:ext uri="{BB962C8B-B14F-4D97-AF65-F5344CB8AC3E}">
        <p14:creationId xmlns:p14="http://schemas.microsoft.com/office/powerpoint/2010/main" val="132893966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3.4 Các phương pháp vào ra</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101</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p:txBody>
          <a:bodyPr>
            <a:normAutofit lnSpcReduction="10000"/>
          </a:bodyPr>
          <a:lstStyle/>
          <a:p>
            <a:r>
              <a:rPr lang="en-US" sz="2400">
                <a:solidFill>
                  <a:srgbClr val="002060"/>
                </a:solidFill>
              </a:rPr>
              <a:t>Các chế độ hoạt động của WinSock</a:t>
            </a:r>
          </a:p>
          <a:p>
            <a:pPr lvl="1"/>
            <a:r>
              <a:rPr lang="en-US" sz="2000">
                <a:solidFill>
                  <a:srgbClr val="002060"/>
                </a:solidFill>
              </a:rPr>
              <a:t>Thread( Luồng): </a:t>
            </a:r>
          </a:p>
          <a:p>
            <a:pPr lvl="2"/>
            <a:r>
              <a:rPr lang="en-US" sz="2000">
                <a:solidFill>
                  <a:srgbClr val="002060"/>
                </a:solidFill>
              </a:rPr>
              <a:t>Là đơn vị thực thi độc lập và tuần tự của chương trình.</a:t>
            </a:r>
          </a:p>
          <a:p>
            <a:pPr lvl="2"/>
            <a:r>
              <a:rPr lang="en-US" sz="2000">
                <a:solidFill>
                  <a:srgbClr val="002060"/>
                </a:solidFill>
              </a:rPr>
              <a:t>Mỗi chương trình có ít nhất một thread chính là thread bắt đầu thực hiện tại hàm </a:t>
            </a:r>
            <a:r>
              <a:rPr lang="en-US" sz="2000" b="1">
                <a:solidFill>
                  <a:srgbClr val="002060"/>
                </a:solidFill>
              </a:rPr>
              <a:t>main</a:t>
            </a:r>
          </a:p>
          <a:p>
            <a:pPr lvl="1"/>
            <a:r>
              <a:rPr lang="en-US" sz="2000">
                <a:solidFill>
                  <a:srgbClr val="002060"/>
                </a:solidFill>
              </a:rPr>
              <a:t>Blocking (Đồng bộ):</a:t>
            </a:r>
          </a:p>
          <a:p>
            <a:pPr lvl="2"/>
            <a:r>
              <a:rPr lang="en-US" sz="2000">
                <a:solidFill>
                  <a:srgbClr val="002060"/>
                </a:solidFill>
              </a:rPr>
              <a:t> Là chế độ mà các hàm vào ra sẽ chặn thread đến khi thao tác vào ra hoàn tất (các hàm vào ra sẽ không trở về cho đến khi thao tác hoàn tất).</a:t>
            </a:r>
          </a:p>
          <a:p>
            <a:pPr lvl="2"/>
            <a:r>
              <a:rPr lang="en-US" sz="2000">
                <a:solidFill>
                  <a:srgbClr val="002060"/>
                </a:solidFill>
              </a:rPr>
              <a:t>Là chế độ mặc định của SOCKET</a:t>
            </a:r>
          </a:p>
          <a:p>
            <a:pPr lvl="2"/>
            <a:r>
              <a:rPr lang="en-US" sz="2000">
                <a:solidFill>
                  <a:srgbClr val="002060"/>
                </a:solidFill>
              </a:rPr>
              <a:t>Các hàm ảnh hưởng:</a:t>
            </a:r>
          </a:p>
          <a:p>
            <a:pPr lvl="3"/>
            <a:r>
              <a:rPr lang="en-US" sz="1600" b="1">
                <a:solidFill>
                  <a:srgbClr val="002060"/>
                </a:solidFill>
              </a:rPr>
              <a:t>accept</a:t>
            </a:r>
          </a:p>
          <a:p>
            <a:pPr lvl="3"/>
            <a:r>
              <a:rPr lang="en-US" sz="1600" b="1">
                <a:solidFill>
                  <a:srgbClr val="002060"/>
                </a:solidFill>
              </a:rPr>
              <a:t>connect</a:t>
            </a:r>
          </a:p>
          <a:p>
            <a:pPr lvl="3"/>
            <a:r>
              <a:rPr lang="en-US" sz="1600" b="1">
                <a:solidFill>
                  <a:srgbClr val="002060"/>
                </a:solidFill>
              </a:rPr>
              <a:t>send</a:t>
            </a:r>
          </a:p>
          <a:p>
            <a:pPr lvl="3"/>
            <a:r>
              <a:rPr lang="en-US" sz="1600" b="1">
                <a:solidFill>
                  <a:srgbClr val="002060"/>
                </a:solidFill>
              </a:rPr>
              <a:t>recv</a:t>
            </a:r>
          </a:p>
          <a:p>
            <a:pPr lvl="3"/>
            <a:r>
              <a:rPr lang="en-US" sz="1600" b="1">
                <a:solidFill>
                  <a:srgbClr val="002060"/>
                </a:solidFill>
              </a:rPr>
              <a:t>...</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3.4 Các phương pháp vào ra</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102</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p:txBody>
          <a:bodyPr>
            <a:normAutofit/>
          </a:bodyPr>
          <a:lstStyle/>
          <a:p>
            <a:r>
              <a:rPr lang="en-US" sz="2400">
                <a:solidFill>
                  <a:srgbClr val="002060"/>
                </a:solidFill>
              </a:rPr>
              <a:t>Các chế độ hoạt động của WinSock</a:t>
            </a:r>
          </a:p>
          <a:p>
            <a:pPr lvl="1"/>
            <a:r>
              <a:rPr lang="en-US" sz="2000">
                <a:solidFill>
                  <a:srgbClr val="002060"/>
                </a:solidFill>
              </a:rPr>
              <a:t>Blocking (Đồng bộ):</a:t>
            </a:r>
          </a:p>
          <a:p>
            <a:pPr lvl="2">
              <a:buNone/>
            </a:pPr>
            <a:endParaRPr lang="en-US" sz="1600" b="1">
              <a:solidFill>
                <a:srgbClr val="002060"/>
              </a:solidFill>
            </a:endParaRPr>
          </a:p>
        </p:txBody>
      </p:sp>
      <p:cxnSp>
        <p:nvCxnSpPr>
          <p:cNvPr id="9" name="Straight Arrow Connector 8"/>
          <p:cNvCxnSpPr/>
          <p:nvPr/>
        </p:nvCxnSpPr>
        <p:spPr>
          <a:xfrm rot="5400000">
            <a:off x="3009900" y="3009900"/>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2590800" y="3429000"/>
            <a:ext cx="1676400" cy="381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I/O Request</a:t>
            </a:r>
          </a:p>
        </p:txBody>
      </p:sp>
      <p:cxnSp>
        <p:nvCxnSpPr>
          <p:cNvPr id="12" name="Straight Connector 11"/>
          <p:cNvCxnSpPr/>
          <p:nvPr/>
        </p:nvCxnSpPr>
        <p:spPr>
          <a:xfrm rot="5400000">
            <a:off x="2857500" y="4229100"/>
            <a:ext cx="35814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0" idx="2"/>
            <a:endCxn id="17" idx="0"/>
          </p:cNvCxnSpPr>
          <p:nvPr/>
        </p:nvCxnSpPr>
        <p:spPr>
          <a:xfrm rot="5400000">
            <a:off x="3009900" y="4229100"/>
            <a:ext cx="8382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2590800" y="4648200"/>
            <a:ext cx="1676400" cy="381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I/O Complete</a:t>
            </a:r>
          </a:p>
        </p:txBody>
      </p:sp>
      <p:cxnSp>
        <p:nvCxnSpPr>
          <p:cNvPr id="19" name="Straight Arrow Connector 18"/>
          <p:cNvCxnSpPr/>
          <p:nvPr/>
        </p:nvCxnSpPr>
        <p:spPr>
          <a:xfrm rot="5400000">
            <a:off x="3010694" y="5447506"/>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Left Brace 20"/>
          <p:cNvSpPr/>
          <p:nvPr/>
        </p:nvSpPr>
        <p:spPr>
          <a:xfrm>
            <a:off x="2057400" y="3810000"/>
            <a:ext cx="457200" cy="838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a:off x="990600" y="3886200"/>
            <a:ext cx="1066800" cy="646331"/>
          </a:xfrm>
          <a:prstGeom prst="rect">
            <a:avLst/>
          </a:prstGeom>
          <a:noFill/>
        </p:spPr>
        <p:txBody>
          <a:bodyPr wrap="square" rtlCol="0">
            <a:spAutoFit/>
          </a:bodyPr>
          <a:lstStyle/>
          <a:p>
            <a:r>
              <a:rPr lang="en-US"/>
              <a:t>Blocking state</a:t>
            </a:r>
          </a:p>
        </p:txBody>
      </p:sp>
      <p:sp>
        <p:nvSpPr>
          <p:cNvPr id="23" name="TextBox 22"/>
          <p:cNvSpPr txBox="1"/>
          <p:nvPr/>
        </p:nvSpPr>
        <p:spPr>
          <a:xfrm>
            <a:off x="2819400" y="2286000"/>
            <a:ext cx="1600200" cy="369332"/>
          </a:xfrm>
          <a:prstGeom prst="rect">
            <a:avLst/>
          </a:prstGeom>
          <a:noFill/>
        </p:spPr>
        <p:txBody>
          <a:bodyPr wrap="square" rtlCol="0">
            <a:spAutoFit/>
          </a:bodyPr>
          <a:lstStyle/>
          <a:p>
            <a:r>
              <a:rPr lang="en-US"/>
              <a:t>Application</a:t>
            </a:r>
          </a:p>
        </p:txBody>
      </p:sp>
      <p:sp>
        <p:nvSpPr>
          <p:cNvPr id="24" name="Rounded Rectangle 23"/>
          <p:cNvSpPr/>
          <p:nvPr/>
        </p:nvSpPr>
        <p:spPr>
          <a:xfrm>
            <a:off x="5029200" y="3962400"/>
            <a:ext cx="1676400" cy="533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Perform I/O</a:t>
            </a:r>
          </a:p>
        </p:txBody>
      </p:sp>
      <p:cxnSp>
        <p:nvCxnSpPr>
          <p:cNvPr id="26" name="Elbow Connector 25"/>
          <p:cNvCxnSpPr>
            <a:stCxn id="10" idx="3"/>
            <a:endCxn id="24" idx="0"/>
          </p:cNvCxnSpPr>
          <p:nvPr/>
        </p:nvCxnSpPr>
        <p:spPr>
          <a:xfrm>
            <a:off x="4267200" y="3619500"/>
            <a:ext cx="1600200" cy="3429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hape 28"/>
          <p:cNvCxnSpPr>
            <a:stCxn id="24" idx="2"/>
            <a:endCxn id="17" idx="3"/>
          </p:cNvCxnSpPr>
          <p:nvPr/>
        </p:nvCxnSpPr>
        <p:spPr>
          <a:xfrm rot="5400000">
            <a:off x="4895850" y="3867150"/>
            <a:ext cx="342900" cy="16002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562600" y="2286000"/>
            <a:ext cx="838200" cy="369332"/>
          </a:xfrm>
          <a:prstGeom prst="rect">
            <a:avLst/>
          </a:prstGeom>
          <a:noFill/>
        </p:spPr>
        <p:txBody>
          <a:bodyPr wrap="square" rtlCol="0">
            <a:spAutoFit/>
          </a:bodyPr>
          <a:lstStyle/>
          <a:p>
            <a:r>
              <a:rPr lang="en-US"/>
              <a:t>OS</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3.4 Các phương pháp vào ra</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103</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p:txBody>
          <a:bodyPr>
            <a:normAutofit/>
          </a:bodyPr>
          <a:lstStyle/>
          <a:p>
            <a:r>
              <a:rPr lang="en-US" sz="2400">
                <a:solidFill>
                  <a:srgbClr val="002060"/>
                </a:solidFill>
              </a:rPr>
              <a:t>Các chế độ hoạt động của WinSock</a:t>
            </a:r>
          </a:p>
          <a:p>
            <a:pPr lvl="1"/>
            <a:r>
              <a:rPr lang="en-US" sz="2000">
                <a:solidFill>
                  <a:srgbClr val="002060"/>
                </a:solidFill>
              </a:rPr>
              <a:t>Blocking (Đồng bộ):</a:t>
            </a:r>
          </a:p>
          <a:p>
            <a:pPr lvl="2"/>
            <a:r>
              <a:rPr lang="en-US" sz="2000">
                <a:solidFill>
                  <a:srgbClr val="002060"/>
                </a:solidFill>
              </a:rPr>
              <a:t>Thích hợp với các ứng dụng xử lý tuần tự. Không nên gọi các hàm blocking khi ở thread xử lý giao diện (GUI Thread).</a:t>
            </a:r>
          </a:p>
          <a:p>
            <a:pPr lvl="2"/>
            <a:r>
              <a:rPr lang="en-US" sz="2000">
                <a:solidFill>
                  <a:srgbClr val="002060"/>
                </a:solidFill>
              </a:rPr>
              <a:t> Thí dụ: </a:t>
            </a:r>
          </a:p>
          <a:p>
            <a:pPr lvl="3"/>
            <a:r>
              <a:rPr lang="en-US" sz="1600">
                <a:solidFill>
                  <a:srgbClr val="002060"/>
                </a:solidFill>
              </a:rPr>
              <a:t>Thread bị chặn bởi hàm </a:t>
            </a:r>
            <a:r>
              <a:rPr lang="en-US" sz="1600" b="1">
                <a:solidFill>
                  <a:srgbClr val="002060"/>
                </a:solidFill>
              </a:rPr>
              <a:t>recv</a:t>
            </a:r>
            <a:r>
              <a:rPr lang="en-US" sz="1600">
                <a:solidFill>
                  <a:srgbClr val="002060"/>
                </a:solidFill>
              </a:rPr>
              <a:t> thì không thể gửi dữ liệu</a:t>
            </a:r>
            <a:endParaRPr lang="en-US" sz="1200" b="1">
              <a:solidFill>
                <a:srgbClr val="002060"/>
              </a:solidFill>
            </a:endParaRPr>
          </a:p>
        </p:txBody>
      </p:sp>
      <p:sp>
        <p:nvSpPr>
          <p:cNvPr id="7" name="TextBox 6"/>
          <p:cNvSpPr txBox="1"/>
          <p:nvPr/>
        </p:nvSpPr>
        <p:spPr>
          <a:xfrm>
            <a:off x="2057400" y="3468231"/>
            <a:ext cx="6172200" cy="2246769"/>
          </a:xfrm>
          <a:prstGeom prst="rect">
            <a:avLst/>
          </a:prstGeom>
          <a:noFill/>
        </p:spPr>
        <p:txBody>
          <a:bodyPr wrap="square" rtlCol="0">
            <a:spAutoFit/>
          </a:bodyPr>
          <a:lstStyle/>
          <a:p>
            <a:r>
              <a:rPr lang="en-US" sz="1400" b="1">
                <a:solidFill>
                  <a:srgbClr val="002060"/>
                </a:solidFill>
              </a:rPr>
              <a:t>...</a:t>
            </a:r>
          </a:p>
          <a:p>
            <a:r>
              <a:rPr lang="en-US" sz="1400" b="1">
                <a:solidFill>
                  <a:srgbClr val="002060"/>
                </a:solidFill>
              </a:rPr>
              <a:t>do</a:t>
            </a:r>
          </a:p>
          <a:p>
            <a:r>
              <a:rPr lang="en-US" sz="1400" b="1">
                <a:solidFill>
                  <a:srgbClr val="002060"/>
                </a:solidFill>
              </a:rPr>
              <a:t>{</a:t>
            </a:r>
          </a:p>
          <a:p>
            <a:r>
              <a:rPr lang="en-US" sz="1400" b="1">
                <a:solidFill>
                  <a:srgbClr val="002060"/>
                </a:solidFill>
              </a:rPr>
              <a:t>	</a:t>
            </a:r>
            <a:r>
              <a:rPr lang="en-US" sz="1400" b="1">
                <a:solidFill>
                  <a:srgbClr val="006020"/>
                </a:solidFill>
              </a:rPr>
              <a:t>// Thread sẽ bị chặn lại khi gọi hàm recvfrom</a:t>
            </a:r>
          </a:p>
          <a:p>
            <a:r>
              <a:rPr lang="vi-VN" sz="1400" b="1">
                <a:solidFill>
                  <a:srgbClr val="006020"/>
                </a:solidFill>
              </a:rPr>
              <a:t>	// Trong lúc đợi dữ liệu thì không thể gửi dữ liệu</a:t>
            </a:r>
          </a:p>
          <a:p>
            <a:r>
              <a:rPr lang="en-US" sz="1400" b="1">
                <a:solidFill>
                  <a:srgbClr val="002060"/>
                </a:solidFill>
              </a:rPr>
              <a:t>	rc = recvfrom(receiver,szXau,128,0,</a:t>
            </a:r>
          </a:p>
          <a:p>
            <a:r>
              <a:rPr lang="en-US" sz="1400" b="1">
                <a:solidFill>
                  <a:srgbClr val="002060"/>
                </a:solidFill>
              </a:rPr>
              <a:t>		(sockaddr*)&amp;senderAddress,&amp;senderLen);</a:t>
            </a:r>
          </a:p>
          <a:p>
            <a:r>
              <a:rPr lang="en-US" sz="1400" b="1">
                <a:solidFill>
                  <a:srgbClr val="006020"/>
                </a:solidFill>
              </a:rPr>
              <a:t>	//	..</a:t>
            </a:r>
          </a:p>
          <a:p>
            <a:r>
              <a:rPr lang="en-US" sz="1400" b="1">
                <a:solidFill>
                  <a:srgbClr val="002060"/>
                </a:solidFill>
              </a:rPr>
              <a:t>}while</a:t>
            </a:r>
          </a:p>
          <a:p>
            <a:r>
              <a:rPr lang="en-US" sz="1400" b="1">
                <a:solidFill>
                  <a:srgbClr val="002060"/>
                </a:solidFill>
              </a:rPr>
              <a:t>...</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3.4 Các phương pháp vào ra</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104</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p:txBody>
          <a:bodyPr>
            <a:normAutofit/>
          </a:bodyPr>
          <a:lstStyle/>
          <a:p>
            <a:r>
              <a:rPr lang="en-US" sz="2400">
                <a:solidFill>
                  <a:srgbClr val="002060"/>
                </a:solidFill>
              </a:rPr>
              <a:t>Các chế độ hoạt động của WinSock</a:t>
            </a:r>
          </a:p>
          <a:p>
            <a:pPr lvl="1"/>
            <a:r>
              <a:rPr lang="en-US" sz="2000">
                <a:solidFill>
                  <a:srgbClr val="002060"/>
                </a:solidFill>
              </a:rPr>
              <a:t>Non-Blocking (Bất đồng bộ):</a:t>
            </a:r>
          </a:p>
          <a:p>
            <a:pPr lvl="2"/>
            <a:r>
              <a:rPr lang="en-US" sz="2000">
                <a:solidFill>
                  <a:srgbClr val="002060"/>
                </a:solidFill>
              </a:rPr>
              <a:t> Là chế độ mà các thao tác vào ra sẽ trở về nơi gọi ngay lập tức và tiếp tục thực thi thread. Kết quả của thao tác vào ra sẽ được thông báo cho chương trình dưới một cơ chế đồng bộ nào đó.</a:t>
            </a:r>
          </a:p>
          <a:p>
            <a:pPr lvl="2"/>
            <a:r>
              <a:rPr lang="en-US" sz="2000">
                <a:solidFill>
                  <a:srgbClr val="002060"/>
                </a:solidFill>
              </a:rPr>
              <a:t>Các hàm vào ra bất đồng bộ sẽ trả về mã lỗi </a:t>
            </a:r>
            <a:r>
              <a:rPr lang="en-US" sz="2000" b="1">
                <a:solidFill>
                  <a:srgbClr val="002060"/>
                </a:solidFill>
              </a:rPr>
              <a:t>WSAWOULDBLOCK </a:t>
            </a:r>
            <a:r>
              <a:rPr lang="en-US" sz="2000">
                <a:solidFill>
                  <a:srgbClr val="002060"/>
                </a:solidFill>
              </a:rPr>
              <a:t>nếu thao tác đó không thể hoàn tất ngay và mất thời gian đáng kể(chấp nhận kết nối, nhận dữ liệu, gửi dữ liệu...). Đây là điều hoàn toàn bình thường.</a:t>
            </a:r>
          </a:p>
          <a:p>
            <a:pPr lvl="2"/>
            <a:r>
              <a:rPr lang="en-US" sz="2000">
                <a:solidFill>
                  <a:srgbClr val="002060"/>
                </a:solidFill>
              </a:rPr>
              <a:t>Có thể sử dụng trong thread xử lý giao diện của ứng dụng.</a:t>
            </a:r>
          </a:p>
          <a:p>
            <a:pPr lvl="2"/>
            <a:r>
              <a:rPr lang="en-US" sz="2000">
                <a:solidFill>
                  <a:srgbClr val="002060"/>
                </a:solidFill>
              </a:rPr>
              <a:t>Thích hợp với các ứng dụng hướng sự kiện.</a:t>
            </a:r>
          </a:p>
          <a:p>
            <a:pPr lvl="1">
              <a:buNone/>
            </a:pPr>
            <a:endParaRPr lang="en-US" sz="1200" b="1">
              <a:solidFill>
                <a:srgbClr val="002060"/>
              </a:solidFill>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3.4 Các phương pháp vào ra</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105</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p:txBody>
          <a:bodyPr>
            <a:normAutofit/>
          </a:bodyPr>
          <a:lstStyle/>
          <a:p>
            <a:r>
              <a:rPr lang="en-US" sz="2400">
                <a:solidFill>
                  <a:srgbClr val="002060"/>
                </a:solidFill>
              </a:rPr>
              <a:t>Các chế độ hoạt động của WinSock</a:t>
            </a:r>
          </a:p>
          <a:p>
            <a:pPr lvl="1"/>
            <a:r>
              <a:rPr lang="en-US" sz="2000">
                <a:solidFill>
                  <a:srgbClr val="002060"/>
                </a:solidFill>
              </a:rPr>
              <a:t>Non-Blocking (Bất đồng bộ):</a:t>
            </a:r>
          </a:p>
        </p:txBody>
      </p:sp>
      <p:cxnSp>
        <p:nvCxnSpPr>
          <p:cNvPr id="7" name="Straight Arrow Connector 6"/>
          <p:cNvCxnSpPr/>
          <p:nvPr/>
        </p:nvCxnSpPr>
        <p:spPr>
          <a:xfrm rot="5400000">
            <a:off x="3009900" y="3238500"/>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2590800" y="3657600"/>
            <a:ext cx="1676400" cy="381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I/O Request</a:t>
            </a:r>
          </a:p>
        </p:txBody>
      </p:sp>
      <p:cxnSp>
        <p:nvCxnSpPr>
          <p:cNvPr id="9" name="Straight Connector 8"/>
          <p:cNvCxnSpPr/>
          <p:nvPr/>
        </p:nvCxnSpPr>
        <p:spPr>
          <a:xfrm rot="5400000">
            <a:off x="2857500" y="4457700"/>
            <a:ext cx="35814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2590800" y="5257800"/>
            <a:ext cx="1676400" cy="381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I/O Complete</a:t>
            </a:r>
          </a:p>
        </p:txBody>
      </p:sp>
      <p:cxnSp>
        <p:nvCxnSpPr>
          <p:cNvPr id="12" name="Straight Arrow Connector 11"/>
          <p:cNvCxnSpPr/>
          <p:nvPr/>
        </p:nvCxnSpPr>
        <p:spPr>
          <a:xfrm rot="5400000">
            <a:off x="3010694" y="6057106"/>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Left Brace 12"/>
          <p:cNvSpPr/>
          <p:nvPr/>
        </p:nvSpPr>
        <p:spPr>
          <a:xfrm>
            <a:off x="2057400" y="4038600"/>
            <a:ext cx="457200" cy="1219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609600" y="4230469"/>
            <a:ext cx="1600200" cy="646331"/>
          </a:xfrm>
          <a:prstGeom prst="rect">
            <a:avLst/>
          </a:prstGeom>
          <a:noFill/>
        </p:spPr>
        <p:txBody>
          <a:bodyPr wrap="square" rtlCol="0">
            <a:spAutoFit/>
          </a:bodyPr>
          <a:lstStyle/>
          <a:p>
            <a:r>
              <a:rPr lang="en-US"/>
              <a:t>Non-Blocking state</a:t>
            </a:r>
          </a:p>
        </p:txBody>
      </p:sp>
      <p:sp>
        <p:nvSpPr>
          <p:cNvPr id="15" name="TextBox 14"/>
          <p:cNvSpPr txBox="1"/>
          <p:nvPr/>
        </p:nvSpPr>
        <p:spPr>
          <a:xfrm>
            <a:off x="2819400" y="2514600"/>
            <a:ext cx="1600200" cy="369332"/>
          </a:xfrm>
          <a:prstGeom prst="rect">
            <a:avLst/>
          </a:prstGeom>
          <a:noFill/>
        </p:spPr>
        <p:txBody>
          <a:bodyPr wrap="square" rtlCol="0">
            <a:spAutoFit/>
          </a:bodyPr>
          <a:lstStyle/>
          <a:p>
            <a:r>
              <a:rPr lang="en-US"/>
              <a:t>Application</a:t>
            </a:r>
          </a:p>
        </p:txBody>
      </p:sp>
      <p:sp>
        <p:nvSpPr>
          <p:cNvPr id="16" name="Rounded Rectangle 15"/>
          <p:cNvSpPr/>
          <p:nvPr/>
        </p:nvSpPr>
        <p:spPr>
          <a:xfrm>
            <a:off x="5029200" y="4343400"/>
            <a:ext cx="1676400" cy="533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Perform I/O</a:t>
            </a:r>
          </a:p>
        </p:txBody>
      </p:sp>
      <p:cxnSp>
        <p:nvCxnSpPr>
          <p:cNvPr id="17" name="Elbow Connector 25"/>
          <p:cNvCxnSpPr>
            <a:stCxn id="8" idx="3"/>
            <a:endCxn id="16" idx="0"/>
          </p:cNvCxnSpPr>
          <p:nvPr/>
        </p:nvCxnSpPr>
        <p:spPr>
          <a:xfrm>
            <a:off x="4267200" y="3848100"/>
            <a:ext cx="1600200" cy="495300"/>
          </a:xfrm>
          <a:prstGeom prst="bentConnector2">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18" name="Shape 17"/>
          <p:cNvCxnSpPr>
            <a:stCxn id="16" idx="2"/>
            <a:endCxn id="11" idx="3"/>
          </p:cNvCxnSpPr>
          <p:nvPr/>
        </p:nvCxnSpPr>
        <p:spPr>
          <a:xfrm rot="5400000">
            <a:off x="4781550" y="4362450"/>
            <a:ext cx="571500" cy="1600200"/>
          </a:xfrm>
          <a:prstGeom prst="bentConnector2">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562600" y="2514600"/>
            <a:ext cx="838200" cy="369332"/>
          </a:xfrm>
          <a:prstGeom prst="rect">
            <a:avLst/>
          </a:prstGeom>
          <a:noFill/>
        </p:spPr>
        <p:txBody>
          <a:bodyPr wrap="square" rtlCol="0">
            <a:spAutoFit/>
          </a:bodyPr>
          <a:lstStyle/>
          <a:p>
            <a:r>
              <a:rPr lang="en-US"/>
              <a:t>OS</a:t>
            </a:r>
          </a:p>
        </p:txBody>
      </p:sp>
      <p:sp>
        <p:nvSpPr>
          <p:cNvPr id="21" name="Rounded Rectangle 20"/>
          <p:cNvSpPr/>
          <p:nvPr/>
        </p:nvSpPr>
        <p:spPr>
          <a:xfrm>
            <a:off x="2590800" y="4343400"/>
            <a:ext cx="1676400" cy="6096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Other</a:t>
            </a:r>
          </a:p>
          <a:p>
            <a:pPr algn="ctr"/>
            <a:r>
              <a:rPr lang="en-US"/>
              <a:t>Computations</a:t>
            </a:r>
          </a:p>
        </p:txBody>
      </p:sp>
      <p:cxnSp>
        <p:nvCxnSpPr>
          <p:cNvPr id="23" name="Straight Arrow Connector 22"/>
          <p:cNvCxnSpPr>
            <a:stCxn id="8" idx="2"/>
            <a:endCxn id="21" idx="0"/>
          </p:cNvCxnSpPr>
          <p:nvPr/>
        </p:nvCxnSpPr>
        <p:spPr>
          <a:xfrm rot="5400000">
            <a:off x="3276600" y="41910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1" idx="2"/>
            <a:endCxn id="11" idx="0"/>
          </p:cNvCxnSpPr>
          <p:nvPr/>
        </p:nvCxnSpPr>
        <p:spPr>
          <a:xfrm rot="5400000">
            <a:off x="3276600" y="51054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3.4 Các phương pháp vào ra</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106</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p:txBody>
          <a:bodyPr>
            <a:normAutofit/>
          </a:bodyPr>
          <a:lstStyle/>
          <a:p>
            <a:r>
              <a:rPr lang="en-US" sz="2400">
                <a:solidFill>
                  <a:srgbClr val="002060"/>
                </a:solidFill>
              </a:rPr>
              <a:t>Các chế độ hoạt động của WinSock</a:t>
            </a:r>
          </a:p>
          <a:p>
            <a:pPr lvl="1"/>
            <a:r>
              <a:rPr lang="en-US" sz="2000">
                <a:solidFill>
                  <a:srgbClr val="002060"/>
                </a:solidFill>
              </a:rPr>
              <a:t>Non-Blocking (Bất đồng bộ):</a:t>
            </a:r>
          </a:p>
          <a:p>
            <a:pPr lvl="2"/>
            <a:r>
              <a:rPr lang="en-US" sz="2000">
                <a:solidFill>
                  <a:srgbClr val="002060"/>
                </a:solidFill>
              </a:rPr>
              <a:t>Socket cần chuyển sang chế độ này bằng hàm </a:t>
            </a:r>
            <a:r>
              <a:rPr lang="en-US" sz="2000" b="1">
                <a:solidFill>
                  <a:srgbClr val="002060"/>
                </a:solidFill>
              </a:rPr>
              <a:t>ioctlsocket</a:t>
            </a:r>
          </a:p>
          <a:p>
            <a:pPr lvl="1">
              <a:buNone/>
            </a:pPr>
            <a:endParaRPr lang="en-US" sz="1200" b="1">
              <a:solidFill>
                <a:srgbClr val="002060"/>
              </a:solidFill>
            </a:endParaRPr>
          </a:p>
        </p:txBody>
      </p:sp>
      <p:sp>
        <p:nvSpPr>
          <p:cNvPr id="8" name="TextBox 7"/>
          <p:cNvSpPr txBox="1"/>
          <p:nvPr/>
        </p:nvSpPr>
        <p:spPr>
          <a:xfrm>
            <a:off x="1676400" y="2667000"/>
            <a:ext cx="6553200" cy="2677656"/>
          </a:xfrm>
          <a:prstGeom prst="rect">
            <a:avLst/>
          </a:prstGeom>
          <a:noFill/>
        </p:spPr>
        <p:txBody>
          <a:bodyPr wrap="square" rtlCol="0">
            <a:spAutoFit/>
          </a:bodyPr>
          <a:lstStyle/>
          <a:p>
            <a:r>
              <a:rPr lang="en-US" sz="1400" b="1">
                <a:solidFill>
                  <a:srgbClr val="002060"/>
                </a:solidFill>
              </a:rPr>
              <a:t>SOCKET        s;</a:t>
            </a:r>
          </a:p>
          <a:p>
            <a:r>
              <a:rPr lang="en-US" sz="1400" b="1">
                <a:solidFill>
                  <a:srgbClr val="002060"/>
                </a:solidFill>
              </a:rPr>
              <a:t>unsigned long ul = 1;</a:t>
            </a:r>
          </a:p>
          <a:p>
            <a:r>
              <a:rPr lang="en-US" sz="1400" b="1">
                <a:solidFill>
                  <a:srgbClr val="002060"/>
                </a:solidFill>
              </a:rPr>
              <a:t>int           nRet;</a:t>
            </a:r>
          </a:p>
          <a:p>
            <a:r>
              <a:rPr lang="en-US" sz="1400" b="1">
                <a:solidFill>
                  <a:srgbClr val="002060"/>
                </a:solidFill>
              </a:rPr>
              <a:t> </a:t>
            </a:r>
          </a:p>
          <a:p>
            <a:r>
              <a:rPr lang="en-US" sz="1400" b="1">
                <a:solidFill>
                  <a:srgbClr val="002060"/>
                </a:solidFill>
              </a:rPr>
              <a:t>s = socket(AF_INET, SOCK_STREAM, IPPROTO_TCP);</a:t>
            </a:r>
          </a:p>
          <a:p>
            <a:r>
              <a:rPr lang="en-US" sz="1400" b="1">
                <a:solidFill>
                  <a:srgbClr val="006020"/>
                </a:solidFill>
              </a:rPr>
              <a:t>// Chuyển sang chế độ non-blocking</a:t>
            </a:r>
          </a:p>
          <a:p>
            <a:r>
              <a:rPr lang="en-US" sz="1400" b="1">
                <a:solidFill>
                  <a:srgbClr val="002060"/>
                </a:solidFill>
              </a:rPr>
              <a:t>nRet = ioctlsocket(s, FIONBIO, (unsigned long *) &amp;ul);</a:t>
            </a:r>
          </a:p>
          <a:p>
            <a:r>
              <a:rPr lang="en-US" sz="1400" b="1">
                <a:solidFill>
                  <a:srgbClr val="002060"/>
                </a:solidFill>
              </a:rPr>
              <a:t>if (nRet == SOCKET_ERROR)</a:t>
            </a:r>
          </a:p>
          <a:p>
            <a:r>
              <a:rPr lang="en-US" sz="1400" b="1">
                <a:solidFill>
                  <a:srgbClr val="002060"/>
                </a:solidFill>
              </a:rPr>
              <a:t>{</a:t>
            </a:r>
          </a:p>
          <a:p>
            <a:r>
              <a:rPr lang="en-US" sz="1400" b="1">
                <a:solidFill>
                  <a:srgbClr val="006020"/>
                </a:solidFill>
              </a:rPr>
              <a:t>    // Thất bại</a:t>
            </a:r>
          </a:p>
          <a:p>
            <a:r>
              <a:rPr lang="en-US" sz="1400" b="1">
                <a:solidFill>
                  <a:srgbClr val="002060"/>
                </a:solidFill>
              </a:rPr>
              <a:t>}</a:t>
            </a:r>
          </a:p>
          <a:p>
            <a:endParaRPr lang="en-US" sz="1400" b="1">
              <a:solidFill>
                <a:srgbClr val="002060"/>
              </a:solidFill>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3.4 Các phương pháp vào ra</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107</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p:txBody>
          <a:bodyPr>
            <a:normAutofit fontScale="92500" lnSpcReduction="10000"/>
          </a:bodyPr>
          <a:lstStyle/>
          <a:p>
            <a:r>
              <a:rPr lang="en-US" sz="2400" dirty="0" err="1">
                <a:solidFill>
                  <a:srgbClr val="002060"/>
                </a:solidFill>
              </a:rPr>
              <a:t>Các</a:t>
            </a:r>
            <a:r>
              <a:rPr lang="en-US" sz="2400" dirty="0">
                <a:solidFill>
                  <a:srgbClr val="002060"/>
                </a:solidFill>
              </a:rPr>
              <a:t> </a:t>
            </a:r>
            <a:r>
              <a:rPr lang="en-US" sz="2400" dirty="0" err="1">
                <a:solidFill>
                  <a:srgbClr val="002060"/>
                </a:solidFill>
              </a:rPr>
              <a:t>mô</a:t>
            </a:r>
            <a:r>
              <a:rPr lang="en-US" sz="2400" dirty="0">
                <a:solidFill>
                  <a:srgbClr val="002060"/>
                </a:solidFill>
              </a:rPr>
              <a:t> </a:t>
            </a:r>
            <a:r>
              <a:rPr lang="en-US" sz="2400" dirty="0" err="1">
                <a:solidFill>
                  <a:srgbClr val="002060"/>
                </a:solidFill>
              </a:rPr>
              <a:t>hình</a:t>
            </a:r>
            <a:r>
              <a:rPr lang="en-US" sz="2400" dirty="0">
                <a:solidFill>
                  <a:srgbClr val="002060"/>
                </a:solidFill>
              </a:rPr>
              <a:t> </a:t>
            </a:r>
            <a:r>
              <a:rPr lang="en-US" sz="2400" dirty="0" err="1">
                <a:solidFill>
                  <a:srgbClr val="002060"/>
                </a:solidFill>
              </a:rPr>
              <a:t>vào</a:t>
            </a:r>
            <a:r>
              <a:rPr lang="en-US" sz="2400" dirty="0">
                <a:solidFill>
                  <a:srgbClr val="002060"/>
                </a:solidFill>
              </a:rPr>
              <a:t> </a:t>
            </a:r>
            <a:r>
              <a:rPr lang="en-US" sz="2400" dirty="0" err="1">
                <a:solidFill>
                  <a:srgbClr val="002060"/>
                </a:solidFill>
              </a:rPr>
              <a:t>ra</a:t>
            </a:r>
            <a:r>
              <a:rPr lang="en-US" sz="2400" dirty="0">
                <a:solidFill>
                  <a:srgbClr val="002060"/>
                </a:solidFill>
              </a:rPr>
              <a:t> </a:t>
            </a:r>
            <a:r>
              <a:rPr lang="en-US" sz="2400" dirty="0" err="1">
                <a:solidFill>
                  <a:srgbClr val="002060"/>
                </a:solidFill>
              </a:rPr>
              <a:t>của</a:t>
            </a:r>
            <a:r>
              <a:rPr lang="en-US" sz="2400" dirty="0">
                <a:solidFill>
                  <a:srgbClr val="002060"/>
                </a:solidFill>
              </a:rPr>
              <a:t> WinSock</a:t>
            </a:r>
          </a:p>
          <a:p>
            <a:pPr marL="723900" lvl="2" indent="-368300"/>
            <a:r>
              <a:rPr lang="en-US" sz="2000" dirty="0" err="1">
                <a:solidFill>
                  <a:srgbClr val="002060"/>
                </a:solidFill>
              </a:rPr>
              <a:t>Mô</a:t>
            </a:r>
            <a:r>
              <a:rPr lang="en-US" sz="2000" dirty="0">
                <a:solidFill>
                  <a:srgbClr val="002060"/>
                </a:solidFill>
              </a:rPr>
              <a:t> </a:t>
            </a:r>
            <a:r>
              <a:rPr lang="en-US" sz="2000" dirty="0" err="1">
                <a:solidFill>
                  <a:srgbClr val="002060"/>
                </a:solidFill>
              </a:rPr>
              <a:t>hình</a:t>
            </a:r>
            <a:r>
              <a:rPr lang="en-US" sz="2000" dirty="0">
                <a:solidFill>
                  <a:srgbClr val="002060"/>
                </a:solidFill>
              </a:rPr>
              <a:t> Blocking	</a:t>
            </a:r>
          </a:p>
          <a:p>
            <a:pPr marL="990600" lvl="3" indent="-266700"/>
            <a:r>
              <a:rPr lang="en-US" sz="1600" dirty="0" err="1">
                <a:solidFill>
                  <a:srgbClr val="002060"/>
                </a:solidFill>
              </a:rPr>
              <a:t>Mô</a:t>
            </a:r>
            <a:r>
              <a:rPr lang="en-US" sz="1600" dirty="0">
                <a:solidFill>
                  <a:srgbClr val="002060"/>
                </a:solidFill>
              </a:rPr>
              <a:t> </a:t>
            </a:r>
            <a:r>
              <a:rPr lang="en-US" sz="1600" dirty="0" err="1">
                <a:solidFill>
                  <a:srgbClr val="002060"/>
                </a:solidFill>
              </a:rPr>
              <a:t>hình</a:t>
            </a:r>
            <a:r>
              <a:rPr lang="en-US" sz="1600" dirty="0">
                <a:solidFill>
                  <a:srgbClr val="002060"/>
                </a:solidFill>
              </a:rPr>
              <a:t> </a:t>
            </a:r>
            <a:r>
              <a:rPr lang="en-US" sz="1600" dirty="0" err="1">
                <a:solidFill>
                  <a:srgbClr val="002060"/>
                </a:solidFill>
              </a:rPr>
              <a:t>mặc</a:t>
            </a:r>
            <a:r>
              <a:rPr lang="en-US" sz="1600" dirty="0">
                <a:solidFill>
                  <a:srgbClr val="002060"/>
                </a:solidFill>
              </a:rPr>
              <a:t> </a:t>
            </a:r>
            <a:r>
              <a:rPr lang="en-US" sz="1600" dirty="0" err="1">
                <a:solidFill>
                  <a:srgbClr val="002060"/>
                </a:solidFill>
              </a:rPr>
              <a:t>định</a:t>
            </a:r>
            <a:r>
              <a:rPr lang="en-US" sz="1600" dirty="0">
                <a:solidFill>
                  <a:srgbClr val="002060"/>
                </a:solidFill>
              </a:rPr>
              <a:t>, </a:t>
            </a:r>
            <a:r>
              <a:rPr lang="en-US" sz="1600" dirty="0" err="1">
                <a:solidFill>
                  <a:srgbClr val="002060"/>
                </a:solidFill>
              </a:rPr>
              <a:t>đơn</a:t>
            </a:r>
            <a:r>
              <a:rPr lang="en-US" sz="1600" dirty="0">
                <a:solidFill>
                  <a:srgbClr val="002060"/>
                </a:solidFill>
              </a:rPr>
              <a:t> </a:t>
            </a:r>
            <a:r>
              <a:rPr lang="en-US" sz="1600" dirty="0" err="1">
                <a:solidFill>
                  <a:srgbClr val="002060"/>
                </a:solidFill>
              </a:rPr>
              <a:t>giản</a:t>
            </a:r>
            <a:r>
              <a:rPr lang="en-US" sz="1600" dirty="0">
                <a:solidFill>
                  <a:srgbClr val="002060"/>
                </a:solidFill>
              </a:rPr>
              <a:t> </a:t>
            </a:r>
            <a:r>
              <a:rPr lang="en-US" sz="1600" dirty="0" err="1">
                <a:solidFill>
                  <a:srgbClr val="002060"/>
                </a:solidFill>
              </a:rPr>
              <a:t>nhất</a:t>
            </a:r>
            <a:r>
              <a:rPr lang="en-US" sz="1600" dirty="0">
                <a:solidFill>
                  <a:srgbClr val="002060"/>
                </a:solidFill>
              </a:rPr>
              <a:t>.</a:t>
            </a:r>
          </a:p>
          <a:p>
            <a:pPr marL="990600" lvl="3" indent="-266700"/>
            <a:r>
              <a:rPr lang="en-US" sz="1600" dirty="0" err="1">
                <a:solidFill>
                  <a:srgbClr val="002060"/>
                </a:solidFill>
              </a:rPr>
              <a:t>Không</a:t>
            </a:r>
            <a:r>
              <a:rPr lang="en-US" sz="1600" dirty="0">
                <a:solidFill>
                  <a:srgbClr val="002060"/>
                </a:solidFill>
              </a:rPr>
              <a:t> </a:t>
            </a:r>
            <a:r>
              <a:rPr lang="en-US" sz="1600" dirty="0" err="1">
                <a:solidFill>
                  <a:srgbClr val="002060"/>
                </a:solidFill>
              </a:rPr>
              <a:t>thể</a:t>
            </a:r>
            <a:r>
              <a:rPr lang="en-US" sz="1600" dirty="0">
                <a:solidFill>
                  <a:srgbClr val="002060"/>
                </a:solidFill>
              </a:rPr>
              <a:t> </a:t>
            </a:r>
            <a:r>
              <a:rPr lang="en-US" sz="1600" dirty="0" err="1">
                <a:solidFill>
                  <a:srgbClr val="002060"/>
                </a:solidFill>
              </a:rPr>
              <a:t>gửi</a:t>
            </a:r>
            <a:r>
              <a:rPr lang="en-US" sz="1600" dirty="0">
                <a:solidFill>
                  <a:srgbClr val="002060"/>
                </a:solidFill>
              </a:rPr>
              <a:t> </a:t>
            </a:r>
            <a:r>
              <a:rPr lang="en-US" sz="1600" dirty="0" err="1">
                <a:solidFill>
                  <a:srgbClr val="002060"/>
                </a:solidFill>
              </a:rPr>
              <a:t>nhận</a:t>
            </a:r>
            <a:r>
              <a:rPr lang="en-US" sz="1600" dirty="0">
                <a:solidFill>
                  <a:srgbClr val="002060"/>
                </a:solidFill>
              </a:rPr>
              <a:t> </a:t>
            </a:r>
            <a:r>
              <a:rPr lang="en-US" sz="1600" dirty="0" err="1">
                <a:solidFill>
                  <a:srgbClr val="002060"/>
                </a:solidFill>
              </a:rPr>
              <a:t>dữ</a:t>
            </a:r>
            <a:r>
              <a:rPr lang="en-US" sz="1600" dirty="0">
                <a:solidFill>
                  <a:srgbClr val="002060"/>
                </a:solidFill>
              </a:rPr>
              <a:t> </a:t>
            </a:r>
            <a:r>
              <a:rPr lang="en-US" sz="1600" dirty="0" err="1">
                <a:solidFill>
                  <a:srgbClr val="002060"/>
                </a:solidFill>
              </a:rPr>
              <a:t>liệu</a:t>
            </a:r>
            <a:r>
              <a:rPr lang="en-US" sz="1600" dirty="0">
                <a:solidFill>
                  <a:srgbClr val="002060"/>
                </a:solidFill>
              </a:rPr>
              <a:t> </a:t>
            </a:r>
            <a:r>
              <a:rPr lang="en-US" sz="1600" dirty="0" err="1">
                <a:solidFill>
                  <a:srgbClr val="002060"/>
                </a:solidFill>
              </a:rPr>
              <a:t>đồng</a:t>
            </a:r>
            <a:r>
              <a:rPr lang="en-US" sz="1600" dirty="0">
                <a:solidFill>
                  <a:srgbClr val="002060"/>
                </a:solidFill>
              </a:rPr>
              <a:t> </a:t>
            </a:r>
            <a:r>
              <a:rPr lang="en-US" sz="1600" dirty="0" err="1">
                <a:solidFill>
                  <a:srgbClr val="002060"/>
                </a:solidFill>
              </a:rPr>
              <a:t>thời</a:t>
            </a:r>
            <a:r>
              <a:rPr lang="en-US" sz="1600" dirty="0">
                <a:solidFill>
                  <a:srgbClr val="002060"/>
                </a:solidFill>
              </a:rPr>
              <a:t> </a:t>
            </a:r>
            <a:r>
              <a:rPr lang="en-US" sz="1600" dirty="0" err="1">
                <a:solidFill>
                  <a:srgbClr val="002060"/>
                </a:solidFill>
              </a:rPr>
              <a:t>trong</a:t>
            </a:r>
            <a:r>
              <a:rPr lang="en-US" sz="1600" dirty="0">
                <a:solidFill>
                  <a:srgbClr val="002060"/>
                </a:solidFill>
              </a:rPr>
              <a:t> </a:t>
            </a:r>
            <a:r>
              <a:rPr lang="en-US" sz="1600" dirty="0" err="1">
                <a:solidFill>
                  <a:srgbClr val="002060"/>
                </a:solidFill>
              </a:rPr>
              <a:t>cùng</a:t>
            </a:r>
            <a:r>
              <a:rPr lang="en-US" sz="1600" dirty="0">
                <a:solidFill>
                  <a:srgbClr val="002060"/>
                </a:solidFill>
              </a:rPr>
              <a:t> </a:t>
            </a:r>
            <a:r>
              <a:rPr lang="en-US" sz="1600" dirty="0" err="1">
                <a:solidFill>
                  <a:srgbClr val="002060"/>
                </a:solidFill>
              </a:rPr>
              <a:t>một</a:t>
            </a:r>
            <a:r>
              <a:rPr lang="en-US" sz="1600" dirty="0">
                <a:solidFill>
                  <a:srgbClr val="002060"/>
                </a:solidFill>
              </a:rPr>
              <a:t> </a:t>
            </a:r>
            <a:r>
              <a:rPr lang="en-US" sz="1600" dirty="0" err="1">
                <a:solidFill>
                  <a:srgbClr val="002060"/>
                </a:solidFill>
              </a:rPr>
              <a:t>luồng</a:t>
            </a:r>
            <a:r>
              <a:rPr lang="en-US" sz="1600" dirty="0">
                <a:solidFill>
                  <a:srgbClr val="002060"/>
                </a:solidFill>
              </a:rPr>
              <a:t>.</a:t>
            </a:r>
          </a:p>
          <a:p>
            <a:pPr marL="990600" lvl="3" indent="-266700"/>
            <a:r>
              <a:rPr lang="en-US" sz="1600" dirty="0" err="1">
                <a:solidFill>
                  <a:srgbClr val="002060"/>
                </a:solidFill>
              </a:rPr>
              <a:t>Chỉ</a:t>
            </a:r>
            <a:r>
              <a:rPr lang="en-US" sz="1600" dirty="0">
                <a:solidFill>
                  <a:srgbClr val="002060"/>
                </a:solidFill>
              </a:rPr>
              <a:t> </a:t>
            </a:r>
            <a:r>
              <a:rPr lang="en-US" sz="1600" dirty="0" err="1">
                <a:solidFill>
                  <a:srgbClr val="002060"/>
                </a:solidFill>
              </a:rPr>
              <a:t>nên</a:t>
            </a:r>
            <a:r>
              <a:rPr lang="en-US" sz="1600" dirty="0">
                <a:solidFill>
                  <a:srgbClr val="002060"/>
                </a:solidFill>
              </a:rPr>
              <a:t> </a:t>
            </a:r>
            <a:r>
              <a:rPr lang="en-US" sz="1600" dirty="0" err="1">
                <a:solidFill>
                  <a:srgbClr val="002060"/>
                </a:solidFill>
              </a:rPr>
              <a:t>áp</a:t>
            </a:r>
            <a:r>
              <a:rPr lang="en-US" sz="1600" dirty="0">
                <a:solidFill>
                  <a:srgbClr val="002060"/>
                </a:solidFill>
              </a:rPr>
              <a:t> </a:t>
            </a:r>
            <a:r>
              <a:rPr lang="en-US" sz="1600" dirty="0" err="1">
                <a:solidFill>
                  <a:srgbClr val="002060"/>
                </a:solidFill>
              </a:rPr>
              <a:t>dụng</a:t>
            </a:r>
            <a:r>
              <a:rPr lang="en-US" sz="1600" dirty="0">
                <a:solidFill>
                  <a:srgbClr val="002060"/>
                </a:solidFill>
              </a:rPr>
              <a:t> </a:t>
            </a:r>
            <a:r>
              <a:rPr lang="en-US" sz="1600" dirty="0" err="1">
                <a:solidFill>
                  <a:srgbClr val="002060"/>
                </a:solidFill>
              </a:rPr>
              <a:t>trong</a:t>
            </a:r>
            <a:r>
              <a:rPr lang="en-US" sz="1600" dirty="0">
                <a:solidFill>
                  <a:srgbClr val="002060"/>
                </a:solidFill>
              </a:rPr>
              <a:t> </a:t>
            </a:r>
            <a:r>
              <a:rPr lang="en-US" sz="1600" dirty="0" err="1">
                <a:solidFill>
                  <a:srgbClr val="002060"/>
                </a:solidFill>
              </a:rPr>
              <a:t>các</a:t>
            </a:r>
            <a:r>
              <a:rPr lang="en-US" sz="1600" dirty="0">
                <a:solidFill>
                  <a:srgbClr val="002060"/>
                </a:solidFill>
              </a:rPr>
              <a:t> </a:t>
            </a:r>
            <a:r>
              <a:rPr lang="en-US" sz="1600" dirty="0" err="1">
                <a:solidFill>
                  <a:srgbClr val="002060"/>
                </a:solidFill>
              </a:rPr>
              <a:t>ứng</a:t>
            </a:r>
            <a:r>
              <a:rPr lang="en-US" sz="1600" dirty="0">
                <a:solidFill>
                  <a:srgbClr val="002060"/>
                </a:solidFill>
              </a:rPr>
              <a:t> </a:t>
            </a:r>
            <a:r>
              <a:rPr lang="en-US" sz="1600" dirty="0" err="1">
                <a:solidFill>
                  <a:srgbClr val="002060"/>
                </a:solidFill>
              </a:rPr>
              <a:t>dụng</a:t>
            </a:r>
            <a:r>
              <a:rPr lang="en-US" sz="1600" dirty="0">
                <a:solidFill>
                  <a:srgbClr val="002060"/>
                </a:solidFill>
              </a:rPr>
              <a:t> </a:t>
            </a:r>
            <a:r>
              <a:rPr lang="en-US" sz="1600" dirty="0" err="1">
                <a:solidFill>
                  <a:srgbClr val="002060"/>
                </a:solidFill>
              </a:rPr>
              <a:t>đơn</a:t>
            </a:r>
            <a:r>
              <a:rPr lang="en-US" sz="1600" dirty="0">
                <a:solidFill>
                  <a:srgbClr val="002060"/>
                </a:solidFill>
              </a:rPr>
              <a:t> </a:t>
            </a:r>
            <a:r>
              <a:rPr lang="en-US" sz="1600" dirty="0" err="1">
                <a:solidFill>
                  <a:srgbClr val="002060"/>
                </a:solidFill>
              </a:rPr>
              <a:t>giản</a:t>
            </a:r>
            <a:r>
              <a:rPr lang="en-US" sz="1600" dirty="0">
                <a:solidFill>
                  <a:srgbClr val="002060"/>
                </a:solidFill>
              </a:rPr>
              <a:t>, </a:t>
            </a:r>
            <a:r>
              <a:rPr lang="en-US" sz="1600" dirty="0" err="1">
                <a:solidFill>
                  <a:srgbClr val="002060"/>
                </a:solidFill>
              </a:rPr>
              <a:t>xử</a:t>
            </a:r>
            <a:r>
              <a:rPr lang="en-US" sz="1600" dirty="0">
                <a:solidFill>
                  <a:srgbClr val="002060"/>
                </a:solidFill>
              </a:rPr>
              <a:t> </a:t>
            </a:r>
            <a:r>
              <a:rPr lang="en-US" sz="1600" dirty="0" err="1">
                <a:solidFill>
                  <a:srgbClr val="002060"/>
                </a:solidFill>
              </a:rPr>
              <a:t>lý</a:t>
            </a:r>
            <a:r>
              <a:rPr lang="en-US" sz="1600" dirty="0">
                <a:solidFill>
                  <a:srgbClr val="002060"/>
                </a:solidFill>
              </a:rPr>
              <a:t> </a:t>
            </a:r>
            <a:r>
              <a:rPr lang="en-US" sz="1600" dirty="0" err="1">
                <a:solidFill>
                  <a:srgbClr val="002060"/>
                </a:solidFill>
              </a:rPr>
              <a:t>tuần</a:t>
            </a:r>
            <a:r>
              <a:rPr lang="en-US" sz="1600" dirty="0">
                <a:solidFill>
                  <a:srgbClr val="002060"/>
                </a:solidFill>
              </a:rPr>
              <a:t> </a:t>
            </a:r>
            <a:r>
              <a:rPr lang="en-US" sz="1600" dirty="0" err="1">
                <a:solidFill>
                  <a:srgbClr val="002060"/>
                </a:solidFill>
              </a:rPr>
              <a:t>tự</a:t>
            </a:r>
            <a:r>
              <a:rPr lang="en-US" sz="1600" dirty="0">
                <a:solidFill>
                  <a:srgbClr val="002060"/>
                </a:solidFill>
              </a:rPr>
              <a:t>, </a:t>
            </a:r>
            <a:r>
              <a:rPr lang="en-US" sz="1600" dirty="0" err="1">
                <a:solidFill>
                  <a:srgbClr val="002060"/>
                </a:solidFill>
              </a:rPr>
              <a:t>ít</a:t>
            </a:r>
            <a:r>
              <a:rPr lang="en-US" sz="1600" dirty="0">
                <a:solidFill>
                  <a:srgbClr val="002060"/>
                </a:solidFill>
              </a:rPr>
              <a:t> </a:t>
            </a:r>
            <a:r>
              <a:rPr lang="en-US" sz="1600" dirty="0" err="1">
                <a:solidFill>
                  <a:srgbClr val="002060"/>
                </a:solidFill>
              </a:rPr>
              <a:t>kết</a:t>
            </a:r>
            <a:r>
              <a:rPr lang="en-US" sz="1600" dirty="0">
                <a:solidFill>
                  <a:srgbClr val="002060"/>
                </a:solidFill>
              </a:rPr>
              <a:t> </a:t>
            </a:r>
            <a:r>
              <a:rPr lang="en-US" sz="1600" dirty="0" err="1">
                <a:solidFill>
                  <a:srgbClr val="002060"/>
                </a:solidFill>
              </a:rPr>
              <a:t>nối</a:t>
            </a:r>
            <a:r>
              <a:rPr lang="en-US" sz="1600" dirty="0">
                <a:solidFill>
                  <a:srgbClr val="002060"/>
                </a:solidFill>
              </a:rPr>
              <a:t>.</a:t>
            </a:r>
          </a:p>
          <a:p>
            <a:pPr marL="990600" lvl="3" indent="-266700"/>
            <a:r>
              <a:rPr lang="en-US" sz="1600" dirty="0" err="1">
                <a:solidFill>
                  <a:srgbClr val="002060"/>
                </a:solidFill>
              </a:rPr>
              <a:t>Giải</a:t>
            </a:r>
            <a:r>
              <a:rPr lang="en-US" sz="1600" dirty="0">
                <a:solidFill>
                  <a:srgbClr val="002060"/>
                </a:solidFill>
              </a:rPr>
              <a:t> </a:t>
            </a:r>
            <a:r>
              <a:rPr lang="en-US" sz="1600" dirty="0" err="1">
                <a:solidFill>
                  <a:srgbClr val="002060"/>
                </a:solidFill>
              </a:rPr>
              <a:t>quyết</a:t>
            </a:r>
            <a:r>
              <a:rPr lang="en-US" sz="1600" dirty="0">
                <a:solidFill>
                  <a:srgbClr val="002060"/>
                </a:solidFill>
              </a:rPr>
              <a:t> </a:t>
            </a:r>
            <a:r>
              <a:rPr lang="en-US" sz="1600" dirty="0" err="1">
                <a:solidFill>
                  <a:srgbClr val="002060"/>
                </a:solidFill>
              </a:rPr>
              <a:t>vấn</a:t>
            </a:r>
            <a:r>
              <a:rPr lang="en-US" sz="1600" dirty="0">
                <a:solidFill>
                  <a:srgbClr val="002060"/>
                </a:solidFill>
              </a:rPr>
              <a:t> </a:t>
            </a:r>
            <a:r>
              <a:rPr lang="en-US" sz="1600" dirty="0" err="1">
                <a:solidFill>
                  <a:srgbClr val="002060"/>
                </a:solidFill>
              </a:rPr>
              <a:t>đề</a:t>
            </a:r>
            <a:r>
              <a:rPr lang="en-US" sz="1600" dirty="0">
                <a:solidFill>
                  <a:srgbClr val="002060"/>
                </a:solidFill>
              </a:rPr>
              <a:t> </a:t>
            </a:r>
            <a:r>
              <a:rPr lang="en-US" sz="1600" dirty="0" err="1">
                <a:solidFill>
                  <a:srgbClr val="002060"/>
                </a:solidFill>
              </a:rPr>
              <a:t>xử</a:t>
            </a:r>
            <a:r>
              <a:rPr lang="en-US" sz="1600" dirty="0">
                <a:solidFill>
                  <a:srgbClr val="002060"/>
                </a:solidFill>
              </a:rPr>
              <a:t> </a:t>
            </a:r>
            <a:r>
              <a:rPr lang="en-US" sz="1600" dirty="0" err="1">
                <a:solidFill>
                  <a:srgbClr val="002060"/>
                </a:solidFill>
              </a:rPr>
              <a:t>lý</a:t>
            </a:r>
            <a:r>
              <a:rPr lang="en-US" sz="1600" dirty="0">
                <a:solidFill>
                  <a:srgbClr val="002060"/>
                </a:solidFill>
              </a:rPr>
              <a:t> song </a:t>
            </a:r>
            <a:r>
              <a:rPr lang="en-US" sz="1600" dirty="0" err="1">
                <a:solidFill>
                  <a:srgbClr val="002060"/>
                </a:solidFill>
              </a:rPr>
              <a:t>song</a:t>
            </a:r>
            <a:r>
              <a:rPr lang="en-US" sz="1600" dirty="0">
                <a:solidFill>
                  <a:srgbClr val="002060"/>
                </a:solidFill>
              </a:rPr>
              <a:t> </a:t>
            </a:r>
            <a:r>
              <a:rPr lang="en-US" sz="1600" dirty="0" err="1">
                <a:solidFill>
                  <a:srgbClr val="002060"/>
                </a:solidFill>
              </a:rPr>
              <a:t>bằng</a:t>
            </a:r>
            <a:r>
              <a:rPr lang="en-US" sz="1600" dirty="0">
                <a:solidFill>
                  <a:srgbClr val="002060"/>
                </a:solidFill>
              </a:rPr>
              <a:t> </a:t>
            </a:r>
            <a:r>
              <a:rPr lang="en-US" sz="1600" dirty="0" err="1">
                <a:solidFill>
                  <a:srgbClr val="002060"/>
                </a:solidFill>
              </a:rPr>
              <a:t>việc</a:t>
            </a:r>
            <a:r>
              <a:rPr lang="en-US" sz="1600" dirty="0">
                <a:solidFill>
                  <a:srgbClr val="002060"/>
                </a:solidFill>
              </a:rPr>
              <a:t> </a:t>
            </a:r>
            <a:r>
              <a:rPr lang="en-US" sz="1600" dirty="0" err="1">
                <a:solidFill>
                  <a:srgbClr val="002060"/>
                </a:solidFill>
              </a:rPr>
              <a:t>tạo</a:t>
            </a:r>
            <a:r>
              <a:rPr lang="en-US" sz="1600" dirty="0">
                <a:solidFill>
                  <a:srgbClr val="002060"/>
                </a:solidFill>
              </a:rPr>
              <a:t> </a:t>
            </a:r>
            <a:r>
              <a:rPr lang="en-US" sz="1600" dirty="0" err="1">
                <a:solidFill>
                  <a:srgbClr val="002060"/>
                </a:solidFill>
              </a:rPr>
              <a:t>thêm</a:t>
            </a:r>
            <a:r>
              <a:rPr lang="en-US" sz="1600" dirty="0">
                <a:solidFill>
                  <a:srgbClr val="002060"/>
                </a:solidFill>
              </a:rPr>
              <a:t> </a:t>
            </a:r>
            <a:r>
              <a:rPr lang="en-US" sz="1600" dirty="0" err="1">
                <a:solidFill>
                  <a:srgbClr val="002060"/>
                </a:solidFill>
              </a:rPr>
              <a:t>các</a:t>
            </a:r>
            <a:r>
              <a:rPr lang="en-US" sz="1600" dirty="0">
                <a:solidFill>
                  <a:srgbClr val="002060"/>
                </a:solidFill>
              </a:rPr>
              <a:t> thread </a:t>
            </a:r>
            <a:r>
              <a:rPr lang="en-US" sz="1600" dirty="0" err="1">
                <a:solidFill>
                  <a:srgbClr val="002060"/>
                </a:solidFill>
              </a:rPr>
              <a:t>chuyên</a:t>
            </a:r>
            <a:r>
              <a:rPr lang="en-US" sz="1600" dirty="0">
                <a:solidFill>
                  <a:srgbClr val="002060"/>
                </a:solidFill>
              </a:rPr>
              <a:t> </a:t>
            </a:r>
            <a:r>
              <a:rPr lang="en-US" sz="1600" dirty="0" err="1">
                <a:solidFill>
                  <a:srgbClr val="002060"/>
                </a:solidFill>
              </a:rPr>
              <a:t>biệt</a:t>
            </a:r>
            <a:r>
              <a:rPr lang="en-US" sz="1600" dirty="0">
                <a:solidFill>
                  <a:srgbClr val="002060"/>
                </a:solidFill>
              </a:rPr>
              <a:t>: thread </a:t>
            </a:r>
            <a:r>
              <a:rPr lang="en-US" sz="1600" dirty="0" err="1">
                <a:solidFill>
                  <a:srgbClr val="002060"/>
                </a:solidFill>
              </a:rPr>
              <a:t>gửi</a:t>
            </a:r>
            <a:r>
              <a:rPr lang="en-US" sz="1600" dirty="0">
                <a:solidFill>
                  <a:srgbClr val="002060"/>
                </a:solidFill>
              </a:rPr>
              <a:t> </a:t>
            </a:r>
            <a:r>
              <a:rPr lang="en-US" sz="1600" dirty="0" err="1">
                <a:solidFill>
                  <a:srgbClr val="002060"/>
                </a:solidFill>
              </a:rPr>
              <a:t>dữ</a:t>
            </a:r>
            <a:r>
              <a:rPr lang="en-US" sz="1600" dirty="0">
                <a:solidFill>
                  <a:srgbClr val="002060"/>
                </a:solidFill>
              </a:rPr>
              <a:t> </a:t>
            </a:r>
            <a:r>
              <a:rPr lang="en-US" sz="1600" dirty="0" err="1">
                <a:solidFill>
                  <a:srgbClr val="002060"/>
                </a:solidFill>
              </a:rPr>
              <a:t>liệu</a:t>
            </a:r>
            <a:r>
              <a:rPr lang="en-US" sz="1600" dirty="0">
                <a:solidFill>
                  <a:srgbClr val="002060"/>
                </a:solidFill>
              </a:rPr>
              <a:t>, thread </a:t>
            </a:r>
            <a:r>
              <a:rPr lang="en-US" sz="1600" dirty="0" err="1">
                <a:solidFill>
                  <a:srgbClr val="002060"/>
                </a:solidFill>
              </a:rPr>
              <a:t>nhận</a:t>
            </a:r>
            <a:r>
              <a:rPr lang="en-US" sz="1600" dirty="0">
                <a:solidFill>
                  <a:srgbClr val="002060"/>
                </a:solidFill>
              </a:rPr>
              <a:t> </a:t>
            </a:r>
            <a:r>
              <a:rPr lang="en-US" sz="1600" dirty="0" err="1">
                <a:solidFill>
                  <a:srgbClr val="002060"/>
                </a:solidFill>
              </a:rPr>
              <a:t>dữ</a:t>
            </a:r>
            <a:r>
              <a:rPr lang="en-US" sz="1600" dirty="0">
                <a:solidFill>
                  <a:srgbClr val="002060"/>
                </a:solidFill>
              </a:rPr>
              <a:t> </a:t>
            </a:r>
            <a:r>
              <a:rPr lang="en-US" sz="1600" dirty="0" err="1">
                <a:solidFill>
                  <a:srgbClr val="002060"/>
                </a:solidFill>
              </a:rPr>
              <a:t>liệu</a:t>
            </a:r>
            <a:endParaRPr lang="en-US" sz="1600" dirty="0">
              <a:solidFill>
                <a:srgbClr val="002060"/>
              </a:solidFill>
            </a:endParaRPr>
          </a:p>
          <a:p>
            <a:pPr marL="990600" lvl="3" indent="-266700"/>
            <a:r>
              <a:rPr lang="en-US" sz="1600" dirty="0" err="1">
                <a:solidFill>
                  <a:srgbClr val="002060"/>
                </a:solidFill>
              </a:rPr>
              <a:t>Hàm</a:t>
            </a:r>
            <a:r>
              <a:rPr lang="en-US" sz="1600" dirty="0">
                <a:solidFill>
                  <a:srgbClr val="002060"/>
                </a:solidFill>
              </a:rPr>
              <a:t> API </a:t>
            </a:r>
            <a:r>
              <a:rPr lang="en-US" sz="1600" b="1" dirty="0" err="1">
                <a:solidFill>
                  <a:srgbClr val="002060"/>
                </a:solidFill>
              </a:rPr>
              <a:t>CreateThread</a:t>
            </a:r>
            <a:r>
              <a:rPr lang="en-US" sz="1600" b="1" dirty="0">
                <a:solidFill>
                  <a:srgbClr val="002060"/>
                </a:solidFill>
              </a:rPr>
              <a:t> </a:t>
            </a:r>
            <a:r>
              <a:rPr lang="en-US" sz="1600" dirty="0" err="1">
                <a:solidFill>
                  <a:srgbClr val="002060"/>
                </a:solidFill>
              </a:rPr>
              <a:t>được</a:t>
            </a:r>
            <a:r>
              <a:rPr lang="en-US" sz="1600" dirty="0">
                <a:solidFill>
                  <a:srgbClr val="002060"/>
                </a:solidFill>
              </a:rPr>
              <a:t> </a:t>
            </a:r>
            <a:r>
              <a:rPr lang="en-US" sz="1600" dirty="0" err="1">
                <a:solidFill>
                  <a:srgbClr val="002060"/>
                </a:solidFill>
              </a:rPr>
              <a:t>sử</a:t>
            </a:r>
            <a:r>
              <a:rPr lang="en-US" sz="1600" dirty="0">
                <a:solidFill>
                  <a:srgbClr val="002060"/>
                </a:solidFill>
              </a:rPr>
              <a:t> </a:t>
            </a:r>
            <a:r>
              <a:rPr lang="en-US" sz="1600">
                <a:solidFill>
                  <a:srgbClr val="002060"/>
                </a:solidFill>
              </a:rPr>
              <a:t>dụng</a:t>
            </a:r>
            <a:r>
              <a:rPr lang="en-US" sz="1600" dirty="0">
                <a:solidFill>
                  <a:srgbClr val="002060"/>
                </a:solidFill>
              </a:rPr>
              <a:t> </a:t>
            </a:r>
            <a:r>
              <a:rPr lang="en-US" sz="1600" dirty="0" err="1">
                <a:solidFill>
                  <a:srgbClr val="002060"/>
                </a:solidFill>
              </a:rPr>
              <a:t>để</a:t>
            </a:r>
            <a:r>
              <a:rPr lang="en-US" sz="1600" dirty="0">
                <a:solidFill>
                  <a:srgbClr val="002060"/>
                </a:solidFill>
              </a:rPr>
              <a:t> </a:t>
            </a:r>
            <a:r>
              <a:rPr lang="en-US" sz="1600" dirty="0" err="1">
                <a:solidFill>
                  <a:srgbClr val="002060"/>
                </a:solidFill>
              </a:rPr>
              <a:t>tạo</a:t>
            </a:r>
            <a:r>
              <a:rPr lang="en-US" sz="1600" dirty="0">
                <a:solidFill>
                  <a:srgbClr val="002060"/>
                </a:solidFill>
              </a:rPr>
              <a:t> </a:t>
            </a:r>
            <a:r>
              <a:rPr lang="en-US" sz="1600" dirty="0" err="1">
                <a:solidFill>
                  <a:srgbClr val="002060"/>
                </a:solidFill>
              </a:rPr>
              <a:t>một</a:t>
            </a:r>
            <a:r>
              <a:rPr lang="en-US" sz="1600" dirty="0">
                <a:solidFill>
                  <a:srgbClr val="002060"/>
                </a:solidFill>
              </a:rPr>
              <a:t> </a:t>
            </a:r>
            <a:r>
              <a:rPr lang="en-US" sz="1600" dirty="0" err="1">
                <a:solidFill>
                  <a:srgbClr val="002060"/>
                </a:solidFill>
              </a:rPr>
              <a:t>luồng</a:t>
            </a:r>
            <a:r>
              <a:rPr lang="en-US" sz="1600" dirty="0">
                <a:solidFill>
                  <a:srgbClr val="002060"/>
                </a:solidFill>
              </a:rPr>
              <a:t> </a:t>
            </a:r>
            <a:r>
              <a:rPr lang="en-US" sz="1600" dirty="0" err="1">
                <a:solidFill>
                  <a:srgbClr val="002060"/>
                </a:solidFill>
              </a:rPr>
              <a:t>mới</a:t>
            </a:r>
            <a:endParaRPr lang="en-US" sz="1600" dirty="0">
              <a:solidFill>
                <a:srgbClr val="002060"/>
              </a:solidFill>
            </a:endParaRPr>
          </a:p>
          <a:p>
            <a:pPr marL="990600" lvl="3" indent="-266700">
              <a:buNone/>
            </a:pPr>
            <a:r>
              <a:rPr lang="en-US" sz="1600" b="1" dirty="0">
                <a:solidFill>
                  <a:srgbClr val="002060"/>
                </a:solidFill>
              </a:rPr>
              <a:t>	HANDLE     WINAPI       </a:t>
            </a:r>
            <a:r>
              <a:rPr lang="en-US" sz="1600" b="1" dirty="0" err="1">
                <a:solidFill>
                  <a:srgbClr val="002060"/>
                </a:solidFill>
              </a:rPr>
              <a:t>CreateThread</a:t>
            </a:r>
            <a:r>
              <a:rPr lang="en-US" sz="1600" b="1" dirty="0">
                <a:solidFill>
                  <a:srgbClr val="002060"/>
                </a:solidFill>
              </a:rPr>
              <a:t>(</a:t>
            </a:r>
          </a:p>
          <a:p>
            <a:pPr marL="990600" lvl="3" indent="-266700">
              <a:buNone/>
            </a:pPr>
            <a:r>
              <a:rPr lang="en-US" sz="1600" b="1" dirty="0">
                <a:solidFill>
                  <a:srgbClr val="002060"/>
                </a:solidFill>
              </a:rPr>
              <a:t>		 __in LPSECURITY_ATTRIBUTES            </a:t>
            </a:r>
            <a:r>
              <a:rPr lang="en-US" sz="1600" b="1" dirty="0" err="1">
                <a:solidFill>
                  <a:srgbClr val="002060"/>
                </a:solidFill>
              </a:rPr>
              <a:t>lpThreadAttributes</a:t>
            </a:r>
            <a:r>
              <a:rPr lang="en-US" sz="1600" b="1" dirty="0">
                <a:solidFill>
                  <a:srgbClr val="002060"/>
                </a:solidFill>
              </a:rPr>
              <a:t>, </a:t>
            </a:r>
          </a:p>
          <a:p>
            <a:pPr marL="990600" lvl="3" indent="-266700">
              <a:buNone/>
            </a:pPr>
            <a:r>
              <a:rPr lang="en-US" sz="1600" b="1" dirty="0">
                <a:solidFill>
                  <a:srgbClr val="002060"/>
                </a:solidFill>
              </a:rPr>
              <a:t>		__in SIZE_T           </a:t>
            </a:r>
            <a:r>
              <a:rPr lang="en-US" sz="1600" b="1" dirty="0" err="1">
                <a:solidFill>
                  <a:srgbClr val="002060"/>
                </a:solidFill>
              </a:rPr>
              <a:t>dwStackSize</a:t>
            </a:r>
            <a:r>
              <a:rPr lang="en-US" sz="1600" b="1" dirty="0">
                <a:solidFill>
                  <a:srgbClr val="002060"/>
                </a:solidFill>
              </a:rPr>
              <a:t>, </a:t>
            </a:r>
          </a:p>
          <a:p>
            <a:pPr marL="990600" lvl="3" indent="-266700">
              <a:buNone/>
            </a:pPr>
            <a:r>
              <a:rPr lang="en-US" sz="1600" b="1" dirty="0">
                <a:solidFill>
                  <a:srgbClr val="002060"/>
                </a:solidFill>
              </a:rPr>
              <a:t>		__in LPTHREAD_START_ROUTINE        </a:t>
            </a:r>
            <a:r>
              <a:rPr lang="en-US" sz="1600" b="1" dirty="0" err="1">
                <a:solidFill>
                  <a:srgbClr val="002060"/>
                </a:solidFill>
              </a:rPr>
              <a:t>lpStartAddress</a:t>
            </a:r>
            <a:r>
              <a:rPr lang="en-US" sz="1600" b="1" dirty="0">
                <a:solidFill>
                  <a:srgbClr val="002060"/>
                </a:solidFill>
              </a:rPr>
              <a:t>, </a:t>
            </a:r>
          </a:p>
          <a:p>
            <a:pPr marL="990600" lvl="3" indent="-266700">
              <a:buNone/>
            </a:pPr>
            <a:r>
              <a:rPr lang="en-US" sz="1600" b="1" dirty="0">
                <a:solidFill>
                  <a:srgbClr val="002060"/>
                </a:solidFill>
              </a:rPr>
              <a:t>		__in LPVOID         </a:t>
            </a:r>
            <a:r>
              <a:rPr lang="en-US" sz="1600" b="1" dirty="0" err="1">
                <a:solidFill>
                  <a:srgbClr val="002060"/>
                </a:solidFill>
              </a:rPr>
              <a:t>lpParameter</a:t>
            </a:r>
            <a:r>
              <a:rPr lang="en-US" sz="1600" b="1" dirty="0">
                <a:solidFill>
                  <a:srgbClr val="002060"/>
                </a:solidFill>
              </a:rPr>
              <a:t>, </a:t>
            </a:r>
          </a:p>
          <a:p>
            <a:pPr marL="990600" lvl="3" indent="-266700">
              <a:buNone/>
            </a:pPr>
            <a:r>
              <a:rPr lang="en-US" sz="1600" b="1" dirty="0">
                <a:solidFill>
                  <a:srgbClr val="002060"/>
                </a:solidFill>
              </a:rPr>
              <a:t>		__in DWORD        </a:t>
            </a:r>
            <a:r>
              <a:rPr lang="en-US" sz="1600" b="1" dirty="0" err="1">
                <a:solidFill>
                  <a:srgbClr val="002060"/>
                </a:solidFill>
              </a:rPr>
              <a:t>dwCreationFlags</a:t>
            </a:r>
            <a:r>
              <a:rPr lang="en-US" sz="1600" b="1" dirty="0">
                <a:solidFill>
                  <a:srgbClr val="002060"/>
                </a:solidFill>
              </a:rPr>
              <a:t>, </a:t>
            </a:r>
          </a:p>
          <a:p>
            <a:pPr marL="990600" lvl="3" indent="-266700">
              <a:buNone/>
            </a:pPr>
            <a:r>
              <a:rPr lang="en-US" sz="1600" b="1" dirty="0">
                <a:solidFill>
                  <a:srgbClr val="002060"/>
                </a:solidFill>
              </a:rPr>
              <a:t>		__out LPDWORD        </a:t>
            </a:r>
            <a:r>
              <a:rPr lang="en-US" sz="1600" b="1" dirty="0" err="1">
                <a:solidFill>
                  <a:srgbClr val="002060"/>
                </a:solidFill>
              </a:rPr>
              <a:t>lpThreadId</a:t>
            </a:r>
            <a:r>
              <a:rPr lang="en-US" sz="1600" b="1" dirty="0">
                <a:solidFill>
                  <a:srgbClr val="002060"/>
                </a:solidFill>
              </a:rPr>
              <a:t> </a:t>
            </a:r>
            <a:r>
              <a:rPr lang="en-US" sz="1600" b="1">
                <a:solidFill>
                  <a:srgbClr val="002060"/>
                </a:solidFill>
              </a:rPr>
              <a:t>); </a:t>
            </a:r>
          </a:p>
          <a:p>
            <a:pPr marL="1009650" lvl="3" indent="-285750">
              <a:buFontTx/>
              <a:buChar char="-"/>
            </a:pPr>
            <a:r>
              <a:rPr lang="en-US" sz="1600" b="1">
                <a:solidFill>
                  <a:srgbClr val="002060"/>
                </a:solidFill>
              </a:rPr>
              <a:t>TerminateThread</a:t>
            </a:r>
          </a:p>
          <a:p>
            <a:pPr marL="1009650" lvl="3" indent="-285750">
              <a:buFontTx/>
              <a:buChar char="-"/>
            </a:pPr>
            <a:r>
              <a:rPr lang="en-US" sz="1600" b="1">
                <a:solidFill>
                  <a:srgbClr val="002060"/>
                </a:solidFill>
                <a:latin typeface="+mj-lt"/>
              </a:rPr>
              <a:t>BOOL WINAPI TerminateThread( __in_out HANDLE </a:t>
            </a:r>
            <a:r>
              <a:rPr lang="en-US" sz="1600" b="1" i="1">
                <a:solidFill>
                  <a:srgbClr val="002060"/>
                </a:solidFill>
                <a:latin typeface="+mj-lt"/>
              </a:rPr>
              <a:t>hThread</a:t>
            </a:r>
            <a:r>
              <a:rPr lang="en-US" sz="1600" b="1">
                <a:solidFill>
                  <a:srgbClr val="002060"/>
                </a:solidFill>
                <a:latin typeface="+mj-lt"/>
              </a:rPr>
              <a:t>,</a:t>
            </a:r>
          </a:p>
          <a:p>
            <a:pPr marL="3009900" lvl="8" indent="0">
              <a:buNone/>
            </a:pPr>
            <a:r>
              <a:rPr lang="en-US" sz="1600" b="1">
                <a:solidFill>
                  <a:srgbClr val="002060"/>
                </a:solidFill>
                <a:latin typeface="+mj-lt"/>
              </a:rPr>
              <a:t> __in DWORD </a:t>
            </a:r>
            <a:r>
              <a:rPr lang="en-US" sz="1600" b="1" i="1">
                <a:solidFill>
                  <a:srgbClr val="002060"/>
                </a:solidFill>
                <a:latin typeface="+mj-lt"/>
              </a:rPr>
              <a:t>dwExitCode</a:t>
            </a:r>
            <a:r>
              <a:rPr lang="en-US" sz="1600" b="1">
                <a:solidFill>
                  <a:srgbClr val="002060"/>
                </a:solidFill>
                <a:latin typeface="+mj-lt"/>
              </a:rPr>
              <a:t> );</a:t>
            </a:r>
            <a:endParaRPr lang="en-US" sz="1600" b="1" dirty="0">
              <a:solidFill>
                <a:srgbClr val="002060"/>
              </a:solidFill>
              <a:latin typeface="+mj-lt"/>
            </a:endParaRPr>
          </a:p>
          <a:p>
            <a:pPr lvl="1">
              <a:buNone/>
            </a:pPr>
            <a:r>
              <a:rPr lang="en-US">
                <a:solidFill>
                  <a:srgbClr val="002060"/>
                </a:solidFill>
              </a:rPr>
              <a:t>- </a:t>
            </a:r>
            <a:r>
              <a:rPr lang="en-US" sz="1900">
                <a:solidFill>
                  <a:srgbClr val="002060"/>
                </a:solidFill>
              </a:rPr>
              <a:t>Trên unix/linux/posix: </a:t>
            </a:r>
            <a:r>
              <a:rPr lang="en-US" sz="1900" b="1">
                <a:solidFill>
                  <a:srgbClr val="002060"/>
                </a:solidFill>
              </a:rPr>
              <a:t>pthread_create</a:t>
            </a:r>
            <a:r>
              <a:rPr lang="en-US" sz="1900">
                <a:solidFill>
                  <a:srgbClr val="002060"/>
                </a:solidFill>
              </a:rPr>
              <a:t> và </a:t>
            </a:r>
            <a:r>
              <a:rPr lang="en-US" sz="1900" b="1">
                <a:solidFill>
                  <a:srgbClr val="002060"/>
                </a:solidFill>
              </a:rPr>
              <a:t>pthread_kill</a:t>
            </a:r>
            <a:r>
              <a:rPr lang="en-US">
                <a:solidFill>
                  <a:srgbClr val="002060"/>
                </a:solidFill>
              </a:rPr>
              <a:t> </a:t>
            </a:r>
            <a:endParaRPr lang="en-US" dirty="0">
              <a:solidFill>
                <a:srgbClr val="002060"/>
              </a:solidFill>
            </a:endParaRPr>
          </a:p>
          <a:p>
            <a:pPr lvl="3">
              <a:buNone/>
            </a:pPr>
            <a:endParaRPr lang="en-US" sz="1600" dirty="0">
              <a:solidFill>
                <a:srgbClr val="002060"/>
              </a:solidFill>
            </a:endParaRPr>
          </a:p>
          <a:p>
            <a:pPr lvl="3"/>
            <a:endParaRPr lang="en-US" sz="1600" dirty="0">
              <a:solidFill>
                <a:srgbClr val="002060"/>
              </a:solidFill>
            </a:endParaRPr>
          </a:p>
          <a:p>
            <a:pPr lvl="1">
              <a:buNone/>
            </a:pPr>
            <a:endParaRPr lang="en-US" sz="1200" b="1" dirty="0">
              <a:solidFill>
                <a:srgbClr val="002060"/>
              </a:solidFill>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3.4 Các phương pháp vào ra</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108</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p:txBody>
          <a:bodyPr>
            <a:normAutofit/>
          </a:bodyPr>
          <a:lstStyle/>
          <a:p>
            <a:r>
              <a:rPr lang="en-US" sz="2400">
                <a:solidFill>
                  <a:srgbClr val="002060"/>
                </a:solidFill>
              </a:rPr>
              <a:t>Các mô hình vào ra của WinSock</a:t>
            </a:r>
          </a:p>
          <a:p>
            <a:pPr marL="723900" lvl="2" indent="-368300"/>
            <a:r>
              <a:rPr lang="en-US" sz="2000">
                <a:solidFill>
                  <a:srgbClr val="002060"/>
                </a:solidFill>
              </a:rPr>
              <a:t>Mô hình Blocking	</a:t>
            </a:r>
          </a:p>
        </p:txBody>
      </p:sp>
      <p:sp>
        <p:nvSpPr>
          <p:cNvPr id="7" name="TextBox 6"/>
          <p:cNvSpPr txBox="1"/>
          <p:nvPr/>
        </p:nvSpPr>
        <p:spPr>
          <a:xfrm>
            <a:off x="5105400" y="4431268"/>
            <a:ext cx="1981200" cy="369332"/>
          </a:xfrm>
          <a:prstGeom prst="rect">
            <a:avLst/>
          </a:prstGeom>
          <a:noFill/>
        </p:spPr>
        <p:txBody>
          <a:bodyPr wrap="square" rtlCol="0">
            <a:spAutoFit/>
          </a:bodyPr>
          <a:lstStyle/>
          <a:p>
            <a:r>
              <a:rPr lang="en-US"/>
              <a:t>Receiver Thread</a:t>
            </a:r>
          </a:p>
        </p:txBody>
      </p:sp>
      <p:sp>
        <p:nvSpPr>
          <p:cNvPr id="12" name="Rounded Rectangle 11"/>
          <p:cNvSpPr/>
          <p:nvPr/>
        </p:nvSpPr>
        <p:spPr>
          <a:xfrm>
            <a:off x="2362200" y="2895600"/>
            <a:ext cx="1800000" cy="288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socket</a:t>
            </a:r>
          </a:p>
        </p:txBody>
      </p:sp>
      <p:sp>
        <p:nvSpPr>
          <p:cNvPr id="13" name="Rounded Rectangle 12"/>
          <p:cNvSpPr/>
          <p:nvPr/>
        </p:nvSpPr>
        <p:spPr>
          <a:xfrm>
            <a:off x="2362200" y="3429000"/>
            <a:ext cx="1800000" cy="288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bind</a:t>
            </a:r>
          </a:p>
        </p:txBody>
      </p:sp>
      <p:sp>
        <p:nvSpPr>
          <p:cNvPr id="14" name="Rounded Rectangle 13"/>
          <p:cNvSpPr/>
          <p:nvPr/>
        </p:nvSpPr>
        <p:spPr>
          <a:xfrm>
            <a:off x="2362200" y="3886200"/>
            <a:ext cx="1800000" cy="288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listen</a:t>
            </a:r>
          </a:p>
        </p:txBody>
      </p:sp>
      <p:sp>
        <p:nvSpPr>
          <p:cNvPr id="15" name="Rounded Rectangle 14"/>
          <p:cNvSpPr/>
          <p:nvPr/>
        </p:nvSpPr>
        <p:spPr>
          <a:xfrm>
            <a:off x="2362200" y="4343400"/>
            <a:ext cx="1800000" cy="288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accept</a:t>
            </a:r>
          </a:p>
        </p:txBody>
      </p:sp>
      <p:sp>
        <p:nvSpPr>
          <p:cNvPr id="16" name="Rounded Rectangle 15"/>
          <p:cNvSpPr/>
          <p:nvPr/>
        </p:nvSpPr>
        <p:spPr>
          <a:xfrm>
            <a:off x="5029200" y="5274600"/>
            <a:ext cx="1800000" cy="288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recv</a:t>
            </a:r>
          </a:p>
        </p:txBody>
      </p:sp>
      <p:sp>
        <p:nvSpPr>
          <p:cNvPr id="17" name="Rounded Rectangle 16"/>
          <p:cNvSpPr/>
          <p:nvPr/>
        </p:nvSpPr>
        <p:spPr>
          <a:xfrm>
            <a:off x="2362200" y="5503200"/>
            <a:ext cx="1800000" cy="288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send</a:t>
            </a:r>
          </a:p>
        </p:txBody>
      </p:sp>
      <p:sp>
        <p:nvSpPr>
          <p:cNvPr id="18" name="Rounded Rectangle 17"/>
          <p:cNvSpPr/>
          <p:nvPr/>
        </p:nvSpPr>
        <p:spPr>
          <a:xfrm>
            <a:off x="2362200" y="5943600"/>
            <a:ext cx="1800000" cy="288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other tasks</a:t>
            </a:r>
          </a:p>
        </p:txBody>
      </p:sp>
      <p:sp>
        <p:nvSpPr>
          <p:cNvPr id="19" name="Rounded Rectangle 18"/>
          <p:cNvSpPr/>
          <p:nvPr/>
        </p:nvSpPr>
        <p:spPr>
          <a:xfrm>
            <a:off x="5029200" y="5808000"/>
            <a:ext cx="1800000" cy="288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other tasks</a:t>
            </a:r>
          </a:p>
        </p:txBody>
      </p:sp>
      <p:sp>
        <p:nvSpPr>
          <p:cNvPr id="20" name="Rounded Rectangle 19"/>
          <p:cNvSpPr/>
          <p:nvPr/>
        </p:nvSpPr>
        <p:spPr>
          <a:xfrm>
            <a:off x="2362200" y="4893600"/>
            <a:ext cx="1800000" cy="288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CreateThread</a:t>
            </a:r>
          </a:p>
        </p:txBody>
      </p:sp>
      <p:cxnSp>
        <p:nvCxnSpPr>
          <p:cNvPr id="23" name="Straight Arrow Connector 22"/>
          <p:cNvCxnSpPr>
            <a:stCxn id="12" idx="2"/>
            <a:endCxn id="13" idx="0"/>
          </p:cNvCxnSpPr>
          <p:nvPr/>
        </p:nvCxnSpPr>
        <p:spPr>
          <a:xfrm rot="5400000">
            <a:off x="3139500" y="3306300"/>
            <a:ext cx="245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12" idx="0"/>
          </p:cNvCxnSpPr>
          <p:nvPr/>
        </p:nvCxnSpPr>
        <p:spPr>
          <a:xfrm rot="5400000">
            <a:off x="3193200" y="2812200"/>
            <a:ext cx="152400" cy="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3" idx="2"/>
            <a:endCxn id="14" idx="0"/>
          </p:cNvCxnSpPr>
          <p:nvPr/>
        </p:nvCxnSpPr>
        <p:spPr>
          <a:xfrm rot="5400000">
            <a:off x="3177600" y="3801600"/>
            <a:ext cx="16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4" idx="2"/>
            <a:endCxn id="15" idx="0"/>
          </p:cNvCxnSpPr>
          <p:nvPr/>
        </p:nvCxnSpPr>
        <p:spPr>
          <a:xfrm rot="5400000">
            <a:off x="3177600" y="4258800"/>
            <a:ext cx="16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5" idx="2"/>
            <a:endCxn id="20" idx="0"/>
          </p:cNvCxnSpPr>
          <p:nvPr/>
        </p:nvCxnSpPr>
        <p:spPr>
          <a:xfrm rot="5400000">
            <a:off x="3131100" y="4762500"/>
            <a:ext cx="262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0" idx="2"/>
            <a:endCxn id="17" idx="0"/>
          </p:cNvCxnSpPr>
          <p:nvPr/>
        </p:nvCxnSpPr>
        <p:spPr>
          <a:xfrm rot="5400000">
            <a:off x="3101400" y="5342400"/>
            <a:ext cx="321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7" idx="2"/>
            <a:endCxn id="18" idx="0"/>
          </p:cNvCxnSpPr>
          <p:nvPr/>
        </p:nvCxnSpPr>
        <p:spPr>
          <a:xfrm rot="5400000">
            <a:off x="3186000" y="58674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18" idx="2"/>
          </p:cNvCxnSpPr>
          <p:nvPr/>
        </p:nvCxnSpPr>
        <p:spPr>
          <a:xfrm rot="16200000" flipH="1">
            <a:off x="3121300" y="6372500"/>
            <a:ext cx="285314" cy="3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0800000">
            <a:off x="1752600" y="6509658"/>
            <a:ext cx="152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5400000" flipH="1" flipV="1">
            <a:off x="1181100" y="5943147"/>
            <a:ext cx="1143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1752600" y="5378450"/>
            <a:ext cx="1447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hape 52"/>
          <p:cNvCxnSpPr>
            <a:stCxn id="20" idx="3"/>
            <a:endCxn id="16" idx="0"/>
          </p:cNvCxnSpPr>
          <p:nvPr/>
        </p:nvCxnSpPr>
        <p:spPr>
          <a:xfrm>
            <a:off x="4162200" y="5037600"/>
            <a:ext cx="1767000" cy="237000"/>
          </a:xfrm>
          <a:prstGeom prst="bentConnector2">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6" idx="2"/>
            <a:endCxn id="19" idx="0"/>
          </p:cNvCxnSpPr>
          <p:nvPr/>
        </p:nvCxnSpPr>
        <p:spPr>
          <a:xfrm rot="5400000">
            <a:off x="5806500" y="5685300"/>
            <a:ext cx="245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19" idx="2"/>
          </p:cNvCxnSpPr>
          <p:nvPr/>
        </p:nvCxnSpPr>
        <p:spPr>
          <a:xfrm rot="16200000" flipH="1">
            <a:off x="5745900" y="6279299"/>
            <a:ext cx="371475" cy="4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5943600" y="6453890"/>
            <a:ext cx="1219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flipH="1" flipV="1">
            <a:off x="6473370" y="5758542"/>
            <a:ext cx="1371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0800000">
            <a:off x="6233886" y="5061858"/>
            <a:ext cx="914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rot="5400000">
            <a:off x="6125686" y="5166360"/>
            <a:ext cx="22939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514600" y="2362200"/>
            <a:ext cx="1981200" cy="369332"/>
          </a:xfrm>
          <a:prstGeom prst="rect">
            <a:avLst/>
          </a:prstGeom>
          <a:noFill/>
        </p:spPr>
        <p:txBody>
          <a:bodyPr wrap="square" rtlCol="0">
            <a:spAutoFit/>
          </a:bodyPr>
          <a:lstStyle/>
          <a:p>
            <a:r>
              <a:rPr lang="en-US"/>
              <a:t>Main Thread</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3.4 Các phương pháp vào ra</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109</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p:txBody>
          <a:bodyPr>
            <a:normAutofit/>
          </a:bodyPr>
          <a:lstStyle/>
          <a:p>
            <a:r>
              <a:rPr lang="en-US" sz="2400">
                <a:solidFill>
                  <a:srgbClr val="002060"/>
                </a:solidFill>
              </a:rPr>
              <a:t>Các mô hình vào ra của WinSock</a:t>
            </a:r>
          </a:p>
          <a:p>
            <a:pPr marL="623888" lvl="2" indent="-268288"/>
            <a:r>
              <a:rPr lang="en-US" sz="2000">
                <a:solidFill>
                  <a:srgbClr val="002060"/>
                </a:solidFill>
              </a:rPr>
              <a:t>Mô hình Blocking	</a:t>
            </a:r>
          </a:p>
          <a:p>
            <a:pPr marL="990600" lvl="3" indent="-266700"/>
            <a:r>
              <a:rPr lang="en-US" sz="1600">
                <a:solidFill>
                  <a:srgbClr val="002060"/>
                </a:solidFill>
              </a:rPr>
              <a:t>Đoạn chương trình sau sẽ minh họa việc gửi và nhận dữ liệu đồng thời trong TCP Client</a:t>
            </a:r>
          </a:p>
          <a:p>
            <a:pPr lvl="3"/>
            <a:endParaRPr lang="en-US" sz="1600">
              <a:solidFill>
                <a:srgbClr val="002060"/>
              </a:solidFill>
            </a:endParaRPr>
          </a:p>
          <a:p>
            <a:pPr lvl="3">
              <a:buNone/>
            </a:pPr>
            <a:endParaRPr lang="en-US" sz="1600">
              <a:solidFill>
                <a:srgbClr val="002060"/>
              </a:solidFill>
            </a:endParaRPr>
          </a:p>
          <a:p>
            <a:pPr lvl="3"/>
            <a:endParaRPr lang="en-US" sz="1600">
              <a:solidFill>
                <a:srgbClr val="002060"/>
              </a:solidFill>
            </a:endParaRPr>
          </a:p>
          <a:p>
            <a:pPr lvl="1">
              <a:buNone/>
            </a:pPr>
            <a:endParaRPr lang="en-US" sz="1200" b="1">
              <a:solidFill>
                <a:srgbClr val="002060"/>
              </a:solidFill>
            </a:endParaRPr>
          </a:p>
        </p:txBody>
      </p:sp>
      <p:sp>
        <p:nvSpPr>
          <p:cNvPr id="9" name="TextBox 8"/>
          <p:cNvSpPr txBox="1"/>
          <p:nvPr/>
        </p:nvSpPr>
        <p:spPr>
          <a:xfrm>
            <a:off x="1676400" y="2871787"/>
            <a:ext cx="5867400" cy="3754874"/>
          </a:xfrm>
          <a:prstGeom prst="rect">
            <a:avLst/>
          </a:prstGeom>
          <a:noFill/>
        </p:spPr>
        <p:txBody>
          <a:bodyPr wrap="square" rtlCol="0">
            <a:spAutoFit/>
          </a:bodyPr>
          <a:lstStyle/>
          <a:p>
            <a:r>
              <a:rPr lang="en-US" sz="1400" b="1">
                <a:solidFill>
                  <a:srgbClr val="006020"/>
                </a:solidFill>
              </a:rPr>
              <a:t>// Khai báo luồng xử lý việc nhận dữ liệu</a:t>
            </a:r>
          </a:p>
          <a:p>
            <a:r>
              <a:rPr lang="en-US" sz="1400" b="1">
                <a:solidFill>
                  <a:srgbClr val="002060"/>
                </a:solidFill>
              </a:rPr>
              <a:t>DWORD WINAPI ReceiverThread(LPVOID lpParameter);</a:t>
            </a:r>
          </a:p>
          <a:p>
            <a:r>
              <a:rPr lang="en-US" sz="1400" b="1">
                <a:solidFill>
                  <a:srgbClr val="002060"/>
                </a:solidFill>
              </a:rPr>
              <a:t>...</a:t>
            </a:r>
          </a:p>
          <a:p>
            <a:r>
              <a:rPr lang="en-US" sz="1400" b="1">
                <a:solidFill>
                  <a:srgbClr val="006020"/>
                </a:solidFill>
              </a:rPr>
              <a:t>// Khai báo các biến toàn cục</a:t>
            </a:r>
          </a:p>
          <a:p>
            <a:r>
              <a:rPr lang="en-US" sz="1400" b="1">
                <a:solidFill>
                  <a:srgbClr val="002060"/>
                </a:solidFill>
              </a:rPr>
              <a:t>SOCKADDR_IN address;</a:t>
            </a:r>
          </a:p>
          <a:p>
            <a:r>
              <a:rPr lang="en-US" sz="1400" b="1">
                <a:solidFill>
                  <a:srgbClr val="002060"/>
                </a:solidFill>
              </a:rPr>
              <a:t>SOCKET		client; </a:t>
            </a:r>
          </a:p>
          <a:p>
            <a:r>
              <a:rPr lang="en-US" sz="1400" b="1">
                <a:solidFill>
                  <a:srgbClr val="002060"/>
                </a:solidFill>
              </a:rPr>
              <a:t>char		szXau[128];</a:t>
            </a:r>
          </a:p>
          <a:p>
            <a:r>
              <a:rPr lang="en-US" sz="1400" b="1">
                <a:solidFill>
                  <a:srgbClr val="002060"/>
                </a:solidFill>
              </a:rPr>
              <a:t>...</a:t>
            </a:r>
          </a:p>
          <a:p>
            <a:r>
              <a:rPr lang="en-US" sz="1400" b="1">
                <a:solidFill>
                  <a:srgbClr val="002060"/>
                </a:solidFill>
              </a:rPr>
              <a:t>rc = connect(client,(sockaddr*)&amp;address,sizeof(address));</a:t>
            </a:r>
          </a:p>
          <a:p>
            <a:r>
              <a:rPr lang="en-US" sz="1400" b="1">
                <a:solidFill>
                  <a:srgbClr val="006020"/>
                </a:solidFill>
              </a:rPr>
              <a:t>// Tạo luồng xử lý việc nhận dữ liệu</a:t>
            </a:r>
          </a:p>
          <a:p>
            <a:r>
              <a:rPr lang="en-US" sz="1400" b="1">
                <a:solidFill>
                  <a:srgbClr val="002060"/>
                </a:solidFill>
              </a:rPr>
              <a:t>CreateThread(0,0,ReceiverThread,0,0,0);</a:t>
            </a:r>
          </a:p>
          <a:p>
            <a:r>
              <a:rPr lang="en-US" sz="1400" b="1">
                <a:solidFill>
                  <a:srgbClr val="002060"/>
                </a:solidFill>
              </a:rPr>
              <a:t>while (strlen(gets(szXau))&gt;=2)</a:t>
            </a:r>
          </a:p>
          <a:p>
            <a:r>
              <a:rPr lang="en-US" sz="1400" b="1">
                <a:solidFill>
                  <a:srgbClr val="002060"/>
                </a:solidFill>
              </a:rPr>
              <a:t>{</a:t>
            </a:r>
          </a:p>
          <a:p>
            <a:r>
              <a:rPr lang="en-US" sz="1400" b="1">
                <a:solidFill>
                  <a:srgbClr val="002060"/>
                </a:solidFill>
              </a:rPr>
              <a:t>	rc = send(client,szXau,strlen(szXau),0);</a:t>
            </a:r>
          </a:p>
          <a:p>
            <a:r>
              <a:rPr lang="en-US" sz="1400" b="1">
                <a:solidFill>
                  <a:srgbClr val="002060"/>
                </a:solidFill>
              </a:rPr>
              <a:t>}</a:t>
            </a:r>
          </a:p>
          <a:p>
            <a:r>
              <a:rPr lang="en-US" sz="1400" b="1">
                <a:solidFill>
                  <a:srgbClr val="002060"/>
                </a:solidFill>
              </a:rPr>
              <a:t>...</a:t>
            </a:r>
          </a:p>
          <a:p>
            <a:endParaRPr lang="en-US" sz="1400" b="1">
              <a:solidFill>
                <a:srgbClr val="00206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dirty="0" err="1">
                <a:solidFill>
                  <a:srgbClr val="002060"/>
                </a:solidFill>
              </a:rPr>
              <a:t>Một</a:t>
            </a:r>
            <a:r>
              <a:rPr lang="en-US" dirty="0">
                <a:solidFill>
                  <a:srgbClr val="002060"/>
                </a:solidFill>
              </a:rPr>
              <a:t> </a:t>
            </a:r>
            <a:r>
              <a:rPr lang="en-US" dirty="0" err="1">
                <a:solidFill>
                  <a:srgbClr val="002060"/>
                </a:solidFill>
              </a:rPr>
              <a:t>số</a:t>
            </a:r>
            <a:r>
              <a:rPr lang="en-US" dirty="0">
                <a:solidFill>
                  <a:srgbClr val="002060"/>
                </a:solidFill>
              </a:rPr>
              <a:t> </a:t>
            </a:r>
            <a:r>
              <a:rPr lang="en-US" dirty="0" err="1">
                <a:solidFill>
                  <a:srgbClr val="002060"/>
                </a:solidFill>
              </a:rPr>
              <a:t>ví</a:t>
            </a:r>
            <a:r>
              <a:rPr lang="en-US" dirty="0">
                <a:solidFill>
                  <a:srgbClr val="002060"/>
                </a:solidFill>
              </a:rPr>
              <a:t> </a:t>
            </a:r>
            <a:r>
              <a:rPr lang="en-US" dirty="0" err="1">
                <a:solidFill>
                  <a:srgbClr val="002060"/>
                </a:solidFill>
              </a:rPr>
              <a:t>dụ</a:t>
            </a:r>
            <a:r>
              <a:rPr lang="en-US" dirty="0">
                <a:solidFill>
                  <a:srgbClr val="002060"/>
                </a:solidFill>
              </a:rPr>
              <a:t> </a:t>
            </a:r>
            <a:r>
              <a:rPr lang="en-US" dirty="0" err="1">
                <a:solidFill>
                  <a:srgbClr val="002060"/>
                </a:solidFill>
              </a:rPr>
              <a:t>về</a:t>
            </a:r>
            <a:r>
              <a:rPr lang="en-US" dirty="0">
                <a:solidFill>
                  <a:srgbClr val="002060"/>
                </a:solidFill>
              </a:rPr>
              <a:t> </a:t>
            </a:r>
            <a:r>
              <a:rPr lang="en-US" dirty="0" err="1">
                <a:solidFill>
                  <a:srgbClr val="002060"/>
                </a:solidFill>
              </a:rPr>
              <a:t>ứng</a:t>
            </a:r>
            <a:r>
              <a:rPr lang="en-US" dirty="0">
                <a:solidFill>
                  <a:srgbClr val="002060"/>
                </a:solidFill>
              </a:rPr>
              <a:t> </a:t>
            </a:r>
            <a:r>
              <a:rPr lang="en-US" dirty="0" err="1">
                <a:solidFill>
                  <a:srgbClr val="002060"/>
                </a:solidFill>
              </a:rPr>
              <a:t>dụng</a:t>
            </a:r>
            <a:endParaRPr lang="en-US" dirty="0">
              <a:solidFill>
                <a:srgbClr val="002060"/>
              </a:solidFill>
            </a:endParaRPr>
          </a:p>
          <a:p>
            <a:pPr lvl="1"/>
            <a:r>
              <a:rPr lang="en-US" dirty="0" err="1">
                <a:solidFill>
                  <a:srgbClr val="002060"/>
                </a:solidFill>
              </a:rPr>
              <a:t>Tìm</a:t>
            </a:r>
            <a:r>
              <a:rPr lang="en-US" dirty="0">
                <a:solidFill>
                  <a:srgbClr val="002060"/>
                </a:solidFill>
              </a:rPr>
              <a:t> </a:t>
            </a:r>
            <a:r>
              <a:rPr lang="en-US" dirty="0" err="1">
                <a:solidFill>
                  <a:srgbClr val="002060"/>
                </a:solidFill>
              </a:rPr>
              <a:t>kiếm</a:t>
            </a:r>
            <a:r>
              <a:rPr lang="en-US" dirty="0">
                <a:solidFill>
                  <a:srgbClr val="002060"/>
                </a:solidFill>
              </a:rPr>
              <a:t> </a:t>
            </a:r>
            <a:r>
              <a:rPr lang="en-US" dirty="0" err="1">
                <a:solidFill>
                  <a:srgbClr val="002060"/>
                </a:solidFill>
              </a:rPr>
              <a:t>và</a:t>
            </a:r>
            <a:r>
              <a:rPr lang="en-US" dirty="0">
                <a:solidFill>
                  <a:srgbClr val="002060"/>
                </a:solidFill>
              </a:rPr>
              <a:t> </a:t>
            </a:r>
            <a:r>
              <a:rPr lang="en-US" dirty="0" err="1">
                <a:solidFill>
                  <a:srgbClr val="002060"/>
                </a:solidFill>
              </a:rPr>
              <a:t>tải</a:t>
            </a:r>
            <a:r>
              <a:rPr lang="en-US" dirty="0">
                <a:solidFill>
                  <a:srgbClr val="002060"/>
                </a:solidFill>
              </a:rPr>
              <a:t> </a:t>
            </a:r>
            <a:r>
              <a:rPr lang="en-US" dirty="0" err="1">
                <a:solidFill>
                  <a:srgbClr val="002060"/>
                </a:solidFill>
              </a:rPr>
              <a:t>nhạc</a:t>
            </a:r>
            <a:r>
              <a:rPr lang="en-US" dirty="0">
                <a:solidFill>
                  <a:srgbClr val="002060"/>
                </a:solidFill>
              </a:rPr>
              <a:t> </a:t>
            </a:r>
            <a:r>
              <a:rPr lang="en-US" dirty="0" err="1">
                <a:solidFill>
                  <a:srgbClr val="002060"/>
                </a:solidFill>
              </a:rPr>
              <a:t>từ</a:t>
            </a:r>
            <a:r>
              <a:rPr lang="en-US" dirty="0">
                <a:solidFill>
                  <a:srgbClr val="002060"/>
                </a:solidFill>
              </a:rPr>
              <a:t> website </a:t>
            </a:r>
            <a:r>
              <a:rPr lang="en-US" dirty="0" err="1">
                <a:solidFill>
                  <a:srgbClr val="002060"/>
                </a:solidFill>
              </a:rPr>
              <a:t>cho</a:t>
            </a:r>
            <a:r>
              <a:rPr lang="en-US" dirty="0">
                <a:solidFill>
                  <a:srgbClr val="002060"/>
                </a:solidFill>
              </a:rPr>
              <a:t> </a:t>
            </a:r>
            <a:r>
              <a:rPr lang="en-US" dirty="0" err="1">
                <a:solidFill>
                  <a:srgbClr val="002060"/>
                </a:solidFill>
              </a:rPr>
              <a:t>thiết</a:t>
            </a:r>
            <a:r>
              <a:rPr lang="en-US" dirty="0">
                <a:solidFill>
                  <a:srgbClr val="002060"/>
                </a:solidFill>
              </a:rPr>
              <a:t> </a:t>
            </a:r>
            <a:r>
              <a:rPr lang="en-US" dirty="0" err="1">
                <a:solidFill>
                  <a:srgbClr val="002060"/>
                </a:solidFill>
              </a:rPr>
              <a:t>bị</a:t>
            </a:r>
            <a:r>
              <a:rPr lang="en-US" dirty="0">
                <a:solidFill>
                  <a:srgbClr val="002060"/>
                </a:solidFill>
              </a:rPr>
              <a:t> di </a:t>
            </a:r>
            <a:r>
              <a:rPr lang="en-US" dirty="0" err="1">
                <a:solidFill>
                  <a:srgbClr val="002060"/>
                </a:solidFill>
              </a:rPr>
              <a:t>động</a:t>
            </a:r>
            <a:endParaRPr lang="en-US" dirty="0">
              <a:solidFill>
                <a:srgbClr val="002060"/>
              </a:solidFill>
            </a:endParaRPr>
          </a:p>
          <a:p>
            <a:pPr lvl="2"/>
            <a:r>
              <a:rPr lang="en-US" dirty="0" err="1">
                <a:solidFill>
                  <a:srgbClr val="002060"/>
                </a:solidFill>
              </a:rPr>
              <a:t>Giao</a:t>
            </a:r>
            <a:r>
              <a:rPr lang="en-US" dirty="0">
                <a:solidFill>
                  <a:srgbClr val="002060"/>
                </a:solidFill>
              </a:rPr>
              <a:t> </a:t>
            </a:r>
            <a:r>
              <a:rPr lang="en-US" dirty="0" err="1">
                <a:solidFill>
                  <a:srgbClr val="002060"/>
                </a:solidFill>
              </a:rPr>
              <a:t>tiếp</a:t>
            </a:r>
            <a:r>
              <a:rPr lang="en-US" dirty="0">
                <a:solidFill>
                  <a:srgbClr val="002060"/>
                </a:solidFill>
              </a:rPr>
              <a:t> </a:t>
            </a:r>
            <a:r>
              <a:rPr lang="en-US" dirty="0" err="1">
                <a:solidFill>
                  <a:srgbClr val="002060"/>
                </a:solidFill>
              </a:rPr>
              <a:t>với</a:t>
            </a:r>
            <a:r>
              <a:rPr lang="en-US" dirty="0">
                <a:solidFill>
                  <a:srgbClr val="002060"/>
                </a:solidFill>
              </a:rPr>
              <a:t> </a:t>
            </a:r>
            <a:r>
              <a:rPr lang="en-US" dirty="0" err="1">
                <a:solidFill>
                  <a:srgbClr val="002060"/>
                </a:solidFill>
              </a:rPr>
              <a:t>các</a:t>
            </a:r>
            <a:r>
              <a:rPr lang="en-US" dirty="0">
                <a:solidFill>
                  <a:srgbClr val="002060"/>
                </a:solidFill>
              </a:rPr>
              <a:t> </a:t>
            </a:r>
            <a:r>
              <a:rPr lang="en-US" dirty="0" err="1">
                <a:solidFill>
                  <a:srgbClr val="002060"/>
                </a:solidFill>
              </a:rPr>
              <a:t>máy</a:t>
            </a:r>
            <a:r>
              <a:rPr lang="en-US" dirty="0">
                <a:solidFill>
                  <a:srgbClr val="002060"/>
                </a:solidFill>
              </a:rPr>
              <a:t> </a:t>
            </a:r>
            <a:r>
              <a:rPr lang="en-US" dirty="0" err="1">
                <a:solidFill>
                  <a:srgbClr val="002060"/>
                </a:solidFill>
              </a:rPr>
              <a:t>chủ</a:t>
            </a:r>
            <a:r>
              <a:rPr lang="en-US" dirty="0">
                <a:solidFill>
                  <a:srgbClr val="002060"/>
                </a:solidFill>
              </a:rPr>
              <a:t> HTTP</a:t>
            </a:r>
          </a:p>
          <a:p>
            <a:pPr lvl="2"/>
            <a:r>
              <a:rPr lang="en-US" dirty="0" err="1">
                <a:solidFill>
                  <a:srgbClr val="002060"/>
                </a:solidFill>
              </a:rPr>
              <a:t>Tải</a:t>
            </a:r>
            <a:r>
              <a:rPr lang="en-US" dirty="0">
                <a:solidFill>
                  <a:srgbClr val="002060"/>
                </a:solidFill>
              </a:rPr>
              <a:t> </a:t>
            </a:r>
            <a:r>
              <a:rPr lang="en-US" dirty="0" err="1">
                <a:solidFill>
                  <a:srgbClr val="002060"/>
                </a:solidFill>
              </a:rPr>
              <a:t>dữ</a:t>
            </a:r>
            <a:r>
              <a:rPr lang="en-US" dirty="0">
                <a:solidFill>
                  <a:srgbClr val="002060"/>
                </a:solidFill>
              </a:rPr>
              <a:t> </a:t>
            </a:r>
            <a:r>
              <a:rPr lang="en-US" dirty="0" err="1">
                <a:solidFill>
                  <a:srgbClr val="002060"/>
                </a:solidFill>
              </a:rPr>
              <a:t>liệu</a:t>
            </a:r>
            <a:r>
              <a:rPr lang="en-US" dirty="0">
                <a:solidFill>
                  <a:srgbClr val="002060"/>
                </a:solidFill>
              </a:rPr>
              <a:t> html </a:t>
            </a:r>
            <a:r>
              <a:rPr lang="en-US" dirty="0" err="1">
                <a:solidFill>
                  <a:srgbClr val="002060"/>
                </a:solidFill>
              </a:rPr>
              <a:t>từ</a:t>
            </a:r>
            <a:r>
              <a:rPr lang="en-US" dirty="0">
                <a:solidFill>
                  <a:srgbClr val="002060"/>
                </a:solidFill>
              </a:rPr>
              <a:t> </a:t>
            </a:r>
            <a:r>
              <a:rPr lang="en-US" dirty="0" err="1">
                <a:solidFill>
                  <a:srgbClr val="002060"/>
                </a:solidFill>
              </a:rPr>
              <a:t>máy</a:t>
            </a:r>
            <a:r>
              <a:rPr lang="en-US" dirty="0">
                <a:solidFill>
                  <a:srgbClr val="002060"/>
                </a:solidFill>
              </a:rPr>
              <a:t> </a:t>
            </a:r>
            <a:r>
              <a:rPr lang="en-US" dirty="0" err="1">
                <a:solidFill>
                  <a:srgbClr val="002060"/>
                </a:solidFill>
              </a:rPr>
              <a:t>chủ</a:t>
            </a:r>
            <a:r>
              <a:rPr lang="en-US" dirty="0">
                <a:solidFill>
                  <a:srgbClr val="002060"/>
                </a:solidFill>
              </a:rPr>
              <a:t> HTTP </a:t>
            </a:r>
            <a:r>
              <a:rPr lang="en-US" dirty="0" err="1">
                <a:solidFill>
                  <a:srgbClr val="002060"/>
                </a:solidFill>
              </a:rPr>
              <a:t>và</a:t>
            </a:r>
            <a:r>
              <a:rPr lang="en-US" dirty="0">
                <a:solidFill>
                  <a:srgbClr val="002060"/>
                </a:solidFill>
              </a:rPr>
              <a:t> </a:t>
            </a:r>
            <a:r>
              <a:rPr lang="en-US" dirty="0" err="1">
                <a:solidFill>
                  <a:srgbClr val="002060"/>
                </a:solidFill>
              </a:rPr>
              <a:t>phân</a:t>
            </a:r>
            <a:r>
              <a:rPr lang="en-US" dirty="0">
                <a:solidFill>
                  <a:srgbClr val="002060"/>
                </a:solidFill>
              </a:rPr>
              <a:t> </a:t>
            </a:r>
            <a:r>
              <a:rPr lang="en-US" dirty="0" err="1">
                <a:solidFill>
                  <a:srgbClr val="002060"/>
                </a:solidFill>
              </a:rPr>
              <a:t>tích</a:t>
            </a:r>
            <a:endParaRPr lang="en-US" dirty="0">
              <a:solidFill>
                <a:srgbClr val="002060"/>
              </a:solidFill>
            </a:endParaRPr>
          </a:p>
          <a:p>
            <a:pPr lvl="2"/>
            <a:r>
              <a:rPr lang="en-US" dirty="0" err="1">
                <a:solidFill>
                  <a:srgbClr val="002060"/>
                </a:solidFill>
              </a:rPr>
              <a:t>Tải</a:t>
            </a:r>
            <a:r>
              <a:rPr lang="en-US" dirty="0">
                <a:solidFill>
                  <a:srgbClr val="002060"/>
                </a:solidFill>
              </a:rPr>
              <a:t> </a:t>
            </a:r>
            <a:r>
              <a:rPr lang="en-US" dirty="0" err="1">
                <a:solidFill>
                  <a:srgbClr val="002060"/>
                </a:solidFill>
              </a:rPr>
              <a:t>dữ</a:t>
            </a:r>
            <a:r>
              <a:rPr lang="en-US" dirty="0">
                <a:solidFill>
                  <a:srgbClr val="002060"/>
                </a:solidFill>
              </a:rPr>
              <a:t> </a:t>
            </a:r>
            <a:r>
              <a:rPr lang="en-US" dirty="0" err="1">
                <a:solidFill>
                  <a:srgbClr val="002060"/>
                </a:solidFill>
              </a:rPr>
              <a:t>liệu</a:t>
            </a:r>
            <a:r>
              <a:rPr lang="en-US" dirty="0">
                <a:solidFill>
                  <a:srgbClr val="002060"/>
                </a:solidFill>
              </a:rPr>
              <a:t> </a:t>
            </a:r>
            <a:r>
              <a:rPr lang="en-US" dirty="0" err="1">
                <a:solidFill>
                  <a:srgbClr val="002060"/>
                </a:solidFill>
              </a:rPr>
              <a:t>nhị</a:t>
            </a:r>
            <a:r>
              <a:rPr lang="en-US" dirty="0">
                <a:solidFill>
                  <a:srgbClr val="002060"/>
                </a:solidFill>
              </a:rPr>
              <a:t> </a:t>
            </a:r>
            <a:r>
              <a:rPr lang="en-US" dirty="0" err="1">
                <a:solidFill>
                  <a:srgbClr val="002060"/>
                </a:solidFill>
              </a:rPr>
              <a:t>phân</a:t>
            </a:r>
            <a:r>
              <a:rPr lang="en-US" dirty="0">
                <a:solidFill>
                  <a:srgbClr val="002060"/>
                </a:solidFill>
              </a:rPr>
              <a:t> </a:t>
            </a:r>
            <a:r>
              <a:rPr lang="en-US" dirty="0" err="1">
                <a:solidFill>
                  <a:srgbClr val="002060"/>
                </a:solidFill>
              </a:rPr>
              <a:t>từ</a:t>
            </a:r>
            <a:r>
              <a:rPr lang="en-US" dirty="0">
                <a:solidFill>
                  <a:srgbClr val="002060"/>
                </a:solidFill>
              </a:rPr>
              <a:t> </a:t>
            </a:r>
            <a:r>
              <a:rPr lang="en-US" dirty="0" err="1">
                <a:solidFill>
                  <a:srgbClr val="002060"/>
                </a:solidFill>
              </a:rPr>
              <a:t>máy</a:t>
            </a:r>
            <a:r>
              <a:rPr lang="en-US" dirty="0">
                <a:solidFill>
                  <a:srgbClr val="002060"/>
                </a:solidFill>
              </a:rPr>
              <a:t> </a:t>
            </a:r>
            <a:r>
              <a:rPr lang="en-US" dirty="0" err="1">
                <a:solidFill>
                  <a:srgbClr val="002060"/>
                </a:solidFill>
              </a:rPr>
              <a:t>chủ</a:t>
            </a:r>
            <a:r>
              <a:rPr lang="en-US" dirty="0">
                <a:solidFill>
                  <a:srgbClr val="002060"/>
                </a:solidFill>
              </a:rPr>
              <a:t> HTTP</a:t>
            </a:r>
          </a:p>
          <a:p>
            <a:pPr lvl="1"/>
            <a:r>
              <a:rPr lang="en-US" dirty="0" err="1">
                <a:solidFill>
                  <a:srgbClr val="002060"/>
                </a:solidFill>
              </a:rPr>
              <a:t>Đồng</a:t>
            </a:r>
            <a:r>
              <a:rPr lang="en-US" dirty="0">
                <a:solidFill>
                  <a:srgbClr val="002060"/>
                </a:solidFill>
              </a:rPr>
              <a:t> </a:t>
            </a:r>
            <a:r>
              <a:rPr lang="en-US" dirty="0" err="1">
                <a:solidFill>
                  <a:srgbClr val="002060"/>
                </a:solidFill>
              </a:rPr>
              <a:t>bộ</a:t>
            </a:r>
            <a:r>
              <a:rPr lang="en-US" dirty="0">
                <a:solidFill>
                  <a:srgbClr val="002060"/>
                </a:solidFill>
              </a:rPr>
              <a:t> file </a:t>
            </a:r>
            <a:r>
              <a:rPr lang="en-US" dirty="0" err="1">
                <a:solidFill>
                  <a:srgbClr val="002060"/>
                </a:solidFill>
              </a:rPr>
              <a:t>giữa</a:t>
            </a:r>
            <a:r>
              <a:rPr lang="en-US" dirty="0">
                <a:solidFill>
                  <a:srgbClr val="002060"/>
                </a:solidFill>
              </a:rPr>
              <a:t> </a:t>
            </a:r>
            <a:r>
              <a:rPr lang="en-US" dirty="0" err="1">
                <a:solidFill>
                  <a:srgbClr val="002060"/>
                </a:solidFill>
              </a:rPr>
              <a:t>các</a:t>
            </a:r>
            <a:r>
              <a:rPr lang="en-US" dirty="0">
                <a:solidFill>
                  <a:srgbClr val="002060"/>
                </a:solidFill>
              </a:rPr>
              <a:t> </a:t>
            </a:r>
            <a:r>
              <a:rPr lang="en-US" dirty="0" err="1">
                <a:solidFill>
                  <a:srgbClr val="002060"/>
                </a:solidFill>
              </a:rPr>
              <a:t>thiết</a:t>
            </a:r>
            <a:r>
              <a:rPr lang="en-US" dirty="0">
                <a:solidFill>
                  <a:srgbClr val="002060"/>
                </a:solidFill>
              </a:rPr>
              <a:t> </a:t>
            </a:r>
            <a:r>
              <a:rPr lang="en-US" dirty="0" err="1">
                <a:solidFill>
                  <a:srgbClr val="002060"/>
                </a:solidFill>
              </a:rPr>
              <a:t>bị</a:t>
            </a:r>
            <a:endParaRPr lang="en-US" dirty="0">
              <a:solidFill>
                <a:srgbClr val="002060"/>
              </a:solidFill>
            </a:endParaRPr>
          </a:p>
          <a:p>
            <a:pPr lvl="2"/>
            <a:r>
              <a:rPr lang="en-US" dirty="0" err="1">
                <a:solidFill>
                  <a:srgbClr val="002060"/>
                </a:solidFill>
              </a:rPr>
              <a:t>Cài</a:t>
            </a:r>
            <a:r>
              <a:rPr lang="en-US" dirty="0">
                <a:solidFill>
                  <a:srgbClr val="002060"/>
                </a:solidFill>
              </a:rPr>
              <a:t> </a:t>
            </a:r>
            <a:r>
              <a:rPr lang="en-US" dirty="0" err="1">
                <a:solidFill>
                  <a:srgbClr val="002060"/>
                </a:solidFill>
              </a:rPr>
              <a:t>đặt</a:t>
            </a:r>
            <a:r>
              <a:rPr lang="en-US" dirty="0">
                <a:solidFill>
                  <a:srgbClr val="002060"/>
                </a:solidFill>
              </a:rPr>
              <a:t> </a:t>
            </a:r>
            <a:r>
              <a:rPr lang="en-US" dirty="0" err="1">
                <a:solidFill>
                  <a:srgbClr val="002060"/>
                </a:solidFill>
              </a:rPr>
              <a:t>phần</a:t>
            </a:r>
            <a:r>
              <a:rPr lang="en-US" dirty="0">
                <a:solidFill>
                  <a:srgbClr val="002060"/>
                </a:solidFill>
              </a:rPr>
              <a:t> </a:t>
            </a:r>
            <a:r>
              <a:rPr lang="en-US" dirty="0" err="1">
                <a:solidFill>
                  <a:srgbClr val="002060"/>
                </a:solidFill>
              </a:rPr>
              <a:t>mềm</a:t>
            </a:r>
            <a:r>
              <a:rPr lang="en-US" dirty="0">
                <a:solidFill>
                  <a:srgbClr val="002060"/>
                </a:solidFill>
              </a:rPr>
              <a:t> </a:t>
            </a:r>
            <a:r>
              <a:rPr lang="en-US" dirty="0" err="1">
                <a:solidFill>
                  <a:srgbClr val="002060"/>
                </a:solidFill>
              </a:rPr>
              <a:t>chủ</a:t>
            </a:r>
            <a:r>
              <a:rPr lang="en-US" dirty="0">
                <a:solidFill>
                  <a:srgbClr val="002060"/>
                </a:solidFill>
              </a:rPr>
              <a:t> </a:t>
            </a:r>
            <a:r>
              <a:rPr lang="en-US" dirty="0" err="1">
                <a:solidFill>
                  <a:srgbClr val="002060"/>
                </a:solidFill>
              </a:rPr>
              <a:t>trên</a:t>
            </a:r>
            <a:r>
              <a:rPr lang="en-US" dirty="0">
                <a:solidFill>
                  <a:srgbClr val="002060"/>
                </a:solidFill>
              </a:rPr>
              <a:t> PC</a:t>
            </a:r>
          </a:p>
          <a:p>
            <a:pPr lvl="2"/>
            <a:r>
              <a:rPr lang="en-US" dirty="0" err="1">
                <a:solidFill>
                  <a:srgbClr val="002060"/>
                </a:solidFill>
              </a:rPr>
              <a:t>Giao</a:t>
            </a:r>
            <a:r>
              <a:rPr lang="en-US" dirty="0">
                <a:solidFill>
                  <a:srgbClr val="002060"/>
                </a:solidFill>
              </a:rPr>
              <a:t> </a:t>
            </a:r>
            <a:r>
              <a:rPr lang="en-US" dirty="0" err="1">
                <a:solidFill>
                  <a:srgbClr val="002060"/>
                </a:solidFill>
              </a:rPr>
              <a:t>tiếp</a:t>
            </a:r>
            <a:r>
              <a:rPr lang="en-US" dirty="0">
                <a:solidFill>
                  <a:srgbClr val="002060"/>
                </a:solidFill>
              </a:rPr>
              <a:t> </a:t>
            </a:r>
            <a:r>
              <a:rPr lang="en-US" dirty="0" err="1">
                <a:solidFill>
                  <a:srgbClr val="002060"/>
                </a:solidFill>
              </a:rPr>
              <a:t>và</a:t>
            </a:r>
            <a:r>
              <a:rPr lang="en-US" dirty="0">
                <a:solidFill>
                  <a:srgbClr val="002060"/>
                </a:solidFill>
              </a:rPr>
              <a:t> </a:t>
            </a:r>
            <a:r>
              <a:rPr lang="en-US" dirty="0" err="1">
                <a:solidFill>
                  <a:srgbClr val="002060"/>
                </a:solidFill>
              </a:rPr>
              <a:t>truyền</a:t>
            </a:r>
            <a:r>
              <a:rPr lang="en-US" dirty="0">
                <a:solidFill>
                  <a:srgbClr val="002060"/>
                </a:solidFill>
              </a:rPr>
              <a:t> </a:t>
            </a:r>
            <a:r>
              <a:rPr lang="en-US" dirty="0" err="1">
                <a:solidFill>
                  <a:srgbClr val="002060"/>
                </a:solidFill>
              </a:rPr>
              <a:t>dữ</a:t>
            </a:r>
            <a:r>
              <a:rPr lang="en-US" dirty="0">
                <a:solidFill>
                  <a:srgbClr val="002060"/>
                </a:solidFill>
              </a:rPr>
              <a:t> </a:t>
            </a:r>
            <a:r>
              <a:rPr lang="en-US" dirty="0" err="1">
                <a:solidFill>
                  <a:srgbClr val="002060"/>
                </a:solidFill>
              </a:rPr>
              <a:t>liệu</a:t>
            </a:r>
            <a:r>
              <a:rPr lang="en-US" dirty="0">
                <a:solidFill>
                  <a:srgbClr val="002060"/>
                </a:solidFill>
              </a:rPr>
              <a:t> </a:t>
            </a:r>
            <a:r>
              <a:rPr lang="en-US" dirty="0" err="1">
                <a:solidFill>
                  <a:srgbClr val="002060"/>
                </a:solidFill>
              </a:rPr>
              <a:t>giữa</a:t>
            </a:r>
            <a:r>
              <a:rPr lang="en-US" dirty="0">
                <a:solidFill>
                  <a:srgbClr val="002060"/>
                </a:solidFill>
              </a:rPr>
              <a:t> </a:t>
            </a:r>
            <a:r>
              <a:rPr lang="en-US" dirty="0" err="1">
                <a:solidFill>
                  <a:srgbClr val="002060"/>
                </a:solidFill>
              </a:rPr>
              <a:t>các</a:t>
            </a:r>
            <a:r>
              <a:rPr lang="en-US" dirty="0">
                <a:solidFill>
                  <a:srgbClr val="002060"/>
                </a:solidFill>
              </a:rPr>
              <a:t> </a:t>
            </a:r>
            <a:r>
              <a:rPr lang="en-US" dirty="0" err="1">
                <a:solidFill>
                  <a:srgbClr val="002060"/>
                </a:solidFill>
              </a:rPr>
              <a:t>thiết</a:t>
            </a:r>
            <a:r>
              <a:rPr lang="en-US" dirty="0">
                <a:solidFill>
                  <a:srgbClr val="002060"/>
                </a:solidFill>
              </a:rPr>
              <a:t> </a:t>
            </a:r>
            <a:r>
              <a:rPr lang="en-US" dirty="0" err="1">
                <a:solidFill>
                  <a:srgbClr val="002060"/>
                </a:solidFill>
              </a:rPr>
              <a:t>bị</a:t>
            </a:r>
            <a:endParaRPr lang="en-US" dirty="0">
              <a:solidFill>
                <a:srgbClr val="002060"/>
              </a:solidFill>
            </a:endParaRPr>
          </a:p>
          <a:p>
            <a:pPr lvl="1"/>
            <a:r>
              <a:rPr lang="en-US" dirty="0" err="1">
                <a:solidFill>
                  <a:srgbClr val="002060"/>
                </a:solidFill>
              </a:rPr>
              <a:t>Xem</a:t>
            </a:r>
            <a:r>
              <a:rPr lang="en-US" dirty="0">
                <a:solidFill>
                  <a:srgbClr val="002060"/>
                </a:solidFill>
              </a:rPr>
              <a:t> </a:t>
            </a:r>
            <a:r>
              <a:rPr lang="en-US" dirty="0" err="1">
                <a:solidFill>
                  <a:srgbClr val="002060"/>
                </a:solidFill>
              </a:rPr>
              <a:t>phim</a:t>
            </a:r>
            <a:r>
              <a:rPr lang="en-US" dirty="0">
                <a:solidFill>
                  <a:srgbClr val="002060"/>
                </a:solidFill>
              </a:rPr>
              <a:t> </a:t>
            </a:r>
            <a:r>
              <a:rPr lang="en-US" dirty="0" err="1">
                <a:solidFill>
                  <a:srgbClr val="002060"/>
                </a:solidFill>
              </a:rPr>
              <a:t>trực</a:t>
            </a:r>
            <a:r>
              <a:rPr lang="en-US" dirty="0">
                <a:solidFill>
                  <a:srgbClr val="002060"/>
                </a:solidFill>
              </a:rPr>
              <a:t> </a:t>
            </a:r>
            <a:r>
              <a:rPr lang="en-US" dirty="0" err="1">
                <a:solidFill>
                  <a:srgbClr val="002060"/>
                </a:solidFill>
              </a:rPr>
              <a:t>tuyến</a:t>
            </a:r>
            <a:r>
              <a:rPr lang="en-US" dirty="0">
                <a:solidFill>
                  <a:srgbClr val="002060"/>
                </a:solidFill>
              </a:rPr>
              <a:t> </a:t>
            </a:r>
          </a:p>
          <a:p>
            <a:pPr lvl="2"/>
            <a:r>
              <a:rPr lang="en-US" dirty="0" err="1">
                <a:solidFill>
                  <a:srgbClr val="002060"/>
                </a:solidFill>
              </a:rPr>
              <a:t>Giao</a:t>
            </a:r>
            <a:r>
              <a:rPr lang="en-US" dirty="0">
                <a:solidFill>
                  <a:srgbClr val="002060"/>
                </a:solidFill>
              </a:rPr>
              <a:t> </a:t>
            </a:r>
            <a:r>
              <a:rPr lang="en-US" dirty="0" err="1">
                <a:solidFill>
                  <a:srgbClr val="002060"/>
                </a:solidFill>
              </a:rPr>
              <a:t>tiếp</a:t>
            </a:r>
            <a:r>
              <a:rPr lang="en-US" dirty="0">
                <a:solidFill>
                  <a:srgbClr val="002060"/>
                </a:solidFill>
              </a:rPr>
              <a:t> </a:t>
            </a:r>
            <a:r>
              <a:rPr lang="en-US" dirty="0" err="1">
                <a:solidFill>
                  <a:srgbClr val="002060"/>
                </a:solidFill>
              </a:rPr>
              <a:t>với</a:t>
            </a:r>
            <a:r>
              <a:rPr lang="en-US" dirty="0">
                <a:solidFill>
                  <a:srgbClr val="002060"/>
                </a:solidFill>
              </a:rPr>
              <a:t> </a:t>
            </a:r>
            <a:r>
              <a:rPr lang="en-US" dirty="0" err="1">
                <a:solidFill>
                  <a:srgbClr val="002060"/>
                </a:solidFill>
              </a:rPr>
              <a:t>máy</a:t>
            </a:r>
            <a:r>
              <a:rPr lang="en-US" dirty="0">
                <a:solidFill>
                  <a:srgbClr val="002060"/>
                </a:solidFill>
              </a:rPr>
              <a:t> </a:t>
            </a:r>
            <a:r>
              <a:rPr lang="en-US" dirty="0" err="1">
                <a:solidFill>
                  <a:srgbClr val="002060"/>
                </a:solidFill>
              </a:rPr>
              <a:t>chủ</a:t>
            </a:r>
            <a:r>
              <a:rPr lang="en-US" dirty="0">
                <a:solidFill>
                  <a:srgbClr val="002060"/>
                </a:solidFill>
              </a:rPr>
              <a:t> RTMP (Flash)</a:t>
            </a:r>
          </a:p>
          <a:p>
            <a:pPr lvl="2"/>
            <a:r>
              <a:rPr lang="en-US" dirty="0" err="1">
                <a:solidFill>
                  <a:srgbClr val="002060"/>
                </a:solidFill>
              </a:rPr>
              <a:t>Gửi</a:t>
            </a:r>
            <a:r>
              <a:rPr lang="en-US" dirty="0">
                <a:solidFill>
                  <a:srgbClr val="002060"/>
                </a:solidFill>
              </a:rPr>
              <a:t> </a:t>
            </a:r>
            <a:r>
              <a:rPr lang="en-US" dirty="0" err="1">
                <a:solidFill>
                  <a:srgbClr val="002060"/>
                </a:solidFill>
              </a:rPr>
              <a:t>lệnh</a:t>
            </a:r>
            <a:r>
              <a:rPr lang="en-US" dirty="0">
                <a:solidFill>
                  <a:srgbClr val="002060"/>
                </a:solidFill>
              </a:rPr>
              <a:t> </a:t>
            </a:r>
            <a:r>
              <a:rPr lang="en-US" dirty="0" err="1">
                <a:solidFill>
                  <a:srgbClr val="002060"/>
                </a:solidFill>
              </a:rPr>
              <a:t>kết</a:t>
            </a:r>
            <a:r>
              <a:rPr lang="en-US" dirty="0">
                <a:solidFill>
                  <a:srgbClr val="002060"/>
                </a:solidFill>
              </a:rPr>
              <a:t> </a:t>
            </a:r>
            <a:r>
              <a:rPr lang="en-US" dirty="0" err="1">
                <a:solidFill>
                  <a:srgbClr val="002060"/>
                </a:solidFill>
              </a:rPr>
              <a:t>nối</a:t>
            </a:r>
            <a:r>
              <a:rPr lang="en-US" dirty="0">
                <a:solidFill>
                  <a:srgbClr val="002060"/>
                </a:solidFill>
              </a:rPr>
              <a:t> </a:t>
            </a:r>
            <a:r>
              <a:rPr lang="en-US" dirty="0" err="1">
                <a:solidFill>
                  <a:srgbClr val="002060"/>
                </a:solidFill>
              </a:rPr>
              <a:t>và</a:t>
            </a:r>
            <a:r>
              <a:rPr lang="en-US" dirty="0">
                <a:solidFill>
                  <a:srgbClr val="002060"/>
                </a:solidFill>
              </a:rPr>
              <a:t> </a:t>
            </a:r>
            <a:r>
              <a:rPr lang="en-US" dirty="0" err="1">
                <a:solidFill>
                  <a:srgbClr val="002060"/>
                </a:solidFill>
              </a:rPr>
              <a:t>nhận</a:t>
            </a:r>
            <a:r>
              <a:rPr lang="en-US" dirty="0">
                <a:solidFill>
                  <a:srgbClr val="002060"/>
                </a:solidFill>
              </a:rPr>
              <a:t> </a:t>
            </a:r>
            <a:r>
              <a:rPr lang="en-US" dirty="0" err="1">
                <a:solidFill>
                  <a:srgbClr val="002060"/>
                </a:solidFill>
              </a:rPr>
              <a:t>dữ</a:t>
            </a:r>
            <a:r>
              <a:rPr lang="en-US" dirty="0">
                <a:solidFill>
                  <a:srgbClr val="002060"/>
                </a:solidFill>
              </a:rPr>
              <a:t> </a:t>
            </a:r>
            <a:r>
              <a:rPr lang="en-US" dirty="0" err="1">
                <a:solidFill>
                  <a:srgbClr val="002060"/>
                </a:solidFill>
              </a:rPr>
              <a:t>liệu</a:t>
            </a:r>
            <a:r>
              <a:rPr lang="en-US" dirty="0">
                <a:solidFill>
                  <a:srgbClr val="002060"/>
                </a:solidFill>
              </a:rPr>
              <a:t> </a:t>
            </a:r>
            <a:r>
              <a:rPr lang="en-US" dirty="0" err="1">
                <a:solidFill>
                  <a:srgbClr val="002060"/>
                </a:solidFill>
              </a:rPr>
              <a:t>hình</a:t>
            </a:r>
            <a:r>
              <a:rPr lang="en-US" dirty="0">
                <a:solidFill>
                  <a:srgbClr val="002060"/>
                </a:solidFill>
              </a:rPr>
              <a:t> </a:t>
            </a:r>
            <a:r>
              <a:rPr lang="en-US" dirty="0" err="1">
                <a:solidFill>
                  <a:srgbClr val="002060"/>
                </a:solidFill>
              </a:rPr>
              <a:t>ảnh</a:t>
            </a:r>
            <a:r>
              <a:rPr lang="en-US" dirty="0">
                <a:solidFill>
                  <a:srgbClr val="002060"/>
                </a:solidFill>
              </a:rPr>
              <a:t>/</a:t>
            </a:r>
            <a:r>
              <a:rPr lang="en-US" dirty="0" err="1">
                <a:solidFill>
                  <a:srgbClr val="002060"/>
                </a:solidFill>
              </a:rPr>
              <a:t>âm</a:t>
            </a:r>
            <a:r>
              <a:rPr lang="en-US" dirty="0">
                <a:solidFill>
                  <a:srgbClr val="002060"/>
                </a:solidFill>
              </a:rPr>
              <a:t> </a:t>
            </a:r>
            <a:r>
              <a:rPr lang="en-US" dirty="0" err="1">
                <a:solidFill>
                  <a:srgbClr val="002060"/>
                </a:solidFill>
              </a:rPr>
              <a:t>thanh</a:t>
            </a:r>
            <a:endParaRPr lang="en-US" dirty="0">
              <a:solidFill>
                <a:srgbClr val="002060"/>
              </a:solidFill>
            </a:endParaRPr>
          </a:p>
        </p:txBody>
      </p:sp>
      <p:sp>
        <p:nvSpPr>
          <p:cNvPr id="3" name="Title 2"/>
          <p:cNvSpPr>
            <a:spLocks noGrp="1"/>
          </p:cNvSpPr>
          <p:nvPr>
            <p:ph type="title"/>
          </p:nvPr>
        </p:nvSpPr>
        <p:spPr/>
        <p:txBody>
          <a:bodyPr/>
          <a:lstStyle/>
          <a:p>
            <a:r>
              <a:rPr lang="en-US" b="1" dirty="0">
                <a:solidFill>
                  <a:srgbClr val="002060"/>
                </a:solidFill>
              </a:rPr>
              <a:t>1.1. </a:t>
            </a:r>
            <a:r>
              <a:rPr lang="en-US" b="1" dirty="0" err="1">
                <a:solidFill>
                  <a:srgbClr val="002060"/>
                </a:solidFill>
              </a:rPr>
              <a:t>Tổng</a:t>
            </a:r>
            <a:r>
              <a:rPr lang="en-US" b="1" dirty="0">
                <a:solidFill>
                  <a:srgbClr val="002060"/>
                </a:solidFill>
              </a:rPr>
              <a:t> </a:t>
            </a:r>
            <a:r>
              <a:rPr lang="en-US" b="1" dirty="0" err="1">
                <a:solidFill>
                  <a:srgbClr val="002060"/>
                </a:solidFill>
              </a:rPr>
              <a:t>quan</a:t>
            </a:r>
            <a:r>
              <a:rPr lang="en-US" b="1" dirty="0">
                <a:solidFill>
                  <a:srgbClr val="002060"/>
                </a:solidFill>
              </a:rPr>
              <a:t> </a:t>
            </a:r>
            <a:r>
              <a:rPr lang="en-US" b="1" dirty="0" err="1">
                <a:solidFill>
                  <a:srgbClr val="002060"/>
                </a:solidFill>
              </a:rPr>
              <a:t>về</a:t>
            </a:r>
            <a:r>
              <a:rPr lang="en-US" b="1" dirty="0">
                <a:solidFill>
                  <a:srgbClr val="002060"/>
                </a:solidFill>
              </a:rPr>
              <a:t> </a:t>
            </a:r>
            <a:r>
              <a:rPr lang="en-US" b="1" dirty="0" err="1">
                <a:solidFill>
                  <a:srgbClr val="002060"/>
                </a:solidFill>
              </a:rPr>
              <a:t>lập</a:t>
            </a:r>
            <a:r>
              <a:rPr lang="en-US" b="1" dirty="0">
                <a:solidFill>
                  <a:srgbClr val="002060"/>
                </a:solidFill>
              </a:rPr>
              <a:t> </a:t>
            </a:r>
            <a:r>
              <a:rPr lang="en-US" b="1" dirty="0" err="1">
                <a:solidFill>
                  <a:srgbClr val="002060"/>
                </a:solidFill>
              </a:rPr>
              <a:t>trình</a:t>
            </a:r>
            <a:r>
              <a:rPr lang="en-US" b="1" dirty="0">
                <a:solidFill>
                  <a:srgbClr val="002060"/>
                </a:solidFill>
              </a:rPr>
              <a:t> </a:t>
            </a:r>
            <a:r>
              <a:rPr lang="en-US" b="1" dirty="0" err="1">
                <a:solidFill>
                  <a:srgbClr val="002060"/>
                </a:solidFill>
              </a:rPr>
              <a:t>mạng</a:t>
            </a:r>
            <a:endParaRPr lang="en-US" dirty="0"/>
          </a:p>
        </p:txBody>
      </p:sp>
      <p:sp>
        <p:nvSpPr>
          <p:cNvPr id="4" name="Slide Number Placeholder 3"/>
          <p:cNvSpPr>
            <a:spLocks noGrp="1"/>
          </p:cNvSpPr>
          <p:nvPr>
            <p:ph type="sldNum" sz="quarter" idx="11"/>
          </p:nvPr>
        </p:nvSpPr>
        <p:spPr/>
        <p:txBody>
          <a:bodyPr/>
          <a:lstStyle/>
          <a:p>
            <a:fld id="{01FC069F-519A-4FBA-A280-9BFE5EA1AC9F}" type="slidenum">
              <a:rPr lang="en-US" smtClean="0"/>
              <a:pPr/>
              <a:t>11</a:t>
            </a:fld>
            <a:endParaRPr lang="en-US"/>
          </a:p>
        </p:txBody>
      </p:sp>
    </p:spTree>
    <p:extLst>
      <p:ext uri="{BB962C8B-B14F-4D97-AF65-F5344CB8AC3E}">
        <p14:creationId xmlns:p14="http://schemas.microsoft.com/office/powerpoint/2010/main" val="100454840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3.4 Các phương pháp vào ra</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110</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p:txBody>
          <a:bodyPr>
            <a:normAutofit/>
          </a:bodyPr>
          <a:lstStyle/>
          <a:p>
            <a:r>
              <a:rPr lang="en-US" sz="2400">
                <a:solidFill>
                  <a:srgbClr val="002060"/>
                </a:solidFill>
              </a:rPr>
              <a:t>Các mô hình vào ra của WinSock</a:t>
            </a:r>
          </a:p>
          <a:p>
            <a:pPr marL="622300" lvl="2" indent="-266700"/>
            <a:r>
              <a:rPr lang="en-US" sz="2000">
                <a:solidFill>
                  <a:srgbClr val="002060"/>
                </a:solidFill>
              </a:rPr>
              <a:t>Mô hình Blocking	</a:t>
            </a:r>
          </a:p>
          <a:p>
            <a:pPr marL="990600" lvl="3" indent="-266700"/>
            <a:r>
              <a:rPr lang="en-US" sz="1600">
                <a:solidFill>
                  <a:srgbClr val="002060"/>
                </a:solidFill>
              </a:rPr>
              <a:t>Đoạn chương trình (tiếp)</a:t>
            </a:r>
          </a:p>
          <a:p>
            <a:pPr lvl="3"/>
            <a:endParaRPr lang="en-US" sz="1600">
              <a:solidFill>
                <a:srgbClr val="002060"/>
              </a:solidFill>
            </a:endParaRPr>
          </a:p>
          <a:p>
            <a:pPr lvl="3">
              <a:buNone/>
            </a:pPr>
            <a:endParaRPr lang="en-US" sz="1600">
              <a:solidFill>
                <a:srgbClr val="002060"/>
              </a:solidFill>
            </a:endParaRPr>
          </a:p>
          <a:p>
            <a:pPr lvl="3"/>
            <a:endParaRPr lang="en-US" sz="1600">
              <a:solidFill>
                <a:srgbClr val="002060"/>
              </a:solidFill>
            </a:endParaRPr>
          </a:p>
          <a:p>
            <a:pPr lvl="1">
              <a:buNone/>
            </a:pPr>
            <a:endParaRPr lang="en-US" sz="1200" b="1">
              <a:solidFill>
                <a:srgbClr val="002060"/>
              </a:solidFill>
            </a:endParaRPr>
          </a:p>
        </p:txBody>
      </p:sp>
      <p:sp>
        <p:nvSpPr>
          <p:cNvPr id="9" name="TextBox 8"/>
          <p:cNvSpPr txBox="1"/>
          <p:nvPr/>
        </p:nvSpPr>
        <p:spPr>
          <a:xfrm>
            <a:off x="1524000" y="2590800"/>
            <a:ext cx="5867400" cy="3539430"/>
          </a:xfrm>
          <a:prstGeom prst="rect">
            <a:avLst/>
          </a:prstGeom>
          <a:noFill/>
        </p:spPr>
        <p:txBody>
          <a:bodyPr wrap="square" rtlCol="0">
            <a:spAutoFit/>
          </a:bodyPr>
          <a:lstStyle/>
          <a:p>
            <a:r>
              <a:rPr lang="en-US" sz="1400" b="1">
                <a:solidFill>
                  <a:srgbClr val="002060"/>
                </a:solidFill>
              </a:rPr>
              <a:t>DWORD WINAPI ReceiverThread(LPVOID lpParameter)</a:t>
            </a:r>
          </a:p>
          <a:p>
            <a:r>
              <a:rPr lang="en-US" sz="1400" b="1">
                <a:solidFill>
                  <a:srgbClr val="002060"/>
                </a:solidFill>
              </a:rPr>
              <a:t>{</a:t>
            </a:r>
          </a:p>
          <a:p>
            <a:r>
              <a:rPr lang="en-US" sz="1400" b="1">
                <a:solidFill>
                  <a:srgbClr val="002060"/>
                </a:solidFill>
              </a:rPr>
              <a:t>	char	szBuf[128];</a:t>
            </a:r>
          </a:p>
          <a:p>
            <a:r>
              <a:rPr lang="en-US" sz="1400" b="1">
                <a:solidFill>
                  <a:srgbClr val="002060"/>
                </a:solidFill>
              </a:rPr>
              <a:t>	int	len = 0;</a:t>
            </a:r>
          </a:p>
          <a:p>
            <a:r>
              <a:rPr lang="en-US" sz="1400" b="1">
                <a:solidFill>
                  <a:srgbClr val="002060"/>
                </a:solidFill>
              </a:rPr>
              <a:t>	do</a:t>
            </a:r>
          </a:p>
          <a:p>
            <a:r>
              <a:rPr lang="en-US" sz="1400" b="1">
                <a:solidFill>
                  <a:srgbClr val="002060"/>
                </a:solidFill>
              </a:rPr>
              <a:t>	{</a:t>
            </a:r>
          </a:p>
          <a:p>
            <a:r>
              <a:rPr lang="en-US" sz="1400" b="1">
                <a:solidFill>
                  <a:srgbClr val="002060"/>
                </a:solidFill>
              </a:rPr>
              <a:t>		len = recv(client,szBuf,128,0);</a:t>
            </a:r>
          </a:p>
          <a:p>
            <a:r>
              <a:rPr lang="en-US" sz="1400" b="1">
                <a:solidFill>
                  <a:srgbClr val="002060"/>
                </a:solidFill>
              </a:rPr>
              <a:t>		if (len&gt;=2)</a:t>
            </a:r>
          </a:p>
          <a:p>
            <a:r>
              <a:rPr lang="en-US" sz="1400" b="1">
                <a:solidFill>
                  <a:srgbClr val="002060"/>
                </a:solidFill>
              </a:rPr>
              <a:t>		{</a:t>
            </a:r>
          </a:p>
          <a:p>
            <a:r>
              <a:rPr lang="en-US" sz="1400" b="1">
                <a:solidFill>
                  <a:srgbClr val="002060"/>
                </a:solidFill>
              </a:rPr>
              <a:t>			szBuf[len] = 0;</a:t>
            </a:r>
          </a:p>
          <a:p>
            <a:r>
              <a:rPr lang="en-US" sz="1400" b="1">
                <a:solidFill>
                  <a:srgbClr val="002060"/>
                </a:solidFill>
              </a:rPr>
              <a:t>			printf("%s\n",szBuf);</a:t>
            </a:r>
          </a:p>
          <a:p>
            <a:r>
              <a:rPr lang="en-US" sz="1400" b="1">
                <a:solidFill>
                  <a:srgbClr val="002060"/>
                </a:solidFill>
              </a:rPr>
              <a:t>		}</a:t>
            </a:r>
          </a:p>
          <a:p>
            <a:r>
              <a:rPr lang="en-US" sz="1400" b="1">
                <a:solidFill>
                  <a:srgbClr val="002060"/>
                </a:solidFill>
              </a:rPr>
              <a:t>		else </a:t>
            </a:r>
          </a:p>
          <a:p>
            <a:r>
              <a:rPr lang="en-US" sz="1400" b="1">
                <a:solidFill>
                  <a:srgbClr val="002060"/>
                </a:solidFill>
              </a:rPr>
              <a:t>			break;</a:t>
            </a:r>
          </a:p>
          <a:p>
            <a:r>
              <a:rPr lang="en-US" sz="1400" b="1">
                <a:solidFill>
                  <a:srgbClr val="002060"/>
                </a:solidFill>
              </a:rPr>
              <a:t>	}while (len&gt;=2);</a:t>
            </a:r>
          </a:p>
          <a:p>
            <a:r>
              <a:rPr lang="en-US" sz="1400" b="1">
                <a:solidFill>
                  <a:srgbClr val="002060"/>
                </a:solidFill>
              </a:rPr>
              <a:t>}</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fontScale="70000" lnSpcReduction="20000"/>
          </a:bodyPr>
          <a:lstStyle/>
          <a:p>
            <a:r>
              <a:rPr lang="en-US" dirty="0" err="1"/>
              <a:t>Viết</a:t>
            </a:r>
            <a:r>
              <a:rPr lang="en-US" dirty="0"/>
              <a:t> </a:t>
            </a:r>
            <a:r>
              <a:rPr lang="en-US" dirty="0" err="1"/>
              <a:t>một</a:t>
            </a:r>
            <a:r>
              <a:rPr lang="en-US" dirty="0"/>
              <a:t> </a:t>
            </a:r>
            <a:r>
              <a:rPr lang="en-US" dirty="0" err="1"/>
              <a:t>chương</a:t>
            </a:r>
            <a:r>
              <a:rPr lang="en-US" dirty="0"/>
              <a:t> </a:t>
            </a:r>
            <a:r>
              <a:rPr lang="en-US" dirty="0" err="1"/>
              <a:t>trình</a:t>
            </a:r>
            <a:r>
              <a:rPr lang="en-US" dirty="0"/>
              <a:t> telnet server (</a:t>
            </a:r>
            <a:r>
              <a:rPr lang="en-US" dirty="0" err="1"/>
              <a:t>mytelnets</a:t>
            </a:r>
            <a:r>
              <a:rPr lang="en-US" dirty="0"/>
              <a:t>) </a:t>
            </a:r>
            <a:r>
              <a:rPr lang="en-US" dirty="0" err="1"/>
              <a:t>làm</a:t>
            </a:r>
            <a:r>
              <a:rPr lang="en-US" dirty="0"/>
              <a:t> </a:t>
            </a:r>
            <a:r>
              <a:rPr lang="en-US" dirty="0" err="1"/>
              <a:t>nhiệm</a:t>
            </a:r>
            <a:r>
              <a:rPr lang="en-US" dirty="0"/>
              <a:t> </a:t>
            </a:r>
            <a:r>
              <a:rPr lang="en-US" dirty="0" err="1"/>
              <a:t>vụ</a:t>
            </a:r>
            <a:r>
              <a:rPr lang="en-US" dirty="0"/>
              <a:t> </a:t>
            </a:r>
            <a:r>
              <a:rPr lang="en-US" dirty="0" err="1"/>
              <a:t>sau</a:t>
            </a:r>
            <a:r>
              <a:rPr lang="en-US" dirty="0"/>
              <a:t>:</a:t>
            </a:r>
          </a:p>
          <a:p>
            <a:pPr lvl="1"/>
            <a:r>
              <a:rPr lang="en-US" dirty="0" err="1"/>
              <a:t>Đợi</a:t>
            </a:r>
            <a:r>
              <a:rPr lang="en-US" dirty="0"/>
              <a:t> </a:t>
            </a:r>
            <a:r>
              <a:rPr lang="en-US" dirty="0" err="1"/>
              <a:t>kết</a:t>
            </a:r>
            <a:r>
              <a:rPr lang="en-US" dirty="0"/>
              <a:t> </a:t>
            </a:r>
            <a:r>
              <a:rPr lang="en-US" dirty="0" err="1"/>
              <a:t>nối</a:t>
            </a:r>
            <a:r>
              <a:rPr lang="en-US" dirty="0"/>
              <a:t> ở </a:t>
            </a:r>
            <a:r>
              <a:rPr lang="en-US" dirty="0" err="1"/>
              <a:t>cổng</a:t>
            </a:r>
            <a:r>
              <a:rPr lang="en-US" dirty="0"/>
              <a:t> </a:t>
            </a:r>
            <a:r>
              <a:rPr lang="en-US" dirty="0" err="1"/>
              <a:t>được</a:t>
            </a:r>
            <a:r>
              <a:rPr lang="en-US" dirty="0"/>
              <a:t> </a:t>
            </a:r>
            <a:r>
              <a:rPr lang="en-US" dirty="0" err="1"/>
              <a:t>truyền</a:t>
            </a:r>
            <a:r>
              <a:rPr lang="en-US" dirty="0"/>
              <a:t> </a:t>
            </a:r>
            <a:r>
              <a:rPr lang="en-US" dirty="0" err="1"/>
              <a:t>vào</a:t>
            </a:r>
            <a:r>
              <a:rPr lang="en-US" dirty="0"/>
              <a:t> </a:t>
            </a:r>
            <a:r>
              <a:rPr lang="en-US" dirty="0" err="1"/>
              <a:t>từ</a:t>
            </a:r>
            <a:r>
              <a:rPr lang="en-US" dirty="0"/>
              <a:t> </a:t>
            </a:r>
            <a:r>
              <a:rPr lang="en-US" dirty="0" err="1"/>
              <a:t>tham</a:t>
            </a:r>
            <a:r>
              <a:rPr lang="en-US" dirty="0"/>
              <a:t> </a:t>
            </a:r>
            <a:r>
              <a:rPr lang="en-US" dirty="0" err="1"/>
              <a:t>số</a:t>
            </a:r>
            <a:r>
              <a:rPr lang="en-US" dirty="0"/>
              <a:t> </a:t>
            </a:r>
            <a:r>
              <a:rPr lang="en-US" dirty="0" err="1"/>
              <a:t>dòng</a:t>
            </a:r>
            <a:r>
              <a:rPr lang="en-US" dirty="0"/>
              <a:t> </a:t>
            </a:r>
            <a:r>
              <a:rPr lang="en-US" dirty="0" err="1"/>
              <a:t>lệnh</a:t>
            </a:r>
            <a:r>
              <a:rPr lang="en-US" dirty="0"/>
              <a:t>, </a:t>
            </a:r>
            <a:r>
              <a:rPr lang="en-US" dirty="0" err="1"/>
              <a:t>ví</a:t>
            </a:r>
            <a:r>
              <a:rPr lang="en-US" dirty="0"/>
              <a:t> </a:t>
            </a:r>
            <a:r>
              <a:rPr lang="en-US" dirty="0" err="1"/>
              <a:t>dụ</a:t>
            </a:r>
            <a:r>
              <a:rPr lang="en-US" dirty="0"/>
              <a:t>: “</a:t>
            </a:r>
            <a:r>
              <a:rPr lang="en-US" dirty="0" err="1"/>
              <a:t>mytelnets</a:t>
            </a:r>
            <a:r>
              <a:rPr lang="en-US" dirty="0"/>
              <a:t> 5000” </a:t>
            </a:r>
            <a:r>
              <a:rPr lang="en-US" dirty="0" err="1"/>
              <a:t>thì</a:t>
            </a:r>
            <a:r>
              <a:rPr lang="en-US" dirty="0"/>
              <a:t> </a:t>
            </a:r>
            <a:r>
              <a:rPr lang="en-US" dirty="0" err="1"/>
              <a:t>đợi</a:t>
            </a:r>
            <a:r>
              <a:rPr lang="en-US" dirty="0"/>
              <a:t> ở </a:t>
            </a:r>
            <a:r>
              <a:rPr lang="en-US" dirty="0" err="1"/>
              <a:t>cổng</a:t>
            </a:r>
            <a:r>
              <a:rPr lang="en-US" dirty="0"/>
              <a:t> 5000.</a:t>
            </a:r>
          </a:p>
          <a:p>
            <a:pPr lvl="1"/>
            <a:r>
              <a:rPr lang="en-US" dirty="0" err="1"/>
              <a:t>Khi</a:t>
            </a:r>
            <a:r>
              <a:rPr lang="en-US" dirty="0"/>
              <a:t> </a:t>
            </a:r>
            <a:r>
              <a:rPr lang="en-US" dirty="0" err="1"/>
              <a:t>đã</a:t>
            </a:r>
            <a:r>
              <a:rPr lang="en-US" dirty="0"/>
              <a:t> </a:t>
            </a:r>
            <a:r>
              <a:rPr lang="en-US" dirty="0" err="1"/>
              <a:t>kết</a:t>
            </a:r>
            <a:r>
              <a:rPr lang="en-US" dirty="0"/>
              <a:t> </a:t>
            </a:r>
            <a:r>
              <a:rPr lang="en-US" dirty="0" err="1"/>
              <a:t>nối</a:t>
            </a:r>
            <a:r>
              <a:rPr lang="en-US" dirty="0"/>
              <a:t> </a:t>
            </a:r>
            <a:r>
              <a:rPr lang="en-US" dirty="0" err="1"/>
              <a:t>với</a:t>
            </a:r>
            <a:r>
              <a:rPr lang="en-US" dirty="0"/>
              <a:t> 1 client </a:t>
            </a:r>
            <a:r>
              <a:rPr lang="en-US" dirty="0" err="1"/>
              <a:t>nào</a:t>
            </a:r>
            <a:r>
              <a:rPr lang="en-US" dirty="0"/>
              <a:t> </a:t>
            </a:r>
            <a:r>
              <a:rPr lang="en-US" dirty="0" err="1"/>
              <a:t>đó</a:t>
            </a:r>
            <a:r>
              <a:rPr lang="en-US" dirty="0"/>
              <a:t>, </a:t>
            </a:r>
            <a:r>
              <a:rPr lang="en-US" dirty="0" err="1"/>
              <a:t>yêu</a:t>
            </a:r>
            <a:r>
              <a:rPr lang="en-US" dirty="0"/>
              <a:t> </a:t>
            </a:r>
            <a:r>
              <a:rPr lang="en-US" dirty="0" err="1"/>
              <a:t>cầu</a:t>
            </a:r>
            <a:r>
              <a:rPr lang="en-US" dirty="0"/>
              <a:t> client </a:t>
            </a:r>
            <a:r>
              <a:rPr lang="en-US" dirty="0" err="1"/>
              <a:t>gửi</a:t>
            </a:r>
            <a:r>
              <a:rPr lang="en-US" dirty="0"/>
              <a:t> user, </a:t>
            </a:r>
            <a:r>
              <a:rPr lang="en-US" dirty="0" err="1"/>
              <a:t>và</a:t>
            </a:r>
            <a:r>
              <a:rPr lang="en-US" dirty="0"/>
              <a:t> pass, so </a:t>
            </a:r>
            <a:r>
              <a:rPr lang="en-US" dirty="0" err="1"/>
              <a:t>sánh</a:t>
            </a:r>
            <a:r>
              <a:rPr lang="en-US" dirty="0"/>
              <a:t> </a:t>
            </a:r>
            <a:r>
              <a:rPr lang="en-US" dirty="0" err="1"/>
              <a:t>với</a:t>
            </a:r>
            <a:r>
              <a:rPr lang="en-US" dirty="0"/>
              <a:t> file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a:t>
            </a:r>
            <a:r>
              <a:rPr lang="en-US" dirty="0" err="1"/>
              <a:t>là</a:t>
            </a:r>
            <a:r>
              <a:rPr lang="en-US" dirty="0"/>
              <a:t> </a:t>
            </a:r>
            <a:r>
              <a:rPr lang="en-US" dirty="0" err="1"/>
              <a:t>một</a:t>
            </a:r>
            <a:r>
              <a:rPr lang="en-US" dirty="0"/>
              <a:t> file text, </a:t>
            </a:r>
            <a:r>
              <a:rPr lang="en-US" dirty="0" err="1"/>
              <a:t>mỗi</a:t>
            </a:r>
            <a:r>
              <a:rPr lang="en-US" dirty="0"/>
              <a:t> </a:t>
            </a:r>
            <a:r>
              <a:rPr lang="en-US" dirty="0" err="1"/>
              <a:t>dòng</a:t>
            </a:r>
            <a:r>
              <a:rPr lang="en-US" dirty="0"/>
              <a:t> </a:t>
            </a:r>
            <a:r>
              <a:rPr lang="en-US" dirty="0" err="1"/>
              <a:t>chứa</a:t>
            </a:r>
            <a:r>
              <a:rPr lang="en-US" dirty="0"/>
              <a:t> </a:t>
            </a:r>
            <a:r>
              <a:rPr lang="en-US" dirty="0" err="1"/>
              <a:t>một</a:t>
            </a:r>
            <a:r>
              <a:rPr lang="en-US" dirty="0"/>
              <a:t> </a:t>
            </a:r>
            <a:r>
              <a:rPr lang="en-US" dirty="0" err="1"/>
              <a:t>cặp</a:t>
            </a:r>
            <a:r>
              <a:rPr lang="en-US" dirty="0"/>
              <a:t> user + pass </a:t>
            </a:r>
            <a:r>
              <a:rPr lang="en-US" dirty="0" err="1"/>
              <a:t>ví</a:t>
            </a:r>
            <a:r>
              <a:rPr lang="en-US" dirty="0"/>
              <a:t> </a:t>
            </a:r>
            <a:r>
              <a:rPr lang="en-US" dirty="0" err="1"/>
              <a:t>dụ</a:t>
            </a:r>
            <a:r>
              <a:rPr lang="en-US" dirty="0"/>
              <a:t>:</a:t>
            </a:r>
          </a:p>
          <a:p>
            <a:pPr marL="914400" lvl="2" indent="0">
              <a:buNone/>
            </a:pPr>
            <a:r>
              <a:rPr lang="en-US" dirty="0"/>
              <a:t>“admin </a:t>
            </a:r>
            <a:r>
              <a:rPr lang="en-US" dirty="0" err="1"/>
              <a:t>admin</a:t>
            </a:r>
            <a:endParaRPr lang="en-US" dirty="0"/>
          </a:p>
          <a:p>
            <a:pPr marL="914400" lvl="2" indent="0">
              <a:buNone/>
            </a:pPr>
            <a:r>
              <a:rPr lang="en-US" dirty="0"/>
              <a:t>guest </a:t>
            </a:r>
            <a:r>
              <a:rPr lang="en-US" dirty="0" err="1"/>
              <a:t>nopass</a:t>
            </a:r>
            <a:endParaRPr lang="en-US" dirty="0"/>
          </a:p>
          <a:p>
            <a:pPr marL="914400" lvl="2" indent="0">
              <a:buNone/>
            </a:pPr>
            <a:r>
              <a:rPr lang="en-US" dirty="0"/>
              <a:t>…”</a:t>
            </a:r>
          </a:p>
          <a:p>
            <a:pPr lvl="2"/>
            <a:r>
              <a:rPr lang="en-US" dirty="0" err="1"/>
              <a:t>Nếu</a:t>
            </a:r>
            <a:r>
              <a:rPr lang="en-US" dirty="0"/>
              <a:t> so </a:t>
            </a:r>
            <a:r>
              <a:rPr lang="en-US" dirty="0" err="1"/>
              <a:t>sánh</a:t>
            </a:r>
            <a:r>
              <a:rPr lang="en-US" dirty="0"/>
              <a:t> </a:t>
            </a:r>
            <a:r>
              <a:rPr lang="en-US" dirty="0" err="1"/>
              <a:t>sai</a:t>
            </a:r>
            <a:r>
              <a:rPr lang="en-US" dirty="0"/>
              <a:t> </a:t>
            </a:r>
            <a:r>
              <a:rPr lang="en-US" dirty="0" err="1"/>
              <a:t>thì</a:t>
            </a:r>
            <a:r>
              <a:rPr lang="en-US" dirty="0"/>
              <a:t> </a:t>
            </a:r>
            <a:r>
              <a:rPr lang="en-US" dirty="0" err="1"/>
              <a:t>báo</a:t>
            </a:r>
            <a:r>
              <a:rPr lang="en-US" dirty="0"/>
              <a:t> </a:t>
            </a:r>
            <a:r>
              <a:rPr lang="en-US" dirty="0" err="1"/>
              <a:t>lỗi</a:t>
            </a:r>
            <a:r>
              <a:rPr lang="en-US" dirty="0"/>
              <a:t> </a:t>
            </a:r>
            <a:r>
              <a:rPr lang="en-US" dirty="0" err="1"/>
              <a:t>đăng</a:t>
            </a:r>
            <a:r>
              <a:rPr lang="en-US" dirty="0"/>
              <a:t> </a:t>
            </a:r>
            <a:r>
              <a:rPr lang="en-US" dirty="0" err="1"/>
              <a:t>nhập</a:t>
            </a:r>
            <a:endParaRPr lang="en-US" dirty="0"/>
          </a:p>
          <a:p>
            <a:pPr lvl="2"/>
            <a:r>
              <a:rPr lang="en-US" dirty="0" err="1"/>
              <a:t>Nếu</a:t>
            </a:r>
            <a:r>
              <a:rPr lang="en-US" dirty="0"/>
              <a:t> </a:t>
            </a:r>
            <a:r>
              <a:rPr lang="en-US" dirty="0" err="1"/>
              <a:t>đúng</a:t>
            </a:r>
            <a:r>
              <a:rPr lang="en-US" dirty="0"/>
              <a:t> </a:t>
            </a:r>
            <a:r>
              <a:rPr lang="en-US" dirty="0" err="1"/>
              <a:t>thì</a:t>
            </a:r>
            <a:r>
              <a:rPr lang="en-US" dirty="0"/>
              <a:t> </a:t>
            </a:r>
            <a:r>
              <a:rPr lang="en-US" dirty="0" err="1"/>
              <a:t>đợi</a:t>
            </a:r>
            <a:r>
              <a:rPr lang="en-US" dirty="0"/>
              <a:t> </a:t>
            </a:r>
            <a:r>
              <a:rPr lang="en-US" dirty="0" err="1"/>
              <a:t>lệnh</a:t>
            </a:r>
            <a:r>
              <a:rPr lang="en-US" dirty="0"/>
              <a:t> </a:t>
            </a:r>
            <a:r>
              <a:rPr lang="en-US" dirty="0" err="1"/>
              <a:t>từ</a:t>
            </a:r>
            <a:r>
              <a:rPr lang="en-US" dirty="0"/>
              <a:t> client, </a:t>
            </a:r>
            <a:r>
              <a:rPr lang="en-US" dirty="0" err="1"/>
              <a:t>thực</a:t>
            </a:r>
            <a:r>
              <a:rPr lang="en-US" dirty="0"/>
              <a:t> </a:t>
            </a:r>
            <a:r>
              <a:rPr lang="en-US" dirty="0" err="1"/>
              <a:t>thi</a:t>
            </a:r>
            <a:r>
              <a:rPr lang="en-US" dirty="0"/>
              <a:t> </a:t>
            </a:r>
            <a:r>
              <a:rPr lang="en-US" dirty="0" err="1"/>
              <a:t>lệnh</a:t>
            </a:r>
            <a:r>
              <a:rPr lang="en-US" dirty="0"/>
              <a:t> </a:t>
            </a:r>
            <a:r>
              <a:rPr lang="en-US" dirty="0" err="1"/>
              <a:t>tại</a:t>
            </a:r>
            <a:r>
              <a:rPr lang="en-US" dirty="0"/>
              <a:t> server </a:t>
            </a:r>
            <a:r>
              <a:rPr lang="en-US" dirty="0" err="1"/>
              <a:t>và</a:t>
            </a:r>
            <a:r>
              <a:rPr lang="en-US" dirty="0"/>
              <a:t> </a:t>
            </a:r>
            <a:r>
              <a:rPr lang="en-US" dirty="0" err="1"/>
              <a:t>trả</a:t>
            </a:r>
            <a:r>
              <a:rPr lang="en-US" dirty="0"/>
              <a:t> </a:t>
            </a:r>
            <a:r>
              <a:rPr lang="en-US" dirty="0" err="1"/>
              <a:t>kết</a:t>
            </a:r>
            <a:r>
              <a:rPr lang="en-US" dirty="0"/>
              <a:t> </a:t>
            </a:r>
            <a:r>
              <a:rPr lang="en-US" dirty="0" err="1"/>
              <a:t>quả</a:t>
            </a:r>
            <a:r>
              <a:rPr lang="en-US" dirty="0"/>
              <a:t> </a:t>
            </a:r>
            <a:r>
              <a:rPr lang="en-US" dirty="0" err="1"/>
              <a:t>cho</a:t>
            </a:r>
            <a:r>
              <a:rPr lang="en-US" dirty="0"/>
              <a:t> client</a:t>
            </a:r>
          </a:p>
          <a:p>
            <a:pPr lvl="1"/>
            <a:r>
              <a:rPr lang="en-US" dirty="0" err="1"/>
              <a:t>Dùng</a:t>
            </a:r>
            <a:r>
              <a:rPr lang="en-US" dirty="0"/>
              <a:t> </a:t>
            </a:r>
            <a:r>
              <a:rPr lang="en-US" dirty="0" err="1"/>
              <a:t>hàm</a:t>
            </a:r>
            <a:r>
              <a:rPr lang="en-US" dirty="0"/>
              <a:t> system(“</a:t>
            </a:r>
            <a:r>
              <a:rPr lang="en-US" b="1" dirty="0" err="1"/>
              <a:t>dir</a:t>
            </a:r>
            <a:r>
              <a:rPr lang="en-US" b="1" dirty="0"/>
              <a:t> c:\temp</a:t>
            </a:r>
            <a:r>
              <a:rPr lang="en-US" dirty="0"/>
              <a:t> &gt; c:\\temp\\out.txt”) </a:t>
            </a:r>
            <a:r>
              <a:rPr lang="en-US" dirty="0" err="1"/>
              <a:t>để</a:t>
            </a:r>
            <a:r>
              <a:rPr lang="en-US" dirty="0"/>
              <a:t> </a:t>
            </a:r>
            <a:r>
              <a:rPr lang="en-US" dirty="0" err="1"/>
              <a:t>thực</a:t>
            </a:r>
            <a:r>
              <a:rPr lang="en-US" dirty="0"/>
              <a:t> </a:t>
            </a:r>
            <a:r>
              <a:rPr lang="en-US" dirty="0" err="1"/>
              <a:t>thi</a:t>
            </a:r>
            <a:r>
              <a:rPr lang="en-US" dirty="0"/>
              <a:t> </a:t>
            </a:r>
            <a:r>
              <a:rPr lang="en-US" dirty="0" err="1"/>
              <a:t>lệnh</a:t>
            </a:r>
            <a:endParaRPr lang="en-US" dirty="0"/>
          </a:p>
          <a:p>
            <a:pPr lvl="1"/>
            <a:r>
              <a:rPr lang="en-US" b="1" dirty="0" err="1"/>
              <a:t>dir</a:t>
            </a:r>
            <a:r>
              <a:rPr lang="en-US" b="1" dirty="0"/>
              <a:t> c:\temp </a:t>
            </a:r>
            <a:r>
              <a:rPr lang="en-US" dirty="0" err="1"/>
              <a:t>là</a:t>
            </a:r>
            <a:r>
              <a:rPr lang="en-US" dirty="0"/>
              <a:t> </a:t>
            </a:r>
            <a:r>
              <a:rPr lang="en-US" dirty="0" err="1"/>
              <a:t>ví</a:t>
            </a:r>
            <a:r>
              <a:rPr lang="en-US" dirty="0"/>
              <a:t> </a:t>
            </a:r>
            <a:r>
              <a:rPr lang="en-US" dirty="0" err="1"/>
              <a:t>dụ</a:t>
            </a:r>
            <a:r>
              <a:rPr lang="en-US" dirty="0"/>
              <a:t> </a:t>
            </a:r>
            <a:r>
              <a:rPr lang="en-US" dirty="0" err="1"/>
              <a:t>lệnh</a:t>
            </a:r>
            <a:r>
              <a:rPr lang="en-US" dirty="0"/>
              <a:t> </a:t>
            </a:r>
            <a:r>
              <a:rPr lang="en-US" dirty="0" err="1"/>
              <a:t>dir</a:t>
            </a:r>
            <a:r>
              <a:rPr lang="en-US" dirty="0"/>
              <a:t> </a:t>
            </a:r>
            <a:r>
              <a:rPr lang="en-US" dirty="0" err="1"/>
              <a:t>mà</a:t>
            </a:r>
            <a:r>
              <a:rPr lang="en-US" dirty="0"/>
              <a:t> client </a:t>
            </a:r>
            <a:r>
              <a:rPr lang="en-US" dirty="0" err="1"/>
              <a:t>gử</a:t>
            </a:r>
            <a:r>
              <a:rPr lang="en-US" b="1" dirty="0" err="1"/>
              <a:t>i</a:t>
            </a:r>
            <a:endParaRPr lang="en-US" b="1" dirty="0"/>
          </a:p>
          <a:p>
            <a:pPr lvl="1"/>
            <a:r>
              <a:rPr lang="en-US" b="1" dirty="0"/>
              <a:t>&gt; c:\\temp\\out.txt </a:t>
            </a:r>
            <a:r>
              <a:rPr lang="en-US" dirty="0" err="1"/>
              <a:t>để</a:t>
            </a:r>
            <a:r>
              <a:rPr lang="en-US" dirty="0"/>
              <a:t> </a:t>
            </a:r>
            <a:r>
              <a:rPr lang="en-US" dirty="0" err="1"/>
              <a:t>định</a:t>
            </a:r>
            <a:r>
              <a:rPr lang="en-US" dirty="0"/>
              <a:t> </a:t>
            </a:r>
            <a:r>
              <a:rPr lang="en-US" dirty="0" err="1"/>
              <a:t>hướng</a:t>
            </a:r>
            <a:r>
              <a:rPr lang="en-US" dirty="0"/>
              <a:t> </a:t>
            </a:r>
            <a:r>
              <a:rPr lang="en-US" dirty="0" err="1"/>
              <a:t>lại</a:t>
            </a:r>
            <a:r>
              <a:rPr lang="en-US" dirty="0"/>
              <a:t> </a:t>
            </a:r>
            <a:r>
              <a:rPr lang="en-US" dirty="0" err="1"/>
              <a:t>dữ</a:t>
            </a:r>
            <a:r>
              <a:rPr lang="en-US" dirty="0"/>
              <a:t> </a:t>
            </a:r>
            <a:r>
              <a:rPr lang="en-US" dirty="0" err="1"/>
              <a:t>liệu</a:t>
            </a:r>
            <a:r>
              <a:rPr lang="en-US" dirty="0"/>
              <a:t> </a:t>
            </a:r>
            <a:r>
              <a:rPr lang="en-US" dirty="0" err="1"/>
              <a:t>ra</a:t>
            </a:r>
            <a:r>
              <a:rPr lang="en-US" dirty="0"/>
              <a:t> </a:t>
            </a:r>
            <a:r>
              <a:rPr lang="en-US" dirty="0" err="1"/>
              <a:t>từ</a:t>
            </a:r>
            <a:r>
              <a:rPr lang="en-US" dirty="0"/>
              <a:t> </a:t>
            </a:r>
            <a:r>
              <a:rPr lang="en-US" dirty="0" err="1"/>
              <a:t>lệnh</a:t>
            </a:r>
            <a:r>
              <a:rPr lang="en-US" dirty="0"/>
              <a:t> </a:t>
            </a:r>
            <a:r>
              <a:rPr lang="en-US" dirty="0" err="1"/>
              <a:t>dir</a:t>
            </a:r>
            <a:r>
              <a:rPr lang="en-US" dirty="0"/>
              <a:t>, </a:t>
            </a:r>
            <a:r>
              <a:rPr lang="en-US" dirty="0" err="1"/>
              <a:t>khi</a:t>
            </a:r>
            <a:r>
              <a:rPr lang="en-US" dirty="0"/>
              <a:t> </a:t>
            </a:r>
            <a:r>
              <a:rPr lang="en-US" dirty="0" err="1"/>
              <a:t>đó</a:t>
            </a:r>
            <a:r>
              <a:rPr lang="en-US" dirty="0"/>
              <a:t> </a:t>
            </a:r>
            <a:r>
              <a:rPr lang="en-US" dirty="0" err="1"/>
              <a:t>kết</a:t>
            </a:r>
            <a:r>
              <a:rPr lang="en-US" dirty="0"/>
              <a:t> </a:t>
            </a:r>
            <a:r>
              <a:rPr lang="en-US" dirty="0" err="1"/>
              <a:t>quả</a:t>
            </a:r>
            <a:r>
              <a:rPr lang="en-US" dirty="0"/>
              <a:t> </a:t>
            </a:r>
            <a:r>
              <a:rPr lang="en-US" dirty="0" err="1"/>
              <a:t>lệnh</a:t>
            </a:r>
            <a:r>
              <a:rPr lang="en-US" dirty="0"/>
              <a:t> </a:t>
            </a:r>
            <a:r>
              <a:rPr lang="en-US" dirty="0" err="1"/>
              <a:t>dir</a:t>
            </a:r>
            <a:r>
              <a:rPr lang="en-US" dirty="0"/>
              <a:t> </a:t>
            </a:r>
            <a:r>
              <a:rPr lang="en-US" dirty="0" err="1"/>
              <a:t>sẽ</a:t>
            </a:r>
            <a:r>
              <a:rPr lang="en-US" dirty="0"/>
              <a:t> </a:t>
            </a:r>
            <a:r>
              <a:rPr lang="en-US" dirty="0" err="1"/>
              <a:t>được</a:t>
            </a:r>
            <a:r>
              <a:rPr lang="en-US" dirty="0"/>
              <a:t> </a:t>
            </a:r>
            <a:r>
              <a:rPr lang="en-US" dirty="0" err="1"/>
              <a:t>ghi</a:t>
            </a:r>
            <a:r>
              <a:rPr lang="en-US" dirty="0"/>
              <a:t> </a:t>
            </a:r>
            <a:r>
              <a:rPr lang="en-US" dirty="0" err="1"/>
              <a:t>vào</a:t>
            </a:r>
            <a:r>
              <a:rPr lang="en-US" dirty="0"/>
              <a:t> file </a:t>
            </a:r>
            <a:r>
              <a:rPr lang="en-US" dirty="0" err="1"/>
              <a:t>văn</a:t>
            </a:r>
            <a:r>
              <a:rPr lang="en-US" dirty="0"/>
              <a:t> </a:t>
            </a:r>
            <a:r>
              <a:rPr lang="en-US" dirty="0" err="1"/>
              <a:t>bản</a:t>
            </a:r>
            <a:r>
              <a:rPr lang="en-US" dirty="0"/>
              <a:t>, </a:t>
            </a:r>
          </a:p>
          <a:p>
            <a:pPr lvl="1"/>
            <a:r>
              <a:rPr lang="en-US" b="1" dirty="0" err="1"/>
              <a:t>Chú</a:t>
            </a:r>
            <a:r>
              <a:rPr lang="en-US" b="1" dirty="0"/>
              <a:t> ý: </a:t>
            </a:r>
            <a:r>
              <a:rPr lang="en-US" dirty="0" err="1"/>
              <a:t>Nếu</a:t>
            </a:r>
            <a:r>
              <a:rPr lang="en-US" dirty="0"/>
              <a:t> </a:t>
            </a:r>
            <a:r>
              <a:rPr lang="en-US" dirty="0" err="1"/>
              <a:t>nhiều</a:t>
            </a:r>
            <a:r>
              <a:rPr lang="en-US" dirty="0"/>
              <a:t> client </a:t>
            </a:r>
            <a:r>
              <a:rPr lang="en-US" dirty="0" err="1"/>
              <a:t>kết</a:t>
            </a:r>
            <a:r>
              <a:rPr lang="en-US" dirty="0"/>
              <a:t> </a:t>
            </a:r>
            <a:r>
              <a:rPr lang="en-US" dirty="0" err="1"/>
              <a:t>nối</a:t>
            </a:r>
            <a:r>
              <a:rPr lang="en-US" dirty="0"/>
              <a:t> </a:t>
            </a:r>
            <a:r>
              <a:rPr lang="en-US" dirty="0" err="1"/>
              <a:t>thì</a:t>
            </a:r>
            <a:r>
              <a:rPr lang="en-US" dirty="0"/>
              <a:t> file out.txt </a:t>
            </a:r>
            <a:r>
              <a:rPr lang="en-US" dirty="0" err="1"/>
              <a:t>có</a:t>
            </a:r>
            <a:r>
              <a:rPr lang="en-US" dirty="0"/>
              <a:t> </a:t>
            </a:r>
            <a:r>
              <a:rPr lang="en-US" dirty="0" err="1"/>
              <a:t>thể</a:t>
            </a:r>
            <a:r>
              <a:rPr lang="en-US" dirty="0"/>
              <a:t> </a:t>
            </a:r>
            <a:r>
              <a:rPr lang="en-US" dirty="0" err="1"/>
              <a:t>bị</a:t>
            </a:r>
            <a:r>
              <a:rPr lang="en-US" dirty="0"/>
              <a:t> </a:t>
            </a:r>
            <a:r>
              <a:rPr lang="en-US" dirty="0" err="1"/>
              <a:t>xung</a:t>
            </a:r>
            <a:r>
              <a:rPr lang="en-US" dirty="0"/>
              <a:t> </a:t>
            </a:r>
            <a:r>
              <a:rPr lang="en-US" dirty="0" err="1"/>
              <a:t>đột</a:t>
            </a:r>
            <a:r>
              <a:rPr lang="en-US" dirty="0"/>
              <a:t> </a:t>
            </a:r>
            <a:r>
              <a:rPr lang="en-US" dirty="0" err="1"/>
              <a:t>truy</a:t>
            </a:r>
            <a:r>
              <a:rPr lang="en-US" dirty="0"/>
              <a:t> </a:t>
            </a:r>
            <a:r>
              <a:rPr lang="en-US" dirty="0" err="1"/>
              <a:t>nhập</a:t>
            </a:r>
            <a:r>
              <a:rPr lang="en-US" dirty="0"/>
              <a:t>, do </a:t>
            </a:r>
            <a:r>
              <a:rPr lang="en-US" dirty="0" err="1"/>
              <a:t>đó</a:t>
            </a:r>
            <a:r>
              <a:rPr lang="en-US" dirty="0"/>
              <a:t> </a:t>
            </a:r>
            <a:r>
              <a:rPr lang="en-US" dirty="0" err="1"/>
              <a:t>nên</a:t>
            </a:r>
            <a:r>
              <a:rPr lang="en-US" dirty="0"/>
              <a:t> </a:t>
            </a:r>
            <a:r>
              <a:rPr lang="en-US" dirty="0" err="1"/>
              <a:t>dùng</a:t>
            </a:r>
            <a:r>
              <a:rPr lang="en-US" dirty="0"/>
              <a:t> </a:t>
            </a:r>
            <a:r>
              <a:rPr lang="en-US" dirty="0" err="1"/>
              <a:t>EnterCriticalSection</a:t>
            </a:r>
            <a:r>
              <a:rPr lang="en-US" dirty="0"/>
              <a:t> </a:t>
            </a:r>
            <a:r>
              <a:rPr lang="en-US" dirty="0" err="1"/>
              <a:t>và</a:t>
            </a:r>
            <a:r>
              <a:rPr lang="en-US" dirty="0"/>
              <a:t> </a:t>
            </a:r>
            <a:r>
              <a:rPr lang="en-US" dirty="0" err="1"/>
              <a:t>LeaveCriticalSection</a:t>
            </a:r>
            <a:r>
              <a:rPr lang="en-US" dirty="0"/>
              <a:t> </a:t>
            </a:r>
            <a:r>
              <a:rPr lang="en-US" dirty="0" err="1"/>
              <a:t>để</a:t>
            </a:r>
            <a:r>
              <a:rPr lang="en-US" dirty="0"/>
              <a:t> </a:t>
            </a:r>
            <a:r>
              <a:rPr lang="en-US" dirty="0" err="1"/>
              <a:t>tránh</a:t>
            </a:r>
            <a:r>
              <a:rPr lang="en-US" dirty="0"/>
              <a:t> </a:t>
            </a:r>
            <a:r>
              <a:rPr lang="en-US" dirty="0" err="1"/>
              <a:t>xung</a:t>
            </a:r>
            <a:r>
              <a:rPr lang="en-US" dirty="0"/>
              <a:t> </a:t>
            </a:r>
            <a:r>
              <a:rPr lang="en-US" dirty="0" err="1"/>
              <a:t>đột</a:t>
            </a:r>
            <a:endParaRPr lang="en-US" dirty="0"/>
          </a:p>
          <a:p>
            <a:pPr lvl="1"/>
            <a:r>
              <a:rPr lang="en-US" b="1" dirty="0" err="1"/>
              <a:t>Sử</a:t>
            </a:r>
            <a:r>
              <a:rPr lang="en-US" b="1" dirty="0"/>
              <a:t> </a:t>
            </a:r>
            <a:r>
              <a:rPr lang="en-US" b="1" dirty="0" err="1"/>
              <a:t>dụng</a:t>
            </a:r>
            <a:r>
              <a:rPr lang="en-US" b="1" dirty="0"/>
              <a:t> Thread </a:t>
            </a:r>
            <a:r>
              <a:rPr lang="en-US" b="1" dirty="0" err="1"/>
              <a:t>để</a:t>
            </a:r>
            <a:r>
              <a:rPr lang="en-US" b="1" dirty="0"/>
              <a:t> server </a:t>
            </a:r>
            <a:r>
              <a:rPr lang="en-US" b="1" dirty="0" err="1"/>
              <a:t>có</a:t>
            </a:r>
            <a:r>
              <a:rPr lang="en-US" b="1" dirty="0"/>
              <a:t> </a:t>
            </a:r>
            <a:r>
              <a:rPr lang="en-US" b="1" dirty="0" err="1"/>
              <a:t>thể</a:t>
            </a:r>
            <a:r>
              <a:rPr lang="en-US" b="1" dirty="0"/>
              <a:t> </a:t>
            </a:r>
            <a:r>
              <a:rPr lang="en-US" b="1" dirty="0" err="1"/>
              <a:t>xử</a:t>
            </a:r>
            <a:r>
              <a:rPr lang="en-US" b="1" dirty="0"/>
              <a:t> </a:t>
            </a:r>
            <a:r>
              <a:rPr lang="en-US" b="1" dirty="0" err="1"/>
              <a:t>lý</a:t>
            </a:r>
            <a:r>
              <a:rPr lang="en-US" b="1" dirty="0"/>
              <a:t> </a:t>
            </a:r>
            <a:r>
              <a:rPr lang="en-US" b="1" dirty="0" err="1"/>
              <a:t>nhiều</a:t>
            </a:r>
            <a:r>
              <a:rPr lang="en-US" b="1" dirty="0"/>
              <a:t> </a:t>
            </a:r>
            <a:r>
              <a:rPr lang="en-US" b="1" dirty="0" err="1"/>
              <a:t>thao</a:t>
            </a:r>
            <a:r>
              <a:rPr lang="en-US" b="1" dirty="0"/>
              <a:t> </a:t>
            </a:r>
            <a:r>
              <a:rPr lang="en-US" b="1" dirty="0" err="1"/>
              <a:t>tác</a:t>
            </a:r>
            <a:r>
              <a:rPr lang="en-US" b="1" dirty="0"/>
              <a:t>, </a:t>
            </a:r>
            <a:r>
              <a:rPr lang="en-US" b="1" dirty="0" err="1"/>
              <a:t>nhiều</a:t>
            </a:r>
            <a:r>
              <a:rPr lang="en-US" b="1" dirty="0"/>
              <a:t> </a:t>
            </a:r>
            <a:r>
              <a:rPr lang="en-US" b="1" dirty="0" err="1"/>
              <a:t>kết</a:t>
            </a:r>
            <a:r>
              <a:rPr lang="en-US" b="1" dirty="0"/>
              <a:t> </a:t>
            </a:r>
            <a:r>
              <a:rPr lang="en-US" b="1" dirty="0" err="1"/>
              <a:t>nối</a:t>
            </a:r>
            <a:r>
              <a:rPr lang="en-US" b="1" dirty="0"/>
              <a:t>.</a:t>
            </a:r>
          </a:p>
        </p:txBody>
      </p:sp>
      <p:sp>
        <p:nvSpPr>
          <p:cNvPr id="3" name="Title 2"/>
          <p:cNvSpPr>
            <a:spLocks noGrp="1"/>
          </p:cNvSpPr>
          <p:nvPr>
            <p:ph type="title"/>
          </p:nvPr>
        </p:nvSpPr>
        <p:spPr/>
        <p:txBody>
          <a:bodyPr/>
          <a:lstStyle/>
          <a:p>
            <a:r>
              <a:rPr lang="en-US" dirty="0" err="1"/>
              <a:t>Viết</a:t>
            </a:r>
            <a:r>
              <a:rPr lang="en-US" dirty="0"/>
              <a:t> TELNET Server</a:t>
            </a:r>
          </a:p>
        </p:txBody>
      </p:sp>
      <p:sp>
        <p:nvSpPr>
          <p:cNvPr id="4" name="Slide Number Placeholder 3"/>
          <p:cNvSpPr>
            <a:spLocks noGrp="1"/>
          </p:cNvSpPr>
          <p:nvPr>
            <p:ph type="sldNum" sz="quarter" idx="11"/>
          </p:nvPr>
        </p:nvSpPr>
        <p:spPr/>
        <p:txBody>
          <a:bodyPr/>
          <a:lstStyle/>
          <a:p>
            <a:fld id="{01FC069F-519A-4FBA-A280-9BFE5EA1AC9F}" type="slidenum">
              <a:rPr lang="en-US" smtClean="0"/>
              <a:pPr/>
              <a:t>111</a:t>
            </a:fld>
            <a:endParaRPr lang="en-US"/>
          </a:p>
        </p:txBody>
      </p:sp>
    </p:spTree>
    <p:extLst>
      <p:ext uri="{BB962C8B-B14F-4D97-AF65-F5344CB8AC3E}">
        <p14:creationId xmlns:p14="http://schemas.microsoft.com/office/powerpoint/2010/main" val="247981501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EFCD3C-6533-420C-B755-A8785CF84305}"/>
              </a:ext>
            </a:extLst>
          </p:cNvPr>
          <p:cNvSpPr>
            <a:spLocks noGrp="1"/>
          </p:cNvSpPr>
          <p:nvPr>
            <p:ph type="body" idx="1"/>
          </p:nvPr>
        </p:nvSpPr>
        <p:spPr/>
        <p:txBody>
          <a:bodyPr/>
          <a:lstStyle/>
          <a:p>
            <a:r>
              <a:rPr lang="en-US" dirty="0" err="1"/>
              <a:t>Viết</a:t>
            </a:r>
            <a:r>
              <a:rPr lang="en-US" dirty="0"/>
              <a:t> </a:t>
            </a:r>
            <a:r>
              <a:rPr lang="en-US" dirty="0" err="1"/>
              <a:t>một</a:t>
            </a:r>
            <a:r>
              <a:rPr lang="en-US" dirty="0"/>
              <a:t> TCP Server </a:t>
            </a:r>
            <a:r>
              <a:rPr lang="en-US" dirty="0" err="1"/>
              <a:t>nghe</a:t>
            </a:r>
            <a:r>
              <a:rPr lang="en-US" dirty="0"/>
              <a:t> </a:t>
            </a:r>
            <a:r>
              <a:rPr lang="en-US" dirty="0" err="1"/>
              <a:t>tại</a:t>
            </a:r>
            <a:r>
              <a:rPr lang="en-US" dirty="0"/>
              <a:t> </a:t>
            </a:r>
            <a:r>
              <a:rPr lang="en-US" dirty="0" err="1"/>
              <a:t>công</a:t>
            </a:r>
            <a:r>
              <a:rPr lang="en-US" dirty="0"/>
              <a:t> 8888</a:t>
            </a:r>
          </a:p>
          <a:p>
            <a:r>
              <a:rPr lang="en-US" dirty="0" err="1"/>
              <a:t>Khi</a:t>
            </a:r>
            <a:r>
              <a:rPr lang="en-US" dirty="0"/>
              <a:t> </a:t>
            </a:r>
            <a:r>
              <a:rPr lang="en-US" dirty="0" err="1"/>
              <a:t>một</a:t>
            </a:r>
            <a:r>
              <a:rPr lang="en-US" dirty="0"/>
              <a:t> client </a:t>
            </a:r>
            <a:r>
              <a:rPr lang="en-US" dirty="0" err="1"/>
              <a:t>kết</a:t>
            </a:r>
            <a:r>
              <a:rPr lang="en-US" dirty="0"/>
              <a:t> </a:t>
            </a:r>
            <a:r>
              <a:rPr lang="en-US" dirty="0" err="1"/>
              <a:t>nối</a:t>
            </a:r>
            <a:r>
              <a:rPr lang="en-US" dirty="0"/>
              <a:t> </a:t>
            </a:r>
            <a:r>
              <a:rPr lang="en-US" dirty="0" err="1"/>
              <a:t>đến</a:t>
            </a:r>
            <a:r>
              <a:rPr lang="en-US" dirty="0"/>
              <a:t>, server </a:t>
            </a:r>
            <a:r>
              <a:rPr lang="en-US" dirty="0" err="1"/>
              <a:t>gửi</a:t>
            </a:r>
            <a:r>
              <a:rPr lang="en-US" dirty="0"/>
              <a:t> </a:t>
            </a:r>
            <a:r>
              <a:rPr lang="en-US" dirty="0" err="1"/>
              <a:t>xâu</a:t>
            </a:r>
            <a:r>
              <a:rPr lang="en-US" dirty="0"/>
              <a:t> </a:t>
            </a:r>
            <a:r>
              <a:rPr lang="en-US" dirty="0" err="1"/>
              <a:t>chào</a:t>
            </a:r>
            <a:r>
              <a:rPr lang="en-US" dirty="0"/>
              <a:t> </a:t>
            </a:r>
            <a:r>
              <a:rPr lang="en-US" dirty="0" err="1"/>
              <a:t>và</a:t>
            </a:r>
            <a:r>
              <a:rPr lang="en-US" dirty="0"/>
              <a:t> h</a:t>
            </a:r>
            <a:r>
              <a:rPr lang="vi-VN" dirty="0"/>
              <a:t>ư</a:t>
            </a:r>
            <a:r>
              <a:rPr lang="en-US" dirty="0" err="1"/>
              <a:t>ớng</a:t>
            </a:r>
            <a:r>
              <a:rPr lang="en-US" dirty="0"/>
              <a:t> </a:t>
            </a:r>
            <a:r>
              <a:rPr lang="en-US" dirty="0" err="1"/>
              <a:t>dẫn</a:t>
            </a:r>
            <a:r>
              <a:rPr lang="en-US" dirty="0"/>
              <a:t> </a:t>
            </a:r>
            <a:r>
              <a:rPr lang="en-US" dirty="0" err="1"/>
              <a:t>định</a:t>
            </a:r>
            <a:r>
              <a:rPr lang="en-US" dirty="0"/>
              <a:t> </a:t>
            </a:r>
            <a:r>
              <a:rPr lang="en-US" dirty="0" err="1"/>
              <a:t>dạng</a:t>
            </a:r>
            <a:r>
              <a:rPr lang="en-US" dirty="0"/>
              <a:t> </a:t>
            </a:r>
            <a:r>
              <a:rPr lang="en-US" dirty="0" err="1"/>
              <a:t>gửi</a:t>
            </a:r>
            <a:r>
              <a:rPr lang="en-US" dirty="0"/>
              <a:t> </a:t>
            </a:r>
            <a:r>
              <a:rPr lang="en-US" dirty="0" err="1"/>
              <a:t>tên</a:t>
            </a:r>
            <a:r>
              <a:rPr lang="en-US" dirty="0"/>
              <a:t> client:</a:t>
            </a:r>
          </a:p>
          <a:p>
            <a:pPr marL="457200" lvl="1" indent="0">
              <a:buNone/>
            </a:pPr>
            <a:r>
              <a:rPr lang="en-US" dirty="0"/>
              <a:t>		Name: &lt;</a:t>
            </a:r>
            <a:r>
              <a:rPr lang="en-US" dirty="0" err="1"/>
              <a:t>tên</a:t>
            </a:r>
            <a:r>
              <a:rPr lang="en-US" dirty="0"/>
              <a:t> Client </a:t>
            </a:r>
            <a:r>
              <a:rPr lang="en-US" dirty="0" err="1"/>
              <a:t>sử</a:t>
            </a:r>
            <a:r>
              <a:rPr lang="en-US" dirty="0"/>
              <a:t> </a:t>
            </a:r>
            <a:r>
              <a:rPr lang="en-US" dirty="0" err="1"/>
              <a:t>dụng</a:t>
            </a:r>
            <a:r>
              <a:rPr lang="en-US" dirty="0"/>
              <a:t>&gt;</a:t>
            </a:r>
          </a:p>
          <a:p>
            <a:r>
              <a:rPr lang="en-US" dirty="0"/>
              <a:t>Server </a:t>
            </a:r>
            <a:r>
              <a:rPr lang="en-US" dirty="0" err="1"/>
              <a:t>nhận</a:t>
            </a:r>
            <a:r>
              <a:rPr lang="en-US" dirty="0"/>
              <a:t> </a:t>
            </a:r>
            <a:r>
              <a:rPr lang="en-US" dirty="0" err="1"/>
              <a:t>và</a:t>
            </a:r>
            <a:r>
              <a:rPr lang="en-US" dirty="0"/>
              <a:t> l</a:t>
            </a:r>
            <a:r>
              <a:rPr lang="vi-VN" dirty="0"/>
              <a:t>ư</a:t>
            </a:r>
            <a:r>
              <a:rPr lang="en-US" dirty="0"/>
              <a:t>u </a:t>
            </a:r>
            <a:r>
              <a:rPr lang="en-US" dirty="0" err="1"/>
              <a:t>trữ</a:t>
            </a:r>
            <a:r>
              <a:rPr lang="en-US" dirty="0"/>
              <a:t> </a:t>
            </a:r>
            <a:r>
              <a:rPr lang="en-US" dirty="0" err="1"/>
              <a:t>tên</a:t>
            </a:r>
            <a:r>
              <a:rPr lang="en-US" dirty="0"/>
              <a:t> client</a:t>
            </a:r>
          </a:p>
          <a:p>
            <a:r>
              <a:rPr lang="en-US" dirty="0"/>
              <a:t>Sau </a:t>
            </a:r>
            <a:r>
              <a:rPr lang="en-US" dirty="0" err="1"/>
              <a:t>khi</a:t>
            </a:r>
            <a:r>
              <a:rPr lang="en-US" dirty="0"/>
              <a:t> </a:t>
            </a:r>
            <a:r>
              <a:rPr lang="en-US" dirty="0" err="1"/>
              <a:t>một</a:t>
            </a:r>
            <a:r>
              <a:rPr lang="en-US" dirty="0"/>
              <a:t> client </a:t>
            </a:r>
            <a:r>
              <a:rPr lang="en-US" dirty="0" err="1"/>
              <a:t>đã</a:t>
            </a:r>
            <a:r>
              <a:rPr lang="en-US" dirty="0"/>
              <a:t> </a:t>
            </a:r>
            <a:r>
              <a:rPr lang="en-US" dirty="0" err="1"/>
              <a:t>gửi</a:t>
            </a:r>
            <a:r>
              <a:rPr lang="en-US" dirty="0"/>
              <a:t> </a:t>
            </a:r>
            <a:r>
              <a:rPr lang="en-US" dirty="0" err="1"/>
              <a:t>tên</a:t>
            </a:r>
            <a:r>
              <a:rPr lang="en-US" dirty="0"/>
              <a:t> (</a:t>
            </a:r>
            <a:r>
              <a:rPr lang="en-US" dirty="0" err="1"/>
              <a:t>đăng</a:t>
            </a:r>
            <a:r>
              <a:rPr lang="en-US" dirty="0"/>
              <a:t> </a:t>
            </a:r>
            <a:r>
              <a:rPr lang="en-US" dirty="0" err="1"/>
              <a:t>nhập</a:t>
            </a:r>
            <a:r>
              <a:rPr lang="en-US" dirty="0"/>
              <a:t>), </a:t>
            </a:r>
            <a:r>
              <a:rPr lang="en-US" dirty="0" err="1"/>
              <a:t>mọi</a:t>
            </a:r>
            <a:r>
              <a:rPr lang="en-US" dirty="0"/>
              <a:t> </a:t>
            </a:r>
            <a:r>
              <a:rPr lang="en-US" dirty="0" err="1"/>
              <a:t>dữ</a:t>
            </a:r>
            <a:r>
              <a:rPr lang="en-US" dirty="0"/>
              <a:t> </a:t>
            </a:r>
            <a:r>
              <a:rPr lang="en-US" dirty="0" err="1"/>
              <a:t>liệu</a:t>
            </a:r>
            <a:r>
              <a:rPr lang="en-US" dirty="0"/>
              <a:t> </a:t>
            </a:r>
            <a:r>
              <a:rPr lang="en-US" dirty="0" err="1"/>
              <a:t>mà</a:t>
            </a:r>
            <a:r>
              <a:rPr lang="en-US" dirty="0"/>
              <a:t> client </a:t>
            </a:r>
            <a:r>
              <a:rPr lang="en-US" dirty="0" err="1"/>
              <a:t>đó</a:t>
            </a:r>
            <a:r>
              <a:rPr lang="en-US" dirty="0"/>
              <a:t> </a:t>
            </a:r>
            <a:r>
              <a:rPr lang="en-US" dirty="0" err="1"/>
              <a:t>gửi</a:t>
            </a:r>
            <a:r>
              <a:rPr lang="en-US" dirty="0"/>
              <a:t> </a:t>
            </a:r>
            <a:r>
              <a:rPr lang="en-US" dirty="0" err="1"/>
              <a:t>đều</a:t>
            </a:r>
            <a:r>
              <a:rPr lang="en-US" dirty="0"/>
              <a:t> đ</a:t>
            </a:r>
            <a:r>
              <a:rPr lang="vi-VN" dirty="0"/>
              <a:t>ư</a:t>
            </a:r>
            <a:r>
              <a:rPr lang="en-US" dirty="0" err="1"/>
              <a:t>ợc</a:t>
            </a:r>
            <a:r>
              <a:rPr lang="en-US" dirty="0"/>
              <a:t> </a:t>
            </a:r>
            <a:r>
              <a:rPr lang="en-US" dirty="0" err="1"/>
              <a:t>chuyển</a:t>
            </a:r>
            <a:r>
              <a:rPr lang="en-US" dirty="0"/>
              <a:t> </a:t>
            </a:r>
            <a:r>
              <a:rPr lang="en-US" dirty="0" err="1"/>
              <a:t>tiếp</a:t>
            </a:r>
            <a:r>
              <a:rPr lang="en-US" dirty="0"/>
              <a:t> </a:t>
            </a:r>
            <a:r>
              <a:rPr lang="en-US" dirty="0" err="1"/>
              <a:t>đến</a:t>
            </a:r>
            <a:r>
              <a:rPr lang="en-US" dirty="0"/>
              <a:t> </a:t>
            </a:r>
            <a:r>
              <a:rPr lang="en-US" dirty="0" err="1"/>
              <a:t>các</a:t>
            </a:r>
            <a:r>
              <a:rPr lang="en-US" dirty="0"/>
              <a:t> client </a:t>
            </a:r>
            <a:r>
              <a:rPr lang="en-US" dirty="0" err="1"/>
              <a:t>khác</a:t>
            </a:r>
            <a:endParaRPr lang="en-US" dirty="0"/>
          </a:p>
          <a:p>
            <a:r>
              <a:rPr lang="en-US" dirty="0" err="1"/>
              <a:t>Khi</a:t>
            </a:r>
            <a:r>
              <a:rPr lang="en-US" dirty="0"/>
              <a:t> client </a:t>
            </a:r>
            <a:r>
              <a:rPr lang="en-US" dirty="0" err="1"/>
              <a:t>gửi</a:t>
            </a:r>
            <a:r>
              <a:rPr lang="en-US" dirty="0"/>
              <a:t> “quit” </a:t>
            </a:r>
            <a:r>
              <a:rPr lang="en-US" dirty="0" err="1"/>
              <a:t>thì</a:t>
            </a:r>
            <a:r>
              <a:rPr lang="en-US" dirty="0"/>
              <a:t> </a:t>
            </a:r>
            <a:r>
              <a:rPr lang="en-US" dirty="0" err="1"/>
              <a:t>ngắt</a:t>
            </a:r>
            <a:r>
              <a:rPr lang="en-US" dirty="0"/>
              <a:t> </a:t>
            </a:r>
            <a:r>
              <a:rPr lang="en-US" dirty="0" err="1"/>
              <a:t>kết</a:t>
            </a:r>
            <a:r>
              <a:rPr lang="en-US" dirty="0"/>
              <a:t> </a:t>
            </a:r>
            <a:r>
              <a:rPr lang="en-US" dirty="0" err="1"/>
              <a:t>nối</a:t>
            </a:r>
            <a:r>
              <a:rPr lang="en-US" dirty="0"/>
              <a:t> </a:t>
            </a:r>
            <a:r>
              <a:rPr lang="en-US" dirty="0" err="1"/>
              <a:t>và</a:t>
            </a:r>
            <a:r>
              <a:rPr lang="en-US" dirty="0"/>
              <a:t> </a:t>
            </a:r>
            <a:r>
              <a:rPr lang="en-US" dirty="0" err="1"/>
              <a:t>ko</a:t>
            </a:r>
            <a:r>
              <a:rPr lang="en-US" dirty="0"/>
              <a:t> </a:t>
            </a:r>
            <a:r>
              <a:rPr lang="en-US" dirty="0" err="1"/>
              <a:t>cho</a:t>
            </a:r>
            <a:r>
              <a:rPr lang="en-US" dirty="0"/>
              <a:t> client </a:t>
            </a:r>
            <a:r>
              <a:rPr lang="en-US" dirty="0" err="1"/>
              <a:t>tham</a:t>
            </a:r>
            <a:r>
              <a:rPr lang="en-US" dirty="0"/>
              <a:t> </a:t>
            </a:r>
            <a:r>
              <a:rPr lang="en-US" dirty="0" err="1"/>
              <a:t>gia</a:t>
            </a:r>
            <a:r>
              <a:rPr lang="en-US" dirty="0"/>
              <a:t> </a:t>
            </a:r>
            <a:r>
              <a:rPr lang="en-US" dirty="0" err="1"/>
              <a:t>tiếp</a:t>
            </a:r>
            <a:r>
              <a:rPr lang="en-US" dirty="0"/>
              <a:t> </a:t>
            </a:r>
            <a:r>
              <a:rPr lang="en-US" dirty="0" err="1"/>
              <a:t>vào</a:t>
            </a:r>
            <a:r>
              <a:rPr lang="en-US" dirty="0"/>
              <a:t> </a:t>
            </a:r>
            <a:r>
              <a:rPr lang="en-US" dirty="0" err="1"/>
              <a:t>phòng</a:t>
            </a:r>
            <a:r>
              <a:rPr lang="en-US" dirty="0"/>
              <a:t> chat</a:t>
            </a:r>
          </a:p>
        </p:txBody>
      </p:sp>
      <p:sp>
        <p:nvSpPr>
          <p:cNvPr id="3" name="Title 2">
            <a:extLst>
              <a:ext uri="{FF2B5EF4-FFF2-40B4-BE49-F238E27FC236}">
                <a16:creationId xmlns:a16="http://schemas.microsoft.com/office/drawing/2014/main" id="{2ED0A909-F017-4F26-92A2-419AEF650151}"/>
              </a:ext>
            </a:extLst>
          </p:cNvPr>
          <p:cNvSpPr>
            <a:spLocks noGrp="1"/>
          </p:cNvSpPr>
          <p:nvPr>
            <p:ph type="title"/>
          </p:nvPr>
        </p:nvSpPr>
        <p:spPr/>
        <p:txBody>
          <a:bodyPr/>
          <a:lstStyle/>
          <a:p>
            <a:r>
              <a:rPr lang="en-US" dirty="0"/>
              <a:t>CHATROOM SERVER</a:t>
            </a:r>
          </a:p>
        </p:txBody>
      </p:sp>
      <p:sp>
        <p:nvSpPr>
          <p:cNvPr id="4" name="Slide Number Placeholder 3">
            <a:extLst>
              <a:ext uri="{FF2B5EF4-FFF2-40B4-BE49-F238E27FC236}">
                <a16:creationId xmlns:a16="http://schemas.microsoft.com/office/drawing/2014/main" id="{3022E716-456D-4E63-B844-5DD3F39C1405}"/>
              </a:ext>
            </a:extLst>
          </p:cNvPr>
          <p:cNvSpPr>
            <a:spLocks noGrp="1"/>
          </p:cNvSpPr>
          <p:nvPr>
            <p:ph type="sldNum" sz="quarter" idx="11"/>
          </p:nvPr>
        </p:nvSpPr>
        <p:spPr/>
        <p:txBody>
          <a:bodyPr/>
          <a:lstStyle/>
          <a:p>
            <a:fld id="{01FC069F-519A-4FBA-A280-9BFE5EA1AC9F}" type="slidenum">
              <a:rPr lang="en-US" smtClean="0"/>
              <a:pPr/>
              <a:t>112</a:t>
            </a:fld>
            <a:endParaRPr lang="en-US"/>
          </a:p>
        </p:txBody>
      </p:sp>
    </p:spTree>
    <p:extLst>
      <p:ext uri="{BB962C8B-B14F-4D97-AF65-F5344CB8AC3E}">
        <p14:creationId xmlns:p14="http://schemas.microsoft.com/office/powerpoint/2010/main" val="150235673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3.4 Các phương pháp vào ra</a:t>
            </a:r>
          </a:p>
        </p:txBody>
      </p:sp>
      <p:sp>
        <p:nvSpPr>
          <p:cNvPr id="5" name="Slide Number Placeholder 4"/>
          <p:cNvSpPr>
            <a:spLocks noGrp="1"/>
          </p:cNvSpPr>
          <p:nvPr>
            <p:ph type="sldNum" sz="quarter" idx="11"/>
          </p:nvPr>
        </p:nvSpPr>
        <p:spPr>
          <a:xfrm>
            <a:off x="762000" y="6381750"/>
            <a:ext cx="7924800" cy="476250"/>
          </a:xfrm>
        </p:spPr>
        <p:txBody>
          <a:bodyPr/>
          <a:lstStyle/>
          <a:p>
            <a:pPr algn="ctr"/>
            <a:fld id="{01FC069F-519A-4FBA-A280-9BFE5EA1AC9F}" type="slidenum">
              <a:rPr lang="en-US" sz="1600" smtClean="0"/>
              <a:pPr algn="ctr"/>
              <a:t>113</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p:txBody>
          <a:bodyPr>
            <a:normAutofit/>
          </a:bodyPr>
          <a:lstStyle/>
          <a:p>
            <a:r>
              <a:rPr lang="en-US" sz="2400">
                <a:solidFill>
                  <a:srgbClr val="002060"/>
                </a:solidFill>
              </a:rPr>
              <a:t>Các mô hình vào ra của WinSock</a:t>
            </a:r>
          </a:p>
          <a:p>
            <a:pPr marL="533400" lvl="2" indent="-177800"/>
            <a:r>
              <a:rPr lang="en-US" sz="2000">
                <a:solidFill>
                  <a:srgbClr val="002060"/>
                </a:solidFill>
              </a:rPr>
              <a:t>Mô hình </a:t>
            </a:r>
            <a:r>
              <a:rPr lang="en-US" sz="2000" b="1">
                <a:solidFill>
                  <a:srgbClr val="002060"/>
                </a:solidFill>
              </a:rPr>
              <a:t>Select</a:t>
            </a:r>
            <a:r>
              <a:rPr lang="en-US" sz="2000">
                <a:solidFill>
                  <a:srgbClr val="002060"/>
                </a:solidFill>
              </a:rPr>
              <a:t>	</a:t>
            </a:r>
          </a:p>
          <a:p>
            <a:pPr marL="901700" lvl="3" indent="-279400">
              <a:tabLst>
                <a:tab pos="901700" algn="l"/>
              </a:tabLst>
            </a:pPr>
            <a:r>
              <a:rPr lang="en-US" sz="1600">
                <a:solidFill>
                  <a:srgbClr val="002060"/>
                </a:solidFill>
              </a:rPr>
              <a:t>Là mô hình được sử dụng phổ biến.</a:t>
            </a:r>
          </a:p>
          <a:p>
            <a:pPr marL="901700" lvl="3" indent="-279400">
              <a:tabLst>
                <a:tab pos="901700" algn="l"/>
              </a:tabLst>
            </a:pPr>
            <a:r>
              <a:rPr lang="en-US" sz="1600">
                <a:solidFill>
                  <a:srgbClr val="002060"/>
                </a:solidFill>
              </a:rPr>
              <a:t>Sử dụng hàm </a:t>
            </a:r>
            <a:r>
              <a:rPr lang="en-US" sz="1600" b="1">
                <a:solidFill>
                  <a:srgbClr val="002060"/>
                </a:solidFill>
              </a:rPr>
              <a:t>select</a:t>
            </a:r>
            <a:r>
              <a:rPr lang="en-US" sz="1600">
                <a:solidFill>
                  <a:srgbClr val="002060"/>
                </a:solidFill>
              </a:rPr>
              <a:t> để thăm dò các sự kiện trên socket (gửi dữ liệu, nhận dữ liệu, kết nối thành công, yêu cầu kết nối...).</a:t>
            </a:r>
          </a:p>
          <a:p>
            <a:pPr marL="901700" lvl="3" indent="-279400">
              <a:tabLst>
                <a:tab pos="901700" algn="l"/>
              </a:tabLst>
            </a:pPr>
            <a:r>
              <a:rPr lang="en-US" sz="1600">
                <a:solidFill>
                  <a:srgbClr val="002060"/>
                </a:solidFill>
              </a:rPr>
              <a:t>Hỗ trợ nhiều kết nối cùng một lúc.</a:t>
            </a:r>
          </a:p>
          <a:p>
            <a:pPr marL="901700" lvl="3" indent="-279400">
              <a:tabLst>
                <a:tab pos="901700" algn="l"/>
              </a:tabLst>
            </a:pPr>
            <a:r>
              <a:rPr lang="en-US" sz="1600">
                <a:solidFill>
                  <a:srgbClr val="002060"/>
                </a:solidFill>
              </a:rPr>
              <a:t>Có thể xử lý tập trung tất cả các socket trong cùng một thread (tối đa 1024).</a:t>
            </a:r>
          </a:p>
          <a:p>
            <a:pPr marL="901700" lvl="3" indent="-279400">
              <a:tabLst>
                <a:tab pos="901700" algn="l"/>
              </a:tabLst>
            </a:pPr>
            <a:r>
              <a:rPr lang="en-US" sz="1600">
                <a:solidFill>
                  <a:srgbClr val="002060"/>
                </a:solidFill>
              </a:rPr>
              <a:t>Nguyên mẫu hàm như sau</a:t>
            </a:r>
          </a:p>
          <a:p>
            <a:pPr lvl="3">
              <a:buNone/>
            </a:pPr>
            <a:endParaRPr lang="en-US" sz="1600">
              <a:solidFill>
                <a:srgbClr val="002060"/>
              </a:solidFill>
            </a:endParaRPr>
          </a:p>
          <a:p>
            <a:pPr lvl="3"/>
            <a:endParaRPr lang="en-US" sz="1600">
              <a:solidFill>
                <a:srgbClr val="002060"/>
              </a:solidFill>
            </a:endParaRPr>
          </a:p>
          <a:p>
            <a:pPr lvl="3">
              <a:buNone/>
            </a:pPr>
            <a:endParaRPr lang="en-US" sz="1600">
              <a:solidFill>
                <a:srgbClr val="002060"/>
              </a:solidFill>
            </a:endParaRPr>
          </a:p>
          <a:p>
            <a:pPr lvl="3"/>
            <a:endParaRPr lang="en-US" sz="1600">
              <a:solidFill>
                <a:srgbClr val="002060"/>
              </a:solidFill>
            </a:endParaRPr>
          </a:p>
          <a:p>
            <a:pPr lvl="1">
              <a:buNone/>
            </a:pPr>
            <a:endParaRPr lang="en-US" sz="1200" b="1">
              <a:solidFill>
                <a:srgbClr val="002060"/>
              </a:solidFill>
            </a:endParaRPr>
          </a:p>
        </p:txBody>
      </p:sp>
      <p:sp>
        <p:nvSpPr>
          <p:cNvPr id="7" name="TextBox 6"/>
          <p:cNvSpPr txBox="1"/>
          <p:nvPr/>
        </p:nvSpPr>
        <p:spPr>
          <a:xfrm>
            <a:off x="1600200" y="3734812"/>
            <a:ext cx="7543800" cy="3046988"/>
          </a:xfrm>
          <a:prstGeom prst="rect">
            <a:avLst/>
          </a:prstGeom>
          <a:noFill/>
        </p:spPr>
        <p:txBody>
          <a:bodyPr wrap="square" rtlCol="0">
            <a:spAutoFit/>
          </a:bodyPr>
          <a:lstStyle/>
          <a:p>
            <a:pPr defTabSz="457200"/>
            <a:r>
              <a:rPr lang="en-US" sz="1600" b="1" dirty="0" err="1">
                <a:solidFill>
                  <a:srgbClr val="002060"/>
                </a:solidFill>
              </a:rPr>
              <a:t>int</a:t>
            </a:r>
            <a:r>
              <a:rPr lang="en-US" sz="1600" b="1" dirty="0">
                <a:solidFill>
                  <a:srgbClr val="002060"/>
                </a:solidFill>
              </a:rPr>
              <a:t> select(					</a:t>
            </a:r>
          </a:p>
          <a:p>
            <a:pPr defTabSz="457200"/>
            <a:r>
              <a:rPr lang="en-US" sz="1600" b="1" dirty="0">
                <a:solidFill>
                  <a:srgbClr val="002060"/>
                </a:solidFill>
              </a:rPr>
              <a:t>    </a:t>
            </a:r>
            <a:r>
              <a:rPr lang="en-US" sz="1600" b="1" dirty="0" err="1">
                <a:solidFill>
                  <a:srgbClr val="002060"/>
                </a:solidFill>
              </a:rPr>
              <a:t>int</a:t>
            </a:r>
            <a:r>
              <a:rPr lang="en-US" sz="1600" b="1" dirty="0">
                <a:solidFill>
                  <a:srgbClr val="002060"/>
                </a:solidFill>
              </a:rPr>
              <a:t> </a:t>
            </a:r>
            <a:r>
              <a:rPr lang="en-US" sz="1600" b="1" dirty="0" err="1">
                <a:solidFill>
                  <a:srgbClr val="002060"/>
                </a:solidFill>
              </a:rPr>
              <a:t>nfds</a:t>
            </a:r>
            <a:r>
              <a:rPr lang="en-US" sz="1600" b="1" dirty="0">
                <a:solidFill>
                  <a:srgbClr val="002060"/>
                </a:solidFill>
              </a:rPr>
              <a:t>,			</a:t>
            </a:r>
            <a:r>
              <a:rPr lang="en-US" sz="1600" b="1" dirty="0">
                <a:solidFill>
                  <a:srgbClr val="006020"/>
                </a:solidFill>
              </a:rPr>
              <a:t>// </a:t>
            </a:r>
            <a:r>
              <a:rPr lang="en-US" sz="1600" b="1" dirty="0" err="1">
                <a:solidFill>
                  <a:srgbClr val="006020"/>
                </a:solidFill>
              </a:rPr>
              <a:t>Không</a:t>
            </a:r>
            <a:r>
              <a:rPr lang="en-US" sz="1600" b="1" dirty="0">
                <a:solidFill>
                  <a:srgbClr val="006020"/>
                </a:solidFill>
              </a:rPr>
              <a:t> </a:t>
            </a:r>
            <a:r>
              <a:rPr lang="en-US" sz="1600" b="1" dirty="0" err="1">
                <a:solidFill>
                  <a:srgbClr val="006020"/>
                </a:solidFill>
              </a:rPr>
              <a:t>sử</a:t>
            </a:r>
            <a:r>
              <a:rPr lang="en-US" sz="1600" b="1" dirty="0">
                <a:solidFill>
                  <a:srgbClr val="006020"/>
                </a:solidFill>
              </a:rPr>
              <a:t> </a:t>
            </a:r>
            <a:r>
              <a:rPr lang="en-US" sz="1600" b="1" dirty="0" err="1">
                <a:solidFill>
                  <a:srgbClr val="006020"/>
                </a:solidFill>
              </a:rPr>
              <a:t>dụng</a:t>
            </a:r>
            <a:endParaRPr lang="en-US" sz="1600" b="1" dirty="0">
              <a:solidFill>
                <a:srgbClr val="006020"/>
              </a:solidFill>
            </a:endParaRPr>
          </a:p>
          <a:p>
            <a:r>
              <a:rPr lang="en-US" sz="1600" b="1" dirty="0">
                <a:solidFill>
                  <a:srgbClr val="002060"/>
                </a:solidFill>
              </a:rPr>
              <a:t>    </a:t>
            </a:r>
            <a:r>
              <a:rPr lang="en-US" sz="1600" b="1" dirty="0" err="1">
                <a:solidFill>
                  <a:srgbClr val="002060"/>
                </a:solidFill>
              </a:rPr>
              <a:t>fd_set</a:t>
            </a:r>
            <a:r>
              <a:rPr lang="en-US" sz="1600" b="1" dirty="0">
                <a:solidFill>
                  <a:srgbClr val="002060"/>
                </a:solidFill>
              </a:rPr>
              <a:t> FAR * </a:t>
            </a:r>
            <a:r>
              <a:rPr lang="en-US" sz="1600" b="1" dirty="0" err="1">
                <a:solidFill>
                  <a:srgbClr val="002060"/>
                </a:solidFill>
              </a:rPr>
              <a:t>readfds</a:t>
            </a:r>
            <a:r>
              <a:rPr lang="en-US" sz="1600" b="1" dirty="0">
                <a:solidFill>
                  <a:srgbClr val="002060"/>
                </a:solidFill>
              </a:rPr>
              <a:t>,     </a:t>
            </a:r>
            <a:r>
              <a:rPr lang="en-US" sz="1600" b="1" dirty="0">
                <a:solidFill>
                  <a:srgbClr val="006020"/>
                </a:solidFill>
              </a:rPr>
              <a:t>//  </a:t>
            </a:r>
            <a:r>
              <a:rPr lang="en-US" sz="1600" b="1" dirty="0" err="1">
                <a:solidFill>
                  <a:srgbClr val="006020"/>
                </a:solidFill>
              </a:rPr>
              <a:t>Tập</a:t>
            </a:r>
            <a:r>
              <a:rPr lang="en-US" sz="1600" b="1" dirty="0">
                <a:solidFill>
                  <a:srgbClr val="006020"/>
                </a:solidFill>
              </a:rPr>
              <a:t> </a:t>
            </a:r>
            <a:r>
              <a:rPr lang="en-US" sz="1600" b="1" dirty="0" err="1">
                <a:solidFill>
                  <a:srgbClr val="006020"/>
                </a:solidFill>
              </a:rPr>
              <a:t>các</a:t>
            </a:r>
            <a:r>
              <a:rPr lang="en-US" sz="1600" b="1" dirty="0">
                <a:solidFill>
                  <a:srgbClr val="006020"/>
                </a:solidFill>
              </a:rPr>
              <a:t> socket </a:t>
            </a:r>
            <a:r>
              <a:rPr lang="en-US" sz="1600" b="1" dirty="0" err="1">
                <a:solidFill>
                  <a:srgbClr val="006020"/>
                </a:solidFill>
              </a:rPr>
              <a:t>hàm</a:t>
            </a:r>
            <a:r>
              <a:rPr lang="en-US" sz="1600" b="1" dirty="0">
                <a:solidFill>
                  <a:srgbClr val="006020"/>
                </a:solidFill>
              </a:rPr>
              <a:t> </a:t>
            </a:r>
            <a:r>
              <a:rPr lang="en-US" sz="1600" b="1" dirty="0" err="1">
                <a:solidFill>
                  <a:srgbClr val="006020"/>
                </a:solidFill>
              </a:rPr>
              <a:t>sẽ</a:t>
            </a:r>
            <a:r>
              <a:rPr lang="en-US" sz="1600" b="1" dirty="0">
                <a:solidFill>
                  <a:srgbClr val="006020"/>
                </a:solidFill>
              </a:rPr>
              <a:t> </a:t>
            </a:r>
            <a:r>
              <a:rPr lang="en-US" sz="1600" b="1" dirty="0" err="1">
                <a:solidFill>
                  <a:srgbClr val="006020"/>
                </a:solidFill>
              </a:rPr>
              <a:t>thăm</a:t>
            </a:r>
            <a:r>
              <a:rPr lang="en-US" sz="1600" b="1" dirty="0">
                <a:solidFill>
                  <a:srgbClr val="006020"/>
                </a:solidFill>
              </a:rPr>
              <a:t> </a:t>
            </a:r>
            <a:r>
              <a:rPr lang="en-US" sz="1600" b="1" dirty="0" err="1">
                <a:solidFill>
                  <a:srgbClr val="006020"/>
                </a:solidFill>
              </a:rPr>
              <a:t>dò</a:t>
            </a:r>
            <a:r>
              <a:rPr lang="en-US" sz="1600" b="1" dirty="0">
                <a:solidFill>
                  <a:srgbClr val="006020"/>
                </a:solidFill>
              </a:rPr>
              <a:t> </a:t>
            </a:r>
            <a:r>
              <a:rPr lang="en-US" sz="1600" b="1" dirty="0" err="1">
                <a:solidFill>
                  <a:srgbClr val="006020"/>
                </a:solidFill>
              </a:rPr>
              <a:t>cho</a:t>
            </a:r>
            <a:r>
              <a:rPr lang="en-US" sz="1600" b="1" dirty="0">
                <a:solidFill>
                  <a:srgbClr val="006020"/>
                </a:solidFill>
              </a:rPr>
              <a:t> </a:t>
            </a:r>
            <a:r>
              <a:rPr lang="en-US" sz="1600" b="1" dirty="0" err="1">
                <a:solidFill>
                  <a:srgbClr val="006020"/>
                </a:solidFill>
              </a:rPr>
              <a:t>sự</a:t>
            </a:r>
            <a:r>
              <a:rPr lang="en-US" sz="1600" b="1" dirty="0">
                <a:solidFill>
                  <a:srgbClr val="006020"/>
                </a:solidFill>
              </a:rPr>
              <a:t> </a:t>
            </a:r>
            <a:r>
              <a:rPr lang="en-US" sz="1600" b="1" dirty="0" err="1">
                <a:solidFill>
                  <a:srgbClr val="006020"/>
                </a:solidFill>
              </a:rPr>
              <a:t>kiện</a:t>
            </a:r>
            <a:r>
              <a:rPr lang="en-US" sz="1600" b="1" dirty="0">
                <a:solidFill>
                  <a:srgbClr val="006020"/>
                </a:solidFill>
              </a:rPr>
              <a:t> read</a:t>
            </a:r>
          </a:p>
          <a:p>
            <a:r>
              <a:rPr lang="en-US" sz="1600" b="1" dirty="0">
                <a:solidFill>
                  <a:srgbClr val="002060"/>
                </a:solidFill>
              </a:rPr>
              <a:t>    </a:t>
            </a:r>
            <a:r>
              <a:rPr lang="en-US" sz="1600" b="1" dirty="0" err="1">
                <a:solidFill>
                  <a:srgbClr val="002060"/>
                </a:solidFill>
              </a:rPr>
              <a:t>fd_set</a:t>
            </a:r>
            <a:r>
              <a:rPr lang="en-US" sz="1600" b="1" dirty="0">
                <a:solidFill>
                  <a:srgbClr val="002060"/>
                </a:solidFill>
              </a:rPr>
              <a:t> FAR * </a:t>
            </a:r>
            <a:r>
              <a:rPr lang="en-US" sz="1600" b="1" dirty="0" err="1">
                <a:solidFill>
                  <a:srgbClr val="002060"/>
                </a:solidFill>
              </a:rPr>
              <a:t>writefds</a:t>
            </a:r>
            <a:r>
              <a:rPr lang="en-US" sz="1600" b="1" dirty="0">
                <a:solidFill>
                  <a:srgbClr val="002060"/>
                </a:solidFill>
              </a:rPr>
              <a:t>,   </a:t>
            </a:r>
            <a:r>
              <a:rPr lang="en-US" sz="1600" b="1" dirty="0">
                <a:solidFill>
                  <a:srgbClr val="006020"/>
                </a:solidFill>
              </a:rPr>
              <a:t>//  </a:t>
            </a:r>
            <a:r>
              <a:rPr lang="en-US" sz="1600" b="1" dirty="0" err="1">
                <a:solidFill>
                  <a:srgbClr val="006020"/>
                </a:solidFill>
              </a:rPr>
              <a:t>Tập</a:t>
            </a:r>
            <a:r>
              <a:rPr lang="en-US" sz="1600" b="1" dirty="0">
                <a:solidFill>
                  <a:srgbClr val="006020"/>
                </a:solidFill>
              </a:rPr>
              <a:t> </a:t>
            </a:r>
            <a:r>
              <a:rPr lang="en-US" sz="1600" b="1" dirty="0" err="1">
                <a:solidFill>
                  <a:srgbClr val="006020"/>
                </a:solidFill>
              </a:rPr>
              <a:t>các</a:t>
            </a:r>
            <a:r>
              <a:rPr lang="en-US" sz="1600" b="1" dirty="0">
                <a:solidFill>
                  <a:srgbClr val="006020"/>
                </a:solidFill>
              </a:rPr>
              <a:t> socket </a:t>
            </a:r>
            <a:r>
              <a:rPr lang="en-US" sz="1600" b="1" dirty="0" err="1">
                <a:solidFill>
                  <a:srgbClr val="006020"/>
                </a:solidFill>
              </a:rPr>
              <a:t>hàm</a:t>
            </a:r>
            <a:r>
              <a:rPr lang="en-US" sz="1600" b="1" dirty="0">
                <a:solidFill>
                  <a:srgbClr val="006020"/>
                </a:solidFill>
              </a:rPr>
              <a:t> </a:t>
            </a:r>
            <a:r>
              <a:rPr lang="en-US" sz="1600" b="1" dirty="0" err="1">
                <a:solidFill>
                  <a:srgbClr val="006020"/>
                </a:solidFill>
              </a:rPr>
              <a:t>sẽ</a:t>
            </a:r>
            <a:r>
              <a:rPr lang="en-US" sz="1600" b="1" dirty="0">
                <a:solidFill>
                  <a:srgbClr val="006020"/>
                </a:solidFill>
              </a:rPr>
              <a:t> </a:t>
            </a:r>
            <a:r>
              <a:rPr lang="en-US" sz="1600" b="1" dirty="0" err="1">
                <a:solidFill>
                  <a:srgbClr val="006020"/>
                </a:solidFill>
              </a:rPr>
              <a:t>thăm</a:t>
            </a:r>
            <a:r>
              <a:rPr lang="en-US" sz="1600" b="1" dirty="0">
                <a:solidFill>
                  <a:srgbClr val="006020"/>
                </a:solidFill>
              </a:rPr>
              <a:t> </a:t>
            </a:r>
            <a:r>
              <a:rPr lang="en-US" sz="1600" b="1" dirty="0" err="1">
                <a:solidFill>
                  <a:srgbClr val="006020"/>
                </a:solidFill>
              </a:rPr>
              <a:t>dò</a:t>
            </a:r>
            <a:r>
              <a:rPr lang="en-US" sz="1600" b="1" dirty="0">
                <a:solidFill>
                  <a:srgbClr val="006020"/>
                </a:solidFill>
              </a:rPr>
              <a:t> </a:t>
            </a:r>
            <a:r>
              <a:rPr lang="en-US" sz="1600" b="1" dirty="0" err="1">
                <a:solidFill>
                  <a:srgbClr val="006020"/>
                </a:solidFill>
              </a:rPr>
              <a:t>cho</a:t>
            </a:r>
            <a:r>
              <a:rPr lang="en-US" sz="1600" b="1" dirty="0">
                <a:solidFill>
                  <a:srgbClr val="006020"/>
                </a:solidFill>
              </a:rPr>
              <a:t> </a:t>
            </a:r>
            <a:r>
              <a:rPr lang="en-US" sz="1600" b="1" dirty="0" err="1">
                <a:solidFill>
                  <a:srgbClr val="006020"/>
                </a:solidFill>
              </a:rPr>
              <a:t>sự</a:t>
            </a:r>
            <a:r>
              <a:rPr lang="en-US" sz="1600" b="1" dirty="0">
                <a:solidFill>
                  <a:srgbClr val="006020"/>
                </a:solidFill>
              </a:rPr>
              <a:t> </a:t>
            </a:r>
            <a:r>
              <a:rPr lang="en-US" sz="1600" b="1" dirty="0" err="1">
                <a:solidFill>
                  <a:srgbClr val="006020"/>
                </a:solidFill>
              </a:rPr>
              <a:t>kiện</a:t>
            </a:r>
            <a:r>
              <a:rPr lang="en-US" sz="1600" b="1" dirty="0">
                <a:solidFill>
                  <a:srgbClr val="006020"/>
                </a:solidFill>
              </a:rPr>
              <a:t> write</a:t>
            </a:r>
          </a:p>
          <a:p>
            <a:r>
              <a:rPr lang="en-US" sz="1600" b="1" dirty="0">
                <a:solidFill>
                  <a:srgbClr val="002060"/>
                </a:solidFill>
              </a:rPr>
              <a:t>    </a:t>
            </a:r>
            <a:r>
              <a:rPr lang="en-US" sz="1600" b="1" dirty="0" err="1">
                <a:solidFill>
                  <a:srgbClr val="002060"/>
                </a:solidFill>
              </a:rPr>
              <a:t>fd_set</a:t>
            </a:r>
            <a:r>
              <a:rPr lang="en-US" sz="1600" b="1" dirty="0">
                <a:solidFill>
                  <a:srgbClr val="002060"/>
                </a:solidFill>
              </a:rPr>
              <a:t> FAR * </a:t>
            </a:r>
            <a:r>
              <a:rPr lang="en-US" sz="1600" b="1" dirty="0" err="1">
                <a:solidFill>
                  <a:srgbClr val="002060"/>
                </a:solidFill>
              </a:rPr>
              <a:t>exceptfds</a:t>
            </a:r>
            <a:r>
              <a:rPr lang="en-US" sz="1600" b="1" dirty="0">
                <a:solidFill>
                  <a:srgbClr val="002060"/>
                </a:solidFill>
              </a:rPr>
              <a:t>, </a:t>
            </a:r>
            <a:r>
              <a:rPr lang="en-US" sz="1600" b="1" dirty="0">
                <a:solidFill>
                  <a:srgbClr val="006020"/>
                </a:solidFill>
              </a:rPr>
              <a:t>//  </a:t>
            </a:r>
            <a:r>
              <a:rPr lang="en-US" sz="1600" b="1" dirty="0" err="1">
                <a:solidFill>
                  <a:srgbClr val="006020"/>
                </a:solidFill>
              </a:rPr>
              <a:t>Tập</a:t>
            </a:r>
            <a:r>
              <a:rPr lang="en-US" sz="1600" b="1" dirty="0">
                <a:solidFill>
                  <a:srgbClr val="006020"/>
                </a:solidFill>
              </a:rPr>
              <a:t> </a:t>
            </a:r>
            <a:r>
              <a:rPr lang="en-US" sz="1600" b="1" dirty="0" err="1">
                <a:solidFill>
                  <a:srgbClr val="006020"/>
                </a:solidFill>
              </a:rPr>
              <a:t>các</a:t>
            </a:r>
            <a:r>
              <a:rPr lang="en-US" sz="1600" b="1" dirty="0">
                <a:solidFill>
                  <a:srgbClr val="006020"/>
                </a:solidFill>
              </a:rPr>
              <a:t> socket </a:t>
            </a:r>
            <a:r>
              <a:rPr lang="en-US" sz="1600" b="1" dirty="0" err="1">
                <a:solidFill>
                  <a:srgbClr val="006020"/>
                </a:solidFill>
              </a:rPr>
              <a:t>hàm</a:t>
            </a:r>
            <a:r>
              <a:rPr lang="en-US" sz="1600" b="1" dirty="0">
                <a:solidFill>
                  <a:srgbClr val="006020"/>
                </a:solidFill>
              </a:rPr>
              <a:t> </a:t>
            </a:r>
            <a:r>
              <a:rPr lang="en-US" sz="1600" b="1" dirty="0" err="1">
                <a:solidFill>
                  <a:srgbClr val="006020"/>
                </a:solidFill>
              </a:rPr>
              <a:t>sẽ</a:t>
            </a:r>
            <a:r>
              <a:rPr lang="en-US" sz="1600" b="1" dirty="0">
                <a:solidFill>
                  <a:srgbClr val="006020"/>
                </a:solidFill>
              </a:rPr>
              <a:t> </a:t>
            </a:r>
            <a:r>
              <a:rPr lang="en-US" sz="1600" b="1" dirty="0" err="1">
                <a:solidFill>
                  <a:srgbClr val="006020"/>
                </a:solidFill>
              </a:rPr>
              <a:t>thăm</a:t>
            </a:r>
            <a:r>
              <a:rPr lang="en-US" sz="1600" b="1" dirty="0">
                <a:solidFill>
                  <a:srgbClr val="006020"/>
                </a:solidFill>
              </a:rPr>
              <a:t> </a:t>
            </a:r>
            <a:r>
              <a:rPr lang="en-US" sz="1600" b="1" dirty="0" err="1">
                <a:solidFill>
                  <a:srgbClr val="006020"/>
                </a:solidFill>
              </a:rPr>
              <a:t>dò</a:t>
            </a:r>
            <a:r>
              <a:rPr lang="en-US" sz="1600" b="1" dirty="0">
                <a:solidFill>
                  <a:srgbClr val="006020"/>
                </a:solidFill>
              </a:rPr>
              <a:t> </a:t>
            </a:r>
            <a:r>
              <a:rPr lang="en-US" sz="1600" b="1" dirty="0" err="1">
                <a:solidFill>
                  <a:srgbClr val="006020"/>
                </a:solidFill>
              </a:rPr>
              <a:t>cho</a:t>
            </a:r>
            <a:r>
              <a:rPr lang="en-US" sz="1600" b="1" dirty="0">
                <a:solidFill>
                  <a:srgbClr val="006020"/>
                </a:solidFill>
              </a:rPr>
              <a:t> </a:t>
            </a:r>
            <a:r>
              <a:rPr lang="en-US" sz="1600" b="1" dirty="0" err="1">
                <a:solidFill>
                  <a:srgbClr val="006020"/>
                </a:solidFill>
              </a:rPr>
              <a:t>sự</a:t>
            </a:r>
            <a:r>
              <a:rPr lang="en-US" sz="1600" b="1" dirty="0">
                <a:solidFill>
                  <a:srgbClr val="006020"/>
                </a:solidFill>
              </a:rPr>
              <a:t> </a:t>
            </a:r>
            <a:r>
              <a:rPr lang="en-US" sz="1600" b="1" dirty="0" err="1">
                <a:solidFill>
                  <a:srgbClr val="006020"/>
                </a:solidFill>
              </a:rPr>
              <a:t>kiện</a:t>
            </a:r>
            <a:r>
              <a:rPr lang="en-US" sz="1600" b="1" dirty="0">
                <a:solidFill>
                  <a:srgbClr val="006020"/>
                </a:solidFill>
              </a:rPr>
              <a:t> except</a:t>
            </a:r>
          </a:p>
          <a:p>
            <a:r>
              <a:rPr lang="en-US" sz="1600" b="1" dirty="0">
                <a:solidFill>
                  <a:srgbClr val="002060"/>
                </a:solidFill>
              </a:rPr>
              <a:t>    </a:t>
            </a:r>
            <a:r>
              <a:rPr lang="en-US" sz="1600" b="1" dirty="0" err="1">
                <a:solidFill>
                  <a:srgbClr val="002060"/>
                </a:solidFill>
              </a:rPr>
              <a:t>const</a:t>
            </a:r>
            <a:r>
              <a:rPr lang="en-US" sz="1600" b="1" dirty="0">
                <a:solidFill>
                  <a:srgbClr val="002060"/>
                </a:solidFill>
              </a:rPr>
              <a:t> </a:t>
            </a:r>
            <a:r>
              <a:rPr lang="en-US" sz="1600" b="1" dirty="0" err="1">
                <a:solidFill>
                  <a:srgbClr val="002060"/>
                </a:solidFill>
              </a:rPr>
              <a:t>struct</a:t>
            </a:r>
            <a:r>
              <a:rPr lang="en-US" sz="1600" b="1" dirty="0">
                <a:solidFill>
                  <a:srgbClr val="002060"/>
                </a:solidFill>
              </a:rPr>
              <a:t> </a:t>
            </a:r>
            <a:r>
              <a:rPr lang="en-US" sz="1600" b="1" dirty="0" err="1">
                <a:solidFill>
                  <a:srgbClr val="002060"/>
                </a:solidFill>
              </a:rPr>
              <a:t>timeval</a:t>
            </a:r>
            <a:r>
              <a:rPr lang="en-US" sz="1600" b="1" dirty="0">
                <a:solidFill>
                  <a:srgbClr val="002060"/>
                </a:solidFill>
              </a:rPr>
              <a:t> FAR * timeout </a:t>
            </a:r>
            <a:r>
              <a:rPr lang="en-US" sz="1600" b="1" dirty="0">
                <a:solidFill>
                  <a:srgbClr val="006020"/>
                </a:solidFill>
              </a:rPr>
              <a:t>// </a:t>
            </a:r>
            <a:r>
              <a:rPr lang="en-US" sz="1600" b="1" dirty="0" err="1">
                <a:solidFill>
                  <a:srgbClr val="006020"/>
                </a:solidFill>
              </a:rPr>
              <a:t>Thời</a:t>
            </a:r>
            <a:r>
              <a:rPr lang="en-US" sz="1600" b="1" dirty="0">
                <a:solidFill>
                  <a:srgbClr val="006020"/>
                </a:solidFill>
              </a:rPr>
              <a:t> </a:t>
            </a:r>
            <a:r>
              <a:rPr lang="en-US" sz="1600" b="1" dirty="0" err="1">
                <a:solidFill>
                  <a:srgbClr val="006020"/>
                </a:solidFill>
              </a:rPr>
              <a:t>gian</a:t>
            </a:r>
            <a:r>
              <a:rPr lang="en-US" sz="1600" b="1" dirty="0">
                <a:solidFill>
                  <a:srgbClr val="006020"/>
                </a:solidFill>
              </a:rPr>
              <a:t> </a:t>
            </a:r>
            <a:r>
              <a:rPr lang="en-US" sz="1600" b="1" dirty="0" err="1">
                <a:solidFill>
                  <a:srgbClr val="006020"/>
                </a:solidFill>
              </a:rPr>
              <a:t>thăm</a:t>
            </a:r>
            <a:r>
              <a:rPr lang="en-US" sz="1600" b="1" dirty="0">
                <a:solidFill>
                  <a:srgbClr val="006020"/>
                </a:solidFill>
              </a:rPr>
              <a:t> </a:t>
            </a:r>
            <a:r>
              <a:rPr lang="en-US" sz="1600" b="1" dirty="0" err="1">
                <a:solidFill>
                  <a:srgbClr val="006020"/>
                </a:solidFill>
              </a:rPr>
              <a:t>dò</a:t>
            </a:r>
            <a:r>
              <a:rPr lang="en-US" sz="1600" b="1" dirty="0">
                <a:solidFill>
                  <a:srgbClr val="006020"/>
                </a:solidFill>
              </a:rPr>
              <a:t> </a:t>
            </a:r>
            <a:r>
              <a:rPr lang="en-US" sz="1600" b="1" dirty="0" err="1">
                <a:solidFill>
                  <a:srgbClr val="006020"/>
                </a:solidFill>
              </a:rPr>
              <a:t>tối</a:t>
            </a:r>
            <a:r>
              <a:rPr lang="en-US" sz="1600" b="1" dirty="0">
                <a:solidFill>
                  <a:srgbClr val="006020"/>
                </a:solidFill>
              </a:rPr>
              <a:t> </a:t>
            </a:r>
            <a:r>
              <a:rPr lang="en-US" sz="1600" b="1" dirty="0" err="1">
                <a:solidFill>
                  <a:srgbClr val="006020"/>
                </a:solidFill>
              </a:rPr>
              <a:t>đa</a:t>
            </a:r>
            <a:endParaRPr lang="en-US" sz="1600" b="1" dirty="0">
              <a:solidFill>
                <a:srgbClr val="006020"/>
              </a:solidFill>
            </a:endParaRPr>
          </a:p>
          <a:p>
            <a:r>
              <a:rPr lang="en-US" sz="1600" b="1" dirty="0">
                <a:solidFill>
                  <a:srgbClr val="002060"/>
                </a:solidFill>
              </a:rPr>
              <a:t>);</a:t>
            </a:r>
          </a:p>
          <a:p>
            <a:r>
              <a:rPr lang="en-US" sz="1600" dirty="0" err="1">
                <a:solidFill>
                  <a:srgbClr val="002060"/>
                </a:solidFill>
              </a:rPr>
              <a:t>Giá</a:t>
            </a:r>
            <a:r>
              <a:rPr lang="en-US" sz="1600" dirty="0">
                <a:solidFill>
                  <a:srgbClr val="002060"/>
                </a:solidFill>
              </a:rPr>
              <a:t> </a:t>
            </a:r>
            <a:r>
              <a:rPr lang="en-US" sz="1600" dirty="0" err="1">
                <a:solidFill>
                  <a:srgbClr val="002060"/>
                </a:solidFill>
              </a:rPr>
              <a:t>trị</a:t>
            </a:r>
            <a:r>
              <a:rPr lang="en-US" sz="1600" dirty="0">
                <a:solidFill>
                  <a:srgbClr val="002060"/>
                </a:solidFill>
              </a:rPr>
              <a:t> </a:t>
            </a:r>
            <a:r>
              <a:rPr lang="en-US" sz="1600" dirty="0" err="1">
                <a:solidFill>
                  <a:srgbClr val="002060"/>
                </a:solidFill>
              </a:rPr>
              <a:t>trả</a:t>
            </a:r>
            <a:r>
              <a:rPr lang="en-US" sz="1600" dirty="0">
                <a:solidFill>
                  <a:srgbClr val="002060"/>
                </a:solidFill>
              </a:rPr>
              <a:t> </a:t>
            </a:r>
            <a:r>
              <a:rPr lang="en-US" sz="1600" dirty="0" err="1">
                <a:solidFill>
                  <a:srgbClr val="002060"/>
                </a:solidFill>
              </a:rPr>
              <a:t>về</a:t>
            </a:r>
            <a:r>
              <a:rPr lang="en-US" sz="1600" dirty="0">
                <a:solidFill>
                  <a:srgbClr val="002060"/>
                </a:solidFill>
              </a:rPr>
              <a:t>:</a:t>
            </a:r>
          </a:p>
          <a:p>
            <a:pPr lvl="1">
              <a:buFont typeface="Wingdings" pitchFamily="2" charset="2"/>
              <a:buChar char="§"/>
            </a:pPr>
            <a:r>
              <a:rPr lang="en-US" sz="1600" dirty="0" err="1">
                <a:solidFill>
                  <a:srgbClr val="002060"/>
                </a:solidFill>
              </a:rPr>
              <a:t>Thành</a:t>
            </a:r>
            <a:r>
              <a:rPr lang="en-US" sz="1600" dirty="0">
                <a:solidFill>
                  <a:srgbClr val="002060"/>
                </a:solidFill>
              </a:rPr>
              <a:t> </a:t>
            </a:r>
            <a:r>
              <a:rPr lang="en-US" sz="1600" dirty="0" err="1">
                <a:solidFill>
                  <a:srgbClr val="002060"/>
                </a:solidFill>
              </a:rPr>
              <a:t>công</a:t>
            </a:r>
            <a:r>
              <a:rPr lang="en-US" sz="1600" dirty="0">
                <a:solidFill>
                  <a:srgbClr val="002060"/>
                </a:solidFill>
              </a:rPr>
              <a:t>: </a:t>
            </a:r>
            <a:r>
              <a:rPr lang="en-US" sz="1600" dirty="0" err="1">
                <a:solidFill>
                  <a:srgbClr val="002060"/>
                </a:solidFill>
              </a:rPr>
              <a:t>số</a:t>
            </a:r>
            <a:r>
              <a:rPr lang="en-US" sz="1600" dirty="0">
                <a:solidFill>
                  <a:srgbClr val="002060"/>
                </a:solidFill>
              </a:rPr>
              <a:t> </a:t>
            </a:r>
            <a:r>
              <a:rPr lang="en-US" sz="1600" dirty="0" err="1">
                <a:solidFill>
                  <a:srgbClr val="002060"/>
                </a:solidFill>
              </a:rPr>
              <a:t>lượng</a:t>
            </a:r>
            <a:r>
              <a:rPr lang="en-US" sz="1600" dirty="0">
                <a:solidFill>
                  <a:srgbClr val="002060"/>
                </a:solidFill>
              </a:rPr>
              <a:t> socket </a:t>
            </a:r>
            <a:r>
              <a:rPr lang="en-US" sz="1600" dirty="0" err="1">
                <a:solidFill>
                  <a:srgbClr val="002060"/>
                </a:solidFill>
              </a:rPr>
              <a:t>có</a:t>
            </a:r>
            <a:r>
              <a:rPr lang="en-US" sz="1600" dirty="0">
                <a:solidFill>
                  <a:srgbClr val="002060"/>
                </a:solidFill>
              </a:rPr>
              <a:t> </a:t>
            </a:r>
            <a:r>
              <a:rPr lang="en-US" sz="1600" dirty="0" err="1">
                <a:solidFill>
                  <a:srgbClr val="002060"/>
                </a:solidFill>
              </a:rPr>
              <a:t>sự</a:t>
            </a:r>
            <a:r>
              <a:rPr lang="en-US" sz="1600" dirty="0">
                <a:solidFill>
                  <a:srgbClr val="002060"/>
                </a:solidFill>
              </a:rPr>
              <a:t> </a:t>
            </a:r>
            <a:r>
              <a:rPr lang="en-US" sz="1600" dirty="0" err="1">
                <a:solidFill>
                  <a:srgbClr val="002060"/>
                </a:solidFill>
              </a:rPr>
              <a:t>kiện</a:t>
            </a:r>
            <a:r>
              <a:rPr lang="en-US" sz="1600" dirty="0">
                <a:solidFill>
                  <a:srgbClr val="002060"/>
                </a:solidFill>
              </a:rPr>
              <a:t> </a:t>
            </a:r>
            <a:r>
              <a:rPr lang="en-US" sz="1600" dirty="0" err="1">
                <a:solidFill>
                  <a:srgbClr val="002060"/>
                </a:solidFill>
              </a:rPr>
              <a:t>xảy</a:t>
            </a:r>
            <a:r>
              <a:rPr lang="en-US" sz="1600" dirty="0">
                <a:solidFill>
                  <a:srgbClr val="002060"/>
                </a:solidFill>
              </a:rPr>
              <a:t> </a:t>
            </a:r>
            <a:r>
              <a:rPr lang="en-US" sz="1600" dirty="0" err="1">
                <a:solidFill>
                  <a:srgbClr val="002060"/>
                </a:solidFill>
              </a:rPr>
              <a:t>ra</a:t>
            </a:r>
            <a:endParaRPr lang="en-US" sz="1600" dirty="0">
              <a:solidFill>
                <a:srgbClr val="002060"/>
              </a:solidFill>
            </a:endParaRPr>
          </a:p>
          <a:p>
            <a:pPr lvl="1">
              <a:buFont typeface="Wingdings" pitchFamily="2" charset="2"/>
              <a:buChar char="§"/>
            </a:pPr>
            <a:r>
              <a:rPr lang="en-US" sz="1600" dirty="0" err="1">
                <a:solidFill>
                  <a:srgbClr val="002060"/>
                </a:solidFill>
              </a:rPr>
              <a:t>Hết</a:t>
            </a:r>
            <a:r>
              <a:rPr lang="en-US" sz="1600" dirty="0">
                <a:solidFill>
                  <a:srgbClr val="002060"/>
                </a:solidFill>
              </a:rPr>
              <a:t> </a:t>
            </a:r>
            <a:r>
              <a:rPr lang="en-US" sz="1600" dirty="0" err="1">
                <a:solidFill>
                  <a:srgbClr val="002060"/>
                </a:solidFill>
              </a:rPr>
              <a:t>giờ</a:t>
            </a:r>
            <a:r>
              <a:rPr lang="en-US" sz="1600" dirty="0">
                <a:solidFill>
                  <a:srgbClr val="002060"/>
                </a:solidFill>
              </a:rPr>
              <a:t>: 0</a:t>
            </a:r>
          </a:p>
          <a:p>
            <a:pPr lvl="1">
              <a:buFont typeface="Wingdings" pitchFamily="2" charset="2"/>
              <a:buChar char="§"/>
            </a:pPr>
            <a:r>
              <a:rPr lang="en-US" sz="1600" dirty="0" err="1">
                <a:solidFill>
                  <a:srgbClr val="002060"/>
                </a:solidFill>
              </a:rPr>
              <a:t>Thất</a:t>
            </a:r>
            <a:r>
              <a:rPr lang="en-US" sz="1600" dirty="0">
                <a:solidFill>
                  <a:srgbClr val="002060"/>
                </a:solidFill>
              </a:rPr>
              <a:t> </a:t>
            </a:r>
            <a:r>
              <a:rPr lang="en-US" sz="1600" dirty="0" err="1">
                <a:solidFill>
                  <a:srgbClr val="002060"/>
                </a:solidFill>
              </a:rPr>
              <a:t>bại</a:t>
            </a:r>
            <a:r>
              <a:rPr lang="en-US" sz="1600" dirty="0">
                <a:solidFill>
                  <a:srgbClr val="002060"/>
                </a:solidFill>
              </a:rPr>
              <a:t>: SOCKET_ERROR</a:t>
            </a:r>
          </a:p>
          <a:p>
            <a:endParaRPr lang="en-US" sz="1600" dirty="0">
              <a:solidFill>
                <a:srgbClr val="002060"/>
              </a:solidFill>
            </a:endParaRPr>
          </a:p>
        </p:txBody>
      </p:sp>
      <p:sp>
        <p:nvSpPr>
          <p:cNvPr id="2" name="Rectangle 1"/>
          <p:cNvSpPr/>
          <p:nvPr/>
        </p:nvSpPr>
        <p:spPr>
          <a:xfrm>
            <a:off x="7239000" y="3550146"/>
            <a:ext cx="1524000" cy="369332"/>
          </a:xfrm>
          <a:prstGeom prst="rect">
            <a:avLst/>
          </a:prstGeom>
        </p:spPr>
        <p:txBody>
          <a:bodyPr wrap="square">
            <a:spAutoFit/>
          </a:bodyPr>
          <a:lstStyle/>
          <a:p>
            <a:r>
              <a:rPr lang="en-US" dirty="0"/>
              <a:t>FD_SETSIZE</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76C378F-3647-449C-A918-2A8E7C4F25E4}"/>
              </a:ext>
            </a:extLst>
          </p:cNvPr>
          <p:cNvSpPr>
            <a:spLocks noGrp="1"/>
          </p:cNvSpPr>
          <p:nvPr>
            <p:ph type="body" idx="1"/>
          </p:nvPr>
        </p:nvSpPr>
        <p:spPr/>
        <p:txBody>
          <a:bodyPr/>
          <a:lstStyle/>
          <a:p>
            <a:r>
              <a:rPr lang="en-US" dirty="0"/>
              <a:t>TCP server </a:t>
            </a:r>
            <a:r>
              <a:rPr lang="en-US" dirty="0" err="1"/>
              <a:t>đợi</a:t>
            </a:r>
            <a:r>
              <a:rPr lang="en-US" dirty="0"/>
              <a:t> ở </a:t>
            </a:r>
            <a:r>
              <a:rPr lang="en-US" dirty="0" err="1"/>
              <a:t>cổng</a:t>
            </a:r>
            <a:r>
              <a:rPr lang="en-US" dirty="0"/>
              <a:t> 8888</a:t>
            </a:r>
          </a:p>
          <a:p>
            <a:r>
              <a:rPr lang="en-US" dirty="0" err="1"/>
              <a:t>Nhận</a:t>
            </a:r>
            <a:r>
              <a:rPr lang="en-US" dirty="0"/>
              <a:t> </a:t>
            </a:r>
            <a:r>
              <a:rPr lang="en-US" dirty="0" err="1"/>
              <a:t>kết</a:t>
            </a:r>
            <a:r>
              <a:rPr lang="en-US" dirty="0"/>
              <a:t> </a:t>
            </a:r>
            <a:r>
              <a:rPr lang="en-US" dirty="0" err="1"/>
              <a:t>nối</a:t>
            </a:r>
            <a:r>
              <a:rPr lang="en-US" dirty="0"/>
              <a:t> </a:t>
            </a:r>
            <a:r>
              <a:rPr lang="en-US" dirty="0" err="1"/>
              <a:t>từ</a:t>
            </a:r>
            <a:r>
              <a:rPr lang="en-US" dirty="0"/>
              <a:t> client </a:t>
            </a:r>
            <a:r>
              <a:rPr lang="en-US" dirty="0" err="1"/>
              <a:t>và</a:t>
            </a:r>
            <a:endParaRPr lang="en-US" dirty="0"/>
          </a:p>
          <a:p>
            <a:r>
              <a:rPr lang="en-US" dirty="0" err="1"/>
              <a:t>Nhận</a:t>
            </a:r>
            <a:r>
              <a:rPr lang="en-US" dirty="0"/>
              <a:t> </a:t>
            </a:r>
            <a:r>
              <a:rPr lang="en-US" dirty="0" err="1"/>
              <a:t>dữ</a:t>
            </a:r>
            <a:r>
              <a:rPr lang="en-US" dirty="0"/>
              <a:t> </a:t>
            </a:r>
            <a:r>
              <a:rPr lang="en-US" dirty="0" err="1"/>
              <a:t>liệu</a:t>
            </a:r>
            <a:r>
              <a:rPr lang="en-US" dirty="0"/>
              <a:t> </a:t>
            </a:r>
            <a:r>
              <a:rPr lang="en-US" dirty="0" err="1"/>
              <a:t>từ</a:t>
            </a:r>
            <a:r>
              <a:rPr lang="en-US" dirty="0"/>
              <a:t> client </a:t>
            </a:r>
            <a:r>
              <a:rPr lang="en-US" dirty="0" err="1"/>
              <a:t>theo</a:t>
            </a:r>
            <a:r>
              <a:rPr lang="en-US" dirty="0"/>
              <a:t> </a:t>
            </a:r>
            <a:r>
              <a:rPr lang="en-US" dirty="0" err="1"/>
              <a:t>định</a:t>
            </a:r>
            <a:r>
              <a:rPr lang="en-US" dirty="0"/>
              <a:t> </a:t>
            </a:r>
            <a:r>
              <a:rPr lang="en-US" dirty="0" err="1"/>
              <a:t>dạng</a:t>
            </a:r>
            <a:r>
              <a:rPr lang="en-US" dirty="0"/>
              <a:t> HTTP</a:t>
            </a:r>
          </a:p>
          <a:p>
            <a:r>
              <a:rPr lang="en-US" dirty="0" err="1"/>
              <a:t>Bóc</a:t>
            </a:r>
            <a:r>
              <a:rPr lang="en-US" dirty="0"/>
              <a:t> </a:t>
            </a:r>
            <a:r>
              <a:rPr lang="en-US" dirty="0" err="1"/>
              <a:t>tách</a:t>
            </a:r>
            <a:r>
              <a:rPr lang="en-US" dirty="0"/>
              <a:t> đ</a:t>
            </a:r>
            <a:r>
              <a:rPr lang="vi-VN" dirty="0"/>
              <a:t>ư</a:t>
            </a:r>
            <a:r>
              <a:rPr lang="en-US" dirty="0" err="1"/>
              <a:t>ờng</a:t>
            </a:r>
            <a:r>
              <a:rPr lang="en-US" dirty="0"/>
              <a:t> </a:t>
            </a:r>
            <a:r>
              <a:rPr lang="en-US" dirty="0" err="1"/>
              <a:t>dẫn</a:t>
            </a:r>
            <a:r>
              <a:rPr lang="en-US" dirty="0"/>
              <a:t> </a:t>
            </a:r>
            <a:r>
              <a:rPr lang="en-US" dirty="0" err="1"/>
              <a:t>th</a:t>
            </a:r>
            <a:r>
              <a:rPr lang="vi-VN" dirty="0"/>
              <a:t>ư</a:t>
            </a:r>
            <a:r>
              <a:rPr lang="en-US" dirty="0"/>
              <a:t> </a:t>
            </a:r>
            <a:r>
              <a:rPr lang="en-US" dirty="0" err="1"/>
              <a:t>mực</a:t>
            </a:r>
            <a:r>
              <a:rPr lang="en-US" dirty="0"/>
              <a:t> </a:t>
            </a:r>
            <a:r>
              <a:rPr lang="en-US" dirty="0" err="1"/>
              <a:t>từ</a:t>
            </a:r>
            <a:r>
              <a:rPr lang="en-US" dirty="0"/>
              <a:t> </a:t>
            </a:r>
            <a:r>
              <a:rPr lang="en-US" dirty="0" err="1"/>
              <a:t>lệnh</a:t>
            </a:r>
            <a:r>
              <a:rPr lang="en-US" dirty="0"/>
              <a:t> HTTP</a:t>
            </a:r>
          </a:p>
          <a:p>
            <a:r>
              <a:rPr lang="en-US" dirty="0" err="1"/>
              <a:t>Duyệt</a:t>
            </a:r>
            <a:r>
              <a:rPr lang="en-US" dirty="0"/>
              <a:t> </a:t>
            </a:r>
            <a:r>
              <a:rPr lang="en-US" dirty="0" err="1"/>
              <a:t>th</a:t>
            </a:r>
            <a:r>
              <a:rPr lang="vi-VN" dirty="0"/>
              <a:t>ư</a:t>
            </a:r>
            <a:r>
              <a:rPr lang="en-US" dirty="0"/>
              <a:t> </a:t>
            </a:r>
            <a:r>
              <a:rPr lang="en-US" dirty="0" err="1"/>
              <a:t>mục</a:t>
            </a:r>
            <a:r>
              <a:rPr lang="en-US" dirty="0"/>
              <a:t> đ</a:t>
            </a:r>
            <a:r>
              <a:rPr lang="vi-VN" dirty="0"/>
              <a:t>ư</a:t>
            </a:r>
            <a:r>
              <a:rPr lang="en-US" dirty="0" err="1"/>
              <a:t>ợc</a:t>
            </a:r>
            <a:r>
              <a:rPr lang="en-US" dirty="0"/>
              <a:t> </a:t>
            </a:r>
            <a:r>
              <a:rPr lang="en-US" dirty="0" err="1"/>
              <a:t>yêu</a:t>
            </a:r>
            <a:r>
              <a:rPr lang="en-US" dirty="0"/>
              <a:t> </a:t>
            </a:r>
            <a:r>
              <a:rPr lang="en-US" dirty="0" err="1"/>
              <a:t>cầu</a:t>
            </a:r>
            <a:endParaRPr lang="en-US" dirty="0"/>
          </a:p>
          <a:p>
            <a:r>
              <a:rPr lang="en-US" dirty="0" err="1"/>
              <a:t>Trả</a:t>
            </a:r>
            <a:r>
              <a:rPr lang="en-US" dirty="0"/>
              <a:t> </a:t>
            </a:r>
            <a:r>
              <a:rPr lang="en-US" dirty="0" err="1"/>
              <a:t>về</a:t>
            </a:r>
            <a:r>
              <a:rPr lang="en-US" dirty="0"/>
              <a:t> </a:t>
            </a:r>
            <a:r>
              <a:rPr lang="en-US" dirty="0" err="1"/>
              <a:t>danh</a:t>
            </a:r>
            <a:r>
              <a:rPr lang="en-US" dirty="0"/>
              <a:t> </a:t>
            </a:r>
            <a:r>
              <a:rPr lang="en-US" dirty="0" err="1"/>
              <a:t>sách</a:t>
            </a:r>
            <a:r>
              <a:rPr lang="en-US" dirty="0"/>
              <a:t> file, </a:t>
            </a:r>
            <a:r>
              <a:rPr lang="en-US" dirty="0" err="1"/>
              <a:t>th</a:t>
            </a:r>
            <a:r>
              <a:rPr lang="vi-VN" dirty="0"/>
              <a:t>ư</a:t>
            </a:r>
            <a:r>
              <a:rPr lang="en-US" dirty="0"/>
              <a:t> </a:t>
            </a:r>
            <a:r>
              <a:rPr lang="en-US" dirty="0" err="1"/>
              <a:t>mục</a:t>
            </a:r>
            <a:r>
              <a:rPr lang="en-US" dirty="0"/>
              <a:t> con</a:t>
            </a:r>
          </a:p>
          <a:p>
            <a:r>
              <a:rPr lang="en-US" dirty="0" err="1"/>
              <a:t>Nếu</a:t>
            </a:r>
            <a:r>
              <a:rPr lang="en-US" dirty="0"/>
              <a:t> user </a:t>
            </a:r>
            <a:r>
              <a:rPr lang="en-US" dirty="0" err="1"/>
              <a:t>nhấn</a:t>
            </a:r>
            <a:r>
              <a:rPr lang="en-US" dirty="0"/>
              <a:t> </a:t>
            </a:r>
            <a:r>
              <a:rPr lang="en-US" dirty="0" err="1"/>
              <a:t>vào</a:t>
            </a:r>
            <a:r>
              <a:rPr lang="en-US" dirty="0"/>
              <a:t> </a:t>
            </a:r>
            <a:r>
              <a:rPr lang="en-US" dirty="0" err="1"/>
              <a:t>một</a:t>
            </a:r>
            <a:r>
              <a:rPr lang="en-US" dirty="0"/>
              <a:t> file </a:t>
            </a:r>
            <a:r>
              <a:rPr lang="en-US" dirty="0" err="1"/>
              <a:t>thì</a:t>
            </a:r>
            <a:r>
              <a:rPr lang="en-US" dirty="0"/>
              <a:t> server </a:t>
            </a:r>
            <a:r>
              <a:rPr lang="en-US" dirty="0" err="1"/>
              <a:t>trả</a:t>
            </a:r>
            <a:r>
              <a:rPr lang="en-US" dirty="0"/>
              <a:t> </a:t>
            </a:r>
            <a:r>
              <a:rPr lang="en-US" dirty="0" err="1"/>
              <a:t>về</a:t>
            </a:r>
            <a:r>
              <a:rPr lang="en-US" dirty="0"/>
              <a:t> </a:t>
            </a:r>
            <a:r>
              <a:rPr lang="en-US" dirty="0" err="1"/>
              <a:t>nội</a:t>
            </a:r>
            <a:r>
              <a:rPr lang="en-US" dirty="0"/>
              <a:t> dung file</a:t>
            </a:r>
          </a:p>
        </p:txBody>
      </p:sp>
      <p:sp>
        <p:nvSpPr>
          <p:cNvPr id="3" name="Title 2">
            <a:extLst>
              <a:ext uri="{FF2B5EF4-FFF2-40B4-BE49-F238E27FC236}">
                <a16:creationId xmlns:a16="http://schemas.microsoft.com/office/drawing/2014/main" id="{34EF6505-2F26-458B-BF63-850FC50570E5}"/>
              </a:ext>
            </a:extLst>
          </p:cNvPr>
          <p:cNvSpPr>
            <a:spLocks noGrp="1"/>
          </p:cNvSpPr>
          <p:nvPr>
            <p:ph type="title"/>
          </p:nvPr>
        </p:nvSpPr>
        <p:spPr/>
        <p:txBody>
          <a:bodyPr/>
          <a:lstStyle/>
          <a:p>
            <a:r>
              <a:rPr lang="en-US" dirty="0"/>
              <a:t>LOCAL File Server</a:t>
            </a:r>
          </a:p>
        </p:txBody>
      </p:sp>
      <p:sp>
        <p:nvSpPr>
          <p:cNvPr id="4" name="Slide Number Placeholder 3">
            <a:extLst>
              <a:ext uri="{FF2B5EF4-FFF2-40B4-BE49-F238E27FC236}">
                <a16:creationId xmlns:a16="http://schemas.microsoft.com/office/drawing/2014/main" id="{D3E81FED-7FE7-4F7C-90E9-F0FD976D139F}"/>
              </a:ext>
            </a:extLst>
          </p:cNvPr>
          <p:cNvSpPr>
            <a:spLocks noGrp="1"/>
          </p:cNvSpPr>
          <p:nvPr>
            <p:ph type="sldNum" sz="quarter" idx="11"/>
          </p:nvPr>
        </p:nvSpPr>
        <p:spPr/>
        <p:txBody>
          <a:bodyPr/>
          <a:lstStyle/>
          <a:p>
            <a:fld id="{01FC069F-519A-4FBA-A280-9BFE5EA1AC9F}" type="slidenum">
              <a:rPr lang="en-US" smtClean="0"/>
              <a:pPr/>
              <a:t>114</a:t>
            </a:fld>
            <a:endParaRPr lang="en-US"/>
          </a:p>
        </p:txBody>
      </p:sp>
    </p:spTree>
    <p:extLst>
      <p:ext uri="{BB962C8B-B14F-4D97-AF65-F5344CB8AC3E}">
        <p14:creationId xmlns:p14="http://schemas.microsoft.com/office/powerpoint/2010/main" val="317456116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CA5D72-10D4-4707-8696-666A32928EE7}"/>
              </a:ext>
            </a:extLst>
          </p:cNvPr>
          <p:cNvSpPr>
            <a:spLocks noGrp="1"/>
          </p:cNvSpPr>
          <p:nvPr>
            <p:ph type="body" idx="1"/>
          </p:nvPr>
        </p:nvSpPr>
        <p:spPr/>
        <p:txBody>
          <a:bodyPr/>
          <a:lstStyle/>
          <a:p>
            <a:r>
              <a:rPr lang="en-US" dirty="0" err="1"/>
              <a:t>FindFirstFile</a:t>
            </a:r>
            <a:endParaRPr lang="en-US" dirty="0"/>
          </a:p>
          <a:p>
            <a:r>
              <a:rPr lang="en-US" dirty="0" err="1"/>
              <a:t>FindNextFile</a:t>
            </a:r>
            <a:endParaRPr lang="en-US" dirty="0"/>
          </a:p>
        </p:txBody>
      </p:sp>
      <p:sp>
        <p:nvSpPr>
          <p:cNvPr id="3" name="Title 2">
            <a:extLst>
              <a:ext uri="{FF2B5EF4-FFF2-40B4-BE49-F238E27FC236}">
                <a16:creationId xmlns:a16="http://schemas.microsoft.com/office/drawing/2014/main" id="{D2CC59FC-D88B-4D9D-9DD1-1FA01E23AB1F}"/>
              </a:ext>
            </a:extLst>
          </p:cNvPr>
          <p:cNvSpPr>
            <a:spLocks noGrp="1"/>
          </p:cNvSpPr>
          <p:nvPr>
            <p:ph type="title"/>
          </p:nvPr>
        </p:nvSpPr>
        <p:spPr/>
        <p:txBody>
          <a:bodyPr>
            <a:normAutofit fontScale="90000"/>
          </a:bodyPr>
          <a:lstStyle/>
          <a:p>
            <a:r>
              <a:rPr lang="en-US" dirty="0"/>
              <a:t>How to scan files and folders in a specified path</a:t>
            </a:r>
          </a:p>
        </p:txBody>
      </p:sp>
      <p:sp>
        <p:nvSpPr>
          <p:cNvPr id="4" name="Slide Number Placeholder 3">
            <a:extLst>
              <a:ext uri="{FF2B5EF4-FFF2-40B4-BE49-F238E27FC236}">
                <a16:creationId xmlns:a16="http://schemas.microsoft.com/office/drawing/2014/main" id="{8EDE1F1D-1D6D-41B3-BAEC-E4B60C9FEBE1}"/>
              </a:ext>
            </a:extLst>
          </p:cNvPr>
          <p:cNvSpPr>
            <a:spLocks noGrp="1"/>
          </p:cNvSpPr>
          <p:nvPr>
            <p:ph type="sldNum" sz="quarter" idx="11"/>
          </p:nvPr>
        </p:nvSpPr>
        <p:spPr/>
        <p:txBody>
          <a:bodyPr/>
          <a:lstStyle/>
          <a:p>
            <a:fld id="{01FC069F-519A-4FBA-A280-9BFE5EA1AC9F}" type="slidenum">
              <a:rPr lang="en-US" smtClean="0"/>
              <a:pPr/>
              <a:t>115</a:t>
            </a:fld>
            <a:endParaRPr lang="en-US"/>
          </a:p>
        </p:txBody>
      </p:sp>
    </p:spTree>
    <p:extLst>
      <p:ext uri="{BB962C8B-B14F-4D97-AF65-F5344CB8AC3E}">
        <p14:creationId xmlns:p14="http://schemas.microsoft.com/office/powerpoint/2010/main" val="88374516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3.4 Các phương pháp vào ra</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116</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p:txBody>
          <a:bodyPr>
            <a:normAutofit/>
          </a:bodyPr>
          <a:lstStyle/>
          <a:p>
            <a:r>
              <a:rPr lang="en-US" sz="2400">
                <a:solidFill>
                  <a:srgbClr val="002060"/>
                </a:solidFill>
              </a:rPr>
              <a:t>Các mô hình vào ra của WinSock</a:t>
            </a:r>
          </a:p>
          <a:p>
            <a:pPr marL="723900" lvl="2" indent="-368300"/>
            <a:r>
              <a:rPr lang="en-US" sz="2000">
                <a:solidFill>
                  <a:srgbClr val="002060"/>
                </a:solidFill>
              </a:rPr>
              <a:t>Mô hình </a:t>
            </a:r>
            <a:r>
              <a:rPr lang="en-US" sz="2000" b="1">
                <a:solidFill>
                  <a:srgbClr val="002060"/>
                </a:solidFill>
              </a:rPr>
              <a:t>Select</a:t>
            </a:r>
            <a:r>
              <a:rPr lang="en-US" sz="2000">
                <a:solidFill>
                  <a:srgbClr val="002060"/>
                </a:solidFill>
              </a:rPr>
              <a:t>	</a:t>
            </a:r>
          </a:p>
        </p:txBody>
      </p:sp>
      <p:sp>
        <p:nvSpPr>
          <p:cNvPr id="12" name="Rounded Rectangle 11"/>
          <p:cNvSpPr/>
          <p:nvPr/>
        </p:nvSpPr>
        <p:spPr>
          <a:xfrm>
            <a:off x="2362200" y="2895600"/>
            <a:ext cx="1800000" cy="288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socket</a:t>
            </a:r>
          </a:p>
        </p:txBody>
      </p:sp>
      <p:sp>
        <p:nvSpPr>
          <p:cNvPr id="13" name="Rounded Rectangle 12"/>
          <p:cNvSpPr/>
          <p:nvPr/>
        </p:nvSpPr>
        <p:spPr>
          <a:xfrm>
            <a:off x="2362200" y="3429000"/>
            <a:ext cx="1800000" cy="288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bind</a:t>
            </a:r>
          </a:p>
        </p:txBody>
      </p:sp>
      <p:sp>
        <p:nvSpPr>
          <p:cNvPr id="14" name="Rounded Rectangle 13"/>
          <p:cNvSpPr/>
          <p:nvPr/>
        </p:nvSpPr>
        <p:spPr>
          <a:xfrm>
            <a:off x="2362200" y="3886200"/>
            <a:ext cx="1800000" cy="288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listen</a:t>
            </a:r>
          </a:p>
        </p:txBody>
      </p:sp>
      <p:sp>
        <p:nvSpPr>
          <p:cNvPr id="15" name="Rounded Rectangle 14"/>
          <p:cNvSpPr/>
          <p:nvPr/>
        </p:nvSpPr>
        <p:spPr>
          <a:xfrm>
            <a:off x="2362200" y="4343400"/>
            <a:ext cx="1800000" cy="288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a:t>Khởi tạo tập select</a:t>
            </a:r>
          </a:p>
        </p:txBody>
      </p:sp>
      <p:sp>
        <p:nvSpPr>
          <p:cNvPr id="17" name="Rounded Rectangle 16"/>
          <p:cNvSpPr/>
          <p:nvPr/>
        </p:nvSpPr>
        <p:spPr>
          <a:xfrm>
            <a:off x="2362200" y="5274600"/>
            <a:ext cx="1800000" cy="288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a:t>Xử lý sự kiện </a:t>
            </a:r>
          </a:p>
        </p:txBody>
      </p:sp>
      <p:sp>
        <p:nvSpPr>
          <p:cNvPr id="18" name="Diamond 17"/>
          <p:cNvSpPr/>
          <p:nvPr/>
        </p:nvSpPr>
        <p:spPr>
          <a:xfrm>
            <a:off x="2362200" y="5791200"/>
            <a:ext cx="1800000" cy="364200"/>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a:t>Kết thúc ?</a:t>
            </a:r>
          </a:p>
        </p:txBody>
      </p:sp>
      <p:sp>
        <p:nvSpPr>
          <p:cNvPr id="20" name="Rounded Rectangle 19"/>
          <p:cNvSpPr/>
          <p:nvPr/>
        </p:nvSpPr>
        <p:spPr>
          <a:xfrm>
            <a:off x="2362200" y="4817400"/>
            <a:ext cx="1800000" cy="288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a:t>select</a:t>
            </a:r>
          </a:p>
        </p:txBody>
      </p:sp>
      <p:cxnSp>
        <p:nvCxnSpPr>
          <p:cNvPr id="23" name="Straight Arrow Connector 22"/>
          <p:cNvCxnSpPr>
            <a:stCxn id="12" idx="2"/>
            <a:endCxn id="13" idx="0"/>
          </p:cNvCxnSpPr>
          <p:nvPr/>
        </p:nvCxnSpPr>
        <p:spPr>
          <a:xfrm rot="5400000">
            <a:off x="3139500" y="3306300"/>
            <a:ext cx="245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12" idx="0"/>
          </p:cNvCxnSpPr>
          <p:nvPr/>
        </p:nvCxnSpPr>
        <p:spPr>
          <a:xfrm rot="5400000">
            <a:off x="3193200" y="2812200"/>
            <a:ext cx="152400" cy="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3" idx="2"/>
            <a:endCxn id="14" idx="0"/>
          </p:cNvCxnSpPr>
          <p:nvPr/>
        </p:nvCxnSpPr>
        <p:spPr>
          <a:xfrm rot="5400000">
            <a:off x="3177600" y="3801600"/>
            <a:ext cx="16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4" idx="2"/>
            <a:endCxn id="15" idx="0"/>
          </p:cNvCxnSpPr>
          <p:nvPr/>
        </p:nvCxnSpPr>
        <p:spPr>
          <a:xfrm rot="5400000">
            <a:off x="3177600" y="4258800"/>
            <a:ext cx="16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5" idx="2"/>
            <a:endCxn id="20" idx="0"/>
          </p:cNvCxnSpPr>
          <p:nvPr/>
        </p:nvCxnSpPr>
        <p:spPr>
          <a:xfrm rot="5400000">
            <a:off x="3169200" y="4724400"/>
            <a:ext cx="186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0" idx="2"/>
            <a:endCxn id="17" idx="0"/>
          </p:cNvCxnSpPr>
          <p:nvPr/>
        </p:nvCxnSpPr>
        <p:spPr>
          <a:xfrm rot="5400000">
            <a:off x="3177600" y="5190000"/>
            <a:ext cx="16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7" idx="2"/>
            <a:endCxn id="18" idx="0"/>
          </p:cNvCxnSpPr>
          <p:nvPr/>
        </p:nvCxnSpPr>
        <p:spPr>
          <a:xfrm rot="5400000">
            <a:off x="3147900" y="56769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0800000" flipH="1">
            <a:off x="1676401" y="4267199"/>
            <a:ext cx="1524000" cy="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514600" y="2362200"/>
            <a:ext cx="1981200" cy="369332"/>
          </a:xfrm>
          <a:prstGeom prst="rect">
            <a:avLst/>
          </a:prstGeom>
          <a:noFill/>
        </p:spPr>
        <p:txBody>
          <a:bodyPr wrap="square" rtlCol="0">
            <a:spAutoFit/>
          </a:bodyPr>
          <a:lstStyle/>
          <a:p>
            <a:r>
              <a:rPr lang="en-US"/>
              <a:t>Main Thread</a:t>
            </a:r>
          </a:p>
        </p:txBody>
      </p:sp>
      <p:cxnSp>
        <p:nvCxnSpPr>
          <p:cNvPr id="40" name="Straight Connector 39"/>
          <p:cNvCxnSpPr>
            <a:stCxn id="18" idx="1"/>
          </p:cNvCxnSpPr>
          <p:nvPr/>
        </p:nvCxnSpPr>
        <p:spPr>
          <a:xfrm rot="10800000">
            <a:off x="1685926" y="5972176"/>
            <a:ext cx="676275" cy="1125"/>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6200000" flipV="1">
            <a:off x="828279" y="5116910"/>
            <a:ext cx="1704181" cy="6350"/>
          </a:xfrm>
          <a:prstGeom prst="line">
            <a:avLst/>
          </a:prstGeom>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905000" y="5638800"/>
            <a:ext cx="457200" cy="369332"/>
          </a:xfrm>
          <a:prstGeom prst="rect">
            <a:avLst/>
          </a:prstGeom>
          <a:noFill/>
        </p:spPr>
        <p:txBody>
          <a:bodyPr wrap="square" rtlCol="0">
            <a:spAutoFit/>
          </a:bodyPr>
          <a:lstStyle/>
          <a:p>
            <a:r>
              <a:rPr lang="en-US"/>
              <a:t>N</a:t>
            </a:r>
          </a:p>
        </p:txBody>
      </p:sp>
      <p:cxnSp>
        <p:nvCxnSpPr>
          <p:cNvPr id="63" name="Straight Arrow Connector 62"/>
          <p:cNvCxnSpPr>
            <a:stCxn id="18" idx="3"/>
            <a:endCxn id="64" idx="1"/>
          </p:cNvCxnSpPr>
          <p:nvPr/>
        </p:nvCxnSpPr>
        <p:spPr>
          <a:xfrm>
            <a:off x="4162200" y="5973300"/>
            <a:ext cx="1019400" cy="8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Rounded Rectangle 63"/>
          <p:cNvSpPr/>
          <p:nvPr/>
        </p:nvSpPr>
        <p:spPr>
          <a:xfrm>
            <a:off x="5181600" y="5791200"/>
            <a:ext cx="1524000" cy="381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closesocket</a:t>
            </a:r>
          </a:p>
        </p:txBody>
      </p:sp>
      <p:sp>
        <p:nvSpPr>
          <p:cNvPr id="67" name="TextBox 66"/>
          <p:cNvSpPr txBox="1"/>
          <p:nvPr/>
        </p:nvSpPr>
        <p:spPr>
          <a:xfrm>
            <a:off x="4495800" y="5638800"/>
            <a:ext cx="457200" cy="369332"/>
          </a:xfrm>
          <a:prstGeom prst="rect">
            <a:avLst/>
          </a:prstGeom>
          <a:noFill/>
        </p:spPr>
        <p:txBody>
          <a:bodyPr wrap="square" rtlCol="0">
            <a:spAutoFit/>
          </a:bodyPr>
          <a:lstStyle/>
          <a:p>
            <a:r>
              <a:rPr lang="en-US"/>
              <a:t>Y</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3.4 Các phương pháp vào ra</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117</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p:txBody>
          <a:bodyPr>
            <a:normAutofit/>
          </a:bodyPr>
          <a:lstStyle/>
          <a:p>
            <a:r>
              <a:rPr lang="en-US" sz="2400">
                <a:solidFill>
                  <a:srgbClr val="002060"/>
                </a:solidFill>
              </a:rPr>
              <a:t>Các mô hình vào ra của WinSock</a:t>
            </a:r>
          </a:p>
          <a:p>
            <a:pPr marL="533400" lvl="2" indent="-266700"/>
            <a:r>
              <a:rPr lang="en-US" sz="2000">
                <a:solidFill>
                  <a:srgbClr val="002060"/>
                </a:solidFill>
              </a:rPr>
              <a:t>Mô hình Select</a:t>
            </a:r>
          </a:p>
          <a:p>
            <a:pPr marL="990600" lvl="3" indent="-266700">
              <a:buFont typeface="Wingdings" pitchFamily="2" charset="2"/>
              <a:buChar char="§"/>
            </a:pPr>
            <a:r>
              <a:rPr lang="en-US" sz="1600">
                <a:solidFill>
                  <a:srgbClr val="002060"/>
                </a:solidFill>
              </a:rPr>
              <a:t>Điều kiện thành công của </a:t>
            </a:r>
            <a:r>
              <a:rPr lang="en-US" sz="1600" b="1">
                <a:solidFill>
                  <a:srgbClr val="002060"/>
                </a:solidFill>
              </a:rPr>
              <a:t>select</a:t>
            </a:r>
          </a:p>
          <a:p>
            <a:pPr marL="1447800" lvl="4" indent="-266700">
              <a:buFont typeface="Wingdings" pitchFamily="2" charset="2"/>
              <a:buChar char="§"/>
            </a:pPr>
            <a:r>
              <a:rPr lang="en-US" sz="1600">
                <a:solidFill>
                  <a:srgbClr val="002060"/>
                </a:solidFill>
              </a:rPr>
              <a:t>Một trong các socket của tập readfds nhận được dữ liệu hoặc kết nối bị đóng, reset, hủy, hoặc hàm accept thành công.</a:t>
            </a:r>
          </a:p>
          <a:p>
            <a:pPr marL="1447800" lvl="4" indent="-266700">
              <a:buFont typeface="Wingdings" pitchFamily="2" charset="2"/>
              <a:buChar char="§"/>
            </a:pPr>
            <a:r>
              <a:rPr lang="en-US" sz="1600">
                <a:solidFill>
                  <a:srgbClr val="002060"/>
                </a:solidFill>
              </a:rPr>
              <a:t>Một trong các socket của tập writefds có thể gửi dữ liệu, hoặc hàm connect thành công trên socket non-blocking.</a:t>
            </a:r>
          </a:p>
          <a:p>
            <a:pPr marL="1447800" lvl="4" indent="-266700">
              <a:buFont typeface="Wingdings" pitchFamily="2" charset="2"/>
              <a:buChar char="§"/>
            </a:pPr>
            <a:r>
              <a:rPr lang="en-US" sz="1600">
                <a:solidFill>
                  <a:srgbClr val="002060"/>
                </a:solidFill>
              </a:rPr>
              <a:t>Một trong các socket của tập exceptfds nhận được dữ liệu OOB, hoặc connect thất bại.</a:t>
            </a:r>
          </a:p>
          <a:p>
            <a:pPr marL="990600" lvl="3" indent="-266700">
              <a:buFont typeface="Wingdings" pitchFamily="2" charset="2"/>
              <a:buChar char="§"/>
            </a:pPr>
            <a:r>
              <a:rPr lang="en-US" sz="1600">
                <a:solidFill>
                  <a:srgbClr val="002060"/>
                </a:solidFill>
              </a:rPr>
              <a:t>Các tập readfds, writefds, exceptfds có thể NULL, nhưng không thể cả ba cùng NULL.</a:t>
            </a:r>
          </a:p>
          <a:p>
            <a:pPr marL="990600" lvl="3" indent="-266700">
              <a:buFont typeface="Wingdings" pitchFamily="2" charset="2"/>
              <a:buChar char="§"/>
            </a:pPr>
            <a:r>
              <a:rPr lang="en-US" sz="1600">
                <a:solidFill>
                  <a:srgbClr val="002060"/>
                </a:solidFill>
              </a:rPr>
              <a:t>Các MACRO FD_CLR, FD_ZERO, FD_ISSET, FD_SET sử dụng để thao tác với các cấu trúc  fdset.</a:t>
            </a:r>
          </a:p>
          <a:p>
            <a:pPr marL="990600" lvl="3" indent="-266700">
              <a:buFont typeface="Wingdings" pitchFamily="2" charset="2"/>
              <a:buChar char="§"/>
            </a:pPr>
            <a:endParaRPr lang="en-US" sz="1600">
              <a:solidFill>
                <a:srgbClr val="002060"/>
              </a:solidFill>
            </a:endParaRPr>
          </a:p>
          <a:p>
            <a:pPr marL="990600" lvl="3" indent="-266700">
              <a:buFont typeface="Wingdings" pitchFamily="2" charset="2"/>
              <a:buChar char="§"/>
            </a:pPr>
            <a:endParaRPr lang="en-US">
              <a:solidFill>
                <a:srgbClr val="002060"/>
              </a:solidFill>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3.4 Các phương pháp vào ra</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118</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p:txBody>
          <a:bodyPr>
            <a:normAutofit/>
          </a:bodyPr>
          <a:lstStyle/>
          <a:p>
            <a:r>
              <a:rPr lang="en-US" sz="2400">
                <a:solidFill>
                  <a:srgbClr val="002060"/>
                </a:solidFill>
              </a:rPr>
              <a:t>Các mô hình vào ra của WinSock</a:t>
            </a:r>
          </a:p>
          <a:p>
            <a:pPr marL="533400" lvl="2" indent="-266700"/>
            <a:r>
              <a:rPr lang="en-US" sz="2000">
                <a:solidFill>
                  <a:srgbClr val="002060"/>
                </a:solidFill>
              </a:rPr>
              <a:t>Mô hình Select</a:t>
            </a:r>
          </a:p>
          <a:p>
            <a:pPr marL="990600" lvl="3" indent="-266700">
              <a:buFont typeface="Wingdings" pitchFamily="2" charset="2"/>
              <a:buChar char="§"/>
            </a:pPr>
            <a:r>
              <a:rPr lang="en-US" sz="1600">
                <a:solidFill>
                  <a:srgbClr val="002060"/>
                </a:solidFill>
              </a:rPr>
              <a:t>Đoạn chương trình sau sẽ thăm dò trạng thái của socket s khi nào có dữ liệu</a:t>
            </a:r>
          </a:p>
          <a:p>
            <a:pPr marL="990600" lvl="3" indent="-266700">
              <a:buNone/>
            </a:pPr>
            <a:endParaRPr lang="en-US" sz="1600">
              <a:solidFill>
                <a:srgbClr val="002060"/>
              </a:solidFill>
            </a:endParaRPr>
          </a:p>
          <a:p>
            <a:pPr marL="990600" lvl="3" indent="-266700">
              <a:buFont typeface="Wingdings" pitchFamily="2" charset="2"/>
              <a:buChar char="§"/>
            </a:pPr>
            <a:endParaRPr lang="en-US">
              <a:solidFill>
                <a:srgbClr val="002060"/>
              </a:solidFill>
            </a:endParaRPr>
          </a:p>
        </p:txBody>
      </p:sp>
      <p:sp>
        <p:nvSpPr>
          <p:cNvPr id="7" name="TextBox 6"/>
          <p:cNvSpPr txBox="1"/>
          <p:nvPr/>
        </p:nvSpPr>
        <p:spPr>
          <a:xfrm>
            <a:off x="1524000" y="2590800"/>
            <a:ext cx="6629400" cy="3754874"/>
          </a:xfrm>
          <a:prstGeom prst="rect">
            <a:avLst/>
          </a:prstGeom>
          <a:noFill/>
        </p:spPr>
        <p:txBody>
          <a:bodyPr wrap="square" rtlCol="0">
            <a:spAutoFit/>
          </a:bodyPr>
          <a:lstStyle/>
          <a:p>
            <a:r>
              <a:rPr lang="en-US" sz="1400" b="1" dirty="0">
                <a:solidFill>
                  <a:srgbClr val="002060"/>
                </a:solidFill>
              </a:rPr>
              <a:t>SOCKET  s;</a:t>
            </a:r>
          </a:p>
          <a:p>
            <a:r>
              <a:rPr lang="en-US" sz="1400" b="1" dirty="0" err="1">
                <a:solidFill>
                  <a:srgbClr val="002060"/>
                </a:solidFill>
              </a:rPr>
              <a:t>fd_set</a:t>
            </a:r>
            <a:r>
              <a:rPr lang="en-US" sz="1400" b="1" dirty="0">
                <a:solidFill>
                  <a:srgbClr val="002060"/>
                </a:solidFill>
              </a:rPr>
              <a:t>  </a:t>
            </a:r>
            <a:r>
              <a:rPr lang="en-US" sz="1400" b="1" dirty="0" err="1">
                <a:solidFill>
                  <a:srgbClr val="002060"/>
                </a:solidFill>
              </a:rPr>
              <a:t>fdread</a:t>
            </a:r>
            <a:r>
              <a:rPr lang="en-US" sz="1400" b="1" dirty="0">
                <a:solidFill>
                  <a:srgbClr val="002060"/>
                </a:solidFill>
              </a:rPr>
              <a:t>;</a:t>
            </a:r>
          </a:p>
          <a:p>
            <a:r>
              <a:rPr lang="en-US" sz="1400" b="1" dirty="0" err="1">
                <a:solidFill>
                  <a:srgbClr val="002060"/>
                </a:solidFill>
              </a:rPr>
              <a:t>int</a:t>
            </a:r>
            <a:r>
              <a:rPr lang="en-US" sz="1400" b="1" dirty="0">
                <a:solidFill>
                  <a:srgbClr val="002060"/>
                </a:solidFill>
              </a:rPr>
              <a:t>     ret;</a:t>
            </a:r>
          </a:p>
          <a:p>
            <a:r>
              <a:rPr lang="en-US" sz="1400" b="1" dirty="0">
                <a:solidFill>
                  <a:srgbClr val="006020"/>
                </a:solidFill>
              </a:rPr>
              <a:t>// </a:t>
            </a:r>
            <a:r>
              <a:rPr lang="en-US" sz="1400" b="1" dirty="0" err="1">
                <a:solidFill>
                  <a:srgbClr val="006020"/>
                </a:solidFill>
              </a:rPr>
              <a:t>Khởi</a:t>
            </a:r>
            <a:r>
              <a:rPr lang="en-US" sz="1400" b="1" dirty="0">
                <a:solidFill>
                  <a:srgbClr val="006020"/>
                </a:solidFill>
              </a:rPr>
              <a:t> </a:t>
            </a:r>
            <a:r>
              <a:rPr lang="en-US" sz="1400" b="1" dirty="0" err="1">
                <a:solidFill>
                  <a:srgbClr val="006020"/>
                </a:solidFill>
              </a:rPr>
              <a:t>tạo</a:t>
            </a:r>
            <a:r>
              <a:rPr lang="en-US" sz="1400" b="1" dirty="0">
                <a:solidFill>
                  <a:srgbClr val="006020"/>
                </a:solidFill>
              </a:rPr>
              <a:t> socket s </a:t>
            </a:r>
            <a:r>
              <a:rPr lang="en-US" sz="1400" b="1" dirty="0" err="1">
                <a:solidFill>
                  <a:srgbClr val="006020"/>
                </a:solidFill>
              </a:rPr>
              <a:t>và</a:t>
            </a:r>
            <a:r>
              <a:rPr lang="en-US" sz="1400" b="1" dirty="0">
                <a:solidFill>
                  <a:srgbClr val="006020"/>
                </a:solidFill>
              </a:rPr>
              <a:t> </a:t>
            </a:r>
            <a:r>
              <a:rPr lang="en-US" sz="1400" b="1" dirty="0" err="1">
                <a:solidFill>
                  <a:srgbClr val="006020"/>
                </a:solidFill>
              </a:rPr>
              <a:t>tạo</a:t>
            </a:r>
            <a:r>
              <a:rPr lang="en-US" sz="1400" b="1" dirty="0">
                <a:solidFill>
                  <a:srgbClr val="006020"/>
                </a:solidFill>
              </a:rPr>
              <a:t> </a:t>
            </a:r>
            <a:r>
              <a:rPr lang="en-US" sz="1400" b="1" dirty="0" err="1">
                <a:solidFill>
                  <a:srgbClr val="006020"/>
                </a:solidFill>
              </a:rPr>
              <a:t>kết</a:t>
            </a:r>
            <a:r>
              <a:rPr lang="en-US" sz="1400" b="1" dirty="0">
                <a:solidFill>
                  <a:srgbClr val="006020"/>
                </a:solidFill>
              </a:rPr>
              <a:t> </a:t>
            </a:r>
            <a:r>
              <a:rPr lang="en-US" sz="1400" b="1" dirty="0" err="1">
                <a:solidFill>
                  <a:srgbClr val="006020"/>
                </a:solidFill>
              </a:rPr>
              <a:t>nối</a:t>
            </a:r>
            <a:endParaRPr lang="en-US" sz="1400" b="1" dirty="0">
              <a:solidFill>
                <a:srgbClr val="006020"/>
              </a:solidFill>
            </a:endParaRPr>
          </a:p>
          <a:p>
            <a:r>
              <a:rPr lang="en-US" sz="1400" b="1" dirty="0">
                <a:solidFill>
                  <a:srgbClr val="002060"/>
                </a:solidFill>
              </a:rPr>
              <a:t> ...</a:t>
            </a:r>
          </a:p>
          <a:p>
            <a:r>
              <a:rPr lang="en-US" sz="1400" b="1" dirty="0">
                <a:solidFill>
                  <a:srgbClr val="006020"/>
                </a:solidFill>
              </a:rPr>
              <a:t>// </a:t>
            </a:r>
            <a:r>
              <a:rPr lang="en-US" sz="1400" b="1" dirty="0" err="1">
                <a:solidFill>
                  <a:srgbClr val="006020"/>
                </a:solidFill>
              </a:rPr>
              <a:t>Thao</a:t>
            </a:r>
            <a:r>
              <a:rPr lang="en-US" sz="1400" b="1" dirty="0">
                <a:solidFill>
                  <a:srgbClr val="006020"/>
                </a:solidFill>
              </a:rPr>
              <a:t> </a:t>
            </a:r>
            <a:r>
              <a:rPr lang="en-US" sz="1400" b="1" dirty="0" err="1">
                <a:solidFill>
                  <a:srgbClr val="006020"/>
                </a:solidFill>
              </a:rPr>
              <a:t>tác</a:t>
            </a:r>
            <a:r>
              <a:rPr lang="en-US" sz="1400" b="1" dirty="0">
                <a:solidFill>
                  <a:srgbClr val="006020"/>
                </a:solidFill>
              </a:rPr>
              <a:t> </a:t>
            </a:r>
            <a:r>
              <a:rPr lang="en-US" sz="1400" b="1" dirty="0" err="1">
                <a:solidFill>
                  <a:srgbClr val="006020"/>
                </a:solidFill>
              </a:rPr>
              <a:t>vào</a:t>
            </a:r>
            <a:r>
              <a:rPr lang="en-US" sz="1400" b="1" dirty="0">
                <a:solidFill>
                  <a:srgbClr val="006020"/>
                </a:solidFill>
              </a:rPr>
              <a:t> </a:t>
            </a:r>
            <a:r>
              <a:rPr lang="en-US" sz="1400" b="1" dirty="0" err="1">
                <a:solidFill>
                  <a:srgbClr val="006020"/>
                </a:solidFill>
              </a:rPr>
              <a:t>ra</a:t>
            </a:r>
            <a:r>
              <a:rPr lang="en-US" sz="1400" b="1" dirty="0">
                <a:solidFill>
                  <a:srgbClr val="006020"/>
                </a:solidFill>
              </a:rPr>
              <a:t> </a:t>
            </a:r>
            <a:r>
              <a:rPr lang="en-US" sz="1400" b="1" dirty="0" err="1">
                <a:solidFill>
                  <a:srgbClr val="006020"/>
                </a:solidFill>
              </a:rPr>
              <a:t>trên</a:t>
            </a:r>
            <a:r>
              <a:rPr lang="en-US" sz="1400" b="1" dirty="0">
                <a:solidFill>
                  <a:srgbClr val="006020"/>
                </a:solidFill>
              </a:rPr>
              <a:t> socket s</a:t>
            </a:r>
          </a:p>
          <a:p>
            <a:r>
              <a:rPr lang="en-US" sz="1400" b="1" dirty="0">
                <a:solidFill>
                  <a:srgbClr val="002060"/>
                </a:solidFill>
              </a:rPr>
              <a:t>while(TRUE)</a:t>
            </a:r>
          </a:p>
          <a:p>
            <a:r>
              <a:rPr lang="en-US" sz="1400" b="1" dirty="0">
                <a:solidFill>
                  <a:srgbClr val="002060"/>
                </a:solidFill>
              </a:rPr>
              <a:t>{</a:t>
            </a:r>
          </a:p>
          <a:p>
            <a:r>
              <a:rPr lang="en-US" sz="1400" b="1" dirty="0">
                <a:solidFill>
                  <a:srgbClr val="002060"/>
                </a:solidFill>
              </a:rPr>
              <a:t>    </a:t>
            </a:r>
            <a:r>
              <a:rPr lang="en-US" sz="1400" b="1" dirty="0">
                <a:solidFill>
                  <a:srgbClr val="006020"/>
                </a:solidFill>
              </a:rPr>
              <a:t>// </a:t>
            </a:r>
            <a:r>
              <a:rPr lang="en-US" sz="1400" b="1" dirty="0" err="1">
                <a:solidFill>
                  <a:srgbClr val="006020"/>
                </a:solidFill>
              </a:rPr>
              <a:t>Xóa</a:t>
            </a:r>
            <a:r>
              <a:rPr lang="en-US" sz="1400" b="1" dirty="0">
                <a:solidFill>
                  <a:srgbClr val="006020"/>
                </a:solidFill>
              </a:rPr>
              <a:t> </a:t>
            </a:r>
            <a:r>
              <a:rPr lang="en-US" sz="1400" b="1" dirty="0" err="1">
                <a:solidFill>
                  <a:srgbClr val="006020"/>
                </a:solidFill>
              </a:rPr>
              <a:t>tập</a:t>
            </a:r>
            <a:r>
              <a:rPr lang="en-US" sz="1400" b="1" dirty="0">
                <a:solidFill>
                  <a:srgbClr val="006020"/>
                </a:solidFill>
              </a:rPr>
              <a:t> </a:t>
            </a:r>
            <a:r>
              <a:rPr lang="en-US" sz="1400" b="1" dirty="0" err="1">
                <a:solidFill>
                  <a:srgbClr val="006020"/>
                </a:solidFill>
              </a:rPr>
              <a:t>fdread</a:t>
            </a:r>
            <a:endParaRPr lang="en-US" sz="1400" b="1" dirty="0">
              <a:solidFill>
                <a:srgbClr val="006020"/>
              </a:solidFill>
            </a:endParaRPr>
          </a:p>
          <a:p>
            <a:r>
              <a:rPr lang="en-US" sz="1400" b="1" dirty="0">
                <a:solidFill>
                  <a:srgbClr val="002060"/>
                </a:solidFill>
              </a:rPr>
              <a:t>    FD_ZERO(&amp;</a:t>
            </a:r>
            <a:r>
              <a:rPr lang="en-US" sz="1400" b="1" dirty="0" err="1">
                <a:solidFill>
                  <a:srgbClr val="002060"/>
                </a:solidFill>
              </a:rPr>
              <a:t>fdread</a:t>
            </a:r>
            <a:r>
              <a:rPr lang="en-US" sz="1400" b="1" dirty="0">
                <a:solidFill>
                  <a:srgbClr val="002060"/>
                </a:solidFill>
              </a:rPr>
              <a:t>);</a:t>
            </a:r>
          </a:p>
          <a:p>
            <a:r>
              <a:rPr lang="en-US" sz="1400" b="1" dirty="0">
                <a:solidFill>
                  <a:srgbClr val="002060"/>
                </a:solidFill>
              </a:rPr>
              <a:t>    </a:t>
            </a:r>
            <a:r>
              <a:rPr lang="en-US" sz="1400" b="1" dirty="0">
                <a:solidFill>
                  <a:srgbClr val="006020"/>
                </a:solidFill>
              </a:rPr>
              <a:t>// </a:t>
            </a:r>
            <a:r>
              <a:rPr lang="en-US" sz="1400" b="1" dirty="0" err="1">
                <a:solidFill>
                  <a:srgbClr val="006020"/>
                </a:solidFill>
              </a:rPr>
              <a:t>Thêm</a:t>
            </a:r>
            <a:r>
              <a:rPr lang="en-US" sz="1400" b="1" dirty="0">
                <a:solidFill>
                  <a:srgbClr val="006020"/>
                </a:solidFill>
              </a:rPr>
              <a:t> s </a:t>
            </a:r>
            <a:r>
              <a:rPr lang="en-US" sz="1400" b="1" dirty="0" err="1">
                <a:solidFill>
                  <a:srgbClr val="006020"/>
                </a:solidFill>
              </a:rPr>
              <a:t>vào</a:t>
            </a:r>
            <a:r>
              <a:rPr lang="en-US" sz="1400" b="1" dirty="0">
                <a:solidFill>
                  <a:srgbClr val="006020"/>
                </a:solidFill>
              </a:rPr>
              <a:t> </a:t>
            </a:r>
            <a:r>
              <a:rPr lang="en-US" sz="1400" b="1" dirty="0" err="1">
                <a:solidFill>
                  <a:srgbClr val="006020"/>
                </a:solidFill>
              </a:rPr>
              <a:t>tập</a:t>
            </a:r>
            <a:r>
              <a:rPr lang="en-US" sz="1400" b="1" dirty="0">
                <a:solidFill>
                  <a:srgbClr val="006020"/>
                </a:solidFill>
              </a:rPr>
              <a:t> </a:t>
            </a:r>
            <a:r>
              <a:rPr lang="en-US" sz="1400" b="1" dirty="0" err="1">
                <a:solidFill>
                  <a:srgbClr val="006020"/>
                </a:solidFill>
              </a:rPr>
              <a:t>fdread</a:t>
            </a:r>
            <a:endParaRPr lang="en-US" sz="1400" b="1" dirty="0">
              <a:solidFill>
                <a:srgbClr val="006020"/>
              </a:solidFill>
            </a:endParaRPr>
          </a:p>
          <a:p>
            <a:r>
              <a:rPr lang="en-US" sz="1400" b="1" dirty="0">
                <a:solidFill>
                  <a:srgbClr val="002060"/>
                </a:solidFill>
              </a:rPr>
              <a:t>    FD_SET(s, &amp;</a:t>
            </a:r>
            <a:r>
              <a:rPr lang="en-US" sz="1400" b="1" dirty="0" err="1">
                <a:solidFill>
                  <a:srgbClr val="002060"/>
                </a:solidFill>
              </a:rPr>
              <a:t>fdread</a:t>
            </a:r>
            <a:r>
              <a:rPr lang="en-US" sz="1400" b="1" dirty="0">
                <a:solidFill>
                  <a:srgbClr val="002060"/>
                </a:solidFill>
              </a:rPr>
              <a:t>);</a:t>
            </a:r>
          </a:p>
          <a:p>
            <a:r>
              <a:rPr lang="en-US" sz="1400" b="1" dirty="0">
                <a:solidFill>
                  <a:srgbClr val="002060"/>
                </a:solidFill>
              </a:rPr>
              <a:t>    ret = select(0, &amp;</a:t>
            </a:r>
            <a:r>
              <a:rPr lang="en-US" sz="1400" b="1" dirty="0" err="1">
                <a:solidFill>
                  <a:srgbClr val="002060"/>
                </a:solidFill>
              </a:rPr>
              <a:t>fdread</a:t>
            </a:r>
            <a:r>
              <a:rPr lang="en-US" sz="1400" b="1" dirty="0">
                <a:solidFill>
                  <a:srgbClr val="002060"/>
                </a:solidFill>
              </a:rPr>
              <a:t>, NULL, NULL, NULL); // </a:t>
            </a:r>
            <a:r>
              <a:rPr lang="en-US" sz="1400" b="1" dirty="0" err="1">
                <a:solidFill>
                  <a:srgbClr val="002060"/>
                </a:solidFill>
              </a:rPr>
              <a:t>Đợi</a:t>
            </a:r>
            <a:r>
              <a:rPr lang="en-US" sz="1400" b="1" dirty="0">
                <a:solidFill>
                  <a:srgbClr val="002060"/>
                </a:solidFill>
              </a:rPr>
              <a:t> </a:t>
            </a:r>
            <a:r>
              <a:rPr lang="en-US" sz="1400" b="1" dirty="0" err="1">
                <a:solidFill>
                  <a:srgbClr val="002060"/>
                </a:solidFill>
              </a:rPr>
              <a:t>sự</a:t>
            </a:r>
            <a:r>
              <a:rPr lang="en-US" sz="1400" b="1" dirty="0">
                <a:solidFill>
                  <a:srgbClr val="002060"/>
                </a:solidFill>
              </a:rPr>
              <a:t> </a:t>
            </a:r>
            <a:r>
              <a:rPr lang="en-US" sz="1400" b="1" dirty="0" err="1">
                <a:solidFill>
                  <a:srgbClr val="002060"/>
                </a:solidFill>
              </a:rPr>
              <a:t>kiện</a:t>
            </a:r>
            <a:r>
              <a:rPr lang="en-US" sz="1400" b="1" dirty="0">
                <a:solidFill>
                  <a:srgbClr val="002060"/>
                </a:solidFill>
              </a:rPr>
              <a:t> </a:t>
            </a:r>
            <a:r>
              <a:rPr lang="en-US" sz="1400" b="1" dirty="0" err="1">
                <a:solidFill>
                  <a:srgbClr val="002060"/>
                </a:solidFill>
              </a:rPr>
              <a:t>trên</a:t>
            </a:r>
            <a:r>
              <a:rPr lang="en-US" sz="1400" b="1" dirty="0">
                <a:solidFill>
                  <a:srgbClr val="002060"/>
                </a:solidFill>
              </a:rPr>
              <a:t> socket </a:t>
            </a:r>
          </a:p>
          <a:p>
            <a:r>
              <a:rPr lang="en-US" sz="1400" b="1" dirty="0">
                <a:solidFill>
                  <a:srgbClr val="002060"/>
                </a:solidFill>
              </a:rPr>
              <a:t>    if (ret == SOCKET_ERROR) {</a:t>
            </a:r>
          </a:p>
          <a:p>
            <a:pPr lvl="1"/>
            <a:r>
              <a:rPr lang="en-US" sz="1400" b="1" dirty="0">
                <a:solidFill>
                  <a:srgbClr val="002060"/>
                </a:solidFill>
              </a:rPr>
              <a:t>        // </a:t>
            </a:r>
            <a:r>
              <a:rPr lang="en-US" sz="1400" b="1" dirty="0" err="1">
                <a:solidFill>
                  <a:srgbClr val="002060"/>
                </a:solidFill>
              </a:rPr>
              <a:t>Xử</a:t>
            </a:r>
            <a:r>
              <a:rPr lang="en-US" sz="1400" b="1" dirty="0">
                <a:solidFill>
                  <a:srgbClr val="002060"/>
                </a:solidFill>
              </a:rPr>
              <a:t> </a:t>
            </a:r>
            <a:r>
              <a:rPr lang="en-US" sz="1400" b="1" dirty="0" err="1">
                <a:solidFill>
                  <a:srgbClr val="002060"/>
                </a:solidFill>
              </a:rPr>
              <a:t>lý</a:t>
            </a:r>
            <a:r>
              <a:rPr lang="en-US" sz="1400" b="1" dirty="0">
                <a:solidFill>
                  <a:srgbClr val="002060"/>
                </a:solidFill>
              </a:rPr>
              <a:t> </a:t>
            </a:r>
            <a:r>
              <a:rPr lang="en-US" sz="1400" b="1" dirty="0" err="1">
                <a:solidFill>
                  <a:srgbClr val="002060"/>
                </a:solidFill>
              </a:rPr>
              <a:t>lỗi</a:t>
            </a:r>
            <a:endParaRPr lang="en-US" sz="1400" b="1" dirty="0">
              <a:solidFill>
                <a:srgbClr val="002060"/>
              </a:solidFill>
            </a:endParaRPr>
          </a:p>
          <a:p>
            <a:pPr lvl="1"/>
            <a:r>
              <a:rPr lang="en-US" sz="1400" b="1" dirty="0">
                <a:solidFill>
                  <a:srgbClr val="002060"/>
                </a:solidFill>
              </a:rPr>
              <a:t>}</a:t>
            </a:r>
          </a:p>
          <a:p>
            <a:endParaRPr lang="en-US" sz="1400" b="1" dirty="0">
              <a:solidFill>
                <a:srgbClr val="002060"/>
              </a:solidFill>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3.4 Các phương pháp vào ra</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119</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p:txBody>
          <a:bodyPr>
            <a:normAutofit/>
          </a:bodyPr>
          <a:lstStyle/>
          <a:p>
            <a:r>
              <a:rPr lang="en-US" sz="2400">
                <a:solidFill>
                  <a:srgbClr val="002060"/>
                </a:solidFill>
              </a:rPr>
              <a:t>Các mô hình vào ra của WinSock</a:t>
            </a:r>
          </a:p>
          <a:p>
            <a:pPr marL="533400" lvl="2" indent="-266700"/>
            <a:r>
              <a:rPr lang="en-US" sz="2000">
                <a:solidFill>
                  <a:srgbClr val="002060"/>
                </a:solidFill>
              </a:rPr>
              <a:t>Mô hình Select</a:t>
            </a:r>
          </a:p>
          <a:p>
            <a:pPr marL="990600" lvl="3" indent="-266700">
              <a:buFont typeface="Wingdings" pitchFamily="2" charset="2"/>
              <a:buChar char="§"/>
            </a:pPr>
            <a:r>
              <a:rPr lang="en-US" sz="1600">
                <a:solidFill>
                  <a:srgbClr val="002060"/>
                </a:solidFill>
              </a:rPr>
              <a:t>Đoạn chương trình (tiếp)</a:t>
            </a:r>
          </a:p>
          <a:p>
            <a:pPr marL="990600" lvl="3" indent="-266700">
              <a:buNone/>
            </a:pPr>
            <a:endParaRPr lang="en-US" sz="1600">
              <a:solidFill>
                <a:srgbClr val="002060"/>
              </a:solidFill>
            </a:endParaRPr>
          </a:p>
          <a:p>
            <a:pPr marL="990600" lvl="3" indent="-266700">
              <a:buFont typeface="Wingdings" pitchFamily="2" charset="2"/>
              <a:buChar char="§"/>
            </a:pPr>
            <a:endParaRPr lang="en-US">
              <a:solidFill>
                <a:srgbClr val="002060"/>
              </a:solidFill>
            </a:endParaRPr>
          </a:p>
        </p:txBody>
      </p:sp>
      <p:sp>
        <p:nvSpPr>
          <p:cNvPr id="7" name="TextBox 6"/>
          <p:cNvSpPr txBox="1"/>
          <p:nvPr/>
        </p:nvSpPr>
        <p:spPr>
          <a:xfrm>
            <a:off x="1524000" y="2590800"/>
            <a:ext cx="6629400" cy="1815882"/>
          </a:xfrm>
          <a:prstGeom prst="rect">
            <a:avLst/>
          </a:prstGeom>
          <a:noFill/>
        </p:spPr>
        <p:txBody>
          <a:bodyPr wrap="square" rtlCol="0">
            <a:spAutoFit/>
          </a:bodyPr>
          <a:lstStyle/>
          <a:p>
            <a:r>
              <a:rPr lang="en-US" sz="1400" b="1">
                <a:solidFill>
                  <a:srgbClr val="002060"/>
                </a:solidFill>
              </a:rPr>
              <a:t> if (ret &gt; 0)</a:t>
            </a:r>
          </a:p>
          <a:p>
            <a:r>
              <a:rPr lang="en-US" sz="1400" b="1">
                <a:solidFill>
                  <a:srgbClr val="002060"/>
                </a:solidFill>
              </a:rPr>
              <a:t>    {</a:t>
            </a:r>
          </a:p>
          <a:p>
            <a:r>
              <a:rPr lang="en-US" sz="1400" b="1">
                <a:solidFill>
                  <a:srgbClr val="002060"/>
                </a:solidFill>
              </a:rPr>
              <a:t>        </a:t>
            </a:r>
            <a:r>
              <a:rPr lang="en-US" sz="1400" b="1">
                <a:solidFill>
                  <a:srgbClr val="006020"/>
                </a:solidFill>
              </a:rPr>
              <a:t>// Kiểm tra xem s có được thiết lập hay không</a:t>
            </a:r>
          </a:p>
          <a:p>
            <a:r>
              <a:rPr lang="en-US" sz="1400" b="1">
                <a:solidFill>
                  <a:srgbClr val="002060"/>
                </a:solidFill>
              </a:rPr>
              <a:t>        if (FD_ISSET(s, &amp;fdread)) {</a:t>
            </a:r>
          </a:p>
          <a:p>
            <a:r>
              <a:rPr lang="en-US" sz="1400" b="1">
                <a:solidFill>
                  <a:srgbClr val="002060"/>
                </a:solidFill>
              </a:rPr>
              <a:t>        // Đọc dữ liệu từ s</a:t>
            </a:r>
          </a:p>
          <a:p>
            <a:r>
              <a:rPr lang="en-US" sz="1400" b="1">
                <a:solidFill>
                  <a:srgbClr val="002060"/>
                </a:solidFill>
              </a:rPr>
              <a:t>        }</a:t>
            </a:r>
          </a:p>
          <a:p>
            <a:r>
              <a:rPr lang="en-US" sz="1400" b="1">
                <a:solidFill>
                  <a:srgbClr val="002060"/>
                </a:solidFill>
              </a:rPr>
              <a:t>    }</a:t>
            </a:r>
          </a:p>
          <a:p>
            <a:r>
              <a:rPr lang="en-US" sz="1400" b="1">
                <a:solidFill>
                  <a:srgbClr val="002060"/>
                </a:solidFill>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a:solidFill>
                  <a:srgbClr val="002060"/>
                </a:solidFill>
              </a:rPr>
              <a:t>Thư viện</a:t>
            </a:r>
          </a:p>
          <a:p>
            <a:pPr lvl="1"/>
            <a:r>
              <a:rPr lang="en-US" b="1">
                <a:solidFill>
                  <a:srgbClr val="002060"/>
                </a:solidFill>
              </a:rPr>
              <a:t>Windows Socket</a:t>
            </a:r>
            <a:r>
              <a:rPr lang="en-US">
                <a:solidFill>
                  <a:srgbClr val="002060"/>
                </a:solidFill>
              </a:rPr>
              <a:t> API ( WinSock)</a:t>
            </a:r>
          </a:p>
          <a:p>
            <a:pPr lvl="2"/>
            <a:r>
              <a:rPr lang="en-US">
                <a:solidFill>
                  <a:srgbClr val="002060"/>
                </a:solidFill>
              </a:rPr>
              <a:t>Thư viện liên kết động (WS2_32.DLL) đi kèm trong hệ điều hành Windows của Microsoft.</a:t>
            </a:r>
          </a:p>
          <a:p>
            <a:pPr lvl="2"/>
            <a:r>
              <a:rPr lang="en-US">
                <a:solidFill>
                  <a:srgbClr val="002060"/>
                </a:solidFill>
              </a:rPr>
              <a:t>Thường sử dụng cùng với C/C++.</a:t>
            </a:r>
          </a:p>
          <a:p>
            <a:pPr lvl="2"/>
            <a:r>
              <a:rPr lang="en-US">
                <a:solidFill>
                  <a:srgbClr val="002060"/>
                </a:solidFill>
              </a:rPr>
              <a:t>Cho hiệu năng cao nhất.</a:t>
            </a:r>
          </a:p>
          <a:p>
            <a:pPr lvl="1"/>
            <a:r>
              <a:rPr lang="en-US" b="1">
                <a:solidFill>
                  <a:srgbClr val="002060"/>
                </a:solidFill>
              </a:rPr>
              <a:t>System.Net</a:t>
            </a:r>
            <a:r>
              <a:rPr lang="en-US">
                <a:solidFill>
                  <a:srgbClr val="002060"/>
                </a:solidFill>
              </a:rPr>
              <a:t> và </a:t>
            </a:r>
            <a:r>
              <a:rPr lang="en-US" b="1">
                <a:solidFill>
                  <a:srgbClr val="002060"/>
                </a:solidFill>
              </a:rPr>
              <a:t>System.Net.Sockets</a:t>
            </a:r>
          </a:p>
          <a:p>
            <a:pPr lvl="2"/>
            <a:r>
              <a:rPr lang="en-US">
                <a:solidFill>
                  <a:srgbClr val="002060"/>
                </a:solidFill>
              </a:rPr>
              <a:t>Hai namespace trong bộ thư viện .NET của Microsoft</a:t>
            </a:r>
          </a:p>
          <a:p>
            <a:pPr lvl="2"/>
            <a:r>
              <a:rPr lang="en-US">
                <a:solidFill>
                  <a:srgbClr val="002060"/>
                </a:solidFill>
              </a:rPr>
              <a:t>Dễ sử dụng</a:t>
            </a:r>
          </a:p>
          <a:p>
            <a:pPr lvl="2"/>
            <a:r>
              <a:rPr lang="en-US">
                <a:solidFill>
                  <a:srgbClr val="002060"/>
                </a:solidFill>
              </a:rPr>
              <a:t>Thường sử dụng với C#</a:t>
            </a:r>
          </a:p>
        </p:txBody>
      </p:sp>
      <p:sp>
        <p:nvSpPr>
          <p:cNvPr id="3" name="Title 2"/>
          <p:cNvSpPr>
            <a:spLocks noGrp="1"/>
          </p:cNvSpPr>
          <p:nvPr>
            <p:ph type="title"/>
          </p:nvPr>
        </p:nvSpPr>
        <p:spPr/>
        <p:txBody>
          <a:bodyPr>
            <a:normAutofit/>
          </a:bodyPr>
          <a:lstStyle/>
          <a:p>
            <a:pPr algn="ctr"/>
            <a:r>
              <a:rPr lang="en-US" b="1">
                <a:solidFill>
                  <a:srgbClr val="002060"/>
                </a:solidFill>
              </a:rPr>
              <a:t>1.1. Tổng quan về lập trình mạng</a:t>
            </a: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12</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err="1"/>
              <a:t>Cài</a:t>
            </a:r>
            <a:r>
              <a:rPr lang="en-US" dirty="0"/>
              <a:t> </a:t>
            </a:r>
            <a:r>
              <a:rPr lang="en-US" dirty="0" err="1"/>
              <a:t>đặt</a:t>
            </a:r>
            <a:r>
              <a:rPr lang="en-US" dirty="0"/>
              <a:t> TELNET Server </a:t>
            </a:r>
            <a:r>
              <a:rPr lang="en-US" dirty="0" err="1"/>
              <a:t>với</a:t>
            </a:r>
            <a:r>
              <a:rPr lang="en-US" dirty="0"/>
              <a:t> </a:t>
            </a:r>
            <a:r>
              <a:rPr lang="en-US" dirty="0" err="1"/>
              <a:t>các</a:t>
            </a:r>
            <a:r>
              <a:rPr lang="en-US" dirty="0"/>
              <a:t> </a:t>
            </a:r>
            <a:r>
              <a:rPr lang="en-US" dirty="0" err="1"/>
              <a:t>yêu</a:t>
            </a:r>
            <a:r>
              <a:rPr lang="en-US" dirty="0"/>
              <a:t> </a:t>
            </a:r>
            <a:r>
              <a:rPr lang="en-US" dirty="0" err="1"/>
              <a:t>cầu</a:t>
            </a:r>
            <a:r>
              <a:rPr lang="en-US" dirty="0"/>
              <a:t> </a:t>
            </a:r>
            <a:r>
              <a:rPr lang="en-US" dirty="0" err="1"/>
              <a:t>như</a:t>
            </a:r>
            <a:r>
              <a:rPr lang="en-US" dirty="0"/>
              <a:t> </a:t>
            </a:r>
            <a:r>
              <a:rPr lang="en-US" dirty="0" err="1"/>
              <a:t>trước</a:t>
            </a:r>
            <a:r>
              <a:rPr lang="en-US" dirty="0"/>
              <a:t> </a:t>
            </a:r>
            <a:r>
              <a:rPr lang="en-US" dirty="0" err="1"/>
              <a:t>sử</a:t>
            </a:r>
            <a:r>
              <a:rPr lang="en-US" dirty="0"/>
              <a:t> </a:t>
            </a:r>
            <a:r>
              <a:rPr lang="en-US" dirty="0" err="1"/>
              <a:t>dụng</a:t>
            </a:r>
            <a:r>
              <a:rPr lang="en-US" dirty="0"/>
              <a:t> </a:t>
            </a:r>
            <a:r>
              <a:rPr lang="en-US" dirty="0" err="1"/>
              <a:t>cơ</a:t>
            </a:r>
            <a:r>
              <a:rPr lang="en-US" dirty="0"/>
              <a:t> </a:t>
            </a:r>
            <a:r>
              <a:rPr lang="en-US" dirty="0" err="1"/>
              <a:t>chế</a:t>
            </a:r>
            <a:r>
              <a:rPr lang="en-US" dirty="0"/>
              <a:t> </a:t>
            </a:r>
            <a:r>
              <a:rPr lang="en-US" dirty="0" err="1"/>
              <a:t>vào</a:t>
            </a:r>
            <a:r>
              <a:rPr lang="en-US" dirty="0"/>
              <a:t> </a:t>
            </a:r>
            <a:r>
              <a:rPr lang="en-US" dirty="0" err="1"/>
              <a:t>ra</a:t>
            </a:r>
            <a:r>
              <a:rPr lang="en-US" dirty="0"/>
              <a:t> </a:t>
            </a:r>
            <a:r>
              <a:rPr lang="en-US" dirty="0" err="1"/>
              <a:t>thăm</a:t>
            </a:r>
            <a:r>
              <a:rPr lang="en-US" dirty="0"/>
              <a:t> </a:t>
            </a:r>
            <a:r>
              <a:rPr lang="en-US" dirty="0" err="1"/>
              <a:t>dò</a:t>
            </a:r>
            <a:r>
              <a:rPr lang="en-US" dirty="0"/>
              <a:t> (Select)</a:t>
            </a:r>
          </a:p>
        </p:txBody>
      </p:sp>
      <p:sp>
        <p:nvSpPr>
          <p:cNvPr id="3" name="Title 2"/>
          <p:cNvSpPr>
            <a:spLocks noGrp="1"/>
          </p:cNvSpPr>
          <p:nvPr>
            <p:ph type="title"/>
          </p:nvPr>
        </p:nvSpPr>
        <p:spPr/>
        <p:txBody>
          <a:bodyPr/>
          <a:lstStyle/>
          <a:p>
            <a:r>
              <a:rPr lang="en-US" dirty="0" err="1"/>
              <a:t>Viết</a:t>
            </a:r>
            <a:r>
              <a:rPr lang="en-US" dirty="0"/>
              <a:t> TELNET Server</a:t>
            </a:r>
          </a:p>
        </p:txBody>
      </p:sp>
      <p:sp>
        <p:nvSpPr>
          <p:cNvPr id="4" name="Slide Number Placeholder 3"/>
          <p:cNvSpPr>
            <a:spLocks noGrp="1"/>
          </p:cNvSpPr>
          <p:nvPr>
            <p:ph type="sldNum" sz="quarter" idx="11"/>
          </p:nvPr>
        </p:nvSpPr>
        <p:spPr/>
        <p:txBody>
          <a:bodyPr/>
          <a:lstStyle/>
          <a:p>
            <a:fld id="{01FC069F-519A-4FBA-A280-9BFE5EA1AC9F}" type="slidenum">
              <a:rPr lang="en-US" smtClean="0"/>
              <a:pPr/>
              <a:t>120</a:t>
            </a:fld>
            <a:endParaRPr lang="en-US"/>
          </a:p>
        </p:txBody>
      </p:sp>
    </p:spTree>
    <p:extLst>
      <p:ext uri="{BB962C8B-B14F-4D97-AF65-F5344CB8AC3E}">
        <p14:creationId xmlns:p14="http://schemas.microsoft.com/office/powerpoint/2010/main" val="176211697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3.4 Các phương pháp vào ra</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121</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p:txBody>
          <a:bodyPr>
            <a:normAutofit/>
          </a:bodyPr>
          <a:lstStyle/>
          <a:p>
            <a:r>
              <a:rPr lang="en-US" sz="2400">
                <a:solidFill>
                  <a:srgbClr val="002060"/>
                </a:solidFill>
              </a:rPr>
              <a:t>Các mô hình vào ra của WinSock</a:t>
            </a:r>
          </a:p>
          <a:p>
            <a:pPr marL="533400" lvl="2" indent="-266700"/>
            <a:r>
              <a:rPr lang="en-US" sz="2000">
                <a:solidFill>
                  <a:srgbClr val="002060"/>
                </a:solidFill>
              </a:rPr>
              <a:t>Mô hình WSAAsyncSelect</a:t>
            </a:r>
          </a:p>
          <a:p>
            <a:pPr marL="990600" lvl="3" indent="-266700">
              <a:buFont typeface="Wingdings" pitchFamily="2" charset="2"/>
              <a:buChar char="§"/>
            </a:pPr>
            <a:r>
              <a:rPr lang="en-US" sz="1600">
                <a:solidFill>
                  <a:srgbClr val="002060"/>
                </a:solidFill>
              </a:rPr>
              <a:t>Cơ chế xử lý sự kiện dựa trên thông điệp của Windows</a:t>
            </a:r>
          </a:p>
          <a:p>
            <a:pPr marL="990600" lvl="3" indent="-266700">
              <a:buFont typeface="Wingdings" pitchFamily="2" charset="2"/>
              <a:buChar char="§"/>
            </a:pPr>
            <a:r>
              <a:rPr lang="en-US" sz="1600">
                <a:solidFill>
                  <a:srgbClr val="002060"/>
                </a:solidFill>
              </a:rPr>
              <a:t>Ứng dụng GUI có thể nhận được các thông điệp từ WinSock qua cửa sổ của ứng dụng.</a:t>
            </a:r>
          </a:p>
          <a:p>
            <a:pPr marL="990600" lvl="3" indent="-266700">
              <a:buFont typeface="Wingdings" pitchFamily="2" charset="2"/>
              <a:buChar char="§"/>
            </a:pPr>
            <a:r>
              <a:rPr lang="en-US" sz="1600">
                <a:solidFill>
                  <a:srgbClr val="002060"/>
                </a:solidFill>
              </a:rPr>
              <a:t>Hàm </a:t>
            </a:r>
            <a:r>
              <a:rPr lang="en-US" sz="1600" b="1">
                <a:solidFill>
                  <a:srgbClr val="002060"/>
                </a:solidFill>
              </a:rPr>
              <a:t>WSAAsyncSelect</a:t>
            </a:r>
            <a:r>
              <a:rPr lang="en-US" sz="1600">
                <a:solidFill>
                  <a:srgbClr val="002060"/>
                </a:solidFill>
              </a:rPr>
              <a:t> được sử dụng để chuyển socket sang chế độ bất đồng bộ và thiết lập tham số cho việc xử lý sự kiện</a:t>
            </a:r>
          </a:p>
          <a:p>
            <a:pPr marL="990600" lvl="3" indent="-266700">
              <a:buNone/>
            </a:pPr>
            <a:endParaRPr lang="en-US" sz="1600">
              <a:solidFill>
                <a:srgbClr val="002060"/>
              </a:solidFill>
            </a:endParaRPr>
          </a:p>
          <a:p>
            <a:pPr marL="990600" lvl="3" indent="-266700">
              <a:buFont typeface="Wingdings" pitchFamily="2" charset="2"/>
              <a:buChar char="§"/>
            </a:pPr>
            <a:endParaRPr lang="en-US">
              <a:solidFill>
                <a:srgbClr val="002060"/>
              </a:solidFill>
            </a:endParaRPr>
          </a:p>
        </p:txBody>
      </p:sp>
      <p:sp>
        <p:nvSpPr>
          <p:cNvPr id="8" name="TextBox 7"/>
          <p:cNvSpPr txBox="1"/>
          <p:nvPr/>
        </p:nvSpPr>
        <p:spPr>
          <a:xfrm>
            <a:off x="1524000" y="3563541"/>
            <a:ext cx="7239000" cy="2308324"/>
          </a:xfrm>
          <a:prstGeom prst="rect">
            <a:avLst/>
          </a:prstGeom>
          <a:noFill/>
        </p:spPr>
        <p:txBody>
          <a:bodyPr wrap="square" rtlCol="0">
            <a:spAutoFit/>
          </a:bodyPr>
          <a:lstStyle/>
          <a:p>
            <a:r>
              <a:rPr lang="en-US" sz="1600" b="1">
                <a:solidFill>
                  <a:srgbClr val="002060"/>
                </a:solidFill>
              </a:rPr>
              <a:t>int WSAAsyncSelect(</a:t>
            </a:r>
          </a:p>
          <a:p>
            <a:r>
              <a:rPr lang="en-US" sz="1600" b="1">
                <a:solidFill>
                  <a:srgbClr val="002060"/>
                </a:solidFill>
              </a:rPr>
              <a:t>    SOCKET s,	</a:t>
            </a:r>
            <a:r>
              <a:rPr lang="en-US" sz="1600" b="1">
                <a:solidFill>
                  <a:srgbClr val="006020"/>
                </a:solidFill>
              </a:rPr>
              <a:t>//  [IN] Socket sẽ xử lý sự kiện</a:t>
            </a:r>
          </a:p>
          <a:p>
            <a:r>
              <a:rPr lang="en-US" sz="1600" b="1">
                <a:solidFill>
                  <a:srgbClr val="002060"/>
                </a:solidFill>
              </a:rPr>
              <a:t>    HWND hWnd,	</a:t>
            </a:r>
            <a:r>
              <a:rPr lang="en-US" sz="1600" b="1">
                <a:solidFill>
                  <a:srgbClr val="006020"/>
                </a:solidFill>
              </a:rPr>
              <a:t>//  [IN] Handle cửa sổ nhận sự kiện</a:t>
            </a:r>
          </a:p>
          <a:p>
            <a:r>
              <a:rPr lang="en-US" sz="1600" b="1">
                <a:solidFill>
                  <a:srgbClr val="002060"/>
                </a:solidFill>
              </a:rPr>
              <a:t>    unsigned int wMsg, </a:t>
            </a:r>
            <a:r>
              <a:rPr lang="en-US" sz="1600" b="1">
                <a:solidFill>
                  <a:srgbClr val="006020"/>
                </a:solidFill>
              </a:rPr>
              <a:t>// [IN] Mã thông điệp, tùy chọn, thường&gt;=WM_USER</a:t>
            </a:r>
          </a:p>
          <a:p>
            <a:r>
              <a:rPr lang="en-US" sz="1600" b="1">
                <a:solidFill>
                  <a:srgbClr val="002060"/>
                </a:solidFill>
              </a:rPr>
              <a:t>    long lEvent	</a:t>
            </a:r>
            <a:r>
              <a:rPr lang="en-US" sz="1600" b="1">
                <a:solidFill>
                  <a:srgbClr val="006020"/>
                </a:solidFill>
              </a:rPr>
              <a:t>// [IN] Mặt nạ chứa các sự kiện ứng dụng muốn nhận</a:t>
            </a:r>
          </a:p>
          <a:p>
            <a:r>
              <a:rPr lang="en-US" sz="1600" b="1">
                <a:solidFill>
                  <a:srgbClr val="006020"/>
                </a:solidFill>
              </a:rPr>
              <a:t>		// bao gồm FD_READ, 				                    //FD_WRITE,FD_ACCEPT,FD_CONNECT,FD_CLOSE	</a:t>
            </a:r>
          </a:p>
          <a:p>
            <a:r>
              <a:rPr lang="en-US" sz="1600" b="1">
                <a:solidFill>
                  <a:srgbClr val="002060"/>
                </a:solidFill>
              </a:rPr>
              <a:t>);</a:t>
            </a:r>
          </a:p>
          <a:p>
            <a:endParaRPr lang="en-US" sz="1600" b="1">
              <a:solidFill>
                <a:srgbClr val="002060"/>
              </a:solidFill>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3.4 Các phương pháp vào ra</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122</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229600" cy="4800600"/>
          </a:xfrm>
        </p:spPr>
        <p:txBody>
          <a:bodyPr>
            <a:normAutofit/>
          </a:bodyPr>
          <a:lstStyle/>
          <a:p>
            <a:r>
              <a:rPr lang="en-US" sz="2400">
                <a:solidFill>
                  <a:srgbClr val="002060"/>
                </a:solidFill>
              </a:rPr>
              <a:t>Các mô hình vào ra của WinSock</a:t>
            </a:r>
          </a:p>
          <a:p>
            <a:pPr marL="533400" lvl="2" indent="-266700"/>
            <a:r>
              <a:rPr lang="en-US" sz="2000">
                <a:solidFill>
                  <a:srgbClr val="002060"/>
                </a:solidFill>
              </a:rPr>
              <a:t>Mô hình WSAAsyncSelect</a:t>
            </a:r>
          </a:p>
          <a:p>
            <a:pPr marL="990600" lvl="3" indent="-266700">
              <a:buFont typeface="Wingdings" pitchFamily="2" charset="2"/>
              <a:buChar char="§"/>
            </a:pPr>
            <a:r>
              <a:rPr lang="en-US" sz="1600">
                <a:solidFill>
                  <a:srgbClr val="002060"/>
                </a:solidFill>
              </a:rPr>
              <a:t>Thí dụ: </a:t>
            </a:r>
            <a:r>
              <a:rPr lang="en-US" sz="1600" b="1">
                <a:solidFill>
                  <a:srgbClr val="002060"/>
                </a:solidFill>
              </a:rPr>
              <a:t>WSAAsyncSelect(s, hwnd, WM_SOCKET, FD_CONNECT | FD_READ | FD_WRITE | FD_CLOSE);</a:t>
            </a:r>
          </a:p>
          <a:p>
            <a:pPr marL="990600" lvl="3" indent="-266700">
              <a:buFont typeface="Wingdings" pitchFamily="2" charset="2"/>
              <a:buChar char="§"/>
            </a:pPr>
            <a:r>
              <a:rPr lang="en-US" sz="1600">
                <a:solidFill>
                  <a:srgbClr val="002060"/>
                </a:solidFill>
              </a:rPr>
              <a:t>Tất cả các cửa sổ đều có hàm callback để nhận sự kiện từ Windows. Khi ứng dụng đã đăng ký socket với cửa sổ nào, thì cửa sổ đó sẽ nhận được các sự kiện của socket.</a:t>
            </a:r>
          </a:p>
          <a:p>
            <a:pPr marL="990600" lvl="3" indent="-266700">
              <a:buFont typeface="Wingdings" pitchFamily="2" charset="2"/>
              <a:buChar char="§"/>
            </a:pPr>
            <a:r>
              <a:rPr lang="en-US" sz="1600">
                <a:solidFill>
                  <a:srgbClr val="002060"/>
                </a:solidFill>
              </a:rPr>
              <a:t>Nguyên mẫu của hàm callback của cửa số:</a:t>
            </a:r>
          </a:p>
          <a:p>
            <a:pPr marL="990600" lvl="3" indent="-266700">
              <a:buNone/>
            </a:pPr>
            <a:r>
              <a:rPr lang="en-US" sz="1600" b="1">
                <a:solidFill>
                  <a:srgbClr val="002060"/>
                </a:solidFill>
              </a:rPr>
              <a:t>		LRESULT CALLBACK WindowProc(</a:t>
            </a:r>
          </a:p>
          <a:p>
            <a:pPr marL="990600" lvl="3" indent="-266700">
              <a:buNone/>
            </a:pPr>
            <a:r>
              <a:rPr lang="en-US" sz="1600" b="1">
                <a:solidFill>
                  <a:srgbClr val="002060"/>
                </a:solidFill>
              </a:rPr>
              <a:t>			    HWND hWnd,</a:t>
            </a:r>
          </a:p>
          <a:p>
            <a:pPr marL="990600" lvl="3" indent="-266700">
              <a:buNone/>
            </a:pPr>
            <a:r>
              <a:rPr lang="en-US" sz="1600" b="1">
                <a:solidFill>
                  <a:srgbClr val="002060"/>
                </a:solidFill>
              </a:rPr>
              <a:t>			    UINT uMsg,</a:t>
            </a:r>
          </a:p>
          <a:p>
            <a:pPr marL="990600" lvl="3" indent="-266700">
              <a:buNone/>
            </a:pPr>
            <a:r>
              <a:rPr lang="en-US" sz="1600" b="1">
                <a:solidFill>
                  <a:srgbClr val="002060"/>
                </a:solidFill>
              </a:rPr>
              <a:t>			    WPARAM wParam,</a:t>
            </a:r>
          </a:p>
          <a:p>
            <a:pPr marL="990600" lvl="3" indent="-266700">
              <a:buNone/>
            </a:pPr>
            <a:r>
              <a:rPr lang="en-US" sz="1600" b="1">
                <a:solidFill>
                  <a:srgbClr val="002060"/>
                </a:solidFill>
              </a:rPr>
              <a:t>			    LPARAM lParam );</a:t>
            </a:r>
          </a:p>
          <a:p>
            <a:pPr marL="990600" lvl="3" indent="-266700">
              <a:buFont typeface="Wingdings" pitchFamily="2" charset="2"/>
              <a:buChar char="§"/>
            </a:pPr>
            <a:r>
              <a:rPr lang="en-US" sz="1600">
                <a:solidFill>
                  <a:srgbClr val="002060"/>
                </a:solidFill>
              </a:rPr>
              <a:t>Khi cửa sổ nhận được các sự kiện liên quan đến WinSock:</a:t>
            </a:r>
          </a:p>
          <a:p>
            <a:pPr marL="1447800" lvl="4" indent="-266700">
              <a:buFont typeface="Wingdings" pitchFamily="2" charset="2"/>
              <a:buChar char="§"/>
            </a:pPr>
            <a:r>
              <a:rPr lang="en-US" sz="1600">
                <a:solidFill>
                  <a:srgbClr val="002060"/>
                </a:solidFill>
              </a:rPr>
              <a:t>uMsg sẽ chứa mã thông điệp mà ứng dụng đã đăng ký bằng WSAAsyncSelect</a:t>
            </a:r>
          </a:p>
          <a:p>
            <a:pPr marL="1447800" lvl="4" indent="-266700">
              <a:buFont typeface="Wingdings" pitchFamily="2" charset="2"/>
              <a:buChar char="§"/>
            </a:pPr>
            <a:r>
              <a:rPr lang="en-US" sz="1600">
                <a:solidFill>
                  <a:srgbClr val="002060"/>
                </a:solidFill>
              </a:rPr>
              <a:t>wParam chứa bản thân socket xảy ra sự kiện</a:t>
            </a:r>
          </a:p>
          <a:p>
            <a:pPr marL="1447800" lvl="4" indent="-266700">
              <a:buFont typeface="Wingdings" pitchFamily="2" charset="2"/>
              <a:buChar char="§"/>
            </a:pPr>
            <a:r>
              <a:rPr lang="en-US" sz="1600">
                <a:solidFill>
                  <a:srgbClr val="002060"/>
                </a:solidFill>
              </a:rPr>
              <a:t>Nửa cao của lParam chứa mã lỗi nếu có, nửa thấp chứa mã sự kiện có thể là FD_READ, FD_WRITE, FD_CONNECT, FD_ACCEPT, FD_CLOSE</a:t>
            </a:r>
          </a:p>
          <a:p>
            <a:pPr marL="990600" lvl="3" indent="-266700">
              <a:buFont typeface="Wingdings" pitchFamily="2" charset="2"/>
              <a:buChar char="§"/>
            </a:pPr>
            <a:endParaRPr lang="en-US" sz="1600">
              <a:solidFill>
                <a:srgbClr val="002060"/>
              </a:solidFill>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3.4 Các phương pháp vào ra</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123</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229600" cy="4800600"/>
          </a:xfrm>
        </p:spPr>
        <p:txBody>
          <a:bodyPr>
            <a:normAutofit/>
          </a:bodyPr>
          <a:lstStyle/>
          <a:p>
            <a:r>
              <a:rPr lang="en-US" sz="2400">
                <a:solidFill>
                  <a:srgbClr val="002060"/>
                </a:solidFill>
              </a:rPr>
              <a:t>Các mô hình vào ra của WinSock</a:t>
            </a:r>
          </a:p>
          <a:p>
            <a:pPr marL="533400" lvl="2" indent="-266700"/>
            <a:r>
              <a:rPr lang="en-US" sz="2000">
                <a:solidFill>
                  <a:srgbClr val="002060"/>
                </a:solidFill>
              </a:rPr>
              <a:t>Mô hình WSAAsyncSelect</a:t>
            </a:r>
          </a:p>
          <a:p>
            <a:pPr marL="990600" lvl="3" indent="-266700">
              <a:buFont typeface="Wingdings" pitchFamily="2" charset="2"/>
              <a:buChar char="§"/>
            </a:pPr>
            <a:r>
              <a:rPr lang="en-US" sz="1600">
                <a:solidFill>
                  <a:srgbClr val="002060"/>
                </a:solidFill>
              </a:rPr>
              <a:t>Ứng dụng sẽ dùng hai MACRO: WSAGETSELECTERROR và WSAGETSELECTEVENT để kiểm tra lỗi và sự kiện xảy ra trên socket.</a:t>
            </a:r>
          </a:p>
          <a:p>
            <a:pPr marL="990600" lvl="3" indent="-266700">
              <a:buFont typeface="Wingdings" pitchFamily="2" charset="2"/>
              <a:buChar char="§"/>
            </a:pPr>
            <a:r>
              <a:rPr lang="en-US" sz="1600">
                <a:solidFill>
                  <a:srgbClr val="002060"/>
                </a:solidFill>
              </a:rPr>
              <a:t>Thí dụ:</a:t>
            </a:r>
          </a:p>
          <a:p>
            <a:pPr marL="990600" lvl="3" indent="-266700">
              <a:buNone/>
            </a:pPr>
            <a:endParaRPr lang="en-US" sz="1600">
              <a:solidFill>
                <a:srgbClr val="002060"/>
              </a:solidFill>
            </a:endParaRPr>
          </a:p>
        </p:txBody>
      </p:sp>
      <p:sp>
        <p:nvSpPr>
          <p:cNvPr id="7" name="TextBox 6"/>
          <p:cNvSpPr txBox="1"/>
          <p:nvPr/>
        </p:nvSpPr>
        <p:spPr>
          <a:xfrm>
            <a:off x="1524000" y="3000613"/>
            <a:ext cx="6781800" cy="3323987"/>
          </a:xfrm>
          <a:prstGeom prst="rect">
            <a:avLst/>
          </a:prstGeom>
          <a:noFill/>
        </p:spPr>
        <p:txBody>
          <a:bodyPr wrap="square" rtlCol="0">
            <a:spAutoFit/>
          </a:bodyPr>
          <a:lstStyle/>
          <a:p>
            <a:r>
              <a:rPr lang="en-US" sz="1400" b="1">
                <a:solidFill>
                  <a:srgbClr val="002060"/>
                </a:solidFill>
              </a:rPr>
              <a:t>BOOL CALLBACK WinProc(HWND hDlg,UINT wMsg,</a:t>
            </a:r>
          </a:p>
          <a:p>
            <a:r>
              <a:rPr lang="en-US" sz="1400" b="1">
                <a:solidFill>
                  <a:srgbClr val="002060"/>
                </a:solidFill>
              </a:rPr>
              <a:t>    WPARAM wParam, LPARAM lParam)</a:t>
            </a:r>
          </a:p>
          <a:p>
            <a:r>
              <a:rPr lang="en-US" sz="1400" b="1">
                <a:solidFill>
                  <a:srgbClr val="002060"/>
                </a:solidFill>
              </a:rPr>
              <a:t>{</a:t>
            </a:r>
          </a:p>
          <a:p>
            <a:r>
              <a:rPr lang="en-US" sz="1400" b="1">
                <a:solidFill>
                  <a:srgbClr val="002060"/>
                </a:solidFill>
              </a:rPr>
              <a:t>    SOCKET Accept;</a:t>
            </a:r>
          </a:p>
          <a:p>
            <a:r>
              <a:rPr lang="en-US" sz="1400" b="1">
                <a:solidFill>
                  <a:srgbClr val="002060"/>
                </a:solidFill>
              </a:rPr>
              <a:t>     switch(wMsg)</a:t>
            </a:r>
          </a:p>
          <a:p>
            <a:r>
              <a:rPr lang="en-US" sz="1400" b="1">
                <a:solidFill>
                  <a:srgbClr val="002060"/>
                </a:solidFill>
              </a:rPr>
              <a:t>    {</a:t>
            </a:r>
          </a:p>
          <a:p>
            <a:r>
              <a:rPr lang="en-US" sz="1400" b="1">
                <a:solidFill>
                  <a:srgbClr val="002060"/>
                </a:solidFill>
              </a:rPr>
              <a:t>        case WM_PAINT:	</a:t>
            </a:r>
            <a:r>
              <a:rPr lang="en-US" sz="1400" b="1">
                <a:solidFill>
                  <a:srgbClr val="006020"/>
                </a:solidFill>
              </a:rPr>
              <a:t>// Xử lý sự kiện khác</a:t>
            </a:r>
          </a:p>
          <a:p>
            <a:r>
              <a:rPr lang="en-US" sz="1400" b="1">
                <a:solidFill>
                  <a:srgbClr val="002060"/>
                </a:solidFill>
              </a:rPr>
              <a:t>	break;</a:t>
            </a:r>
          </a:p>
          <a:p>
            <a:r>
              <a:rPr lang="en-US" sz="1400" b="1">
                <a:solidFill>
                  <a:srgbClr val="002060"/>
                </a:solidFill>
              </a:rPr>
              <a:t>         case WM_SOCKET:  </a:t>
            </a:r>
            <a:r>
              <a:rPr lang="en-US" sz="1400" b="1">
                <a:solidFill>
                  <a:srgbClr val="006020"/>
                </a:solidFill>
              </a:rPr>
              <a:t>// Sự kiện WinSock</a:t>
            </a:r>
          </a:p>
          <a:p>
            <a:r>
              <a:rPr lang="en-US" sz="1400" b="1">
                <a:solidFill>
                  <a:srgbClr val="002060"/>
                </a:solidFill>
              </a:rPr>
              <a:t>  	if (WSAGETSELECTERROR(lParam)) </a:t>
            </a:r>
            <a:r>
              <a:rPr lang="en-US" sz="1400" b="1">
                <a:solidFill>
                  <a:srgbClr val="006020"/>
                </a:solidFill>
              </a:rPr>
              <a:t>// Kiểm tra có lỗi hay không</a:t>
            </a:r>
          </a:p>
          <a:p>
            <a:r>
              <a:rPr lang="en-US" sz="1400" b="1">
                <a:solidFill>
                  <a:srgbClr val="002060"/>
                </a:solidFill>
              </a:rPr>
              <a:t>	{</a:t>
            </a:r>
          </a:p>
          <a:p>
            <a:r>
              <a:rPr lang="en-US" sz="1400" b="1">
                <a:solidFill>
                  <a:srgbClr val="002060"/>
                </a:solidFill>
              </a:rPr>
              <a:t>		closesocket( (SOCKET) wParam); </a:t>
            </a:r>
            <a:r>
              <a:rPr lang="en-US" sz="1400" b="1">
                <a:solidFill>
                  <a:srgbClr val="006020"/>
                </a:solidFill>
              </a:rPr>
              <a:t>// Đóng socket</a:t>
            </a:r>
          </a:p>
          <a:p>
            <a:r>
              <a:rPr lang="en-US" sz="1400" b="1">
                <a:solidFill>
                  <a:srgbClr val="002060"/>
                </a:solidFill>
              </a:rPr>
              <a:t>                		break;</a:t>
            </a:r>
          </a:p>
          <a:p>
            <a:r>
              <a:rPr lang="en-US" sz="1400" b="1">
                <a:solidFill>
                  <a:srgbClr val="002060"/>
                </a:solidFill>
              </a:rPr>
              <a:t>	  }</a:t>
            </a:r>
          </a:p>
          <a:p>
            <a:r>
              <a:rPr lang="en-US" sz="1400" b="1">
                <a:solidFill>
                  <a:srgbClr val="002060"/>
                </a:solidFill>
              </a:rPr>
              <a:t> </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3.4 Các phương pháp vào ra</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124</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229600" cy="4800600"/>
          </a:xfrm>
        </p:spPr>
        <p:txBody>
          <a:bodyPr>
            <a:normAutofit/>
          </a:bodyPr>
          <a:lstStyle/>
          <a:p>
            <a:r>
              <a:rPr lang="en-US" sz="2400">
                <a:solidFill>
                  <a:srgbClr val="002060"/>
                </a:solidFill>
              </a:rPr>
              <a:t>Các mô hình vào ra của WinSock</a:t>
            </a:r>
          </a:p>
          <a:p>
            <a:pPr marL="533400" lvl="2" indent="-266700"/>
            <a:r>
              <a:rPr lang="en-US" sz="2000">
                <a:solidFill>
                  <a:srgbClr val="002060"/>
                </a:solidFill>
              </a:rPr>
              <a:t>Mô hình WSAAsyncSelect</a:t>
            </a:r>
          </a:p>
          <a:p>
            <a:pPr marL="990600" lvl="3" indent="-266700">
              <a:buFont typeface="Wingdings" pitchFamily="2" charset="2"/>
              <a:buChar char="§"/>
            </a:pPr>
            <a:r>
              <a:rPr lang="en-US" sz="1600">
                <a:solidFill>
                  <a:srgbClr val="002060"/>
                </a:solidFill>
              </a:rPr>
              <a:t>Thí dụ (tiếp):</a:t>
            </a:r>
          </a:p>
          <a:p>
            <a:pPr marL="990600" lvl="3" indent="-266700">
              <a:buNone/>
            </a:pPr>
            <a:endParaRPr lang="en-US" sz="1600">
              <a:solidFill>
                <a:srgbClr val="002060"/>
              </a:solidFill>
            </a:endParaRPr>
          </a:p>
        </p:txBody>
      </p:sp>
      <p:sp>
        <p:nvSpPr>
          <p:cNvPr id="7" name="TextBox 6"/>
          <p:cNvSpPr txBox="1"/>
          <p:nvPr/>
        </p:nvSpPr>
        <p:spPr>
          <a:xfrm>
            <a:off x="1524000" y="2543413"/>
            <a:ext cx="6781800" cy="4185761"/>
          </a:xfrm>
          <a:prstGeom prst="rect">
            <a:avLst/>
          </a:prstGeom>
          <a:noFill/>
        </p:spPr>
        <p:txBody>
          <a:bodyPr wrap="square" rtlCol="0">
            <a:spAutoFit/>
          </a:bodyPr>
          <a:lstStyle/>
          <a:p>
            <a:r>
              <a:rPr lang="en-US" sz="1400" b="1">
                <a:solidFill>
                  <a:srgbClr val="002060"/>
                </a:solidFill>
              </a:rPr>
              <a:t>switch(WSAGETSELECTEVENT(lParam)) </a:t>
            </a:r>
            <a:r>
              <a:rPr lang="en-US" sz="1400" b="1">
                <a:solidFill>
                  <a:srgbClr val="006020"/>
                </a:solidFill>
              </a:rPr>
              <a:t>// Xác định sự kiện  </a:t>
            </a:r>
          </a:p>
          <a:p>
            <a:r>
              <a:rPr lang="en-US" sz="1400" b="1">
                <a:solidFill>
                  <a:srgbClr val="002060"/>
                </a:solidFill>
              </a:rPr>
              <a:t>            {</a:t>
            </a:r>
          </a:p>
          <a:p>
            <a:r>
              <a:rPr lang="en-US" sz="1400" b="1">
                <a:solidFill>
                  <a:srgbClr val="002060"/>
                </a:solidFill>
              </a:rPr>
              <a:t>                case FD_ACCEPT:    </a:t>
            </a:r>
            <a:r>
              <a:rPr lang="en-US" sz="1400" b="1">
                <a:solidFill>
                  <a:srgbClr val="006020"/>
                </a:solidFill>
              </a:rPr>
              <a:t>// Chấp nhận kết nối</a:t>
            </a:r>
          </a:p>
          <a:p>
            <a:r>
              <a:rPr lang="en-US" sz="1400" b="1">
                <a:solidFill>
                  <a:srgbClr val="002060"/>
                </a:solidFill>
              </a:rPr>
              <a:t> 	Accept = accept(wParam, NULL, NULL);</a:t>
            </a:r>
          </a:p>
          <a:p>
            <a:r>
              <a:rPr lang="en-US" sz="1400" b="1">
                <a:solidFill>
                  <a:srgbClr val="002060"/>
                </a:solidFill>
              </a:rPr>
              <a:t>                   	 ….</a:t>
            </a:r>
          </a:p>
          <a:p>
            <a:r>
              <a:rPr lang="en-US" sz="1400" b="1">
                <a:solidFill>
                  <a:srgbClr val="002060"/>
                </a:solidFill>
              </a:rPr>
              <a:t>                    break;</a:t>
            </a:r>
          </a:p>
          <a:p>
            <a:r>
              <a:rPr lang="en-US" sz="1400" b="1">
                <a:solidFill>
                  <a:srgbClr val="002060"/>
                </a:solidFill>
              </a:rPr>
              <a:t>                case FD_READ:   </a:t>
            </a:r>
            <a:r>
              <a:rPr lang="en-US" sz="1400" b="1">
                <a:solidFill>
                  <a:srgbClr val="006020"/>
                </a:solidFill>
              </a:rPr>
              <a:t>// Có dữ liệu từ socket wParam</a:t>
            </a:r>
          </a:p>
          <a:p>
            <a:r>
              <a:rPr lang="en-US" sz="1400" b="1">
                <a:solidFill>
                  <a:srgbClr val="002060"/>
                </a:solidFill>
              </a:rPr>
              <a:t>	      …</a:t>
            </a:r>
          </a:p>
          <a:p>
            <a:r>
              <a:rPr lang="en-US" sz="1400" b="1">
                <a:solidFill>
                  <a:srgbClr val="002060"/>
                </a:solidFill>
              </a:rPr>
              <a:t>                    break;</a:t>
            </a:r>
          </a:p>
          <a:p>
            <a:r>
              <a:rPr lang="en-US" sz="1400" b="1">
                <a:solidFill>
                  <a:srgbClr val="002060"/>
                </a:solidFill>
              </a:rPr>
              <a:t>                case FD_WRITE:  </a:t>
            </a:r>
            <a:r>
              <a:rPr lang="en-US" sz="1400" b="1">
                <a:solidFill>
                  <a:srgbClr val="006020"/>
                </a:solidFill>
              </a:rPr>
              <a:t>// Có thể gửi dữ liệu đến socket wParam</a:t>
            </a:r>
          </a:p>
          <a:p>
            <a:r>
              <a:rPr lang="en-US" sz="1400" b="1">
                <a:solidFill>
                  <a:srgbClr val="002060"/>
                </a:solidFill>
              </a:rPr>
              <a:t>	break;</a:t>
            </a:r>
          </a:p>
          <a:p>
            <a:r>
              <a:rPr lang="en-US" sz="1400" b="1">
                <a:solidFill>
                  <a:srgbClr val="002060"/>
                </a:solidFill>
              </a:rPr>
              <a:t>                case FD_CLOSE:   </a:t>
            </a:r>
            <a:r>
              <a:rPr lang="en-US" sz="1400" b="1">
                <a:solidFill>
                  <a:srgbClr val="006020"/>
                </a:solidFill>
              </a:rPr>
              <a:t>// Đóng kết nối	</a:t>
            </a:r>
          </a:p>
          <a:p>
            <a:r>
              <a:rPr lang="en-US" sz="1400" b="1">
                <a:solidFill>
                  <a:srgbClr val="002060"/>
                </a:solidFill>
              </a:rPr>
              <a:t>	closesocket( (SOCKET)wParam);</a:t>
            </a:r>
          </a:p>
          <a:p>
            <a:r>
              <a:rPr lang="en-US" sz="1400" b="1">
                <a:solidFill>
                  <a:srgbClr val="002060"/>
                </a:solidFill>
              </a:rPr>
              <a:t>                    break;</a:t>
            </a:r>
          </a:p>
          <a:p>
            <a:r>
              <a:rPr lang="en-US" sz="1400" b="1">
                <a:solidFill>
                  <a:srgbClr val="002060"/>
                </a:solidFill>
              </a:rPr>
              <a:t>            }</a:t>
            </a:r>
          </a:p>
          <a:p>
            <a:r>
              <a:rPr lang="en-US" sz="1400" b="1">
                <a:solidFill>
                  <a:srgbClr val="002060"/>
                </a:solidFill>
              </a:rPr>
              <a:t>            break;</a:t>
            </a:r>
          </a:p>
          <a:p>
            <a:r>
              <a:rPr lang="en-US" sz="1400" b="1">
                <a:solidFill>
                  <a:srgbClr val="002060"/>
                </a:solidFill>
              </a:rPr>
              <a:t>    }</a:t>
            </a:r>
          </a:p>
          <a:p>
            <a:r>
              <a:rPr lang="en-US" sz="1400" b="1">
                <a:solidFill>
                  <a:srgbClr val="002060"/>
                </a:solidFill>
              </a:rPr>
              <a:t>    return TRUE;</a:t>
            </a:r>
          </a:p>
          <a:p>
            <a:r>
              <a:rPr lang="en-US" sz="1400" b="1">
                <a:solidFill>
                  <a:srgbClr val="002060"/>
                </a:solidFill>
              </a:rPr>
              <a:t>}</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3.4 Các phương pháp vào ra</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125</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229600" cy="4800600"/>
          </a:xfrm>
        </p:spPr>
        <p:txBody>
          <a:bodyPr>
            <a:normAutofit/>
          </a:bodyPr>
          <a:lstStyle/>
          <a:p>
            <a:r>
              <a:rPr lang="en-US" sz="2400">
                <a:solidFill>
                  <a:srgbClr val="002060"/>
                </a:solidFill>
              </a:rPr>
              <a:t>Các mô hình vào ra của WinSock</a:t>
            </a:r>
          </a:p>
          <a:p>
            <a:pPr marL="533400" lvl="2" indent="-266700"/>
            <a:r>
              <a:rPr lang="en-US" sz="2000">
                <a:solidFill>
                  <a:srgbClr val="002060"/>
                </a:solidFill>
              </a:rPr>
              <a:t>Mô hình WSAAsyncSelect</a:t>
            </a:r>
          </a:p>
          <a:p>
            <a:pPr marL="990600" lvl="3" indent="-266700">
              <a:buFont typeface="Wingdings" pitchFamily="2" charset="2"/>
              <a:buChar char="§"/>
            </a:pPr>
            <a:r>
              <a:rPr lang="en-US" sz="1600">
                <a:solidFill>
                  <a:srgbClr val="002060"/>
                </a:solidFill>
              </a:rPr>
              <a:t>Ưu điểm: xử lý hiệu quả nhiều sự kiện trong cùng một luồng.</a:t>
            </a:r>
          </a:p>
          <a:p>
            <a:pPr marL="990600" lvl="3" indent="-266700">
              <a:buFont typeface="Wingdings" pitchFamily="2" charset="2"/>
              <a:buChar char="§"/>
            </a:pPr>
            <a:r>
              <a:rPr lang="en-US" sz="1600">
                <a:solidFill>
                  <a:srgbClr val="002060"/>
                </a:solidFill>
              </a:rPr>
              <a:t>Nhược điểm: ứng dụng phải có ít nhất một cửa sổ, không nên dồn quá nhiều socket vào cùng một cửa sổ vì sẽ dẫn tới đình trệ trong việc xử lý giao diện.</a:t>
            </a:r>
          </a:p>
          <a:p>
            <a:pPr marL="990600" lvl="3" indent="-266700">
              <a:buNone/>
            </a:pPr>
            <a:endParaRPr lang="en-US" sz="1600">
              <a:solidFill>
                <a:srgbClr val="002060"/>
              </a:solidFill>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err="1"/>
              <a:t>Cài</a:t>
            </a:r>
            <a:r>
              <a:rPr lang="en-US" dirty="0"/>
              <a:t> </a:t>
            </a:r>
            <a:r>
              <a:rPr lang="en-US" dirty="0" err="1"/>
              <a:t>đặt</a:t>
            </a:r>
            <a:r>
              <a:rPr lang="en-US" dirty="0"/>
              <a:t> TELNET Server </a:t>
            </a:r>
            <a:r>
              <a:rPr lang="en-US" dirty="0" err="1"/>
              <a:t>với</a:t>
            </a:r>
            <a:r>
              <a:rPr lang="en-US" dirty="0"/>
              <a:t> </a:t>
            </a:r>
            <a:r>
              <a:rPr lang="en-US" dirty="0" err="1"/>
              <a:t>các</a:t>
            </a:r>
            <a:r>
              <a:rPr lang="en-US" dirty="0"/>
              <a:t> </a:t>
            </a:r>
            <a:r>
              <a:rPr lang="en-US" dirty="0" err="1"/>
              <a:t>yêu</a:t>
            </a:r>
            <a:r>
              <a:rPr lang="en-US" dirty="0"/>
              <a:t> </a:t>
            </a:r>
            <a:r>
              <a:rPr lang="en-US" dirty="0" err="1"/>
              <a:t>cầu</a:t>
            </a:r>
            <a:r>
              <a:rPr lang="en-US" dirty="0"/>
              <a:t> </a:t>
            </a:r>
            <a:r>
              <a:rPr lang="en-US" dirty="0" err="1"/>
              <a:t>như</a:t>
            </a:r>
            <a:r>
              <a:rPr lang="en-US" dirty="0"/>
              <a:t> </a:t>
            </a:r>
            <a:r>
              <a:rPr lang="en-US" dirty="0" err="1"/>
              <a:t>trước</a:t>
            </a:r>
            <a:r>
              <a:rPr lang="en-US" dirty="0"/>
              <a:t> </a:t>
            </a:r>
            <a:r>
              <a:rPr lang="en-US" dirty="0" err="1"/>
              <a:t>sử</a:t>
            </a:r>
            <a:r>
              <a:rPr lang="en-US" dirty="0"/>
              <a:t> </a:t>
            </a:r>
            <a:r>
              <a:rPr lang="en-US" dirty="0" err="1"/>
              <a:t>dụng</a:t>
            </a:r>
            <a:r>
              <a:rPr lang="en-US" dirty="0"/>
              <a:t> </a:t>
            </a:r>
            <a:r>
              <a:rPr lang="en-US" dirty="0" err="1"/>
              <a:t>cơ</a:t>
            </a:r>
            <a:r>
              <a:rPr lang="en-US" dirty="0"/>
              <a:t> </a:t>
            </a:r>
            <a:r>
              <a:rPr lang="en-US" dirty="0" err="1"/>
              <a:t>chế</a:t>
            </a:r>
            <a:r>
              <a:rPr lang="en-US" dirty="0"/>
              <a:t> </a:t>
            </a:r>
            <a:r>
              <a:rPr lang="en-US" dirty="0" err="1"/>
              <a:t>không</a:t>
            </a:r>
            <a:r>
              <a:rPr lang="en-US" dirty="0"/>
              <a:t> </a:t>
            </a:r>
            <a:r>
              <a:rPr lang="en-US" dirty="0" err="1"/>
              <a:t>đồng</a:t>
            </a:r>
            <a:r>
              <a:rPr lang="en-US" dirty="0"/>
              <a:t> </a:t>
            </a:r>
            <a:r>
              <a:rPr lang="en-US" dirty="0" err="1"/>
              <a:t>bộ</a:t>
            </a:r>
            <a:r>
              <a:rPr lang="en-US" dirty="0"/>
              <a:t> </a:t>
            </a:r>
            <a:r>
              <a:rPr lang="en-US" dirty="0" err="1"/>
              <a:t>bằng</a:t>
            </a:r>
            <a:r>
              <a:rPr lang="en-US" dirty="0"/>
              <a:t> </a:t>
            </a:r>
            <a:r>
              <a:rPr lang="en-US" dirty="0" err="1"/>
              <a:t>WSAAsynSelect</a:t>
            </a:r>
            <a:endParaRPr lang="en-US" dirty="0"/>
          </a:p>
        </p:txBody>
      </p:sp>
      <p:sp>
        <p:nvSpPr>
          <p:cNvPr id="3" name="Title 2"/>
          <p:cNvSpPr>
            <a:spLocks noGrp="1"/>
          </p:cNvSpPr>
          <p:nvPr>
            <p:ph type="title"/>
          </p:nvPr>
        </p:nvSpPr>
        <p:spPr/>
        <p:txBody>
          <a:bodyPr/>
          <a:lstStyle/>
          <a:p>
            <a:r>
              <a:rPr lang="en-US" dirty="0" err="1"/>
              <a:t>Viết</a:t>
            </a:r>
            <a:r>
              <a:rPr lang="en-US" dirty="0"/>
              <a:t> TELNET Server</a:t>
            </a:r>
          </a:p>
        </p:txBody>
      </p:sp>
      <p:sp>
        <p:nvSpPr>
          <p:cNvPr id="4" name="Slide Number Placeholder 3"/>
          <p:cNvSpPr>
            <a:spLocks noGrp="1"/>
          </p:cNvSpPr>
          <p:nvPr>
            <p:ph type="sldNum" sz="quarter" idx="11"/>
          </p:nvPr>
        </p:nvSpPr>
        <p:spPr/>
        <p:txBody>
          <a:bodyPr/>
          <a:lstStyle/>
          <a:p>
            <a:fld id="{01FC069F-519A-4FBA-A280-9BFE5EA1AC9F}" type="slidenum">
              <a:rPr lang="en-US" smtClean="0"/>
              <a:pPr/>
              <a:t>126</a:t>
            </a:fld>
            <a:endParaRPr lang="en-US"/>
          </a:p>
        </p:txBody>
      </p:sp>
    </p:spTree>
    <p:extLst>
      <p:ext uri="{BB962C8B-B14F-4D97-AF65-F5344CB8AC3E}">
        <p14:creationId xmlns:p14="http://schemas.microsoft.com/office/powerpoint/2010/main" val="113593567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3.4 Các phương pháp vào ra</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127</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382000" cy="4800600"/>
          </a:xfrm>
        </p:spPr>
        <p:txBody>
          <a:bodyPr>
            <a:normAutofit/>
          </a:bodyPr>
          <a:lstStyle/>
          <a:p>
            <a:r>
              <a:rPr lang="en-US" sz="2400">
                <a:solidFill>
                  <a:srgbClr val="002060"/>
                </a:solidFill>
              </a:rPr>
              <a:t>Các mô hình vào ra của WinSock</a:t>
            </a:r>
          </a:p>
          <a:p>
            <a:pPr marL="533400" lvl="2" indent="-266700"/>
            <a:r>
              <a:rPr lang="en-US" sz="2000">
                <a:solidFill>
                  <a:srgbClr val="002060"/>
                </a:solidFill>
              </a:rPr>
              <a:t>Mô hình WSAEventSelect</a:t>
            </a:r>
          </a:p>
          <a:p>
            <a:pPr marL="990600" lvl="3" indent="-266700">
              <a:buFont typeface="Wingdings" pitchFamily="2" charset="2"/>
              <a:buChar char="§"/>
            </a:pPr>
            <a:r>
              <a:rPr lang="en-US" sz="1600">
                <a:solidFill>
                  <a:srgbClr val="002060"/>
                </a:solidFill>
              </a:rPr>
              <a:t>Xử lý dựa trên cơ chế đồng bộ đối tượng sự kiện của Windows: </a:t>
            </a:r>
            <a:r>
              <a:rPr lang="en-US" sz="1600" b="1">
                <a:solidFill>
                  <a:srgbClr val="002060"/>
                </a:solidFill>
              </a:rPr>
              <a:t>WSAEVENT</a:t>
            </a:r>
          </a:p>
          <a:p>
            <a:pPr marL="990600" lvl="3" indent="-266700">
              <a:buFont typeface="Wingdings" pitchFamily="2" charset="2"/>
              <a:buChar char="§"/>
            </a:pPr>
            <a:r>
              <a:rPr lang="en-US" sz="1600">
                <a:solidFill>
                  <a:srgbClr val="002060"/>
                </a:solidFill>
              </a:rPr>
              <a:t>Mỗi đối tượng có hai trạng thái: Báo hiệu (signaled) và chưa báo hiệu (non-signaled).</a:t>
            </a:r>
          </a:p>
          <a:p>
            <a:pPr marL="987425" lvl="3" indent="-263525">
              <a:buFont typeface="Wingdings" pitchFamily="2" charset="2"/>
              <a:buChar char="§"/>
              <a:tabLst>
                <a:tab pos="987425" algn="l"/>
              </a:tabLst>
            </a:pPr>
            <a:r>
              <a:rPr lang="en-US" sz="1600">
                <a:solidFill>
                  <a:srgbClr val="002060"/>
                </a:solidFill>
              </a:rPr>
              <a:t>Hàm </a:t>
            </a:r>
            <a:r>
              <a:rPr lang="en-US" sz="1600" b="1">
                <a:solidFill>
                  <a:srgbClr val="002060"/>
                </a:solidFill>
              </a:rPr>
              <a:t>WSACreateEvent </a:t>
            </a:r>
            <a:r>
              <a:rPr lang="en-US" sz="1600">
                <a:solidFill>
                  <a:srgbClr val="002060"/>
                </a:solidFill>
              </a:rPr>
              <a:t>sẽ tạo một đối tượng sự kiện ở trạng thái chưa báo hiệu và có chế độ hoạt động là thiết lập thủ công (manual reset).</a:t>
            </a:r>
          </a:p>
          <a:p>
            <a:pPr marL="1066800" lvl="3" indent="-342900">
              <a:buNone/>
            </a:pPr>
            <a:r>
              <a:rPr lang="en-US" sz="1600" b="1">
                <a:solidFill>
                  <a:srgbClr val="002060"/>
                </a:solidFill>
              </a:rPr>
              <a:t>		WSAEVENT     WSACreateEvent(void);</a:t>
            </a:r>
            <a:endParaRPr lang="en-US" sz="1600">
              <a:solidFill>
                <a:srgbClr val="002060"/>
              </a:solidFill>
            </a:endParaRPr>
          </a:p>
          <a:p>
            <a:pPr marL="987425" lvl="3" indent="-263525">
              <a:buFont typeface="Wingdings" pitchFamily="2" charset="2"/>
              <a:buChar char="§"/>
            </a:pPr>
            <a:r>
              <a:rPr lang="en-US" sz="1600">
                <a:solidFill>
                  <a:srgbClr val="002060"/>
                </a:solidFill>
              </a:rPr>
              <a:t>Hàm </a:t>
            </a:r>
            <a:r>
              <a:rPr lang="en-US" sz="1600" b="1">
                <a:solidFill>
                  <a:srgbClr val="002060"/>
                </a:solidFill>
              </a:rPr>
              <a:t>WSAResetEvent </a:t>
            </a:r>
            <a:r>
              <a:rPr lang="en-US" sz="1600">
                <a:solidFill>
                  <a:srgbClr val="002060"/>
                </a:solidFill>
              </a:rPr>
              <a:t>sẽ chuyển đối tượng sự kiện về trạng thái chưa báo hiệu 	</a:t>
            </a:r>
            <a:r>
              <a:rPr lang="en-US" sz="1600" b="1">
                <a:solidFill>
                  <a:srgbClr val="002060"/>
                </a:solidFill>
              </a:rPr>
              <a:t>BOOL WSAResetEvent(WSAEVENT hEvent);</a:t>
            </a:r>
          </a:p>
          <a:p>
            <a:pPr marL="987425" lvl="3" indent="-263525">
              <a:buFont typeface="Wingdings" pitchFamily="2" charset="2"/>
              <a:buChar char="§"/>
            </a:pPr>
            <a:r>
              <a:rPr lang="en-US" sz="1600">
                <a:solidFill>
                  <a:srgbClr val="002060"/>
                </a:solidFill>
              </a:rPr>
              <a:t>Hàm </a:t>
            </a:r>
            <a:r>
              <a:rPr lang="en-US" sz="1600" b="1">
                <a:solidFill>
                  <a:srgbClr val="002060"/>
                </a:solidFill>
              </a:rPr>
              <a:t>WSACloseEvent </a:t>
            </a:r>
            <a:r>
              <a:rPr lang="en-US" sz="1600">
                <a:solidFill>
                  <a:srgbClr val="002060"/>
                </a:solidFill>
              </a:rPr>
              <a:t>sẽ giải phóng một đối tượng sự kiện</a:t>
            </a:r>
          </a:p>
          <a:p>
            <a:pPr marL="1066800" lvl="3" indent="-342900">
              <a:buNone/>
            </a:pPr>
            <a:r>
              <a:rPr lang="en-US" sz="1600" b="1">
                <a:solidFill>
                  <a:srgbClr val="002060"/>
                </a:solidFill>
              </a:rPr>
              <a:t>		BOOL WSACloseEvent(WSAEVENT hEvent);</a:t>
            </a:r>
          </a:p>
          <a:p>
            <a:pPr marL="987425" lvl="3" indent="-263525">
              <a:buFont typeface="Wingdings" pitchFamily="2" charset="2"/>
              <a:buChar char="§"/>
            </a:pPr>
            <a:endParaRPr lang="en-US" sz="1600">
              <a:solidFill>
                <a:srgbClr val="002060"/>
              </a:solidFill>
            </a:endParaRPr>
          </a:p>
          <a:p>
            <a:pPr marL="1066800" lvl="3" indent="-342900">
              <a:buNone/>
            </a:pPr>
            <a:endParaRPr lang="en-US" sz="1600" b="1">
              <a:solidFill>
                <a:srgbClr val="002060"/>
              </a:solidFill>
            </a:endParaRPr>
          </a:p>
          <a:p>
            <a:pPr marL="1066800" lvl="3" indent="-342900">
              <a:buNone/>
            </a:pPr>
            <a:endParaRPr lang="en-US" sz="1600" b="1">
              <a:solidFill>
                <a:srgbClr val="002060"/>
              </a:solidFill>
            </a:endParaRPr>
          </a:p>
          <a:p>
            <a:pPr marL="1981200" lvl="5" indent="-342900">
              <a:buFont typeface="Wingdings" pitchFamily="2" charset="2"/>
              <a:buChar char="§"/>
            </a:pPr>
            <a:endParaRPr lang="en-US" sz="1600">
              <a:solidFill>
                <a:srgbClr val="002060"/>
              </a:solidFill>
            </a:endParaRPr>
          </a:p>
          <a:p>
            <a:pPr marL="1066800" lvl="3" indent="-342900">
              <a:buNone/>
            </a:pPr>
            <a:endParaRPr lang="en-US" sz="1600" b="1">
              <a:solidFill>
                <a:srgbClr val="002060"/>
              </a:solidFill>
            </a:endParaRPr>
          </a:p>
          <a:p>
            <a:pPr marL="990600" lvl="3" indent="-266700">
              <a:buFont typeface="Wingdings" pitchFamily="2" charset="2"/>
              <a:buChar char="§"/>
            </a:pPr>
            <a:endParaRPr lang="en-US" sz="1600">
              <a:solidFill>
                <a:srgbClr val="002060"/>
              </a:solidFill>
            </a:endParaRPr>
          </a:p>
          <a:p>
            <a:pPr marL="990600" lvl="3" indent="-266700">
              <a:buNone/>
            </a:pPr>
            <a:endParaRPr lang="en-US" sz="1600">
              <a:solidFill>
                <a:srgbClr val="002060"/>
              </a:solidFill>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3.4 Các phương pháp vào ra</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128</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382000" cy="4800600"/>
          </a:xfrm>
        </p:spPr>
        <p:txBody>
          <a:bodyPr>
            <a:normAutofit/>
          </a:bodyPr>
          <a:lstStyle/>
          <a:p>
            <a:r>
              <a:rPr lang="en-US" sz="2400">
                <a:solidFill>
                  <a:srgbClr val="002060"/>
                </a:solidFill>
              </a:rPr>
              <a:t>Các mô hình vào ra của WinSock</a:t>
            </a:r>
          </a:p>
          <a:p>
            <a:pPr marL="533400" lvl="2" indent="-266700"/>
            <a:r>
              <a:rPr lang="en-US" sz="2000">
                <a:solidFill>
                  <a:srgbClr val="002060"/>
                </a:solidFill>
              </a:rPr>
              <a:t>Mô hình WSAEventSelect</a:t>
            </a:r>
          </a:p>
          <a:p>
            <a:pPr marL="1066800" lvl="3" indent="-342900">
              <a:buFont typeface="Wingdings" pitchFamily="2" charset="2"/>
              <a:buChar char="§"/>
            </a:pPr>
            <a:r>
              <a:rPr lang="en-US" sz="1600">
                <a:solidFill>
                  <a:srgbClr val="002060"/>
                </a:solidFill>
              </a:rPr>
              <a:t>Hàm </a:t>
            </a:r>
            <a:r>
              <a:rPr lang="en-US" sz="1600" b="1">
                <a:solidFill>
                  <a:srgbClr val="002060"/>
                </a:solidFill>
              </a:rPr>
              <a:t>WSAEventSelect </a:t>
            </a:r>
            <a:r>
              <a:rPr lang="en-US" sz="1600">
                <a:solidFill>
                  <a:srgbClr val="002060"/>
                </a:solidFill>
              </a:rPr>
              <a:t>sẽ tự động chuyển socket sang chế độ non-blocking và gắn các sự kiện của socket với đối tượng sự kiện truyền vào theo tham số</a:t>
            </a:r>
          </a:p>
          <a:p>
            <a:pPr marL="1066800" lvl="3" indent="-342900">
              <a:buNone/>
            </a:pPr>
            <a:r>
              <a:rPr lang="en-US" sz="1600" b="1">
                <a:solidFill>
                  <a:srgbClr val="002060"/>
                </a:solidFill>
              </a:rPr>
              <a:t>	int WSAEventSelect(</a:t>
            </a:r>
          </a:p>
          <a:p>
            <a:pPr marL="1066800" lvl="3" indent="-342900">
              <a:buNone/>
            </a:pPr>
            <a:r>
              <a:rPr lang="en-US" sz="1600" b="1">
                <a:solidFill>
                  <a:srgbClr val="002060"/>
                </a:solidFill>
              </a:rPr>
              <a:t>    		SOCKET s,      </a:t>
            </a:r>
            <a:r>
              <a:rPr lang="en-US" sz="1600" b="1">
                <a:solidFill>
                  <a:srgbClr val="006020"/>
                </a:solidFill>
              </a:rPr>
              <a:t>// [IN] Socket cần xử lý sự kiện	</a:t>
            </a:r>
          </a:p>
          <a:p>
            <a:pPr marL="1066800" lvl="3" indent="-342900">
              <a:buNone/>
            </a:pPr>
            <a:r>
              <a:rPr lang="en-US" sz="1600" b="1">
                <a:solidFill>
                  <a:srgbClr val="002060"/>
                </a:solidFill>
              </a:rPr>
              <a:t>		WSAEVENT hEventObject,</a:t>
            </a:r>
            <a:r>
              <a:rPr lang="en-US" sz="1600" b="1">
                <a:solidFill>
                  <a:srgbClr val="006020"/>
                </a:solidFill>
              </a:rPr>
              <a:t>// [IN] Đối tượng sự kiện đã tạo trước đó</a:t>
            </a:r>
          </a:p>
          <a:p>
            <a:pPr marL="1066800" lvl="3" indent="-342900">
              <a:buNone/>
            </a:pPr>
            <a:r>
              <a:rPr lang="en-US" sz="1600" b="1">
                <a:solidFill>
                  <a:srgbClr val="002060"/>
                </a:solidFill>
              </a:rPr>
              <a:t>		long lNetworkEvents          </a:t>
            </a:r>
            <a:r>
              <a:rPr lang="en-US" sz="1600" b="1">
                <a:solidFill>
                  <a:srgbClr val="006020"/>
                </a:solidFill>
              </a:rPr>
              <a:t>// [IN] Các sự kiện ứng dụng muốn nhận </a:t>
            </a:r>
            <a:r>
              <a:rPr lang="en-US" sz="1600" b="1">
                <a:solidFill>
                  <a:srgbClr val="002060"/>
                </a:solidFill>
              </a:rPr>
              <a:t>			             </a:t>
            </a:r>
            <a:r>
              <a:rPr lang="en-US" sz="1600" b="1">
                <a:solidFill>
                  <a:srgbClr val="006020"/>
                </a:solidFill>
              </a:rPr>
              <a:t>//  từ  WinSock	</a:t>
            </a:r>
          </a:p>
          <a:p>
            <a:pPr marL="1066800" lvl="3" indent="-342900">
              <a:buNone/>
            </a:pPr>
            <a:r>
              <a:rPr lang="en-US" sz="1600" b="1">
                <a:solidFill>
                  <a:srgbClr val="002060"/>
                </a:solidFill>
              </a:rPr>
              <a:t>	);</a:t>
            </a:r>
            <a:endParaRPr lang="en-US" sz="1600">
              <a:solidFill>
                <a:srgbClr val="002060"/>
              </a:solidFill>
            </a:endParaRPr>
          </a:p>
          <a:p>
            <a:pPr marL="990600" lvl="3" indent="-266700">
              <a:buFont typeface="Wingdings" pitchFamily="2" charset="2"/>
              <a:buChar char="§"/>
            </a:pPr>
            <a:r>
              <a:rPr lang="en-US" sz="1600">
                <a:solidFill>
                  <a:srgbClr val="002060"/>
                </a:solidFill>
              </a:rPr>
              <a:t>Thí dụ: </a:t>
            </a:r>
            <a:r>
              <a:rPr lang="en-US" sz="1600" b="1">
                <a:solidFill>
                  <a:srgbClr val="002060"/>
                </a:solidFill>
              </a:rPr>
              <a:t>rc = WSAEventSelect(s, hEventObject, FD_READ|FD_WRITE);</a:t>
            </a:r>
          </a:p>
          <a:p>
            <a:pPr marL="1066800" lvl="3" indent="-342900">
              <a:buFont typeface="Wingdings" pitchFamily="2" charset="2"/>
              <a:buChar char="§"/>
            </a:pPr>
            <a:endParaRPr lang="en-US" sz="1600">
              <a:solidFill>
                <a:srgbClr val="002060"/>
              </a:solidFill>
            </a:endParaRPr>
          </a:p>
          <a:p>
            <a:pPr marL="990600" lvl="3" indent="-266700">
              <a:buNone/>
            </a:pPr>
            <a:endParaRPr lang="en-US" sz="1600">
              <a:solidFill>
                <a:srgbClr val="002060"/>
              </a:solidFill>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3.4 Các phương pháp vào ra</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129</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382000" cy="4800600"/>
          </a:xfrm>
        </p:spPr>
        <p:txBody>
          <a:bodyPr>
            <a:normAutofit/>
          </a:bodyPr>
          <a:lstStyle/>
          <a:p>
            <a:r>
              <a:rPr lang="en-US" sz="2400" dirty="0" err="1">
                <a:solidFill>
                  <a:srgbClr val="002060"/>
                </a:solidFill>
              </a:rPr>
              <a:t>Các</a:t>
            </a:r>
            <a:r>
              <a:rPr lang="en-US" sz="2400" dirty="0">
                <a:solidFill>
                  <a:srgbClr val="002060"/>
                </a:solidFill>
              </a:rPr>
              <a:t> </a:t>
            </a:r>
            <a:r>
              <a:rPr lang="en-US" sz="2400" dirty="0" err="1">
                <a:solidFill>
                  <a:srgbClr val="002060"/>
                </a:solidFill>
              </a:rPr>
              <a:t>mô</a:t>
            </a:r>
            <a:r>
              <a:rPr lang="en-US" sz="2400" dirty="0">
                <a:solidFill>
                  <a:srgbClr val="002060"/>
                </a:solidFill>
              </a:rPr>
              <a:t> </a:t>
            </a:r>
            <a:r>
              <a:rPr lang="en-US" sz="2400" dirty="0" err="1">
                <a:solidFill>
                  <a:srgbClr val="002060"/>
                </a:solidFill>
              </a:rPr>
              <a:t>hình</a:t>
            </a:r>
            <a:r>
              <a:rPr lang="en-US" sz="2400" dirty="0">
                <a:solidFill>
                  <a:srgbClr val="002060"/>
                </a:solidFill>
              </a:rPr>
              <a:t> </a:t>
            </a:r>
            <a:r>
              <a:rPr lang="en-US" sz="2400" dirty="0" err="1">
                <a:solidFill>
                  <a:srgbClr val="002060"/>
                </a:solidFill>
              </a:rPr>
              <a:t>vào</a:t>
            </a:r>
            <a:r>
              <a:rPr lang="en-US" sz="2400" dirty="0">
                <a:solidFill>
                  <a:srgbClr val="002060"/>
                </a:solidFill>
              </a:rPr>
              <a:t> </a:t>
            </a:r>
            <a:r>
              <a:rPr lang="en-US" sz="2400" dirty="0" err="1">
                <a:solidFill>
                  <a:srgbClr val="002060"/>
                </a:solidFill>
              </a:rPr>
              <a:t>ra</a:t>
            </a:r>
            <a:r>
              <a:rPr lang="en-US" sz="2400" dirty="0">
                <a:solidFill>
                  <a:srgbClr val="002060"/>
                </a:solidFill>
              </a:rPr>
              <a:t> </a:t>
            </a:r>
            <a:r>
              <a:rPr lang="en-US" sz="2400" dirty="0" err="1">
                <a:solidFill>
                  <a:srgbClr val="002060"/>
                </a:solidFill>
              </a:rPr>
              <a:t>của</a:t>
            </a:r>
            <a:r>
              <a:rPr lang="en-US" sz="2400" dirty="0">
                <a:solidFill>
                  <a:srgbClr val="002060"/>
                </a:solidFill>
              </a:rPr>
              <a:t> WinSock</a:t>
            </a:r>
          </a:p>
          <a:p>
            <a:pPr marL="533400" lvl="2" indent="-266700"/>
            <a:r>
              <a:rPr lang="en-US" sz="2000" dirty="0" err="1">
                <a:solidFill>
                  <a:srgbClr val="002060"/>
                </a:solidFill>
              </a:rPr>
              <a:t>Mô</a:t>
            </a:r>
            <a:r>
              <a:rPr lang="en-US" sz="2000" dirty="0">
                <a:solidFill>
                  <a:srgbClr val="002060"/>
                </a:solidFill>
              </a:rPr>
              <a:t> </a:t>
            </a:r>
            <a:r>
              <a:rPr lang="en-US" sz="2000" dirty="0" err="1">
                <a:solidFill>
                  <a:srgbClr val="002060"/>
                </a:solidFill>
              </a:rPr>
              <a:t>hình</a:t>
            </a:r>
            <a:r>
              <a:rPr lang="en-US" sz="2000" dirty="0">
                <a:solidFill>
                  <a:srgbClr val="002060"/>
                </a:solidFill>
              </a:rPr>
              <a:t> </a:t>
            </a:r>
            <a:r>
              <a:rPr lang="en-US" sz="2000" dirty="0" err="1">
                <a:solidFill>
                  <a:srgbClr val="002060"/>
                </a:solidFill>
              </a:rPr>
              <a:t>WSAEventSelect</a:t>
            </a:r>
            <a:endParaRPr lang="en-US" sz="2000" dirty="0">
              <a:solidFill>
                <a:srgbClr val="002060"/>
              </a:solidFill>
            </a:endParaRPr>
          </a:p>
          <a:p>
            <a:pPr marL="1066800" lvl="3" indent="-342900">
              <a:buFont typeface="Wingdings" pitchFamily="2" charset="2"/>
              <a:buChar char="§"/>
            </a:pPr>
            <a:r>
              <a:rPr lang="en-US" sz="1600" dirty="0" err="1">
                <a:solidFill>
                  <a:srgbClr val="002060"/>
                </a:solidFill>
              </a:rPr>
              <a:t>Hàm</a:t>
            </a:r>
            <a:r>
              <a:rPr lang="en-US" sz="1600" dirty="0">
                <a:solidFill>
                  <a:srgbClr val="002060"/>
                </a:solidFill>
              </a:rPr>
              <a:t> </a:t>
            </a:r>
            <a:r>
              <a:rPr lang="en-US" sz="1600" b="1" dirty="0" err="1">
                <a:solidFill>
                  <a:srgbClr val="002060"/>
                </a:solidFill>
              </a:rPr>
              <a:t>WaitForMultipleEvent</a:t>
            </a:r>
            <a:r>
              <a:rPr lang="en-US" sz="1600" dirty="0">
                <a:solidFill>
                  <a:srgbClr val="002060"/>
                </a:solidFill>
              </a:rPr>
              <a:t> </a:t>
            </a:r>
            <a:r>
              <a:rPr lang="en-US" sz="1600" dirty="0" err="1">
                <a:solidFill>
                  <a:srgbClr val="002060"/>
                </a:solidFill>
              </a:rPr>
              <a:t>sẽ</a:t>
            </a:r>
            <a:r>
              <a:rPr lang="en-US" sz="1600" dirty="0">
                <a:solidFill>
                  <a:srgbClr val="002060"/>
                </a:solidFill>
              </a:rPr>
              <a:t> </a:t>
            </a:r>
            <a:r>
              <a:rPr lang="en-US" sz="1600" dirty="0" err="1">
                <a:solidFill>
                  <a:srgbClr val="002060"/>
                </a:solidFill>
              </a:rPr>
              <a:t>đợi</a:t>
            </a:r>
            <a:r>
              <a:rPr lang="en-US" sz="1600" dirty="0">
                <a:solidFill>
                  <a:srgbClr val="002060"/>
                </a:solidFill>
              </a:rPr>
              <a:t> </a:t>
            </a:r>
            <a:r>
              <a:rPr lang="en-US" sz="1600" dirty="0" err="1">
                <a:solidFill>
                  <a:srgbClr val="002060"/>
                </a:solidFill>
              </a:rPr>
              <a:t>sự</a:t>
            </a:r>
            <a:r>
              <a:rPr lang="en-US" sz="1600" dirty="0">
                <a:solidFill>
                  <a:srgbClr val="002060"/>
                </a:solidFill>
              </a:rPr>
              <a:t> </a:t>
            </a:r>
            <a:r>
              <a:rPr lang="en-US" sz="1600" dirty="0" err="1">
                <a:solidFill>
                  <a:srgbClr val="002060"/>
                </a:solidFill>
              </a:rPr>
              <a:t>kiện</a:t>
            </a:r>
            <a:r>
              <a:rPr lang="en-US" sz="1600" dirty="0">
                <a:solidFill>
                  <a:srgbClr val="002060"/>
                </a:solidFill>
              </a:rPr>
              <a:t> </a:t>
            </a:r>
            <a:r>
              <a:rPr lang="en-US" sz="1600" dirty="0" err="1">
                <a:solidFill>
                  <a:srgbClr val="002060"/>
                </a:solidFill>
              </a:rPr>
              <a:t>trên</a:t>
            </a:r>
            <a:r>
              <a:rPr lang="en-US" sz="1600" dirty="0">
                <a:solidFill>
                  <a:srgbClr val="002060"/>
                </a:solidFill>
              </a:rPr>
              <a:t> </a:t>
            </a:r>
            <a:r>
              <a:rPr lang="en-US" sz="1600" dirty="0" err="1">
                <a:solidFill>
                  <a:srgbClr val="002060"/>
                </a:solidFill>
              </a:rPr>
              <a:t>một</a:t>
            </a:r>
            <a:r>
              <a:rPr lang="en-US" sz="1600" dirty="0">
                <a:solidFill>
                  <a:srgbClr val="002060"/>
                </a:solidFill>
              </a:rPr>
              <a:t> </a:t>
            </a:r>
            <a:r>
              <a:rPr lang="en-US" sz="1600" dirty="0" err="1">
                <a:solidFill>
                  <a:srgbClr val="002060"/>
                </a:solidFill>
              </a:rPr>
              <a:t>mảng</a:t>
            </a:r>
            <a:r>
              <a:rPr lang="en-US" sz="1600" dirty="0">
                <a:solidFill>
                  <a:srgbClr val="002060"/>
                </a:solidFill>
              </a:rPr>
              <a:t> </a:t>
            </a:r>
            <a:r>
              <a:rPr lang="en-US" sz="1600" dirty="0" err="1">
                <a:solidFill>
                  <a:srgbClr val="002060"/>
                </a:solidFill>
              </a:rPr>
              <a:t>các</a:t>
            </a:r>
            <a:r>
              <a:rPr lang="en-US" sz="1600" dirty="0">
                <a:solidFill>
                  <a:srgbClr val="002060"/>
                </a:solidFill>
              </a:rPr>
              <a:t> </a:t>
            </a:r>
            <a:r>
              <a:rPr lang="en-US" sz="1600" dirty="0" err="1">
                <a:solidFill>
                  <a:srgbClr val="002060"/>
                </a:solidFill>
              </a:rPr>
              <a:t>đối</a:t>
            </a:r>
            <a:r>
              <a:rPr lang="en-US" sz="1600" dirty="0">
                <a:solidFill>
                  <a:srgbClr val="002060"/>
                </a:solidFill>
              </a:rPr>
              <a:t> </a:t>
            </a:r>
            <a:r>
              <a:rPr lang="en-US" sz="1600" dirty="0" err="1">
                <a:solidFill>
                  <a:srgbClr val="002060"/>
                </a:solidFill>
              </a:rPr>
              <a:t>tượng</a:t>
            </a:r>
            <a:r>
              <a:rPr lang="en-US" sz="1600" dirty="0">
                <a:solidFill>
                  <a:srgbClr val="002060"/>
                </a:solidFill>
              </a:rPr>
              <a:t> </a:t>
            </a:r>
            <a:r>
              <a:rPr lang="en-US" sz="1600" dirty="0" err="1">
                <a:solidFill>
                  <a:srgbClr val="002060"/>
                </a:solidFill>
              </a:rPr>
              <a:t>sự</a:t>
            </a:r>
            <a:r>
              <a:rPr lang="en-US" sz="1600" dirty="0">
                <a:solidFill>
                  <a:srgbClr val="002060"/>
                </a:solidFill>
              </a:rPr>
              <a:t> </a:t>
            </a:r>
            <a:r>
              <a:rPr lang="en-US" sz="1600" dirty="0" err="1">
                <a:solidFill>
                  <a:srgbClr val="002060"/>
                </a:solidFill>
              </a:rPr>
              <a:t>kiện</a:t>
            </a:r>
            <a:r>
              <a:rPr lang="en-US" sz="1600" dirty="0">
                <a:solidFill>
                  <a:srgbClr val="002060"/>
                </a:solidFill>
              </a:rPr>
              <a:t> </a:t>
            </a:r>
            <a:r>
              <a:rPr lang="en-US" sz="1600" dirty="0" err="1">
                <a:solidFill>
                  <a:srgbClr val="002060"/>
                </a:solidFill>
              </a:rPr>
              <a:t>cho</a:t>
            </a:r>
            <a:r>
              <a:rPr lang="en-US" sz="1600" dirty="0">
                <a:solidFill>
                  <a:srgbClr val="002060"/>
                </a:solidFill>
              </a:rPr>
              <a:t> </a:t>
            </a:r>
            <a:r>
              <a:rPr lang="en-US" sz="1600" dirty="0" err="1">
                <a:solidFill>
                  <a:srgbClr val="002060"/>
                </a:solidFill>
              </a:rPr>
              <a:t>đến</a:t>
            </a:r>
            <a:r>
              <a:rPr lang="en-US" sz="1600" dirty="0">
                <a:solidFill>
                  <a:srgbClr val="002060"/>
                </a:solidFill>
              </a:rPr>
              <a:t> </a:t>
            </a:r>
            <a:r>
              <a:rPr lang="en-US" sz="1600" dirty="0" err="1">
                <a:solidFill>
                  <a:srgbClr val="002060"/>
                </a:solidFill>
              </a:rPr>
              <a:t>khi</a:t>
            </a:r>
            <a:r>
              <a:rPr lang="en-US" sz="1600" dirty="0">
                <a:solidFill>
                  <a:srgbClr val="002060"/>
                </a:solidFill>
              </a:rPr>
              <a:t> </a:t>
            </a:r>
            <a:r>
              <a:rPr lang="en-US" sz="1600" dirty="0" err="1">
                <a:solidFill>
                  <a:srgbClr val="002060"/>
                </a:solidFill>
              </a:rPr>
              <a:t>một</a:t>
            </a:r>
            <a:r>
              <a:rPr lang="en-US" sz="1600" dirty="0">
                <a:solidFill>
                  <a:srgbClr val="002060"/>
                </a:solidFill>
              </a:rPr>
              <a:t> </a:t>
            </a:r>
            <a:r>
              <a:rPr lang="en-US" sz="1600" dirty="0" err="1">
                <a:solidFill>
                  <a:srgbClr val="002060"/>
                </a:solidFill>
              </a:rPr>
              <a:t>trong</a:t>
            </a:r>
            <a:r>
              <a:rPr lang="en-US" sz="1600" dirty="0">
                <a:solidFill>
                  <a:srgbClr val="002060"/>
                </a:solidFill>
              </a:rPr>
              <a:t> </a:t>
            </a:r>
            <a:r>
              <a:rPr lang="en-US" sz="1600" dirty="0" err="1">
                <a:solidFill>
                  <a:srgbClr val="002060"/>
                </a:solidFill>
              </a:rPr>
              <a:t>các</a:t>
            </a:r>
            <a:r>
              <a:rPr lang="en-US" sz="1600" dirty="0">
                <a:solidFill>
                  <a:srgbClr val="002060"/>
                </a:solidFill>
              </a:rPr>
              <a:t> </a:t>
            </a:r>
            <a:r>
              <a:rPr lang="en-US" sz="1600" dirty="0" err="1">
                <a:solidFill>
                  <a:srgbClr val="002060"/>
                </a:solidFill>
              </a:rPr>
              <a:t>đối</a:t>
            </a:r>
            <a:r>
              <a:rPr lang="en-US" sz="1600" dirty="0">
                <a:solidFill>
                  <a:srgbClr val="002060"/>
                </a:solidFill>
              </a:rPr>
              <a:t> </a:t>
            </a:r>
            <a:r>
              <a:rPr lang="en-US" sz="1600" dirty="0" err="1">
                <a:solidFill>
                  <a:srgbClr val="002060"/>
                </a:solidFill>
              </a:rPr>
              <a:t>tượng</a:t>
            </a:r>
            <a:r>
              <a:rPr lang="en-US" sz="1600" dirty="0">
                <a:solidFill>
                  <a:srgbClr val="002060"/>
                </a:solidFill>
              </a:rPr>
              <a:t> </a:t>
            </a:r>
            <a:r>
              <a:rPr lang="en-US" sz="1600" dirty="0" err="1">
                <a:solidFill>
                  <a:srgbClr val="002060"/>
                </a:solidFill>
              </a:rPr>
              <a:t>chuyển</a:t>
            </a:r>
            <a:r>
              <a:rPr lang="en-US" sz="1600" dirty="0">
                <a:solidFill>
                  <a:srgbClr val="002060"/>
                </a:solidFill>
              </a:rPr>
              <a:t> sang </a:t>
            </a:r>
            <a:r>
              <a:rPr lang="en-US" sz="1600" dirty="0" err="1">
                <a:solidFill>
                  <a:srgbClr val="002060"/>
                </a:solidFill>
              </a:rPr>
              <a:t>trạng</a:t>
            </a:r>
            <a:r>
              <a:rPr lang="en-US" sz="1600" dirty="0">
                <a:solidFill>
                  <a:srgbClr val="002060"/>
                </a:solidFill>
              </a:rPr>
              <a:t> </a:t>
            </a:r>
            <a:r>
              <a:rPr lang="en-US" sz="1600" dirty="0" err="1">
                <a:solidFill>
                  <a:srgbClr val="002060"/>
                </a:solidFill>
              </a:rPr>
              <a:t>thái</a:t>
            </a:r>
            <a:r>
              <a:rPr lang="en-US" sz="1600" dirty="0">
                <a:solidFill>
                  <a:srgbClr val="002060"/>
                </a:solidFill>
              </a:rPr>
              <a:t> </a:t>
            </a:r>
            <a:r>
              <a:rPr lang="en-US" sz="1600" dirty="0" err="1">
                <a:solidFill>
                  <a:srgbClr val="002060"/>
                </a:solidFill>
              </a:rPr>
              <a:t>báo</a:t>
            </a:r>
            <a:r>
              <a:rPr lang="en-US" sz="1600" dirty="0">
                <a:solidFill>
                  <a:srgbClr val="002060"/>
                </a:solidFill>
              </a:rPr>
              <a:t> </a:t>
            </a:r>
            <a:r>
              <a:rPr lang="en-US" sz="1600" dirty="0" err="1">
                <a:solidFill>
                  <a:srgbClr val="002060"/>
                </a:solidFill>
              </a:rPr>
              <a:t>hiệu</a:t>
            </a:r>
            <a:r>
              <a:rPr lang="en-US" sz="1600" dirty="0">
                <a:solidFill>
                  <a:srgbClr val="002060"/>
                </a:solidFill>
              </a:rPr>
              <a:t>.</a:t>
            </a:r>
          </a:p>
          <a:p>
            <a:pPr marL="1066800" lvl="3" indent="-342900">
              <a:buNone/>
            </a:pPr>
            <a:r>
              <a:rPr lang="en-US" sz="1600" dirty="0">
                <a:solidFill>
                  <a:srgbClr val="002060"/>
                </a:solidFill>
              </a:rPr>
              <a:t>	</a:t>
            </a:r>
            <a:r>
              <a:rPr lang="en-US" sz="1600" b="1" dirty="0">
                <a:solidFill>
                  <a:srgbClr val="002060"/>
                </a:solidFill>
              </a:rPr>
              <a:t>DWORD </a:t>
            </a:r>
            <a:r>
              <a:rPr lang="en-US" sz="1600" b="1" dirty="0" err="1">
                <a:solidFill>
                  <a:srgbClr val="002060"/>
                </a:solidFill>
              </a:rPr>
              <a:t>WSAWaitForMultipleEvents</a:t>
            </a:r>
            <a:r>
              <a:rPr lang="en-US" sz="1600" b="1" dirty="0">
                <a:solidFill>
                  <a:srgbClr val="002060"/>
                </a:solidFill>
              </a:rPr>
              <a:t>(</a:t>
            </a:r>
          </a:p>
          <a:p>
            <a:pPr marL="1066800" lvl="3" indent="-342900">
              <a:buNone/>
            </a:pPr>
            <a:r>
              <a:rPr lang="en-US" sz="1600" b="1" dirty="0">
                <a:solidFill>
                  <a:srgbClr val="002060"/>
                </a:solidFill>
              </a:rPr>
              <a:t>	    DWORD </a:t>
            </a:r>
            <a:r>
              <a:rPr lang="en-US" sz="1600" b="1" dirty="0" err="1">
                <a:solidFill>
                  <a:srgbClr val="002060"/>
                </a:solidFill>
              </a:rPr>
              <a:t>cEvents</a:t>
            </a:r>
            <a:r>
              <a:rPr lang="en-US" sz="1600" b="1" dirty="0">
                <a:solidFill>
                  <a:srgbClr val="002060"/>
                </a:solidFill>
              </a:rPr>
              <a:t>,	</a:t>
            </a:r>
            <a:r>
              <a:rPr lang="en-US" sz="1600" b="1" dirty="0">
                <a:solidFill>
                  <a:srgbClr val="006020"/>
                </a:solidFill>
              </a:rPr>
              <a:t>// [IN] </a:t>
            </a:r>
            <a:r>
              <a:rPr lang="en-US" sz="1600" b="1" dirty="0" err="1">
                <a:solidFill>
                  <a:srgbClr val="006020"/>
                </a:solidFill>
              </a:rPr>
              <a:t>Số</a:t>
            </a:r>
            <a:r>
              <a:rPr lang="en-US" sz="1600" b="1" dirty="0">
                <a:solidFill>
                  <a:srgbClr val="006020"/>
                </a:solidFill>
              </a:rPr>
              <a:t> </a:t>
            </a:r>
            <a:r>
              <a:rPr lang="en-US" sz="1600" b="1" dirty="0" err="1">
                <a:solidFill>
                  <a:srgbClr val="006020"/>
                </a:solidFill>
              </a:rPr>
              <a:t>lượng</a:t>
            </a:r>
            <a:r>
              <a:rPr lang="en-US" sz="1600" b="1" dirty="0">
                <a:solidFill>
                  <a:srgbClr val="006020"/>
                </a:solidFill>
              </a:rPr>
              <a:t> </a:t>
            </a:r>
            <a:r>
              <a:rPr lang="en-US" sz="1600" b="1" dirty="0" err="1">
                <a:solidFill>
                  <a:srgbClr val="006020"/>
                </a:solidFill>
              </a:rPr>
              <a:t>sự</a:t>
            </a:r>
            <a:r>
              <a:rPr lang="en-US" sz="1600" b="1" dirty="0">
                <a:solidFill>
                  <a:srgbClr val="006020"/>
                </a:solidFill>
              </a:rPr>
              <a:t> </a:t>
            </a:r>
            <a:r>
              <a:rPr lang="en-US" sz="1600" b="1" dirty="0" err="1">
                <a:solidFill>
                  <a:srgbClr val="006020"/>
                </a:solidFill>
              </a:rPr>
              <a:t>kiện</a:t>
            </a:r>
            <a:r>
              <a:rPr lang="en-US" sz="1600" b="1" dirty="0">
                <a:solidFill>
                  <a:srgbClr val="006020"/>
                </a:solidFill>
              </a:rPr>
              <a:t> </a:t>
            </a:r>
            <a:r>
              <a:rPr lang="en-US" sz="1600" b="1" dirty="0" err="1">
                <a:solidFill>
                  <a:srgbClr val="006020"/>
                </a:solidFill>
              </a:rPr>
              <a:t>cần</a:t>
            </a:r>
            <a:r>
              <a:rPr lang="en-US" sz="1600" b="1" dirty="0">
                <a:solidFill>
                  <a:srgbClr val="006020"/>
                </a:solidFill>
              </a:rPr>
              <a:t> </a:t>
            </a:r>
            <a:r>
              <a:rPr lang="en-US" sz="1600" b="1" dirty="0" err="1">
                <a:solidFill>
                  <a:srgbClr val="006020"/>
                </a:solidFill>
              </a:rPr>
              <a:t>đợi</a:t>
            </a:r>
            <a:endParaRPr lang="en-US" sz="1600" b="1" dirty="0">
              <a:solidFill>
                <a:srgbClr val="006020"/>
              </a:solidFill>
            </a:endParaRPr>
          </a:p>
          <a:p>
            <a:pPr marL="1066800" lvl="3" indent="-342900">
              <a:buNone/>
            </a:pPr>
            <a:r>
              <a:rPr lang="en-US" sz="1600" b="1" dirty="0">
                <a:solidFill>
                  <a:srgbClr val="002060"/>
                </a:solidFill>
              </a:rPr>
              <a:t>	    </a:t>
            </a:r>
            <a:r>
              <a:rPr lang="en-US" sz="1600" b="1" dirty="0" err="1">
                <a:solidFill>
                  <a:srgbClr val="002060"/>
                </a:solidFill>
              </a:rPr>
              <a:t>const</a:t>
            </a:r>
            <a:r>
              <a:rPr lang="en-US" sz="1600" b="1" dirty="0">
                <a:solidFill>
                  <a:srgbClr val="002060"/>
                </a:solidFill>
              </a:rPr>
              <a:t> WSAEVENT FAR * </a:t>
            </a:r>
            <a:r>
              <a:rPr lang="en-US" sz="1600" b="1" dirty="0" err="1">
                <a:solidFill>
                  <a:srgbClr val="002060"/>
                </a:solidFill>
              </a:rPr>
              <a:t>lphEvents</a:t>
            </a:r>
            <a:r>
              <a:rPr lang="en-US" sz="1600" b="1" dirty="0">
                <a:solidFill>
                  <a:srgbClr val="002060"/>
                </a:solidFill>
              </a:rPr>
              <a:t>,</a:t>
            </a:r>
            <a:r>
              <a:rPr lang="en-US" sz="1600" b="1" dirty="0">
                <a:solidFill>
                  <a:srgbClr val="006020"/>
                </a:solidFill>
              </a:rPr>
              <a:t>// [IN] </a:t>
            </a:r>
            <a:r>
              <a:rPr lang="en-US" sz="1600" b="1" dirty="0" err="1">
                <a:solidFill>
                  <a:srgbClr val="006020"/>
                </a:solidFill>
              </a:rPr>
              <a:t>Mảng</a:t>
            </a:r>
            <a:r>
              <a:rPr lang="en-US" sz="1600" b="1" dirty="0">
                <a:solidFill>
                  <a:srgbClr val="006020"/>
                </a:solidFill>
              </a:rPr>
              <a:t> </a:t>
            </a:r>
            <a:r>
              <a:rPr lang="en-US" sz="1600" b="1" dirty="0" err="1">
                <a:solidFill>
                  <a:srgbClr val="006020"/>
                </a:solidFill>
              </a:rPr>
              <a:t>các</a:t>
            </a:r>
            <a:r>
              <a:rPr lang="en-US" sz="1600" b="1" dirty="0">
                <a:solidFill>
                  <a:srgbClr val="006020"/>
                </a:solidFill>
              </a:rPr>
              <a:t> </a:t>
            </a:r>
            <a:r>
              <a:rPr lang="en-US" sz="1600" b="1" dirty="0" err="1">
                <a:solidFill>
                  <a:srgbClr val="006020"/>
                </a:solidFill>
              </a:rPr>
              <a:t>sự</a:t>
            </a:r>
            <a:r>
              <a:rPr lang="en-US" sz="1600" b="1" dirty="0">
                <a:solidFill>
                  <a:srgbClr val="006020"/>
                </a:solidFill>
              </a:rPr>
              <a:t> </a:t>
            </a:r>
            <a:r>
              <a:rPr lang="en-US" sz="1600" b="1" dirty="0" err="1">
                <a:solidFill>
                  <a:srgbClr val="006020"/>
                </a:solidFill>
              </a:rPr>
              <a:t>kiện</a:t>
            </a:r>
            <a:r>
              <a:rPr lang="en-US" sz="1600" b="1" dirty="0">
                <a:solidFill>
                  <a:srgbClr val="006020"/>
                </a:solidFill>
              </a:rPr>
              <a:t>, max 64</a:t>
            </a:r>
          </a:p>
          <a:p>
            <a:pPr marL="1066800" lvl="3" indent="-342900">
              <a:buNone/>
            </a:pPr>
            <a:r>
              <a:rPr lang="en-US" sz="1600" b="1" dirty="0">
                <a:solidFill>
                  <a:srgbClr val="002060"/>
                </a:solidFill>
              </a:rPr>
              <a:t>	    BOOL </a:t>
            </a:r>
            <a:r>
              <a:rPr lang="en-US" sz="1600" b="1" dirty="0" err="1">
                <a:solidFill>
                  <a:srgbClr val="002060"/>
                </a:solidFill>
              </a:rPr>
              <a:t>fWaitAll</a:t>
            </a:r>
            <a:r>
              <a:rPr lang="en-US" sz="1600" b="1" dirty="0">
                <a:solidFill>
                  <a:srgbClr val="002060"/>
                </a:solidFill>
              </a:rPr>
              <a:t>,		</a:t>
            </a:r>
            <a:r>
              <a:rPr lang="en-US" sz="1600" b="1" dirty="0">
                <a:solidFill>
                  <a:srgbClr val="006020"/>
                </a:solidFill>
              </a:rPr>
              <a:t>//[IN] </a:t>
            </a:r>
            <a:r>
              <a:rPr lang="en-US" sz="1600" b="1" dirty="0" err="1">
                <a:solidFill>
                  <a:srgbClr val="006020"/>
                </a:solidFill>
              </a:rPr>
              <a:t>Có</a:t>
            </a:r>
            <a:r>
              <a:rPr lang="en-US" sz="1600" b="1" dirty="0">
                <a:solidFill>
                  <a:srgbClr val="006020"/>
                </a:solidFill>
              </a:rPr>
              <a:t> </a:t>
            </a:r>
            <a:r>
              <a:rPr lang="en-US" sz="1600" b="1" dirty="0" err="1">
                <a:solidFill>
                  <a:srgbClr val="006020"/>
                </a:solidFill>
              </a:rPr>
              <a:t>đợi</a:t>
            </a:r>
            <a:r>
              <a:rPr lang="en-US" sz="1600" b="1" dirty="0">
                <a:solidFill>
                  <a:srgbClr val="006020"/>
                </a:solidFill>
              </a:rPr>
              <a:t> </a:t>
            </a:r>
            <a:r>
              <a:rPr lang="en-US" sz="1600" b="1" dirty="0" err="1">
                <a:solidFill>
                  <a:srgbClr val="006020"/>
                </a:solidFill>
              </a:rPr>
              <a:t>tất</a:t>
            </a:r>
            <a:r>
              <a:rPr lang="en-US" sz="1600" b="1" dirty="0">
                <a:solidFill>
                  <a:srgbClr val="006020"/>
                </a:solidFill>
              </a:rPr>
              <a:t> </a:t>
            </a:r>
            <a:r>
              <a:rPr lang="en-US" sz="1600" b="1" dirty="0" err="1">
                <a:solidFill>
                  <a:srgbClr val="006020"/>
                </a:solidFill>
              </a:rPr>
              <a:t>cả</a:t>
            </a:r>
            <a:r>
              <a:rPr lang="en-US" sz="1600" b="1" dirty="0">
                <a:solidFill>
                  <a:srgbClr val="006020"/>
                </a:solidFill>
              </a:rPr>
              <a:t> </a:t>
            </a:r>
            <a:r>
              <a:rPr lang="en-US" sz="1600" b="1" dirty="0" err="1">
                <a:solidFill>
                  <a:srgbClr val="006020"/>
                </a:solidFill>
              </a:rPr>
              <a:t>các</a:t>
            </a:r>
            <a:r>
              <a:rPr lang="en-US" sz="1600" b="1" dirty="0">
                <a:solidFill>
                  <a:srgbClr val="006020"/>
                </a:solidFill>
              </a:rPr>
              <a:t> </a:t>
            </a:r>
            <a:r>
              <a:rPr lang="en-US" sz="1600" b="1" dirty="0" err="1">
                <a:solidFill>
                  <a:srgbClr val="006020"/>
                </a:solidFill>
              </a:rPr>
              <a:t>sự</a:t>
            </a:r>
            <a:r>
              <a:rPr lang="en-US" sz="1600" b="1" dirty="0">
                <a:solidFill>
                  <a:srgbClr val="006020"/>
                </a:solidFill>
              </a:rPr>
              <a:t> </a:t>
            </a:r>
            <a:r>
              <a:rPr lang="en-US" sz="1600" b="1" dirty="0" err="1">
                <a:solidFill>
                  <a:srgbClr val="006020"/>
                </a:solidFill>
              </a:rPr>
              <a:t>kiện</a:t>
            </a:r>
            <a:r>
              <a:rPr lang="en-US" sz="1600" b="1" dirty="0">
                <a:solidFill>
                  <a:srgbClr val="006020"/>
                </a:solidFill>
              </a:rPr>
              <a:t> </a:t>
            </a:r>
            <a:r>
              <a:rPr lang="en-US" sz="1600" b="1" dirty="0" err="1">
                <a:solidFill>
                  <a:srgbClr val="006020"/>
                </a:solidFill>
              </a:rPr>
              <a:t>không</a:t>
            </a:r>
            <a:r>
              <a:rPr lang="en-US" sz="1600" b="1" dirty="0">
                <a:solidFill>
                  <a:srgbClr val="006020"/>
                </a:solidFill>
              </a:rPr>
              <a:t> ?</a:t>
            </a:r>
          </a:p>
          <a:p>
            <a:pPr marL="1066800" lvl="3" indent="-342900">
              <a:buNone/>
            </a:pPr>
            <a:r>
              <a:rPr lang="en-US" sz="1600" b="1" dirty="0">
                <a:solidFill>
                  <a:srgbClr val="002060"/>
                </a:solidFill>
              </a:rPr>
              <a:t>	    DWORD </a:t>
            </a:r>
            <a:r>
              <a:rPr lang="en-US" sz="1600" b="1" dirty="0" err="1">
                <a:solidFill>
                  <a:srgbClr val="002060"/>
                </a:solidFill>
              </a:rPr>
              <a:t>dwTimeout</a:t>
            </a:r>
            <a:r>
              <a:rPr lang="en-US" sz="1600" b="1" dirty="0">
                <a:solidFill>
                  <a:srgbClr val="002060"/>
                </a:solidFill>
              </a:rPr>
              <a:t>,	</a:t>
            </a:r>
            <a:r>
              <a:rPr lang="en-US" sz="1600" b="1" dirty="0">
                <a:solidFill>
                  <a:srgbClr val="006020"/>
                </a:solidFill>
              </a:rPr>
              <a:t>//[IN] </a:t>
            </a:r>
            <a:r>
              <a:rPr lang="en-US" sz="1600" b="1" dirty="0" err="1">
                <a:solidFill>
                  <a:srgbClr val="006020"/>
                </a:solidFill>
              </a:rPr>
              <a:t>Thời</a:t>
            </a:r>
            <a:r>
              <a:rPr lang="en-US" sz="1600" b="1" dirty="0">
                <a:solidFill>
                  <a:srgbClr val="006020"/>
                </a:solidFill>
              </a:rPr>
              <a:t> </a:t>
            </a:r>
            <a:r>
              <a:rPr lang="en-US" sz="1600" b="1" dirty="0" err="1">
                <a:solidFill>
                  <a:srgbClr val="006020"/>
                </a:solidFill>
              </a:rPr>
              <a:t>gian</a:t>
            </a:r>
            <a:r>
              <a:rPr lang="en-US" sz="1600" b="1" dirty="0">
                <a:solidFill>
                  <a:srgbClr val="006020"/>
                </a:solidFill>
              </a:rPr>
              <a:t> </a:t>
            </a:r>
            <a:r>
              <a:rPr lang="en-US" sz="1600" b="1" dirty="0" err="1">
                <a:solidFill>
                  <a:srgbClr val="006020"/>
                </a:solidFill>
              </a:rPr>
              <a:t>đợi</a:t>
            </a:r>
            <a:r>
              <a:rPr lang="en-US" sz="1600" b="1" dirty="0">
                <a:solidFill>
                  <a:srgbClr val="006020"/>
                </a:solidFill>
              </a:rPr>
              <a:t> </a:t>
            </a:r>
            <a:r>
              <a:rPr lang="en-US" sz="1600" b="1" dirty="0" err="1">
                <a:solidFill>
                  <a:srgbClr val="006020"/>
                </a:solidFill>
              </a:rPr>
              <a:t>tối</a:t>
            </a:r>
            <a:r>
              <a:rPr lang="en-US" sz="1600" b="1" dirty="0">
                <a:solidFill>
                  <a:srgbClr val="006020"/>
                </a:solidFill>
              </a:rPr>
              <a:t> </a:t>
            </a:r>
            <a:r>
              <a:rPr lang="en-US" sz="1600" b="1" dirty="0" err="1">
                <a:solidFill>
                  <a:srgbClr val="006020"/>
                </a:solidFill>
              </a:rPr>
              <a:t>đa</a:t>
            </a:r>
            <a:endParaRPr lang="en-US" sz="1600" b="1" dirty="0">
              <a:solidFill>
                <a:srgbClr val="006020"/>
              </a:solidFill>
            </a:endParaRPr>
          </a:p>
          <a:p>
            <a:pPr marL="1066800" lvl="3" indent="-342900">
              <a:buNone/>
            </a:pPr>
            <a:r>
              <a:rPr lang="en-US" sz="1600" b="1" dirty="0">
                <a:solidFill>
                  <a:srgbClr val="002060"/>
                </a:solidFill>
              </a:rPr>
              <a:t>	    BOOL </a:t>
            </a:r>
            <a:r>
              <a:rPr lang="en-US" sz="1600" b="1" dirty="0" err="1">
                <a:solidFill>
                  <a:srgbClr val="002060"/>
                </a:solidFill>
              </a:rPr>
              <a:t>fAlertable</a:t>
            </a:r>
            <a:r>
              <a:rPr lang="en-US" sz="1600" b="1" dirty="0">
                <a:solidFill>
                  <a:srgbClr val="002060"/>
                </a:solidFill>
              </a:rPr>
              <a:t>	</a:t>
            </a:r>
            <a:r>
              <a:rPr lang="en-US" sz="1600" b="1" dirty="0">
                <a:solidFill>
                  <a:srgbClr val="006020"/>
                </a:solidFill>
              </a:rPr>
              <a:t>//[IN]  </a:t>
            </a:r>
            <a:r>
              <a:rPr lang="en-US" sz="1600" b="1" dirty="0" err="1">
                <a:solidFill>
                  <a:srgbClr val="006020"/>
                </a:solidFill>
              </a:rPr>
              <a:t>Thiết</a:t>
            </a:r>
            <a:r>
              <a:rPr lang="en-US" sz="1600" b="1" dirty="0">
                <a:solidFill>
                  <a:srgbClr val="006020"/>
                </a:solidFill>
              </a:rPr>
              <a:t> </a:t>
            </a:r>
            <a:r>
              <a:rPr lang="en-US" sz="1600" b="1" dirty="0" err="1">
                <a:solidFill>
                  <a:srgbClr val="006020"/>
                </a:solidFill>
              </a:rPr>
              <a:t>lập</a:t>
            </a:r>
            <a:r>
              <a:rPr lang="en-US" sz="1600" b="1" dirty="0">
                <a:solidFill>
                  <a:srgbClr val="006020"/>
                </a:solidFill>
              </a:rPr>
              <a:t> </a:t>
            </a:r>
            <a:r>
              <a:rPr lang="en-US" sz="1600" b="1" dirty="0" err="1">
                <a:solidFill>
                  <a:srgbClr val="006020"/>
                </a:solidFill>
              </a:rPr>
              <a:t>là</a:t>
            </a:r>
            <a:r>
              <a:rPr lang="en-US" sz="1600" b="1" dirty="0">
                <a:solidFill>
                  <a:srgbClr val="006020"/>
                </a:solidFill>
              </a:rPr>
              <a:t> FALSE</a:t>
            </a:r>
          </a:p>
          <a:p>
            <a:pPr marL="1066800" lvl="3" indent="-342900">
              <a:buNone/>
            </a:pPr>
            <a:r>
              <a:rPr lang="en-US" sz="1600" b="1" dirty="0">
                <a:solidFill>
                  <a:srgbClr val="002060"/>
                </a:solidFill>
              </a:rPr>
              <a:t>	);</a:t>
            </a:r>
          </a:p>
          <a:p>
            <a:pPr marL="1066800" lvl="3" indent="-342900">
              <a:buNone/>
            </a:pPr>
            <a:r>
              <a:rPr lang="en-US" sz="1600" dirty="0">
                <a:solidFill>
                  <a:srgbClr val="002060"/>
                </a:solidFill>
              </a:rPr>
              <a:t>	</a:t>
            </a:r>
            <a:r>
              <a:rPr lang="en-US" sz="1600" dirty="0" err="1">
                <a:solidFill>
                  <a:srgbClr val="002060"/>
                </a:solidFill>
              </a:rPr>
              <a:t>Giá</a:t>
            </a:r>
            <a:r>
              <a:rPr lang="en-US" sz="1600" dirty="0">
                <a:solidFill>
                  <a:srgbClr val="002060"/>
                </a:solidFill>
              </a:rPr>
              <a:t> </a:t>
            </a:r>
            <a:r>
              <a:rPr lang="en-US" sz="1600" dirty="0" err="1">
                <a:solidFill>
                  <a:srgbClr val="002060"/>
                </a:solidFill>
              </a:rPr>
              <a:t>trị</a:t>
            </a:r>
            <a:r>
              <a:rPr lang="en-US" sz="1600" dirty="0">
                <a:solidFill>
                  <a:srgbClr val="002060"/>
                </a:solidFill>
              </a:rPr>
              <a:t> </a:t>
            </a:r>
            <a:r>
              <a:rPr lang="en-US" sz="1600" dirty="0" err="1">
                <a:solidFill>
                  <a:srgbClr val="002060"/>
                </a:solidFill>
              </a:rPr>
              <a:t>trả</a:t>
            </a:r>
            <a:r>
              <a:rPr lang="en-US" sz="1600" dirty="0">
                <a:solidFill>
                  <a:srgbClr val="002060"/>
                </a:solidFill>
              </a:rPr>
              <a:t> </a:t>
            </a:r>
            <a:r>
              <a:rPr lang="en-US" sz="1600" dirty="0" err="1">
                <a:solidFill>
                  <a:srgbClr val="002060"/>
                </a:solidFill>
              </a:rPr>
              <a:t>về</a:t>
            </a:r>
            <a:endParaRPr lang="en-US" sz="1600" dirty="0">
              <a:solidFill>
                <a:srgbClr val="002060"/>
              </a:solidFill>
            </a:endParaRPr>
          </a:p>
          <a:p>
            <a:pPr marL="1524000" lvl="4" indent="-342900">
              <a:buFont typeface="Wingdings" pitchFamily="2" charset="2"/>
              <a:buChar char="§"/>
            </a:pPr>
            <a:r>
              <a:rPr lang="en-US" sz="1600" dirty="0" err="1">
                <a:solidFill>
                  <a:srgbClr val="002060"/>
                </a:solidFill>
              </a:rPr>
              <a:t>Thành</a:t>
            </a:r>
            <a:r>
              <a:rPr lang="en-US" sz="1600" dirty="0">
                <a:solidFill>
                  <a:srgbClr val="002060"/>
                </a:solidFill>
              </a:rPr>
              <a:t> </a:t>
            </a:r>
            <a:r>
              <a:rPr lang="en-US" sz="1600" dirty="0" err="1">
                <a:solidFill>
                  <a:srgbClr val="002060"/>
                </a:solidFill>
              </a:rPr>
              <a:t>công</a:t>
            </a:r>
            <a:r>
              <a:rPr lang="en-US" sz="1600" dirty="0">
                <a:solidFill>
                  <a:srgbClr val="002060"/>
                </a:solidFill>
              </a:rPr>
              <a:t>: </a:t>
            </a:r>
            <a:r>
              <a:rPr lang="en-US" sz="1600" dirty="0" err="1">
                <a:solidFill>
                  <a:srgbClr val="002060"/>
                </a:solidFill>
              </a:rPr>
              <a:t>Số</a:t>
            </a:r>
            <a:r>
              <a:rPr lang="en-US" sz="1600" dirty="0">
                <a:solidFill>
                  <a:srgbClr val="002060"/>
                </a:solidFill>
              </a:rPr>
              <a:t> </a:t>
            </a:r>
            <a:r>
              <a:rPr lang="en-US" sz="1600" dirty="0" err="1">
                <a:solidFill>
                  <a:srgbClr val="002060"/>
                </a:solidFill>
              </a:rPr>
              <a:t>thứ</a:t>
            </a:r>
            <a:r>
              <a:rPr lang="en-US" sz="1600" dirty="0">
                <a:solidFill>
                  <a:srgbClr val="002060"/>
                </a:solidFill>
              </a:rPr>
              <a:t> </a:t>
            </a:r>
            <a:r>
              <a:rPr lang="en-US" sz="1600" dirty="0" err="1">
                <a:solidFill>
                  <a:srgbClr val="002060"/>
                </a:solidFill>
              </a:rPr>
              <a:t>tự</a:t>
            </a:r>
            <a:r>
              <a:rPr lang="en-US" sz="1600" dirty="0">
                <a:solidFill>
                  <a:srgbClr val="002060"/>
                </a:solidFill>
              </a:rPr>
              <a:t> </a:t>
            </a:r>
            <a:r>
              <a:rPr lang="en-US" sz="1600" dirty="0" err="1">
                <a:solidFill>
                  <a:srgbClr val="002060"/>
                </a:solidFill>
              </a:rPr>
              <a:t>của</a:t>
            </a:r>
            <a:r>
              <a:rPr lang="en-US" sz="1600" dirty="0">
                <a:solidFill>
                  <a:srgbClr val="002060"/>
                </a:solidFill>
              </a:rPr>
              <a:t> </a:t>
            </a:r>
            <a:r>
              <a:rPr lang="en-US" sz="1600" dirty="0" err="1">
                <a:solidFill>
                  <a:srgbClr val="002060"/>
                </a:solidFill>
              </a:rPr>
              <a:t>sự</a:t>
            </a:r>
            <a:r>
              <a:rPr lang="en-US" sz="1600" dirty="0">
                <a:solidFill>
                  <a:srgbClr val="002060"/>
                </a:solidFill>
              </a:rPr>
              <a:t> </a:t>
            </a:r>
            <a:r>
              <a:rPr lang="en-US" sz="1600" dirty="0" err="1">
                <a:solidFill>
                  <a:srgbClr val="002060"/>
                </a:solidFill>
              </a:rPr>
              <a:t>kiện</a:t>
            </a:r>
            <a:r>
              <a:rPr lang="en-US" sz="1600" dirty="0">
                <a:solidFill>
                  <a:srgbClr val="002060"/>
                </a:solidFill>
              </a:rPr>
              <a:t> </a:t>
            </a:r>
            <a:r>
              <a:rPr lang="en-US" sz="1600" dirty="0" err="1">
                <a:solidFill>
                  <a:srgbClr val="002060"/>
                </a:solidFill>
              </a:rPr>
              <a:t>xảy</a:t>
            </a:r>
            <a:r>
              <a:rPr lang="en-US" sz="1600" dirty="0">
                <a:solidFill>
                  <a:srgbClr val="002060"/>
                </a:solidFill>
              </a:rPr>
              <a:t> </a:t>
            </a:r>
            <a:r>
              <a:rPr lang="en-US" sz="1600" dirty="0" err="1">
                <a:solidFill>
                  <a:srgbClr val="002060"/>
                </a:solidFill>
              </a:rPr>
              <a:t>ra</a:t>
            </a:r>
            <a:r>
              <a:rPr lang="en-US" sz="1600" dirty="0">
                <a:solidFill>
                  <a:srgbClr val="002060"/>
                </a:solidFill>
              </a:rPr>
              <a:t> + </a:t>
            </a:r>
            <a:r>
              <a:rPr lang="en-US" sz="1600" b="1" dirty="0">
                <a:solidFill>
                  <a:srgbClr val="FF0000"/>
                </a:solidFill>
              </a:rPr>
              <a:t>WSA_WAIT_EVENT_0</a:t>
            </a:r>
            <a:r>
              <a:rPr lang="en-US" sz="1600" dirty="0">
                <a:solidFill>
                  <a:srgbClr val="002060"/>
                </a:solidFill>
              </a:rPr>
              <a:t>.</a:t>
            </a:r>
          </a:p>
          <a:p>
            <a:pPr marL="1524000" lvl="4" indent="-342900">
              <a:buFont typeface="Wingdings" pitchFamily="2" charset="2"/>
              <a:buChar char="§"/>
            </a:pPr>
            <a:r>
              <a:rPr lang="en-US" sz="1600" dirty="0" err="1">
                <a:solidFill>
                  <a:srgbClr val="002060"/>
                </a:solidFill>
              </a:rPr>
              <a:t>Hết</a:t>
            </a:r>
            <a:r>
              <a:rPr lang="en-US" sz="1600" dirty="0">
                <a:solidFill>
                  <a:srgbClr val="002060"/>
                </a:solidFill>
              </a:rPr>
              <a:t> </a:t>
            </a:r>
            <a:r>
              <a:rPr lang="en-US" sz="1600" dirty="0" err="1">
                <a:solidFill>
                  <a:srgbClr val="002060"/>
                </a:solidFill>
              </a:rPr>
              <a:t>giờ</a:t>
            </a:r>
            <a:r>
              <a:rPr lang="en-US" sz="1600" dirty="0">
                <a:solidFill>
                  <a:srgbClr val="002060"/>
                </a:solidFill>
              </a:rPr>
              <a:t>: WSA_WAIT_TIMEOUT.</a:t>
            </a:r>
          </a:p>
          <a:p>
            <a:pPr marL="1524000" lvl="4" indent="-342900">
              <a:buFont typeface="Wingdings" pitchFamily="2" charset="2"/>
              <a:buChar char="§"/>
            </a:pPr>
            <a:r>
              <a:rPr lang="en-US" sz="1600" dirty="0" err="1">
                <a:solidFill>
                  <a:srgbClr val="002060"/>
                </a:solidFill>
              </a:rPr>
              <a:t>Thất</a:t>
            </a:r>
            <a:r>
              <a:rPr lang="en-US" sz="1600" dirty="0">
                <a:solidFill>
                  <a:srgbClr val="002060"/>
                </a:solidFill>
              </a:rPr>
              <a:t> </a:t>
            </a:r>
            <a:r>
              <a:rPr lang="en-US" sz="1600" dirty="0" err="1">
                <a:solidFill>
                  <a:srgbClr val="002060"/>
                </a:solidFill>
              </a:rPr>
              <a:t>bại</a:t>
            </a:r>
            <a:r>
              <a:rPr lang="en-US" sz="1600" dirty="0">
                <a:solidFill>
                  <a:srgbClr val="002060"/>
                </a:solidFill>
              </a:rPr>
              <a:t>: WSA_WAIT_FAILED.</a:t>
            </a:r>
          </a:p>
          <a:p>
            <a:pPr marL="1066800" lvl="3" indent="-342900">
              <a:buNone/>
            </a:pPr>
            <a:r>
              <a:rPr lang="en-US" sz="1600" dirty="0">
                <a:solidFill>
                  <a:srgbClr val="002060"/>
                </a:solidFill>
              </a:rPr>
              <a:t>	</a:t>
            </a:r>
          </a:p>
          <a:p>
            <a:pPr marL="990600" lvl="3" indent="-266700">
              <a:buNone/>
            </a:pPr>
            <a:endParaRPr lang="en-US" sz="1600" dirty="0">
              <a:solidFill>
                <a:srgbClr val="00206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a:solidFill>
                  <a:srgbClr val="002060"/>
                </a:solidFill>
              </a:rPr>
              <a:t>Thư viện</a:t>
            </a:r>
          </a:p>
          <a:p>
            <a:pPr lvl="1"/>
            <a:r>
              <a:rPr lang="en-US" b="1">
                <a:solidFill>
                  <a:srgbClr val="002060"/>
                </a:solidFill>
              </a:rPr>
              <a:t>MFC Socket</a:t>
            </a:r>
          </a:p>
          <a:p>
            <a:pPr lvl="2"/>
            <a:r>
              <a:rPr lang="en-US">
                <a:solidFill>
                  <a:srgbClr val="002060"/>
                </a:solidFill>
              </a:rPr>
              <a:t>Nằm trong bộ thư viện MFC của Microsoft</a:t>
            </a:r>
          </a:p>
          <a:p>
            <a:pPr lvl="2"/>
            <a:r>
              <a:rPr lang="en-US">
                <a:solidFill>
                  <a:srgbClr val="002060"/>
                </a:solidFill>
              </a:rPr>
              <a:t>Đóng gói các hàm của WinSock dưới dạng các lớp hướng đối tượng.</a:t>
            </a:r>
          </a:p>
          <a:p>
            <a:pPr lvl="2"/>
            <a:r>
              <a:rPr lang="en-US">
                <a:solidFill>
                  <a:srgbClr val="002060"/>
                </a:solidFill>
              </a:rPr>
              <a:t>Dễ sử dụng và hiệu năng cao.</a:t>
            </a:r>
          </a:p>
          <a:p>
            <a:pPr lvl="1"/>
            <a:r>
              <a:rPr lang="en-US">
                <a:solidFill>
                  <a:srgbClr val="002060"/>
                </a:solidFill>
              </a:rPr>
              <a:t>Các thư viện của các ngôn ngữ khác: Java, PHP, Python...</a:t>
            </a:r>
          </a:p>
          <a:p>
            <a:pPr lvl="1"/>
            <a:r>
              <a:rPr lang="en-US">
                <a:solidFill>
                  <a:srgbClr val="002060"/>
                </a:solidFill>
              </a:rPr>
              <a:t>Thư viện sử dụng trong giáo trình: </a:t>
            </a:r>
            <a:r>
              <a:rPr lang="en-US" b="1">
                <a:solidFill>
                  <a:srgbClr val="002060"/>
                </a:solidFill>
              </a:rPr>
              <a:t>WinSock, MFC Socket, System.Net và System.Net.Sockets</a:t>
            </a:r>
          </a:p>
        </p:txBody>
      </p:sp>
      <p:sp>
        <p:nvSpPr>
          <p:cNvPr id="3" name="Title 2"/>
          <p:cNvSpPr>
            <a:spLocks noGrp="1"/>
          </p:cNvSpPr>
          <p:nvPr>
            <p:ph type="title"/>
          </p:nvPr>
        </p:nvSpPr>
        <p:spPr/>
        <p:txBody>
          <a:bodyPr>
            <a:normAutofit/>
          </a:bodyPr>
          <a:lstStyle/>
          <a:p>
            <a:pPr algn="ctr"/>
            <a:r>
              <a:rPr lang="en-US" b="1">
                <a:solidFill>
                  <a:srgbClr val="002060"/>
                </a:solidFill>
              </a:rPr>
              <a:t>1.1. Tổng quan về lập trình mạng</a:t>
            </a: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13</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3.4 Các phương pháp vào ra</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130</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686800" cy="4800600"/>
          </a:xfrm>
        </p:spPr>
        <p:txBody>
          <a:bodyPr>
            <a:normAutofit/>
          </a:bodyPr>
          <a:lstStyle/>
          <a:p>
            <a:r>
              <a:rPr lang="en-US" sz="2400" dirty="0" err="1">
                <a:solidFill>
                  <a:srgbClr val="002060"/>
                </a:solidFill>
              </a:rPr>
              <a:t>Các</a:t>
            </a:r>
            <a:r>
              <a:rPr lang="en-US" sz="2400" dirty="0">
                <a:solidFill>
                  <a:srgbClr val="002060"/>
                </a:solidFill>
              </a:rPr>
              <a:t> </a:t>
            </a:r>
            <a:r>
              <a:rPr lang="en-US" sz="2400" dirty="0" err="1">
                <a:solidFill>
                  <a:srgbClr val="002060"/>
                </a:solidFill>
              </a:rPr>
              <a:t>mô</a:t>
            </a:r>
            <a:r>
              <a:rPr lang="en-US" sz="2400" dirty="0">
                <a:solidFill>
                  <a:srgbClr val="002060"/>
                </a:solidFill>
              </a:rPr>
              <a:t> </a:t>
            </a:r>
            <a:r>
              <a:rPr lang="en-US" sz="2400" dirty="0" err="1">
                <a:solidFill>
                  <a:srgbClr val="002060"/>
                </a:solidFill>
              </a:rPr>
              <a:t>hình</a:t>
            </a:r>
            <a:r>
              <a:rPr lang="en-US" sz="2400" dirty="0">
                <a:solidFill>
                  <a:srgbClr val="002060"/>
                </a:solidFill>
              </a:rPr>
              <a:t> </a:t>
            </a:r>
            <a:r>
              <a:rPr lang="en-US" sz="2400" dirty="0" err="1">
                <a:solidFill>
                  <a:srgbClr val="002060"/>
                </a:solidFill>
              </a:rPr>
              <a:t>vào</a:t>
            </a:r>
            <a:r>
              <a:rPr lang="en-US" sz="2400" dirty="0">
                <a:solidFill>
                  <a:srgbClr val="002060"/>
                </a:solidFill>
              </a:rPr>
              <a:t> </a:t>
            </a:r>
            <a:r>
              <a:rPr lang="en-US" sz="2400" dirty="0" err="1">
                <a:solidFill>
                  <a:srgbClr val="002060"/>
                </a:solidFill>
              </a:rPr>
              <a:t>ra</a:t>
            </a:r>
            <a:r>
              <a:rPr lang="en-US" sz="2400" dirty="0">
                <a:solidFill>
                  <a:srgbClr val="002060"/>
                </a:solidFill>
              </a:rPr>
              <a:t> </a:t>
            </a:r>
            <a:r>
              <a:rPr lang="en-US" sz="2400" dirty="0" err="1">
                <a:solidFill>
                  <a:srgbClr val="002060"/>
                </a:solidFill>
              </a:rPr>
              <a:t>của</a:t>
            </a:r>
            <a:r>
              <a:rPr lang="en-US" sz="2400" dirty="0">
                <a:solidFill>
                  <a:srgbClr val="002060"/>
                </a:solidFill>
              </a:rPr>
              <a:t> WinSock</a:t>
            </a:r>
          </a:p>
          <a:p>
            <a:pPr marL="533400" lvl="2" indent="-266700"/>
            <a:r>
              <a:rPr lang="en-US" sz="2000" dirty="0" err="1">
                <a:solidFill>
                  <a:srgbClr val="002060"/>
                </a:solidFill>
              </a:rPr>
              <a:t>Mô</a:t>
            </a:r>
            <a:r>
              <a:rPr lang="en-US" sz="2000" dirty="0">
                <a:solidFill>
                  <a:srgbClr val="002060"/>
                </a:solidFill>
              </a:rPr>
              <a:t> </a:t>
            </a:r>
            <a:r>
              <a:rPr lang="en-US" sz="2000" dirty="0" err="1">
                <a:solidFill>
                  <a:srgbClr val="002060"/>
                </a:solidFill>
              </a:rPr>
              <a:t>hình</a:t>
            </a:r>
            <a:r>
              <a:rPr lang="en-US" sz="2000" dirty="0">
                <a:solidFill>
                  <a:srgbClr val="002060"/>
                </a:solidFill>
              </a:rPr>
              <a:t> </a:t>
            </a:r>
            <a:r>
              <a:rPr lang="en-US" sz="2000" dirty="0" err="1">
                <a:solidFill>
                  <a:srgbClr val="002060"/>
                </a:solidFill>
              </a:rPr>
              <a:t>WSAEventSelect</a:t>
            </a:r>
            <a:endParaRPr lang="en-US" sz="2000" dirty="0">
              <a:solidFill>
                <a:srgbClr val="002060"/>
              </a:solidFill>
            </a:endParaRPr>
          </a:p>
          <a:p>
            <a:pPr marL="990600" lvl="3" indent="-266700">
              <a:buFont typeface="Wingdings" pitchFamily="2" charset="2"/>
              <a:buChar char="§"/>
            </a:pPr>
            <a:r>
              <a:rPr lang="en-US" sz="1600" dirty="0" err="1">
                <a:solidFill>
                  <a:srgbClr val="002060"/>
                </a:solidFill>
              </a:rPr>
              <a:t>Xác</a:t>
            </a:r>
            <a:r>
              <a:rPr lang="en-US" sz="1600" dirty="0">
                <a:solidFill>
                  <a:srgbClr val="002060"/>
                </a:solidFill>
              </a:rPr>
              <a:t> </a:t>
            </a:r>
            <a:r>
              <a:rPr lang="en-US" sz="1600" dirty="0" err="1">
                <a:solidFill>
                  <a:srgbClr val="002060"/>
                </a:solidFill>
              </a:rPr>
              <a:t>định</a:t>
            </a:r>
            <a:r>
              <a:rPr lang="en-US" sz="1600" dirty="0">
                <a:solidFill>
                  <a:srgbClr val="002060"/>
                </a:solidFill>
              </a:rPr>
              <a:t> </a:t>
            </a:r>
            <a:r>
              <a:rPr lang="en-US" sz="1600" dirty="0" err="1">
                <a:solidFill>
                  <a:srgbClr val="002060"/>
                </a:solidFill>
              </a:rPr>
              <a:t>mã</a:t>
            </a:r>
            <a:r>
              <a:rPr lang="en-US" sz="1600" dirty="0">
                <a:solidFill>
                  <a:srgbClr val="002060"/>
                </a:solidFill>
              </a:rPr>
              <a:t> </a:t>
            </a:r>
            <a:r>
              <a:rPr lang="en-US" sz="1600" dirty="0" err="1">
                <a:solidFill>
                  <a:srgbClr val="002060"/>
                </a:solidFill>
              </a:rPr>
              <a:t>của</a:t>
            </a:r>
            <a:r>
              <a:rPr lang="en-US" sz="1600" dirty="0">
                <a:solidFill>
                  <a:srgbClr val="002060"/>
                </a:solidFill>
              </a:rPr>
              <a:t> </a:t>
            </a:r>
            <a:r>
              <a:rPr lang="en-US" sz="1600" dirty="0" err="1">
                <a:solidFill>
                  <a:srgbClr val="002060"/>
                </a:solidFill>
              </a:rPr>
              <a:t>sự</a:t>
            </a:r>
            <a:r>
              <a:rPr lang="en-US" sz="1600" dirty="0">
                <a:solidFill>
                  <a:srgbClr val="002060"/>
                </a:solidFill>
              </a:rPr>
              <a:t> </a:t>
            </a:r>
            <a:r>
              <a:rPr lang="en-US" sz="1600" dirty="0" err="1">
                <a:solidFill>
                  <a:srgbClr val="002060"/>
                </a:solidFill>
              </a:rPr>
              <a:t>kiện</a:t>
            </a:r>
            <a:r>
              <a:rPr lang="en-US" sz="1600" dirty="0">
                <a:solidFill>
                  <a:srgbClr val="002060"/>
                </a:solidFill>
              </a:rPr>
              <a:t> </a:t>
            </a:r>
            <a:r>
              <a:rPr lang="en-US" sz="1600" dirty="0" err="1">
                <a:solidFill>
                  <a:srgbClr val="002060"/>
                </a:solidFill>
              </a:rPr>
              <a:t>gắn</a:t>
            </a:r>
            <a:r>
              <a:rPr lang="en-US" sz="1600" dirty="0">
                <a:solidFill>
                  <a:srgbClr val="002060"/>
                </a:solidFill>
              </a:rPr>
              <a:t> </a:t>
            </a:r>
            <a:r>
              <a:rPr lang="en-US" sz="1600" dirty="0" err="1">
                <a:solidFill>
                  <a:srgbClr val="002060"/>
                </a:solidFill>
              </a:rPr>
              <a:t>với</a:t>
            </a:r>
            <a:r>
              <a:rPr lang="en-US" sz="1600" dirty="0">
                <a:solidFill>
                  <a:srgbClr val="002060"/>
                </a:solidFill>
              </a:rPr>
              <a:t> </a:t>
            </a:r>
            <a:r>
              <a:rPr lang="en-US" sz="1600" dirty="0" err="1">
                <a:solidFill>
                  <a:srgbClr val="002060"/>
                </a:solidFill>
              </a:rPr>
              <a:t>một</a:t>
            </a:r>
            <a:r>
              <a:rPr lang="en-US" sz="1600" dirty="0">
                <a:solidFill>
                  <a:srgbClr val="002060"/>
                </a:solidFill>
              </a:rPr>
              <a:t> </a:t>
            </a:r>
            <a:r>
              <a:rPr lang="en-US" sz="1600" dirty="0" err="1">
                <a:solidFill>
                  <a:srgbClr val="002060"/>
                </a:solidFill>
              </a:rPr>
              <a:t>đối</a:t>
            </a:r>
            <a:r>
              <a:rPr lang="en-US" sz="1600" dirty="0">
                <a:solidFill>
                  <a:srgbClr val="002060"/>
                </a:solidFill>
              </a:rPr>
              <a:t> </a:t>
            </a:r>
            <a:r>
              <a:rPr lang="en-US" sz="1600" dirty="0" err="1">
                <a:solidFill>
                  <a:srgbClr val="002060"/>
                </a:solidFill>
              </a:rPr>
              <a:t>tượng</a:t>
            </a:r>
            <a:r>
              <a:rPr lang="en-US" sz="1600" dirty="0">
                <a:solidFill>
                  <a:srgbClr val="002060"/>
                </a:solidFill>
              </a:rPr>
              <a:t> </a:t>
            </a:r>
            <a:r>
              <a:rPr lang="en-US" sz="1600" dirty="0" err="1">
                <a:solidFill>
                  <a:srgbClr val="002060"/>
                </a:solidFill>
              </a:rPr>
              <a:t>sự</a:t>
            </a:r>
            <a:r>
              <a:rPr lang="en-US" sz="1600" dirty="0">
                <a:solidFill>
                  <a:srgbClr val="002060"/>
                </a:solidFill>
              </a:rPr>
              <a:t> </a:t>
            </a:r>
            <a:r>
              <a:rPr lang="en-US" sz="1600" dirty="0" err="1">
                <a:solidFill>
                  <a:srgbClr val="002060"/>
                </a:solidFill>
              </a:rPr>
              <a:t>kiện</a:t>
            </a:r>
            <a:r>
              <a:rPr lang="en-US" sz="1600" dirty="0">
                <a:solidFill>
                  <a:srgbClr val="002060"/>
                </a:solidFill>
              </a:rPr>
              <a:t> </a:t>
            </a:r>
            <a:r>
              <a:rPr lang="en-US" sz="1600" dirty="0" err="1">
                <a:solidFill>
                  <a:srgbClr val="002060"/>
                </a:solidFill>
              </a:rPr>
              <a:t>cụ</a:t>
            </a:r>
            <a:r>
              <a:rPr lang="en-US" sz="1600" dirty="0">
                <a:solidFill>
                  <a:srgbClr val="002060"/>
                </a:solidFill>
              </a:rPr>
              <a:t> </a:t>
            </a:r>
            <a:r>
              <a:rPr lang="en-US" sz="1600" dirty="0" err="1">
                <a:solidFill>
                  <a:srgbClr val="002060"/>
                </a:solidFill>
              </a:rPr>
              <a:t>thể</a:t>
            </a:r>
            <a:r>
              <a:rPr lang="en-US" sz="1600" dirty="0">
                <a:solidFill>
                  <a:srgbClr val="002060"/>
                </a:solidFill>
              </a:rPr>
              <a:t> </a:t>
            </a:r>
            <a:r>
              <a:rPr lang="en-US" sz="1600" dirty="0" err="1">
                <a:solidFill>
                  <a:srgbClr val="002060"/>
                </a:solidFill>
              </a:rPr>
              <a:t>bằng</a:t>
            </a:r>
            <a:r>
              <a:rPr lang="en-US" sz="1600" dirty="0">
                <a:solidFill>
                  <a:srgbClr val="002060"/>
                </a:solidFill>
              </a:rPr>
              <a:t> </a:t>
            </a:r>
            <a:r>
              <a:rPr lang="en-US" sz="1600" dirty="0" err="1">
                <a:solidFill>
                  <a:srgbClr val="002060"/>
                </a:solidFill>
              </a:rPr>
              <a:t>hàm</a:t>
            </a:r>
            <a:r>
              <a:rPr lang="en-US" sz="1600" dirty="0">
                <a:solidFill>
                  <a:srgbClr val="002060"/>
                </a:solidFill>
              </a:rPr>
              <a:t> </a:t>
            </a:r>
            <a:r>
              <a:rPr lang="en-US" sz="1600" b="1" dirty="0" err="1">
                <a:solidFill>
                  <a:srgbClr val="002060"/>
                </a:solidFill>
              </a:rPr>
              <a:t>WSAEnumNetworkEvents</a:t>
            </a:r>
            <a:r>
              <a:rPr lang="en-US" sz="1600" b="1" dirty="0">
                <a:solidFill>
                  <a:srgbClr val="002060"/>
                </a:solidFill>
              </a:rPr>
              <a:t>.</a:t>
            </a:r>
          </a:p>
          <a:p>
            <a:pPr marL="990600" lvl="3" indent="-266700">
              <a:buNone/>
            </a:pPr>
            <a:r>
              <a:rPr lang="en-US" sz="1600" b="1" dirty="0">
                <a:solidFill>
                  <a:srgbClr val="002060"/>
                </a:solidFill>
              </a:rPr>
              <a:t>	</a:t>
            </a:r>
            <a:r>
              <a:rPr lang="en-US" sz="1600" b="1" dirty="0" err="1">
                <a:solidFill>
                  <a:srgbClr val="002060"/>
                </a:solidFill>
              </a:rPr>
              <a:t>int</a:t>
            </a:r>
            <a:r>
              <a:rPr lang="en-US" sz="1600" b="1" dirty="0">
                <a:solidFill>
                  <a:srgbClr val="002060"/>
                </a:solidFill>
              </a:rPr>
              <a:t> </a:t>
            </a:r>
            <a:r>
              <a:rPr lang="en-US" sz="1600" b="1" dirty="0" err="1">
                <a:solidFill>
                  <a:srgbClr val="002060"/>
                </a:solidFill>
              </a:rPr>
              <a:t>WSAEnumNetworkEvents</a:t>
            </a:r>
            <a:r>
              <a:rPr lang="en-US" sz="1600" b="1" dirty="0">
                <a:solidFill>
                  <a:srgbClr val="002060"/>
                </a:solidFill>
              </a:rPr>
              <a:t>(</a:t>
            </a:r>
          </a:p>
          <a:p>
            <a:pPr marL="990600" lvl="3" indent="-266700">
              <a:buNone/>
            </a:pPr>
            <a:r>
              <a:rPr lang="en-US" sz="1600" b="1" dirty="0">
                <a:solidFill>
                  <a:srgbClr val="002060"/>
                </a:solidFill>
              </a:rPr>
              <a:t>	    SOCKET s,		</a:t>
            </a:r>
            <a:r>
              <a:rPr lang="en-US" sz="1600" b="1" dirty="0">
                <a:solidFill>
                  <a:srgbClr val="006020"/>
                </a:solidFill>
              </a:rPr>
              <a:t>// [IN] Socket </a:t>
            </a:r>
            <a:r>
              <a:rPr lang="en-US" sz="1600" b="1" dirty="0" err="1">
                <a:solidFill>
                  <a:srgbClr val="006020"/>
                </a:solidFill>
              </a:rPr>
              <a:t>muốn</a:t>
            </a:r>
            <a:r>
              <a:rPr lang="en-US" sz="1600" b="1" dirty="0">
                <a:solidFill>
                  <a:srgbClr val="006020"/>
                </a:solidFill>
              </a:rPr>
              <a:t> </a:t>
            </a:r>
            <a:r>
              <a:rPr lang="en-US" sz="1600" b="1" dirty="0" err="1">
                <a:solidFill>
                  <a:srgbClr val="006020"/>
                </a:solidFill>
              </a:rPr>
              <a:t>thăm</a:t>
            </a:r>
            <a:r>
              <a:rPr lang="en-US" sz="1600" b="1" dirty="0">
                <a:solidFill>
                  <a:srgbClr val="006020"/>
                </a:solidFill>
              </a:rPr>
              <a:t> </a:t>
            </a:r>
            <a:r>
              <a:rPr lang="en-US" sz="1600" b="1" dirty="0" err="1">
                <a:solidFill>
                  <a:srgbClr val="006020"/>
                </a:solidFill>
              </a:rPr>
              <a:t>dò</a:t>
            </a:r>
            <a:endParaRPr lang="en-US" sz="1600" b="1" dirty="0">
              <a:solidFill>
                <a:srgbClr val="006020"/>
              </a:solidFill>
            </a:endParaRPr>
          </a:p>
          <a:p>
            <a:pPr marL="990600" lvl="3" indent="-266700">
              <a:buNone/>
            </a:pPr>
            <a:r>
              <a:rPr lang="en-US" sz="1600" b="1" dirty="0">
                <a:solidFill>
                  <a:srgbClr val="002060"/>
                </a:solidFill>
              </a:rPr>
              <a:t>	    WSAEVENT </a:t>
            </a:r>
            <a:r>
              <a:rPr lang="en-US" sz="1600" b="1" dirty="0" err="1">
                <a:solidFill>
                  <a:srgbClr val="002060"/>
                </a:solidFill>
              </a:rPr>
              <a:t>hEventObject</a:t>
            </a:r>
            <a:r>
              <a:rPr lang="en-US" sz="1600" b="1" dirty="0">
                <a:solidFill>
                  <a:srgbClr val="002060"/>
                </a:solidFill>
              </a:rPr>
              <a:t>,  </a:t>
            </a:r>
            <a:r>
              <a:rPr lang="en-US" sz="1600" b="1" dirty="0">
                <a:solidFill>
                  <a:srgbClr val="006020"/>
                </a:solidFill>
              </a:rPr>
              <a:t>// [IN] </a:t>
            </a:r>
            <a:r>
              <a:rPr lang="en-US" sz="1600" b="1" dirty="0" err="1">
                <a:solidFill>
                  <a:srgbClr val="006020"/>
                </a:solidFill>
              </a:rPr>
              <a:t>Đối</a:t>
            </a:r>
            <a:r>
              <a:rPr lang="en-US" sz="1600" b="1" dirty="0">
                <a:solidFill>
                  <a:srgbClr val="006020"/>
                </a:solidFill>
              </a:rPr>
              <a:t> </a:t>
            </a:r>
            <a:r>
              <a:rPr lang="en-US" sz="1600" b="1" dirty="0" err="1">
                <a:solidFill>
                  <a:srgbClr val="006020"/>
                </a:solidFill>
              </a:rPr>
              <a:t>tượng</a:t>
            </a:r>
            <a:r>
              <a:rPr lang="en-US" sz="1600" b="1" dirty="0">
                <a:solidFill>
                  <a:srgbClr val="006020"/>
                </a:solidFill>
              </a:rPr>
              <a:t> </a:t>
            </a:r>
            <a:r>
              <a:rPr lang="en-US" sz="1600" b="1" dirty="0" err="1">
                <a:solidFill>
                  <a:srgbClr val="006020"/>
                </a:solidFill>
              </a:rPr>
              <a:t>sự</a:t>
            </a:r>
            <a:r>
              <a:rPr lang="en-US" sz="1600" b="1" dirty="0">
                <a:solidFill>
                  <a:srgbClr val="006020"/>
                </a:solidFill>
              </a:rPr>
              <a:t> </a:t>
            </a:r>
            <a:r>
              <a:rPr lang="en-US" sz="1600" b="1" dirty="0" err="1">
                <a:solidFill>
                  <a:srgbClr val="006020"/>
                </a:solidFill>
              </a:rPr>
              <a:t>kiện</a:t>
            </a:r>
            <a:r>
              <a:rPr lang="en-US" sz="1600" b="1" dirty="0">
                <a:solidFill>
                  <a:srgbClr val="006020"/>
                </a:solidFill>
              </a:rPr>
              <a:t> </a:t>
            </a:r>
            <a:r>
              <a:rPr lang="en-US" sz="1600" b="1" dirty="0" err="1">
                <a:solidFill>
                  <a:srgbClr val="006020"/>
                </a:solidFill>
              </a:rPr>
              <a:t>tương</a:t>
            </a:r>
            <a:r>
              <a:rPr lang="en-US" sz="1600" b="1" dirty="0">
                <a:solidFill>
                  <a:srgbClr val="006020"/>
                </a:solidFill>
              </a:rPr>
              <a:t> </a:t>
            </a:r>
            <a:r>
              <a:rPr lang="en-US" sz="1600" b="1" dirty="0" err="1">
                <a:solidFill>
                  <a:srgbClr val="006020"/>
                </a:solidFill>
              </a:rPr>
              <a:t>ứng</a:t>
            </a:r>
            <a:r>
              <a:rPr lang="en-US" sz="1600" b="1" dirty="0">
                <a:solidFill>
                  <a:srgbClr val="006020"/>
                </a:solidFill>
              </a:rPr>
              <a:t> </a:t>
            </a:r>
          </a:p>
          <a:p>
            <a:pPr marL="990600" lvl="3" indent="-266700">
              <a:buNone/>
            </a:pPr>
            <a:r>
              <a:rPr lang="en-US" sz="1600" b="1" dirty="0">
                <a:solidFill>
                  <a:srgbClr val="002060"/>
                </a:solidFill>
              </a:rPr>
              <a:t>	    LPWSANETWORKEVENTS </a:t>
            </a:r>
            <a:r>
              <a:rPr lang="en-US" sz="1600" b="1" dirty="0" err="1">
                <a:solidFill>
                  <a:srgbClr val="002060"/>
                </a:solidFill>
              </a:rPr>
              <a:t>lpNetworkEvents</a:t>
            </a:r>
            <a:r>
              <a:rPr lang="en-US" sz="1600" b="1" dirty="0">
                <a:solidFill>
                  <a:srgbClr val="002060"/>
                </a:solidFill>
              </a:rPr>
              <a:t>// </a:t>
            </a:r>
            <a:r>
              <a:rPr lang="en-US" sz="1600" b="1" dirty="0">
                <a:solidFill>
                  <a:srgbClr val="006020"/>
                </a:solidFill>
              </a:rPr>
              <a:t>[OUT] </a:t>
            </a:r>
            <a:r>
              <a:rPr lang="en-US" sz="1600" b="1" dirty="0" err="1">
                <a:solidFill>
                  <a:srgbClr val="006020"/>
                </a:solidFill>
              </a:rPr>
              <a:t>Cấu</a:t>
            </a:r>
            <a:r>
              <a:rPr lang="en-US" sz="1600" b="1" dirty="0">
                <a:solidFill>
                  <a:srgbClr val="006020"/>
                </a:solidFill>
              </a:rPr>
              <a:t> </a:t>
            </a:r>
            <a:r>
              <a:rPr lang="en-US" sz="1600" b="1" dirty="0" err="1">
                <a:solidFill>
                  <a:srgbClr val="006020"/>
                </a:solidFill>
              </a:rPr>
              <a:t>trúc</a:t>
            </a:r>
            <a:r>
              <a:rPr lang="en-US" sz="1600" b="1" dirty="0">
                <a:solidFill>
                  <a:srgbClr val="006020"/>
                </a:solidFill>
              </a:rPr>
              <a:t> </a:t>
            </a:r>
            <a:r>
              <a:rPr lang="en-US" sz="1600" b="1" dirty="0" err="1">
                <a:solidFill>
                  <a:srgbClr val="006020"/>
                </a:solidFill>
              </a:rPr>
              <a:t>chứa</a:t>
            </a:r>
            <a:r>
              <a:rPr lang="en-US" sz="1600" b="1" dirty="0">
                <a:solidFill>
                  <a:srgbClr val="006020"/>
                </a:solidFill>
              </a:rPr>
              <a:t> </a:t>
            </a:r>
            <a:r>
              <a:rPr lang="en-US" sz="1600" b="1" dirty="0" err="1">
                <a:solidFill>
                  <a:srgbClr val="006020"/>
                </a:solidFill>
              </a:rPr>
              <a:t>mã</a:t>
            </a:r>
            <a:r>
              <a:rPr lang="en-US" sz="1600" b="1" dirty="0">
                <a:solidFill>
                  <a:srgbClr val="006020"/>
                </a:solidFill>
              </a:rPr>
              <a:t> </a:t>
            </a:r>
            <a:r>
              <a:rPr lang="en-US" sz="1600" b="1" dirty="0" err="1">
                <a:solidFill>
                  <a:srgbClr val="006020"/>
                </a:solidFill>
              </a:rPr>
              <a:t>sự</a:t>
            </a:r>
            <a:r>
              <a:rPr lang="en-US" sz="1600" b="1" dirty="0">
                <a:solidFill>
                  <a:srgbClr val="006020"/>
                </a:solidFill>
              </a:rPr>
              <a:t> </a:t>
            </a:r>
            <a:r>
              <a:rPr lang="en-US" sz="1600" b="1" dirty="0" err="1">
                <a:solidFill>
                  <a:srgbClr val="006020"/>
                </a:solidFill>
              </a:rPr>
              <a:t>kiện</a:t>
            </a:r>
            <a:endParaRPr lang="en-US" sz="1600" b="1" dirty="0">
              <a:solidFill>
                <a:srgbClr val="006020"/>
              </a:solidFill>
            </a:endParaRPr>
          </a:p>
          <a:p>
            <a:pPr marL="990600" lvl="3" indent="-266700">
              <a:buNone/>
            </a:pPr>
            <a:r>
              <a:rPr lang="en-US" sz="1600" b="1" dirty="0">
                <a:solidFill>
                  <a:srgbClr val="002060"/>
                </a:solidFill>
              </a:rPr>
              <a:t>	);</a:t>
            </a:r>
          </a:p>
          <a:p>
            <a:pPr marL="990600" lvl="3" indent="-266700">
              <a:buFont typeface="Wingdings" pitchFamily="2" charset="2"/>
              <a:buChar char="§"/>
            </a:pPr>
            <a:r>
              <a:rPr lang="en-US" sz="1600" dirty="0" err="1">
                <a:solidFill>
                  <a:srgbClr val="002060"/>
                </a:solidFill>
              </a:rPr>
              <a:t>Mã</a:t>
            </a:r>
            <a:r>
              <a:rPr lang="en-US" sz="1600" dirty="0">
                <a:solidFill>
                  <a:srgbClr val="002060"/>
                </a:solidFill>
              </a:rPr>
              <a:t> </a:t>
            </a:r>
            <a:r>
              <a:rPr lang="en-US" sz="1600" dirty="0" err="1">
                <a:solidFill>
                  <a:srgbClr val="002060"/>
                </a:solidFill>
              </a:rPr>
              <a:t>sự</a:t>
            </a:r>
            <a:r>
              <a:rPr lang="en-US" sz="1600" dirty="0">
                <a:solidFill>
                  <a:srgbClr val="002060"/>
                </a:solidFill>
              </a:rPr>
              <a:t> </a:t>
            </a:r>
            <a:r>
              <a:rPr lang="en-US" sz="1600" dirty="0" err="1">
                <a:solidFill>
                  <a:srgbClr val="002060"/>
                </a:solidFill>
              </a:rPr>
              <a:t>kiện</a:t>
            </a:r>
            <a:r>
              <a:rPr lang="en-US" sz="1600" dirty="0">
                <a:solidFill>
                  <a:srgbClr val="002060"/>
                </a:solidFill>
              </a:rPr>
              <a:t> </a:t>
            </a:r>
            <a:r>
              <a:rPr lang="en-US" sz="1600" dirty="0" err="1">
                <a:solidFill>
                  <a:srgbClr val="002060"/>
                </a:solidFill>
              </a:rPr>
              <a:t>lại</a:t>
            </a:r>
            <a:r>
              <a:rPr lang="en-US" sz="1600" dirty="0">
                <a:solidFill>
                  <a:srgbClr val="002060"/>
                </a:solidFill>
              </a:rPr>
              <a:t> </a:t>
            </a:r>
            <a:r>
              <a:rPr lang="en-US" sz="1600" dirty="0" err="1">
                <a:solidFill>
                  <a:srgbClr val="002060"/>
                </a:solidFill>
              </a:rPr>
              <a:t>nằm</a:t>
            </a:r>
            <a:r>
              <a:rPr lang="en-US" sz="1600" dirty="0">
                <a:solidFill>
                  <a:srgbClr val="002060"/>
                </a:solidFill>
              </a:rPr>
              <a:t> </a:t>
            </a:r>
            <a:r>
              <a:rPr lang="en-US" sz="1600" dirty="0" err="1">
                <a:solidFill>
                  <a:srgbClr val="002060"/>
                </a:solidFill>
              </a:rPr>
              <a:t>trong</a:t>
            </a:r>
            <a:r>
              <a:rPr lang="en-US" sz="1600" dirty="0">
                <a:solidFill>
                  <a:srgbClr val="002060"/>
                </a:solidFill>
              </a:rPr>
              <a:t> </a:t>
            </a:r>
            <a:r>
              <a:rPr lang="en-US" sz="1600" dirty="0" err="1">
                <a:solidFill>
                  <a:srgbClr val="002060"/>
                </a:solidFill>
              </a:rPr>
              <a:t>cấu</a:t>
            </a:r>
            <a:r>
              <a:rPr lang="en-US" sz="1600" dirty="0">
                <a:solidFill>
                  <a:srgbClr val="002060"/>
                </a:solidFill>
              </a:rPr>
              <a:t> </a:t>
            </a:r>
            <a:r>
              <a:rPr lang="en-US" sz="1600" dirty="0" err="1">
                <a:solidFill>
                  <a:srgbClr val="002060"/>
                </a:solidFill>
              </a:rPr>
              <a:t>trúc</a:t>
            </a:r>
            <a:r>
              <a:rPr lang="en-US" sz="1600" dirty="0">
                <a:solidFill>
                  <a:srgbClr val="002060"/>
                </a:solidFill>
              </a:rPr>
              <a:t> WSANETWORKEVENTS </a:t>
            </a:r>
            <a:r>
              <a:rPr lang="en-US" sz="1600" dirty="0" err="1">
                <a:solidFill>
                  <a:srgbClr val="002060"/>
                </a:solidFill>
              </a:rPr>
              <a:t>có</a:t>
            </a:r>
            <a:r>
              <a:rPr lang="en-US" sz="1600" dirty="0">
                <a:solidFill>
                  <a:srgbClr val="002060"/>
                </a:solidFill>
              </a:rPr>
              <a:t> </a:t>
            </a:r>
            <a:r>
              <a:rPr lang="en-US" sz="1600" dirty="0" err="1">
                <a:solidFill>
                  <a:srgbClr val="002060"/>
                </a:solidFill>
              </a:rPr>
              <a:t>khai</a:t>
            </a:r>
            <a:r>
              <a:rPr lang="en-US" sz="1600" dirty="0">
                <a:solidFill>
                  <a:srgbClr val="002060"/>
                </a:solidFill>
              </a:rPr>
              <a:t> </a:t>
            </a:r>
            <a:r>
              <a:rPr lang="en-US" sz="1600" dirty="0" err="1">
                <a:solidFill>
                  <a:srgbClr val="002060"/>
                </a:solidFill>
              </a:rPr>
              <a:t>báo</a:t>
            </a:r>
            <a:r>
              <a:rPr lang="en-US" sz="1600" dirty="0">
                <a:solidFill>
                  <a:srgbClr val="002060"/>
                </a:solidFill>
              </a:rPr>
              <a:t> </a:t>
            </a:r>
            <a:r>
              <a:rPr lang="en-US" sz="1600" dirty="0" err="1">
                <a:solidFill>
                  <a:srgbClr val="002060"/>
                </a:solidFill>
              </a:rPr>
              <a:t>như</a:t>
            </a:r>
            <a:r>
              <a:rPr lang="en-US" sz="1600" dirty="0">
                <a:solidFill>
                  <a:srgbClr val="002060"/>
                </a:solidFill>
              </a:rPr>
              <a:t> </a:t>
            </a:r>
            <a:r>
              <a:rPr lang="en-US" sz="1600" dirty="0" err="1">
                <a:solidFill>
                  <a:srgbClr val="002060"/>
                </a:solidFill>
              </a:rPr>
              <a:t>sau</a:t>
            </a:r>
            <a:endParaRPr lang="en-US" sz="1600" dirty="0">
              <a:solidFill>
                <a:srgbClr val="002060"/>
              </a:solidFill>
            </a:endParaRPr>
          </a:p>
          <a:p>
            <a:pPr marL="990600" lvl="3" indent="-266700">
              <a:buNone/>
            </a:pPr>
            <a:r>
              <a:rPr lang="en-US" sz="1600" b="1" dirty="0">
                <a:solidFill>
                  <a:srgbClr val="002060"/>
                </a:solidFill>
              </a:rPr>
              <a:t>	</a:t>
            </a:r>
            <a:r>
              <a:rPr lang="en-US" sz="1600" b="1" dirty="0" err="1">
                <a:solidFill>
                  <a:srgbClr val="002060"/>
                </a:solidFill>
              </a:rPr>
              <a:t>typedef</a:t>
            </a:r>
            <a:r>
              <a:rPr lang="en-US" sz="1600" b="1" dirty="0">
                <a:solidFill>
                  <a:srgbClr val="002060"/>
                </a:solidFill>
              </a:rPr>
              <a:t> </a:t>
            </a:r>
            <a:r>
              <a:rPr lang="en-US" sz="1600" b="1" dirty="0" err="1">
                <a:solidFill>
                  <a:srgbClr val="002060"/>
                </a:solidFill>
              </a:rPr>
              <a:t>struct</a:t>
            </a:r>
            <a:r>
              <a:rPr lang="en-US" sz="1600" b="1" dirty="0">
                <a:solidFill>
                  <a:srgbClr val="002060"/>
                </a:solidFill>
              </a:rPr>
              <a:t> _WSANETWORKEVENTS</a:t>
            </a:r>
          </a:p>
          <a:p>
            <a:pPr marL="990600" lvl="3" indent="-266700">
              <a:buNone/>
            </a:pPr>
            <a:r>
              <a:rPr lang="en-US" sz="1600" b="1" dirty="0">
                <a:solidFill>
                  <a:srgbClr val="002060"/>
                </a:solidFill>
              </a:rPr>
              <a:t>	{</a:t>
            </a:r>
          </a:p>
          <a:p>
            <a:pPr marL="990600" lvl="3" indent="-266700">
              <a:buNone/>
            </a:pPr>
            <a:r>
              <a:rPr lang="en-US" sz="1600" b="1" dirty="0">
                <a:solidFill>
                  <a:srgbClr val="002060"/>
                </a:solidFill>
              </a:rPr>
              <a:t>    		long </a:t>
            </a:r>
            <a:r>
              <a:rPr lang="en-US" sz="1600" b="1" dirty="0" err="1">
                <a:solidFill>
                  <a:srgbClr val="002060"/>
                </a:solidFill>
              </a:rPr>
              <a:t>lNetworkEvents</a:t>
            </a:r>
            <a:r>
              <a:rPr lang="en-US" sz="1600" b="1" dirty="0">
                <a:solidFill>
                  <a:srgbClr val="002060"/>
                </a:solidFill>
              </a:rPr>
              <a:t>; </a:t>
            </a:r>
            <a:r>
              <a:rPr lang="en-US" sz="1600" b="1" dirty="0">
                <a:solidFill>
                  <a:srgbClr val="006020"/>
                </a:solidFill>
              </a:rPr>
              <a:t>// </a:t>
            </a:r>
            <a:r>
              <a:rPr lang="en-US" sz="1600" b="1" dirty="0" err="1">
                <a:solidFill>
                  <a:srgbClr val="006020"/>
                </a:solidFill>
              </a:rPr>
              <a:t>Mặt</a:t>
            </a:r>
            <a:r>
              <a:rPr lang="en-US" sz="1600" b="1" dirty="0">
                <a:solidFill>
                  <a:srgbClr val="006020"/>
                </a:solidFill>
              </a:rPr>
              <a:t> </a:t>
            </a:r>
            <a:r>
              <a:rPr lang="en-US" sz="1600" b="1" dirty="0" err="1">
                <a:solidFill>
                  <a:srgbClr val="006020"/>
                </a:solidFill>
              </a:rPr>
              <a:t>nạ</a:t>
            </a:r>
            <a:r>
              <a:rPr lang="en-US" sz="1600" b="1" dirty="0">
                <a:solidFill>
                  <a:srgbClr val="006020"/>
                </a:solidFill>
              </a:rPr>
              <a:t> </a:t>
            </a:r>
            <a:r>
              <a:rPr lang="en-US" sz="1600" b="1" dirty="0" err="1">
                <a:solidFill>
                  <a:srgbClr val="006020"/>
                </a:solidFill>
              </a:rPr>
              <a:t>chứa</a:t>
            </a:r>
            <a:r>
              <a:rPr lang="en-US" sz="1600" b="1" dirty="0">
                <a:solidFill>
                  <a:srgbClr val="006020"/>
                </a:solidFill>
              </a:rPr>
              <a:t> </a:t>
            </a:r>
            <a:r>
              <a:rPr lang="en-US" sz="1600" b="1" dirty="0" err="1">
                <a:solidFill>
                  <a:srgbClr val="006020"/>
                </a:solidFill>
              </a:rPr>
              <a:t>sự</a:t>
            </a:r>
            <a:r>
              <a:rPr lang="en-US" sz="1600" b="1" dirty="0">
                <a:solidFill>
                  <a:srgbClr val="006020"/>
                </a:solidFill>
              </a:rPr>
              <a:t> </a:t>
            </a:r>
            <a:r>
              <a:rPr lang="en-US" sz="1600" b="1" dirty="0" err="1">
                <a:solidFill>
                  <a:srgbClr val="006020"/>
                </a:solidFill>
              </a:rPr>
              <a:t>kiện</a:t>
            </a:r>
            <a:r>
              <a:rPr lang="en-US" sz="1600" b="1" dirty="0">
                <a:solidFill>
                  <a:srgbClr val="006020"/>
                </a:solidFill>
              </a:rPr>
              <a:t> </a:t>
            </a:r>
            <a:r>
              <a:rPr lang="en-US" sz="1600" b="1" dirty="0" err="1">
                <a:solidFill>
                  <a:srgbClr val="006020"/>
                </a:solidFill>
              </a:rPr>
              <a:t>được</a:t>
            </a:r>
            <a:r>
              <a:rPr lang="en-US" sz="1600" b="1" dirty="0">
                <a:solidFill>
                  <a:srgbClr val="006020"/>
                </a:solidFill>
              </a:rPr>
              <a:t> </a:t>
            </a:r>
            <a:r>
              <a:rPr lang="en-US" sz="1600" b="1" dirty="0" err="1">
                <a:solidFill>
                  <a:srgbClr val="006020"/>
                </a:solidFill>
              </a:rPr>
              <a:t>kích</a:t>
            </a:r>
            <a:r>
              <a:rPr lang="en-US" sz="1600" b="1" dirty="0">
                <a:solidFill>
                  <a:srgbClr val="006020"/>
                </a:solidFill>
              </a:rPr>
              <a:t> ho</a:t>
            </a:r>
            <a:r>
              <a:rPr lang="en-US" sz="1600" b="1" dirty="0">
                <a:solidFill>
                  <a:srgbClr val="002060"/>
                </a:solidFill>
              </a:rPr>
              <a:t>	</a:t>
            </a:r>
          </a:p>
          <a:p>
            <a:pPr marL="990600" lvl="3" indent="-266700">
              <a:buNone/>
            </a:pPr>
            <a:r>
              <a:rPr lang="en-US" sz="1600" b="1" dirty="0">
                <a:solidFill>
                  <a:srgbClr val="002060"/>
                </a:solidFill>
              </a:rPr>
              <a:t>		</a:t>
            </a:r>
            <a:r>
              <a:rPr lang="en-US" sz="1600" b="1" dirty="0" err="1">
                <a:solidFill>
                  <a:srgbClr val="002060"/>
                </a:solidFill>
              </a:rPr>
              <a:t>int</a:t>
            </a:r>
            <a:r>
              <a:rPr lang="en-US" sz="1600" b="1" dirty="0">
                <a:solidFill>
                  <a:srgbClr val="002060"/>
                </a:solidFill>
              </a:rPr>
              <a:t>  </a:t>
            </a:r>
            <a:r>
              <a:rPr lang="en-US" sz="1600" b="1" dirty="0" err="1">
                <a:solidFill>
                  <a:srgbClr val="002060"/>
                </a:solidFill>
              </a:rPr>
              <a:t>iErrorCode</a:t>
            </a:r>
            <a:r>
              <a:rPr lang="en-US" sz="1600" b="1" dirty="0">
                <a:solidFill>
                  <a:srgbClr val="002060"/>
                </a:solidFill>
              </a:rPr>
              <a:t>[FD_MAX_EVENTS]; </a:t>
            </a:r>
            <a:r>
              <a:rPr lang="en-US" sz="1600" b="1" dirty="0">
                <a:solidFill>
                  <a:srgbClr val="006020"/>
                </a:solidFill>
              </a:rPr>
              <a:t>// </a:t>
            </a:r>
            <a:r>
              <a:rPr lang="en-US" sz="1600" b="1" dirty="0" err="1">
                <a:solidFill>
                  <a:srgbClr val="006020"/>
                </a:solidFill>
              </a:rPr>
              <a:t>Mảng</a:t>
            </a:r>
            <a:r>
              <a:rPr lang="en-US" sz="1600" b="1" dirty="0">
                <a:solidFill>
                  <a:srgbClr val="006020"/>
                </a:solidFill>
              </a:rPr>
              <a:t> </a:t>
            </a:r>
            <a:r>
              <a:rPr lang="en-US" sz="1600" b="1" dirty="0" err="1">
                <a:solidFill>
                  <a:srgbClr val="006020"/>
                </a:solidFill>
              </a:rPr>
              <a:t>các</a:t>
            </a:r>
            <a:r>
              <a:rPr lang="en-US" sz="1600" b="1" dirty="0">
                <a:solidFill>
                  <a:srgbClr val="006020"/>
                </a:solidFill>
              </a:rPr>
              <a:t> </a:t>
            </a:r>
            <a:r>
              <a:rPr lang="en-US" sz="1600" b="1" dirty="0" err="1">
                <a:solidFill>
                  <a:srgbClr val="006020"/>
                </a:solidFill>
              </a:rPr>
              <a:t>mã</a:t>
            </a:r>
            <a:r>
              <a:rPr lang="en-US" sz="1600" b="1" dirty="0">
                <a:solidFill>
                  <a:srgbClr val="006020"/>
                </a:solidFill>
              </a:rPr>
              <a:t> </a:t>
            </a:r>
            <a:r>
              <a:rPr lang="en-US" sz="1600" b="1" dirty="0" err="1">
                <a:solidFill>
                  <a:srgbClr val="006020"/>
                </a:solidFill>
              </a:rPr>
              <a:t>sự</a:t>
            </a:r>
            <a:r>
              <a:rPr lang="en-US" sz="1600" b="1" dirty="0">
                <a:solidFill>
                  <a:srgbClr val="006020"/>
                </a:solidFill>
              </a:rPr>
              <a:t> </a:t>
            </a:r>
            <a:r>
              <a:rPr lang="en-US" sz="1600" b="1" dirty="0" err="1">
                <a:solidFill>
                  <a:srgbClr val="006020"/>
                </a:solidFill>
              </a:rPr>
              <a:t>kiện</a:t>
            </a:r>
            <a:endParaRPr lang="en-US" sz="1600" b="1" dirty="0">
              <a:solidFill>
                <a:srgbClr val="006020"/>
              </a:solidFill>
            </a:endParaRPr>
          </a:p>
          <a:p>
            <a:pPr marL="990600" lvl="3" indent="-266700">
              <a:buNone/>
            </a:pPr>
            <a:r>
              <a:rPr lang="en-US" sz="1600" b="1" dirty="0">
                <a:solidFill>
                  <a:srgbClr val="002060"/>
                </a:solidFill>
              </a:rPr>
              <a:t>	} WSANETWORKEVENTS, FAR * LPWSANETWORKEVENTS;</a:t>
            </a:r>
          </a:p>
          <a:p>
            <a:pPr marL="990600" lvl="3" indent="-266700">
              <a:buNone/>
            </a:pPr>
            <a:endParaRPr lang="en-US" sz="1600" b="1" dirty="0">
              <a:solidFill>
                <a:srgbClr val="002060"/>
              </a:solidFill>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3.4 Các phương pháp vào ra</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131</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686800" cy="4800600"/>
          </a:xfrm>
        </p:spPr>
        <p:txBody>
          <a:bodyPr>
            <a:normAutofit/>
          </a:bodyPr>
          <a:lstStyle/>
          <a:p>
            <a:r>
              <a:rPr lang="en-US" sz="2400">
                <a:solidFill>
                  <a:srgbClr val="002060"/>
                </a:solidFill>
              </a:rPr>
              <a:t>Các mô hình vào ra của WinSock</a:t>
            </a:r>
          </a:p>
          <a:p>
            <a:pPr marL="533400" lvl="2" indent="-266700"/>
            <a:r>
              <a:rPr lang="en-US" sz="2000">
                <a:solidFill>
                  <a:srgbClr val="002060"/>
                </a:solidFill>
              </a:rPr>
              <a:t>Mô hình WSAEventSelect</a:t>
            </a:r>
          </a:p>
          <a:p>
            <a:pPr marL="990600" lvl="3" indent="-266700">
              <a:buFont typeface="Wingdings" pitchFamily="2" charset="2"/>
              <a:buChar char="§"/>
            </a:pPr>
            <a:r>
              <a:rPr lang="en-US" sz="1600">
                <a:solidFill>
                  <a:srgbClr val="002060"/>
                </a:solidFill>
              </a:rPr>
              <a:t>Thí dụ</a:t>
            </a:r>
            <a:endParaRPr lang="en-US" sz="1600" b="1">
              <a:solidFill>
                <a:srgbClr val="002060"/>
              </a:solidFill>
            </a:endParaRPr>
          </a:p>
        </p:txBody>
      </p:sp>
      <p:sp>
        <p:nvSpPr>
          <p:cNvPr id="7" name="TextBox 6"/>
          <p:cNvSpPr txBox="1"/>
          <p:nvPr/>
        </p:nvSpPr>
        <p:spPr>
          <a:xfrm>
            <a:off x="1524000" y="2519839"/>
            <a:ext cx="6781800" cy="4185761"/>
          </a:xfrm>
          <a:prstGeom prst="rect">
            <a:avLst/>
          </a:prstGeom>
          <a:noFill/>
        </p:spPr>
        <p:txBody>
          <a:bodyPr wrap="square" rtlCol="0">
            <a:spAutoFit/>
          </a:bodyPr>
          <a:lstStyle/>
          <a:p>
            <a:r>
              <a:rPr lang="en-US" sz="1400" b="1" dirty="0">
                <a:solidFill>
                  <a:srgbClr val="002060"/>
                </a:solidFill>
              </a:rPr>
              <a:t>#include &lt;winsock2.h&gt;</a:t>
            </a:r>
          </a:p>
          <a:p>
            <a:r>
              <a:rPr lang="en-US" sz="1400" b="1" dirty="0">
                <a:solidFill>
                  <a:srgbClr val="002060"/>
                </a:solidFill>
              </a:rPr>
              <a:t>#define MAX_EVENTS 64</a:t>
            </a:r>
          </a:p>
          <a:p>
            <a:r>
              <a:rPr lang="en-US" sz="1400" b="1" dirty="0" err="1">
                <a:solidFill>
                  <a:srgbClr val="002060"/>
                </a:solidFill>
              </a:rPr>
              <a:t>int</a:t>
            </a:r>
            <a:r>
              <a:rPr lang="en-US" sz="1400" b="1" dirty="0">
                <a:solidFill>
                  <a:srgbClr val="002060"/>
                </a:solidFill>
              </a:rPr>
              <a:t> _</a:t>
            </a:r>
            <a:r>
              <a:rPr lang="en-US" sz="1400" b="1" dirty="0" err="1">
                <a:solidFill>
                  <a:srgbClr val="002060"/>
                </a:solidFill>
              </a:rPr>
              <a:t>tmain</a:t>
            </a:r>
            <a:r>
              <a:rPr lang="en-US" sz="1400" b="1" dirty="0">
                <a:solidFill>
                  <a:srgbClr val="002060"/>
                </a:solidFill>
              </a:rPr>
              <a:t>(</a:t>
            </a:r>
            <a:r>
              <a:rPr lang="en-US" sz="1400" b="1" dirty="0" err="1">
                <a:solidFill>
                  <a:srgbClr val="002060"/>
                </a:solidFill>
              </a:rPr>
              <a:t>int</a:t>
            </a:r>
            <a:r>
              <a:rPr lang="en-US" sz="1400" b="1" dirty="0">
                <a:solidFill>
                  <a:srgbClr val="002060"/>
                </a:solidFill>
              </a:rPr>
              <a:t> </a:t>
            </a:r>
            <a:r>
              <a:rPr lang="en-US" sz="1400" b="1" dirty="0" err="1">
                <a:solidFill>
                  <a:srgbClr val="002060"/>
                </a:solidFill>
              </a:rPr>
              <a:t>argc</a:t>
            </a:r>
            <a:r>
              <a:rPr lang="en-US" sz="1400" b="1" dirty="0">
                <a:solidFill>
                  <a:srgbClr val="002060"/>
                </a:solidFill>
              </a:rPr>
              <a:t>, _TCHAR* </a:t>
            </a:r>
            <a:r>
              <a:rPr lang="en-US" sz="1400" b="1" dirty="0" err="1">
                <a:solidFill>
                  <a:srgbClr val="002060"/>
                </a:solidFill>
              </a:rPr>
              <a:t>argv</a:t>
            </a:r>
            <a:r>
              <a:rPr lang="en-US" sz="1400" b="1" dirty="0">
                <a:solidFill>
                  <a:srgbClr val="002060"/>
                </a:solidFill>
              </a:rPr>
              <a:t>[])</a:t>
            </a:r>
          </a:p>
          <a:p>
            <a:r>
              <a:rPr lang="en-US" sz="1400" b="1" dirty="0">
                <a:solidFill>
                  <a:srgbClr val="002060"/>
                </a:solidFill>
              </a:rPr>
              <a:t>{</a:t>
            </a:r>
          </a:p>
          <a:p>
            <a:r>
              <a:rPr lang="en-US" sz="1400" b="1" dirty="0">
                <a:solidFill>
                  <a:srgbClr val="002060"/>
                </a:solidFill>
              </a:rPr>
              <a:t>SOCKET </a:t>
            </a:r>
            <a:r>
              <a:rPr lang="en-US" sz="1400" b="1" dirty="0" err="1">
                <a:solidFill>
                  <a:srgbClr val="002060"/>
                </a:solidFill>
              </a:rPr>
              <a:t>SocketArray</a:t>
            </a:r>
            <a:r>
              <a:rPr lang="en-US" sz="1400" b="1" dirty="0">
                <a:solidFill>
                  <a:srgbClr val="002060"/>
                </a:solidFill>
              </a:rPr>
              <a:t> [MAX_EVENTS];</a:t>
            </a:r>
          </a:p>
          <a:p>
            <a:r>
              <a:rPr lang="en-US" sz="1400" b="1" dirty="0">
                <a:solidFill>
                  <a:srgbClr val="002060"/>
                </a:solidFill>
              </a:rPr>
              <a:t>WSAEVENT </a:t>
            </a:r>
            <a:r>
              <a:rPr lang="en-US" sz="1400" b="1" dirty="0" err="1">
                <a:solidFill>
                  <a:srgbClr val="002060"/>
                </a:solidFill>
              </a:rPr>
              <a:t>EventArray</a:t>
            </a:r>
            <a:r>
              <a:rPr lang="en-US" sz="1400" b="1" dirty="0">
                <a:solidFill>
                  <a:srgbClr val="002060"/>
                </a:solidFill>
              </a:rPr>
              <a:t> [MAX_EVENTS],</a:t>
            </a:r>
            <a:r>
              <a:rPr lang="en-US" sz="1400" b="1" dirty="0" err="1">
                <a:solidFill>
                  <a:srgbClr val="002060"/>
                </a:solidFill>
              </a:rPr>
              <a:t>NewEvent</a:t>
            </a:r>
            <a:r>
              <a:rPr lang="en-US" sz="1400" b="1" dirty="0">
                <a:solidFill>
                  <a:srgbClr val="002060"/>
                </a:solidFill>
              </a:rPr>
              <a:t>;</a:t>
            </a:r>
          </a:p>
          <a:p>
            <a:r>
              <a:rPr lang="en-US" sz="1400" b="1" dirty="0">
                <a:solidFill>
                  <a:srgbClr val="002060"/>
                </a:solidFill>
              </a:rPr>
              <a:t>SOCKADDR_IN </a:t>
            </a:r>
            <a:r>
              <a:rPr lang="en-US" sz="1400" b="1" dirty="0" err="1">
                <a:solidFill>
                  <a:srgbClr val="002060"/>
                </a:solidFill>
              </a:rPr>
              <a:t>InternetAddr</a:t>
            </a:r>
            <a:r>
              <a:rPr lang="en-US" sz="1400" b="1" dirty="0">
                <a:solidFill>
                  <a:srgbClr val="002060"/>
                </a:solidFill>
              </a:rPr>
              <a:t>;</a:t>
            </a:r>
          </a:p>
          <a:p>
            <a:r>
              <a:rPr lang="en-US" sz="1400" b="1" dirty="0">
                <a:solidFill>
                  <a:srgbClr val="002060"/>
                </a:solidFill>
              </a:rPr>
              <a:t>SOCKET Accept, Listen;</a:t>
            </a:r>
          </a:p>
          <a:p>
            <a:r>
              <a:rPr lang="en-US" sz="1400" b="1" dirty="0">
                <a:solidFill>
                  <a:srgbClr val="002060"/>
                </a:solidFill>
              </a:rPr>
              <a:t>DWORD </a:t>
            </a:r>
            <a:r>
              <a:rPr lang="en-US" sz="1400" b="1" dirty="0" err="1">
                <a:solidFill>
                  <a:srgbClr val="002060"/>
                </a:solidFill>
              </a:rPr>
              <a:t>EventTotal</a:t>
            </a:r>
            <a:r>
              <a:rPr lang="en-US" sz="1400" b="1" dirty="0">
                <a:solidFill>
                  <a:srgbClr val="002060"/>
                </a:solidFill>
              </a:rPr>
              <a:t> = 0;</a:t>
            </a:r>
          </a:p>
          <a:p>
            <a:r>
              <a:rPr lang="en-US" sz="1400" b="1" dirty="0">
                <a:solidFill>
                  <a:srgbClr val="002060"/>
                </a:solidFill>
              </a:rPr>
              <a:t>DWORD Index, </a:t>
            </a:r>
            <a:r>
              <a:rPr lang="en-US" sz="1400" b="1" dirty="0" err="1">
                <a:solidFill>
                  <a:srgbClr val="002060"/>
                </a:solidFill>
              </a:rPr>
              <a:t>i</a:t>
            </a:r>
            <a:r>
              <a:rPr lang="en-US" sz="1400" b="1" dirty="0">
                <a:solidFill>
                  <a:srgbClr val="002060"/>
                </a:solidFill>
              </a:rPr>
              <a:t>;</a:t>
            </a:r>
          </a:p>
          <a:p>
            <a:r>
              <a:rPr lang="en-US" sz="1400" b="1" dirty="0">
                <a:solidFill>
                  <a:srgbClr val="002060"/>
                </a:solidFill>
              </a:rPr>
              <a:t>WSADATA	</a:t>
            </a:r>
            <a:r>
              <a:rPr lang="en-US" sz="1400" b="1" dirty="0" err="1">
                <a:solidFill>
                  <a:srgbClr val="002060"/>
                </a:solidFill>
              </a:rPr>
              <a:t>wsaData</a:t>
            </a:r>
            <a:r>
              <a:rPr lang="en-US" sz="1400" b="1" dirty="0">
                <a:solidFill>
                  <a:srgbClr val="002060"/>
                </a:solidFill>
              </a:rPr>
              <a:t>;</a:t>
            </a:r>
          </a:p>
          <a:p>
            <a:r>
              <a:rPr lang="en-US" sz="1400" b="1" dirty="0">
                <a:solidFill>
                  <a:srgbClr val="002060"/>
                </a:solidFill>
              </a:rPr>
              <a:t>WORD	</a:t>
            </a:r>
            <a:r>
              <a:rPr lang="en-US" sz="1400" b="1" dirty="0" err="1">
                <a:solidFill>
                  <a:srgbClr val="002060"/>
                </a:solidFill>
              </a:rPr>
              <a:t>wVersion</a:t>
            </a:r>
            <a:r>
              <a:rPr lang="en-US" sz="1400" b="1" dirty="0">
                <a:solidFill>
                  <a:srgbClr val="002060"/>
                </a:solidFill>
              </a:rPr>
              <a:t> = MAKEWORD(2,2);</a:t>
            </a:r>
          </a:p>
          <a:p>
            <a:r>
              <a:rPr lang="en-US" sz="1400" b="1" dirty="0" err="1">
                <a:solidFill>
                  <a:srgbClr val="002060"/>
                </a:solidFill>
              </a:rPr>
              <a:t>int</a:t>
            </a:r>
            <a:r>
              <a:rPr lang="en-US" sz="1400" b="1" dirty="0">
                <a:solidFill>
                  <a:srgbClr val="002060"/>
                </a:solidFill>
              </a:rPr>
              <a:t>		</a:t>
            </a:r>
            <a:r>
              <a:rPr lang="en-US" sz="1400" b="1" dirty="0" err="1">
                <a:solidFill>
                  <a:srgbClr val="002060"/>
                </a:solidFill>
              </a:rPr>
              <a:t>rc</a:t>
            </a:r>
            <a:r>
              <a:rPr lang="en-US" sz="1400" b="1" dirty="0">
                <a:solidFill>
                  <a:srgbClr val="002060"/>
                </a:solidFill>
              </a:rPr>
              <a:t> = </a:t>
            </a:r>
            <a:r>
              <a:rPr lang="en-US" sz="1400" b="1" dirty="0" err="1">
                <a:solidFill>
                  <a:srgbClr val="002060"/>
                </a:solidFill>
              </a:rPr>
              <a:t>WSAStartup</a:t>
            </a:r>
            <a:r>
              <a:rPr lang="en-US" sz="1400" b="1" dirty="0">
                <a:solidFill>
                  <a:srgbClr val="002060"/>
                </a:solidFill>
              </a:rPr>
              <a:t>(</a:t>
            </a:r>
            <a:r>
              <a:rPr lang="en-US" sz="1400" b="1" dirty="0" err="1">
                <a:solidFill>
                  <a:srgbClr val="002060"/>
                </a:solidFill>
              </a:rPr>
              <a:t>wVersion</a:t>
            </a:r>
            <a:r>
              <a:rPr lang="en-US" sz="1400" b="1" dirty="0">
                <a:solidFill>
                  <a:srgbClr val="002060"/>
                </a:solidFill>
              </a:rPr>
              <a:t>,&amp;</a:t>
            </a:r>
            <a:r>
              <a:rPr lang="en-US" sz="1400" b="1" dirty="0" err="1">
                <a:solidFill>
                  <a:srgbClr val="002060"/>
                </a:solidFill>
              </a:rPr>
              <a:t>wsaData</a:t>
            </a:r>
            <a:r>
              <a:rPr lang="en-US" sz="1400" b="1" dirty="0">
                <a:solidFill>
                  <a:srgbClr val="002060"/>
                </a:solidFill>
              </a:rPr>
              <a:t>);</a:t>
            </a:r>
          </a:p>
          <a:p>
            <a:r>
              <a:rPr lang="en-US" sz="1400" b="1" dirty="0">
                <a:solidFill>
                  <a:srgbClr val="006020"/>
                </a:solidFill>
              </a:rPr>
              <a:t>// </a:t>
            </a:r>
            <a:r>
              <a:rPr lang="en-US" sz="1400" b="1" dirty="0" err="1">
                <a:solidFill>
                  <a:srgbClr val="006020"/>
                </a:solidFill>
              </a:rPr>
              <a:t>Thiết</a:t>
            </a:r>
            <a:r>
              <a:rPr lang="en-US" sz="1400" b="1" dirty="0">
                <a:solidFill>
                  <a:srgbClr val="006020"/>
                </a:solidFill>
              </a:rPr>
              <a:t> </a:t>
            </a:r>
            <a:r>
              <a:rPr lang="en-US" sz="1400" b="1" dirty="0" err="1">
                <a:solidFill>
                  <a:srgbClr val="006020"/>
                </a:solidFill>
              </a:rPr>
              <a:t>lập</a:t>
            </a:r>
            <a:r>
              <a:rPr lang="en-US" sz="1400" b="1" dirty="0">
                <a:solidFill>
                  <a:srgbClr val="006020"/>
                </a:solidFill>
              </a:rPr>
              <a:t> TCP socket </a:t>
            </a:r>
            <a:r>
              <a:rPr lang="en-US" sz="1400" b="1" dirty="0" err="1">
                <a:solidFill>
                  <a:srgbClr val="006020"/>
                </a:solidFill>
              </a:rPr>
              <a:t>đợi</a:t>
            </a:r>
            <a:r>
              <a:rPr lang="en-US" sz="1400" b="1" dirty="0">
                <a:solidFill>
                  <a:srgbClr val="006020"/>
                </a:solidFill>
              </a:rPr>
              <a:t> </a:t>
            </a:r>
            <a:r>
              <a:rPr lang="en-US" sz="1400" b="1" dirty="0" err="1">
                <a:solidFill>
                  <a:srgbClr val="006020"/>
                </a:solidFill>
              </a:rPr>
              <a:t>kết</a:t>
            </a:r>
            <a:r>
              <a:rPr lang="en-US" sz="1400" b="1" dirty="0">
                <a:solidFill>
                  <a:srgbClr val="006020"/>
                </a:solidFill>
              </a:rPr>
              <a:t> </a:t>
            </a:r>
            <a:r>
              <a:rPr lang="en-US" sz="1400" b="1" dirty="0" err="1">
                <a:solidFill>
                  <a:srgbClr val="006020"/>
                </a:solidFill>
              </a:rPr>
              <a:t>nối</a:t>
            </a:r>
            <a:r>
              <a:rPr lang="en-US" sz="1400" b="1" dirty="0">
                <a:solidFill>
                  <a:srgbClr val="006020"/>
                </a:solidFill>
              </a:rPr>
              <a:t> ở 8888</a:t>
            </a:r>
          </a:p>
          <a:p>
            <a:r>
              <a:rPr lang="da-DK" sz="1400" b="1" dirty="0">
                <a:solidFill>
                  <a:srgbClr val="002060"/>
                </a:solidFill>
              </a:rPr>
              <a:t>Listen = socket (AF_INET, SOCK_STREAM, IPPROTO_TCP);</a:t>
            </a:r>
          </a:p>
          <a:p>
            <a:r>
              <a:rPr lang="en-US" sz="1400" b="1" dirty="0" err="1">
                <a:solidFill>
                  <a:srgbClr val="002060"/>
                </a:solidFill>
              </a:rPr>
              <a:t>InternetAddr.sin_family</a:t>
            </a:r>
            <a:r>
              <a:rPr lang="en-US" sz="1400" b="1" dirty="0">
                <a:solidFill>
                  <a:srgbClr val="002060"/>
                </a:solidFill>
              </a:rPr>
              <a:t> = AF_INET;</a:t>
            </a:r>
          </a:p>
          <a:p>
            <a:r>
              <a:rPr lang="en-US" sz="1400" b="1" dirty="0" err="1">
                <a:solidFill>
                  <a:srgbClr val="002060"/>
                </a:solidFill>
              </a:rPr>
              <a:t>InternetAddr.sin_addr.s_addr</a:t>
            </a:r>
            <a:r>
              <a:rPr lang="en-US" sz="1400" b="1" dirty="0">
                <a:solidFill>
                  <a:srgbClr val="002060"/>
                </a:solidFill>
              </a:rPr>
              <a:t> = </a:t>
            </a:r>
            <a:r>
              <a:rPr lang="en-US" sz="1400" b="1" dirty="0" err="1">
                <a:solidFill>
                  <a:srgbClr val="002060"/>
                </a:solidFill>
              </a:rPr>
              <a:t>htonl</a:t>
            </a:r>
            <a:r>
              <a:rPr lang="en-US" sz="1400" b="1" dirty="0">
                <a:solidFill>
                  <a:srgbClr val="002060"/>
                </a:solidFill>
              </a:rPr>
              <a:t>(INADDR_ANY);</a:t>
            </a:r>
          </a:p>
          <a:p>
            <a:r>
              <a:rPr lang="en-US" sz="1400" b="1" dirty="0" err="1">
                <a:solidFill>
                  <a:srgbClr val="002060"/>
                </a:solidFill>
              </a:rPr>
              <a:t>InternetAddr.sin_port</a:t>
            </a:r>
            <a:r>
              <a:rPr lang="en-US" sz="1400" b="1" dirty="0">
                <a:solidFill>
                  <a:srgbClr val="002060"/>
                </a:solidFill>
              </a:rPr>
              <a:t> = </a:t>
            </a:r>
            <a:r>
              <a:rPr lang="en-US" sz="1400" b="1" dirty="0" err="1">
                <a:solidFill>
                  <a:srgbClr val="002060"/>
                </a:solidFill>
              </a:rPr>
              <a:t>htons</a:t>
            </a:r>
            <a:r>
              <a:rPr lang="en-US" sz="1400" b="1" dirty="0">
                <a:solidFill>
                  <a:srgbClr val="002060"/>
                </a:solidFill>
              </a:rPr>
              <a:t>(8888);</a:t>
            </a:r>
          </a:p>
          <a:p>
            <a:r>
              <a:rPr lang="en-US" sz="1400" b="1" dirty="0" err="1">
                <a:solidFill>
                  <a:srgbClr val="002060"/>
                </a:solidFill>
              </a:rPr>
              <a:t>rc</a:t>
            </a:r>
            <a:r>
              <a:rPr lang="en-US" sz="1400" b="1" dirty="0">
                <a:solidFill>
                  <a:srgbClr val="002060"/>
                </a:solidFill>
              </a:rPr>
              <a:t> = bind(Listen, (PSOCKADDR) &amp;</a:t>
            </a:r>
            <a:r>
              <a:rPr lang="en-US" sz="1400" b="1" dirty="0" err="1">
                <a:solidFill>
                  <a:srgbClr val="002060"/>
                </a:solidFill>
              </a:rPr>
              <a:t>InternetAddr,sizeof</a:t>
            </a:r>
            <a:r>
              <a:rPr lang="en-US" sz="1400" b="1" dirty="0">
                <a:solidFill>
                  <a:srgbClr val="002060"/>
                </a:solidFill>
              </a:rPr>
              <a:t>(</a:t>
            </a:r>
            <a:r>
              <a:rPr lang="en-US" sz="1400" b="1" dirty="0" err="1">
                <a:solidFill>
                  <a:srgbClr val="002060"/>
                </a:solidFill>
              </a:rPr>
              <a:t>InternetAddr</a:t>
            </a:r>
            <a:r>
              <a:rPr lang="en-US" sz="1400" b="1" dirty="0">
                <a:solidFill>
                  <a:srgbClr val="002060"/>
                </a:solidFill>
              </a:rPr>
              <a:t>));</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3.4 Các phương pháp vào ra</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132</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686800" cy="4800600"/>
          </a:xfrm>
        </p:spPr>
        <p:txBody>
          <a:bodyPr>
            <a:normAutofit/>
          </a:bodyPr>
          <a:lstStyle/>
          <a:p>
            <a:r>
              <a:rPr lang="en-US" sz="2400" dirty="0" err="1">
                <a:solidFill>
                  <a:srgbClr val="002060"/>
                </a:solidFill>
              </a:rPr>
              <a:t>Các</a:t>
            </a:r>
            <a:r>
              <a:rPr lang="en-US" sz="2400" dirty="0">
                <a:solidFill>
                  <a:srgbClr val="002060"/>
                </a:solidFill>
              </a:rPr>
              <a:t> </a:t>
            </a:r>
            <a:r>
              <a:rPr lang="en-US" sz="2400" dirty="0" err="1">
                <a:solidFill>
                  <a:srgbClr val="002060"/>
                </a:solidFill>
              </a:rPr>
              <a:t>mô</a:t>
            </a:r>
            <a:r>
              <a:rPr lang="en-US" sz="2400" dirty="0">
                <a:solidFill>
                  <a:srgbClr val="002060"/>
                </a:solidFill>
              </a:rPr>
              <a:t> </a:t>
            </a:r>
            <a:r>
              <a:rPr lang="en-US" sz="2400" dirty="0" err="1">
                <a:solidFill>
                  <a:srgbClr val="002060"/>
                </a:solidFill>
              </a:rPr>
              <a:t>hình</a:t>
            </a:r>
            <a:r>
              <a:rPr lang="en-US" sz="2400" dirty="0">
                <a:solidFill>
                  <a:srgbClr val="002060"/>
                </a:solidFill>
              </a:rPr>
              <a:t> </a:t>
            </a:r>
            <a:r>
              <a:rPr lang="en-US" sz="2400" dirty="0" err="1">
                <a:solidFill>
                  <a:srgbClr val="002060"/>
                </a:solidFill>
              </a:rPr>
              <a:t>vào</a:t>
            </a:r>
            <a:r>
              <a:rPr lang="en-US" sz="2400" dirty="0">
                <a:solidFill>
                  <a:srgbClr val="002060"/>
                </a:solidFill>
              </a:rPr>
              <a:t> </a:t>
            </a:r>
            <a:r>
              <a:rPr lang="en-US" sz="2400" dirty="0" err="1">
                <a:solidFill>
                  <a:srgbClr val="002060"/>
                </a:solidFill>
              </a:rPr>
              <a:t>ra</a:t>
            </a:r>
            <a:r>
              <a:rPr lang="en-US" sz="2400" dirty="0">
                <a:solidFill>
                  <a:srgbClr val="002060"/>
                </a:solidFill>
              </a:rPr>
              <a:t> </a:t>
            </a:r>
            <a:r>
              <a:rPr lang="en-US" sz="2400" dirty="0" err="1">
                <a:solidFill>
                  <a:srgbClr val="002060"/>
                </a:solidFill>
              </a:rPr>
              <a:t>của</a:t>
            </a:r>
            <a:r>
              <a:rPr lang="en-US" sz="2400" dirty="0">
                <a:solidFill>
                  <a:srgbClr val="002060"/>
                </a:solidFill>
              </a:rPr>
              <a:t> WinSock</a:t>
            </a:r>
          </a:p>
          <a:p>
            <a:pPr marL="533400" lvl="2" indent="-266700"/>
            <a:r>
              <a:rPr lang="en-US" sz="2000" dirty="0" err="1">
                <a:solidFill>
                  <a:srgbClr val="002060"/>
                </a:solidFill>
              </a:rPr>
              <a:t>Mô</a:t>
            </a:r>
            <a:r>
              <a:rPr lang="en-US" sz="2000" dirty="0">
                <a:solidFill>
                  <a:srgbClr val="002060"/>
                </a:solidFill>
              </a:rPr>
              <a:t> </a:t>
            </a:r>
            <a:r>
              <a:rPr lang="en-US" sz="2000" dirty="0" err="1">
                <a:solidFill>
                  <a:srgbClr val="002060"/>
                </a:solidFill>
              </a:rPr>
              <a:t>hình</a:t>
            </a:r>
            <a:r>
              <a:rPr lang="en-US" sz="2000" dirty="0">
                <a:solidFill>
                  <a:srgbClr val="002060"/>
                </a:solidFill>
              </a:rPr>
              <a:t> </a:t>
            </a:r>
            <a:r>
              <a:rPr lang="en-US" sz="2000" dirty="0" err="1">
                <a:solidFill>
                  <a:srgbClr val="002060"/>
                </a:solidFill>
              </a:rPr>
              <a:t>WSAEventSelect</a:t>
            </a:r>
            <a:endParaRPr lang="en-US" sz="2000" dirty="0">
              <a:solidFill>
                <a:srgbClr val="002060"/>
              </a:solidFill>
            </a:endParaRPr>
          </a:p>
          <a:p>
            <a:pPr marL="990600" lvl="3" indent="-266700">
              <a:buFont typeface="Wingdings" pitchFamily="2" charset="2"/>
              <a:buChar char="§"/>
            </a:pPr>
            <a:r>
              <a:rPr lang="en-US" sz="1600" dirty="0" err="1">
                <a:solidFill>
                  <a:srgbClr val="002060"/>
                </a:solidFill>
              </a:rPr>
              <a:t>Thí</a:t>
            </a:r>
            <a:r>
              <a:rPr lang="en-US" sz="1600" dirty="0">
                <a:solidFill>
                  <a:srgbClr val="002060"/>
                </a:solidFill>
              </a:rPr>
              <a:t> </a:t>
            </a:r>
            <a:r>
              <a:rPr lang="en-US" sz="1600" dirty="0" err="1">
                <a:solidFill>
                  <a:srgbClr val="002060"/>
                </a:solidFill>
              </a:rPr>
              <a:t>dụ</a:t>
            </a:r>
            <a:r>
              <a:rPr lang="en-US" sz="1600" dirty="0">
                <a:solidFill>
                  <a:srgbClr val="002060"/>
                </a:solidFill>
              </a:rPr>
              <a:t> (</a:t>
            </a:r>
            <a:r>
              <a:rPr lang="en-US" sz="1600" dirty="0" err="1">
                <a:solidFill>
                  <a:srgbClr val="002060"/>
                </a:solidFill>
              </a:rPr>
              <a:t>tiếp</a:t>
            </a:r>
            <a:r>
              <a:rPr lang="en-US" sz="1600" dirty="0">
                <a:solidFill>
                  <a:srgbClr val="002060"/>
                </a:solidFill>
              </a:rPr>
              <a:t>)</a:t>
            </a:r>
            <a:endParaRPr lang="en-US" sz="1600" b="1" dirty="0">
              <a:solidFill>
                <a:srgbClr val="002060"/>
              </a:solidFill>
            </a:endParaRPr>
          </a:p>
        </p:txBody>
      </p:sp>
      <p:sp>
        <p:nvSpPr>
          <p:cNvPr id="7" name="TextBox 6"/>
          <p:cNvSpPr txBox="1"/>
          <p:nvPr/>
        </p:nvSpPr>
        <p:spPr>
          <a:xfrm>
            <a:off x="1524000" y="2519839"/>
            <a:ext cx="6629400" cy="3754874"/>
          </a:xfrm>
          <a:prstGeom prst="rect">
            <a:avLst/>
          </a:prstGeom>
          <a:noFill/>
        </p:spPr>
        <p:txBody>
          <a:bodyPr wrap="square" rtlCol="0">
            <a:spAutoFit/>
          </a:bodyPr>
          <a:lstStyle/>
          <a:p>
            <a:r>
              <a:rPr lang="en-US" sz="1400" b="1" dirty="0">
                <a:solidFill>
                  <a:srgbClr val="002060"/>
                </a:solidFill>
              </a:rPr>
              <a:t>SOCKET Accept, Listen;</a:t>
            </a:r>
          </a:p>
          <a:p>
            <a:r>
              <a:rPr lang="en-US" sz="1400" b="1" dirty="0">
                <a:solidFill>
                  <a:srgbClr val="002060"/>
                </a:solidFill>
              </a:rPr>
              <a:t>…</a:t>
            </a:r>
          </a:p>
          <a:p>
            <a:r>
              <a:rPr lang="en-US" sz="1400" b="1" dirty="0" err="1">
                <a:solidFill>
                  <a:srgbClr val="002060"/>
                </a:solidFill>
              </a:rPr>
              <a:t>NewEvent</a:t>
            </a:r>
            <a:r>
              <a:rPr lang="en-US" sz="1400" b="1" dirty="0">
                <a:solidFill>
                  <a:srgbClr val="002060"/>
                </a:solidFill>
              </a:rPr>
              <a:t> = </a:t>
            </a:r>
            <a:r>
              <a:rPr lang="en-US" sz="1400" b="1" dirty="0" err="1">
                <a:solidFill>
                  <a:srgbClr val="002060"/>
                </a:solidFill>
              </a:rPr>
              <a:t>WSACreateEvent</a:t>
            </a:r>
            <a:r>
              <a:rPr lang="en-US" sz="1400" b="1" dirty="0">
                <a:solidFill>
                  <a:srgbClr val="002060"/>
                </a:solidFill>
              </a:rPr>
              <a:t>();</a:t>
            </a:r>
          </a:p>
          <a:p>
            <a:r>
              <a:rPr lang="en-US" sz="1400" b="1" dirty="0">
                <a:solidFill>
                  <a:srgbClr val="002060"/>
                </a:solidFill>
              </a:rPr>
              <a:t> </a:t>
            </a:r>
            <a:r>
              <a:rPr lang="en-US" sz="1400" b="1" dirty="0" err="1">
                <a:solidFill>
                  <a:srgbClr val="002060"/>
                </a:solidFill>
              </a:rPr>
              <a:t>WSAEventSelect</a:t>
            </a:r>
            <a:r>
              <a:rPr lang="en-US" sz="1400" b="1" dirty="0">
                <a:solidFill>
                  <a:srgbClr val="002060"/>
                </a:solidFill>
              </a:rPr>
              <a:t>(Listen, </a:t>
            </a:r>
            <a:r>
              <a:rPr lang="en-US" sz="1400" b="1" dirty="0" err="1">
                <a:solidFill>
                  <a:srgbClr val="002060"/>
                </a:solidFill>
              </a:rPr>
              <a:t>NewEvent,FD_ACCEPT</a:t>
            </a:r>
            <a:r>
              <a:rPr lang="en-US" sz="1400" b="1" dirty="0">
                <a:solidFill>
                  <a:srgbClr val="002060"/>
                </a:solidFill>
              </a:rPr>
              <a:t> | FD_CLOSE);</a:t>
            </a:r>
          </a:p>
          <a:p>
            <a:r>
              <a:rPr lang="en-US" sz="1400" b="1" dirty="0" err="1">
                <a:solidFill>
                  <a:srgbClr val="002060"/>
                </a:solidFill>
              </a:rPr>
              <a:t>rc</a:t>
            </a:r>
            <a:r>
              <a:rPr lang="en-US" sz="1400" b="1" dirty="0">
                <a:solidFill>
                  <a:srgbClr val="002060"/>
                </a:solidFill>
              </a:rPr>
              <a:t> = listen(Listen, 5);</a:t>
            </a:r>
          </a:p>
          <a:p>
            <a:r>
              <a:rPr lang="en-US" sz="1400" b="1" dirty="0">
                <a:solidFill>
                  <a:srgbClr val="002060"/>
                </a:solidFill>
              </a:rPr>
              <a:t>WSANETWORKEVENTS	</a:t>
            </a:r>
            <a:r>
              <a:rPr lang="en-US" sz="1400" b="1" dirty="0" err="1">
                <a:solidFill>
                  <a:srgbClr val="002060"/>
                </a:solidFill>
              </a:rPr>
              <a:t>NetworkEvents</a:t>
            </a:r>
            <a:r>
              <a:rPr lang="en-US" sz="1400" b="1" dirty="0">
                <a:solidFill>
                  <a:srgbClr val="002060"/>
                </a:solidFill>
              </a:rPr>
              <a:t>;</a:t>
            </a:r>
          </a:p>
          <a:p>
            <a:r>
              <a:rPr lang="en-US" sz="1400" b="1" dirty="0" err="1">
                <a:solidFill>
                  <a:srgbClr val="002060"/>
                </a:solidFill>
              </a:rPr>
              <a:t>SocketArray</a:t>
            </a:r>
            <a:r>
              <a:rPr lang="en-US" sz="1400" b="1" dirty="0">
                <a:solidFill>
                  <a:srgbClr val="002060"/>
                </a:solidFill>
              </a:rPr>
              <a:t>[</a:t>
            </a:r>
            <a:r>
              <a:rPr lang="en-US" sz="1400" b="1" dirty="0" err="1">
                <a:solidFill>
                  <a:srgbClr val="002060"/>
                </a:solidFill>
              </a:rPr>
              <a:t>EventTotal</a:t>
            </a:r>
            <a:r>
              <a:rPr lang="en-US" sz="1400" b="1" dirty="0">
                <a:solidFill>
                  <a:srgbClr val="002060"/>
                </a:solidFill>
              </a:rPr>
              <a:t>] = Listen;</a:t>
            </a:r>
          </a:p>
          <a:p>
            <a:r>
              <a:rPr lang="en-US" sz="1400" b="1" dirty="0" err="1">
                <a:solidFill>
                  <a:srgbClr val="002060"/>
                </a:solidFill>
              </a:rPr>
              <a:t>EventArray</a:t>
            </a:r>
            <a:r>
              <a:rPr lang="en-US" sz="1400" b="1" dirty="0">
                <a:solidFill>
                  <a:srgbClr val="002060"/>
                </a:solidFill>
              </a:rPr>
              <a:t>[</a:t>
            </a:r>
            <a:r>
              <a:rPr lang="en-US" sz="1400" b="1" dirty="0" err="1">
                <a:solidFill>
                  <a:srgbClr val="002060"/>
                </a:solidFill>
              </a:rPr>
              <a:t>EventTotal</a:t>
            </a:r>
            <a:r>
              <a:rPr lang="en-US" sz="1400" b="1" dirty="0">
                <a:solidFill>
                  <a:srgbClr val="002060"/>
                </a:solidFill>
              </a:rPr>
              <a:t>] = </a:t>
            </a:r>
            <a:r>
              <a:rPr lang="en-US" sz="1400" b="1" dirty="0" err="1">
                <a:solidFill>
                  <a:srgbClr val="002060"/>
                </a:solidFill>
              </a:rPr>
              <a:t>NewEvent</a:t>
            </a:r>
            <a:r>
              <a:rPr lang="en-US" sz="1400" b="1" dirty="0">
                <a:solidFill>
                  <a:srgbClr val="002060"/>
                </a:solidFill>
              </a:rPr>
              <a:t>;</a:t>
            </a:r>
          </a:p>
          <a:p>
            <a:r>
              <a:rPr lang="en-US" sz="1400" b="1" dirty="0" err="1">
                <a:solidFill>
                  <a:srgbClr val="002060"/>
                </a:solidFill>
              </a:rPr>
              <a:t>EventTotal</a:t>
            </a:r>
            <a:r>
              <a:rPr lang="en-US" sz="1400" b="1" dirty="0">
                <a:solidFill>
                  <a:srgbClr val="002060"/>
                </a:solidFill>
              </a:rPr>
              <a:t>++;</a:t>
            </a:r>
          </a:p>
          <a:p>
            <a:r>
              <a:rPr lang="en-US" sz="1400" b="1" dirty="0">
                <a:solidFill>
                  <a:srgbClr val="002060"/>
                </a:solidFill>
              </a:rPr>
              <a:t>char  buffer[1024];</a:t>
            </a:r>
          </a:p>
          <a:p>
            <a:r>
              <a:rPr lang="en-US" sz="1400" b="1" dirty="0" err="1">
                <a:solidFill>
                  <a:srgbClr val="002060"/>
                </a:solidFill>
              </a:rPr>
              <a:t>int</a:t>
            </a:r>
            <a:r>
              <a:rPr lang="en-US" sz="1400" b="1" dirty="0">
                <a:solidFill>
                  <a:srgbClr val="002060"/>
                </a:solidFill>
              </a:rPr>
              <a:t>	  </a:t>
            </a:r>
            <a:r>
              <a:rPr lang="en-US" sz="1400" b="1" dirty="0" err="1">
                <a:solidFill>
                  <a:srgbClr val="002060"/>
                </a:solidFill>
              </a:rPr>
              <a:t>len</a:t>
            </a:r>
            <a:r>
              <a:rPr lang="en-US" sz="1400" b="1" dirty="0">
                <a:solidFill>
                  <a:srgbClr val="002060"/>
                </a:solidFill>
              </a:rPr>
              <a:t>;	</a:t>
            </a:r>
          </a:p>
          <a:p>
            <a:r>
              <a:rPr lang="en-US" sz="1400" b="1" dirty="0">
                <a:solidFill>
                  <a:srgbClr val="002060"/>
                </a:solidFill>
              </a:rPr>
              <a:t>while(TRUE)</a:t>
            </a:r>
          </a:p>
          <a:p>
            <a:r>
              <a:rPr lang="en-US" sz="1400" b="1" dirty="0">
                <a:solidFill>
                  <a:srgbClr val="002060"/>
                </a:solidFill>
              </a:rPr>
              <a:t>{</a:t>
            </a:r>
          </a:p>
          <a:p>
            <a:r>
              <a:rPr lang="en-US" sz="1400" b="1" dirty="0">
                <a:solidFill>
                  <a:srgbClr val="006020"/>
                </a:solidFill>
              </a:rPr>
              <a:t>    // </a:t>
            </a:r>
            <a:r>
              <a:rPr lang="en-US" sz="1400" b="1" dirty="0" err="1">
                <a:solidFill>
                  <a:srgbClr val="006020"/>
                </a:solidFill>
              </a:rPr>
              <a:t>Đợi</a:t>
            </a:r>
            <a:r>
              <a:rPr lang="en-US" sz="1400" b="1" dirty="0">
                <a:solidFill>
                  <a:srgbClr val="006020"/>
                </a:solidFill>
              </a:rPr>
              <a:t> </a:t>
            </a:r>
            <a:r>
              <a:rPr lang="en-US" sz="1400" b="1" dirty="0" err="1">
                <a:solidFill>
                  <a:srgbClr val="006020"/>
                </a:solidFill>
              </a:rPr>
              <a:t>tất</a:t>
            </a:r>
            <a:r>
              <a:rPr lang="en-US" sz="1400" b="1" dirty="0">
                <a:solidFill>
                  <a:srgbClr val="006020"/>
                </a:solidFill>
              </a:rPr>
              <a:t> </a:t>
            </a:r>
            <a:r>
              <a:rPr lang="en-US" sz="1400" b="1" dirty="0" err="1">
                <a:solidFill>
                  <a:srgbClr val="006020"/>
                </a:solidFill>
              </a:rPr>
              <a:t>cả</a:t>
            </a:r>
            <a:r>
              <a:rPr lang="en-US" sz="1400" b="1" dirty="0">
                <a:solidFill>
                  <a:srgbClr val="006020"/>
                </a:solidFill>
              </a:rPr>
              <a:t> </a:t>
            </a:r>
            <a:r>
              <a:rPr lang="en-US" sz="1400" b="1" dirty="0" err="1">
                <a:solidFill>
                  <a:srgbClr val="006020"/>
                </a:solidFill>
              </a:rPr>
              <a:t>các</a:t>
            </a:r>
            <a:r>
              <a:rPr lang="en-US" sz="1400" b="1" dirty="0">
                <a:solidFill>
                  <a:srgbClr val="006020"/>
                </a:solidFill>
              </a:rPr>
              <a:t> </a:t>
            </a:r>
            <a:r>
              <a:rPr lang="en-US" sz="1400" b="1" dirty="0" err="1">
                <a:solidFill>
                  <a:srgbClr val="006020"/>
                </a:solidFill>
              </a:rPr>
              <a:t>sự</a:t>
            </a:r>
            <a:r>
              <a:rPr lang="en-US" sz="1400" b="1" dirty="0">
                <a:solidFill>
                  <a:srgbClr val="006020"/>
                </a:solidFill>
              </a:rPr>
              <a:t> </a:t>
            </a:r>
            <a:r>
              <a:rPr lang="en-US" sz="1400" b="1" dirty="0" err="1">
                <a:solidFill>
                  <a:srgbClr val="006020"/>
                </a:solidFill>
              </a:rPr>
              <a:t>kiện</a:t>
            </a:r>
            <a:endParaRPr lang="en-US" sz="1400" b="1" dirty="0">
              <a:solidFill>
                <a:srgbClr val="006020"/>
              </a:solidFill>
            </a:endParaRPr>
          </a:p>
          <a:p>
            <a:r>
              <a:rPr lang="en-US" sz="1400" b="1" dirty="0">
                <a:solidFill>
                  <a:srgbClr val="002060"/>
                </a:solidFill>
              </a:rPr>
              <a:t>    Index = </a:t>
            </a:r>
            <a:r>
              <a:rPr lang="en-US" sz="1400" b="1" dirty="0" err="1">
                <a:solidFill>
                  <a:srgbClr val="002060"/>
                </a:solidFill>
              </a:rPr>
              <a:t>WSAWaitForMultipleEvents</a:t>
            </a:r>
            <a:r>
              <a:rPr lang="en-US" sz="1400" b="1" dirty="0">
                <a:solidFill>
                  <a:srgbClr val="002060"/>
                </a:solidFill>
              </a:rPr>
              <a:t>(</a:t>
            </a:r>
            <a:r>
              <a:rPr lang="en-US" sz="1400" b="1" dirty="0" err="1">
                <a:solidFill>
                  <a:srgbClr val="002060"/>
                </a:solidFill>
              </a:rPr>
              <a:t>EventTotal,EventArray</a:t>
            </a:r>
            <a:r>
              <a:rPr lang="en-US" sz="1400" b="1" dirty="0">
                <a:solidFill>
                  <a:srgbClr val="002060"/>
                </a:solidFill>
              </a:rPr>
              <a:t>, FALSE, 					WSA_INFINITE, FALSE);</a:t>
            </a:r>
          </a:p>
          <a:p>
            <a:r>
              <a:rPr lang="en-US" sz="1400" b="1" dirty="0">
                <a:solidFill>
                  <a:srgbClr val="002060"/>
                </a:solidFill>
              </a:rPr>
              <a:t>    Index = Index - WSA_WAIT_EVENT_0; </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3.4 Các phương pháp vào ra</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133</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686800" cy="4800600"/>
          </a:xfrm>
        </p:spPr>
        <p:txBody>
          <a:bodyPr>
            <a:normAutofit/>
          </a:bodyPr>
          <a:lstStyle/>
          <a:p>
            <a:r>
              <a:rPr lang="en-US" sz="2400">
                <a:solidFill>
                  <a:srgbClr val="002060"/>
                </a:solidFill>
              </a:rPr>
              <a:t>Các mô hình vào ra của WinSock</a:t>
            </a:r>
          </a:p>
          <a:p>
            <a:pPr marL="533400" lvl="2" indent="-266700"/>
            <a:r>
              <a:rPr lang="en-US" sz="2000">
                <a:solidFill>
                  <a:srgbClr val="002060"/>
                </a:solidFill>
              </a:rPr>
              <a:t>Mô hình WSAEventSelect</a:t>
            </a:r>
          </a:p>
          <a:p>
            <a:pPr marL="990600" lvl="3" indent="-266700">
              <a:buFont typeface="Wingdings" pitchFamily="2" charset="2"/>
              <a:buChar char="§"/>
            </a:pPr>
            <a:r>
              <a:rPr lang="en-US" sz="1600">
                <a:solidFill>
                  <a:srgbClr val="002060"/>
                </a:solidFill>
              </a:rPr>
              <a:t>Thí dụ (tiếp)</a:t>
            </a:r>
            <a:endParaRPr lang="en-US" sz="1600" b="1">
              <a:solidFill>
                <a:srgbClr val="002060"/>
              </a:solidFill>
            </a:endParaRPr>
          </a:p>
        </p:txBody>
      </p:sp>
      <p:sp>
        <p:nvSpPr>
          <p:cNvPr id="7" name="TextBox 6"/>
          <p:cNvSpPr txBox="1"/>
          <p:nvPr/>
        </p:nvSpPr>
        <p:spPr>
          <a:xfrm>
            <a:off x="1524000" y="2519839"/>
            <a:ext cx="6629400" cy="3323987"/>
          </a:xfrm>
          <a:prstGeom prst="rect">
            <a:avLst/>
          </a:prstGeom>
          <a:noFill/>
        </p:spPr>
        <p:txBody>
          <a:bodyPr wrap="square" rtlCol="0">
            <a:spAutoFit/>
          </a:bodyPr>
          <a:lstStyle/>
          <a:p>
            <a:r>
              <a:rPr lang="vi-VN" sz="1400" b="1">
                <a:solidFill>
                  <a:srgbClr val="006020"/>
                </a:solidFill>
              </a:rPr>
              <a:t>// Duyệt để tìm ra sự kiện nào được báo hiệu </a:t>
            </a:r>
          </a:p>
          <a:p>
            <a:r>
              <a:rPr lang="en-US" sz="1400" b="1">
                <a:solidFill>
                  <a:srgbClr val="002060"/>
                </a:solidFill>
              </a:rPr>
              <a:t>    for(i=Index; i &lt; EventTotal ;i++)</a:t>
            </a:r>
          </a:p>
          <a:p>
            <a:r>
              <a:rPr lang="en-US" sz="1400" b="1">
                <a:solidFill>
                  <a:srgbClr val="002060"/>
                </a:solidFill>
              </a:rPr>
              <a:t>    {</a:t>
            </a:r>
          </a:p>
          <a:p>
            <a:r>
              <a:rPr lang="en-US" sz="1400" b="1">
                <a:solidFill>
                  <a:srgbClr val="002060"/>
                </a:solidFill>
              </a:rPr>
              <a:t>     Index = WSAWaitForMultipleEvents(1, &amp;EventArray[i], TRUE, 1000, </a:t>
            </a:r>
          </a:p>
          <a:p>
            <a:r>
              <a:rPr lang="en-US" sz="1400" b="1">
                <a:solidFill>
                  <a:srgbClr val="002060"/>
                </a:solidFill>
              </a:rPr>
              <a:t>		 FALSE);</a:t>
            </a:r>
          </a:p>
          <a:p>
            <a:r>
              <a:rPr lang="en-US" sz="1400" b="1">
                <a:solidFill>
                  <a:srgbClr val="002060"/>
                </a:solidFill>
              </a:rPr>
              <a:t>     if ((Index == WSA_WAIT_FAILED) || (Index == WSA_WAIT_TIMEOUT))</a:t>
            </a:r>
          </a:p>
          <a:p>
            <a:r>
              <a:rPr lang="en-US" sz="1400" b="1">
                <a:solidFill>
                  <a:srgbClr val="002060"/>
                </a:solidFill>
              </a:rPr>
              <a:t>         continue;</a:t>
            </a:r>
          </a:p>
          <a:p>
            <a:r>
              <a:rPr lang="en-US" sz="1400" b="1">
                <a:solidFill>
                  <a:srgbClr val="002060"/>
                </a:solidFill>
              </a:rPr>
              <a:t>     else</a:t>
            </a:r>
          </a:p>
          <a:p>
            <a:r>
              <a:rPr lang="en-US" sz="1400" b="1">
                <a:solidFill>
                  <a:srgbClr val="002060"/>
                </a:solidFill>
              </a:rPr>
              <a:t>     {</a:t>
            </a:r>
          </a:p>
          <a:p>
            <a:r>
              <a:rPr lang="en-US" sz="1400" b="1">
                <a:solidFill>
                  <a:srgbClr val="002060"/>
                </a:solidFill>
              </a:rPr>
              <a:t>         Index = i;</a:t>
            </a:r>
          </a:p>
          <a:p>
            <a:r>
              <a:rPr lang="en-US" sz="1400" b="1">
                <a:solidFill>
                  <a:srgbClr val="002060"/>
                </a:solidFill>
              </a:rPr>
              <a:t>        WSAResetEvent(EventArray[Index]);</a:t>
            </a:r>
          </a:p>
          <a:p>
            <a:r>
              <a:rPr lang="en-US" sz="1400" b="1">
                <a:solidFill>
                  <a:srgbClr val="002060"/>
                </a:solidFill>
              </a:rPr>
              <a:t>         WSAEnumNetworkEvents(</a:t>
            </a:r>
          </a:p>
          <a:p>
            <a:r>
              <a:rPr lang="en-US" sz="1400" b="1">
                <a:solidFill>
                  <a:srgbClr val="002060"/>
                </a:solidFill>
              </a:rPr>
              <a:t>             SocketArray[Index],</a:t>
            </a:r>
          </a:p>
          <a:p>
            <a:r>
              <a:rPr lang="en-US" sz="1400" b="1">
                <a:solidFill>
                  <a:srgbClr val="002060"/>
                </a:solidFill>
              </a:rPr>
              <a:t>             EventArray[Index], </a:t>
            </a:r>
          </a:p>
          <a:p>
            <a:r>
              <a:rPr lang="en-US" sz="1400" b="1">
                <a:solidFill>
                  <a:srgbClr val="002060"/>
                </a:solidFill>
              </a:rPr>
              <a:t>            &amp;NetworkEvents);</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3.4 Các phương pháp vào ra</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134</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686800" cy="4800600"/>
          </a:xfrm>
        </p:spPr>
        <p:txBody>
          <a:bodyPr>
            <a:normAutofit/>
          </a:bodyPr>
          <a:lstStyle/>
          <a:p>
            <a:r>
              <a:rPr lang="en-US" sz="2400">
                <a:solidFill>
                  <a:srgbClr val="002060"/>
                </a:solidFill>
              </a:rPr>
              <a:t>Các mô hình vào ra của WinSock</a:t>
            </a:r>
          </a:p>
          <a:p>
            <a:pPr marL="533400" lvl="2" indent="-266700"/>
            <a:r>
              <a:rPr lang="en-US" sz="2000">
                <a:solidFill>
                  <a:srgbClr val="002060"/>
                </a:solidFill>
              </a:rPr>
              <a:t>Mô hình WSAEventSelect</a:t>
            </a:r>
          </a:p>
          <a:p>
            <a:pPr marL="990600" lvl="3" indent="-266700">
              <a:buFont typeface="Wingdings" pitchFamily="2" charset="2"/>
              <a:buChar char="§"/>
            </a:pPr>
            <a:r>
              <a:rPr lang="en-US" sz="1600">
                <a:solidFill>
                  <a:srgbClr val="002060"/>
                </a:solidFill>
              </a:rPr>
              <a:t>Thí dụ (tiếp)</a:t>
            </a:r>
            <a:endParaRPr lang="en-US" sz="1600" b="1">
              <a:solidFill>
                <a:srgbClr val="002060"/>
              </a:solidFill>
            </a:endParaRPr>
          </a:p>
        </p:txBody>
      </p:sp>
      <p:sp>
        <p:nvSpPr>
          <p:cNvPr id="7" name="TextBox 6"/>
          <p:cNvSpPr txBox="1"/>
          <p:nvPr/>
        </p:nvSpPr>
        <p:spPr>
          <a:xfrm>
            <a:off x="1524000" y="2519839"/>
            <a:ext cx="6629400" cy="3539430"/>
          </a:xfrm>
          <a:prstGeom prst="rect">
            <a:avLst/>
          </a:prstGeom>
          <a:noFill/>
        </p:spPr>
        <p:txBody>
          <a:bodyPr wrap="square" rtlCol="0">
            <a:spAutoFit/>
          </a:bodyPr>
          <a:lstStyle/>
          <a:p>
            <a:r>
              <a:rPr lang="en-US" sz="1400" b="1">
                <a:solidFill>
                  <a:srgbClr val="002060"/>
                </a:solidFill>
              </a:rPr>
              <a:t>        </a:t>
            </a:r>
            <a:r>
              <a:rPr lang="en-US" sz="1400" b="1">
                <a:solidFill>
                  <a:srgbClr val="006020"/>
                </a:solidFill>
              </a:rPr>
              <a:t>// Kiểm tra sự kiện FD_ACCEPT</a:t>
            </a:r>
          </a:p>
          <a:p>
            <a:r>
              <a:rPr lang="en-US" sz="1400" b="1">
                <a:solidFill>
                  <a:srgbClr val="002060"/>
                </a:solidFill>
              </a:rPr>
              <a:t>         if (NetworkEvents.lNetworkEvents &amp; FD_ACCEPT)</a:t>
            </a:r>
          </a:p>
          <a:p>
            <a:r>
              <a:rPr lang="en-US" sz="1400" b="1">
                <a:solidFill>
                  <a:srgbClr val="002060"/>
                </a:solidFill>
              </a:rPr>
              <a:t>         { </a:t>
            </a:r>
          </a:p>
          <a:p>
            <a:r>
              <a:rPr lang="en-US" sz="1400" b="1">
                <a:solidFill>
                  <a:srgbClr val="002060"/>
                </a:solidFill>
              </a:rPr>
              <a:t>             if (NetworkEvents.iErrorCode[FD_ACCEPT_BIT] != 0)</a:t>
            </a:r>
          </a:p>
          <a:p>
            <a:r>
              <a:rPr lang="en-US" sz="1400" b="1">
                <a:solidFill>
                  <a:srgbClr val="002060"/>
                </a:solidFill>
              </a:rPr>
              <a:t>             {</a:t>
            </a:r>
          </a:p>
          <a:p>
            <a:r>
              <a:rPr lang="en-US" sz="1400" b="1">
                <a:solidFill>
                  <a:srgbClr val="002060"/>
                </a:solidFill>
              </a:rPr>
              <a:t>                 printf("FD_ACCEPT failed with error %d\n", </a:t>
            </a:r>
          </a:p>
          <a:p>
            <a:r>
              <a:rPr lang="en-US" sz="1400" b="1">
                <a:solidFill>
                  <a:srgbClr val="002060"/>
                </a:solidFill>
              </a:rPr>
              <a:t>                     NetworkEvents.iErrorCode[FD_ACCEPT_BIT]);</a:t>
            </a:r>
          </a:p>
          <a:p>
            <a:r>
              <a:rPr lang="en-US" sz="1400" b="1">
                <a:solidFill>
                  <a:srgbClr val="002060"/>
                </a:solidFill>
              </a:rPr>
              <a:t>                 break;</a:t>
            </a:r>
          </a:p>
          <a:p>
            <a:r>
              <a:rPr lang="en-US" sz="1400" b="1">
                <a:solidFill>
                  <a:srgbClr val="002060"/>
                </a:solidFill>
              </a:rPr>
              <a:t>             }</a:t>
            </a:r>
          </a:p>
          <a:p>
            <a:endParaRPr lang="en-US" sz="1400" b="1">
              <a:solidFill>
                <a:srgbClr val="002060"/>
              </a:solidFill>
            </a:endParaRPr>
          </a:p>
          <a:p>
            <a:r>
              <a:rPr lang="en-US" sz="1400" b="1">
                <a:solidFill>
                  <a:srgbClr val="002060"/>
                </a:solidFill>
              </a:rPr>
              <a:t>         </a:t>
            </a:r>
            <a:r>
              <a:rPr lang="en-US" sz="1400" b="1">
                <a:solidFill>
                  <a:srgbClr val="006020"/>
                </a:solidFill>
              </a:rPr>
              <a:t>    // Chấp nhận kết nối mới</a:t>
            </a:r>
          </a:p>
          <a:p>
            <a:r>
              <a:rPr lang="en-US" sz="1400" b="1">
                <a:solidFill>
                  <a:srgbClr val="006020"/>
                </a:solidFill>
              </a:rPr>
              <a:t>             // cho vào danh sách socket và sự kiện</a:t>
            </a:r>
          </a:p>
          <a:p>
            <a:r>
              <a:rPr lang="en-US" sz="1400" b="1">
                <a:solidFill>
                  <a:srgbClr val="002060"/>
                </a:solidFill>
              </a:rPr>
              <a:t>             Accept = accept(</a:t>
            </a:r>
          </a:p>
          <a:p>
            <a:r>
              <a:rPr lang="en-US" sz="1400" b="1">
                <a:solidFill>
                  <a:srgbClr val="002060"/>
                </a:solidFill>
              </a:rPr>
              <a:t>                 SocketArray[Index],</a:t>
            </a:r>
          </a:p>
          <a:p>
            <a:r>
              <a:rPr lang="en-US" sz="1400" b="1">
                <a:solidFill>
                  <a:srgbClr val="002060"/>
                </a:solidFill>
              </a:rPr>
              <a:t>                 NULL, NULL);</a:t>
            </a:r>
          </a:p>
          <a:p>
            <a:endParaRPr lang="en-US" sz="1400" b="1">
              <a:solidFill>
                <a:srgbClr val="002060"/>
              </a:solidFill>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3.4 Các phương pháp vào ra</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135</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686800" cy="4800600"/>
          </a:xfrm>
        </p:spPr>
        <p:txBody>
          <a:bodyPr>
            <a:normAutofit/>
          </a:bodyPr>
          <a:lstStyle/>
          <a:p>
            <a:r>
              <a:rPr lang="en-US" sz="2400">
                <a:solidFill>
                  <a:srgbClr val="002060"/>
                </a:solidFill>
              </a:rPr>
              <a:t>Các mô hình vào ra của WinSock</a:t>
            </a:r>
          </a:p>
          <a:p>
            <a:pPr marL="533400" lvl="2" indent="-266700"/>
            <a:r>
              <a:rPr lang="en-US" sz="2000">
                <a:solidFill>
                  <a:srgbClr val="002060"/>
                </a:solidFill>
              </a:rPr>
              <a:t>Mô hình WSAEventSelect</a:t>
            </a:r>
          </a:p>
          <a:p>
            <a:pPr marL="990600" lvl="3" indent="-266700">
              <a:buFont typeface="Wingdings" pitchFamily="2" charset="2"/>
              <a:buChar char="§"/>
            </a:pPr>
            <a:r>
              <a:rPr lang="en-US" sz="1600">
                <a:solidFill>
                  <a:srgbClr val="002060"/>
                </a:solidFill>
              </a:rPr>
              <a:t>Thí dụ (tiếp)</a:t>
            </a:r>
            <a:endParaRPr lang="en-US" sz="1600" b="1">
              <a:solidFill>
                <a:srgbClr val="002060"/>
              </a:solidFill>
            </a:endParaRPr>
          </a:p>
        </p:txBody>
      </p:sp>
      <p:sp>
        <p:nvSpPr>
          <p:cNvPr id="7" name="TextBox 6"/>
          <p:cNvSpPr txBox="1"/>
          <p:nvPr/>
        </p:nvSpPr>
        <p:spPr>
          <a:xfrm>
            <a:off x="1524000" y="2519839"/>
            <a:ext cx="6629400" cy="3970318"/>
          </a:xfrm>
          <a:prstGeom prst="rect">
            <a:avLst/>
          </a:prstGeom>
          <a:noFill/>
        </p:spPr>
        <p:txBody>
          <a:bodyPr wrap="square" rtlCol="0">
            <a:spAutoFit/>
          </a:bodyPr>
          <a:lstStyle/>
          <a:p>
            <a:r>
              <a:rPr lang="en-US" sz="1400" b="1">
                <a:solidFill>
                  <a:srgbClr val="002060"/>
                </a:solidFill>
              </a:rPr>
              <a:t>if (EventTotal &gt; WSA_MAXIMUM_WAIT_EVENTS)</a:t>
            </a:r>
          </a:p>
          <a:p>
            <a:r>
              <a:rPr lang="en-US" sz="1400" b="1">
                <a:solidFill>
                  <a:srgbClr val="002060"/>
                </a:solidFill>
              </a:rPr>
              <a:t>             {</a:t>
            </a:r>
          </a:p>
          <a:p>
            <a:r>
              <a:rPr lang="en-US" sz="1400" b="1">
                <a:solidFill>
                  <a:srgbClr val="002060"/>
                </a:solidFill>
              </a:rPr>
              <a:t>                 printf("Too many connections");</a:t>
            </a:r>
          </a:p>
          <a:p>
            <a:r>
              <a:rPr lang="en-US" sz="1400" b="1">
                <a:solidFill>
                  <a:srgbClr val="002060"/>
                </a:solidFill>
              </a:rPr>
              <a:t>                 closesocket(Accept);</a:t>
            </a:r>
          </a:p>
          <a:p>
            <a:r>
              <a:rPr lang="en-US" sz="1400" b="1">
                <a:solidFill>
                  <a:srgbClr val="002060"/>
                </a:solidFill>
              </a:rPr>
              <a:t>                 break;</a:t>
            </a:r>
          </a:p>
          <a:p>
            <a:r>
              <a:rPr lang="en-US" sz="1400" b="1">
                <a:solidFill>
                  <a:srgbClr val="002060"/>
                </a:solidFill>
              </a:rPr>
              <a:t>             }</a:t>
            </a:r>
          </a:p>
          <a:p>
            <a:endParaRPr lang="en-US" sz="1400" b="1">
              <a:solidFill>
                <a:srgbClr val="002060"/>
              </a:solidFill>
            </a:endParaRPr>
          </a:p>
          <a:p>
            <a:r>
              <a:rPr lang="en-US" sz="1400" b="1">
                <a:solidFill>
                  <a:srgbClr val="002060"/>
                </a:solidFill>
              </a:rPr>
              <a:t>             NewEvent = WSACreateEvent();</a:t>
            </a:r>
          </a:p>
          <a:p>
            <a:endParaRPr lang="en-US" sz="1400" b="1">
              <a:solidFill>
                <a:srgbClr val="002060"/>
              </a:solidFill>
            </a:endParaRPr>
          </a:p>
          <a:p>
            <a:r>
              <a:rPr lang="en-US" sz="1400" b="1">
                <a:solidFill>
                  <a:srgbClr val="002060"/>
                </a:solidFill>
              </a:rPr>
              <a:t>             WSAEventSelect(Accept, NewEvent,</a:t>
            </a:r>
          </a:p>
          <a:p>
            <a:r>
              <a:rPr lang="en-US" sz="1400" b="1">
                <a:solidFill>
                  <a:srgbClr val="002060"/>
                </a:solidFill>
              </a:rPr>
              <a:t>                 FD_READ | FD_WRITE | FD_CLOSE);</a:t>
            </a:r>
          </a:p>
          <a:p>
            <a:endParaRPr lang="en-US" sz="1400" b="1">
              <a:solidFill>
                <a:srgbClr val="002060"/>
              </a:solidFill>
            </a:endParaRPr>
          </a:p>
          <a:p>
            <a:r>
              <a:rPr lang="en-US" sz="1400" b="1">
                <a:solidFill>
                  <a:srgbClr val="002060"/>
                </a:solidFill>
              </a:rPr>
              <a:t>             EventArray[EventTotal] = NewEvent;</a:t>
            </a:r>
          </a:p>
          <a:p>
            <a:r>
              <a:rPr lang="en-US" sz="1400" b="1">
                <a:solidFill>
                  <a:srgbClr val="002060"/>
                </a:solidFill>
              </a:rPr>
              <a:t>             SocketArray[EventTotal] = Accept;</a:t>
            </a:r>
          </a:p>
          <a:p>
            <a:r>
              <a:rPr lang="en-US" sz="1400" b="1">
                <a:solidFill>
                  <a:srgbClr val="002060"/>
                </a:solidFill>
              </a:rPr>
              <a:t>             EventTotal++;</a:t>
            </a:r>
          </a:p>
          <a:p>
            <a:r>
              <a:rPr lang="en-US" sz="1400" b="1">
                <a:solidFill>
                  <a:srgbClr val="002060"/>
                </a:solidFill>
              </a:rPr>
              <a:t>             printf("Socket %d connected\n", Accept);</a:t>
            </a:r>
          </a:p>
          <a:p>
            <a:r>
              <a:rPr lang="en-US" sz="1400" b="1">
                <a:solidFill>
                  <a:srgbClr val="002060"/>
                </a:solidFill>
              </a:rPr>
              <a:t>         }</a:t>
            </a:r>
          </a:p>
          <a:p>
            <a:r>
              <a:rPr lang="en-US" sz="1400" b="1">
                <a:solidFill>
                  <a:srgbClr val="002060"/>
                </a:solidFill>
              </a:rPr>
              <a:t>...</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err="1"/>
              <a:t>Cài</a:t>
            </a:r>
            <a:r>
              <a:rPr lang="en-US" dirty="0"/>
              <a:t> </a:t>
            </a:r>
            <a:r>
              <a:rPr lang="en-US" dirty="0" err="1"/>
              <a:t>đặt</a:t>
            </a:r>
            <a:r>
              <a:rPr lang="en-US" dirty="0"/>
              <a:t> TELNET Server </a:t>
            </a:r>
            <a:r>
              <a:rPr lang="en-US" dirty="0" err="1"/>
              <a:t>với</a:t>
            </a:r>
            <a:r>
              <a:rPr lang="en-US" dirty="0"/>
              <a:t> </a:t>
            </a:r>
            <a:r>
              <a:rPr lang="en-US" dirty="0" err="1"/>
              <a:t>các</a:t>
            </a:r>
            <a:r>
              <a:rPr lang="en-US" dirty="0"/>
              <a:t> </a:t>
            </a:r>
            <a:r>
              <a:rPr lang="en-US" dirty="0" err="1"/>
              <a:t>yêu</a:t>
            </a:r>
            <a:r>
              <a:rPr lang="en-US" dirty="0"/>
              <a:t> </a:t>
            </a:r>
            <a:r>
              <a:rPr lang="en-US" dirty="0" err="1"/>
              <a:t>cầu</a:t>
            </a:r>
            <a:r>
              <a:rPr lang="en-US" dirty="0"/>
              <a:t> </a:t>
            </a:r>
            <a:r>
              <a:rPr lang="en-US" dirty="0" err="1"/>
              <a:t>như</a:t>
            </a:r>
            <a:r>
              <a:rPr lang="en-US" dirty="0"/>
              <a:t> </a:t>
            </a:r>
            <a:r>
              <a:rPr lang="en-US" dirty="0" err="1"/>
              <a:t>trước</a:t>
            </a:r>
            <a:r>
              <a:rPr lang="en-US" dirty="0"/>
              <a:t> </a:t>
            </a:r>
            <a:r>
              <a:rPr lang="en-US" dirty="0" err="1"/>
              <a:t>sử</a:t>
            </a:r>
            <a:r>
              <a:rPr lang="en-US" dirty="0"/>
              <a:t> </a:t>
            </a:r>
            <a:r>
              <a:rPr lang="en-US" dirty="0" err="1"/>
              <a:t>dụng</a:t>
            </a:r>
            <a:r>
              <a:rPr lang="en-US" dirty="0"/>
              <a:t> </a:t>
            </a:r>
            <a:r>
              <a:rPr lang="en-US" dirty="0" err="1"/>
              <a:t>cơ</a:t>
            </a:r>
            <a:r>
              <a:rPr lang="en-US" dirty="0"/>
              <a:t> </a:t>
            </a:r>
            <a:r>
              <a:rPr lang="en-US" dirty="0" err="1"/>
              <a:t>chế</a:t>
            </a:r>
            <a:r>
              <a:rPr lang="en-US" dirty="0"/>
              <a:t> </a:t>
            </a:r>
            <a:r>
              <a:rPr lang="en-US" dirty="0" err="1"/>
              <a:t>không</a:t>
            </a:r>
            <a:r>
              <a:rPr lang="en-US" dirty="0"/>
              <a:t> </a:t>
            </a:r>
            <a:r>
              <a:rPr lang="en-US" dirty="0" err="1"/>
              <a:t>đồng</a:t>
            </a:r>
            <a:r>
              <a:rPr lang="en-US" dirty="0"/>
              <a:t> </a:t>
            </a:r>
            <a:r>
              <a:rPr lang="en-US" dirty="0" err="1"/>
              <a:t>bộ</a:t>
            </a:r>
            <a:r>
              <a:rPr lang="en-US" dirty="0"/>
              <a:t> </a:t>
            </a:r>
            <a:r>
              <a:rPr lang="en-US" dirty="0" err="1"/>
              <a:t>bằng</a:t>
            </a:r>
            <a:r>
              <a:rPr lang="en-US" dirty="0"/>
              <a:t> </a:t>
            </a:r>
            <a:r>
              <a:rPr lang="en-US" dirty="0" err="1"/>
              <a:t>WSAEventSelect</a:t>
            </a:r>
            <a:endParaRPr lang="en-US" dirty="0"/>
          </a:p>
        </p:txBody>
      </p:sp>
      <p:sp>
        <p:nvSpPr>
          <p:cNvPr id="3" name="Title 2"/>
          <p:cNvSpPr>
            <a:spLocks noGrp="1"/>
          </p:cNvSpPr>
          <p:nvPr>
            <p:ph type="title"/>
          </p:nvPr>
        </p:nvSpPr>
        <p:spPr/>
        <p:txBody>
          <a:bodyPr/>
          <a:lstStyle/>
          <a:p>
            <a:r>
              <a:rPr lang="en-US" dirty="0" err="1"/>
              <a:t>Viết</a:t>
            </a:r>
            <a:r>
              <a:rPr lang="en-US" dirty="0"/>
              <a:t> TELNET Server</a:t>
            </a:r>
          </a:p>
        </p:txBody>
      </p:sp>
      <p:sp>
        <p:nvSpPr>
          <p:cNvPr id="4" name="Slide Number Placeholder 3"/>
          <p:cNvSpPr>
            <a:spLocks noGrp="1"/>
          </p:cNvSpPr>
          <p:nvPr>
            <p:ph type="sldNum" sz="quarter" idx="11"/>
          </p:nvPr>
        </p:nvSpPr>
        <p:spPr/>
        <p:txBody>
          <a:bodyPr/>
          <a:lstStyle/>
          <a:p>
            <a:fld id="{01FC069F-519A-4FBA-A280-9BFE5EA1AC9F}" type="slidenum">
              <a:rPr lang="en-US" smtClean="0"/>
              <a:pPr/>
              <a:t>136</a:t>
            </a:fld>
            <a:endParaRPr lang="en-US"/>
          </a:p>
        </p:txBody>
      </p:sp>
    </p:spTree>
    <p:extLst>
      <p:ext uri="{BB962C8B-B14F-4D97-AF65-F5344CB8AC3E}">
        <p14:creationId xmlns:p14="http://schemas.microsoft.com/office/powerpoint/2010/main" val="113593567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3.4 Các phương pháp vào ra</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137</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382000" cy="5257800"/>
          </a:xfrm>
        </p:spPr>
        <p:txBody>
          <a:bodyPr>
            <a:normAutofit/>
          </a:bodyPr>
          <a:lstStyle/>
          <a:p>
            <a:r>
              <a:rPr lang="en-US" sz="2400" dirty="0" err="1">
                <a:solidFill>
                  <a:srgbClr val="002060"/>
                </a:solidFill>
              </a:rPr>
              <a:t>Các</a:t>
            </a:r>
            <a:r>
              <a:rPr lang="en-US" sz="2400" dirty="0">
                <a:solidFill>
                  <a:srgbClr val="002060"/>
                </a:solidFill>
              </a:rPr>
              <a:t> </a:t>
            </a:r>
            <a:r>
              <a:rPr lang="en-US" sz="2400" dirty="0" err="1">
                <a:solidFill>
                  <a:srgbClr val="002060"/>
                </a:solidFill>
              </a:rPr>
              <a:t>mô</a:t>
            </a:r>
            <a:r>
              <a:rPr lang="en-US" sz="2400" dirty="0">
                <a:solidFill>
                  <a:srgbClr val="002060"/>
                </a:solidFill>
              </a:rPr>
              <a:t> </a:t>
            </a:r>
            <a:r>
              <a:rPr lang="en-US" sz="2400" dirty="0" err="1">
                <a:solidFill>
                  <a:srgbClr val="002060"/>
                </a:solidFill>
              </a:rPr>
              <a:t>hình</a:t>
            </a:r>
            <a:r>
              <a:rPr lang="en-US" sz="2400" dirty="0">
                <a:solidFill>
                  <a:srgbClr val="002060"/>
                </a:solidFill>
              </a:rPr>
              <a:t> </a:t>
            </a:r>
            <a:r>
              <a:rPr lang="en-US" sz="2400" dirty="0" err="1">
                <a:solidFill>
                  <a:srgbClr val="002060"/>
                </a:solidFill>
              </a:rPr>
              <a:t>vào</a:t>
            </a:r>
            <a:r>
              <a:rPr lang="en-US" sz="2400" dirty="0">
                <a:solidFill>
                  <a:srgbClr val="002060"/>
                </a:solidFill>
              </a:rPr>
              <a:t> </a:t>
            </a:r>
            <a:r>
              <a:rPr lang="en-US" sz="2400" dirty="0" err="1">
                <a:solidFill>
                  <a:srgbClr val="002060"/>
                </a:solidFill>
              </a:rPr>
              <a:t>ra</a:t>
            </a:r>
            <a:r>
              <a:rPr lang="en-US" sz="2400" dirty="0">
                <a:solidFill>
                  <a:srgbClr val="002060"/>
                </a:solidFill>
              </a:rPr>
              <a:t> </a:t>
            </a:r>
            <a:r>
              <a:rPr lang="en-US" sz="2400" dirty="0" err="1">
                <a:solidFill>
                  <a:srgbClr val="002060"/>
                </a:solidFill>
              </a:rPr>
              <a:t>của</a:t>
            </a:r>
            <a:r>
              <a:rPr lang="en-US" sz="2400" dirty="0">
                <a:solidFill>
                  <a:srgbClr val="002060"/>
                </a:solidFill>
              </a:rPr>
              <a:t> WinSock</a:t>
            </a:r>
          </a:p>
          <a:p>
            <a:pPr marL="533400" lvl="2" indent="-266700"/>
            <a:r>
              <a:rPr lang="en-US" sz="2000" dirty="0" err="1">
                <a:solidFill>
                  <a:srgbClr val="002060"/>
                </a:solidFill>
              </a:rPr>
              <a:t>Mô</a:t>
            </a:r>
            <a:r>
              <a:rPr lang="en-US" sz="2000" dirty="0">
                <a:solidFill>
                  <a:srgbClr val="002060"/>
                </a:solidFill>
              </a:rPr>
              <a:t> </a:t>
            </a:r>
            <a:r>
              <a:rPr lang="en-US" sz="2000" dirty="0" err="1">
                <a:solidFill>
                  <a:srgbClr val="002060"/>
                </a:solidFill>
              </a:rPr>
              <a:t>hình</a:t>
            </a:r>
            <a:r>
              <a:rPr lang="en-US" sz="2000" dirty="0">
                <a:solidFill>
                  <a:srgbClr val="002060"/>
                </a:solidFill>
              </a:rPr>
              <a:t> Overlapped</a:t>
            </a:r>
          </a:p>
          <a:p>
            <a:pPr marL="990600" lvl="3" indent="-266700">
              <a:buFont typeface="Wingdings" pitchFamily="2" charset="2"/>
              <a:buChar char="§"/>
            </a:pPr>
            <a:r>
              <a:rPr lang="en-US" sz="1600" dirty="0" err="1">
                <a:solidFill>
                  <a:srgbClr val="002060"/>
                </a:solidFill>
              </a:rPr>
              <a:t>Sử</a:t>
            </a:r>
            <a:r>
              <a:rPr lang="en-US" sz="1600" dirty="0">
                <a:solidFill>
                  <a:srgbClr val="002060"/>
                </a:solidFill>
              </a:rPr>
              <a:t> </a:t>
            </a:r>
            <a:r>
              <a:rPr lang="en-US" sz="1600" dirty="0" err="1">
                <a:solidFill>
                  <a:srgbClr val="002060"/>
                </a:solidFill>
              </a:rPr>
              <a:t>dụng</a:t>
            </a:r>
            <a:r>
              <a:rPr lang="en-US" sz="1600" dirty="0">
                <a:solidFill>
                  <a:srgbClr val="002060"/>
                </a:solidFill>
              </a:rPr>
              <a:t> </a:t>
            </a:r>
            <a:r>
              <a:rPr lang="en-US" sz="1600" dirty="0" err="1">
                <a:solidFill>
                  <a:srgbClr val="002060"/>
                </a:solidFill>
              </a:rPr>
              <a:t>cấu</a:t>
            </a:r>
            <a:r>
              <a:rPr lang="en-US" sz="1600" dirty="0">
                <a:solidFill>
                  <a:srgbClr val="002060"/>
                </a:solidFill>
              </a:rPr>
              <a:t> </a:t>
            </a:r>
            <a:r>
              <a:rPr lang="en-US" sz="1600" dirty="0" err="1">
                <a:solidFill>
                  <a:srgbClr val="002060"/>
                </a:solidFill>
              </a:rPr>
              <a:t>trúc</a:t>
            </a:r>
            <a:r>
              <a:rPr lang="en-US" sz="1600" dirty="0">
                <a:solidFill>
                  <a:srgbClr val="002060"/>
                </a:solidFill>
              </a:rPr>
              <a:t> OVERLAPPED </a:t>
            </a:r>
            <a:r>
              <a:rPr lang="en-US" sz="1600" dirty="0" err="1">
                <a:solidFill>
                  <a:srgbClr val="002060"/>
                </a:solidFill>
              </a:rPr>
              <a:t>chứa</a:t>
            </a:r>
            <a:r>
              <a:rPr lang="en-US" sz="1600" dirty="0">
                <a:solidFill>
                  <a:srgbClr val="002060"/>
                </a:solidFill>
              </a:rPr>
              <a:t> </a:t>
            </a:r>
            <a:r>
              <a:rPr lang="en-US" sz="1600" dirty="0" err="1">
                <a:solidFill>
                  <a:srgbClr val="002060"/>
                </a:solidFill>
              </a:rPr>
              <a:t>thông</a:t>
            </a:r>
            <a:r>
              <a:rPr lang="en-US" sz="1600" dirty="0">
                <a:solidFill>
                  <a:srgbClr val="002060"/>
                </a:solidFill>
              </a:rPr>
              <a:t> tin </a:t>
            </a:r>
            <a:r>
              <a:rPr lang="en-US" sz="1600" dirty="0" err="1">
                <a:solidFill>
                  <a:srgbClr val="002060"/>
                </a:solidFill>
              </a:rPr>
              <a:t>về</a:t>
            </a:r>
            <a:r>
              <a:rPr lang="en-US" sz="1600" dirty="0">
                <a:solidFill>
                  <a:srgbClr val="002060"/>
                </a:solidFill>
              </a:rPr>
              <a:t> </a:t>
            </a:r>
            <a:r>
              <a:rPr lang="en-US" sz="1600" dirty="0" err="1">
                <a:solidFill>
                  <a:srgbClr val="002060"/>
                </a:solidFill>
              </a:rPr>
              <a:t>thao</a:t>
            </a:r>
            <a:r>
              <a:rPr lang="en-US" sz="1600" dirty="0">
                <a:solidFill>
                  <a:srgbClr val="002060"/>
                </a:solidFill>
              </a:rPr>
              <a:t> </a:t>
            </a:r>
            <a:r>
              <a:rPr lang="en-US" sz="1600" dirty="0" err="1">
                <a:solidFill>
                  <a:srgbClr val="002060"/>
                </a:solidFill>
              </a:rPr>
              <a:t>tác</a:t>
            </a:r>
            <a:r>
              <a:rPr lang="en-US" sz="1600" dirty="0">
                <a:solidFill>
                  <a:srgbClr val="002060"/>
                </a:solidFill>
              </a:rPr>
              <a:t> </a:t>
            </a:r>
            <a:r>
              <a:rPr lang="en-US" sz="1600" dirty="0" err="1">
                <a:solidFill>
                  <a:srgbClr val="002060"/>
                </a:solidFill>
              </a:rPr>
              <a:t>vào</a:t>
            </a:r>
            <a:r>
              <a:rPr lang="en-US" sz="1600" dirty="0">
                <a:solidFill>
                  <a:srgbClr val="002060"/>
                </a:solidFill>
              </a:rPr>
              <a:t> </a:t>
            </a:r>
            <a:r>
              <a:rPr lang="en-US" sz="1600" dirty="0" err="1">
                <a:solidFill>
                  <a:srgbClr val="002060"/>
                </a:solidFill>
              </a:rPr>
              <a:t>ra.</a:t>
            </a:r>
            <a:endParaRPr lang="en-US" sz="1600" dirty="0">
              <a:solidFill>
                <a:srgbClr val="002060"/>
              </a:solidFill>
            </a:endParaRPr>
          </a:p>
          <a:p>
            <a:pPr marL="990600" lvl="3" indent="-266700">
              <a:buFont typeface="Wingdings" pitchFamily="2" charset="2"/>
              <a:buChar char="§"/>
            </a:pPr>
            <a:r>
              <a:rPr lang="en-US" sz="1600" dirty="0" err="1">
                <a:solidFill>
                  <a:srgbClr val="002060"/>
                </a:solidFill>
              </a:rPr>
              <a:t>Các</a:t>
            </a:r>
            <a:r>
              <a:rPr lang="en-US" sz="1600" dirty="0">
                <a:solidFill>
                  <a:srgbClr val="002060"/>
                </a:solidFill>
              </a:rPr>
              <a:t> </a:t>
            </a:r>
            <a:r>
              <a:rPr lang="en-US" sz="1600" dirty="0" err="1">
                <a:solidFill>
                  <a:srgbClr val="002060"/>
                </a:solidFill>
              </a:rPr>
              <a:t>thao</a:t>
            </a:r>
            <a:r>
              <a:rPr lang="en-US" sz="1600" dirty="0">
                <a:solidFill>
                  <a:srgbClr val="002060"/>
                </a:solidFill>
              </a:rPr>
              <a:t> </a:t>
            </a:r>
            <a:r>
              <a:rPr lang="en-US" sz="1600" dirty="0" err="1">
                <a:solidFill>
                  <a:srgbClr val="002060"/>
                </a:solidFill>
              </a:rPr>
              <a:t>tác</a:t>
            </a:r>
            <a:r>
              <a:rPr lang="en-US" sz="1600" dirty="0">
                <a:solidFill>
                  <a:srgbClr val="002060"/>
                </a:solidFill>
              </a:rPr>
              <a:t> </a:t>
            </a:r>
            <a:r>
              <a:rPr lang="en-US" sz="1600" dirty="0" err="1">
                <a:solidFill>
                  <a:srgbClr val="002060"/>
                </a:solidFill>
              </a:rPr>
              <a:t>vào</a:t>
            </a:r>
            <a:r>
              <a:rPr lang="en-US" sz="1600" dirty="0">
                <a:solidFill>
                  <a:srgbClr val="002060"/>
                </a:solidFill>
              </a:rPr>
              <a:t> </a:t>
            </a:r>
            <a:r>
              <a:rPr lang="en-US" sz="1600" dirty="0" err="1">
                <a:solidFill>
                  <a:srgbClr val="002060"/>
                </a:solidFill>
              </a:rPr>
              <a:t>ra</a:t>
            </a:r>
            <a:r>
              <a:rPr lang="en-US" sz="1600" dirty="0">
                <a:solidFill>
                  <a:srgbClr val="002060"/>
                </a:solidFill>
              </a:rPr>
              <a:t> </a:t>
            </a:r>
            <a:r>
              <a:rPr lang="en-US" sz="1600" dirty="0" err="1">
                <a:solidFill>
                  <a:srgbClr val="002060"/>
                </a:solidFill>
              </a:rPr>
              <a:t>sẽ</a:t>
            </a:r>
            <a:r>
              <a:rPr lang="en-US" sz="1600" dirty="0">
                <a:solidFill>
                  <a:srgbClr val="002060"/>
                </a:solidFill>
              </a:rPr>
              <a:t> </a:t>
            </a:r>
            <a:r>
              <a:rPr lang="en-US" sz="1600" dirty="0" err="1">
                <a:solidFill>
                  <a:srgbClr val="002060"/>
                </a:solidFill>
              </a:rPr>
              <a:t>trở</a:t>
            </a:r>
            <a:r>
              <a:rPr lang="en-US" sz="1600" dirty="0">
                <a:solidFill>
                  <a:srgbClr val="002060"/>
                </a:solidFill>
              </a:rPr>
              <a:t> </a:t>
            </a:r>
            <a:r>
              <a:rPr lang="en-US" sz="1600" dirty="0" err="1">
                <a:solidFill>
                  <a:srgbClr val="002060"/>
                </a:solidFill>
              </a:rPr>
              <a:t>về</a:t>
            </a:r>
            <a:r>
              <a:rPr lang="en-US" sz="1600" dirty="0">
                <a:solidFill>
                  <a:srgbClr val="002060"/>
                </a:solidFill>
              </a:rPr>
              <a:t> </a:t>
            </a:r>
            <a:r>
              <a:rPr lang="en-US" sz="1600" dirty="0" err="1">
                <a:solidFill>
                  <a:srgbClr val="002060"/>
                </a:solidFill>
              </a:rPr>
              <a:t>ngay</a:t>
            </a:r>
            <a:r>
              <a:rPr lang="en-US" sz="1600" dirty="0">
                <a:solidFill>
                  <a:srgbClr val="002060"/>
                </a:solidFill>
              </a:rPr>
              <a:t> </a:t>
            </a:r>
            <a:r>
              <a:rPr lang="en-US" sz="1600" dirty="0" err="1">
                <a:solidFill>
                  <a:srgbClr val="002060"/>
                </a:solidFill>
              </a:rPr>
              <a:t>lập</a:t>
            </a:r>
            <a:r>
              <a:rPr lang="en-US" sz="1600" dirty="0">
                <a:solidFill>
                  <a:srgbClr val="002060"/>
                </a:solidFill>
              </a:rPr>
              <a:t> </a:t>
            </a:r>
            <a:r>
              <a:rPr lang="en-US" sz="1600" dirty="0" err="1">
                <a:solidFill>
                  <a:srgbClr val="002060"/>
                </a:solidFill>
              </a:rPr>
              <a:t>tức</a:t>
            </a:r>
            <a:r>
              <a:rPr lang="en-US" sz="1600" dirty="0">
                <a:solidFill>
                  <a:srgbClr val="002060"/>
                </a:solidFill>
              </a:rPr>
              <a:t> </a:t>
            </a:r>
            <a:r>
              <a:rPr lang="en-US" sz="1600" dirty="0" err="1">
                <a:solidFill>
                  <a:srgbClr val="002060"/>
                </a:solidFill>
              </a:rPr>
              <a:t>và</a:t>
            </a:r>
            <a:r>
              <a:rPr lang="en-US" sz="1600" dirty="0">
                <a:solidFill>
                  <a:srgbClr val="002060"/>
                </a:solidFill>
              </a:rPr>
              <a:t> </a:t>
            </a:r>
            <a:r>
              <a:rPr lang="en-US" sz="1600" dirty="0" err="1">
                <a:solidFill>
                  <a:srgbClr val="002060"/>
                </a:solidFill>
              </a:rPr>
              <a:t>thông</a:t>
            </a:r>
            <a:r>
              <a:rPr lang="en-US" sz="1600" dirty="0">
                <a:solidFill>
                  <a:srgbClr val="002060"/>
                </a:solidFill>
              </a:rPr>
              <a:t> </a:t>
            </a:r>
            <a:r>
              <a:rPr lang="en-US" sz="1600" dirty="0" err="1">
                <a:solidFill>
                  <a:srgbClr val="002060"/>
                </a:solidFill>
              </a:rPr>
              <a:t>báo</a:t>
            </a:r>
            <a:r>
              <a:rPr lang="en-US" sz="1600" dirty="0">
                <a:solidFill>
                  <a:srgbClr val="002060"/>
                </a:solidFill>
              </a:rPr>
              <a:t> </a:t>
            </a:r>
            <a:r>
              <a:rPr lang="en-US" sz="1600" dirty="0" err="1">
                <a:solidFill>
                  <a:srgbClr val="002060"/>
                </a:solidFill>
              </a:rPr>
              <a:t>lại</a:t>
            </a:r>
            <a:r>
              <a:rPr lang="en-US" sz="1600" dirty="0">
                <a:solidFill>
                  <a:srgbClr val="002060"/>
                </a:solidFill>
              </a:rPr>
              <a:t> </a:t>
            </a:r>
            <a:r>
              <a:rPr lang="en-US" sz="1600" dirty="0" err="1">
                <a:solidFill>
                  <a:srgbClr val="002060"/>
                </a:solidFill>
              </a:rPr>
              <a:t>cho</a:t>
            </a:r>
            <a:r>
              <a:rPr lang="en-US" sz="1600" dirty="0">
                <a:solidFill>
                  <a:srgbClr val="002060"/>
                </a:solidFill>
              </a:rPr>
              <a:t> </a:t>
            </a:r>
            <a:r>
              <a:rPr lang="en-US" sz="1600" dirty="0" err="1">
                <a:solidFill>
                  <a:srgbClr val="002060"/>
                </a:solidFill>
              </a:rPr>
              <a:t>ứng</a:t>
            </a:r>
            <a:r>
              <a:rPr lang="en-US" sz="1600" dirty="0">
                <a:solidFill>
                  <a:srgbClr val="002060"/>
                </a:solidFill>
              </a:rPr>
              <a:t> </a:t>
            </a:r>
            <a:r>
              <a:rPr lang="en-US" sz="1600" dirty="0" err="1">
                <a:solidFill>
                  <a:srgbClr val="002060"/>
                </a:solidFill>
              </a:rPr>
              <a:t>dụng</a:t>
            </a:r>
            <a:r>
              <a:rPr lang="en-US" sz="1600" dirty="0">
                <a:solidFill>
                  <a:srgbClr val="002060"/>
                </a:solidFill>
              </a:rPr>
              <a:t> </a:t>
            </a:r>
            <a:r>
              <a:rPr lang="en-US" sz="1600" dirty="0" err="1">
                <a:solidFill>
                  <a:srgbClr val="002060"/>
                </a:solidFill>
              </a:rPr>
              <a:t>theo</a:t>
            </a:r>
            <a:r>
              <a:rPr lang="en-US" sz="1600" dirty="0">
                <a:solidFill>
                  <a:srgbClr val="002060"/>
                </a:solidFill>
              </a:rPr>
              <a:t> </a:t>
            </a:r>
            <a:r>
              <a:rPr lang="en-US" sz="1600" dirty="0" err="1">
                <a:solidFill>
                  <a:srgbClr val="002060"/>
                </a:solidFill>
              </a:rPr>
              <a:t>một</a:t>
            </a:r>
            <a:r>
              <a:rPr lang="en-US" sz="1600" dirty="0">
                <a:solidFill>
                  <a:srgbClr val="002060"/>
                </a:solidFill>
              </a:rPr>
              <a:t> </a:t>
            </a:r>
            <a:r>
              <a:rPr lang="en-US" sz="1600" dirty="0" err="1">
                <a:solidFill>
                  <a:srgbClr val="002060"/>
                </a:solidFill>
              </a:rPr>
              <a:t>trong</a:t>
            </a:r>
            <a:r>
              <a:rPr lang="en-US" sz="1600" dirty="0">
                <a:solidFill>
                  <a:srgbClr val="002060"/>
                </a:solidFill>
              </a:rPr>
              <a:t> </a:t>
            </a:r>
            <a:r>
              <a:rPr lang="en-US" sz="1600" dirty="0" err="1">
                <a:solidFill>
                  <a:srgbClr val="002060"/>
                </a:solidFill>
              </a:rPr>
              <a:t>hai</a:t>
            </a:r>
            <a:r>
              <a:rPr lang="en-US" sz="1600" dirty="0">
                <a:solidFill>
                  <a:srgbClr val="002060"/>
                </a:solidFill>
              </a:rPr>
              <a:t> </a:t>
            </a:r>
            <a:r>
              <a:rPr lang="en-US" sz="1600" dirty="0" err="1">
                <a:solidFill>
                  <a:srgbClr val="002060"/>
                </a:solidFill>
              </a:rPr>
              <a:t>cách</a:t>
            </a:r>
            <a:r>
              <a:rPr lang="en-US" sz="1600" dirty="0">
                <a:solidFill>
                  <a:srgbClr val="002060"/>
                </a:solidFill>
              </a:rPr>
              <a:t> </a:t>
            </a:r>
            <a:r>
              <a:rPr lang="en-US" sz="1600" dirty="0" err="1">
                <a:solidFill>
                  <a:srgbClr val="002060"/>
                </a:solidFill>
              </a:rPr>
              <a:t>sau</a:t>
            </a:r>
            <a:r>
              <a:rPr lang="en-US" sz="1600" dirty="0">
                <a:solidFill>
                  <a:srgbClr val="002060"/>
                </a:solidFill>
              </a:rPr>
              <a:t>:</a:t>
            </a:r>
          </a:p>
          <a:p>
            <a:pPr marL="1447800" lvl="4" indent="-266700">
              <a:buFont typeface="Wingdings" pitchFamily="2" charset="2"/>
              <a:buChar char="§"/>
            </a:pPr>
            <a:r>
              <a:rPr lang="en-US" sz="1600" b="1" dirty="0">
                <a:solidFill>
                  <a:srgbClr val="002060"/>
                </a:solidFill>
              </a:rPr>
              <a:t>Event</a:t>
            </a:r>
            <a:r>
              <a:rPr lang="en-US" sz="1600" dirty="0">
                <a:solidFill>
                  <a:srgbClr val="002060"/>
                </a:solidFill>
              </a:rPr>
              <a:t> </a:t>
            </a:r>
            <a:r>
              <a:rPr lang="en-US" sz="1600" dirty="0" err="1">
                <a:solidFill>
                  <a:srgbClr val="002060"/>
                </a:solidFill>
              </a:rPr>
              <a:t>được</a:t>
            </a:r>
            <a:r>
              <a:rPr lang="en-US" sz="1600" dirty="0">
                <a:solidFill>
                  <a:srgbClr val="002060"/>
                </a:solidFill>
              </a:rPr>
              <a:t> </a:t>
            </a:r>
            <a:r>
              <a:rPr lang="en-US" sz="1600" dirty="0" err="1">
                <a:solidFill>
                  <a:srgbClr val="002060"/>
                </a:solidFill>
              </a:rPr>
              <a:t>chỉ</a:t>
            </a:r>
            <a:r>
              <a:rPr lang="en-US" sz="1600" dirty="0">
                <a:solidFill>
                  <a:srgbClr val="002060"/>
                </a:solidFill>
              </a:rPr>
              <a:t> </a:t>
            </a:r>
            <a:r>
              <a:rPr lang="en-US" sz="1600" dirty="0" err="1">
                <a:solidFill>
                  <a:srgbClr val="002060"/>
                </a:solidFill>
              </a:rPr>
              <a:t>ra</a:t>
            </a:r>
            <a:r>
              <a:rPr lang="en-US" sz="1600" dirty="0">
                <a:solidFill>
                  <a:srgbClr val="002060"/>
                </a:solidFill>
              </a:rPr>
              <a:t> </a:t>
            </a:r>
            <a:r>
              <a:rPr lang="en-US" sz="1600" dirty="0" err="1">
                <a:solidFill>
                  <a:srgbClr val="002060"/>
                </a:solidFill>
              </a:rPr>
              <a:t>trong</a:t>
            </a:r>
            <a:r>
              <a:rPr lang="en-US" sz="1600" dirty="0">
                <a:solidFill>
                  <a:srgbClr val="002060"/>
                </a:solidFill>
              </a:rPr>
              <a:t> </a:t>
            </a:r>
            <a:r>
              <a:rPr lang="en-US" sz="1600" dirty="0" err="1">
                <a:solidFill>
                  <a:srgbClr val="002060"/>
                </a:solidFill>
              </a:rPr>
              <a:t>cấu</a:t>
            </a:r>
            <a:r>
              <a:rPr lang="en-US" sz="1600" dirty="0">
                <a:solidFill>
                  <a:srgbClr val="002060"/>
                </a:solidFill>
              </a:rPr>
              <a:t> </a:t>
            </a:r>
            <a:r>
              <a:rPr lang="en-US" sz="1600" dirty="0" err="1">
                <a:solidFill>
                  <a:srgbClr val="002060"/>
                </a:solidFill>
              </a:rPr>
              <a:t>trúc</a:t>
            </a:r>
            <a:r>
              <a:rPr lang="en-US" sz="1600" dirty="0">
                <a:solidFill>
                  <a:srgbClr val="002060"/>
                </a:solidFill>
              </a:rPr>
              <a:t> OVERLAPPED.</a:t>
            </a:r>
          </a:p>
          <a:p>
            <a:pPr marL="1447800" lvl="4" indent="-266700">
              <a:buFont typeface="Wingdings" pitchFamily="2" charset="2"/>
              <a:buChar char="§"/>
            </a:pPr>
            <a:r>
              <a:rPr lang="en-US" sz="1600" b="1" dirty="0">
                <a:solidFill>
                  <a:srgbClr val="002060"/>
                </a:solidFill>
              </a:rPr>
              <a:t>Completion routine</a:t>
            </a:r>
            <a:r>
              <a:rPr lang="en-US" sz="1600" dirty="0">
                <a:solidFill>
                  <a:srgbClr val="002060"/>
                </a:solidFill>
              </a:rPr>
              <a:t> </a:t>
            </a:r>
            <a:r>
              <a:rPr lang="en-US" sz="1600" dirty="0" err="1">
                <a:solidFill>
                  <a:srgbClr val="002060"/>
                </a:solidFill>
              </a:rPr>
              <a:t>được</a:t>
            </a:r>
            <a:r>
              <a:rPr lang="en-US" sz="1600" dirty="0">
                <a:solidFill>
                  <a:srgbClr val="002060"/>
                </a:solidFill>
              </a:rPr>
              <a:t> </a:t>
            </a:r>
            <a:r>
              <a:rPr lang="en-US" sz="1600" dirty="0" err="1">
                <a:solidFill>
                  <a:srgbClr val="002060"/>
                </a:solidFill>
              </a:rPr>
              <a:t>chỉ</a:t>
            </a:r>
            <a:r>
              <a:rPr lang="en-US" sz="1600" dirty="0">
                <a:solidFill>
                  <a:srgbClr val="002060"/>
                </a:solidFill>
              </a:rPr>
              <a:t> </a:t>
            </a:r>
            <a:r>
              <a:rPr lang="en-US" sz="1600" dirty="0" err="1">
                <a:solidFill>
                  <a:srgbClr val="002060"/>
                </a:solidFill>
              </a:rPr>
              <a:t>ra</a:t>
            </a:r>
            <a:r>
              <a:rPr lang="en-US" sz="1600" dirty="0">
                <a:solidFill>
                  <a:srgbClr val="002060"/>
                </a:solidFill>
              </a:rPr>
              <a:t> </a:t>
            </a:r>
            <a:r>
              <a:rPr lang="en-US" sz="1600" dirty="0" err="1">
                <a:solidFill>
                  <a:srgbClr val="002060"/>
                </a:solidFill>
              </a:rPr>
              <a:t>trong</a:t>
            </a:r>
            <a:r>
              <a:rPr lang="en-US" sz="1600" dirty="0">
                <a:solidFill>
                  <a:srgbClr val="002060"/>
                </a:solidFill>
              </a:rPr>
              <a:t> </a:t>
            </a:r>
            <a:r>
              <a:rPr lang="en-US" sz="1600" dirty="0" err="1">
                <a:solidFill>
                  <a:srgbClr val="002060"/>
                </a:solidFill>
              </a:rPr>
              <a:t>tham</a:t>
            </a:r>
            <a:r>
              <a:rPr lang="en-US" sz="1600" dirty="0">
                <a:solidFill>
                  <a:srgbClr val="002060"/>
                </a:solidFill>
              </a:rPr>
              <a:t> </a:t>
            </a:r>
            <a:r>
              <a:rPr lang="en-US" sz="1600" dirty="0" err="1">
                <a:solidFill>
                  <a:srgbClr val="002060"/>
                </a:solidFill>
              </a:rPr>
              <a:t>số</a:t>
            </a:r>
            <a:r>
              <a:rPr lang="en-US" sz="1600" dirty="0">
                <a:solidFill>
                  <a:srgbClr val="002060"/>
                </a:solidFill>
              </a:rPr>
              <a:t> </a:t>
            </a:r>
            <a:r>
              <a:rPr lang="en-US" sz="1600" dirty="0" err="1">
                <a:solidFill>
                  <a:srgbClr val="002060"/>
                </a:solidFill>
              </a:rPr>
              <a:t>của</a:t>
            </a:r>
            <a:r>
              <a:rPr lang="en-US" sz="1600" dirty="0">
                <a:solidFill>
                  <a:srgbClr val="002060"/>
                </a:solidFill>
              </a:rPr>
              <a:t> </a:t>
            </a:r>
            <a:r>
              <a:rPr lang="en-US" sz="1600" dirty="0" err="1">
                <a:solidFill>
                  <a:srgbClr val="002060"/>
                </a:solidFill>
              </a:rPr>
              <a:t>lời</a:t>
            </a:r>
            <a:r>
              <a:rPr lang="en-US" sz="1600" dirty="0">
                <a:solidFill>
                  <a:srgbClr val="002060"/>
                </a:solidFill>
              </a:rPr>
              <a:t> </a:t>
            </a:r>
            <a:r>
              <a:rPr lang="en-US" sz="1600" dirty="0" err="1">
                <a:solidFill>
                  <a:srgbClr val="002060"/>
                </a:solidFill>
              </a:rPr>
              <a:t>gọi</a:t>
            </a:r>
            <a:r>
              <a:rPr lang="en-US" sz="1600" dirty="0">
                <a:solidFill>
                  <a:srgbClr val="002060"/>
                </a:solidFill>
              </a:rPr>
              <a:t> </a:t>
            </a:r>
            <a:r>
              <a:rPr lang="en-US" sz="1600" dirty="0" err="1">
                <a:solidFill>
                  <a:srgbClr val="002060"/>
                </a:solidFill>
              </a:rPr>
              <a:t>vào</a:t>
            </a:r>
            <a:r>
              <a:rPr lang="en-US" sz="1600" dirty="0">
                <a:solidFill>
                  <a:srgbClr val="002060"/>
                </a:solidFill>
              </a:rPr>
              <a:t> </a:t>
            </a:r>
            <a:r>
              <a:rPr lang="en-US" sz="1600" dirty="0" err="1">
                <a:solidFill>
                  <a:srgbClr val="002060"/>
                </a:solidFill>
              </a:rPr>
              <a:t>ra.</a:t>
            </a:r>
            <a:endParaRPr lang="en-US" sz="1600" dirty="0">
              <a:solidFill>
                <a:srgbClr val="002060"/>
              </a:solidFill>
            </a:endParaRPr>
          </a:p>
          <a:p>
            <a:pPr marL="990600" lvl="3" indent="-266700">
              <a:buFont typeface="Wingdings" pitchFamily="2" charset="2"/>
              <a:buChar char="§"/>
            </a:pPr>
            <a:r>
              <a:rPr lang="en-US" sz="1600" dirty="0" err="1">
                <a:solidFill>
                  <a:srgbClr val="002060"/>
                </a:solidFill>
              </a:rPr>
              <a:t>Các</a:t>
            </a:r>
            <a:r>
              <a:rPr lang="en-US" sz="1600" dirty="0">
                <a:solidFill>
                  <a:srgbClr val="002060"/>
                </a:solidFill>
              </a:rPr>
              <a:t> </a:t>
            </a:r>
            <a:r>
              <a:rPr lang="en-US" sz="1600" dirty="0" err="1">
                <a:solidFill>
                  <a:srgbClr val="002060"/>
                </a:solidFill>
              </a:rPr>
              <a:t>hàm</a:t>
            </a:r>
            <a:r>
              <a:rPr lang="en-US" sz="1600" dirty="0">
                <a:solidFill>
                  <a:srgbClr val="002060"/>
                </a:solidFill>
              </a:rPr>
              <a:t> </a:t>
            </a:r>
            <a:r>
              <a:rPr lang="en-US" sz="1600" dirty="0" err="1">
                <a:solidFill>
                  <a:srgbClr val="002060"/>
                </a:solidFill>
              </a:rPr>
              <a:t>vào</a:t>
            </a:r>
            <a:r>
              <a:rPr lang="en-US" sz="1600" dirty="0">
                <a:solidFill>
                  <a:srgbClr val="002060"/>
                </a:solidFill>
              </a:rPr>
              <a:t> </a:t>
            </a:r>
            <a:r>
              <a:rPr lang="en-US" sz="1600" dirty="0" err="1">
                <a:solidFill>
                  <a:srgbClr val="002060"/>
                </a:solidFill>
              </a:rPr>
              <a:t>ra</a:t>
            </a:r>
            <a:r>
              <a:rPr lang="en-US" sz="1600" dirty="0">
                <a:solidFill>
                  <a:srgbClr val="002060"/>
                </a:solidFill>
              </a:rPr>
              <a:t> </a:t>
            </a:r>
            <a:r>
              <a:rPr lang="en-US" sz="1600" dirty="0" err="1">
                <a:solidFill>
                  <a:srgbClr val="002060"/>
                </a:solidFill>
              </a:rPr>
              <a:t>sử</a:t>
            </a:r>
            <a:r>
              <a:rPr lang="en-US" sz="1600" dirty="0">
                <a:solidFill>
                  <a:srgbClr val="002060"/>
                </a:solidFill>
              </a:rPr>
              <a:t> </a:t>
            </a:r>
            <a:r>
              <a:rPr lang="en-US" sz="1600" dirty="0" err="1">
                <a:solidFill>
                  <a:srgbClr val="002060"/>
                </a:solidFill>
              </a:rPr>
              <a:t>dụng</a:t>
            </a:r>
            <a:r>
              <a:rPr lang="en-US" sz="1600" dirty="0">
                <a:solidFill>
                  <a:srgbClr val="002060"/>
                </a:solidFill>
              </a:rPr>
              <a:t> </a:t>
            </a:r>
            <a:r>
              <a:rPr lang="en-US" sz="1600" dirty="0" err="1">
                <a:solidFill>
                  <a:srgbClr val="002060"/>
                </a:solidFill>
              </a:rPr>
              <a:t>mô</a:t>
            </a:r>
            <a:r>
              <a:rPr lang="en-US" sz="1600" dirty="0">
                <a:solidFill>
                  <a:srgbClr val="002060"/>
                </a:solidFill>
              </a:rPr>
              <a:t> </a:t>
            </a:r>
            <a:r>
              <a:rPr lang="en-US" sz="1600" dirty="0" err="1">
                <a:solidFill>
                  <a:srgbClr val="002060"/>
                </a:solidFill>
              </a:rPr>
              <a:t>hình</a:t>
            </a:r>
            <a:r>
              <a:rPr lang="en-US" sz="1600" dirty="0">
                <a:solidFill>
                  <a:srgbClr val="002060"/>
                </a:solidFill>
              </a:rPr>
              <a:t> </a:t>
            </a:r>
            <a:r>
              <a:rPr lang="en-US" sz="1600" dirty="0" err="1">
                <a:solidFill>
                  <a:srgbClr val="002060"/>
                </a:solidFill>
              </a:rPr>
              <a:t>này</a:t>
            </a:r>
            <a:r>
              <a:rPr lang="en-US" sz="1600" dirty="0">
                <a:solidFill>
                  <a:srgbClr val="002060"/>
                </a:solidFill>
              </a:rPr>
              <a:t>:</a:t>
            </a:r>
          </a:p>
          <a:p>
            <a:pPr marL="1447800" lvl="4" indent="-266700">
              <a:buFont typeface="Wingdings" pitchFamily="2" charset="2"/>
              <a:buChar char="§"/>
            </a:pPr>
            <a:r>
              <a:rPr lang="en-US" sz="1600" dirty="0" err="1">
                <a:solidFill>
                  <a:srgbClr val="002060"/>
                </a:solidFill>
              </a:rPr>
              <a:t>WSASend</a:t>
            </a:r>
            <a:endParaRPr lang="en-US" sz="1600" dirty="0">
              <a:solidFill>
                <a:srgbClr val="002060"/>
              </a:solidFill>
            </a:endParaRPr>
          </a:p>
          <a:p>
            <a:pPr marL="1447800" lvl="4" indent="-266700">
              <a:buFont typeface="Wingdings" pitchFamily="2" charset="2"/>
              <a:buChar char="§"/>
            </a:pPr>
            <a:r>
              <a:rPr lang="en-US" sz="1600" dirty="0" err="1">
                <a:solidFill>
                  <a:srgbClr val="002060"/>
                </a:solidFill>
              </a:rPr>
              <a:t>WSASendTo</a:t>
            </a:r>
            <a:endParaRPr lang="en-US" sz="1600" dirty="0">
              <a:solidFill>
                <a:srgbClr val="002060"/>
              </a:solidFill>
            </a:endParaRPr>
          </a:p>
          <a:p>
            <a:pPr marL="1447800" lvl="4" indent="-266700">
              <a:buFont typeface="Wingdings" pitchFamily="2" charset="2"/>
              <a:buChar char="§"/>
            </a:pPr>
            <a:r>
              <a:rPr lang="en-US" sz="1600" dirty="0" err="1">
                <a:solidFill>
                  <a:srgbClr val="002060"/>
                </a:solidFill>
              </a:rPr>
              <a:t>WSARecv</a:t>
            </a:r>
            <a:endParaRPr lang="en-US" sz="1600" dirty="0">
              <a:solidFill>
                <a:srgbClr val="002060"/>
              </a:solidFill>
            </a:endParaRPr>
          </a:p>
          <a:p>
            <a:pPr marL="1447800" lvl="4" indent="-266700">
              <a:buFont typeface="Wingdings" pitchFamily="2" charset="2"/>
              <a:buChar char="§"/>
            </a:pPr>
            <a:r>
              <a:rPr lang="en-US" sz="1600" dirty="0" err="1">
                <a:solidFill>
                  <a:srgbClr val="002060"/>
                </a:solidFill>
              </a:rPr>
              <a:t>WSARecvFrom</a:t>
            </a:r>
            <a:endParaRPr lang="en-US" sz="1600" dirty="0">
              <a:solidFill>
                <a:srgbClr val="002060"/>
              </a:solidFill>
            </a:endParaRPr>
          </a:p>
          <a:p>
            <a:pPr marL="1447800" lvl="4" indent="-266700">
              <a:buFont typeface="Wingdings" pitchFamily="2" charset="2"/>
              <a:buChar char="§"/>
            </a:pPr>
            <a:r>
              <a:rPr lang="en-US" sz="1600" dirty="0" err="1">
                <a:solidFill>
                  <a:srgbClr val="002060"/>
                </a:solidFill>
              </a:rPr>
              <a:t>WSAIoctl</a:t>
            </a:r>
            <a:endParaRPr lang="en-US" sz="1600" dirty="0">
              <a:solidFill>
                <a:srgbClr val="002060"/>
              </a:solidFill>
            </a:endParaRPr>
          </a:p>
          <a:p>
            <a:pPr marL="1447800" lvl="4" indent="-266700">
              <a:buFont typeface="Wingdings" pitchFamily="2" charset="2"/>
              <a:buChar char="§"/>
            </a:pPr>
            <a:r>
              <a:rPr lang="en-US" sz="1600" dirty="0" err="1">
                <a:solidFill>
                  <a:srgbClr val="002060"/>
                </a:solidFill>
              </a:rPr>
              <a:t>WSARecvMsg</a:t>
            </a:r>
            <a:endParaRPr lang="en-US" sz="1600" dirty="0">
              <a:solidFill>
                <a:srgbClr val="002060"/>
              </a:solidFill>
            </a:endParaRPr>
          </a:p>
          <a:p>
            <a:pPr marL="1447800" lvl="4" indent="-266700">
              <a:buFont typeface="Wingdings" pitchFamily="2" charset="2"/>
              <a:buChar char="§"/>
            </a:pPr>
            <a:r>
              <a:rPr lang="en-US" sz="1600" dirty="0" err="1">
                <a:solidFill>
                  <a:srgbClr val="002060"/>
                </a:solidFill>
              </a:rPr>
              <a:t>AcceptEx</a:t>
            </a:r>
            <a:endParaRPr lang="en-US" sz="1600" dirty="0">
              <a:solidFill>
                <a:srgbClr val="002060"/>
              </a:solidFill>
            </a:endParaRPr>
          </a:p>
          <a:p>
            <a:pPr marL="1447800" lvl="4" indent="-266700">
              <a:buFont typeface="Wingdings" pitchFamily="2" charset="2"/>
              <a:buChar char="§"/>
            </a:pPr>
            <a:r>
              <a:rPr lang="en-US" sz="1600" dirty="0" err="1">
                <a:solidFill>
                  <a:srgbClr val="002060"/>
                </a:solidFill>
              </a:rPr>
              <a:t>ConnectEx</a:t>
            </a:r>
            <a:endParaRPr lang="en-US" sz="1600" dirty="0">
              <a:solidFill>
                <a:srgbClr val="002060"/>
              </a:solidFill>
            </a:endParaRPr>
          </a:p>
          <a:p>
            <a:pPr marL="1447800" lvl="4" indent="-266700">
              <a:buFont typeface="Wingdings" pitchFamily="2" charset="2"/>
              <a:buChar char="§"/>
            </a:pPr>
            <a:r>
              <a:rPr lang="en-US" sz="1600" dirty="0" err="1">
                <a:solidFill>
                  <a:srgbClr val="002060"/>
                </a:solidFill>
              </a:rPr>
              <a:t>TransmitFile</a:t>
            </a:r>
            <a:endParaRPr lang="en-US" sz="1600" dirty="0">
              <a:solidFill>
                <a:srgbClr val="002060"/>
              </a:solidFill>
            </a:endParaRPr>
          </a:p>
          <a:p>
            <a:pPr marL="1447800" lvl="4" indent="-266700">
              <a:buFont typeface="Wingdings" pitchFamily="2" charset="2"/>
              <a:buChar char="§"/>
            </a:pPr>
            <a:r>
              <a:rPr lang="en-US" sz="1600" dirty="0" err="1">
                <a:solidFill>
                  <a:srgbClr val="002060"/>
                </a:solidFill>
              </a:rPr>
              <a:t>TransmitPackets</a:t>
            </a:r>
            <a:endParaRPr lang="en-US" sz="1600" dirty="0">
              <a:solidFill>
                <a:srgbClr val="002060"/>
              </a:solidFill>
            </a:endParaRPr>
          </a:p>
          <a:p>
            <a:pPr marL="1447800" lvl="4" indent="-266700">
              <a:buFont typeface="Wingdings" pitchFamily="2" charset="2"/>
              <a:buChar char="§"/>
            </a:pPr>
            <a:r>
              <a:rPr lang="en-US" sz="1600" dirty="0" err="1">
                <a:solidFill>
                  <a:srgbClr val="002060"/>
                </a:solidFill>
              </a:rPr>
              <a:t>DisconnectEx</a:t>
            </a:r>
            <a:endParaRPr lang="en-US" sz="1600" dirty="0">
              <a:solidFill>
                <a:srgbClr val="002060"/>
              </a:solidFill>
            </a:endParaRPr>
          </a:p>
          <a:p>
            <a:pPr marL="1447800" lvl="4" indent="-266700">
              <a:buFont typeface="Wingdings" pitchFamily="2" charset="2"/>
              <a:buChar char="§"/>
            </a:pPr>
            <a:r>
              <a:rPr lang="en-US" sz="1600" dirty="0" err="1">
                <a:solidFill>
                  <a:srgbClr val="002060"/>
                </a:solidFill>
              </a:rPr>
              <a:t>WSANSPIoctl</a:t>
            </a:r>
            <a:endParaRPr lang="en-US" sz="1600" dirty="0">
              <a:solidFill>
                <a:srgbClr val="002060"/>
              </a:solidFill>
            </a:endParaRPr>
          </a:p>
        </p:txBody>
      </p:sp>
      <p:pic>
        <p:nvPicPr>
          <p:cNvPr id="7" name="Picture 2" descr="http://www.romexsoftware.com/images/iom_ol_depth1_t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3886200"/>
            <a:ext cx="3929560" cy="2133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3.4 Các phương pháp vào ra</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138</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382000" cy="4343400"/>
          </a:xfrm>
        </p:spPr>
        <p:txBody>
          <a:bodyPr>
            <a:normAutofit/>
          </a:bodyPr>
          <a:lstStyle/>
          <a:p>
            <a:r>
              <a:rPr lang="en-US" sz="2400">
                <a:solidFill>
                  <a:srgbClr val="002060"/>
                </a:solidFill>
              </a:rPr>
              <a:t>Các mô hình vào ra của WinSock</a:t>
            </a:r>
          </a:p>
          <a:p>
            <a:pPr marL="533400" lvl="2" indent="-266700"/>
            <a:r>
              <a:rPr lang="en-US" sz="2000">
                <a:solidFill>
                  <a:srgbClr val="002060"/>
                </a:solidFill>
              </a:rPr>
              <a:t>Mô hình Overlapped– Xử lý qua </a:t>
            </a:r>
            <a:r>
              <a:rPr lang="en-US" sz="2000" b="1">
                <a:solidFill>
                  <a:srgbClr val="002060"/>
                </a:solidFill>
              </a:rPr>
              <a:t>event</a:t>
            </a:r>
            <a:endParaRPr lang="en-US" sz="2000">
              <a:solidFill>
                <a:srgbClr val="002060"/>
              </a:solidFill>
            </a:endParaRPr>
          </a:p>
          <a:p>
            <a:pPr marL="990600" lvl="3" indent="-266700">
              <a:buFont typeface="Wingdings" pitchFamily="2" charset="2"/>
              <a:buChar char="§"/>
            </a:pPr>
            <a:r>
              <a:rPr lang="en-US" sz="1600">
                <a:solidFill>
                  <a:srgbClr val="002060"/>
                </a:solidFill>
              </a:rPr>
              <a:t>Cấu trúc OVERLAPPED</a:t>
            </a:r>
          </a:p>
          <a:p>
            <a:pPr marL="1447800" lvl="4" indent="-266700">
              <a:buNone/>
            </a:pPr>
            <a:r>
              <a:rPr lang="en-US" sz="1600" b="1">
                <a:solidFill>
                  <a:srgbClr val="002060"/>
                </a:solidFill>
              </a:rPr>
              <a:t>typedef struct WSAOVERLAPPED</a:t>
            </a:r>
          </a:p>
          <a:p>
            <a:pPr marL="1447800" lvl="4" indent="-266700">
              <a:buNone/>
            </a:pPr>
            <a:r>
              <a:rPr lang="en-US" sz="1600" b="1">
                <a:solidFill>
                  <a:srgbClr val="002060"/>
                </a:solidFill>
              </a:rPr>
              <a:t>{ </a:t>
            </a:r>
          </a:p>
          <a:p>
            <a:pPr marL="1447800" lvl="4" indent="-266700">
              <a:buNone/>
            </a:pPr>
            <a:r>
              <a:rPr lang="en-US" sz="1600" b="1">
                <a:solidFill>
                  <a:srgbClr val="002060"/>
                </a:solidFill>
              </a:rPr>
              <a:t>    DWORD    Internal;</a:t>
            </a:r>
          </a:p>
          <a:p>
            <a:pPr marL="1447800" lvl="4" indent="-266700">
              <a:buNone/>
            </a:pPr>
            <a:r>
              <a:rPr lang="en-US" sz="1600" b="1">
                <a:solidFill>
                  <a:srgbClr val="002060"/>
                </a:solidFill>
              </a:rPr>
              <a:t>    DWORD    InternalHigh;</a:t>
            </a:r>
          </a:p>
          <a:p>
            <a:pPr marL="1447800" lvl="4" indent="-266700">
              <a:buNone/>
            </a:pPr>
            <a:r>
              <a:rPr lang="en-US" sz="1600" b="1">
                <a:solidFill>
                  <a:srgbClr val="002060"/>
                </a:solidFill>
              </a:rPr>
              <a:t>    DWORD    Offset;</a:t>
            </a:r>
          </a:p>
          <a:p>
            <a:pPr marL="1447800" lvl="4" indent="-266700">
              <a:buNone/>
            </a:pPr>
            <a:r>
              <a:rPr lang="en-US" sz="1600" b="1">
                <a:solidFill>
                  <a:srgbClr val="002060"/>
                </a:solidFill>
              </a:rPr>
              <a:t>    DWORD    OffsetHigh;</a:t>
            </a:r>
          </a:p>
          <a:p>
            <a:pPr marL="1447800" lvl="4" indent="-266700">
              <a:buNone/>
            </a:pPr>
            <a:r>
              <a:rPr lang="en-US" sz="1600" b="1">
                <a:solidFill>
                  <a:srgbClr val="002060"/>
                </a:solidFill>
              </a:rPr>
              <a:t>    WSAEVENT hEvent;</a:t>
            </a:r>
          </a:p>
          <a:p>
            <a:pPr marL="1447800" lvl="4" indent="-266700">
              <a:buNone/>
            </a:pPr>
            <a:r>
              <a:rPr lang="en-US" sz="1600" b="1">
                <a:solidFill>
                  <a:srgbClr val="002060"/>
                </a:solidFill>
              </a:rPr>
              <a:t>} WSAOVERLAPPED, FAR * LPWSAOVERLAPPED</a:t>
            </a:r>
          </a:p>
          <a:p>
            <a:pPr marL="990600" lvl="3" indent="-266700">
              <a:buNone/>
            </a:pPr>
            <a:r>
              <a:rPr lang="en-US" sz="1600" b="1">
                <a:solidFill>
                  <a:srgbClr val="002060"/>
                </a:solidFill>
              </a:rPr>
              <a:t>Internal, InternalHigh,Offset,OffsetHigh </a:t>
            </a:r>
            <a:r>
              <a:rPr lang="en-US" sz="1600">
                <a:solidFill>
                  <a:srgbClr val="002060"/>
                </a:solidFill>
              </a:rPr>
              <a:t>được sử dụng nội bộ trong WinSock</a:t>
            </a:r>
          </a:p>
          <a:p>
            <a:pPr marL="990600" lvl="3" indent="-266700">
              <a:buNone/>
            </a:pPr>
            <a:r>
              <a:rPr lang="en-US" sz="1600" b="1">
                <a:solidFill>
                  <a:srgbClr val="002060"/>
                </a:solidFill>
              </a:rPr>
              <a:t>hEvent</a:t>
            </a:r>
            <a:r>
              <a:rPr lang="en-US" sz="1600">
                <a:solidFill>
                  <a:srgbClr val="002060"/>
                </a:solidFill>
              </a:rPr>
              <a:t> là đối tượng </a:t>
            </a:r>
            <a:r>
              <a:rPr lang="en-US" sz="1600" b="1">
                <a:solidFill>
                  <a:srgbClr val="002060"/>
                </a:solidFill>
              </a:rPr>
              <a:t>event</a:t>
            </a:r>
            <a:r>
              <a:rPr lang="en-US" sz="1600">
                <a:solidFill>
                  <a:srgbClr val="002060"/>
                </a:solidFill>
              </a:rPr>
              <a:t> sẽ được báo hiệu khi thao tác vào ra hoàn tất, chương trình cần khởi tạo cấu trúc với một đối tượng sự kiện hợp lệ.</a:t>
            </a:r>
          </a:p>
          <a:p>
            <a:pPr marL="990600" lvl="3" indent="-266700">
              <a:buNone/>
            </a:pPr>
            <a:r>
              <a:rPr lang="en-US" sz="1600">
                <a:solidFill>
                  <a:srgbClr val="002060"/>
                </a:solidFill>
              </a:rPr>
              <a:t>Khi thao tác vào ra hoàn tất, chương trình cần lấy kết quả vào ra thông qua hàm </a:t>
            </a:r>
            <a:r>
              <a:rPr lang="en-US" sz="1600" b="1">
                <a:solidFill>
                  <a:srgbClr val="002060"/>
                </a:solidFill>
              </a:rPr>
              <a:t>WSAGetOverlappedResult</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3.4 Các phương pháp vào ra</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139</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382000" cy="5257800"/>
          </a:xfrm>
        </p:spPr>
        <p:txBody>
          <a:bodyPr>
            <a:normAutofit/>
          </a:bodyPr>
          <a:lstStyle/>
          <a:p>
            <a:r>
              <a:rPr lang="en-US" sz="2400">
                <a:solidFill>
                  <a:srgbClr val="002060"/>
                </a:solidFill>
              </a:rPr>
              <a:t>Các mô hình vào ra của WinSock</a:t>
            </a:r>
          </a:p>
          <a:p>
            <a:pPr marL="533400" lvl="2" indent="-266700"/>
            <a:r>
              <a:rPr lang="en-US" sz="2000">
                <a:solidFill>
                  <a:srgbClr val="002060"/>
                </a:solidFill>
              </a:rPr>
              <a:t>Mô hình Overlapped– Xử lý qua </a:t>
            </a:r>
            <a:r>
              <a:rPr lang="en-US" sz="2000" b="1">
                <a:solidFill>
                  <a:srgbClr val="002060"/>
                </a:solidFill>
              </a:rPr>
              <a:t>event</a:t>
            </a:r>
            <a:endParaRPr lang="en-US" sz="2000">
              <a:solidFill>
                <a:srgbClr val="002060"/>
              </a:solidFill>
            </a:endParaRPr>
          </a:p>
          <a:p>
            <a:pPr marL="990600" lvl="3" indent="-266700">
              <a:buFont typeface="Cambria" pitchFamily="18" charset="0"/>
              <a:buChar char="‒"/>
            </a:pPr>
            <a:r>
              <a:rPr lang="en-US" sz="1600">
                <a:solidFill>
                  <a:srgbClr val="002060"/>
                </a:solidFill>
              </a:rPr>
              <a:t>Hàm </a:t>
            </a:r>
            <a:r>
              <a:rPr lang="en-US" sz="1600" b="1">
                <a:solidFill>
                  <a:srgbClr val="002060"/>
                </a:solidFill>
              </a:rPr>
              <a:t>WSAGetOverlappedResult</a:t>
            </a:r>
            <a:endParaRPr lang="en-US" sz="1600">
              <a:solidFill>
                <a:srgbClr val="002060"/>
              </a:solidFill>
            </a:endParaRPr>
          </a:p>
          <a:p>
            <a:pPr marL="1447800" lvl="4" indent="-266700">
              <a:buNone/>
            </a:pPr>
            <a:r>
              <a:rPr lang="en-US" sz="1600" b="1">
                <a:solidFill>
                  <a:srgbClr val="002060"/>
                </a:solidFill>
              </a:rPr>
              <a:t>BOOL WSAGetOverlappedResult( </a:t>
            </a:r>
          </a:p>
          <a:p>
            <a:pPr marL="1447800" lvl="4" indent="-266700">
              <a:buNone/>
            </a:pPr>
            <a:r>
              <a:rPr lang="en-US" sz="1600" b="1">
                <a:solidFill>
                  <a:srgbClr val="002060"/>
                </a:solidFill>
              </a:rPr>
              <a:t>    SOCKET s,</a:t>
            </a:r>
          </a:p>
          <a:p>
            <a:pPr marL="1447800" lvl="4" indent="-266700">
              <a:buNone/>
            </a:pPr>
            <a:r>
              <a:rPr lang="en-US" sz="1600" b="1">
                <a:solidFill>
                  <a:srgbClr val="002060"/>
                </a:solidFill>
              </a:rPr>
              <a:t>    LPWSAOVERLAPPED lpOverlapped, </a:t>
            </a:r>
          </a:p>
          <a:p>
            <a:pPr marL="1447800" lvl="4" indent="-266700">
              <a:buNone/>
            </a:pPr>
            <a:r>
              <a:rPr lang="en-US" sz="1600" b="1">
                <a:solidFill>
                  <a:srgbClr val="002060"/>
                </a:solidFill>
              </a:rPr>
              <a:t>    LPDWORD lpcbTransfer, </a:t>
            </a:r>
          </a:p>
          <a:p>
            <a:pPr marL="1447800" lvl="4" indent="-266700">
              <a:buNone/>
            </a:pPr>
            <a:r>
              <a:rPr lang="en-US" sz="1600" b="1">
                <a:solidFill>
                  <a:srgbClr val="002060"/>
                </a:solidFill>
              </a:rPr>
              <a:t>    BOOL fWait, </a:t>
            </a:r>
          </a:p>
          <a:p>
            <a:pPr marL="1447800" lvl="4" indent="-266700">
              <a:buNone/>
            </a:pPr>
            <a:r>
              <a:rPr lang="en-US" sz="1600" b="1">
                <a:solidFill>
                  <a:srgbClr val="002060"/>
                </a:solidFill>
              </a:rPr>
              <a:t>    LPDWORD lpdwFlags</a:t>
            </a:r>
          </a:p>
          <a:p>
            <a:pPr marL="1447800" lvl="4" indent="-266700">
              <a:buNone/>
            </a:pPr>
            <a:r>
              <a:rPr lang="en-US" sz="1600" b="1">
                <a:solidFill>
                  <a:srgbClr val="002060"/>
                </a:solidFill>
              </a:rPr>
              <a:t>);</a:t>
            </a:r>
          </a:p>
          <a:p>
            <a:pPr marL="990600" lvl="3" indent="-266700">
              <a:buNone/>
            </a:pPr>
            <a:r>
              <a:rPr lang="en-US" sz="1600" b="1">
                <a:solidFill>
                  <a:srgbClr val="002060"/>
                </a:solidFill>
              </a:rPr>
              <a:t>s </a:t>
            </a:r>
            <a:r>
              <a:rPr lang="en-US" sz="1600">
                <a:solidFill>
                  <a:srgbClr val="002060"/>
                </a:solidFill>
              </a:rPr>
              <a:t>là socket muốn kiểm tra kết quả</a:t>
            </a:r>
          </a:p>
          <a:p>
            <a:pPr marL="990600" lvl="3" indent="-266700">
              <a:buNone/>
            </a:pPr>
            <a:r>
              <a:rPr lang="en-US" sz="1600" b="1">
                <a:solidFill>
                  <a:srgbClr val="002060"/>
                </a:solidFill>
              </a:rPr>
              <a:t>lpOverlapped</a:t>
            </a:r>
            <a:r>
              <a:rPr lang="en-US" sz="1600">
                <a:solidFill>
                  <a:srgbClr val="002060"/>
                </a:solidFill>
              </a:rPr>
              <a:t> là con trỏ đến cấu trúc OVERLAPPED</a:t>
            </a:r>
          </a:p>
          <a:p>
            <a:pPr marL="990600" lvl="3" indent="-266700">
              <a:buNone/>
            </a:pPr>
            <a:r>
              <a:rPr lang="en-US" sz="1600" b="1">
                <a:solidFill>
                  <a:srgbClr val="002060"/>
                </a:solidFill>
              </a:rPr>
              <a:t>lpcbTransfer </a:t>
            </a:r>
            <a:r>
              <a:rPr lang="en-US" sz="1600">
                <a:solidFill>
                  <a:srgbClr val="002060"/>
                </a:solidFill>
              </a:rPr>
              <a:t>là con trỏ đến biến sẽ lưu số byte trao đổi được</a:t>
            </a:r>
          </a:p>
          <a:p>
            <a:pPr marL="990600" lvl="3" indent="-266700">
              <a:buNone/>
            </a:pPr>
            <a:r>
              <a:rPr lang="en-US" sz="1600" b="1">
                <a:solidFill>
                  <a:srgbClr val="002060"/>
                </a:solidFill>
              </a:rPr>
              <a:t>fWait </a:t>
            </a:r>
            <a:r>
              <a:rPr lang="en-US" sz="1600">
                <a:solidFill>
                  <a:srgbClr val="002060"/>
                </a:solidFill>
              </a:rPr>
              <a:t>là biến báo cho hàm đợi cho đến khi thao tác vào ra hoàn tất</a:t>
            </a:r>
          </a:p>
          <a:p>
            <a:pPr marL="990600" lvl="3" indent="-266700">
              <a:buNone/>
            </a:pPr>
            <a:r>
              <a:rPr lang="en-US" sz="1600" b="1">
                <a:solidFill>
                  <a:srgbClr val="002060"/>
                </a:solidFill>
              </a:rPr>
              <a:t>lpdwFlags </a:t>
            </a:r>
            <a:r>
              <a:rPr lang="en-US" sz="1600">
                <a:solidFill>
                  <a:srgbClr val="002060"/>
                </a:solidFill>
              </a:rPr>
              <a:t>: cờ kết quả của thao tác</a:t>
            </a:r>
          </a:p>
          <a:p>
            <a:pPr marL="990600" lvl="3" indent="-266700">
              <a:buNone/>
            </a:pPr>
            <a:r>
              <a:rPr lang="en-US" sz="1600">
                <a:solidFill>
                  <a:srgbClr val="002060"/>
                </a:solidFill>
              </a:rPr>
              <a:t>Hàm trả về TRUE nếu thao tác hoàn tất hoặc FALSE nếu thao tác chưa hoàn tất, có lỗi hoặc không thể xác định.</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4876800" cy="4525963"/>
          </a:xfrm>
        </p:spPr>
        <p:txBody>
          <a:bodyPr>
            <a:normAutofit lnSpcReduction="10000"/>
          </a:bodyPr>
          <a:lstStyle/>
          <a:p>
            <a:r>
              <a:rPr lang="en-US">
                <a:solidFill>
                  <a:srgbClr val="002060"/>
                </a:solidFill>
              </a:rPr>
              <a:t>Công cụ lập trình</a:t>
            </a:r>
          </a:p>
          <a:p>
            <a:pPr lvl="1"/>
            <a:r>
              <a:rPr lang="en-US" b="1">
                <a:solidFill>
                  <a:srgbClr val="002060"/>
                </a:solidFill>
              </a:rPr>
              <a:t>Visual Studio (6.0, 2003 .NET, 2005, 2008,2010)</a:t>
            </a:r>
          </a:p>
          <a:p>
            <a:pPr lvl="2"/>
            <a:r>
              <a:rPr lang="en-US">
                <a:solidFill>
                  <a:srgbClr val="002060"/>
                </a:solidFill>
              </a:rPr>
              <a:t>Rất mạnh</a:t>
            </a:r>
          </a:p>
          <a:p>
            <a:pPr lvl="2"/>
            <a:r>
              <a:rPr lang="en-US">
                <a:solidFill>
                  <a:srgbClr val="002060"/>
                </a:solidFill>
              </a:rPr>
              <a:t>Hỗ trợ cả WinSock, MFC Socket và .NET Socket (Phiên bản 2003.NET trở lên).</a:t>
            </a:r>
          </a:p>
          <a:p>
            <a:pPr lvl="2"/>
            <a:r>
              <a:rPr lang="en-US">
                <a:solidFill>
                  <a:srgbClr val="002060"/>
                </a:solidFill>
              </a:rPr>
              <a:t>Cài thêm Visual Assist X</a:t>
            </a:r>
          </a:p>
          <a:p>
            <a:pPr lvl="1"/>
            <a:r>
              <a:rPr lang="en-US" b="1">
                <a:solidFill>
                  <a:srgbClr val="002060"/>
                </a:solidFill>
              </a:rPr>
              <a:t>Dev C++</a:t>
            </a:r>
          </a:p>
          <a:p>
            <a:pPr lvl="2"/>
            <a:r>
              <a:rPr lang="en-US">
                <a:solidFill>
                  <a:srgbClr val="002060"/>
                </a:solidFill>
              </a:rPr>
              <a:t>Miễn phí</a:t>
            </a:r>
          </a:p>
          <a:p>
            <a:pPr lvl="2"/>
            <a:r>
              <a:rPr lang="en-US">
                <a:solidFill>
                  <a:srgbClr val="002060"/>
                </a:solidFill>
              </a:rPr>
              <a:t>Chỉ hỗ trợ WinSock</a:t>
            </a:r>
          </a:p>
        </p:txBody>
      </p:sp>
      <p:sp>
        <p:nvSpPr>
          <p:cNvPr id="3" name="Title 2"/>
          <p:cNvSpPr>
            <a:spLocks noGrp="1"/>
          </p:cNvSpPr>
          <p:nvPr>
            <p:ph type="title"/>
          </p:nvPr>
        </p:nvSpPr>
        <p:spPr/>
        <p:txBody>
          <a:bodyPr>
            <a:normAutofit/>
          </a:bodyPr>
          <a:lstStyle/>
          <a:p>
            <a:pPr algn="ctr"/>
            <a:r>
              <a:rPr lang="en-US" b="1">
                <a:solidFill>
                  <a:srgbClr val="002060"/>
                </a:solidFill>
              </a:rPr>
              <a:t>1.1. Tổng quan về lập trình mạng</a:t>
            </a: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14</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VisualStudio2008.jpg"/>
          <p:cNvPicPr>
            <a:picLocks noChangeAspect="1"/>
          </p:cNvPicPr>
          <p:nvPr/>
        </p:nvPicPr>
        <p:blipFill>
          <a:blip r:embed="rId3" cstate="print"/>
          <a:stretch>
            <a:fillRect/>
          </a:stretch>
        </p:blipFill>
        <p:spPr>
          <a:xfrm>
            <a:off x="5562600" y="1676400"/>
            <a:ext cx="2209800" cy="2209800"/>
          </a:xfrm>
          <a:prstGeom prst="rect">
            <a:avLst/>
          </a:prstGeom>
        </p:spPr>
      </p:pic>
      <p:pic>
        <p:nvPicPr>
          <p:cNvPr id="8" name="Picture 7" descr="devc++.jpg"/>
          <p:cNvPicPr>
            <a:picLocks noChangeAspect="1"/>
          </p:cNvPicPr>
          <p:nvPr/>
        </p:nvPicPr>
        <p:blipFill>
          <a:blip r:embed="rId4" cstate="print"/>
          <a:stretch>
            <a:fillRect/>
          </a:stretch>
        </p:blipFill>
        <p:spPr>
          <a:xfrm>
            <a:off x="5486400" y="4648200"/>
            <a:ext cx="2393758" cy="1524000"/>
          </a:xfrm>
          <a:prstGeom prst="rect">
            <a:avLst/>
          </a:prstGeom>
        </p:spPr>
      </p:pic>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3.4 Các phương pháp vào ra</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140</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382000" cy="4953000"/>
          </a:xfrm>
        </p:spPr>
        <p:txBody>
          <a:bodyPr>
            <a:normAutofit/>
          </a:bodyPr>
          <a:lstStyle/>
          <a:p>
            <a:r>
              <a:rPr lang="en-US" sz="2400">
                <a:solidFill>
                  <a:srgbClr val="002060"/>
                </a:solidFill>
              </a:rPr>
              <a:t>Các mô hình vào ra của WinSock</a:t>
            </a:r>
          </a:p>
          <a:p>
            <a:pPr marL="533400" lvl="2" indent="-266700"/>
            <a:r>
              <a:rPr lang="en-US" sz="2000">
                <a:solidFill>
                  <a:srgbClr val="002060"/>
                </a:solidFill>
              </a:rPr>
              <a:t>Mô hình Overlapped – Xử lý qua </a:t>
            </a:r>
            <a:r>
              <a:rPr lang="en-US" sz="2000" b="1">
                <a:solidFill>
                  <a:srgbClr val="002060"/>
                </a:solidFill>
              </a:rPr>
              <a:t>event</a:t>
            </a:r>
          </a:p>
          <a:p>
            <a:pPr marL="990600" lvl="3" indent="-266700"/>
            <a:r>
              <a:rPr lang="en-US" sz="1800">
                <a:solidFill>
                  <a:srgbClr val="002060"/>
                </a:solidFill>
              </a:rPr>
              <a:t>Tạo đối tượng event với </a:t>
            </a:r>
            <a:r>
              <a:rPr lang="en-US" sz="1800" b="1">
                <a:solidFill>
                  <a:srgbClr val="002060"/>
                </a:solidFill>
              </a:rPr>
              <a:t>WSACreateEvent</a:t>
            </a:r>
            <a:r>
              <a:rPr lang="en-US" sz="1800">
                <a:solidFill>
                  <a:srgbClr val="002060"/>
                </a:solidFill>
              </a:rPr>
              <a:t>.</a:t>
            </a:r>
          </a:p>
          <a:p>
            <a:pPr marL="990600" lvl="3" indent="-266700"/>
            <a:r>
              <a:rPr lang="en-US" sz="1800">
                <a:solidFill>
                  <a:srgbClr val="002060"/>
                </a:solidFill>
              </a:rPr>
              <a:t>Khởi tạo cấu trúc OVERLAPPED với event vừa tạo.</a:t>
            </a:r>
          </a:p>
          <a:p>
            <a:pPr marL="990600" lvl="3" indent="-266700"/>
            <a:r>
              <a:rPr lang="en-US" sz="1800">
                <a:solidFill>
                  <a:srgbClr val="002060"/>
                </a:solidFill>
              </a:rPr>
              <a:t>Gửi yêu cầu vào ra với tham số là cấu trúc OVERLAPPED vừa tạo, </a:t>
            </a:r>
            <a:r>
              <a:rPr lang="en-US" sz="1800" b="1">
                <a:solidFill>
                  <a:srgbClr val="FF0000"/>
                </a:solidFill>
              </a:rPr>
              <a:t>tham số liên quan đến CompletionRoutine phải luôn bằng NULL</a:t>
            </a:r>
            <a:r>
              <a:rPr lang="en-US" sz="1800">
                <a:solidFill>
                  <a:srgbClr val="002060"/>
                </a:solidFill>
              </a:rPr>
              <a:t>.</a:t>
            </a:r>
          </a:p>
          <a:p>
            <a:pPr marL="990600" lvl="3" indent="-266700"/>
            <a:r>
              <a:rPr lang="en-US" sz="1800">
                <a:solidFill>
                  <a:srgbClr val="002060"/>
                </a:solidFill>
              </a:rPr>
              <a:t>Đợi thao tác kết thúc qua hàm </a:t>
            </a:r>
            <a:r>
              <a:rPr lang="en-US" sz="1800" b="1">
                <a:solidFill>
                  <a:srgbClr val="002060"/>
                </a:solidFill>
              </a:rPr>
              <a:t>WSAWaitForMultipleEvents.</a:t>
            </a:r>
          </a:p>
          <a:p>
            <a:pPr marL="990600" lvl="3" indent="-266700"/>
            <a:r>
              <a:rPr lang="en-US" sz="1800">
                <a:solidFill>
                  <a:srgbClr val="002060"/>
                </a:solidFill>
              </a:rPr>
              <a:t>Nhận kết quả vào ra qua hàm WSAGetOverlappedResult</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3.4 Các phương pháp vào ra</a:t>
            </a:r>
          </a:p>
        </p:txBody>
      </p:sp>
      <p:sp>
        <p:nvSpPr>
          <p:cNvPr id="5" name="Slide Number Placeholder 4"/>
          <p:cNvSpPr>
            <a:spLocks noGrp="1"/>
          </p:cNvSpPr>
          <p:nvPr>
            <p:ph type="sldNum" sz="quarter" idx="11"/>
          </p:nvPr>
        </p:nvSpPr>
        <p:spPr>
          <a:xfrm>
            <a:off x="762000" y="6381750"/>
            <a:ext cx="7924800" cy="476250"/>
          </a:xfrm>
        </p:spPr>
        <p:txBody>
          <a:bodyPr/>
          <a:lstStyle/>
          <a:p>
            <a:pPr algn="ctr"/>
            <a:fld id="{01FC069F-519A-4FBA-A280-9BFE5EA1AC9F}" type="slidenum">
              <a:rPr lang="en-US" sz="1600" smtClean="0"/>
              <a:pPr algn="ctr"/>
              <a:t>141</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382000" cy="4953000"/>
          </a:xfrm>
        </p:spPr>
        <p:txBody>
          <a:bodyPr>
            <a:normAutofit/>
          </a:bodyPr>
          <a:lstStyle/>
          <a:p>
            <a:r>
              <a:rPr lang="en-US" sz="2400">
                <a:solidFill>
                  <a:srgbClr val="002060"/>
                </a:solidFill>
              </a:rPr>
              <a:t>Các mô hình vào ra của WinSock</a:t>
            </a:r>
          </a:p>
          <a:p>
            <a:pPr marL="533400" lvl="2" indent="-266700"/>
            <a:r>
              <a:rPr lang="en-US" sz="2000">
                <a:solidFill>
                  <a:srgbClr val="002060"/>
                </a:solidFill>
              </a:rPr>
              <a:t>Mô hình Overlapped – Thí dụ xử lý qua </a:t>
            </a:r>
            <a:r>
              <a:rPr lang="en-US" sz="2000" b="1">
                <a:solidFill>
                  <a:srgbClr val="002060"/>
                </a:solidFill>
              </a:rPr>
              <a:t>event</a:t>
            </a:r>
          </a:p>
        </p:txBody>
      </p:sp>
      <p:sp>
        <p:nvSpPr>
          <p:cNvPr id="7" name="Rectangle 6"/>
          <p:cNvSpPr/>
          <p:nvPr/>
        </p:nvSpPr>
        <p:spPr>
          <a:xfrm>
            <a:off x="762000" y="2286000"/>
            <a:ext cx="7772400" cy="4185761"/>
          </a:xfrm>
          <a:prstGeom prst="rect">
            <a:avLst/>
          </a:prstGeom>
        </p:spPr>
        <p:txBody>
          <a:bodyPr wrap="square">
            <a:spAutoFit/>
          </a:bodyPr>
          <a:lstStyle/>
          <a:p>
            <a:r>
              <a:rPr lang="en-US" sz="1400" b="1">
                <a:solidFill>
                  <a:srgbClr val="006020"/>
                </a:solidFill>
              </a:rPr>
              <a:t>	// Khởi tạo WinSock và kết nối đến 127.0.0.1:8888</a:t>
            </a:r>
          </a:p>
          <a:p>
            <a:r>
              <a:rPr lang="en-US" sz="1400" b="1">
                <a:solidFill>
                  <a:srgbClr val="006020"/>
                </a:solidFill>
              </a:rPr>
              <a:t>	…</a:t>
            </a:r>
          </a:p>
          <a:p>
            <a:r>
              <a:rPr lang="en-US" sz="1400" b="1"/>
              <a:t>	</a:t>
            </a:r>
            <a:r>
              <a:rPr lang="en-US" sz="1400" b="1">
                <a:solidFill>
                  <a:srgbClr val="002060"/>
                </a:solidFill>
              </a:rPr>
              <a:t>OVERLAPPED	overlapped</a:t>
            </a:r>
            <a:r>
              <a:rPr lang="en-US" sz="1400" b="1"/>
              <a:t>; </a:t>
            </a:r>
            <a:r>
              <a:rPr lang="en-US" sz="1400" b="1">
                <a:solidFill>
                  <a:srgbClr val="006020"/>
                </a:solidFill>
              </a:rPr>
              <a:t>// Khai báo cấu trúc OVERLAPPED</a:t>
            </a:r>
          </a:p>
          <a:p>
            <a:r>
              <a:rPr lang="en-US" sz="1400" b="1"/>
              <a:t>	WSAEVENT	receiveEvent = WSACreateEvent(); </a:t>
            </a:r>
            <a:r>
              <a:rPr lang="en-US" sz="1400" b="1">
                <a:solidFill>
                  <a:srgbClr val="006020"/>
                </a:solidFill>
              </a:rPr>
              <a:t>// Tạo event</a:t>
            </a:r>
          </a:p>
          <a:p>
            <a:r>
              <a:rPr lang="en-US" sz="1400" b="1"/>
              <a:t>	memset(&amp;overlapped,0,sizeof(overlapped));</a:t>
            </a:r>
          </a:p>
          <a:p>
            <a:r>
              <a:rPr lang="en-US" sz="1400" b="1"/>
              <a:t>	overlapped.hEvent = receiveEvent;</a:t>
            </a:r>
          </a:p>
          <a:p>
            <a:endParaRPr lang="en-US" sz="1400" b="1"/>
          </a:p>
          <a:p>
            <a:r>
              <a:rPr lang="en-US" sz="1400" b="1"/>
              <a:t>	char	buff[1024];	</a:t>
            </a:r>
            <a:r>
              <a:rPr lang="en-US" sz="1400" b="1">
                <a:solidFill>
                  <a:srgbClr val="006020"/>
                </a:solidFill>
              </a:rPr>
              <a:t>// Bộ đệm nhận dữ liệu</a:t>
            </a:r>
          </a:p>
          <a:p>
            <a:r>
              <a:rPr lang="en-US" sz="1400" b="1"/>
              <a:t>	WSABUF	databuff;		</a:t>
            </a:r>
            <a:r>
              <a:rPr lang="en-US" sz="1400" b="1">
                <a:solidFill>
                  <a:srgbClr val="006020"/>
                </a:solidFill>
              </a:rPr>
              <a:t>// Cấu trúc mô tả bộ đệm</a:t>
            </a:r>
          </a:p>
          <a:p>
            <a:r>
              <a:rPr lang="en-US" sz="1400" b="1"/>
              <a:t>	databuff.buf = buff;	</a:t>
            </a:r>
          </a:p>
          <a:p>
            <a:r>
              <a:rPr lang="en-US" sz="1400" b="1"/>
              <a:t>	databuff.len = 1024;</a:t>
            </a:r>
          </a:p>
          <a:p>
            <a:r>
              <a:rPr lang="en-US" sz="1400" b="1"/>
              <a:t>	DWORD	bytesReceived = 0;	</a:t>
            </a:r>
            <a:r>
              <a:rPr lang="en-US" sz="1400" b="1">
                <a:solidFill>
                  <a:srgbClr val="006020"/>
                </a:solidFill>
              </a:rPr>
              <a:t>// Số byte nhận được</a:t>
            </a:r>
          </a:p>
          <a:p>
            <a:r>
              <a:rPr lang="en-US" sz="1400" b="1"/>
              <a:t>	DWORD	flags = 0;		</a:t>
            </a:r>
            <a:r>
              <a:rPr lang="en-US" sz="1400" b="1">
                <a:solidFill>
                  <a:srgbClr val="006020"/>
                </a:solidFill>
              </a:rPr>
              <a:t>/ Cờ quy định cách nhận, bắt buộc phải có	</a:t>
            </a:r>
          </a:p>
          <a:p>
            <a:endParaRPr lang="en-US" sz="1400" b="1"/>
          </a:p>
          <a:p>
            <a:r>
              <a:rPr lang="en-US" sz="1400" b="1"/>
              <a:t>	while (1)</a:t>
            </a:r>
          </a:p>
          <a:p>
            <a:r>
              <a:rPr lang="en-US" sz="1400" b="1"/>
              <a:t>	{</a:t>
            </a:r>
          </a:p>
          <a:p>
            <a:r>
              <a:rPr lang="en-US" sz="1400" b="1"/>
              <a:t>		DWORD	flags = 0;</a:t>
            </a:r>
          </a:p>
          <a:p>
            <a:r>
              <a:rPr lang="en-US" sz="1400" b="1"/>
              <a:t>		</a:t>
            </a:r>
            <a:r>
              <a:rPr lang="en-US" sz="1400" b="1">
                <a:solidFill>
                  <a:srgbClr val="006020"/>
                </a:solidFill>
              </a:rPr>
              <a:t>// Gửi yêu cầu nhận dữ liệu</a:t>
            </a:r>
          </a:p>
          <a:p>
            <a:r>
              <a:rPr lang="en-US" sz="1400" b="1"/>
              <a:t>		rc = WSARecv(s,&amp;databuff,1,&amp;bytesReceived,&amp;flags,&amp;overlapped,0);</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3.4 Các phương pháp vào ra</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142</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382000" cy="4953000"/>
          </a:xfrm>
        </p:spPr>
        <p:txBody>
          <a:bodyPr>
            <a:normAutofit/>
          </a:bodyPr>
          <a:lstStyle/>
          <a:p>
            <a:r>
              <a:rPr lang="en-US" sz="2400">
                <a:solidFill>
                  <a:srgbClr val="002060"/>
                </a:solidFill>
              </a:rPr>
              <a:t>Các mô hình vào ra của WinSock</a:t>
            </a:r>
          </a:p>
          <a:p>
            <a:pPr marL="533400" lvl="2" indent="-266700"/>
            <a:r>
              <a:rPr lang="en-US" sz="2000">
                <a:solidFill>
                  <a:srgbClr val="002060"/>
                </a:solidFill>
              </a:rPr>
              <a:t>Mô hình Overlapped – Thí dụ xử lý qua </a:t>
            </a:r>
            <a:r>
              <a:rPr lang="en-US" sz="2000" b="1">
                <a:solidFill>
                  <a:srgbClr val="002060"/>
                </a:solidFill>
              </a:rPr>
              <a:t>event</a:t>
            </a:r>
          </a:p>
        </p:txBody>
      </p:sp>
      <p:sp>
        <p:nvSpPr>
          <p:cNvPr id="7" name="Rectangle 6"/>
          <p:cNvSpPr/>
          <p:nvPr/>
        </p:nvSpPr>
        <p:spPr>
          <a:xfrm>
            <a:off x="762000" y="2286000"/>
            <a:ext cx="7772400" cy="4185761"/>
          </a:xfrm>
          <a:prstGeom prst="rect">
            <a:avLst/>
          </a:prstGeom>
        </p:spPr>
        <p:txBody>
          <a:bodyPr wrap="square">
            <a:spAutoFit/>
          </a:bodyPr>
          <a:lstStyle/>
          <a:p>
            <a:r>
              <a:rPr lang="en-US" sz="1400" b="1">
                <a:solidFill>
                  <a:srgbClr val="006020"/>
                </a:solidFill>
              </a:rPr>
              <a:t>	</a:t>
            </a:r>
            <a:r>
              <a:rPr lang="en-US" sz="1400" b="1">
                <a:solidFill>
                  <a:srgbClr val="002060"/>
                </a:solidFill>
              </a:rPr>
              <a:t>if (rc == SOCKET_ERROR)</a:t>
            </a:r>
          </a:p>
          <a:p>
            <a:r>
              <a:rPr lang="en-US" sz="1400" b="1">
                <a:solidFill>
                  <a:srgbClr val="002060"/>
                </a:solidFill>
              </a:rPr>
              <a:t>	{</a:t>
            </a:r>
          </a:p>
          <a:p>
            <a:r>
              <a:rPr lang="en-US" sz="1400" b="1">
                <a:solidFill>
                  <a:srgbClr val="002060"/>
                </a:solidFill>
              </a:rPr>
              <a:t>		rc = WSAGetLastError();</a:t>
            </a:r>
          </a:p>
          <a:p>
            <a:r>
              <a:rPr lang="en-US" sz="1400" b="1">
                <a:solidFill>
                  <a:srgbClr val="002060"/>
                </a:solidFill>
              </a:rPr>
              <a:t>		if (rc != WSA_IO_PENDING) </a:t>
            </a:r>
          </a:p>
          <a:p>
            <a:r>
              <a:rPr lang="en-US" sz="1400" b="1">
                <a:solidFill>
                  <a:srgbClr val="002060"/>
                </a:solidFill>
              </a:rPr>
              <a:t>		{</a:t>
            </a:r>
          </a:p>
          <a:p>
            <a:r>
              <a:rPr lang="en-US" sz="1400" b="1">
                <a:solidFill>
                  <a:srgbClr val="002060"/>
                </a:solidFill>
              </a:rPr>
              <a:t>			printf("Loi %d !\n",rc);</a:t>
            </a:r>
          </a:p>
          <a:p>
            <a:r>
              <a:rPr lang="en-US" sz="1400" b="1">
                <a:solidFill>
                  <a:srgbClr val="002060"/>
                </a:solidFill>
              </a:rPr>
              <a:t>			continue;</a:t>
            </a:r>
          </a:p>
          <a:p>
            <a:r>
              <a:rPr lang="en-US" sz="1400" b="1">
                <a:solidFill>
                  <a:srgbClr val="002060"/>
                </a:solidFill>
              </a:rPr>
              <a:t>		}</a:t>
            </a:r>
          </a:p>
          <a:p>
            <a:r>
              <a:rPr lang="en-US" sz="1400" b="1">
                <a:solidFill>
                  <a:srgbClr val="002060"/>
                </a:solidFill>
              </a:rPr>
              <a:t>	};</a:t>
            </a:r>
          </a:p>
          <a:p>
            <a:r>
              <a:rPr lang="en-US" sz="1400" b="1">
                <a:solidFill>
                  <a:srgbClr val="002060"/>
                </a:solidFill>
              </a:rPr>
              <a:t>	rc = WSAWaitForMultipleEvents(1,&amp;receiveEvent,TRUE,WSA_INFINITE,FALSE);</a:t>
            </a:r>
          </a:p>
          <a:p>
            <a:r>
              <a:rPr lang="en-US" sz="1400" b="1">
                <a:solidFill>
                  <a:srgbClr val="002060"/>
                </a:solidFill>
              </a:rPr>
              <a:t>	if ((rc == WSA_WAIT_FAILED)||(rc==WSA_WAIT_TIMEOUT)) continue;</a:t>
            </a:r>
          </a:p>
          <a:p>
            <a:r>
              <a:rPr lang="en-US" sz="1400" b="1">
                <a:solidFill>
                  <a:srgbClr val="002060"/>
                </a:solidFill>
              </a:rPr>
              <a:t>	WSAResetEvent(receiveEvent);</a:t>
            </a:r>
          </a:p>
          <a:p>
            <a:r>
              <a:rPr lang="en-US" sz="1400" b="1">
                <a:solidFill>
                  <a:srgbClr val="002060"/>
                </a:solidFill>
              </a:rPr>
              <a:t>	rc = WSAGetOverlappedResult(s,&amp;overlapped,&amp;bytesReceived,FALSE,&amp;flags);</a:t>
            </a:r>
          </a:p>
          <a:p>
            <a:r>
              <a:rPr lang="en-US" sz="1400" b="1">
                <a:solidFill>
                  <a:srgbClr val="002060"/>
                </a:solidFill>
              </a:rPr>
              <a:t>	</a:t>
            </a:r>
            <a:r>
              <a:rPr lang="en-US" sz="1400" b="1">
                <a:solidFill>
                  <a:srgbClr val="006020"/>
                </a:solidFill>
              </a:rPr>
              <a:t>// Kiểm tra lỗi</a:t>
            </a:r>
          </a:p>
          <a:p>
            <a:r>
              <a:rPr lang="en-US" sz="1400" b="1">
                <a:solidFill>
                  <a:srgbClr val="006020"/>
                </a:solidFill>
              </a:rPr>
              <a:t>	…</a:t>
            </a:r>
          </a:p>
          <a:p>
            <a:r>
              <a:rPr lang="en-US" sz="1400" b="1">
                <a:solidFill>
                  <a:srgbClr val="006020"/>
                </a:solidFill>
              </a:rPr>
              <a:t>	// Hiển thị</a:t>
            </a:r>
          </a:p>
          <a:p>
            <a:r>
              <a:rPr lang="en-US" sz="1400" b="1">
                <a:solidFill>
                  <a:srgbClr val="002060"/>
                </a:solidFill>
              </a:rPr>
              <a:t>	buff[bytesReceived] = 0;</a:t>
            </a:r>
          </a:p>
          <a:p>
            <a:r>
              <a:rPr lang="en-US" sz="1400" b="1">
                <a:solidFill>
                  <a:srgbClr val="002060"/>
                </a:solidFill>
              </a:rPr>
              <a:t>	printf(buff);</a:t>
            </a:r>
          </a:p>
          <a:p>
            <a:r>
              <a:rPr lang="en-US" sz="1400" b="1">
                <a:solidFill>
                  <a:srgbClr val="002060"/>
                </a:solidFill>
              </a:rPr>
              <a:t>	}</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3.4 Các phương pháp vào ra</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143</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382000" cy="4953000"/>
          </a:xfrm>
        </p:spPr>
        <p:txBody>
          <a:bodyPr>
            <a:normAutofit/>
          </a:bodyPr>
          <a:lstStyle/>
          <a:p>
            <a:r>
              <a:rPr lang="en-US" sz="2400">
                <a:solidFill>
                  <a:srgbClr val="002060"/>
                </a:solidFill>
              </a:rPr>
              <a:t>Các mô hình vào ra của WinSock</a:t>
            </a:r>
          </a:p>
          <a:p>
            <a:pPr marL="533400" lvl="2" indent="-266700"/>
            <a:r>
              <a:rPr lang="en-US" sz="2000">
                <a:solidFill>
                  <a:srgbClr val="002060"/>
                </a:solidFill>
              </a:rPr>
              <a:t>Mô hình Overlapped – Xử lý Completion Routine</a:t>
            </a:r>
          </a:p>
          <a:p>
            <a:pPr marL="990600" lvl="3" indent="-266700"/>
            <a:r>
              <a:rPr lang="en-US" sz="1600">
                <a:solidFill>
                  <a:srgbClr val="002060"/>
                </a:solidFill>
              </a:rPr>
              <a:t>Hệ thống sẽ thông báo cho ứng dụng biết thao tác vào ra kết thúc thông qua một hàm callback gọi là </a:t>
            </a:r>
            <a:r>
              <a:rPr lang="en-US" sz="1600" b="1">
                <a:solidFill>
                  <a:srgbClr val="002060"/>
                </a:solidFill>
              </a:rPr>
              <a:t>Completion Routine</a:t>
            </a:r>
          </a:p>
          <a:p>
            <a:pPr marL="990600" lvl="3" indent="-266700"/>
            <a:r>
              <a:rPr lang="en-US" sz="1600">
                <a:solidFill>
                  <a:srgbClr val="002060"/>
                </a:solidFill>
              </a:rPr>
              <a:t>Nguyên mẫu của hàm như sau</a:t>
            </a:r>
          </a:p>
          <a:p>
            <a:pPr marL="990600" lvl="3" indent="-266700">
              <a:buNone/>
            </a:pPr>
            <a:r>
              <a:rPr lang="en-US" sz="1600" b="1">
                <a:solidFill>
                  <a:srgbClr val="002060"/>
                </a:solidFill>
              </a:rPr>
              <a:t>	void CALLBACK CompletionROUTINE(</a:t>
            </a:r>
          </a:p>
          <a:p>
            <a:pPr marL="990600" lvl="3" indent="-266700">
              <a:buNone/>
            </a:pPr>
            <a:r>
              <a:rPr lang="en-US" sz="1600" b="1">
                <a:solidFill>
                  <a:srgbClr val="002060"/>
                </a:solidFill>
              </a:rPr>
              <a:t>		IN DWORD dwError, 	</a:t>
            </a:r>
            <a:r>
              <a:rPr lang="en-US" sz="1600" b="1">
                <a:solidFill>
                  <a:srgbClr val="006020"/>
                </a:solidFill>
              </a:rPr>
              <a:t>// Mã lỗi</a:t>
            </a:r>
          </a:p>
          <a:p>
            <a:pPr marL="990600" lvl="3" indent="-266700">
              <a:buNone/>
            </a:pPr>
            <a:r>
              <a:rPr lang="en-US" sz="1600" b="1">
                <a:solidFill>
                  <a:srgbClr val="002060"/>
                </a:solidFill>
              </a:rPr>
              <a:t>		IN DWORD cbTransferred,	</a:t>
            </a:r>
            <a:r>
              <a:rPr lang="en-US" sz="1600" b="1">
                <a:solidFill>
                  <a:srgbClr val="006020"/>
                </a:solidFill>
              </a:rPr>
              <a:t>// Số byte trao đổi</a:t>
            </a:r>
          </a:p>
          <a:p>
            <a:pPr marL="990600" lvl="3" indent="-266700">
              <a:buNone/>
            </a:pPr>
            <a:r>
              <a:rPr lang="en-US" sz="1600" b="1">
                <a:solidFill>
                  <a:srgbClr val="002060"/>
                </a:solidFill>
              </a:rPr>
              <a:t>		IN LPWSAOVERLAPPED lpOverlapped,  </a:t>
            </a:r>
            <a:r>
              <a:rPr lang="en-US" sz="1600" b="1">
                <a:solidFill>
                  <a:srgbClr val="006020"/>
                </a:solidFill>
              </a:rPr>
              <a:t>// Cấu trúc lpOverlapped 					// tương ứng</a:t>
            </a:r>
          </a:p>
          <a:p>
            <a:pPr marL="990600" lvl="3" indent="-266700">
              <a:buNone/>
            </a:pPr>
            <a:r>
              <a:rPr lang="en-US" sz="1600" b="1">
                <a:solidFill>
                  <a:srgbClr val="002060"/>
                </a:solidFill>
              </a:rPr>
              <a:t>		IN DWORD dwFlags );	</a:t>
            </a:r>
            <a:r>
              <a:rPr lang="en-US" sz="1600" b="1">
                <a:solidFill>
                  <a:srgbClr val="006020"/>
                </a:solidFill>
              </a:rPr>
              <a:t>// Cờ kết quả thao tác vào ra</a:t>
            </a:r>
          </a:p>
          <a:p>
            <a:pPr marL="990600" lvl="3" indent="-266700"/>
            <a:r>
              <a:rPr lang="en-US" sz="1600">
                <a:solidFill>
                  <a:srgbClr val="002060"/>
                </a:solidFill>
              </a:rPr>
              <a:t>WinSock sẽ bỏ qua trường </a:t>
            </a:r>
            <a:r>
              <a:rPr lang="en-US" sz="1600" b="1">
                <a:solidFill>
                  <a:srgbClr val="002060"/>
                </a:solidFill>
              </a:rPr>
              <a:t>event </a:t>
            </a:r>
            <a:r>
              <a:rPr lang="en-US" sz="1600">
                <a:solidFill>
                  <a:srgbClr val="002060"/>
                </a:solidFill>
              </a:rPr>
              <a:t>trong cấu trúc OVERLAPPED, việc tạo đối tượng event và thăm dò là không cần thiết nữa.</a:t>
            </a:r>
          </a:p>
          <a:p>
            <a:pPr marL="990600" lvl="3" indent="-266700"/>
            <a:endParaRPr lang="en-US" sz="1600">
              <a:solidFill>
                <a:srgbClr val="002060"/>
              </a:solidFill>
            </a:endParaRPr>
          </a:p>
          <a:p>
            <a:pPr marL="990600" lvl="3" indent="-266700">
              <a:buNone/>
            </a:pPr>
            <a:r>
              <a:rPr lang="en-US" sz="1800"/>
              <a:t>	</a:t>
            </a:r>
            <a:endParaRPr lang="en-US" sz="1600" b="1">
              <a:solidFill>
                <a:srgbClr val="006020"/>
              </a:solidFill>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3.4 Các phương pháp vào ra</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144</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382000" cy="4953000"/>
          </a:xfrm>
        </p:spPr>
        <p:txBody>
          <a:bodyPr>
            <a:normAutofit/>
          </a:bodyPr>
          <a:lstStyle/>
          <a:p>
            <a:r>
              <a:rPr lang="en-US" sz="2400">
                <a:solidFill>
                  <a:srgbClr val="002060"/>
                </a:solidFill>
              </a:rPr>
              <a:t>Các mô hình vào ra của WinSock</a:t>
            </a:r>
          </a:p>
          <a:p>
            <a:pPr marL="533400" lvl="2" indent="-266700"/>
            <a:r>
              <a:rPr lang="en-US" sz="2000">
                <a:solidFill>
                  <a:srgbClr val="002060"/>
                </a:solidFill>
              </a:rPr>
              <a:t>Mô hình Overlapped – Xử lý Completion Routine</a:t>
            </a:r>
          </a:p>
          <a:p>
            <a:pPr marL="990600" lvl="3" indent="-266700"/>
            <a:r>
              <a:rPr lang="en-US" sz="1600">
                <a:solidFill>
                  <a:srgbClr val="002060"/>
                </a:solidFill>
              </a:rPr>
              <a:t>Ứng dụng cần chuyển luồng sang trạng thái </a:t>
            </a:r>
            <a:r>
              <a:rPr lang="en-US" sz="1600" b="1">
                <a:solidFill>
                  <a:srgbClr val="002060"/>
                </a:solidFill>
              </a:rPr>
              <a:t>alertable </a:t>
            </a:r>
            <a:r>
              <a:rPr lang="en-US" sz="1600">
                <a:solidFill>
                  <a:srgbClr val="002060"/>
                </a:solidFill>
              </a:rPr>
              <a:t>ngay sau khi gửi yêu cầu vào ra.</a:t>
            </a:r>
          </a:p>
          <a:p>
            <a:pPr marL="990600" lvl="3" indent="-266700"/>
            <a:r>
              <a:rPr lang="en-US" sz="1600">
                <a:solidFill>
                  <a:srgbClr val="002060"/>
                </a:solidFill>
              </a:rPr>
              <a:t>Các hàm có thể chuyển luồng sang trạng thái </a:t>
            </a:r>
            <a:r>
              <a:rPr lang="en-US" sz="1600" b="1">
                <a:solidFill>
                  <a:srgbClr val="002060"/>
                </a:solidFill>
              </a:rPr>
              <a:t>alertable</a:t>
            </a:r>
            <a:r>
              <a:rPr lang="en-US" sz="1600">
                <a:solidFill>
                  <a:srgbClr val="002060"/>
                </a:solidFill>
              </a:rPr>
              <a:t>: </a:t>
            </a:r>
            <a:r>
              <a:rPr lang="en-US" sz="1600" b="1">
                <a:solidFill>
                  <a:srgbClr val="002060"/>
                </a:solidFill>
              </a:rPr>
              <a:t>WSAWaitForMultipleEvents, SleepEx</a:t>
            </a:r>
          </a:p>
          <a:p>
            <a:pPr marL="990600" lvl="3" indent="-266700"/>
            <a:r>
              <a:rPr lang="en-US" sz="1600">
                <a:solidFill>
                  <a:srgbClr val="002060"/>
                </a:solidFill>
              </a:rPr>
              <a:t>Nếu ứng dụng không có đối tượng event nào thì có thể sử dụng SleepEx</a:t>
            </a:r>
          </a:p>
          <a:p>
            <a:pPr marL="990600" lvl="3" indent="-266700">
              <a:buNone/>
            </a:pPr>
            <a:r>
              <a:rPr lang="en-US" sz="1600"/>
              <a:t>	</a:t>
            </a:r>
            <a:r>
              <a:rPr lang="en-US" sz="1600" b="1">
                <a:solidFill>
                  <a:srgbClr val="002060"/>
                </a:solidFill>
              </a:rPr>
              <a:t>DWORD SleepEx(DWORD 	dwMilliseconds, </a:t>
            </a:r>
            <a:r>
              <a:rPr lang="en-US" sz="1600" b="1">
                <a:solidFill>
                  <a:srgbClr val="006020"/>
                </a:solidFill>
              </a:rPr>
              <a:t>// Thời gian đợi</a:t>
            </a:r>
          </a:p>
          <a:p>
            <a:pPr marL="990600" lvl="3" indent="-266700">
              <a:buNone/>
            </a:pPr>
            <a:r>
              <a:rPr lang="en-US" sz="1600" b="1">
                <a:solidFill>
                  <a:srgbClr val="002060"/>
                </a:solidFill>
              </a:rPr>
              <a:t>		                BOOL 	bAlertable             </a:t>
            </a:r>
            <a:r>
              <a:rPr lang="en-US" sz="1600" b="1">
                <a:solidFill>
                  <a:srgbClr val="006020"/>
                </a:solidFill>
              </a:rPr>
              <a:t>//  Trạng thái alertable</a:t>
            </a:r>
          </a:p>
          <a:p>
            <a:pPr marL="990600" lvl="3" indent="-266700">
              <a:buNone/>
            </a:pPr>
            <a:r>
              <a:rPr lang="en-US" sz="1600" b="1">
                <a:solidFill>
                  <a:srgbClr val="002060"/>
                </a:solidFill>
              </a:rPr>
              <a:t>		                );</a:t>
            </a:r>
          </a:p>
          <a:p>
            <a:pPr marL="1447800" lvl="4" indent="-266700">
              <a:buFont typeface="Wingdings" pitchFamily="2" charset="2"/>
              <a:buChar char="§"/>
            </a:pPr>
            <a:endParaRPr lang="en-US" sz="1600" b="1">
              <a:solidFill>
                <a:srgbClr val="002060"/>
              </a:solidFill>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3.4 Các phương pháp vào ra</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145</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382000" cy="4953000"/>
          </a:xfrm>
        </p:spPr>
        <p:txBody>
          <a:bodyPr>
            <a:normAutofit/>
          </a:bodyPr>
          <a:lstStyle/>
          <a:p>
            <a:r>
              <a:rPr lang="en-US" sz="2400">
                <a:solidFill>
                  <a:srgbClr val="002060"/>
                </a:solidFill>
              </a:rPr>
              <a:t>Các mô hình vào ra của WinSock</a:t>
            </a:r>
          </a:p>
          <a:p>
            <a:pPr marL="533400" lvl="2" indent="-266700"/>
            <a:r>
              <a:rPr lang="en-US" sz="2000">
                <a:solidFill>
                  <a:srgbClr val="002060"/>
                </a:solidFill>
              </a:rPr>
              <a:t>Mô hình Overlapped – Thí dụ Completion Routine</a:t>
            </a:r>
          </a:p>
          <a:p>
            <a:pPr marL="533400" lvl="2" indent="-266700">
              <a:buNone/>
            </a:pPr>
            <a:endParaRPr lang="en-US" sz="2000">
              <a:solidFill>
                <a:srgbClr val="002060"/>
              </a:solidFill>
            </a:endParaRPr>
          </a:p>
          <a:p>
            <a:pPr marL="1447800" lvl="4" indent="-266700">
              <a:buNone/>
            </a:pPr>
            <a:endParaRPr lang="en-US" sz="1600" b="1">
              <a:solidFill>
                <a:srgbClr val="002060"/>
              </a:solidFill>
            </a:endParaRPr>
          </a:p>
        </p:txBody>
      </p:sp>
      <p:sp>
        <p:nvSpPr>
          <p:cNvPr id="7" name="TextBox 6"/>
          <p:cNvSpPr txBox="1"/>
          <p:nvPr/>
        </p:nvSpPr>
        <p:spPr>
          <a:xfrm>
            <a:off x="1143000" y="2286000"/>
            <a:ext cx="7010400" cy="4401205"/>
          </a:xfrm>
          <a:prstGeom prst="rect">
            <a:avLst/>
          </a:prstGeom>
          <a:noFill/>
        </p:spPr>
        <p:txBody>
          <a:bodyPr wrap="square" rtlCol="0">
            <a:spAutoFit/>
          </a:bodyPr>
          <a:lstStyle/>
          <a:p>
            <a:r>
              <a:rPr lang="en-US" sz="1400" b="1" dirty="0">
                <a:solidFill>
                  <a:srgbClr val="006020"/>
                </a:solidFill>
              </a:rPr>
              <a:t>// </a:t>
            </a:r>
            <a:r>
              <a:rPr lang="en-US" sz="1400" b="1" dirty="0" err="1">
                <a:solidFill>
                  <a:srgbClr val="006020"/>
                </a:solidFill>
              </a:rPr>
              <a:t>Khai</a:t>
            </a:r>
            <a:r>
              <a:rPr lang="en-US" sz="1400" b="1" dirty="0">
                <a:solidFill>
                  <a:srgbClr val="006020"/>
                </a:solidFill>
              </a:rPr>
              <a:t> </a:t>
            </a:r>
            <a:r>
              <a:rPr lang="en-US" sz="1400" b="1" dirty="0" err="1">
                <a:solidFill>
                  <a:srgbClr val="006020"/>
                </a:solidFill>
              </a:rPr>
              <a:t>báo</a:t>
            </a:r>
            <a:r>
              <a:rPr lang="en-US" sz="1400" b="1" dirty="0">
                <a:solidFill>
                  <a:srgbClr val="006020"/>
                </a:solidFill>
              </a:rPr>
              <a:t> </a:t>
            </a:r>
            <a:r>
              <a:rPr lang="en-US" sz="1400" b="1" dirty="0" err="1">
                <a:solidFill>
                  <a:srgbClr val="006020"/>
                </a:solidFill>
              </a:rPr>
              <a:t>các</a:t>
            </a:r>
            <a:r>
              <a:rPr lang="en-US" sz="1400" b="1" dirty="0">
                <a:solidFill>
                  <a:srgbClr val="006020"/>
                </a:solidFill>
              </a:rPr>
              <a:t> </a:t>
            </a:r>
            <a:r>
              <a:rPr lang="en-US" sz="1400" b="1" dirty="0" err="1">
                <a:solidFill>
                  <a:srgbClr val="006020"/>
                </a:solidFill>
              </a:rPr>
              <a:t>cấu</a:t>
            </a:r>
            <a:r>
              <a:rPr lang="en-US" sz="1400" b="1" dirty="0">
                <a:solidFill>
                  <a:srgbClr val="006020"/>
                </a:solidFill>
              </a:rPr>
              <a:t> </a:t>
            </a:r>
            <a:r>
              <a:rPr lang="en-US" sz="1400" b="1" dirty="0" err="1">
                <a:solidFill>
                  <a:srgbClr val="006020"/>
                </a:solidFill>
              </a:rPr>
              <a:t>trúc</a:t>
            </a:r>
            <a:r>
              <a:rPr lang="en-US" sz="1400" b="1" dirty="0">
                <a:solidFill>
                  <a:srgbClr val="006020"/>
                </a:solidFill>
              </a:rPr>
              <a:t> </a:t>
            </a:r>
            <a:r>
              <a:rPr lang="en-US" sz="1400" b="1" dirty="0" err="1">
                <a:solidFill>
                  <a:srgbClr val="006020"/>
                </a:solidFill>
              </a:rPr>
              <a:t>cần</a:t>
            </a:r>
            <a:r>
              <a:rPr lang="en-US" sz="1400" b="1" dirty="0">
                <a:solidFill>
                  <a:srgbClr val="006020"/>
                </a:solidFill>
              </a:rPr>
              <a:t> </a:t>
            </a:r>
            <a:r>
              <a:rPr lang="en-US" sz="1400" b="1" dirty="0" err="1">
                <a:solidFill>
                  <a:srgbClr val="006020"/>
                </a:solidFill>
              </a:rPr>
              <a:t>thiết</a:t>
            </a:r>
            <a:endParaRPr lang="en-US" sz="1400" b="1" dirty="0">
              <a:solidFill>
                <a:srgbClr val="006020"/>
              </a:solidFill>
            </a:endParaRPr>
          </a:p>
          <a:p>
            <a:r>
              <a:rPr lang="en-US" sz="1400" b="1" dirty="0">
                <a:solidFill>
                  <a:srgbClr val="002060"/>
                </a:solidFill>
              </a:rPr>
              <a:t>SOCKET	s;</a:t>
            </a:r>
          </a:p>
          <a:p>
            <a:r>
              <a:rPr lang="en-US" sz="1400" b="1" dirty="0">
                <a:solidFill>
                  <a:srgbClr val="002060"/>
                </a:solidFill>
              </a:rPr>
              <a:t>OVERLAPPED	overlapped;</a:t>
            </a:r>
          </a:p>
          <a:p>
            <a:r>
              <a:rPr lang="en-US" sz="1400" b="1" dirty="0">
                <a:solidFill>
                  <a:srgbClr val="002060"/>
                </a:solidFill>
              </a:rPr>
              <a:t>char	buff[1024];</a:t>
            </a:r>
          </a:p>
          <a:p>
            <a:r>
              <a:rPr lang="en-US" sz="1400" b="1" dirty="0">
                <a:solidFill>
                  <a:srgbClr val="002060"/>
                </a:solidFill>
              </a:rPr>
              <a:t>WSABUF	</a:t>
            </a:r>
            <a:r>
              <a:rPr lang="en-US" sz="1400" b="1" dirty="0" err="1">
                <a:solidFill>
                  <a:srgbClr val="002060"/>
                </a:solidFill>
              </a:rPr>
              <a:t>databuff</a:t>
            </a:r>
            <a:r>
              <a:rPr lang="en-US" sz="1400" b="1" dirty="0">
                <a:solidFill>
                  <a:srgbClr val="002060"/>
                </a:solidFill>
              </a:rPr>
              <a:t>; </a:t>
            </a:r>
          </a:p>
          <a:p>
            <a:r>
              <a:rPr lang="en-US" sz="1400" b="1" dirty="0">
                <a:solidFill>
                  <a:srgbClr val="002060"/>
                </a:solidFill>
              </a:rPr>
              <a:t>DWORD	flags;</a:t>
            </a:r>
          </a:p>
          <a:p>
            <a:r>
              <a:rPr lang="en-US" sz="1400" b="1" dirty="0">
                <a:solidFill>
                  <a:srgbClr val="002060"/>
                </a:solidFill>
              </a:rPr>
              <a:t>DWORD	</a:t>
            </a:r>
            <a:r>
              <a:rPr lang="en-US" sz="1400" b="1" dirty="0" err="1">
                <a:solidFill>
                  <a:srgbClr val="002060"/>
                </a:solidFill>
              </a:rPr>
              <a:t>bytesReceived</a:t>
            </a:r>
            <a:r>
              <a:rPr lang="en-US" sz="1400" b="1" dirty="0">
                <a:solidFill>
                  <a:srgbClr val="002060"/>
                </a:solidFill>
              </a:rPr>
              <a:t> = 0;</a:t>
            </a:r>
          </a:p>
          <a:p>
            <a:r>
              <a:rPr lang="en-US" sz="1400" b="1" dirty="0" err="1">
                <a:solidFill>
                  <a:srgbClr val="002060"/>
                </a:solidFill>
              </a:rPr>
              <a:t>Int</a:t>
            </a:r>
            <a:r>
              <a:rPr lang="en-US" sz="1400" b="1" dirty="0">
                <a:solidFill>
                  <a:srgbClr val="002060"/>
                </a:solidFill>
              </a:rPr>
              <a:t>	</a:t>
            </a:r>
            <a:r>
              <a:rPr lang="en-US" sz="1400" b="1" dirty="0" err="1">
                <a:solidFill>
                  <a:srgbClr val="002060"/>
                </a:solidFill>
              </a:rPr>
              <a:t>rc</a:t>
            </a:r>
            <a:r>
              <a:rPr lang="en-US" sz="1400" b="1" dirty="0">
                <a:solidFill>
                  <a:srgbClr val="002060"/>
                </a:solidFill>
              </a:rPr>
              <a:t> = 0;</a:t>
            </a:r>
          </a:p>
          <a:p>
            <a:endParaRPr lang="en-US" sz="1400" b="1" dirty="0">
              <a:solidFill>
                <a:srgbClr val="002060"/>
              </a:solidFill>
            </a:endParaRPr>
          </a:p>
          <a:p>
            <a:r>
              <a:rPr lang="en-US" sz="1400" b="1" dirty="0">
                <a:solidFill>
                  <a:srgbClr val="002060"/>
                </a:solidFill>
              </a:rPr>
              <a:t>void CALLBACK </a:t>
            </a:r>
            <a:r>
              <a:rPr lang="en-US" sz="1400" b="1" dirty="0" err="1">
                <a:solidFill>
                  <a:srgbClr val="002060"/>
                </a:solidFill>
              </a:rPr>
              <a:t>CompletionRoutine</a:t>
            </a:r>
            <a:r>
              <a:rPr lang="en-US" sz="1400" b="1" dirty="0">
                <a:solidFill>
                  <a:srgbClr val="002060"/>
                </a:solidFill>
              </a:rPr>
              <a:t>(  IN DWORD </a:t>
            </a:r>
            <a:r>
              <a:rPr lang="en-US" sz="1400" b="1" dirty="0" err="1">
                <a:solidFill>
                  <a:srgbClr val="002060"/>
                </a:solidFill>
              </a:rPr>
              <a:t>dwError</a:t>
            </a:r>
            <a:r>
              <a:rPr lang="en-US" sz="1400" b="1" dirty="0">
                <a:solidFill>
                  <a:srgbClr val="002060"/>
                </a:solidFill>
              </a:rPr>
              <a:t>, </a:t>
            </a:r>
          </a:p>
          <a:p>
            <a:r>
              <a:rPr lang="en-US" sz="1400" b="1" dirty="0">
                <a:solidFill>
                  <a:srgbClr val="002060"/>
                </a:solidFill>
              </a:rPr>
              <a:t>			  IN DWORD </a:t>
            </a:r>
            <a:r>
              <a:rPr lang="en-US" sz="1400" b="1" dirty="0" err="1">
                <a:solidFill>
                  <a:srgbClr val="002060"/>
                </a:solidFill>
              </a:rPr>
              <a:t>cbTransferred</a:t>
            </a:r>
            <a:r>
              <a:rPr lang="en-US" sz="1400" b="1" dirty="0">
                <a:solidFill>
                  <a:srgbClr val="002060"/>
                </a:solidFill>
              </a:rPr>
              <a:t>, </a:t>
            </a:r>
          </a:p>
          <a:p>
            <a:r>
              <a:rPr lang="en-US" sz="1400" b="1" dirty="0">
                <a:solidFill>
                  <a:srgbClr val="002060"/>
                </a:solidFill>
              </a:rPr>
              <a:t>			  IN LPWSAOVERLAPPED </a:t>
            </a:r>
            <a:r>
              <a:rPr lang="en-US" sz="1400" b="1" dirty="0" err="1">
                <a:solidFill>
                  <a:srgbClr val="002060"/>
                </a:solidFill>
              </a:rPr>
              <a:t>lpOverlapped</a:t>
            </a:r>
            <a:r>
              <a:rPr lang="en-US" sz="1400" b="1" dirty="0">
                <a:solidFill>
                  <a:srgbClr val="002060"/>
                </a:solidFill>
              </a:rPr>
              <a:t>, </a:t>
            </a:r>
          </a:p>
          <a:p>
            <a:r>
              <a:rPr lang="en-US" sz="1400" b="1" dirty="0">
                <a:solidFill>
                  <a:srgbClr val="002060"/>
                </a:solidFill>
              </a:rPr>
              <a:t>			  IN DWORD </a:t>
            </a:r>
            <a:r>
              <a:rPr lang="en-US" sz="1400" b="1" dirty="0" err="1">
                <a:solidFill>
                  <a:srgbClr val="002060"/>
                </a:solidFill>
              </a:rPr>
              <a:t>dwFlags</a:t>
            </a:r>
            <a:r>
              <a:rPr lang="en-US" sz="1400" b="1" dirty="0">
                <a:solidFill>
                  <a:srgbClr val="002060"/>
                </a:solidFill>
              </a:rPr>
              <a:t>)</a:t>
            </a:r>
          </a:p>
          <a:p>
            <a:r>
              <a:rPr lang="en-US" sz="1400" b="1" dirty="0">
                <a:solidFill>
                  <a:srgbClr val="002060"/>
                </a:solidFill>
              </a:rPr>
              <a:t>{</a:t>
            </a:r>
          </a:p>
          <a:p>
            <a:r>
              <a:rPr lang="en-US" sz="1400" b="1" dirty="0">
                <a:solidFill>
                  <a:srgbClr val="002060"/>
                </a:solidFill>
              </a:rPr>
              <a:t>	if (</a:t>
            </a:r>
            <a:r>
              <a:rPr lang="en-US" sz="1400" b="1" dirty="0" err="1">
                <a:solidFill>
                  <a:srgbClr val="002060"/>
                </a:solidFill>
              </a:rPr>
              <a:t>dwError</a:t>
            </a:r>
            <a:r>
              <a:rPr lang="en-US" sz="1400" b="1" dirty="0">
                <a:solidFill>
                  <a:srgbClr val="002060"/>
                </a:solidFill>
              </a:rPr>
              <a:t> != 0||</a:t>
            </a:r>
            <a:r>
              <a:rPr lang="en-US" sz="1400" b="1" dirty="0" err="1">
                <a:solidFill>
                  <a:srgbClr val="002060"/>
                </a:solidFill>
              </a:rPr>
              <a:t>cbTransferred</a:t>
            </a:r>
            <a:r>
              <a:rPr lang="en-US" sz="1400" b="1" dirty="0">
                <a:solidFill>
                  <a:srgbClr val="002060"/>
                </a:solidFill>
              </a:rPr>
              <a:t>==0) </a:t>
            </a:r>
            <a:r>
              <a:rPr lang="en-US" sz="1400" b="1" dirty="0">
                <a:solidFill>
                  <a:srgbClr val="006020"/>
                </a:solidFill>
              </a:rPr>
              <a:t>// </a:t>
            </a:r>
            <a:r>
              <a:rPr lang="en-US" sz="1400" b="1" dirty="0" err="1">
                <a:solidFill>
                  <a:srgbClr val="006020"/>
                </a:solidFill>
              </a:rPr>
              <a:t>Xử</a:t>
            </a:r>
            <a:r>
              <a:rPr lang="en-US" sz="1400" b="1" dirty="0">
                <a:solidFill>
                  <a:srgbClr val="006020"/>
                </a:solidFill>
              </a:rPr>
              <a:t> </a:t>
            </a:r>
            <a:r>
              <a:rPr lang="en-US" sz="1400" b="1" dirty="0" err="1">
                <a:solidFill>
                  <a:srgbClr val="006020"/>
                </a:solidFill>
              </a:rPr>
              <a:t>lý</a:t>
            </a:r>
            <a:r>
              <a:rPr lang="en-US" sz="1400" b="1" dirty="0">
                <a:solidFill>
                  <a:srgbClr val="006020"/>
                </a:solidFill>
              </a:rPr>
              <a:t> </a:t>
            </a:r>
            <a:r>
              <a:rPr lang="en-US" sz="1400" b="1" dirty="0" err="1">
                <a:solidFill>
                  <a:srgbClr val="006020"/>
                </a:solidFill>
              </a:rPr>
              <a:t>lỗi</a:t>
            </a:r>
            <a:endParaRPr lang="en-US" sz="1400" b="1" dirty="0">
              <a:solidFill>
                <a:srgbClr val="006020"/>
              </a:solidFill>
            </a:endParaRPr>
          </a:p>
          <a:p>
            <a:r>
              <a:rPr lang="en-US" sz="1400" b="1" dirty="0">
                <a:solidFill>
                  <a:srgbClr val="002060"/>
                </a:solidFill>
              </a:rPr>
              <a:t>	{</a:t>
            </a:r>
          </a:p>
          <a:p>
            <a:r>
              <a:rPr lang="en-US" sz="1400" b="1" dirty="0">
                <a:solidFill>
                  <a:srgbClr val="002060"/>
                </a:solidFill>
              </a:rPr>
              <a:t>		</a:t>
            </a:r>
            <a:r>
              <a:rPr lang="en-US" sz="1400" b="1" dirty="0" err="1">
                <a:solidFill>
                  <a:srgbClr val="002060"/>
                </a:solidFill>
              </a:rPr>
              <a:t>closesocket</a:t>
            </a:r>
            <a:r>
              <a:rPr lang="en-US" sz="1400" b="1" dirty="0">
                <a:solidFill>
                  <a:srgbClr val="002060"/>
                </a:solidFill>
              </a:rPr>
              <a:t>(s);</a:t>
            </a:r>
          </a:p>
          <a:p>
            <a:r>
              <a:rPr lang="en-US" sz="1400" b="1" dirty="0">
                <a:solidFill>
                  <a:srgbClr val="002060"/>
                </a:solidFill>
              </a:rPr>
              <a:t>		return;</a:t>
            </a:r>
          </a:p>
          <a:p>
            <a:r>
              <a:rPr lang="en-US" sz="1400" b="1" dirty="0">
                <a:solidFill>
                  <a:srgbClr val="002060"/>
                </a:solidFill>
              </a:rPr>
              <a:t>	};</a:t>
            </a:r>
          </a:p>
          <a:p>
            <a:r>
              <a:rPr lang="en-US" sz="1400" b="1" dirty="0">
                <a:solidFill>
                  <a:srgbClr val="002060"/>
                </a:solidFill>
              </a:rPr>
              <a:t>	</a:t>
            </a: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3.4 Các phương pháp vào ra</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146</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382000" cy="4953000"/>
          </a:xfrm>
        </p:spPr>
        <p:txBody>
          <a:bodyPr>
            <a:normAutofit/>
          </a:bodyPr>
          <a:lstStyle/>
          <a:p>
            <a:r>
              <a:rPr lang="en-US" sz="2400">
                <a:solidFill>
                  <a:srgbClr val="002060"/>
                </a:solidFill>
              </a:rPr>
              <a:t>Các mô hình vào ra của WinSock</a:t>
            </a:r>
          </a:p>
          <a:p>
            <a:pPr marL="533400" lvl="2" indent="-266700"/>
            <a:r>
              <a:rPr lang="en-US" sz="2000">
                <a:solidFill>
                  <a:srgbClr val="002060"/>
                </a:solidFill>
              </a:rPr>
              <a:t>Mô hình Overlapped – Thí dụ Completion Routine</a:t>
            </a:r>
          </a:p>
          <a:p>
            <a:pPr marL="533400" lvl="2" indent="-266700">
              <a:buNone/>
            </a:pPr>
            <a:endParaRPr lang="en-US" sz="2000">
              <a:solidFill>
                <a:srgbClr val="002060"/>
              </a:solidFill>
            </a:endParaRPr>
          </a:p>
          <a:p>
            <a:pPr marL="1447800" lvl="4" indent="-266700">
              <a:buNone/>
            </a:pPr>
            <a:endParaRPr lang="en-US" sz="1600" b="1">
              <a:solidFill>
                <a:srgbClr val="002060"/>
              </a:solidFill>
            </a:endParaRPr>
          </a:p>
        </p:txBody>
      </p:sp>
      <p:sp>
        <p:nvSpPr>
          <p:cNvPr id="7" name="TextBox 6"/>
          <p:cNvSpPr txBox="1"/>
          <p:nvPr/>
        </p:nvSpPr>
        <p:spPr>
          <a:xfrm>
            <a:off x="1143000" y="2286000"/>
            <a:ext cx="7010400" cy="3539430"/>
          </a:xfrm>
          <a:prstGeom prst="rect">
            <a:avLst/>
          </a:prstGeom>
          <a:noFill/>
        </p:spPr>
        <p:txBody>
          <a:bodyPr wrap="square" rtlCol="0">
            <a:spAutoFit/>
          </a:bodyPr>
          <a:lstStyle/>
          <a:p>
            <a:r>
              <a:rPr lang="en-US" sz="1400" b="1">
                <a:solidFill>
                  <a:srgbClr val="002060"/>
                </a:solidFill>
              </a:rPr>
              <a:t>	</a:t>
            </a:r>
            <a:r>
              <a:rPr lang="en-US" sz="1400" b="1">
                <a:solidFill>
                  <a:srgbClr val="006020"/>
                </a:solidFill>
              </a:rPr>
              <a:t>// Hiển thị xâu ra màn hình</a:t>
            </a:r>
          </a:p>
          <a:p>
            <a:r>
              <a:rPr lang="en-US" sz="1400" b="1">
                <a:solidFill>
                  <a:srgbClr val="002060"/>
                </a:solidFill>
              </a:rPr>
              <a:t>	buff[cbTransferred]=0;</a:t>
            </a:r>
          </a:p>
          <a:p>
            <a:r>
              <a:rPr lang="en-US" sz="1400" b="1">
                <a:solidFill>
                  <a:srgbClr val="002060"/>
                </a:solidFill>
              </a:rPr>
              <a:t>	printf(buff);</a:t>
            </a:r>
          </a:p>
          <a:p>
            <a:r>
              <a:rPr lang="en-US" sz="1400" b="1">
                <a:solidFill>
                  <a:srgbClr val="002060"/>
                </a:solidFill>
              </a:rPr>
              <a:t>	</a:t>
            </a:r>
            <a:r>
              <a:rPr lang="en-US" sz="1400" b="1">
                <a:solidFill>
                  <a:srgbClr val="006020"/>
                </a:solidFill>
              </a:rPr>
              <a:t>// Khởi tạo lại cấu trúc overlapped và lại gửi tiếp yêu cầu nhận dữ liệu</a:t>
            </a:r>
          </a:p>
          <a:p>
            <a:r>
              <a:rPr lang="en-US" sz="1400" b="1">
                <a:solidFill>
                  <a:srgbClr val="002060"/>
                </a:solidFill>
              </a:rPr>
              <a:t>	memset(&amp;overlapped,0,sizeof(overlapped));</a:t>
            </a:r>
          </a:p>
          <a:p>
            <a:r>
              <a:rPr lang="en-US" sz="1400" b="1">
                <a:solidFill>
                  <a:srgbClr val="002060"/>
                </a:solidFill>
              </a:rPr>
              <a:t>	flags = 0;</a:t>
            </a:r>
          </a:p>
          <a:p>
            <a:r>
              <a:rPr lang="en-US" sz="1400" b="1">
                <a:solidFill>
                  <a:srgbClr val="002060"/>
                </a:solidFill>
              </a:rPr>
              <a:t>	rc = WSARecv(s, &amp;databuff, 1, &amp;bytesReceived, &amp;flags, &amp;overlapped, 					CompletionRoutine);</a:t>
            </a:r>
          </a:p>
          <a:p>
            <a:r>
              <a:rPr lang="en-US" sz="1400" b="1">
                <a:solidFill>
                  <a:srgbClr val="002060"/>
                </a:solidFill>
              </a:rPr>
              <a:t>	if (rc == SOCKET_ERROR)</a:t>
            </a:r>
          </a:p>
          <a:p>
            <a:r>
              <a:rPr lang="en-US" sz="1400" b="1">
                <a:solidFill>
                  <a:srgbClr val="002060"/>
                </a:solidFill>
              </a:rPr>
              <a:t>	{</a:t>
            </a:r>
          </a:p>
          <a:p>
            <a:r>
              <a:rPr lang="en-US" sz="1400" b="1">
                <a:solidFill>
                  <a:srgbClr val="002060"/>
                </a:solidFill>
              </a:rPr>
              <a:t>		rc = WSAGetLastError();</a:t>
            </a:r>
          </a:p>
          <a:p>
            <a:r>
              <a:rPr lang="en-US" sz="1400" b="1">
                <a:solidFill>
                  <a:srgbClr val="002060"/>
                </a:solidFill>
              </a:rPr>
              <a:t>		if (rc != WSA_IO_PENDING)</a:t>
            </a:r>
          </a:p>
          <a:p>
            <a:r>
              <a:rPr lang="en-US" sz="1400" b="1">
                <a:solidFill>
                  <a:srgbClr val="002060"/>
                </a:solidFill>
              </a:rPr>
              <a:t>			printf("Loi %d !\n",rc);</a:t>
            </a:r>
          </a:p>
          <a:p>
            <a:r>
              <a:rPr lang="en-US" sz="1400" b="1">
                <a:solidFill>
                  <a:srgbClr val="002060"/>
                </a:solidFill>
              </a:rPr>
              <a:t>	};</a:t>
            </a:r>
          </a:p>
          <a:p>
            <a:r>
              <a:rPr lang="en-US" sz="1400" b="1">
                <a:solidFill>
                  <a:srgbClr val="002060"/>
                </a:solidFill>
              </a:rPr>
              <a:t>	return;</a:t>
            </a:r>
          </a:p>
          <a:p>
            <a:r>
              <a:rPr lang="en-US" sz="1400" b="1">
                <a:solidFill>
                  <a:srgbClr val="002060"/>
                </a:solidFill>
              </a:rPr>
              <a:t>}</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3.4 Các phương pháp vào ra</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147</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382000" cy="4953000"/>
          </a:xfrm>
        </p:spPr>
        <p:txBody>
          <a:bodyPr>
            <a:normAutofit/>
          </a:bodyPr>
          <a:lstStyle/>
          <a:p>
            <a:r>
              <a:rPr lang="en-US" sz="2400">
                <a:solidFill>
                  <a:srgbClr val="002060"/>
                </a:solidFill>
              </a:rPr>
              <a:t>Các mô hình vào ra của WinSock</a:t>
            </a:r>
          </a:p>
          <a:p>
            <a:pPr marL="533400" lvl="2" indent="-266700"/>
            <a:r>
              <a:rPr lang="en-US" sz="2000">
                <a:solidFill>
                  <a:srgbClr val="002060"/>
                </a:solidFill>
              </a:rPr>
              <a:t>Mô hình Overlapped – Thí dụ Completion Routine</a:t>
            </a:r>
          </a:p>
          <a:p>
            <a:pPr marL="533400" lvl="2" indent="-266700">
              <a:buNone/>
            </a:pPr>
            <a:endParaRPr lang="en-US" sz="2000">
              <a:solidFill>
                <a:srgbClr val="002060"/>
              </a:solidFill>
            </a:endParaRPr>
          </a:p>
          <a:p>
            <a:pPr marL="1447800" lvl="4" indent="-266700">
              <a:buNone/>
            </a:pPr>
            <a:endParaRPr lang="en-US" sz="1600" b="1">
              <a:solidFill>
                <a:srgbClr val="002060"/>
              </a:solidFill>
            </a:endParaRPr>
          </a:p>
        </p:txBody>
      </p:sp>
      <p:sp>
        <p:nvSpPr>
          <p:cNvPr id="7" name="TextBox 6"/>
          <p:cNvSpPr txBox="1"/>
          <p:nvPr/>
        </p:nvSpPr>
        <p:spPr>
          <a:xfrm>
            <a:off x="1143000" y="2286000"/>
            <a:ext cx="7010400" cy="4401205"/>
          </a:xfrm>
          <a:prstGeom prst="rect">
            <a:avLst/>
          </a:prstGeom>
          <a:noFill/>
        </p:spPr>
        <p:txBody>
          <a:bodyPr wrap="square" rtlCol="0">
            <a:spAutoFit/>
          </a:bodyPr>
          <a:lstStyle/>
          <a:p>
            <a:r>
              <a:rPr lang="en-US" sz="1400" b="1">
                <a:solidFill>
                  <a:srgbClr val="002060"/>
                </a:solidFill>
              </a:rPr>
              <a:t>int _tmain(int argc, _TCHAR* argv[])</a:t>
            </a:r>
          </a:p>
          <a:p>
            <a:r>
              <a:rPr lang="en-US" sz="1400" b="1">
                <a:solidFill>
                  <a:srgbClr val="002060"/>
                </a:solidFill>
              </a:rPr>
              <a:t>{</a:t>
            </a:r>
          </a:p>
          <a:p>
            <a:r>
              <a:rPr lang="en-US" sz="1400" b="1">
                <a:solidFill>
                  <a:srgbClr val="002060"/>
                </a:solidFill>
              </a:rPr>
              <a:t>	</a:t>
            </a:r>
            <a:r>
              <a:rPr lang="en-US" sz="1400" b="1">
                <a:solidFill>
                  <a:srgbClr val="006020"/>
                </a:solidFill>
              </a:rPr>
              <a:t>// Khởi tạo và kết nối đến 127.0.0.1:8888</a:t>
            </a:r>
          </a:p>
          <a:p>
            <a:r>
              <a:rPr lang="en-US" sz="1400" b="1">
                <a:solidFill>
                  <a:srgbClr val="002060"/>
                </a:solidFill>
              </a:rPr>
              <a:t>	…</a:t>
            </a:r>
          </a:p>
          <a:p>
            <a:r>
              <a:rPr lang="en-US" sz="1400" b="1">
                <a:solidFill>
                  <a:srgbClr val="002060"/>
                </a:solidFill>
              </a:rPr>
              <a:t>	</a:t>
            </a:r>
            <a:r>
              <a:rPr lang="en-US" sz="1400" b="1">
                <a:solidFill>
                  <a:srgbClr val="006020"/>
                </a:solidFill>
              </a:rPr>
              <a:t>// Khởi tạo cấu trúc overlapped</a:t>
            </a:r>
          </a:p>
          <a:p>
            <a:r>
              <a:rPr lang="en-US" sz="1400" b="1">
                <a:solidFill>
                  <a:srgbClr val="002060"/>
                </a:solidFill>
              </a:rPr>
              <a:t>	memset(&amp;overlapped,0,sizeof(overlapped));</a:t>
            </a:r>
          </a:p>
          <a:p>
            <a:r>
              <a:rPr lang="en-US" sz="1400" b="1">
                <a:solidFill>
                  <a:srgbClr val="002060"/>
                </a:solidFill>
              </a:rPr>
              <a:t>	</a:t>
            </a:r>
            <a:r>
              <a:rPr lang="en-US" sz="1400" b="1">
                <a:solidFill>
                  <a:srgbClr val="006020"/>
                </a:solidFill>
              </a:rPr>
              <a:t>// Khởi tạo bộ đệm dữ liệu</a:t>
            </a:r>
          </a:p>
          <a:p>
            <a:r>
              <a:rPr lang="en-US" sz="1400" b="1">
                <a:solidFill>
                  <a:srgbClr val="002060"/>
                </a:solidFill>
              </a:rPr>
              <a:t>	databuff.buf = buff;</a:t>
            </a:r>
          </a:p>
          <a:p>
            <a:r>
              <a:rPr lang="en-US" sz="1400" b="1">
                <a:solidFill>
                  <a:srgbClr val="002060"/>
                </a:solidFill>
              </a:rPr>
              <a:t>	databuff.len = 1024;</a:t>
            </a:r>
          </a:p>
          <a:p>
            <a:r>
              <a:rPr lang="en-US" sz="1400" b="1">
                <a:solidFill>
                  <a:srgbClr val="002060"/>
                </a:solidFill>
              </a:rPr>
              <a:t>	</a:t>
            </a:r>
            <a:r>
              <a:rPr lang="en-US" sz="1400" b="1">
                <a:solidFill>
                  <a:srgbClr val="006020"/>
                </a:solidFill>
              </a:rPr>
              <a:t>// Gửi yêu cầu vào ra</a:t>
            </a:r>
          </a:p>
          <a:p>
            <a:r>
              <a:rPr lang="en-US" sz="1400" b="1">
                <a:solidFill>
                  <a:srgbClr val="002060"/>
                </a:solidFill>
              </a:rPr>
              <a:t>	rc = WSARecv(s, &amp;databuff,1,&amp;bytesReceived,&amp;flags,&amp;overlapped, 						CompletionRoutine);</a:t>
            </a:r>
          </a:p>
          <a:p>
            <a:r>
              <a:rPr lang="en-US" sz="1400" b="1">
                <a:solidFill>
                  <a:srgbClr val="002060"/>
                </a:solidFill>
              </a:rPr>
              <a:t>	</a:t>
            </a:r>
            <a:r>
              <a:rPr lang="en-US" sz="1400" b="1">
                <a:solidFill>
                  <a:srgbClr val="006020"/>
                </a:solidFill>
              </a:rPr>
              <a:t>// Xử lý lỗi…</a:t>
            </a:r>
          </a:p>
          <a:p>
            <a:r>
              <a:rPr lang="en-US" sz="1400" b="1">
                <a:solidFill>
                  <a:srgbClr val="006020"/>
                </a:solidFill>
              </a:rPr>
              <a:t>	// Chuyển luồng sang trạng thái  alertable</a:t>
            </a:r>
          </a:p>
          <a:p>
            <a:r>
              <a:rPr lang="en-US" sz="1400" b="1">
                <a:solidFill>
                  <a:srgbClr val="002060"/>
                </a:solidFill>
              </a:rPr>
              <a:t>	while (1)	SleepEx(1000,TRUE);</a:t>
            </a:r>
          </a:p>
          <a:p>
            <a:r>
              <a:rPr lang="en-US" sz="1400" b="1">
                <a:solidFill>
                  <a:srgbClr val="002060"/>
                </a:solidFill>
              </a:rPr>
              <a:t>	getch();</a:t>
            </a:r>
          </a:p>
          <a:p>
            <a:r>
              <a:rPr lang="en-US" sz="1400" b="1">
                <a:solidFill>
                  <a:srgbClr val="002060"/>
                </a:solidFill>
              </a:rPr>
              <a:t>	closesocket(s);</a:t>
            </a:r>
          </a:p>
          <a:p>
            <a:r>
              <a:rPr lang="en-US" sz="1400" b="1">
                <a:solidFill>
                  <a:srgbClr val="002060"/>
                </a:solidFill>
              </a:rPr>
              <a:t>	WSACleanup();</a:t>
            </a:r>
          </a:p>
          <a:p>
            <a:r>
              <a:rPr lang="en-US" sz="1400" b="1">
                <a:solidFill>
                  <a:srgbClr val="002060"/>
                </a:solidFill>
              </a:rPr>
              <a:t>	return 0;</a:t>
            </a:r>
          </a:p>
          <a:p>
            <a:r>
              <a:rPr lang="en-US" sz="1400" b="1">
                <a:solidFill>
                  <a:srgbClr val="002060"/>
                </a:solidFill>
              </a:rPr>
              <a:t>}</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3.4 Các phương pháp vào ra</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148</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382000" cy="4953000"/>
          </a:xfrm>
        </p:spPr>
        <p:txBody>
          <a:bodyPr>
            <a:normAutofit/>
          </a:bodyPr>
          <a:lstStyle/>
          <a:p>
            <a:r>
              <a:rPr lang="en-US" sz="2400" dirty="0" err="1">
                <a:solidFill>
                  <a:srgbClr val="002060"/>
                </a:solidFill>
              </a:rPr>
              <a:t>Bài</a:t>
            </a:r>
            <a:r>
              <a:rPr lang="en-US" sz="2400" dirty="0">
                <a:solidFill>
                  <a:srgbClr val="002060"/>
                </a:solidFill>
              </a:rPr>
              <a:t> </a:t>
            </a:r>
            <a:r>
              <a:rPr lang="en-US" sz="2400" dirty="0" err="1">
                <a:solidFill>
                  <a:srgbClr val="002060"/>
                </a:solidFill>
              </a:rPr>
              <a:t>tập</a:t>
            </a:r>
            <a:endParaRPr lang="en-US" sz="2400" dirty="0">
              <a:solidFill>
                <a:srgbClr val="002060"/>
              </a:solidFill>
            </a:endParaRPr>
          </a:p>
          <a:p>
            <a:pPr lvl="1"/>
            <a:r>
              <a:rPr lang="en-US" sz="2000" dirty="0" err="1">
                <a:solidFill>
                  <a:srgbClr val="002060"/>
                </a:solidFill>
              </a:rPr>
              <a:t>Viết</a:t>
            </a:r>
            <a:r>
              <a:rPr lang="en-US" sz="2000" dirty="0">
                <a:solidFill>
                  <a:srgbClr val="002060"/>
                </a:solidFill>
              </a:rPr>
              <a:t> </a:t>
            </a:r>
            <a:r>
              <a:rPr lang="en-US" sz="2000" dirty="0" err="1">
                <a:solidFill>
                  <a:srgbClr val="002060"/>
                </a:solidFill>
              </a:rPr>
              <a:t>chương</a:t>
            </a:r>
            <a:r>
              <a:rPr lang="en-US" sz="2000" dirty="0">
                <a:solidFill>
                  <a:srgbClr val="002060"/>
                </a:solidFill>
              </a:rPr>
              <a:t> </a:t>
            </a:r>
            <a:r>
              <a:rPr lang="en-US" sz="2000" dirty="0" err="1">
                <a:solidFill>
                  <a:srgbClr val="002060"/>
                </a:solidFill>
              </a:rPr>
              <a:t>trình</a:t>
            </a:r>
            <a:r>
              <a:rPr lang="en-US" sz="2000" dirty="0">
                <a:solidFill>
                  <a:srgbClr val="002060"/>
                </a:solidFill>
              </a:rPr>
              <a:t> Server </a:t>
            </a:r>
            <a:r>
              <a:rPr lang="en-US" sz="2000" dirty="0" err="1">
                <a:solidFill>
                  <a:srgbClr val="002060"/>
                </a:solidFill>
              </a:rPr>
              <a:t>sử</a:t>
            </a:r>
            <a:r>
              <a:rPr lang="en-US" sz="2000" dirty="0">
                <a:solidFill>
                  <a:srgbClr val="002060"/>
                </a:solidFill>
              </a:rPr>
              <a:t> </a:t>
            </a:r>
            <a:r>
              <a:rPr lang="en-US" sz="2000" dirty="0" err="1">
                <a:solidFill>
                  <a:srgbClr val="002060"/>
                </a:solidFill>
              </a:rPr>
              <a:t>dụng</a:t>
            </a:r>
            <a:r>
              <a:rPr lang="en-US" sz="2000" dirty="0">
                <a:solidFill>
                  <a:srgbClr val="002060"/>
                </a:solidFill>
              </a:rPr>
              <a:t> </a:t>
            </a:r>
            <a:r>
              <a:rPr lang="en-US" sz="2000" dirty="0" err="1">
                <a:solidFill>
                  <a:srgbClr val="002060"/>
                </a:solidFill>
              </a:rPr>
              <a:t>mô</a:t>
            </a:r>
            <a:r>
              <a:rPr lang="en-US" sz="2000" dirty="0">
                <a:solidFill>
                  <a:srgbClr val="002060"/>
                </a:solidFill>
              </a:rPr>
              <a:t> </a:t>
            </a:r>
            <a:r>
              <a:rPr lang="en-US" sz="2000" dirty="0" err="1">
                <a:solidFill>
                  <a:srgbClr val="002060"/>
                </a:solidFill>
              </a:rPr>
              <a:t>hình</a:t>
            </a:r>
            <a:r>
              <a:rPr lang="en-US" sz="2000" dirty="0">
                <a:solidFill>
                  <a:srgbClr val="002060"/>
                </a:solidFill>
              </a:rPr>
              <a:t> Overlapped – Completion Routine </a:t>
            </a:r>
            <a:r>
              <a:rPr lang="en-US" sz="2000" dirty="0" err="1">
                <a:solidFill>
                  <a:srgbClr val="002060"/>
                </a:solidFill>
              </a:rPr>
              <a:t>có</a:t>
            </a:r>
            <a:r>
              <a:rPr lang="en-US" sz="2000" dirty="0">
                <a:solidFill>
                  <a:srgbClr val="002060"/>
                </a:solidFill>
              </a:rPr>
              <a:t> </a:t>
            </a:r>
            <a:r>
              <a:rPr lang="en-US" sz="2000" dirty="0" err="1">
                <a:solidFill>
                  <a:srgbClr val="002060"/>
                </a:solidFill>
              </a:rPr>
              <a:t>thể</a:t>
            </a:r>
            <a:r>
              <a:rPr lang="en-US" sz="2000" dirty="0">
                <a:solidFill>
                  <a:srgbClr val="002060"/>
                </a:solidFill>
              </a:rPr>
              <a:t> </a:t>
            </a:r>
            <a:r>
              <a:rPr lang="en-US" sz="2000" dirty="0" err="1">
                <a:solidFill>
                  <a:srgbClr val="002060"/>
                </a:solidFill>
              </a:rPr>
              <a:t>nhận</a:t>
            </a:r>
            <a:r>
              <a:rPr lang="en-US" sz="2000" dirty="0">
                <a:solidFill>
                  <a:srgbClr val="002060"/>
                </a:solidFill>
              </a:rPr>
              <a:t> </a:t>
            </a:r>
            <a:r>
              <a:rPr lang="en-US" sz="2000">
                <a:solidFill>
                  <a:srgbClr val="002060"/>
                </a:solidFill>
              </a:rPr>
              <a:t>nhiề`u</a:t>
            </a:r>
            <a:r>
              <a:rPr lang="en-US" sz="2000" dirty="0">
                <a:solidFill>
                  <a:srgbClr val="002060"/>
                </a:solidFill>
              </a:rPr>
              <a:t> </a:t>
            </a:r>
            <a:r>
              <a:rPr lang="en-US" sz="2000" dirty="0" err="1">
                <a:solidFill>
                  <a:srgbClr val="002060"/>
                </a:solidFill>
              </a:rPr>
              <a:t>kết</a:t>
            </a:r>
            <a:r>
              <a:rPr lang="en-US" sz="2000" dirty="0">
                <a:solidFill>
                  <a:srgbClr val="002060"/>
                </a:solidFill>
              </a:rPr>
              <a:t> </a:t>
            </a:r>
            <a:r>
              <a:rPr lang="en-US" sz="2000" dirty="0" err="1">
                <a:solidFill>
                  <a:srgbClr val="002060"/>
                </a:solidFill>
              </a:rPr>
              <a:t>nối</a:t>
            </a:r>
            <a:r>
              <a:rPr lang="en-US" sz="2000" dirty="0">
                <a:solidFill>
                  <a:srgbClr val="002060"/>
                </a:solidFill>
              </a:rPr>
              <a:t> </a:t>
            </a:r>
            <a:r>
              <a:rPr lang="en-US" sz="2000" dirty="0" err="1">
                <a:solidFill>
                  <a:srgbClr val="002060"/>
                </a:solidFill>
              </a:rPr>
              <a:t>từ</a:t>
            </a:r>
            <a:r>
              <a:rPr lang="en-US" sz="2000" dirty="0">
                <a:solidFill>
                  <a:srgbClr val="002060"/>
                </a:solidFill>
              </a:rPr>
              <a:t> client </a:t>
            </a:r>
            <a:r>
              <a:rPr lang="en-US" sz="2000" dirty="0" err="1">
                <a:solidFill>
                  <a:srgbClr val="002060"/>
                </a:solidFill>
              </a:rPr>
              <a:t>và</a:t>
            </a:r>
            <a:r>
              <a:rPr lang="en-US" sz="2000" dirty="0">
                <a:solidFill>
                  <a:srgbClr val="002060"/>
                </a:solidFill>
              </a:rPr>
              <a:t> </a:t>
            </a:r>
            <a:r>
              <a:rPr lang="en-US" sz="2000" dirty="0" err="1">
                <a:solidFill>
                  <a:srgbClr val="002060"/>
                </a:solidFill>
              </a:rPr>
              <a:t>chuyển</a:t>
            </a:r>
            <a:r>
              <a:rPr lang="en-US" sz="2000" dirty="0">
                <a:solidFill>
                  <a:srgbClr val="002060"/>
                </a:solidFill>
              </a:rPr>
              <a:t> </a:t>
            </a:r>
            <a:r>
              <a:rPr lang="en-US" sz="2000" dirty="0" err="1">
                <a:solidFill>
                  <a:srgbClr val="002060"/>
                </a:solidFill>
              </a:rPr>
              <a:t>tiếp</a:t>
            </a:r>
            <a:r>
              <a:rPr lang="en-US" sz="2000" dirty="0">
                <a:solidFill>
                  <a:srgbClr val="002060"/>
                </a:solidFill>
              </a:rPr>
              <a:t> </a:t>
            </a:r>
            <a:r>
              <a:rPr lang="en-US" sz="2000" dirty="0" err="1">
                <a:solidFill>
                  <a:srgbClr val="002060"/>
                </a:solidFill>
              </a:rPr>
              <a:t>dữ</a:t>
            </a:r>
            <a:r>
              <a:rPr lang="en-US" sz="2000" dirty="0">
                <a:solidFill>
                  <a:srgbClr val="002060"/>
                </a:solidFill>
              </a:rPr>
              <a:t> </a:t>
            </a:r>
            <a:r>
              <a:rPr lang="en-US" sz="2000" dirty="0" err="1">
                <a:solidFill>
                  <a:srgbClr val="002060"/>
                </a:solidFill>
              </a:rPr>
              <a:t>liệu</a:t>
            </a:r>
            <a:r>
              <a:rPr lang="en-US" sz="2000" dirty="0">
                <a:solidFill>
                  <a:srgbClr val="002060"/>
                </a:solidFill>
              </a:rPr>
              <a:t> </a:t>
            </a:r>
            <a:r>
              <a:rPr lang="en-US" sz="2000" dirty="0" err="1">
                <a:solidFill>
                  <a:srgbClr val="002060"/>
                </a:solidFill>
              </a:rPr>
              <a:t>từ</a:t>
            </a:r>
            <a:r>
              <a:rPr lang="en-US" sz="2000" dirty="0">
                <a:solidFill>
                  <a:srgbClr val="002060"/>
                </a:solidFill>
              </a:rPr>
              <a:t> </a:t>
            </a:r>
            <a:r>
              <a:rPr lang="en-US" sz="2000" dirty="0" err="1">
                <a:solidFill>
                  <a:srgbClr val="002060"/>
                </a:solidFill>
              </a:rPr>
              <a:t>một</a:t>
            </a:r>
            <a:r>
              <a:rPr lang="en-US" sz="2000" dirty="0">
                <a:solidFill>
                  <a:srgbClr val="002060"/>
                </a:solidFill>
              </a:rPr>
              <a:t> client </a:t>
            </a:r>
            <a:r>
              <a:rPr lang="en-US" sz="2000" dirty="0" err="1">
                <a:solidFill>
                  <a:srgbClr val="002060"/>
                </a:solidFill>
              </a:rPr>
              <a:t>đến</a:t>
            </a:r>
            <a:r>
              <a:rPr lang="en-US" sz="2000" dirty="0">
                <a:solidFill>
                  <a:srgbClr val="002060"/>
                </a:solidFill>
              </a:rPr>
              <a:t> </a:t>
            </a:r>
            <a:r>
              <a:rPr lang="en-US" sz="2000" dirty="0" err="1">
                <a:solidFill>
                  <a:srgbClr val="002060"/>
                </a:solidFill>
              </a:rPr>
              <a:t>các</a:t>
            </a:r>
            <a:r>
              <a:rPr lang="en-US" sz="2000" dirty="0">
                <a:solidFill>
                  <a:srgbClr val="002060"/>
                </a:solidFill>
              </a:rPr>
              <a:t> client </a:t>
            </a:r>
            <a:r>
              <a:rPr lang="en-US" sz="2000" dirty="0" err="1">
                <a:solidFill>
                  <a:srgbClr val="002060"/>
                </a:solidFill>
              </a:rPr>
              <a:t>còn</a:t>
            </a:r>
            <a:r>
              <a:rPr lang="en-US" sz="2000" dirty="0">
                <a:solidFill>
                  <a:srgbClr val="002060"/>
                </a:solidFill>
              </a:rPr>
              <a:t> </a:t>
            </a:r>
            <a:r>
              <a:rPr lang="en-US" sz="2000" dirty="0" err="1">
                <a:solidFill>
                  <a:srgbClr val="002060"/>
                </a:solidFill>
              </a:rPr>
              <a:t>lại</a:t>
            </a:r>
            <a:r>
              <a:rPr lang="en-US" sz="2000" dirty="0">
                <a:solidFill>
                  <a:srgbClr val="002060"/>
                </a:solidFill>
              </a:rPr>
              <a:t>.</a:t>
            </a:r>
          </a:p>
          <a:p>
            <a:pPr marL="533400" lvl="2" indent="-266700">
              <a:buNone/>
            </a:pPr>
            <a:endParaRPr lang="en-US" sz="2000" dirty="0">
              <a:solidFill>
                <a:srgbClr val="002060"/>
              </a:solidFill>
            </a:endParaRPr>
          </a:p>
          <a:p>
            <a:pPr marL="1447800" lvl="4" indent="-266700">
              <a:buNone/>
            </a:pPr>
            <a:endParaRPr lang="en-US" sz="1600" b="1" dirty="0">
              <a:solidFill>
                <a:srgbClr val="002060"/>
              </a:solidFill>
            </a:endParaRPr>
          </a:p>
        </p:txBody>
      </p:sp>
    </p:spTree>
    <p:extLst>
      <p:ext uri="{BB962C8B-B14F-4D97-AF65-F5344CB8AC3E}">
        <p14:creationId xmlns:p14="http://schemas.microsoft.com/office/powerpoint/2010/main" val="776422911"/>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492734" y="4865977"/>
            <a:ext cx="6194066" cy="925223"/>
          </a:xfrm>
        </p:spPr>
        <p:txBody>
          <a:bodyPr>
            <a:normAutofit/>
          </a:bodyPr>
          <a:lstStyle/>
          <a:p>
            <a:r>
              <a:rPr lang="en-US" b="1">
                <a:solidFill>
                  <a:srgbClr val="002060"/>
                </a:solidFill>
              </a:rPr>
              <a:t>Lương Ánh Hoàng</a:t>
            </a:r>
          </a:p>
          <a:p>
            <a:r>
              <a:rPr lang="en-US" sz="2400" b="1">
                <a:solidFill>
                  <a:srgbClr val="002060"/>
                </a:solidFill>
              </a:rPr>
              <a:t>hoangla@soict.hut.edu.vn</a:t>
            </a:r>
          </a:p>
        </p:txBody>
      </p:sp>
      <p:sp>
        <p:nvSpPr>
          <p:cNvPr id="2" name="Title 1"/>
          <p:cNvSpPr>
            <a:spLocks noGrp="1"/>
          </p:cNvSpPr>
          <p:nvPr>
            <p:ph type="ctrTitle"/>
          </p:nvPr>
        </p:nvSpPr>
        <p:spPr>
          <a:xfrm>
            <a:off x="838200" y="1295400"/>
            <a:ext cx="7848600" cy="1470025"/>
          </a:xfrm>
        </p:spPr>
        <p:txBody>
          <a:bodyPr/>
          <a:lstStyle/>
          <a:p>
            <a:r>
              <a:rPr lang="en-US" b="1">
                <a:solidFill>
                  <a:srgbClr val="002060"/>
                </a:solidFill>
              </a:rPr>
              <a:t>Chương 4. MFC Socket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153400" cy="4525963"/>
          </a:xfrm>
        </p:spPr>
        <p:txBody>
          <a:bodyPr>
            <a:normAutofit/>
          </a:bodyPr>
          <a:lstStyle/>
          <a:p>
            <a:r>
              <a:rPr lang="en-US" dirty="0" err="1">
                <a:solidFill>
                  <a:srgbClr val="002060"/>
                </a:solidFill>
              </a:rPr>
              <a:t>Công</a:t>
            </a:r>
            <a:r>
              <a:rPr lang="en-US" dirty="0">
                <a:solidFill>
                  <a:srgbClr val="002060"/>
                </a:solidFill>
              </a:rPr>
              <a:t> </a:t>
            </a:r>
            <a:r>
              <a:rPr lang="en-US" dirty="0" err="1">
                <a:solidFill>
                  <a:srgbClr val="002060"/>
                </a:solidFill>
              </a:rPr>
              <a:t>cụ</a:t>
            </a:r>
            <a:r>
              <a:rPr lang="en-US" dirty="0">
                <a:solidFill>
                  <a:srgbClr val="002060"/>
                </a:solidFill>
              </a:rPr>
              <a:t> </a:t>
            </a:r>
            <a:r>
              <a:rPr lang="en-US" dirty="0" err="1">
                <a:solidFill>
                  <a:srgbClr val="002060"/>
                </a:solidFill>
              </a:rPr>
              <a:t>gỡ</a:t>
            </a:r>
            <a:r>
              <a:rPr lang="en-US" dirty="0">
                <a:solidFill>
                  <a:srgbClr val="002060"/>
                </a:solidFill>
              </a:rPr>
              <a:t> </a:t>
            </a:r>
            <a:r>
              <a:rPr lang="en-US" dirty="0" err="1">
                <a:solidFill>
                  <a:srgbClr val="002060"/>
                </a:solidFill>
              </a:rPr>
              <a:t>rối</a:t>
            </a:r>
            <a:endParaRPr lang="en-US" dirty="0">
              <a:solidFill>
                <a:srgbClr val="002060"/>
              </a:solidFill>
            </a:endParaRPr>
          </a:p>
          <a:p>
            <a:pPr lvl="1"/>
            <a:r>
              <a:rPr lang="en-US" dirty="0" err="1">
                <a:solidFill>
                  <a:srgbClr val="002060"/>
                </a:solidFill>
              </a:rPr>
              <a:t>TCPView</a:t>
            </a:r>
            <a:r>
              <a:rPr lang="en-US" dirty="0">
                <a:solidFill>
                  <a:srgbClr val="002060"/>
                </a:solidFill>
              </a:rPr>
              <a:t>: </a:t>
            </a:r>
            <a:r>
              <a:rPr lang="en-US" dirty="0" err="1">
                <a:solidFill>
                  <a:srgbClr val="002060"/>
                </a:solidFill>
              </a:rPr>
              <a:t>Hiển</a:t>
            </a:r>
            <a:r>
              <a:rPr lang="en-US" dirty="0">
                <a:solidFill>
                  <a:srgbClr val="002060"/>
                </a:solidFill>
              </a:rPr>
              <a:t> </a:t>
            </a:r>
            <a:r>
              <a:rPr lang="en-US" dirty="0" err="1">
                <a:solidFill>
                  <a:srgbClr val="002060"/>
                </a:solidFill>
              </a:rPr>
              <a:t>thị</a:t>
            </a:r>
            <a:r>
              <a:rPr lang="en-US" dirty="0">
                <a:solidFill>
                  <a:srgbClr val="002060"/>
                </a:solidFill>
              </a:rPr>
              <a:t> </a:t>
            </a:r>
            <a:r>
              <a:rPr lang="en-US" dirty="0" err="1">
                <a:solidFill>
                  <a:srgbClr val="002060"/>
                </a:solidFill>
              </a:rPr>
              <a:t>các</a:t>
            </a:r>
            <a:r>
              <a:rPr lang="en-US" dirty="0">
                <a:solidFill>
                  <a:srgbClr val="002060"/>
                </a:solidFill>
              </a:rPr>
              <a:t> </a:t>
            </a:r>
            <a:r>
              <a:rPr lang="en-US" dirty="0" err="1">
                <a:solidFill>
                  <a:srgbClr val="002060"/>
                </a:solidFill>
              </a:rPr>
              <a:t>kết</a:t>
            </a:r>
            <a:r>
              <a:rPr lang="en-US" dirty="0">
                <a:solidFill>
                  <a:srgbClr val="002060"/>
                </a:solidFill>
              </a:rPr>
              <a:t> </a:t>
            </a:r>
            <a:r>
              <a:rPr lang="en-US" dirty="0" err="1">
                <a:solidFill>
                  <a:srgbClr val="002060"/>
                </a:solidFill>
              </a:rPr>
              <a:t>nối</a:t>
            </a:r>
            <a:r>
              <a:rPr lang="en-US" dirty="0">
                <a:solidFill>
                  <a:srgbClr val="002060"/>
                </a:solidFill>
              </a:rPr>
              <a:t> </a:t>
            </a:r>
            <a:r>
              <a:rPr lang="en-US" dirty="0" err="1">
                <a:solidFill>
                  <a:srgbClr val="002060"/>
                </a:solidFill>
              </a:rPr>
              <a:t>hiện</a:t>
            </a:r>
            <a:r>
              <a:rPr lang="en-US" dirty="0">
                <a:solidFill>
                  <a:srgbClr val="002060"/>
                </a:solidFill>
              </a:rPr>
              <a:t> </a:t>
            </a:r>
            <a:r>
              <a:rPr lang="en-US" dirty="0" err="1">
                <a:solidFill>
                  <a:srgbClr val="002060"/>
                </a:solidFill>
              </a:rPr>
              <a:t>tại</a:t>
            </a:r>
            <a:r>
              <a:rPr lang="en-US" dirty="0">
                <a:solidFill>
                  <a:srgbClr val="002060"/>
                </a:solidFill>
              </a:rPr>
              <a:t> </a:t>
            </a:r>
            <a:r>
              <a:rPr lang="en-US" dirty="0" err="1">
                <a:solidFill>
                  <a:srgbClr val="002060"/>
                </a:solidFill>
              </a:rPr>
              <a:t>của</a:t>
            </a:r>
            <a:r>
              <a:rPr lang="en-US" dirty="0">
                <a:solidFill>
                  <a:srgbClr val="002060"/>
                </a:solidFill>
              </a:rPr>
              <a:t> </a:t>
            </a:r>
            <a:r>
              <a:rPr lang="en-US" dirty="0" err="1">
                <a:solidFill>
                  <a:srgbClr val="002060"/>
                </a:solidFill>
              </a:rPr>
              <a:t>máy</a:t>
            </a:r>
            <a:r>
              <a:rPr lang="en-US" dirty="0">
                <a:solidFill>
                  <a:srgbClr val="002060"/>
                </a:solidFill>
              </a:rPr>
              <a:t> </a:t>
            </a:r>
            <a:r>
              <a:rPr lang="en-US" dirty="0" err="1">
                <a:solidFill>
                  <a:srgbClr val="002060"/>
                </a:solidFill>
              </a:rPr>
              <a:t>tính</a:t>
            </a:r>
            <a:r>
              <a:rPr lang="en-US" dirty="0">
                <a:solidFill>
                  <a:srgbClr val="002060"/>
                </a:solidFill>
              </a:rPr>
              <a:t>.</a:t>
            </a:r>
          </a:p>
          <a:p>
            <a:pPr lvl="1"/>
            <a:r>
              <a:rPr lang="en-US" dirty="0">
                <a:solidFill>
                  <a:srgbClr val="002060"/>
                </a:solidFill>
              </a:rPr>
              <a:t>Resource Monitor: ~ </a:t>
            </a:r>
            <a:r>
              <a:rPr lang="en-US" dirty="0" err="1">
                <a:solidFill>
                  <a:srgbClr val="002060"/>
                </a:solidFill>
              </a:rPr>
              <a:t>TCPView</a:t>
            </a:r>
            <a:r>
              <a:rPr lang="en-US" dirty="0">
                <a:solidFill>
                  <a:srgbClr val="002060"/>
                </a:solidFill>
              </a:rPr>
              <a:t>.</a:t>
            </a:r>
          </a:p>
          <a:p>
            <a:pPr lvl="1"/>
            <a:r>
              <a:rPr lang="en-US" dirty="0" err="1">
                <a:solidFill>
                  <a:srgbClr val="002060"/>
                </a:solidFill>
              </a:rPr>
              <a:t>Wireshark</a:t>
            </a:r>
            <a:r>
              <a:rPr lang="en-US" dirty="0">
                <a:solidFill>
                  <a:srgbClr val="002060"/>
                </a:solidFill>
              </a:rPr>
              <a:t>, Microsoft Network Monitor</a:t>
            </a:r>
          </a:p>
          <a:p>
            <a:pPr lvl="1"/>
            <a:r>
              <a:rPr lang="en-US" dirty="0" err="1">
                <a:solidFill>
                  <a:srgbClr val="002060"/>
                </a:solidFill>
              </a:rPr>
              <a:t>Netcat</a:t>
            </a:r>
            <a:r>
              <a:rPr lang="en-US" dirty="0">
                <a:solidFill>
                  <a:srgbClr val="002060"/>
                </a:solidFill>
              </a:rPr>
              <a:t> (</a:t>
            </a:r>
            <a:r>
              <a:rPr lang="en-US" dirty="0" err="1">
                <a:solidFill>
                  <a:srgbClr val="002060"/>
                </a:solidFill>
              </a:rPr>
              <a:t>Netcat</a:t>
            </a:r>
            <a:r>
              <a:rPr lang="en-US" dirty="0">
                <a:solidFill>
                  <a:srgbClr val="002060"/>
                </a:solidFill>
              </a:rPr>
              <a:t> Win32)</a:t>
            </a:r>
          </a:p>
          <a:p>
            <a:pPr lvl="1"/>
            <a:endParaRPr lang="en-US" dirty="0">
              <a:solidFill>
                <a:srgbClr val="002060"/>
              </a:solidFill>
            </a:endParaRPr>
          </a:p>
          <a:p>
            <a:pPr>
              <a:buNone/>
            </a:pPr>
            <a:endParaRPr lang="en-US" dirty="0">
              <a:solidFill>
                <a:srgbClr val="002060"/>
              </a:solidFill>
            </a:endParaRPr>
          </a:p>
          <a:p>
            <a:pPr lvl="1"/>
            <a:endParaRPr lang="en-US" dirty="0">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1.1. Tổng quan về lập trình mạng</a:t>
            </a: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15</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a:solidFill>
                  <a:srgbClr val="002060"/>
                </a:solidFill>
              </a:rPr>
              <a:t>4.1. Giới thiệu</a:t>
            </a:r>
          </a:p>
          <a:p>
            <a:r>
              <a:rPr lang="en-US">
                <a:solidFill>
                  <a:srgbClr val="002060"/>
                </a:solidFill>
              </a:rPr>
              <a:t>4.2. CSocket</a:t>
            </a:r>
          </a:p>
          <a:p>
            <a:r>
              <a:rPr lang="en-US">
                <a:solidFill>
                  <a:srgbClr val="002060"/>
                </a:solidFill>
              </a:rPr>
              <a:t>4.3. CAsyncSocket</a:t>
            </a:r>
          </a:p>
        </p:txBody>
      </p:sp>
      <p:sp>
        <p:nvSpPr>
          <p:cNvPr id="3" name="Title 2"/>
          <p:cNvSpPr>
            <a:spLocks noGrp="1"/>
          </p:cNvSpPr>
          <p:nvPr>
            <p:ph type="title"/>
          </p:nvPr>
        </p:nvSpPr>
        <p:spPr/>
        <p:txBody>
          <a:bodyPr>
            <a:normAutofit/>
          </a:bodyPr>
          <a:lstStyle/>
          <a:p>
            <a:pPr algn="ctr"/>
            <a:r>
              <a:rPr lang="en-US" b="1">
                <a:solidFill>
                  <a:srgbClr val="002060"/>
                </a:solidFill>
              </a:rPr>
              <a:t>Chương 4. MFC Soket</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150</a:t>
            </a:fld>
            <a:endParaRPr lang="en-US" sz="160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sz="2400">
                <a:solidFill>
                  <a:srgbClr val="002060"/>
                </a:solidFill>
              </a:rPr>
              <a:t>MFC: Microsoft Foundation Classes</a:t>
            </a:r>
          </a:p>
          <a:p>
            <a:r>
              <a:rPr lang="en-US" sz="2400">
                <a:solidFill>
                  <a:srgbClr val="002060"/>
                </a:solidFill>
              </a:rPr>
              <a:t>Bộ thư viện hướng đối tượng C++ lập trình ứng dụng trên Window.</a:t>
            </a:r>
          </a:p>
          <a:p>
            <a:r>
              <a:rPr lang="en-US" sz="2400">
                <a:solidFill>
                  <a:srgbClr val="002060"/>
                </a:solidFill>
              </a:rPr>
              <a:t>Cung cấp hai lớp hỗ trợ lập trình mạng</a:t>
            </a:r>
          </a:p>
          <a:p>
            <a:pPr lvl="1"/>
            <a:r>
              <a:rPr lang="en-US" sz="2000">
                <a:solidFill>
                  <a:srgbClr val="002060"/>
                </a:solidFill>
              </a:rPr>
              <a:t>CAsyncSocket: Đóng gói lại thư viện WinSock dưới dạng hướng đối tượng.  Hoạt động ở chế độ bất đồng bộ.</a:t>
            </a:r>
          </a:p>
          <a:p>
            <a:pPr lvl="1"/>
            <a:r>
              <a:rPr lang="en-US" sz="2000">
                <a:solidFill>
                  <a:srgbClr val="002060"/>
                </a:solidFill>
              </a:rPr>
              <a:t>CSocket: Kế thừa từ CAsyncSocket và cung cấp giao diện ở mức cao hơn nữa. Hoạt động ở chế độ đồng bộ.</a:t>
            </a:r>
          </a:p>
          <a:p>
            <a:r>
              <a:rPr lang="en-US" sz="2400">
                <a:solidFill>
                  <a:srgbClr val="002060"/>
                </a:solidFill>
              </a:rPr>
              <a:t>Hai lớp này không </a:t>
            </a:r>
            <a:r>
              <a:rPr lang="en-US" sz="2400" b="1">
                <a:solidFill>
                  <a:srgbClr val="002060"/>
                </a:solidFill>
              </a:rPr>
              <a:t>thread-safe</a:t>
            </a:r>
            <a:r>
              <a:rPr lang="en-US" sz="2400">
                <a:solidFill>
                  <a:srgbClr val="002060"/>
                </a:solidFill>
              </a:rPr>
              <a:t>: đối tượng tạo ra ở luồng nào thì chỉ có thể được sử dụng ở luồng đó.</a:t>
            </a:r>
            <a:endParaRPr lang="en-US" sz="2400" b="1">
              <a:solidFill>
                <a:srgbClr val="002060"/>
              </a:solidFill>
            </a:endParaRPr>
          </a:p>
          <a:p>
            <a:r>
              <a:rPr lang="en-US" sz="2400">
                <a:solidFill>
                  <a:srgbClr val="002060"/>
                </a:solidFill>
              </a:rPr>
              <a:t>Tệp tiêu đề: afxsock.h</a:t>
            </a:r>
          </a:p>
          <a:p>
            <a:pPr>
              <a:buNone/>
            </a:pPr>
            <a:endParaRPr lang="en-US" sz="2400">
              <a:solidFill>
                <a:srgbClr val="002060"/>
              </a:solidFill>
            </a:endParaRPr>
          </a:p>
          <a:p>
            <a:pPr lvl="1"/>
            <a:endParaRPr lang="en-US" sz="2000">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Chương 4.1 Giới thiệu</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151</a:t>
            </a:fld>
            <a:endParaRPr lang="en-US" sz="160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1"/>
            <a:ext cx="8229600" cy="838199"/>
          </a:xfrm>
        </p:spPr>
        <p:txBody>
          <a:bodyPr>
            <a:normAutofit/>
          </a:bodyPr>
          <a:lstStyle/>
          <a:p>
            <a:r>
              <a:rPr lang="en-US" sz="2000">
                <a:solidFill>
                  <a:srgbClr val="002060"/>
                </a:solidFill>
              </a:rPr>
              <a:t>Khởi tạo thư viện: tự động bởi framework qua hàm AfxSocketInit</a:t>
            </a:r>
          </a:p>
          <a:p>
            <a:r>
              <a:rPr lang="en-US" sz="2000">
                <a:solidFill>
                  <a:srgbClr val="002060"/>
                </a:solidFill>
              </a:rPr>
              <a:t>Khởi tạo đối tượng CSocket: Phương thức Create</a:t>
            </a:r>
          </a:p>
          <a:p>
            <a:pPr lvl="1">
              <a:buNone/>
            </a:pPr>
            <a:endParaRPr lang="en-US" sz="1600">
              <a:solidFill>
                <a:srgbClr val="002060"/>
              </a:solidFill>
            </a:endParaRPr>
          </a:p>
          <a:p>
            <a:pPr lvl="1"/>
            <a:endParaRPr lang="en-US" sz="1600">
              <a:solidFill>
                <a:srgbClr val="002060"/>
              </a:solidFill>
            </a:endParaRPr>
          </a:p>
          <a:p>
            <a:pPr>
              <a:buNone/>
            </a:pPr>
            <a:endParaRPr lang="en-US" sz="1800">
              <a:solidFill>
                <a:srgbClr val="002060"/>
              </a:solidFill>
            </a:endParaRPr>
          </a:p>
          <a:p>
            <a:pPr lvl="1"/>
            <a:endParaRPr lang="en-US" sz="1800">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Chương 4.2 CSocket</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152</a:t>
            </a:fld>
            <a:endParaRPr lang="en-US" sz="1600"/>
          </a:p>
        </p:txBody>
      </p:sp>
      <p:sp>
        <p:nvSpPr>
          <p:cNvPr id="6" name="TextBox 5"/>
          <p:cNvSpPr txBox="1"/>
          <p:nvPr/>
        </p:nvSpPr>
        <p:spPr>
          <a:xfrm>
            <a:off x="1143000" y="2362200"/>
            <a:ext cx="6629400" cy="3108543"/>
          </a:xfrm>
          <a:prstGeom prst="rect">
            <a:avLst/>
          </a:prstGeom>
          <a:noFill/>
        </p:spPr>
        <p:txBody>
          <a:bodyPr wrap="square" rtlCol="0">
            <a:spAutoFit/>
          </a:bodyPr>
          <a:lstStyle/>
          <a:p>
            <a:r>
              <a:rPr lang="en-US" sz="1400" b="1">
                <a:solidFill>
                  <a:srgbClr val="002060"/>
                </a:solidFill>
              </a:rPr>
              <a:t>BOOL Create(</a:t>
            </a:r>
          </a:p>
          <a:p>
            <a:r>
              <a:rPr lang="en-US" sz="1400" b="1">
                <a:solidFill>
                  <a:srgbClr val="002060"/>
                </a:solidFill>
              </a:rPr>
              <a:t>   UINT </a:t>
            </a:r>
            <a:r>
              <a:rPr lang="en-US" sz="1400" b="1" i="1">
                <a:solidFill>
                  <a:srgbClr val="002060"/>
                </a:solidFill>
              </a:rPr>
              <a:t>nSocketPort</a:t>
            </a:r>
            <a:r>
              <a:rPr lang="en-US" sz="1400" b="1">
                <a:solidFill>
                  <a:srgbClr val="002060"/>
                </a:solidFill>
              </a:rPr>
              <a:t> = 0,	      </a:t>
            </a:r>
            <a:r>
              <a:rPr lang="en-US" sz="1400">
                <a:solidFill>
                  <a:srgbClr val="002060"/>
                </a:solidFill>
              </a:rPr>
              <a:t>   </a:t>
            </a:r>
            <a:r>
              <a:rPr lang="en-US" sz="1400">
                <a:solidFill>
                  <a:srgbClr val="006020"/>
                </a:solidFill>
              </a:rPr>
              <a:t>// Cổng, mặc định là 0</a:t>
            </a:r>
          </a:p>
          <a:p>
            <a:r>
              <a:rPr lang="en-US" sz="1400" b="1">
                <a:solidFill>
                  <a:srgbClr val="002060"/>
                </a:solidFill>
              </a:rPr>
              <a:t>   int </a:t>
            </a:r>
            <a:r>
              <a:rPr lang="en-US" sz="1400" b="1" i="1">
                <a:solidFill>
                  <a:srgbClr val="002060"/>
                </a:solidFill>
              </a:rPr>
              <a:t>nSocketType</a:t>
            </a:r>
            <a:r>
              <a:rPr lang="en-US" sz="1400" b="1">
                <a:solidFill>
                  <a:srgbClr val="002060"/>
                </a:solidFill>
              </a:rPr>
              <a:t> = SOCK_STREAM,       </a:t>
            </a:r>
            <a:r>
              <a:rPr lang="en-US" sz="1400">
                <a:solidFill>
                  <a:srgbClr val="006020"/>
                </a:solidFill>
              </a:rPr>
              <a:t>// Kiểu socket</a:t>
            </a:r>
          </a:p>
          <a:p>
            <a:r>
              <a:rPr lang="en-US" sz="1400" b="1">
                <a:solidFill>
                  <a:srgbClr val="002060"/>
                </a:solidFill>
              </a:rPr>
              <a:t>   LPCTSTR </a:t>
            </a:r>
            <a:r>
              <a:rPr lang="en-US" sz="1400" b="1" i="1">
                <a:solidFill>
                  <a:srgbClr val="002060"/>
                </a:solidFill>
              </a:rPr>
              <a:t>lpszSocketAddress</a:t>
            </a:r>
            <a:r>
              <a:rPr lang="en-US" sz="1400" b="1">
                <a:solidFill>
                  <a:srgbClr val="002060"/>
                </a:solidFill>
              </a:rPr>
              <a:t> = NULL) </a:t>
            </a:r>
            <a:r>
              <a:rPr lang="en-US" sz="1400">
                <a:solidFill>
                  <a:srgbClr val="006020"/>
                </a:solidFill>
              </a:rPr>
              <a:t>// Địa chỉ giao diện mạng, thí dụ</a:t>
            </a:r>
          </a:p>
          <a:p>
            <a:r>
              <a:rPr lang="en-US" sz="1400">
                <a:solidFill>
                  <a:srgbClr val="006020"/>
                </a:solidFill>
              </a:rPr>
              <a:t>			          //  “192.168.1.1”</a:t>
            </a:r>
            <a:r>
              <a:rPr lang="en-US" sz="1400">
                <a:solidFill>
                  <a:srgbClr val="002060"/>
                </a:solidFill>
              </a:rPr>
              <a:t>	</a:t>
            </a:r>
          </a:p>
          <a:p>
            <a:r>
              <a:rPr lang="en-US" sz="1400">
                <a:solidFill>
                  <a:srgbClr val="002060"/>
                </a:solidFill>
              </a:rPr>
              <a:t>Giá trị trả về: </a:t>
            </a:r>
          </a:p>
          <a:p>
            <a:r>
              <a:rPr lang="en-US" sz="1400">
                <a:solidFill>
                  <a:srgbClr val="002060"/>
                </a:solidFill>
              </a:rPr>
              <a:t>	- Khác NULL nếu thành công</a:t>
            </a:r>
          </a:p>
          <a:p>
            <a:r>
              <a:rPr lang="en-US" sz="1400">
                <a:solidFill>
                  <a:srgbClr val="002060"/>
                </a:solidFill>
              </a:rPr>
              <a:t>	- NULL nếu thất bại. Mã lỗi có thể truy nhập qua hàm GetLastError()</a:t>
            </a:r>
          </a:p>
          <a:p>
            <a:endParaRPr lang="en-US" sz="1400">
              <a:solidFill>
                <a:srgbClr val="002060"/>
              </a:solidFill>
            </a:endParaRPr>
          </a:p>
          <a:p>
            <a:r>
              <a:rPr lang="en-US" sz="1400">
                <a:solidFill>
                  <a:srgbClr val="002060"/>
                </a:solidFill>
              </a:rPr>
              <a:t>Thí dụ:</a:t>
            </a:r>
          </a:p>
          <a:p>
            <a:endParaRPr lang="en-US" sz="1400">
              <a:solidFill>
                <a:srgbClr val="002060"/>
              </a:solidFill>
            </a:endParaRPr>
          </a:p>
          <a:p>
            <a:r>
              <a:rPr lang="en-US" sz="1400" b="1">
                <a:solidFill>
                  <a:srgbClr val="002060"/>
                </a:solidFill>
              </a:rPr>
              <a:t>CSocket 	Server, Client	 </a:t>
            </a:r>
          </a:p>
          <a:p>
            <a:r>
              <a:rPr lang="en-US" sz="1400" b="1">
                <a:solidFill>
                  <a:srgbClr val="002060"/>
                </a:solidFill>
              </a:rPr>
              <a:t>Server.Create(8888);</a:t>
            </a:r>
          </a:p>
          <a:p>
            <a:r>
              <a:rPr lang="en-US" sz="1400" b="1">
                <a:solidFill>
                  <a:srgbClr val="002060"/>
                </a:solidFill>
              </a:rPr>
              <a:t>Client.Create();</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1"/>
            <a:ext cx="8229600" cy="838199"/>
          </a:xfrm>
        </p:spPr>
        <p:txBody>
          <a:bodyPr>
            <a:normAutofit/>
          </a:bodyPr>
          <a:lstStyle/>
          <a:p>
            <a:r>
              <a:rPr lang="en-US" sz="2000">
                <a:solidFill>
                  <a:srgbClr val="002060"/>
                </a:solidFill>
              </a:rPr>
              <a:t>Kết nối đến máy khác: Phương thức Connect</a:t>
            </a:r>
          </a:p>
          <a:p>
            <a:pPr lvl="1">
              <a:buNone/>
            </a:pPr>
            <a:endParaRPr lang="en-US" sz="1600">
              <a:solidFill>
                <a:srgbClr val="002060"/>
              </a:solidFill>
            </a:endParaRPr>
          </a:p>
          <a:p>
            <a:pPr lvl="1"/>
            <a:endParaRPr lang="en-US" sz="1600">
              <a:solidFill>
                <a:srgbClr val="002060"/>
              </a:solidFill>
            </a:endParaRPr>
          </a:p>
          <a:p>
            <a:pPr>
              <a:buNone/>
            </a:pPr>
            <a:endParaRPr lang="en-US" sz="1800">
              <a:solidFill>
                <a:srgbClr val="002060"/>
              </a:solidFill>
            </a:endParaRPr>
          </a:p>
          <a:p>
            <a:pPr lvl="1"/>
            <a:endParaRPr lang="en-US" sz="1800">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Chương 4.2 CSocket</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153</a:t>
            </a:fld>
            <a:endParaRPr lang="en-US" sz="1600"/>
          </a:p>
        </p:txBody>
      </p:sp>
      <p:sp>
        <p:nvSpPr>
          <p:cNvPr id="6" name="TextBox 5"/>
          <p:cNvSpPr txBox="1"/>
          <p:nvPr/>
        </p:nvSpPr>
        <p:spPr>
          <a:xfrm>
            <a:off x="1143000" y="2007275"/>
            <a:ext cx="6629400" cy="4185761"/>
          </a:xfrm>
          <a:prstGeom prst="rect">
            <a:avLst/>
          </a:prstGeom>
          <a:noFill/>
        </p:spPr>
        <p:txBody>
          <a:bodyPr wrap="square" rtlCol="0">
            <a:spAutoFit/>
          </a:bodyPr>
          <a:lstStyle/>
          <a:p>
            <a:r>
              <a:rPr lang="en-US" sz="1400" b="1">
                <a:solidFill>
                  <a:srgbClr val="002060"/>
                </a:solidFill>
              </a:rPr>
              <a:t>BOOL Connect(</a:t>
            </a:r>
          </a:p>
          <a:p>
            <a:r>
              <a:rPr lang="en-US" sz="1400" b="1">
                <a:solidFill>
                  <a:srgbClr val="002060"/>
                </a:solidFill>
              </a:rPr>
              <a:t>   LPCTSTR </a:t>
            </a:r>
            <a:r>
              <a:rPr lang="en-US" sz="1400" b="1" i="1">
                <a:solidFill>
                  <a:srgbClr val="002060"/>
                </a:solidFill>
              </a:rPr>
              <a:t>lpszHostAddress</a:t>
            </a:r>
            <a:r>
              <a:rPr lang="en-US" sz="1400" b="1">
                <a:solidFill>
                  <a:srgbClr val="002060"/>
                </a:solidFill>
              </a:rPr>
              <a:t>, 	</a:t>
            </a:r>
            <a:r>
              <a:rPr lang="en-US" sz="1400">
                <a:solidFill>
                  <a:srgbClr val="006020"/>
                </a:solidFill>
              </a:rPr>
              <a:t>// Địa chỉ/tên miền máy đích</a:t>
            </a:r>
          </a:p>
          <a:p>
            <a:r>
              <a:rPr lang="en-US" sz="1400" b="1">
                <a:solidFill>
                  <a:srgbClr val="002060"/>
                </a:solidFill>
              </a:rPr>
              <a:t>   UINT </a:t>
            </a:r>
            <a:r>
              <a:rPr lang="en-US" sz="1400" b="1" i="1">
                <a:solidFill>
                  <a:srgbClr val="002060"/>
                </a:solidFill>
              </a:rPr>
              <a:t>nHostPort</a:t>
            </a:r>
            <a:r>
              <a:rPr lang="en-US" sz="1400" b="1">
                <a:solidFill>
                  <a:srgbClr val="002060"/>
                </a:solidFill>
              </a:rPr>
              <a:t> 		</a:t>
            </a:r>
            <a:r>
              <a:rPr lang="en-US" sz="1400">
                <a:solidFill>
                  <a:srgbClr val="006020"/>
                </a:solidFill>
              </a:rPr>
              <a:t>// Cổng</a:t>
            </a:r>
            <a:r>
              <a:rPr lang="en-US" sz="1400" b="1">
                <a:solidFill>
                  <a:srgbClr val="002060"/>
                </a:solidFill>
              </a:rPr>
              <a:t>	</a:t>
            </a:r>
          </a:p>
          <a:p>
            <a:r>
              <a:rPr lang="en-US" sz="1400" b="1">
                <a:solidFill>
                  <a:srgbClr val="002060"/>
                </a:solidFill>
              </a:rPr>
              <a:t>);</a:t>
            </a:r>
          </a:p>
          <a:p>
            <a:r>
              <a:rPr lang="en-US" sz="1400" b="1">
                <a:solidFill>
                  <a:srgbClr val="002060"/>
                </a:solidFill>
              </a:rPr>
              <a:t>BOOL Connect(</a:t>
            </a:r>
          </a:p>
          <a:p>
            <a:r>
              <a:rPr lang="en-US" sz="1400" b="1">
                <a:solidFill>
                  <a:srgbClr val="002060"/>
                </a:solidFill>
              </a:rPr>
              <a:t>   const SOCKADDR* </a:t>
            </a:r>
            <a:r>
              <a:rPr lang="en-US" sz="1400" b="1" i="1">
                <a:solidFill>
                  <a:srgbClr val="002060"/>
                </a:solidFill>
              </a:rPr>
              <a:t>lpSockAddr</a:t>
            </a:r>
            <a:r>
              <a:rPr lang="en-US" sz="1400" b="1">
                <a:solidFill>
                  <a:srgbClr val="002060"/>
                </a:solidFill>
              </a:rPr>
              <a:t>,	</a:t>
            </a:r>
            <a:r>
              <a:rPr lang="en-US" sz="1400">
                <a:solidFill>
                  <a:srgbClr val="006020"/>
                </a:solidFill>
              </a:rPr>
              <a:t>// Địa chỉ máy đích dưới dạng SOCKADDR</a:t>
            </a:r>
          </a:p>
          <a:p>
            <a:r>
              <a:rPr lang="en-US" sz="1400" b="1">
                <a:solidFill>
                  <a:srgbClr val="002060"/>
                </a:solidFill>
              </a:rPr>
              <a:t>   int </a:t>
            </a:r>
            <a:r>
              <a:rPr lang="en-US" sz="1400" b="1" i="1">
                <a:solidFill>
                  <a:srgbClr val="002060"/>
                </a:solidFill>
              </a:rPr>
              <a:t>nSockAddrLen</a:t>
            </a:r>
            <a:r>
              <a:rPr lang="en-US" sz="1400" b="1">
                <a:solidFill>
                  <a:srgbClr val="002060"/>
                </a:solidFill>
              </a:rPr>
              <a:t> 		</a:t>
            </a:r>
            <a:r>
              <a:rPr lang="en-US" sz="1400">
                <a:solidFill>
                  <a:srgbClr val="006020"/>
                </a:solidFill>
              </a:rPr>
              <a:t>// Chiều dài cấu trúc địa chỉ</a:t>
            </a:r>
          </a:p>
          <a:p>
            <a:r>
              <a:rPr lang="en-US" sz="1400" b="1">
                <a:solidFill>
                  <a:srgbClr val="002060"/>
                </a:solidFill>
              </a:rPr>
              <a:t>);</a:t>
            </a:r>
          </a:p>
          <a:p>
            <a:r>
              <a:rPr lang="en-US" sz="1400">
                <a:solidFill>
                  <a:srgbClr val="002060"/>
                </a:solidFill>
              </a:rPr>
              <a:t>Giá trị trả về: </a:t>
            </a:r>
          </a:p>
          <a:p>
            <a:r>
              <a:rPr lang="en-US" sz="1400">
                <a:solidFill>
                  <a:srgbClr val="002060"/>
                </a:solidFill>
              </a:rPr>
              <a:t>	- Khác NULL nếu thành công</a:t>
            </a:r>
          </a:p>
          <a:p>
            <a:r>
              <a:rPr lang="en-US" sz="1400">
                <a:solidFill>
                  <a:srgbClr val="002060"/>
                </a:solidFill>
              </a:rPr>
              <a:t>	- NULL nếu thất bại. Mã lỗi có thể truy nhập qua hàm GetLastError()</a:t>
            </a:r>
          </a:p>
          <a:p>
            <a:endParaRPr lang="en-US" sz="1400" b="1">
              <a:solidFill>
                <a:srgbClr val="002060"/>
              </a:solidFill>
            </a:endParaRPr>
          </a:p>
          <a:p>
            <a:r>
              <a:rPr lang="en-US" sz="1400">
                <a:solidFill>
                  <a:srgbClr val="002060"/>
                </a:solidFill>
              </a:rPr>
              <a:t>Thí dụ:</a:t>
            </a:r>
          </a:p>
          <a:p>
            <a:endParaRPr lang="en-US" sz="1400">
              <a:solidFill>
                <a:srgbClr val="002060"/>
              </a:solidFill>
            </a:endParaRPr>
          </a:p>
          <a:p>
            <a:r>
              <a:rPr lang="en-US" sz="1400" b="1">
                <a:solidFill>
                  <a:srgbClr val="002060"/>
                </a:solidFill>
              </a:rPr>
              <a:t>CSocket          s;</a:t>
            </a:r>
          </a:p>
          <a:p>
            <a:r>
              <a:rPr lang="en-US" sz="1400" b="1">
                <a:solidFill>
                  <a:srgbClr val="002060"/>
                </a:solidFill>
              </a:rPr>
              <a:t>s.Create();</a:t>
            </a:r>
          </a:p>
          <a:p>
            <a:r>
              <a:rPr lang="en-US" sz="1400" b="1">
                <a:solidFill>
                  <a:srgbClr val="002060"/>
                </a:solidFill>
              </a:rPr>
              <a:t>s.Connect(“www.google.com.vn”, 80);</a:t>
            </a:r>
          </a:p>
          <a:p>
            <a:endParaRPr lang="en-US" sz="1400">
              <a:solidFill>
                <a:srgbClr val="002060"/>
              </a:solidFill>
            </a:endParaRPr>
          </a:p>
          <a:p>
            <a:endParaRPr lang="en-US" sz="1400">
              <a:solidFill>
                <a:srgbClr val="002060"/>
              </a:solidFill>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1"/>
            <a:ext cx="8229600" cy="838199"/>
          </a:xfrm>
        </p:spPr>
        <p:txBody>
          <a:bodyPr>
            <a:normAutofit/>
          </a:bodyPr>
          <a:lstStyle/>
          <a:p>
            <a:r>
              <a:rPr lang="en-US" sz="2000">
                <a:solidFill>
                  <a:srgbClr val="002060"/>
                </a:solidFill>
              </a:rPr>
              <a:t>Đợi kết nối từ máy khác: Phương thức Listen</a:t>
            </a:r>
          </a:p>
          <a:p>
            <a:pPr lvl="1">
              <a:buNone/>
            </a:pPr>
            <a:endParaRPr lang="en-US" sz="1600">
              <a:solidFill>
                <a:srgbClr val="002060"/>
              </a:solidFill>
            </a:endParaRPr>
          </a:p>
          <a:p>
            <a:pPr lvl="1"/>
            <a:endParaRPr lang="en-US" sz="1600">
              <a:solidFill>
                <a:srgbClr val="002060"/>
              </a:solidFill>
            </a:endParaRPr>
          </a:p>
          <a:p>
            <a:pPr>
              <a:buNone/>
            </a:pPr>
            <a:endParaRPr lang="en-US" sz="1800">
              <a:solidFill>
                <a:srgbClr val="002060"/>
              </a:solidFill>
            </a:endParaRPr>
          </a:p>
          <a:p>
            <a:pPr lvl="1"/>
            <a:endParaRPr lang="en-US" sz="1800">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Chương 4.2 CSocket</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154</a:t>
            </a:fld>
            <a:endParaRPr lang="en-US" sz="1600"/>
          </a:p>
        </p:txBody>
      </p:sp>
      <p:sp>
        <p:nvSpPr>
          <p:cNvPr id="6" name="TextBox 5"/>
          <p:cNvSpPr txBox="1"/>
          <p:nvPr/>
        </p:nvSpPr>
        <p:spPr>
          <a:xfrm>
            <a:off x="1143000" y="2007275"/>
            <a:ext cx="6629400" cy="2031325"/>
          </a:xfrm>
          <a:prstGeom prst="rect">
            <a:avLst/>
          </a:prstGeom>
          <a:noFill/>
        </p:spPr>
        <p:txBody>
          <a:bodyPr wrap="square" rtlCol="0">
            <a:spAutoFit/>
          </a:bodyPr>
          <a:lstStyle/>
          <a:p>
            <a:r>
              <a:rPr lang="en-US" sz="1400" b="1"/>
              <a:t>BOOL	</a:t>
            </a:r>
            <a:r>
              <a:rPr lang="en-US" sz="1400"/>
              <a:t> </a:t>
            </a:r>
            <a:r>
              <a:rPr lang="en-US" sz="1400" b="1"/>
              <a:t>Listen(</a:t>
            </a:r>
          </a:p>
          <a:p>
            <a:r>
              <a:rPr lang="en-US" sz="1400" b="1"/>
              <a:t>	</a:t>
            </a:r>
            <a:r>
              <a:rPr lang="en-US" sz="1400"/>
              <a:t> </a:t>
            </a:r>
            <a:r>
              <a:rPr lang="en-US" sz="1400" b="1"/>
              <a:t>int</a:t>
            </a:r>
            <a:r>
              <a:rPr lang="en-US" sz="1400"/>
              <a:t> nConnectionBacklog </a:t>
            </a:r>
            <a:r>
              <a:rPr lang="en-US" sz="1400" b="1"/>
              <a:t>=</a:t>
            </a:r>
            <a:r>
              <a:rPr lang="en-US" sz="1400"/>
              <a:t> </a:t>
            </a:r>
            <a:r>
              <a:rPr lang="en-US" sz="1400" b="1"/>
              <a:t>5</a:t>
            </a:r>
            <a:r>
              <a:rPr lang="en-US" sz="1400"/>
              <a:t> </a:t>
            </a:r>
            <a:r>
              <a:rPr lang="en-US" sz="1400" b="1"/>
              <a:t>)</a:t>
            </a:r>
          </a:p>
          <a:p>
            <a:endParaRPr lang="en-US" sz="1400" b="1">
              <a:solidFill>
                <a:srgbClr val="002060"/>
              </a:solidFill>
            </a:endParaRPr>
          </a:p>
          <a:p>
            <a:r>
              <a:rPr lang="en-US" sz="1400">
                <a:solidFill>
                  <a:srgbClr val="002060"/>
                </a:solidFill>
              </a:rPr>
              <a:t>Giá trị trả về: </a:t>
            </a:r>
          </a:p>
          <a:p>
            <a:r>
              <a:rPr lang="en-US" sz="1400">
                <a:solidFill>
                  <a:srgbClr val="002060"/>
                </a:solidFill>
              </a:rPr>
              <a:t>	- Khác NULL nếu thành công</a:t>
            </a:r>
          </a:p>
          <a:p>
            <a:r>
              <a:rPr lang="en-US" sz="1400">
                <a:solidFill>
                  <a:srgbClr val="002060"/>
                </a:solidFill>
              </a:rPr>
              <a:t>	- NULL nếu thất bại. Mã lỗi có thể truy nhập qua hàm GetLastError()</a:t>
            </a:r>
          </a:p>
          <a:p>
            <a:endParaRPr lang="en-US" sz="1400" b="1">
              <a:solidFill>
                <a:srgbClr val="002060"/>
              </a:solidFill>
            </a:endParaRPr>
          </a:p>
          <a:p>
            <a:endParaRPr lang="en-US" sz="1400">
              <a:solidFill>
                <a:srgbClr val="002060"/>
              </a:solidFill>
            </a:endParaRPr>
          </a:p>
          <a:p>
            <a:endParaRPr lang="en-US" sz="1400">
              <a:solidFill>
                <a:srgbClr val="002060"/>
              </a:solidFill>
            </a:endParaRPr>
          </a:p>
        </p:txBody>
      </p:sp>
      <p:sp>
        <p:nvSpPr>
          <p:cNvPr id="7" name="Text Placeholder 1"/>
          <p:cNvSpPr txBox="1">
            <a:spLocks/>
          </p:cNvSpPr>
          <p:nvPr/>
        </p:nvSpPr>
        <p:spPr>
          <a:xfrm>
            <a:off x="533400" y="3429000"/>
            <a:ext cx="8229600" cy="838199"/>
          </a:xfrm>
          <a:prstGeom prst="rect">
            <a:avLst/>
          </a:prstGeom>
        </p:spPr>
        <p:txBody>
          <a:bodyPr>
            <a:normAutofit/>
          </a:bodyPr>
          <a:lstStyle/>
          <a:p>
            <a:pPr marL="342900" marR="0" lvl="0" indent="-342900" defTabSz="914400" eaLnBrk="1" fontAlgn="auto" latinLnBrk="0" hangingPunct="1">
              <a:lnSpc>
                <a:spcPct val="100000"/>
              </a:lnSpc>
              <a:spcBef>
                <a:spcPts val="0"/>
              </a:spcBef>
              <a:spcAft>
                <a:spcPts val="0"/>
              </a:spcAft>
              <a:buClrTx/>
              <a:buSzTx/>
              <a:buFontTx/>
              <a:buChar char="•"/>
              <a:tabLst/>
              <a:defRPr/>
            </a:pPr>
            <a:r>
              <a:rPr kumimoji="0" lang="en-US" sz="2000" b="0" i="0" u="none" strike="noStrike" kern="0" cap="none" spc="0" normalizeH="0" baseline="0" noProof="0">
                <a:ln>
                  <a:noFill/>
                </a:ln>
                <a:solidFill>
                  <a:srgbClr val="002060"/>
                </a:solidFill>
                <a:effectLst/>
                <a:uLnTx/>
                <a:uFillTx/>
                <a:latin typeface="+mn-lt"/>
              </a:rPr>
              <a:t>Đóng kết nối: Phương thức Close</a:t>
            </a:r>
          </a:p>
          <a:p>
            <a:pPr marL="742950" marR="0" lvl="1" indent="-28575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2060"/>
              </a:solidFill>
              <a:effectLst/>
              <a:uLnTx/>
              <a:uFillTx/>
              <a:latin typeface="+mn-lt"/>
            </a:endParaRPr>
          </a:p>
          <a:p>
            <a:pPr marL="742950" marR="0" lvl="1" indent="-285750" defTabSz="914400" eaLnBrk="1" fontAlgn="auto" latinLnBrk="0" hangingPunct="1">
              <a:lnSpc>
                <a:spcPct val="100000"/>
              </a:lnSpc>
              <a:spcBef>
                <a:spcPts val="0"/>
              </a:spcBef>
              <a:spcAft>
                <a:spcPts val="0"/>
              </a:spcAft>
              <a:buClrTx/>
              <a:buSzTx/>
              <a:buFontTx/>
              <a:buChar char="–"/>
              <a:tabLst/>
              <a:defRPr/>
            </a:pPr>
            <a:endParaRPr kumimoji="0" lang="en-US" sz="1600" b="0" i="0" u="none" strike="noStrike" kern="0" cap="none" spc="0" normalizeH="0" baseline="0" noProof="0">
              <a:ln>
                <a:noFill/>
              </a:ln>
              <a:solidFill>
                <a:srgbClr val="002060"/>
              </a:solidFill>
              <a:effectLst/>
              <a:uLnTx/>
              <a:uFillTx/>
              <a:latin typeface="+mn-lt"/>
            </a:endParaRPr>
          </a:p>
          <a:p>
            <a:pPr marL="342900" marR="0" lvl="0" indent="-34290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2060"/>
              </a:solidFill>
              <a:effectLst/>
              <a:uLnTx/>
              <a:uFillTx/>
              <a:latin typeface="+mn-lt"/>
            </a:endParaRPr>
          </a:p>
          <a:p>
            <a:pPr marL="742950" marR="0" lvl="1" indent="-285750" defTabSz="914400" eaLnBrk="1" fontAlgn="auto" latinLnBrk="0" hangingPunct="1">
              <a:lnSpc>
                <a:spcPct val="100000"/>
              </a:lnSpc>
              <a:spcBef>
                <a:spcPts val="0"/>
              </a:spcBef>
              <a:spcAft>
                <a:spcPts val="0"/>
              </a:spcAft>
              <a:buClrTx/>
              <a:buSzTx/>
              <a:buFontTx/>
              <a:buChar char="–"/>
              <a:tabLst/>
              <a:defRPr/>
            </a:pPr>
            <a:endParaRPr kumimoji="0" lang="en-US" sz="1800" b="0" i="0" u="none" strike="noStrike" kern="0" cap="none" spc="0" normalizeH="0" baseline="0" noProof="0">
              <a:ln>
                <a:noFill/>
              </a:ln>
              <a:solidFill>
                <a:srgbClr val="002060"/>
              </a:solidFill>
              <a:effectLst/>
              <a:uLnTx/>
              <a:uFillTx/>
              <a:latin typeface="+mn-lt"/>
            </a:endParaRPr>
          </a:p>
        </p:txBody>
      </p:sp>
      <p:sp>
        <p:nvSpPr>
          <p:cNvPr id="8" name="TextBox 7"/>
          <p:cNvSpPr txBox="1"/>
          <p:nvPr/>
        </p:nvSpPr>
        <p:spPr>
          <a:xfrm>
            <a:off x="1143000" y="3886200"/>
            <a:ext cx="6629400" cy="307777"/>
          </a:xfrm>
          <a:prstGeom prst="rect">
            <a:avLst/>
          </a:prstGeom>
          <a:noFill/>
        </p:spPr>
        <p:txBody>
          <a:bodyPr wrap="square" rtlCol="0">
            <a:spAutoFit/>
          </a:bodyPr>
          <a:lstStyle/>
          <a:p>
            <a:r>
              <a:rPr lang="en-US" sz="1400" b="1"/>
              <a:t>virtual</a:t>
            </a:r>
            <a:r>
              <a:rPr lang="en-US" sz="1400"/>
              <a:t> 	</a:t>
            </a:r>
            <a:r>
              <a:rPr lang="en-US" sz="1400" b="1"/>
              <a:t>void</a:t>
            </a:r>
            <a:r>
              <a:rPr lang="en-US" sz="1400"/>
              <a:t> 	</a:t>
            </a:r>
            <a:r>
              <a:rPr lang="en-US" sz="1400" b="1"/>
              <a:t>Close(</a:t>
            </a:r>
            <a:r>
              <a:rPr lang="en-US" sz="1400"/>
              <a:t> </a:t>
            </a:r>
            <a:r>
              <a:rPr lang="en-US" sz="1400" b="1"/>
              <a:t>)</a:t>
            </a: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1"/>
            <a:ext cx="8229600" cy="838199"/>
          </a:xfrm>
        </p:spPr>
        <p:txBody>
          <a:bodyPr>
            <a:normAutofit/>
          </a:bodyPr>
          <a:lstStyle/>
          <a:p>
            <a:r>
              <a:rPr lang="en-US" sz="2000">
                <a:solidFill>
                  <a:srgbClr val="002060"/>
                </a:solidFill>
              </a:rPr>
              <a:t>Chấp nhận kết nối từ máy khác: Phương thức Accept</a:t>
            </a:r>
          </a:p>
          <a:p>
            <a:pPr lvl="1">
              <a:buNone/>
            </a:pPr>
            <a:endParaRPr lang="en-US" sz="1600">
              <a:solidFill>
                <a:srgbClr val="002060"/>
              </a:solidFill>
            </a:endParaRPr>
          </a:p>
          <a:p>
            <a:pPr lvl="1"/>
            <a:endParaRPr lang="en-US" sz="1600">
              <a:solidFill>
                <a:srgbClr val="002060"/>
              </a:solidFill>
            </a:endParaRPr>
          </a:p>
          <a:p>
            <a:pPr>
              <a:buNone/>
            </a:pPr>
            <a:endParaRPr lang="en-US" sz="1800">
              <a:solidFill>
                <a:srgbClr val="002060"/>
              </a:solidFill>
            </a:endParaRPr>
          </a:p>
          <a:p>
            <a:pPr lvl="1"/>
            <a:endParaRPr lang="en-US" sz="1800">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Chương 4.2 CSocket</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155</a:t>
            </a:fld>
            <a:endParaRPr lang="en-US" sz="1600"/>
          </a:p>
        </p:txBody>
      </p:sp>
      <p:sp>
        <p:nvSpPr>
          <p:cNvPr id="6" name="TextBox 5"/>
          <p:cNvSpPr txBox="1"/>
          <p:nvPr/>
        </p:nvSpPr>
        <p:spPr>
          <a:xfrm>
            <a:off x="1143000" y="2007275"/>
            <a:ext cx="6629400" cy="4185761"/>
          </a:xfrm>
          <a:prstGeom prst="rect">
            <a:avLst/>
          </a:prstGeom>
          <a:noFill/>
        </p:spPr>
        <p:txBody>
          <a:bodyPr wrap="square" rtlCol="0">
            <a:spAutoFit/>
          </a:bodyPr>
          <a:lstStyle/>
          <a:p>
            <a:r>
              <a:rPr lang="en-US" sz="1400" b="1"/>
              <a:t>virtual BOOL Accept(</a:t>
            </a:r>
          </a:p>
          <a:p>
            <a:r>
              <a:rPr lang="en-US" sz="1400" b="1"/>
              <a:t>   CSocket&amp; </a:t>
            </a:r>
            <a:r>
              <a:rPr lang="en-US" sz="1400" b="1" i="1"/>
              <a:t>rConnectedSocket</a:t>
            </a:r>
            <a:r>
              <a:rPr lang="en-US" sz="1400" b="1"/>
              <a:t>,	</a:t>
            </a:r>
            <a:r>
              <a:rPr lang="en-US" sz="1400">
                <a:solidFill>
                  <a:srgbClr val="006020"/>
                </a:solidFill>
              </a:rPr>
              <a:t>// Socket tương ứng với kết nối mới</a:t>
            </a:r>
          </a:p>
          <a:p>
            <a:r>
              <a:rPr lang="en-US" sz="1400" b="1"/>
              <a:t>   SOCKADDR* </a:t>
            </a:r>
            <a:r>
              <a:rPr lang="en-US" sz="1400" b="1" i="1"/>
              <a:t>lpSockAddr</a:t>
            </a:r>
            <a:r>
              <a:rPr lang="en-US" sz="1400" b="1"/>
              <a:t> = NULL</a:t>
            </a:r>
            <a:r>
              <a:rPr lang="en-US" sz="1400">
                <a:solidFill>
                  <a:srgbClr val="006020"/>
                </a:solidFill>
              </a:rPr>
              <a:t>,// Địa chỉ socket mới dưới dạng SOCKADDR</a:t>
            </a:r>
          </a:p>
          <a:p>
            <a:r>
              <a:rPr lang="en-US" sz="1400" b="1"/>
              <a:t>   int* </a:t>
            </a:r>
            <a:r>
              <a:rPr lang="en-US" sz="1400" b="1" i="1"/>
              <a:t>lpSockAddrLen</a:t>
            </a:r>
            <a:r>
              <a:rPr lang="en-US" sz="1400" b="1"/>
              <a:t> = NULL 	</a:t>
            </a:r>
            <a:r>
              <a:rPr lang="en-US" sz="1400">
                <a:solidFill>
                  <a:srgbClr val="006020"/>
                </a:solidFill>
              </a:rPr>
              <a:t>// Chiều dài địa chỉ  </a:t>
            </a:r>
            <a:r>
              <a:rPr lang="en-US" sz="1400"/>
              <a:t>	</a:t>
            </a:r>
          </a:p>
          <a:p>
            <a:r>
              <a:rPr lang="en-US" sz="1400" b="1"/>
              <a:t>);</a:t>
            </a:r>
          </a:p>
          <a:p>
            <a:r>
              <a:rPr lang="en-US" sz="1400">
                <a:solidFill>
                  <a:srgbClr val="002060"/>
                </a:solidFill>
              </a:rPr>
              <a:t>Giá trị trả về: </a:t>
            </a:r>
          </a:p>
          <a:p>
            <a:r>
              <a:rPr lang="en-US" sz="1400">
                <a:solidFill>
                  <a:srgbClr val="002060"/>
                </a:solidFill>
              </a:rPr>
              <a:t>	- Khác NULL nếu thành công</a:t>
            </a:r>
          </a:p>
          <a:p>
            <a:r>
              <a:rPr lang="en-US" sz="1400">
                <a:solidFill>
                  <a:srgbClr val="002060"/>
                </a:solidFill>
              </a:rPr>
              <a:t>	- NULL nếu thất bại. Mã lỗi có thể truy nhập qua hàm GetLastError()</a:t>
            </a:r>
          </a:p>
          <a:p>
            <a:endParaRPr lang="en-US" sz="1400" b="1">
              <a:solidFill>
                <a:srgbClr val="002060"/>
              </a:solidFill>
            </a:endParaRPr>
          </a:p>
          <a:p>
            <a:r>
              <a:rPr lang="en-US" sz="1400">
                <a:solidFill>
                  <a:srgbClr val="002060"/>
                </a:solidFill>
              </a:rPr>
              <a:t>Thí dụ:</a:t>
            </a:r>
          </a:p>
          <a:p>
            <a:endParaRPr lang="en-US" sz="1400">
              <a:solidFill>
                <a:srgbClr val="002060"/>
              </a:solidFill>
            </a:endParaRPr>
          </a:p>
          <a:p>
            <a:r>
              <a:rPr lang="en-US" sz="1400" b="1">
                <a:solidFill>
                  <a:srgbClr val="002060"/>
                </a:solidFill>
              </a:rPr>
              <a:t>CSocket          Server, Client;</a:t>
            </a:r>
          </a:p>
          <a:p>
            <a:r>
              <a:rPr lang="en-US" sz="1400">
                <a:solidFill>
                  <a:srgbClr val="006020"/>
                </a:solidFill>
              </a:rPr>
              <a:t>// Khởi tạo socket Server</a:t>
            </a:r>
          </a:p>
          <a:p>
            <a:r>
              <a:rPr lang="en-US" sz="1400">
                <a:solidFill>
                  <a:srgbClr val="006020"/>
                </a:solidFill>
              </a:rPr>
              <a:t>…</a:t>
            </a:r>
          </a:p>
          <a:p>
            <a:r>
              <a:rPr lang="en-US" sz="1400">
                <a:solidFill>
                  <a:srgbClr val="006020"/>
                </a:solidFill>
              </a:rPr>
              <a:t>// Chấp nhận kết nối</a:t>
            </a:r>
          </a:p>
          <a:p>
            <a:r>
              <a:rPr lang="en-US" sz="1400" b="1">
                <a:solidFill>
                  <a:srgbClr val="002060"/>
                </a:solidFill>
              </a:rPr>
              <a:t>Server.Accept(Client);</a:t>
            </a:r>
          </a:p>
          <a:p>
            <a:r>
              <a:rPr lang="en-US" sz="1400">
                <a:solidFill>
                  <a:srgbClr val="006020"/>
                </a:solidFill>
              </a:rPr>
              <a:t>// Gửi nhận dữ liệu trên Client</a:t>
            </a:r>
          </a:p>
          <a:p>
            <a:r>
              <a:rPr lang="en-US" sz="1400" b="1">
                <a:solidFill>
                  <a:srgbClr val="002060"/>
                </a:solidFill>
              </a:rPr>
              <a:t>…</a:t>
            </a:r>
          </a:p>
          <a:p>
            <a:endParaRPr lang="en-US" sz="1400">
              <a:solidFill>
                <a:srgbClr val="002060"/>
              </a:solidFill>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1"/>
            <a:ext cx="8229600" cy="838199"/>
          </a:xfrm>
        </p:spPr>
        <p:txBody>
          <a:bodyPr>
            <a:normAutofit/>
          </a:bodyPr>
          <a:lstStyle/>
          <a:p>
            <a:r>
              <a:rPr lang="en-US" sz="2000">
                <a:solidFill>
                  <a:srgbClr val="002060"/>
                </a:solidFill>
              </a:rPr>
              <a:t>Gửi dữ liệu đến máy khác: Phương thức Send</a:t>
            </a:r>
          </a:p>
          <a:p>
            <a:pPr lvl="1">
              <a:buNone/>
            </a:pPr>
            <a:endParaRPr lang="en-US" sz="1600">
              <a:solidFill>
                <a:srgbClr val="002060"/>
              </a:solidFill>
            </a:endParaRPr>
          </a:p>
          <a:p>
            <a:pPr lvl="1"/>
            <a:endParaRPr lang="en-US" sz="1600">
              <a:solidFill>
                <a:srgbClr val="002060"/>
              </a:solidFill>
            </a:endParaRPr>
          </a:p>
          <a:p>
            <a:pPr>
              <a:buNone/>
            </a:pPr>
            <a:endParaRPr lang="en-US" sz="1800">
              <a:solidFill>
                <a:srgbClr val="002060"/>
              </a:solidFill>
            </a:endParaRPr>
          </a:p>
          <a:p>
            <a:pPr lvl="1"/>
            <a:endParaRPr lang="en-US" sz="1800">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Chương 4.2 CSocket</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156</a:t>
            </a:fld>
            <a:endParaRPr lang="en-US" sz="1600"/>
          </a:p>
        </p:txBody>
      </p:sp>
      <p:sp>
        <p:nvSpPr>
          <p:cNvPr id="6" name="TextBox 5"/>
          <p:cNvSpPr txBox="1"/>
          <p:nvPr/>
        </p:nvSpPr>
        <p:spPr>
          <a:xfrm>
            <a:off x="1143000" y="2007275"/>
            <a:ext cx="6629400" cy="3323987"/>
          </a:xfrm>
          <a:prstGeom prst="rect">
            <a:avLst/>
          </a:prstGeom>
          <a:noFill/>
        </p:spPr>
        <p:txBody>
          <a:bodyPr wrap="square" rtlCol="0">
            <a:spAutoFit/>
          </a:bodyPr>
          <a:lstStyle/>
          <a:p>
            <a:r>
              <a:rPr lang="en-US" sz="1400" b="1"/>
              <a:t>virtual int Send(</a:t>
            </a:r>
          </a:p>
          <a:p>
            <a:r>
              <a:rPr lang="en-US" sz="1400" b="1"/>
              <a:t>   const void* </a:t>
            </a:r>
            <a:r>
              <a:rPr lang="en-US" sz="1400" b="1" i="1"/>
              <a:t>lpBuf</a:t>
            </a:r>
            <a:r>
              <a:rPr lang="en-US" sz="1400" b="1"/>
              <a:t>,	</a:t>
            </a:r>
            <a:r>
              <a:rPr lang="en-US" sz="1400">
                <a:solidFill>
                  <a:srgbClr val="006020"/>
                </a:solidFill>
              </a:rPr>
              <a:t>// Bộ đệm chứa dữ liệu cần gửi</a:t>
            </a:r>
          </a:p>
          <a:p>
            <a:r>
              <a:rPr lang="en-US" sz="1400" b="1"/>
              <a:t>   int </a:t>
            </a:r>
            <a:r>
              <a:rPr lang="en-US" sz="1400" b="1" i="1"/>
              <a:t>nBufLen</a:t>
            </a:r>
            <a:r>
              <a:rPr lang="en-US" sz="1400" b="1"/>
              <a:t>,	</a:t>
            </a:r>
            <a:r>
              <a:rPr lang="en-US" sz="1400">
                <a:solidFill>
                  <a:srgbClr val="006020"/>
                </a:solidFill>
              </a:rPr>
              <a:t>// Số byte cần gửi</a:t>
            </a:r>
          </a:p>
          <a:p>
            <a:r>
              <a:rPr lang="en-US" sz="1400" b="1"/>
              <a:t>   int </a:t>
            </a:r>
            <a:r>
              <a:rPr lang="en-US" sz="1400" b="1" i="1"/>
              <a:t>nFlags</a:t>
            </a:r>
            <a:r>
              <a:rPr lang="en-US" sz="1400" b="1"/>
              <a:t> = 0 	</a:t>
            </a:r>
            <a:r>
              <a:rPr lang="en-US" sz="1400">
                <a:solidFill>
                  <a:srgbClr val="006020"/>
                </a:solidFill>
              </a:rPr>
              <a:t>// Cờ, chỉ có thể là MSG_OOB nếu có</a:t>
            </a:r>
          </a:p>
          <a:p>
            <a:r>
              <a:rPr lang="en-US" sz="1400" b="1"/>
              <a:t>);</a:t>
            </a:r>
          </a:p>
          <a:p>
            <a:endParaRPr lang="en-US" sz="1400">
              <a:solidFill>
                <a:srgbClr val="002060"/>
              </a:solidFill>
            </a:endParaRPr>
          </a:p>
          <a:p>
            <a:r>
              <a:rPr lang="en-US" sz="1400">
                <a:solidFill>
                  <a:srgbClr val="002060"/>
                </a:solidFill>
              </a:rPr>
              <a:t>Giá trị trả về: </a:t>
            </a:r>
          </a:p>
          <a:p>
            <a:r>
              <a:rPr lang="en-US" sz="1400">
                <a:solidFill>
                  <a:srgbClr val="002060"/>
                </a:solidFill>
              </a:rPr>
              <a:t>	- Số byte gửi được nếu thành công</a:t>
            </a:r>
          </a:p>
          <a:p>
            <a:r>
              <a:rPr lang="en-US" sz="1400">
                <a:solidFill>
                  <a:srgbClr val="002060"/>
                </a:solidFill>
              </a:rPr>
              <a:t>	- SOCKET_ERROR nếu thất bại</a:t>
            </a:r>
          </a:p>
          <a:p>
            <a:endParaRPr lang="en-US" sz="1400" b="1">
              <a:solidFill>
                <a:srgbClr val="002060"/>
              </a:solidFill>
            </a:endParaRPr>
          </a:p>
          <a:p>
            <a:r>
              <a:rPr lang="en-US" sz="1400">
                <a:solidFill>
                  <a:srgbClr val="002060"/>
                </a:solidFill>
              </a:rPr>
              <a:t>Thí dụ:</a:t>
            </a:r>
          </a:p>
          <a:p>
            <a:endParaRPr lang="en-US" sz="1400">
              <a:solidFill>
                <a:srgbClr val="002060"/>
              </a:solidFill>
            </a:endParaRPr>
          </a:p>
          <a:p>
            <a:r>
              <a:rPr lang="en-US" sz="1400" b="1">
                <a:solidFill>
                  <a:srgbClr val="002060"/>
                </a:solidFill>
              </a:rPr>
              <a:t>char 	buff[]=“Hello MFC Socket”;</a:t>
            </a:r>
          </a:p>
          <a:p>
            <a:r>
              <a:rPr lang="en-US" sz="1400" b="1">
                <a:solidFill>
                  <a:srgbClr val="002060"/>
                </a:solidFill>
              </a:rPr>
              <a:t>Client.Send(buff,strlen(buff));</a:t>
            </a:r>
          </a:p>
          <a:p>
            <a:endParaRPr lang="en-US" sz="1400">
              <a:solidFill>
                <a:srgbClr val="002060"/>
              </a:solidFill>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1"/>
            <a:ext cx="8229600" cy="838199"/>
          </a:xfrm>
        </p:spPr>
        <p:txBody>
          <a:bodyPr>
            <a:normAutofit/>
          </a:bodyPr>
          <a:lstStyle/>
          <a:p>
            <a:r>
              <a:rPr lang="en-US" sz="2000">
                <a:solidFill>
                  <a:srgbClr val="002060"/>
                </a:solidFill>
              </a:rPr>
              <a:t>Nhận dữ liệu từ máy khác: Phương thức Receive</a:t>
            </a:r>
          </a:p>
          <a:p>
            <a:pPr lvl="1">
              <a:buNone/>
            </a:pPr>
            <a:endParaRPr lang="en-US" sz="1600">
              <a:solidFill>
                <a:srgbClr val="002060"/>
              </a:solidFill>
            </a:endParaRPr>
          </a:p>
          <a:p>
            <a:pPr lvl="1"/>
            <a:endParaRPr lang="en-US" sz="1600">
              <a:solidFill>
                <a:srgbClr val="002060"/>
              </a:solidFill>
            </a:endParaRPr>
          </a:p>
          <a:p>
            <a:pPr>
              <a:buNone/>
            </a:pPr>
            <a:endParaRPr lang="en-US" sz="1800">
              <a:solidFill>
                <a:srgbClr val="002060"/>
              </a:solidFill>
            </a:endParaRPr>
          </a:p>
          <a:p>
            <a:pPr lvl="1"/>
            <a:endParaRPr lang="en-US" sz="1800">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Chương 4.2 CSocket</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157</a:t>
            </a:fld>
            <a:endParaRPr lang="en-US" sz="1600"/>
          </a:p>
        </p:txBody>
      </p:sp>
      <p:sp>
        <p:nvSpPr>
          <p:cNvPr id="6" name="TextBox 5"/>
          <p:cNvSpPr txBox="1"/>
          <p:nvPr/>
        </p:nvSpPr>
        <p:spPr>
          <a:xfrm>
            <a:off x="1143000" y="2007275"/>
            <a:ext cx="6629400" cy="4185761"/>
          </a:xfrm>
          <a:prstGeom prst="rect">
            <a:avLst/>
          </a:prstGeom>
          <a:noFill/>
        </p:spPr>
        <p:txBody>
          <a:bodyPr wrap="square" rtlCol="0">
            <a:spAutoFit/>
          </a:bodyPr>
          <a:lstStyle/>
          <a:p>
            <a:r>
              <a:rPr lang="en-US" sz="1400" b="1"/>
              <a:t>virtual int Receive(</a:t>
            </a:r>
          </a:p>
          <a:p>
            <a:r>
              <a:rPr lang="en-US" sz="1400" b="1"/>
              <a:t>   void* </a:t>
            </a:r>
            <a:r>
              <a:rPr lang="en-US" sz="1400" b="1" i="1"/>
              <a:t>lpBuf</a:t>
            </a:r>
            <a:r>
              <a:rPr lang="en-US" sz="1400" b="1"/>
              <a:t>,	</a:t>
            </a:r>
            <a:r>
              <a:rPr lang="en-US" sz="1400">
                <a:solidFill>
                  <a:srgbClr val="006020"/>
                </a:solidFill>
              </a:rPr>
              <a:t>// Bộ đệm sẽ nhận dữ liệu</a:t>
            </a:r>
            <a:endParaRPr lang="en-US" sz="1400" b="1">
              <a:solidFill>
                <a:srgbClr val="006020"/>
              </a:solidFill>
            </a:endParaRPr>
          </a:p>
          <a:p>
            <a:r>
              <a:rPr lang="en-US" sz="1400" b="1"/>
              <a:t>   int </a:t>
            </a:r>
            <a:r>
              <a:rPr lang="en-US" sz="1400" b="1" i="1"/>
              <a:t>nBufLen</a:t>
            </a:r>
            <a:r>
              <a:rPr lang="en-US" sz="1400" b="1"/>
              <a:t>,	</a:t>
            </a:r>
            <a:r>
              <a:rPr lang="en-US" sz="1400">
                <a:solidFill>
                  <a:srgbClr val="006020"/>
                </a:solidFill>
              </a:rPr>
              <a:t>// Kích thước bộ đệm</a:t>
            </a:r>
          </a:p>
          <a:p>
            <a:r>
              <a:rPr lang="en-US" sz="1400" b="1"/>
              <a:t>   int </a:t>
            </a:r>
            <a:r>
              <a:rPr lang="en-US" sz="1400" b="1" i="1"/>
              <a:t>nFlags</a:t>
            </a:r>
            <a:r>
              <a:rPr lang="en-US" sz="1400" b="1"/>
              <a:t> = 0 	</a:t>
            </a:r>
            <a:r>
              <a:rPr lang="en-US" sz="1400">
                <a:solidFill>
                  <a:srgbClr val="006020"/>
                </a:solidFill>
              </a:rPr>
              <a:t>// Cờ, có thể là MSG_PEEK hoặc MSG_OOB</a:t>
            </a:r>
          </a:p>
          <a:p>
            <a:r>
              <a:rPr lang="en-US" sz="1400" b="1"/>
              <a:t>);</a:t>
            </a:r>
          </a:p>
          <a:p>
            <a:endParaRPr lang="en-US" sz="1400">
              <a:solidFill>
                <a:srgbClr val="002060"/>
              </a:solidFill>
            </a:endParaRPr>
          </a:p>
          <a:p>
            <a:r>
              <a:rPr lang="en-US" sz="1400">
                <a:solidFill>
                  <a:srgbClr val="002060"/>
                </a:solidFill>
              </a:rPr>
              <a:t>Giá trị trả về: </a:t>
            </a:r>
          </a:p>
          <a:p>
            <a:r>
              <a:rPr lang="en-US" sz="1400">
                <a:solidFill>
                  <a:srgbClr val="002060"/>
                </a:solidFill>
              </a:rPr>
              <a:t>	- Số byte nhận được nếu thành công</a:t>
            </a:r>
          </a:p>
          <a:p>
            <a:r>
              <a:rPr lang="en-US" sz="1400">
                <a:solidFill>
                  <a:srgbClr val="002060"/>
                </a:solidFill>
              </a:rPr>
              <a:t>	- NULL nếu kết nối bị đóng</a:t>
            </a:r>
          </a:p>
          <a:p>
            <a:r>
              <a:rPr lang="en-US" sz="1400">
                <a:solidFill>
                  <a:srgbClr val="002060"/>
                </a:solidFill>
              </a:rPr>
              <a:t>	- SOCKET_ERROR nếu thất bại</a:t>
            </a:r>
          </a:p>
          <a:p>
            <a:endParaRPr lang="en-US" sz="1400" b="1">
              <a:solidFill>
                <a:srgbClr val="002060"/>
              </a:solidFill>
            </a:endParaRPr>
          </a:p>
          <a:p>
            <a:r>
              <a:rPr lang="en-US" sz="1400">
                <a:solidFill>
                  <a:srgbClr val="002060"/>
                </a:solidFill>
              </a:rPr>
              <a:t>Thí dụ:</a:t>
            </a:r>
          </a:p>
          <a:p>
            <a:endParaRPr lang="en-US" sz="1400">
              <a:solidFill>
                <a:srgbClr val="002060"/>
              </a:solidFill>
            </a:endParaRPr>
          </a:p>
          <a:p>
            <a:r>
              <a:rPr lang="en-US" sz="1400" b="1">
                <a:solidFill>
                  <a:srgbClr val="002060"/>
                </a:solidFill>
              </a:rPr>
              <a:t>…</a:t>
            </a:r>
          </a:p>
          <a:p>
            <a:r>
              <a:rPr lang="en-US" sz="1400" b="1">
                <a:solidFill>
                  <a:srgbClr val="002060"/>
                </a:solidFill>
              </a:rPr>
              <a:t>char buff[1024];</a:t>
            </a:r>
          </a:p>
          <a:p>
            <a:r>
              <a:rPr lang="en-US" sz="1400" b="1">
                <a:solidFill>
                  <a:srgbClr val="002060"/>
                </a:solidFill>
              </a:rPr>
              <a:t>int buflen = 1024, nBytesReceived;</a:t>
            </a:r>
          </a:p>
          <a:p>
            <a:r>
              <a:rPr lang="en-US" sz="1400" b="1">
                <a:solidFill>
                  <a:srgbClr val="002060"/>
                </a:solidFill>
              </a:rPr>
              <a:t>nBytesReceived = connectedSocket. Receive(buff,1024);</a:t>
            </a:r>
          </a:p>
          <a:p>
            <a:r>
              <a:rPr lang="en-US" sz="1400" b="1">
                <a:solidFill>
                  <a:srgbClr val="002060"/>
                </a:solidFill>
              </a:rPr>
              <a:t>…</a:t>
            </a:r>
          </a:p>
          <a:p>
            <a:endParaRPr lang="en-US" sz="1400">
              <a:solidFill>
                <a:srgbClr val="002060"/>
              </a:solidFill>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Chương 4.2 CSocket</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158</a:t>
            </a:fld>
            <a:endParaRPr lang="en-US" sz="1600"/>
          </a:p>
        </p:txBody>
      </p:sp>
      <p:sp>
        <p:nvSpPr>
          <p:cNvPr id="7" name="Text Placeholder 6"/>
          <p:cNvSpPr>
            <a:spLocks noGrp="1"/>
          </p:cNvSpPr>
          <p:nvPr>
            <p:ph type="body" idx="1"/>
          </p:nvPr>
        </p:nvSpPr>
        <p:spPr>
          <a:xfrm>
            <a:off x="533400" y="1570037"/>
            <a:ext cx="8229600" cy="4525963"/>
          </a:xfrm>
        </p:spPr>
        <p:txBody>
          <a:bodyPr>
            <a:normAutofit/>
          </a:bodyPr>
          <a:lstStyle/>
          <a:p>
            <a:r>
              <a:rPr lang="en-US" sz="2000"/>
              <a:t>Xây dựng Client bằng CSocket</a:t>
            </a:r>
          </a:p>
        </p:txBody>
      </p:sp>
      <p:sp>
        <p:nvSpPr>
          <p:cNvPr id="8" name="TextBox 7"/>
          <p:cNvSpPr txBox="1"/>
          <p:nvPr/>
        </p:nvSpPr>
        <p:spPr>
          <a:xfrm>
            <a:off x="990600" y="2057400"/>
            <a:ext cx="7391400" cy="2893100"/>
          </a:xfrm>
          <a:prstGeom prst="rect">
            <a:avLst/>
          </a:prstGeom>
          <a:noFill/>
        </p:spPr>
        <p:txBody>
          <a:bodyPr wrap="square" rtlCol="0">
            <a:spAutoFit/>
          </a:bodyPr>
          <a:lstStyle/>
          <a:p>
            <a:r>
              <a:rPr lang="en-US" sz="1400" b="1">
                <a:solidFill>
                  <a:srgbClr val="002060"/>
                </a:solidFill>
              </a:rPr>
              <a:t>…</a:t>
            </a:r>
          </a:p>
          <a:p>
            <a:r>
              <a:rPr lang="en-US" sz="1400" b="1">
                <a:solidFill>
                  <a:srgbClr val="002060"/>
                </a:solidFill>
              </a:rPr>
              <a:t>CSocket		s;</a:t>
            </a:r>
          </a:p>
          <a:p>
            <a:r>
              <a:rPr lang="en-US" sz="1400" b="1">
                <a:solidFill>
                  <a:srgbClr val="002060"/>
                </a:solidFill>
              </a:rPr>
              <a:t>unsigned char 	buff[1024];</a:t>
            </a:r>
          </a:p>
          <a:p>
            <a:r>
              <a:rPr lang="en-US" sz="1400" b="1">
                <a:solidFill>
                  <a:srgbClr val="002060"/>
                </a:solidFill>
              </a:rPr>
              <a:t>char 		* request = “GET / HTTP/1.0\r\nHost:www.google.com\r\n\r\n”;</a:t>
            </a:r>
          </a:p>
          <a:p>
            <a:r>
              <a:rPr lang="en-US" sz="1400" b="1">
                <a:solidFill>
                  <a:srgbClr val="002060"/>
                </a:solidFill>
              </a:rPr>
              <a:t>int 			len = 0;</a:t>
            </a:r>
          </a:p>
          <a:p>
            <a:r>
              <a:rPr lang="en-US" sz="1400" b="1">
                <a:solidFill>
                  <a:srgbClr val="002060"/>
                </a:solidFill>
              </a:rPr>
              <a:t>s.Create();</a:t>
            </a:r>
          </a:p>
          <a:p>
            <a:r>
              <a:rPr lang="en-US" sz="1400" b="1">
                <a:solidFill>
                  <a:srgbClr val="002060"/>
                </a:solidFill>
              </a:rPr>
              <a:t>s.Connect(</a:t>
            </a:r>
            <a:r>
              <a:rPr lang="en-US" sz="1400" b="1">
                <a:solidFill>
                  <a:srgbClr val="002060"/>
                </a:solidFill>
                <a:hlinkClick r:id="rId2"/>
              </a:rPr>
              <a:t>“</a:t>
            </a:r>
            <a:r>
              <a:rPr lang="en-US" sz="1400" b="1" u="sng">
                <a:solidFill>
                  <a:srgbClr val="002060"/>
                </a:solidFill>
                <a:hlinkClick r:id="rId2"/>
              </a:rPr>
              <a:t>www.google.com”,80</a:t>
            </a:r>
            <a:r>
              <a:rPr lang="en-US" sz="1400" b="1">
                <a:solidFill>
                  <a:srgbClr val="002060"/>
                </a:solidFill>
              </a:rPr>
              <a:t>);</a:t>
            </a:r>
          </a:p>
          <a:p>
            <a:r>
              <a:rPr lang="en-US" sz="1400" b="1">
                <a:solidFill>
                  <a:srgbClr val="002060"/>
                </a:solidFill>
              </a:rPr>
              <a:t>s.Send(request,strlen(request));</a:t>
            </a:r>
          </a:p>
          <a:p>
            <a:r>
              <a:rPr lang="en-US" sz="1400" b="1">
                <a:solidFill>
                  <a:srgbClr val="002060"/>
                </a:solidFill>
              </a:rPr>
              <a:t>len = s.Receive(buff,1024);</a:t>
            </a:r>
          </a:p>
          <a:p>
            <a:r>
              <a:rPr lang="en-US" sz="1400" b="1">
                <a:solidFill>
                  <a:srgbClr val="002060"/>
                </a:solidFill>
              </a:rPr>
              <a:t>buff[len] = 0;</a:t>
            </a:r>
          </a:p>
          <a:p>
            <a:r>
              <a:rPr lang="en-US" sz="1400" b="1">
                <a:solidFill>
                  <a:srgbClr val="002060"/>
                </a:solidFill>
              </a:rPr>
              <a:t>printf(“%s”,buff);</a:t>
            </a:r>
          </a:p>
          <a:p>
            <a:r>
              <a:rPr lang="en-US" sz="1400" b="1">
                <a:solidFill>
                  <a:srgbClr val="002060"/>
                </a:solidFill>
              </a:rPr>
              <a:t>…</a:t>
            </a:r>
          </a:p>
          <a:p>
            <a:endParaRPr lang="en-US" sz="1400" b="1">
              <a:solidFill>
                <a:srgbClr val="002060"/>
              </a:solidFill>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Chương 4.2 CSocket</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159</a:t>
            </a:fld>
            <a:endParaRPr lang="en-US" sz="1600"/>
          </a:p>
        </p:txBody>
      </p:sp>
      <p:sp>
        <p:nvSpPr>
          <p:cNvPr id="7" name="Text Placeholder 6"/>
          <p:cNvSpPr>
            <a:spLocks noGrp="1"/>
          </p:cNvSpPr>
          <p:nvPr>
            <p:ph type="body" idx="1"/>
          </p:nvPr>
        </p:nvSpPr>
        <p:spPr>
          <a:xfrm>
            <a:off x="533400" y="1570037"/>
            <a:ext cx="8229600" cy="4525963"/>
          </a:xfrm>
        </p:spPr>
        <p:txBody>
          <a:bodyPr>
            <a:normAutofit/>
          </a:bodyPr>
          <a:lstStyle/>
          <a:p>
            <a:r>
              <a:rPr lang="en-US" sz="2000"/>
              <a:t>Xây dựng Server bằng CSocket</a:t>
            </a:r>
          </a:p>
        </p:txBody>
      </p:sp>
      <p:sp>
        <p:nvSpPr>
          <p:cNvPr id="8" name="TextBox 7"/>
          <p:cNvSpPr txBox="1"/>
          <p:nvPr/>
        </p:nvSpPr>
        <p:spPr>
          <a:xfrm>
            <a:off x="990600" y="2057400"/>
            <a:ext cx="7391400" cy="2308324"/>
          </a:xfrm>
          <a:prstGeom prst="rect">
            <a:avLst/>
          </a:prstGeom>
          <a:noFill/>
        </p:spPr>
        <p:txBody>
          <a:bodyPr wrap="square" rtlCol="0">
            <a:spAutoFit/>
          </a:bodyPr>
          <a:lstStyle/>
          <a:p>
            <a:r>
              <a:rPr lang="en-US" sz="1400" b="1" dirty="0">
                <a:solidFill>
                  <a:srgbClr val="002060"/>
                </a:solidFill>
              </a:rPr>
              <a:t>…</a:t>
            </a:r>
          </a:p>
          <a:p>
            <a:r>
              <a:rPr lang="en-US" sz="1400" b="1" dirty="0" err="1">
                <a:solidFill>
                  <a:srgbClr val="002060"/>
                </a:solidFill>
              </a:rPr>
              <a:t>CSocket</a:t>
            </a:r>
            <a:r>
              <a:rPr lang="en-US" sz="1400" b="1" dirty="0">
                <a:solidFill>
                  <a:srgbClr val="002060"/>
                </a:solidFill>
              </a:rPr>
              <a:t>	</a:t>
            </a:r>
            <a:r>
              <a:rPr lang="en-US" sz="1400" b="1" dirty="0" err="1">
                <a:solidFill>
                  <a:srgbClr val="002060"/>
                </a:solidFill>
              </a:rPr>
              <a:t>listen,connect</a:t>
            </a:r>
            <a:r>
              <a:rPr lang="en-US" sz="1400" b="1" dirty="0">
                <a:solidFill>
                  <a:srgbClr val="002060"/>
                </a:solidFill>
              </a:rPr>
              <a:t>;</a:t>
            </a:r>
          </a:p>
          <a:p>
            <a:r>
              <a:rPr lang="en-US" sz="1400" b="1" dirty="0">
                <a:solidFill>
                  <a:srgbClr val="002060"/>
                </a:solidFill>
              </a:rPr>
              <a:t>Char	* buff = “Hello Network Programming”;</a:t>
            </a:r>
          </a:p>
          <a:p>
            <a:r>
              <a:rPr lang="en-US" sz="1400" b="1" dirty="0" err="1">
                <a:solidFill>
                  <a:srgbClr val="002060"/>
                </a:solidFill>
              </a:rPr>
              <a:t>listen.Create</a:t>
            </a:r>
            <a:r>
              <a:rPr lang="en-US" sz="1400" b="1" dirty="0">
                <a:solidFill>
                  <a:srgbClr val="002060"/>
                </a:solidFill>
              </a:rPr>
              <a:t>(80,SOCK_STREAM,”0.0.0.0”);</a:t>
            </a:r>
          </a:p>
          <a:p>
            <a:r>
              <a:rPr lang="en-US" sz="1400" b="1" dirty="0" err="1">
                <a:solidFill>
                  <a:srgbClr val="002060"/>
                </a:solidFill>
              </a:rPr>
              <a:t>listen.Listen</a:t>
            </a:r>
            <a:r>
              <a:rPr lang="en-US" sz="1400" b="1" dirty="0">
                <a:solidFill>
                  <a:srgbClr val="002060"/>
                </a:solidFill>
              </a:rPr>
              <a:t>();</a:t>
            </a:r>
          </a:p>
          <a:p>
            <a:r>
              <a:rPr lang="en-US" sz="1400" b="1" dirty="0" err="1">
                <a:solidFill>
                  <a:srgbClr val="002060"/>
                </a:solidFill>
              </a:rPr>
              <a:t>listen.Accept</a:t>
            </a:r>
            <a:r>
              <a:rPr lang="en-US" sz="1400" b="1" dirty="0">
                <a:solidFill>
                  <a:srgbClr val="002060"/>
                </a:solidFill>
              </a:rPr>
              <a:t>(connect);</a:t>
            </a:r>
          </a:p>
          <a:p>
            <a:r>
              <a:rPr lang="en-US" sz="1400" b="1" dirty="0" err="1">
                <a:solidFill>
                  <a:srgbClr val="002060"/>
                </a:solidFill>
              </a:rPr>
              <a:t>connect.Send</a:t>
            </a:r>
            <a:r>
              <a:rPr lang="en-US" sz="1400" b="1" dirty="0">
                <a:solidFill>
                  <a:srgbClr val="002060"/>
                </a:solidFill>
              </a:rPr>
              <a:t>(</a:t>
            </a:r>
            <a:r>
              <a:rPr lang="en-US" sz="1400" b="1" dirty="0" err="1">
                <a:solidFill>
                  <a:srgbClr val="002060"/>
                </a:solidFill>
              </a:rPr>
              <a:t>buff,strlen</a:t>
            </a:r>
            <a:r>
              <a:rPr lang="en-US" sz="1400" b="1" dirty="0">
                <a:solidFill>
                  <a:srgbClr val="002060"/>
                </a:solidFill>
              </a:rPr>
              <a:t>(buff));</a:t>
            </a:r>
          </a:p>
          <a:p>
            <a:r>
              <a:rPr lang="en-US" sz="1400" b="1" dirty="0" err="1">
                <a:solidFill>
                  <a:srgbClr val="002060"/>
                </a:solidFill>
              </a:rPr>
              <a:t>connect.Close</a:t>
            </a:r>
            <a:r>
              <a:rPr lang="en-US" sz="1400" b="1" dirty="0">
                <a:solidFill>
                  <a:srgbClr val="002060"/>
                </a:solidFill>
              </a:rPr>
              <a:t>();</a:t>
            </a:r>
          </a:p>
          <a:p>
            <a:r>
              <a:rPr lang="en-US" sz="1400" b="1" dirty="0">
                <a:solidFill>
                  <a:srgbClr val="002060"/>
                </a:solidFill>
              </a:rPr>
              <a:t>…</a:t>
            </a:r>
          </a:p>
          <a:p>
            <a:endParaRPr lang="en-US" sz="1400" b="1" dirty="0">
              <a:solidFill>
                <a:srgbClr val="00206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4800600" cy="4525963"/>
          </a:xfrm>
        </p:spPr>
        <p:txBody>
          <a:bodyPr>
            <a:normAutofit/>
          </a:bodyPr>
          <a:lstStyle/>
          <a:p>
            <a:r>
              <a:rPr lang="en-US" dirty="0" err="1">
                <a:solidFill>
                  <a:srgbClr val="002060"/>
                </a:solidFill>
              </a:rPr>
              <a:t>Tài</a:t>
            </a:r>
            <a:r>
              <a:rPr lang="en-US" dirty="0">
                <a:solidFill>
                  <a:srgbClr val="002060"/>
                </a:solidFill>
              </a:rPr>
              <a:t> </a:t>
            </a:r>
            <a:r>
              <a:rPr lang="en-US" dirty="0" err="1">
                <a:solidFill>
                  <a:srgbClr val="002060"/>
                </a:solidFill>
              </a:rPr>
              <a:t>liệu</a:t>
            </a:r>
            <a:r>
              <a:rPr lang="en-US" dirty="0">
                <a:solidFill>
                  <a:srgbClr val="002060"/>
                </a:solidFill>
              </a:rPr>
              <a:t> </a:t>
            </a:r>
            <a:r>
              <a:rPr lang="en-US" dirty="0" err="1">
                <a:solidFill>
                  <a:srgbClr val="002060"/>
                </a:solidFill>
              </a:rPr>
              <a:t>tra</a:t>
            </a:r>
            <a:r>
              <a:rPr lang="en-US" dirty="0">
                <a:solidFill>
                  <a:srgbClr val="002060"/>
                </a:solidFill>
              </a:rPr>
              <a:t> </a:t>
            </a:r>
            <a:r>
              <a:rPr lang="en-US" dirty="0" err="1">
                <a:solidFill>
                  <a:srgbClr val="002060"/>
                </a:solidFill>
              </a:rPr>
              <a:t>cứu</a:t>
            </a:r>
            <a:endParaRPr lang="en-US" dirty="0">
              <a:solidFill>
                <a:srgbClr val="002060"/>
              </a:solidFill>
            </a:endParaRPr>
          </a:p>
          <a:p>
            <a:pPr lvl="1"/>
            <a:r>
              <a:rPr lang="en-US" b="1" dirty="0">
                <a:solidFill>
                  <a:srgbClr val="002060"/>
                </a:solidFill>
              </a:rPr>
              <a:t>Microsoft Developer Network – MSDN</a:t>
            </a:r>
          </a:p>
          <a:p>
            <a:pPr lvl="2"/>
            <a:r>
              <a:rPr lang="en-US" dirty="0" err="1">
                <a:solidFill>
                  <a:srgbClr val="002060"/>
                </a:solidFill>
              </a:rPr>
              <a:t>Cực</a:t>
            </a:r>
            <a:r>
              <a:rPr lang="en-US" dirty="0">
                <a:solidFill>
                  <a:srgbClr val="002060"/>
                </a:solidFill>
              </a:rPr>
              <a:t> </a:t>
            </a:r>
            <a:r>
              <a:rPr lang="en-US" dirty="0" err="1">
                <a:solidFill>
                  <a:srgbClr val="002060"/>
                </a:solidFill>
              </a:rPr>
              <a:t>kỳ</a:t>
            </a:r>
            <a:r>
              <a:rPr lang="en-US" dirty="0">
                <a:solidFill>
                  <a:srgbClr val="002060"/>
                </a:solidFill>
              </a:rPr>
              <a:t> chi </a:t>
            </a:r>
            <a:r>
              <a:rPr lang="en-US" dirty="0" err="1">
                <a:solidFill>
                  <a:srgbClr val="002060"/>
                </a:solidFill>
              </a:rPr>
              <a:t>tiết</a:t>
            </a:r>
            <a:r>
              <a:rPr lang="en-US" dirty="0">
                <a:solidFill>
                  <a:srgbClr val="002060"/>
                </a:solidFill>
              </a:rPr>
              <a:t> </a:t>
            </a:r>
            <a:r>
              <a:rPr lang="en-US" dirty="0" err="1">
                <a:solidFill>
                  <a:srgbClr val="002060"/>
                </a:solidFill>
              </a:rPr>
              <a:t>và</a:t>
            </a:r>
            <a:r>
              <a:rPr lang="en-US" dirty="0">
                <a:solidFill>
                  <a:srgbClr val="002060"/>
                </a:solidFill>
              </a:rPr>
              <a:t> </a:t>
            </a:r>
            <a:r>
              <a:rPr lang="en-US" dirty="0" err="1">
                <a:solidFill>
                  <a:srgbClr val="002060"/>
                </a:solidFill>
              </a:rPr>
              <a:t>chuyên</a:t>
            </a:r>
            <a:r>
              <a:rPr lang="en-US" dirty="0">
                <a:solidFill>
                  <a:srgbClr val="002060"/>
                </a:solidFill>
              </a:rPr>
              <a:t> </a:t>
            </a:r>
            <a:r>
              <a:rPr lang="en-US" dirty="0" err="1">
                <a:solidFill>
                  <a:srgbClr val="002060"/>
                </a:solidFill>
              </a:rPr>
              <a:t>nghiệp</a:t>
            </a:r>
            <a:endParaRPr lang="en-US" dirty="0">
              <a:solidFill>
                <a:srgbClr val="002060"/>
              </a:solidFill>
            </a:endParaRPr>
          </a:p>
          <a:p>
            <a:pPr lvl="2"/>
            <a:r>
              <a:rPr lang="en-US" dirty="0" err="1">
                <a:solidFill>
                  <a:srgbClr val="002060"/>
                </a:solidFill>
              </a:rPr>
              <a:t>Công</a:t>
            </a:r>
            <a:r>
              <a:rPr lang="en-US" dirty="0">
                <a:solidFill>
                  <a:srgbClr val="002060"/>
                </a:solidFill>
              </a:rPr>
              <a:t> </a:t>
            </a:r>
            <a:r>
              <a:rPr lang="en-US" dirty="0" err="1">
                <a:solidFill>
                  <a:srgbClr val="002060"/>
                </a:solidFill>
              </a:rPr>
              <a:t>cụ</a:t>
            </a:r>
            <a:r>
              <a:rPr lang="en-US" dirty="0">
                <a:solidFill>
                  <a:srgbClr val="002060"/>
                </a:solidFill>
              </a:rPr>
              <a:t> </a:t>
            </a:r>
            <a:r>
              <a:rPr lang="en-US" dirty="0" err="1">
                <a:solidFill>
                  <a:srgbClr val="002060"/>
                </a:solidFill>
              </a:rPr>
              <a:t>không</a:t>
            </a:r>
            <a:r>
              <a:rPr lang="en-US" dirty="0">
                <a:solidFill>
                  <a:srgbClr val="002060"/>
                </a:solidFill>
              </a:rPr>
              <a:t> </a:t>
            </a:r>
            <a:r>
              <a:rPr lang="en-US" dirty="0" err="1">
                <a:solidFill>
                  <a:srgbClr val="002060"/>
                </a:solidFill>
              </a:rPr>
              <a:t>thể</a:t>
            </a:r>
            <a:r>
              <a:rPr lang="en-US" dirty="0">
                <a:solidFill>
                  <a:srgbClr val="002060"/>
                </a:solidFill>
              </a:rPr>
              <a:t> </a:t>
            </a:r>
            <a:r>
              <a:rPr lang="en-US" dirty="0" err="1">
                <a:solidFill>
                  <a:srgbClr val="002060"/>
                </a:solidFill>
              </a:rPr>
              <a:t>thiếu</a:t>
            </a:r>
            <a:endParaRPr lang="en-US" dirty="0">
              <a:solidFill>
                <a:srgbClr val="002060"/>
              </a:solidFill>
            </a:endParaRPr>
          </a:p>
          <a:p>
            <a:pPr lvl="1"/>
            <a:r>
              <a:rPr lang="en-US" b="1" dirty="0">
                <a:solidFill>
                  <a:srgbClr val="002060"/>
                </a:solidFill>
              </a:rPr>
              <a:t>Google</a:t>
            </a:r>
            <a:r>
              <a:rPr lang="vi-VN" b="1">
                <a:solidFill>
                  <a:srgbClr val="002060"/>
                </a:solidFill>
              </a:rPr>
              <a:t>/BING</a:t>
            </a:r>
            <a:endParaRPr lang="en-US" dirty="0">
              <a:solidFill>
                <a:srgbClr val="002060"/>
              </a:solidFill>
            </a:endParaRPr>
          </a:p>
        </p:txBody>
      </p:sp>
      <p:sp>
        <p:nvSpPr>
          <p:cNvPr id="3" name="Title 2"/>
          <p:cNvSpPr>
            <a:spLocks noGrp="1"/>
          </p:cNvSpPr>
          <p:nvPr>
            <p:ph type="title"/>
          </p:nvPr>
        </p:nvSpPr>
        <p:spPr/>
        <p:txBody>
          <a:bodyPr>
            <a:normAutofit/>
          </a:bodyPr>
          <a:lstStyle/>
          <a:p>
            <a:pPr algn="ctr"/>
            <a:r>
              <a:rPr lang="en-US" b="1" dirty="0">
                <a:solidFill>
                  <a:srgbClr val="002060"/>
                </a:solidFill>
              </a:rPr>
              <a:t>1.1. </a:t>
            </a:r>
            <a:r>
              <a:rPr lang="en-US" b="1" dirty="0" err="1">
                <a:solidFill>
                  <a:srgbClr val="002060"/>
                </a:solidFill>
              </a:rPr>
              <a:t>Tổng</a:t>
            </a:r>
            <a:r>
              <a:rPr lang="en-US" b="1" dirty="0">
                <a:solidFill>
                  <a:srgbClr val="002060"/>
                </a:solidFill>
              </a:rPr>
              <a:t> </a:t>
            </a:r>
            <a:r>
              <a:rPr lang="en-US" b="1" dirty="0" err="1">
                <a:solidFill>
                  <a:srgbClr val="002060"/>
                </a:solidFill>
              </a:rPr>
              <a:t>quan</a:t>
            </a:r>
            <a:r>
              <a:rPr lang="en-US" b="1" dirty="0">
                <a:solidFill>
                  <a:srgbClr val="002060"/>
                </a:solidFill>
              </a:rPr>
              <a:t> </a:t>
            </a:r>
            <a:r>
              <a:rPr lang="en-US" b="1" dirty="0" err="1">
                <a:solidFill>
                  <a:srgbClr val="002060"/>
                </a:solidFill>
              </a:rPr>
              <a:t>về</a:t>
            </a:r>
            <a:r>
              <a:rPr lang="en-US" b="1" dirty="0">
                <a:solidFill>
                  <a:srgbClr val="002060"/>
                </a:solidFill>
              </a:rPr>
              <a:t> </a:t>
            </a:r>
            <a:r>
              <a:rPr lang="en-US" b="1" dirty="0" err="1">
                <a:solidFill>
                  <a:srgbClr val="002060"/>
                </a:solidFill>
              </a:rPr>
              <a:t>lập</a:t>
            </a:r>
            <a:r>
              <a:rPr lang="en-US" b="1" dirty="0">
                <a:solidFill>
                  <a:srgbClr val="002060"/>
                </a:solidFill>
              </a:rPr>
              <a:t> </a:t>
            </a:r>
            <a:r>
              <a:rPr lang="en-US" b="1" dirty="0" err="1">
                <a:solidFill>
                  <a:srgbClr val="002060"/>
                </a:solidFill>
              </a:rPr>
              <a:t>trình</a:t>
            </a:r>
            <a:r>
              <a:rPr lang="en-US" b="1" dirty="0">
                <a:solidFill>
                  <a:srgbClr val="002060"/>
                </a:solidFill>
              </a:rPr>
              <a:t> </a:t>
            </a:r>
            <a:r>
              <a:rPr lang="en-US" b="1" dirty="0" err="1">
                <a:solidFill>
                  <a:srgbClr val="002060"/>
                </a:solidFill>
              </a:rPr>
              <a:t>mạng</a:t>
            </a:r>
            <a:endParaRPr lang="en-US" b="1" dirty="0">
              <a:solidFill>
                <a:srgbClr val="002060"/>
              </a:solidFill>
            </a:endParaRP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16</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MSDN.jpg"/>
          <p:cNvPicPr>
            <a:picLocks noChangeAspect="1"/>
          </p:cNvPicPr>
          <p:nvPr/>
        </p:nvPicPr>
        <p:blipFill>
          <a:blip r:embed="rId3" cstate="print"/>
          <a:stretch>
            <a:fillRect/>
          </a:stretch>
        </p:blipFill>
        <p:spPr>
          <a:xfrm>
            <a:off x="5486400" y="2362200"/>
            <a:ext cx="2819400" cy="1396443"/>
          </a:xfrm>
          <a:prstGeom prst="rect">
            <a:avLst/>
          </a:prstGeom>
        </p:spPr>
      </p:pic>
      <p:pic>
        <p:nvPicPr>
          <p:cNvPr id="9" name="Picture 8" descr="Google.png"/>
          <p:cNvPicPr>
            <a:picLocks noChangeAspect="1"/>
          </p:cNvPicPr>
          <p:nvPr/>
        </p:nvPicPr>
        <p:blipFill>
          <a:blip r:embed="rId4" cstate="print"/>
          <a:stretch>
            <a:fillRect/>
          </a:stretch>
        </p:blipFill>
        <p:spPr>
          <a:xfrm>
            <a:off x="5334000" y="4038600"/>
            <a:ext cx="3116549" cy="1105350"/>
          </a:xfrm>
          <a:prstGeom prst="rect">
            <a:avLst/>
          </a:prstGeom>
        </p:spPr>
      </p:pic>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Chương 4.3 CAsyncSocket</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160</a:t>
            </a:fld>
            <a:endParaRPr lang="en-US" sz="1600"/>
          </a:p>
        </p:txBody>
      </p:sp>
      <p:sp>
        <p:nvSpPr>
          <p:cNvPr id="7" name="Text Placeholder 6"/>
          <p:cNvSpPr>
            <a:spLocks noGrp="1"/>
          </p:cNvSpPr>
          <p:nvPr>
            <p:ph type="body" idx="1"/>
          </p:nvPr>
        </p:nvSpPr>
        <p:spPr>
          <a:xfrm>
            <a:off x="533400" y="1570037"/>
            <a:ext cx="8229600" cy="4525963"/>
          </a:xfrm>
        </p:spPr>
        <p:txBody>
          <a:bodyPr>
            <a:normAutofit/>
          </a:bodyPr>
          <a:lstStyle/>
          <a:p>
            <a:r>
              <a:rPr lang="en-US" sz="2000" dirty="0" err="1"/>
              <a:t>Đóng</a:t>
            </a:r>
            <a:r>
              <a:rPr lang="en-US" sz="2000" dirty="0"/>
              <a:t> </a:t>
            </a:r>
            <a:r>
              <a:rPr lang="en-US" sz="2000" dirty="0" err="1"/>
              <a:t>gói</a:t>
            </a:r>
            <a:r>
              <a:rPr lang="en-US" sz="2000" dirty="0"/>
              <a:t> </a:t>
            </a:r>
            <a:r>
              <a:rPr lang="en-US" sz="2000" dirty="0" err="1"/>
              <a:t>hoạt</a:t>
            </a:r>
            <a:r>
              <a:rPr lang="en-US" sz="2000" dirty="0"/>
              <a:t> </a:t>
            </a:r>
            <a:r>
              <a:rPr lang="en-US" sz="2000" dirty="0" err="1"/>
              <a:t>động</a:t>
            </a:r>
            <a:r>
              <a:rPr lang="en-US" sz="2000" dirty="0"/>
              <a:t> </a:t>
            </a:r>
            <a:r>
              <a:rPr lang="en-US" sz="2000" dirty="0" err="1"/>
              <a:t>của</a:t>
            </a:r>
            <a:r>
              <a:rPr lang="en-US" sz="2000" dirty="0"/>
              <a:t> socket </a:t>
            </a:r>
            <a:r>
              <a:rPr lang="en-US" sz="2000" dirty="0" err="1"/>
              <a:t>bất</a:t>
            </a:r>
            <a:r>
              <a:rPr lang="en-US" sz="2000" dirty="0"/>
              <a:t> </a:t>
            </a:r>
            <a:r>
              <a:rPr lang="en-US" sz="2000" dirty="0" err="1"/>
              <a:t>đồng</a:t>
            </a:r>
            <a:r>
              <a:rPr lang="en-US" sz="2000" dirty="0"/>
              <a:t> </a:t>
            </a:r>
            <a:r>
              <a:rPr lang="en-US" sz="2000" dirty="0" err="1"/>
              <a:t>bộ</a:t>
            </a:r>
            <a:endParaRPr lang="en-US" sz="2000" dirty="0"/>
          </a:p>
          <a:p>
            <a:r>
              <a:rPr lang="en-US" sz="2000" dirty="0" err="1"/>
              <a:t>Nguyên</a:t>
            </a:r>
            <a:r>
              <a:rPr lang="en-US" sz="2000" dirty="0"/>
              <a:t> </a:t>
            </a:r>
            <a:r>
              <a:rPr lang="en-US" sz="2000" dirty="0" err="1"/>
              <a:t>mẫu</a:t>
            </a:r>
            <a:r>
              <a:rPr lang="en-US" sz="2000" dirty="0"/>
              <a:t> </a:t>
            </a:r>
            <a:r>
              <a:rPr lang="en-US" sz="2000" dirty="0" err="1"/>
              <a:t>các</a:t>
            </a:r>
            <a:r>
              <a:rPr lang="en-US" sz="2000" dirty="0"/>
              <a:t> </a:t>
            </a:r>
            <a:r>
              <a:rPr lang="en-US" sz="2000" dirty="0" err="1"/>
              <a:t>hàm</a:t>
            </a:r>
            <a:r>
              <a:rPr lang="en-US" sz="2000" dirty="0"/>
              <a:t> </a:t>
            </a:r>
            <a:r>
              <a:rPr lang="en-US" sz="2000" dirty="0" err="1"/>
              <a:t>vào</a:t>
            </a:r>
            <a:r>
              <a:rPr lang="en-US" sz="2000" dirty="0"/>
              <a:t> </a:t>
            </a:r>
            <a:r>
              <a:rPr lang="en-US" sz="2000" dirty="0" err="1"/>
              <a:t>ra</a:t>
            </a:r>
            <a:r>
              <a:rPr lang="en-US" sz="2000" dirty="0"/>
              <a:t> </a:t>
            </a:r>
            <a:r>
              <a:rPr lang="en-US" sz="2000" dirty="0" err="1"/>
              <a:t>tương</a:t>
            </a:r>
            <a:r>
              <a:rPr lang="en-US" sz="2000" dirty="0"/>
              <a:t> </a:t>
            </a:r>
            <a:r>
              <a:rPr lang="en-US" sz="2000" dirty="0" err="1"/>
              <a:t>tự</a:t>
            </a:r>
            <a:r>
              <a:rPr lang="en-US" sz="2000" dirty="0"/>
              <a:t> </a:t>
            </a:r>
            <a:r>
              <a:rPr lang="en-US" sz="2000" dirty="0" err="1"/>
              <a:t>CSocket</a:t>
            </a:r>
            <a:r>
              <a:rPr lang="en-US" sz="2000" dirty="0"/>
              <a:t> </a:t>
            </a:r>
            <a:r>
              <a:rPr lang="en-US" sz="2000" dirty="0" err="1"/>
              <a:t>nhưng</a:t>
            </a:r>
            <a:r>
              <a:rPr lang="en-US" sz="2000" dirty="0"/>
              <a:t> </a:t>
            </a:r>
            <a:r>
              <a:rPr lang="en-US" sz="2000" dirty="0" err="1"/>
              <a:t>trở</a:t>
            </a:r>
            <a:r>
              <a:rPr lang="en-US" sz="2000" dirty="0"/>
              <a:t> </a:t>
            </a:r>
            <a:r>
              <a:rPr lang="en-US" sz="2000" dirty="0" err="1"/>
              <a:t>về</a:t>
            </a:r>
            <a:r>
              <a:rPr lang="en-US" sz="2000" dirty="0"/>
              <a:t> </a:t>
            </a:r>
            <a:r>
              <a:rPr lang="en-US" sz="2000" dirty="0" err="1"/>
              <a:t>ngay</a:t>
            </a:r>
            <a:r>
              <a:rPr lang="en-US" sz="2000" dirty="0"/>
              <a:t> </a:t>
            </a:r>
            <a:r>
              <a:rPr lang="en-US" sz="2000" dirty="0" err="1"/>
              <a:t>lập</a:t>
            </a:r>
            <a:r>
              <a:rPr lang="en-US" sz="2000" dirty="0"/>
              <a:t> </a:t>
            </a:r>
            <a:r>
              <a:rPr lang="en-US" sz="2000" dirty="0" err="1"/>
              <a:t>tức</a:t>
            </a:r>
            <a:r>
              <a:rPr lang="en-US" sz="2000" dirty="0"/>
              <a:t> </a:t>
            </a:r>
            <a:r>
              <a:rPr lang="en-US" sz="2000" dirty="0" err="1"/>
              <a:t>từ</a:t>
            </a:r>
            <a:r>
              <a:rPr lang="en-US" sz="2000" dirty="0"/>
              <a:t> </a:t>
            </a:r>
            <a:r>
              <a:rPr lang="en-US" sz="2000" dirty="0" err="1"/>
              <a:t>lời</a:t>
            </a:r>
            <a:r>
              <a:rPr lang="en-US" sz="2000" dirty="0"/>
              <a:t> </a:t>
            </a:r>
            <a:r>
              <a:rPr lang="en-US" sz="2000" dirty="0" err="1"/>
              <a:t>gọi</a:t>
            </a:r>
            <a:r>
              <a:rPr lang="en-US" sz="2000" dirty="0"/>
              <a:t>.</a:t>
            </a:r>
          </a:p>
          <a:p>
            <a:r>
              <a:rPr lang="en-US" sz="2000" dirty="0" err="1"/>
              <a:t>Ứng</a:t>
            </a:r>
            <a:r>
              <a:rPr lang="en-US" sz="2000" dirty="0"/>
              <a:t> </a:t>
            </a:r>
            <a:r>
              <a:rPr lang="en-US" sz="2000" dirty="0" err="1"/>
              <a:t>dụng</a:t>
            </a:r>
            <a:r>
              <a:rPr lang="en-US" sz="2000" dirty="0"/>
              <a:t> </a:t>
            </a:r>
            <a:r>
              <a:rPr lang="en-US" sz="2000" dirty="0" err="1"/>
              <a:t>không</a:t>
            </a:r>
            <a:r>
              <a:rPr lang="en-US" sz="2000" dirty="0"/>
              <a:t> </a:t>
            </a:r>
            <a:r>
              <a:rPr lang="en-US" sz="2000" dirty="0" err="1"/>
              <a:t>sử</a:t>
            </a:r>
            <a:r>
              <a:rPr lang="en-US" sz="2000" dirty="0"/>
              <a:t> </a:t>
            </a:r>
            <a:r>
              <a:rPr lang="en-US" sz="2000" dirty="0" err="1"/>
              <a:t>dụng</a:t>
            </a:r>
            <a:r>
              <a:rPr lang="en-US" sz="2000" dirty="0"/>
              <a:t> </a:t>
            </a:r>
            <a:r>
              <a:rPr lang="en-US" sz="2000" dirty="0" err="1"/>
              <a:t>trực</a:t>
            </a:r>
            <a:r>
              <a:rPr lang="en-US" sz="2000" dirty="0"/>
              <a:t> </a:t>
            </a:r>
            <a:r>
              <a:rPr lang="en-US" sz="2000" dirty="0" err="1"/>
              <a:t>tiếp</a:t>
            </a:r>
            <a:r>
              <a:rPr lang="en-US" sz="2000" dirty="0"/>
              <a:t> </a:t>
            </a:r>
            <a:r>
              <a:rPr lang="en-US" sz="2000" dirty="0" err="1"/>
              <a:t>lớp</a:t>
            </a:r>
            <a:r>
              <a:rPr lang="en-US" sz="2000" dirty="0"/>
              <a:t> </a:t>
            </a:r>
            <a:r>
              <a:rPr lang="en-US" sz="2000" dirty="0" err="1"/>
              <a:t>này</a:t>
            </a:r>
            <a:r>
              <a:rPr lang="en-US" sz="2000" dirty="0"/>
              <a:t> </a:t>
            </a:r>
            <a:r>
              <a:rPr lang="en-US" sz="2000" dirty="0" err="1"/>
              <a:t>mà</a:t>
            </a:r>
            <a:r>
              <a:rPr lang="en-US" sz="2000" dirty="0"/>
              <a:t> </a:t>
            </a:r>
            <a:r>
              <a:rPr lang="en-US" sz="2000" dirty="0" err="1"/>
              <a:t>kế</a:t>
            </a:r>
            <a:r>
              <a:rPr lang="en-US" sz="2000" dirty="0"/>
              <a:t> </a:t>
            </a:r>
            <a:r>
              <a:rPr lang="en-US" sz="2000" dirty="0" err="1"/>
              <a:t>thừa</a:t>
            </a:r>
            <a:r>
              <a:rPr lang="en-US" sz="2000" dirty="0"/>
              <a:t> </a:t>
            </a:r>
            <a:r>
              <a:rPr lang="en-US" sz="2000" dirty="0" err="1"/>
              <a:t>và</a:t>
            </a:r>
            <a:r>
              <a:rPr lang="en-US" sz="2000" dirty="0"/>
              <a:t> </a:t>
            </a:r>
            <a:r>
              <a:rPr lang="en-US" sz="2000" dirty="0" err="1"/>
              <a:t>chồng</a:t>
            </a:r>
            <a:r>
              <a:rPr lang="en-US" sz="2000" dirty="0"/>
              <a:t> </a:t>
            </a:r>
            <a:r>
              <a:rPr lang="en-US" sz="2000" dirty="0" err="1"/>
              <a:t>lên</a:t>
            </a:r>
            <a:r>
              <a:rPr lang="en-US" sz="2000" dirty="0"/>
              <a:t> </a:t>
            </a:r>
            <a:r>
              <a:rPr lang="en-US" sz="2000" dirty="0" err="1"/>
              <a:t>các</a:t>
            </a:r>
            <a:r>
              <a:rPr lang="en-US" sz="2000" dirty="0"/>
              <a:t> </a:t>
            </a:r>
            <a:r>
              <a:rPr lang="en-US" sz="2000" dirty="0" err="1"/>
              <a:t>phương</a:t>
            </a:r>
            <a:r>
              <a:rPr lang="en-US" sz="2000" dirty="0"/>
              <a:t> </a:t>
            </a:r>
            <a:r>
              <a:rPr lang="en-US" sz="2000" dirty="0" err="1"/>
              <a:t>thức</a:t>
            </a:r>
            <a:r>
              <a:rPr lang="en-US" sz="2000" dirty="0"/>
              <a:t> </a:t>
            </a:r>
            <a:r>
              <a:rPr lang="en-US" sz="2000" dirty="0" err="1"/>
              <a:t>ảo</a:t>
            </a:r>
            <a:r>
              <a:rPr lang="en-US" sz="2000" dirty="0"/>
              <a:t> </a:t>
            </a:r>
            <a:r>
              <a:rPr lang="en-US" sz="2000" dirty="0" err="1"/>
              <a:t>của</a:t>
            </a:r>
            <a:r>
              <a:rPr lang="en-US" sz="2000" dirty="0"/>
              <a:t> </a:t>
            </a:r>
            <a:r>
              <a:rPr lang="en-US" sz="2000" dirty="0" err="1"/>
              <a:t>lớp</a:t>
            </a:r>
            <a:r>
              <a:rPr lang="en-US" sz="2000" dirty="0"/>
              <a:t> </a:t>
            </a:r>
            <a:r>
              <a:rPr lang="en-US" sz="2000" dirty="0" err="1"/>
              <a:t>để</a:t>
            </a:r>
            <a:r>
              <a:rPr lang="en-US" sz="2000" dirty="0"/>
              <a:t> </a:t>
            </a:r>
            <a:r>
              <a:rPr lang="en-US" sz="2000" dirty="0" err="1"/>
              <a:t>xử</a:t>
            </a:r>
            <a:r>
              <a:rPr lang="en-US" sz="2000" dirty="0"/>
              <a:t> </a:t>
            </a:r>
            <a:r>
              <a:rPr lang="en-US" sz="2000" dirty="0" err="1"/>
              <a:t>lý</a:t>
            </a:r>
            <a:r>
              <a:rPr lang="en-US" sz="2000" dirty="0"/>
              <a:t> </a:t>
            </a:r>
            <a:r>
              <a:rPr lang="en-US" sz="2000" dirty="0" err="1"/>
              <a:t>các</a:t>
            </a:r>
            <a:r>
              <a:rPr lang="en-US" sz="2000" dirty="0"/>
              <a:t> </a:t>
            </a:r>
            <a:r>
              <a:rPr lang="en-US" sz="2000" dirty="0" err="1"/>
              <a:t>sự</a:t>
            </a:r>
            <a:r>
              <a:rPr lang="en-US" sz="2000" dirty="0"/>
              <a:t> </a:t>
            </a:r>
            <a:r>
              <a:rPr lang="en-US" sz="2000" dirty="0" err="1"/>
              <a:t>kiện</a:t>
            </a:r>
            <a:r>
              <a:rPr lang="en-US" sz="2000" dirty="0"/>
              <a:t>.</a:t>
            </a:r>
          </a:p>
          <a:p>
            <a:r>
              <a:rPr lang="en-US" sz="2000" dirty="0" err="1"/>
              <a:t>Các</a:t>
            </a:r>
            <a:r>
              <a:rPr lang="en-US" sz="2000" dirty="0"/>
              <a:t> </a:t>
            </a:r>
            <a:r>
              <a:rPr lang="en-US" sz="2000" dirty="0" err="1"/>
              <a:t>phương</a:t>
            </a:r>
            <a:r>
              <a:rPr lang="en-US" sz="2000" dirty="0"/>
              <a:t> </a:t>
            </a:r>
            <a:r>
              <a:rPr lang="en-US" sz="2000" dirty="0" err="1"/>
              <a:t>thức</a:t>
            </a:r>
            <a:r>
              <a:rPr lang="en-US" sz="2000" dirty="0"/>
              <a:t> hay </a:t>
            </a:r>
            <a:r>
              <a:rPr lang="en-US" sz="2000" dirty="0" err="1"/>
              <a:t>được</a:t>
            </a:r>
            <a:r>
              <a:rPr lang="en-US" sz="2000" dirty="0"/>
              <a:t> </a:t>
            </a:r>
            <a:r>
              <a:rPr lang="en-US" sz="2000" dirty="0" err="1"/>
              <a:t>chồng</a:t>
            </a:r>
            <a:endParaRPr lang="en-US" sz="2000" dirty="0"/>
          </a:p>
          <a:p>
            <a:pPr lvl="1"/>
            <a:r>
              <a:rPr lang="vi-VN" sz="1800" b="1" dirty="0"/>
              <a:t>OnAccept</a:t>
            </a:r>
            <a:r>
              <a:rPr lang="en-US" sz="1800" dirty="0"/>
              <a:t>: </a:t>
            </a:r>
            <a:r>
              <a:rPr lang="vi-VN" sz="1800" dirty="0"/>
              <a:t>Phương thức này sẽ được gọi mỗi khi có yêu cầu kết nối.</a:t>
            </a:r>
          </a:p>
          <a:p>
            <a:pPr lvl="1"/>
            <a:r>
              <a:rPr lang="vi-VN" sz="1800" b="1" dirty="0"/>
              <a:t>OnClose</a:t>
            </a:r>
            <a:r>
              <a:rPr lang="en-US" sz="1800" dirty="0"/>
              <a:t>: </a:t>
            </a:r>
            <a:r>
              <a:rPr lang="vi-VN" sz="1800" dirty="0"/>
              <a:t>Phương thức này sẽ được gọi mỗi khi socket đầu kia bị đóng.</a:t>
            </a:r>
          </a:p>
          <a:p>
            <a:pPr lvl="1"/>
            <a:r>
              <a:rPr lang="vi-VN" sz="1800" b="1" dirty="0"/>
              <a:t>OnSend</a:t>
            </a:r>
            <a:r>
              <a:rPr lang="en-US" sz="1800" dirty="0"/>
              <a:t>: </a:t>
            </a:r>
            <a:r>
              <a:rPr lang="vi-VN" sz="1800" dirty="0"/>
              <a:t>Phương thức này được gọi khi socket có thể gửi dữ liệu.</a:t>
            </a:r>
          </a:p>
          <a:p>
            <a:pPr lvl="1"/>
            <a:r>
              <a:rPr lang="vi-VN" sz="1800" b="1" dirty="0"/>
              <a:t>OnReceive</a:t>
            </a:r>
            <a:r>
              <a:rPr lang="en-US" sz="1800" dirty="0"/>
              <a:t>: </a:t>
            </a:r>
            <a:r>
              <a:rPr lang="vi-VN" sz="1800" dirty="0"/>
              <a:t>Phương thức này được gọi khi socket nhận được dữ liệu và chờ ứng dụng xử lý</a:t>
            </a:r>
          </a:p>
          <a:p>
            <a:pPr lvl="1"/>
            <a:r>
              <a:rPr lang="vi-VN" sz="1800" b="1" dirty="0"/>
              <a:t>OnConnect</a:t>
            </a:r>
            <a:r>
              <a:rPr lang="en-US" sz="1800" dirty="0"/>
              <a:t>: </a:t>
            </a:r>
            <a:r>
              <a:rPr lang="vi-VN" sz="1800" dirty="0"/>
              <a:t>Phương thức này được gọi khi yêu cầu kết nối được chấp nhận và socket đã sẵn sàng để gửi nhận dữ liệu.</a:t>
            </a:r>
          </a:p>
          <a:p>
            <a:pPr lvl="1"/>
            <a:endParaRPr lang="en-US" sz="1600"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Chương 4.3 CAsyncSocket</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161</a:t>
            </a:fld>
            <a:endParaRPr lang="en-US" sz="1600"/>
          </a:p>
        </p:txBody>
      </p:sp>
      <p:sp>
        <p:nvSpPr>
          <p:cNvPr id="7" name="Text Placeholder 6"/>
          <p:cNvSpPr>
            <a:spLocks noGrp="1"/>
          </p:cNvSpPr>
          <p:nvPr>
            <p:ph type="body" idx="1"/>
          </p:nvPr>
        </p:nvSpPr>
        <p:spPr>
          <a:xfrm>
            <a:off x="533400" y="1570037"/>
            <a:ext cx="8229600" cy="4525963"/>
          </a:xfrm>
        </p:spPr>
        <p:txBody>
          <a:bodyPr>
            <a:normAutofit/>
          </a:bodyPr>
          <a:lstStyle/>
          <a:p>
            <a:r>
              <a:rPr lang="en-US" sz="2000"/>
              <a:t>Khởi tạo đối tượng: Phương thức Create</a:t>
            </a:r>
            <a:endParaRPr lang="en-US" sz="1600"/>
          </a:p>
        </p:txBody>
      </p:sp>
      <p:sp>
        <p:nvSpPr>
          <p:cNvPr id="6" name="TextBox 5"/>
          <p:cNvSpPr txBox="1"/>
          <p:nvPr/>
        </p:nvSpPr>
        <p:spPr>
          <a:xfrm>
            <a:off x="990600" y="2057400"/>
            <a:ext cx="7391400" cy="3108543"/>
          </a:xfrm>
          <a:prstGeom prst="rect">
            <a:avLst/>
          </a:prstGeom>
          <a:noFill/>
        </p:spPr>
        <p:txBody>
          <a:bodyPr wrap="square" rtlCol="0">
            <a:spAutoFit/>
          </a:bodyPr>
          <a:lstStyle/>
          <a:p>
            <a:r>
              <a:rPr lang="en-US" sz="1400" b="1"/>
              <a:t>BOOL Create(</a:t>
            </a:r>
          </a:p>
          <a:p>
            <a:pPr defTabSz="368300">
              <a:tabLst>
                <a:tab pos="355600" algn="l"/>
              </a:tabLst>
            </a:pPr>
            <a:r>
              <a:rPr lang="en-US" sz="1400" b="1"/>
              <a:t>   UINT </a:t>
            </a:r>
            <a:r>
              <a:rPr lang="en-US" sz="1400" b="1" i="1"/>
              <a:t>nSocketPort</a:t>
            </a:r>
            <a:r>
              <a:rPr lang="en-US" sz="1400" b="1"/>
              <a:t> = 0,					// Cổng</a:t>
            </a:r>
          </a:p>
          <a:p>
            <a:r>
              <a:rPr lang="en-US" sz="1400" b="1"/>
              <a:t>   int </a:t>
            </a:r>
            <a:r>
              <a:rPr lang="en-US" sz="1400" b="1" i="1"/>
              <a:t>nSocketType</a:t>
            </a:r>
            <a:r>
              <a:rPr lang="en-US" sz="1400" b="1"/>
              <a:t> = SOCK_STREAM,   	// Kiểu socket	</a:t>
            </a:r>
          </a:p>
          <a:p>
            <a:r>
              <a:rPr lang="en-US" sz="1400" b="1"/>
              <a:t>   long </a:t>
            </a:r>
            <a:r>
              <a:rPr lang="en-US" sz="1400" b="1" i="1"/>
              <a:t>lEvent</a:t>
            </a:r>
            <a:r>
              <a:rPr lang="en-US" sz="1400" b="1"/>
              <a:t> = FD_READ | FD_WRITE | FD_OOB | FD_ACCEPT | FD_CONNECT | FD_CLOSE,</a:t>
            </a:r>
          </a:p>
          <a:p>
            <a:r>
              <a:rPr lang="en-US" sz="1400" b="1"/>
              <a:t>			     	// Mặt nạ sự kiện	</a:t>
            </a:r>
          </a:p>
          <a:p>
            <a:r>
              <a:rPr lang="en-US" sz="1400" b="1"/>
              <a:t>   LPCTSTR </a:t>
            </a:r>
            <a:r>
              <a:rPr lang="en-US" sz="1400" b="1" i="1"/>
              <a:t>lpszSocketAddress</a:t>
            </a:r>
            <a:r>
              <a:rPr lang="en-US" sz="1400" b="1"/>
              <a:t> = NULL 	// Địa chỉ socket</a:t>
            </a:r>
          </a:p>
          <a:p>
            <a:r>
              <a:rPr lang="en-US" sz="1400" b="1"/>
              <a:t>);</a:t>
            </a:r>
          </a:p>
          <a:p>
            <a:endParaRPr lang="en-US" sz="1400" b="1"/>
          </a:p>
          <a:p>
            <a:r>
              <a:rPr lang="en-US" sz="1400"/>
              <a:t>Giá trị trả về :</a:t>
            </a:r>
          </a:p>
          <a:p>
            <a:r>
              <a:rPr lang="en-US" sz="1400"/>
              <a:t>	- Khác NULL nếu thành công</a:t>
            </a:r>
          </a:p>
          <a:p>
            <a:r>
              <a:rPr lang="en-US" sz="1400"/>
              <a:t>	- NULL nếu thất bại</a:t>
            </a:r>
          </a:p>
          <a:p>
            <a:r>
              <a:rPr lang="en-US" sz="1400"/>
              <a:t>Sự khác biệt duy nhất với CSocket ở phương thức này là tham số lEvent chứa mặt nạ các sự kiện ứng dụng mong muốn nhận được</a:t>
            </a:r>
          </a:p>
          <a:p>
            <a:endParaRPr lang="en-US" sz="1400" b="1">
              <a:solidFill>
                <a:srgbClr val="002060"/>
              </a:solidFill>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Chương 4.3 CAsyncSocket</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162</a:t>
            </a:fld>
            <a:endParaRPr lang="en-US" sz="1600"/>
          </a:p>
        </p:txBody>
      </p:sp>
      <p:sp>
        <p:nvSpPr>
          <p:cNvPr id="7" name="Text Placeholder 6"/>
          <p:cNvSpPr>
            <a:spLocks noGrp="1"/>
          </p:cNvSpPr>
          <p:nvPr>
            <p:ph type="body" idx="1"/>
          </p:nvPr>
        </p:nvSpPr>
        <p:spPr>
          <a:xfrm>
            <a:off x="533400" y="1570037"/>
            <a:ext cx="8229600" cy="4525963"/>
          </a:xfrm>
        </p:spPr>
        <p:txBody>
          <a:bodyPr>
            <a:normAutofit/>
          </a:bodyPr>
          <a:lstStyle/>
          <a:p>
            <a:r>
              <a:rPr lang="en-US" sz="2000"/>
              <a:t>Xử lý các sự kiện: chồng lên phương thức tương ứng với sự kiện mong muốn</a:t>
            </a:r>
            <a:endParaRPr lang="en-US" sz="1600"/>
          </a:p>
        </p:txBody>
      </p:sp>
      <p:sp>
        <p:nvSpPr>
          <p:cNvPr id="6" name="TextBox 5"/>
          <p:cNvSpPr txBox="1"/>
          <p:nvPr/>
        </p:nvSpPr>
        <p:spPr>
          <a:xfrm>
            <a:off x="990600" y="2209800"/>
            <a:ext cx="7391400" cy="4616648"/>
          </a:xfrm>
          <a:prstGeom prst="rect">
            <a:avLst/>
          </a:prstGeom>
          <a:noFill/>
        </p:spPr>
        <p:txBody>
          <a:bodyPr wrap="square" rtlCol="0">
            <a:spAutoFit/>
          </a:bodyPr>
          <a:lstStyle/>
          <a:p>
            <a:r>
              <a:rPr lang="en-US" sz="1400" b="1">
                <a:solidFill>
                  <a:srgbClr val="002060"/>
                </a:solidFill>
              </a:rPr>
              <a:t>void CMyAsyncSocket::OnReceive(int nErrorCode)   </a:t>
            </a:r>
            <a:r>
              <a:rPr lang="en-US" sz="1400" b="1">
                <a:solidFill>
                  <a:srgbClr val="006020"/>
                </a:solidFill>
              </a:rPr>
              <a:t>// CMyAsyncSocket kế thừa từ</a:t>
            </a:r>
          </a:p>
          <a:p>
            <a:r>
              <a:rPr lang="en-US" sz="1400" b="1">
                <a:solidFill>
                  <a:srgbClr val="002060"/>
                </a:solidFill>
              </a:rPr>
              <a:t>                                                		              </a:t>
            </a:r>
            <a:r>
              <a:rPr lang="en-US" sz="1400" b="1">
                <a:solidFill>
                  <a:srgbClr val="006020"/>
                </a:solidFill>
              </a:rPr>
              <a:t>// AsyncSocket</a:t>
            </a:r>
          </a:p>
          <a:p>
            <a:r>
              <a:rPr lang="en-US" sz="1400" b="1">
                <a:solidFill>
                  <a:srgbClr val="002060"/>
                </a:solidFill>
              </a:rPr>
              <a:t>{</a:t>
            </a:r>
          </a:p>
          <a:p>
            <a:r>
              <a:rPr lang="en-US" sz="1400" b="1">
                <a:solidFill>
                  <a:srgbClr val="002060"/>
                </a:solidFill>
              </a:rPr>
              <a:t>   static int i = 0;</a:t>
            </a:r>
          </a:p>
          <a:p>
            <a:r>
              <a:rPr lang="en-US" sz="1400" b="1">
                <a:solidFill>
                  <a:srgbClr val="002060"/>
                </a:solidFill>
              </a:rPr>
              <a:t>   i++;</a:t>
            </a:r>
          </a:p>
          <a:p>
            <a:r>
              <a:rPr lang="en-US" sz="1400" b="1">
                <a:solidFill>
                  <a:srgbClr val="002060"/>
                </a:solidFill>
              </a:rPr>
              <a:t>   TCHAR buff[4096];</a:t>
            </a:r>
          </a:p>
          <a:p>
            <a:r>
              <a:rPr lang="en-US" sz="1400" b="1">
                <a:solidFill>
                  <a:srgbClr val="002060"/>
                </a:solidFill>
              </a:rPr>
              <a:t>   int nRead;</a:t>
            </a:r>
          </a:p>
          <a:p>
            <a:r>
              <a:rPr lang="en-US" sz="1400" b="1">
                <a:solidFill>
                  <a:srgbClr val="002060"/>
                </a:solidFill>
              </a:rPr>
              <a:t>   nRead = Receive(buff, 4096); </a:t>
            </a:r>
          </a:p>
          <a:p>
            <a:r>
              <a:rPr lang="en-US" sz="1400" b="1">
                <a:solidFill>
                  <a:srgbClr val="002060"/>
                </a:solidFill>
              </a:rPr>
              <a:t>   switch (nRead)</a:t>
            </a:r>
          </a:p>
          <a:p>
            <a:r>
              <a:rPr lang="en-US" sz="1400" b="1">
                <a:solidFill>
                  <a:srgbClr val="002060"/>
                </a:solidFill>
              </a:rPr>
              <a:t>   {</a:t>
            </a:r>
          </a:p>
          <a:p>
            <a:r>
              <a:rPr lang="en-US" sz="1400" b="1">
                <a:solidFill>
                  <a:srgbClr val="002060"/>
                </a:solidFill>
              </a:rPr>
              <a:t>      case 0:</a:t>
            </a:r>
          </a:p>
          <a:p>
            <a:r>
              <a:rPr lang="en-US" sz="1400" b="1">
                <a:solidFill>
                  <a:srgbClr val="002060"/>
                </a:solidFill>
              </a:rPr>
              <a:t>        Close();</a:t>
            </a:r>
          </a:p>
          <a:p>
            <a:r>
              <a:rPr lang="en-US" sz="1400" b="1">
                <a:solidFill>
                  <a:srgbClr val="002060"/>
                </a:solidFill>
              </a:rPr>
              <a:t>        break;</a:t>
            </a:r>
          </a:p>
          <a:p>
            <a:r>
              <a:rPr lang="en-US" sz="1400" b="1">
                <a:solidFill>
                  <a:srgbClr val="002060"/>
                </a:solidFill>
              </a:rPr>
              <a:t>      case SOCKET_ERROR:</a:t>
            </a:r>
          </a:p>
          <a:p>
            <a:r>
              <a:rPr lang="en-US" sz="1400" b="1">
                <a:solidFill>
                  <a:srgbClr val="002060"/>
                </a:solidFill>
              </a:rPr>
              <a:t>        if (GetLastError() != WSAEWOULDBLOCK) </a:t>
            </a:r>
          </a:p>
          <a:p>
            <a:r>
              <a:rPr lang="en-US" sz="1400" b="1">
                <a:solidFill>
                  <a:srgbClr val="002060"/>
                </a:solidFill>
              </a:rPr>
              <a:t>        {</a:t>
            </a:r>
          </a:p>
          <a:p>
            <a:r>
              <a:rPr lang="en-US" sz="1400" b="1">
                <a:solidFill>
                  <a:srgbClr val="002060"/>
                </a:solidFill>
              </a:rPr>
              <a:t>          AfxMessageBox (_T("Error occurred"));</a:t>
            </a:r>
          </a:p>
          <a:p>
            <a:r>
              <a:rPr lang="en-US" sz="1400" b="1">
                <a:solidFill>
                  <a:srgbClr val="002060"/>
                </a:solidFill>
              </a:rPr>
              <a:t>          Close();</a:t>
            </a:r>
          </a:p>
          <a:p>
            <a:r>
              <a:rPr lang="en-US" sz="1400" b="1">
                <a:solidFill>
                  <a:srgbClr val="002060"/>
                </a:solidFill>
              </a:rPr>
              <a:t>        }</a:t>
            </a:r>
          </a:p>
          <a:p>
            <a:r>
              <a:rPr lang="en-US" sz="1400" b="1">
                <a:solidFill>
                  <a:srgbClr val="002060"/>
                </a:solidFill>
              </a:rPr>
              <a:t>        break;</a:t>
            </a:r>
          </a:p>
          <a:p>
            <a:endParaRPr lang="en-US" sz="1400" b="1">
              <a:solidFill>
                <a:srgbClr val="002060"/>
              </a:solidFill>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Chương 4.3 CAsyncSocket</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163</a:t>
            </a:fld>
            <a:endParaRPr lang="en-US" sz="1600"/>
          </a:p>
        </p:txBody>
      </p:sp>
      <p:sp>
        <p:nvSpPr>
          <p:cNvPr id="7" name="Text Placeholder 6"/>
          <p:cNvSpPr>
            <a:spLocks noGrp="1"/>
          </p:cNvSpPr>
          <p:nvPr>
            <p:ph type="body" idx="1"/>
          </p:nvPr>
        </p:nvSpPr>
        <p:spPr>
          <a:xfrm>
            <a:off x="533400" y="1570037"/>
            <a:ext cx="8229600" cy="4525963"/>
          </a:xfrm>
        </p:spPr>
        <p:txBody>
          <a:bodyPr>
            <a:normAutofit/>
          </a:bodyPr>
          <a:lstStyle/>
          <a:p>
            <a:r>
              <a:rPr lang="en-US" sz="2000"/>
              <a:t>Xử lý các sự kiện (tiếp)</a:t>
            </a:r>
            <a:endParaRPr lang="en-US" sz="1600"/>
          </a:p>
        </p:txBody>
      </p:sp>
      <p:sp>
        <p:nvSpPr>
          <p:cNvPr id="6" name="TextBox 5"/>
          <p:cNvSpPr txBox="1"/>
          <p:nvPr/>
        </p:nvSpPr>
        <p:spPr>
          <a:xfrm>
            <a:off x="990600" y="1981200"/>
            <a:ext cx="7391400" cy="2677656"/>
          </a:xfrm>
          <a:prstGeom prst="rect">
            <a:avLst/>
          </a:prstGeom>
          <a:noFill/>
        </p:spPr>
        <p:txBody>
          <a:bodyPr wrap="square" rtlCol="0">
            <a:spAutoFit/>
          </a:bodyPr>
          <a:lstStyle/>
          <a:p>
            <a:r>
              <a:rPr lang="en-US" sz="1400" b="1">
                <a:solidFill>
                  <a:srgbClr val="002060"/>
                </a:solidFill>
              </a:rPr>
              <a:t> default:</a:t>
            </a:r>
          </a:p>
          <a:p>
            <a:r>
              <a:rPr lang="en-US" sz="1400" b="1">
                <a:solidFill>
                  <a:srgbClr val="002060"/>
                </a:solidFill>
              </a:rPr>
              <a:t>        buff[nRead] = _T('\0');  </a:t>
            </a:r>
            <a:r>
              <a:rPr lang="en-US" sz="1400" b="1">
                <a:solidFill>
                  <a:srgbClr val="006020"/>
                </a:solidFill>
              </a:rPr>
              <a:t>// Kết thúc xâu</a:t>
            </a:r>
          </a:p>
          <a:p>
            <a:r>
              <a:rPr lang="en-US" sz="1400" b="1">
                <a:solidFill>
                  <a:srgbClr val="002060"/>
                </a:solidFill>
              </a:rPr>
              <a:t>        CString szTemp(buff);</a:t>
            </a:r>
          </a:p>
          <a:p>
            <a:r>
              <a:rPr lang="en-US" sz="1400" b="1">
                <a:solidFill>
                  <a:srgbClr val="002060"/>
                </a:solidFill>
              </a:rPr>
              <a:t>        m_strRecv += szTemp;   </a:t>
            </a:r>
            <a:r>
              <a:rPr lang="en-US" sz="1400" b="1">
                <a:solidFill>
                  <a:srgbClr val="006020"/>
                </a:solidFill>
              </a:rPr>
              <a:t>// Chèn xâu nhận được vào cuối m_strRecv</a:t>
            </a:r>
          </a:p>
          <a:p>
            <a:r>
              <a:rPr lang="en-US" sz="1400" b="1">
                <a:solidFill>
                  <a:srgbClr val="002060"/>
                </a:solidFill>
              </a:rPr>
              <a:t>        if (szTemp.CompareNoCase(_T("bye")) == 0)</a:t>
            </a:r>
          </a:p>
          <a:p>
            <a:r>
              <a:rPr lang="en-US" sz="1400" b="1">
                <a:solidFill>
                  <a:srgbClr val="002060"/>
                </a:solidFill>
              </a:rPr>
              <a:t>        {</a:t>
            </a:r>
          </a:p>
          <a:p>
            <a:r>
              <a:rPr lang="en-US" sz="1400" b="1">
                <a:solidFill>
                  <a:srgbClr val="002060"/>
                </a:solidFill>
              </a:rPr>
              <a:t>           ShutDown();</a:t>
            </a:r>
          </a:p>
          <a:p>
            <a:r>
              <a:rPr lang="en-US" sz="1400" b="1">
                <a:solidFill>
                  <a:srgbClr val="002060"/>
                </a:solidFill>
              </a:rPr>
              <a:t>           s_eventDone.SetEvent();</a:t>
            </a:r>
          </a:p>
          <a:p>
            <a:r>
              <a:rPr lang="en-US" sz="1400" b="1">
                <a:solidFill>
                  <a:srgbClr val="002060"/>
                </a:solidFill>
              </a:rPr>
              <a:t>        }</a:t>
            </a:r>
          </a:p>
          <a:p>
            <a:r>
              <a:rPr lang="en-US" sz="1400" b="1">
                <a:solidFill>
                  <a:srgbClr val="002060"/>
                </a:solidFill>
              </a:rPr>
              <a:t>   }</a:t>
            </a:r>
          </a:p>
          <a:p>
            <a:r>
              <a:rPr lang="en-US" sz="1400" b="1">
                <a:solidFill>
                  <a:srgbClr val="002060"/>
                </a:solidFill>
              </a:rPr>
              <a:t>   CAsyncSocket::OnReceive(nErrorCode);</a:t>
            </a:r>
          </a:p>
          <a:p>
            <a:r>
              <a:rPr lang="en-US" sz="1400" b="1">
                <a:solidFill>
                  <a:srgbClr val="002060"/>
                </a:solidFill>
              </a:rPr>
              <a:t>}</a:t>
            </a: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Chương 4.3 CAsyncSocket</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164</a:t>
            </a:fld>
            <a:endParaRPr lang="en-US" sz="1600"/>
          </a:p>
        </p:txBody>
      </p:sp>
      <p:sp>
        <p:nvSpPr>
          <p:cNvPr id="7" name="Text Placeholder 6"/>
          <p:cNvSpPr>
            <a:spLocks noGrp="1"/>
          </p:cNvSpPr>
          <p:nvPr>
            <p:ph type="body" idx="1"/>
          </p:nvPr>
        </p:nvSpPr>
        <p:spPr>
          <a:xfrm>
            <a:off x="533400" y="1570037"/>
            <a:ext cx="8229600" cy="4525963"/>
          </a:xfrm>
        </p:spPr>
        <p:txBody>
          <a:bodyPr>
            <a:normAutofit fontScale="92500" lnSpcReduction="20000"/>
          </a:bodyPr>
          <a:lstStyle/>
          <a:p>
            <a:r>
              <a:rPr lang="en-US" sz="2400"/>
              <a:t>3.Viết chương trình HTTP Streaming server thực hiện thao tác sau:</a:t>
            </a:r>
          </a:p>
          <a:p>
            <a:pPr lvl="1"/>
            <a:r>
              <a:rPr lang="en-US" sz="2000"/>
              <a:t>Đợi kết nối ở cổng 80</a:t>
            </a:r>
          </a:p>
          <a:p>
            <a:pPr lvl="1"/>
            <a:r>
              <a:rPr lang="en-US" sz="2000"/>
              <a:t>Cho phép giới hạn tốc độ upload</a:t>
            </a:r>
          </a:p>
          <a:p>
            <a:pPr lvl="1"/>
            <a:r>
              <a:rPr lang="en-US" sz="2000"/>
              <a:t>Xử lý các request từ client gửi đến có dạng</a:t>
            </a:r>
          </a:p>
          <a:p>
            <a:pPr marL="914400" lvl="2" indent="0">
              <a:buNone/>
            </a:pPr>
            <a:r>
              <a:rPr lang="en-US" sz="2000"/>
              <a:t>GET	/&lt;TenFile&gt;	HTTP/1.1</a:t>
            </a:r>
          </a:p>
          <a:p>
            <a:pPr marL="914400" lvl="2" indent="0">
              <a:buNone/>
            </a:pPr>
            <a:r>
              <a:rPr lang="en-US" sz="2000"/>
              <a:t>Host:</a:t>
            </a:r>
          </a:p>
          <a:p>
            <a:pPr marL="914400" lvl="2" indent="0">
              <a:buNone/>
            </a:pPr>
            <a:r>
              <a:rPr lang="en-US" sz="2000"/>
              <a:t>….</a:t>
            </a:r>
          </a:p>
          <a:p>
            <a:pPr marL="914400" lvl="2" indent="0">
              <a:buNone/>
            </a:pPr>
            <a:r>
              <a:rPr lang="en-US" sz="2000"/>
              <a:t>\n\n</a:t>
            </a:r>
          </a:p>
          <a:p>
            <a:pPr lvl="1"/>
            <a:r>
              <a:rPr lang="en-US" sz="2000"/>
              <a:t>Phản hồi các request như sau:</a:t>
            </a:r>
          </a:p>
          <a:p>
            <a:pPr lvl="2"/>
            <a:r>
              <a:rPr lang="en-US" sz="2000"/>
              <a:t>Nếu tên &lt;TenFile&gt; tồn tại trong thư mục hiện tại thì gửi trả phản hồi có dạng</a:t>
            </a:r>
          </a:p>
          <a:p>
            <a:pPr marL="914400" lvl="2" indent="0">
              <a:buNone/>
            </a:pPr>
            <a:r>
              <a:rPr lang="en-US" sz="2000"/>
              <a:t>    	Status:OK-200\n</a:t>
            </a:r>
          </a:p>
          <a:p>
            <a:pPr marL="914400" lvl="2" indent="0">
              <a:buNone/>
            </a:pPr>
            <a:r>
              <a:rPr lang="en-US" sz="2000"/>
              <a:t>	Content-Length:&lt;KichThuocFile&gt;\n</a:t>
            </a:r>
          </a:p>
          <a:p>
            <a:pPr marL="914400" lvl="2" indent="0">
              <a:buNone/>
            </a:pPr>
            <a:r>
              <a:rPr lang="en-US" sz="2000"/>
              <a:t>	Content-Type:video/mp4\n</a:t>
            </a:r>
          </a:p>
          <a:p>
            <a:pPr marL="914400" lvl="2" indent="0">
              <a:buNone/>
            </a:pPr>
            <a:r>
              <a:rPr lang="en-US" sz="2000"/>
              <a:t>	\n</a:t>
            </a:r>
          </a:p>
          <a:p>
            <a:pPr marL="914400" lvl="2" indent="0">
              <a:buNone/>
            </a:pPr>
            <a:r>
              <a:rPr lang="en-US" sz="2000"/>
              <a:t>	\n</a:t>
            </a:r>
          </a:p>
          <a:p>
            <a:pPr marL="914400" lvl="2" indent="0">
              <a:buNone/>
            </a:pPr>
            <a:r>
              <a:rPr lang="en-US" sz="2000"/>
              <a:t>	&lt;NoiDungFile&gt;</a:t>
            </a:r>
          </a:p>
          <a:p>
            <a:pPr marL="914400" lvl="2" indent="0">
              <a:buNone/>
            </a:pPr>
            <a:endParaRPr lang="en-US"/>
          </a:p>
        </p:txBody>
      </p:sp>
    </p:spTree>
    <p:extLst>
      <p:ext uri="{BB962C8B-B14F-4D97-AF65-F5344CB8AC3E}">
        <p14:creationId xmlns:p14="http://schemas.microsoft.com/office/powerpoint/2010/main" val="6993310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Chương 4.3 CAsyncSocket</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165</a:t>
            </a:fld>
            <a:endParaRPr lang="en-US" sz="1600"/>
          </a:p>
        </p:txBody>
      </p:sp>
      <p:sp>
        <p:nvSpPr>
          <p:cNvPr id="7" name="Text Placeholder 6"/>
          <p:cNvSpPr>
            <a:spLocks noGrp="1"/>
          </p:cNvSpPr>
          <p:nvPr>
            <p:ph type="body" idx="1"/>
          </p:nvPr>
        </p:nvSpPr>
        <p:spPr>
          <a:xfrm>
            <a:off x="533400" y="1570037"/>
            <a:ext cx="8229600" cy="4525963"/>
          </a:xfrm>
        </p:spPr>
        <p:txBody>
          <a:bodyPr>
            <a:normAutofit/>
          </a:bodyPr>
          <a:lstStyle/>
          <a:p>
            <a:r>
              <a:rPr lang="en-US" sz="2400"/>
              <a:t>3.Viết chương trình HTTP Streaming server thực hiện thao tác sau:</a:t>
            </a:r>
          </a:p>
          <a:p>
            <a:pPr lvl="1"/>
            <a:r>
              <a:rPr lang="en-US" sz="2000"/>
              <a:t>Phản hồi các request như sau:</a:t>
            </a:r>
          </a:p>
          <a:p>
            <a:pPr lvl="2"/>
            <a:r>
              <a:rPr lang="en-US" sz="2000"/>
              <a:t>Nếu file không tồn tại thì phản hồi lại như sau</a:t>
            </a:r>
          </a:p>
          <a:p>
            <a:pPr marL="1371600" lvl="3" indent="0">
              <a:buNone/>
            </a:pPr>
            <a:r>
              <a:rPr lang="en-US"/>
              <a:t>Status: Not Found – 404\n</a:t>
            </a:r>
          </a:p>
          <a:p>
            <a:pPr marL="1371600" lvl="3" indent="0">
              <a:buNone/>
            </a:pPr>
            <a:r>
              <a:rPr lang="en-US"/>
              <a:t>Content-Length:&lt;Chieu dai xau phan hoi&gt;\n</a:t>
            </a:r>
          </a:p>
          <a:p>
            <a:pPr marL="1371600" lvl="3" indent="0">
              <a:buNone/>
            </a:pPr>
            <a:r>
              <a:rPr lang="en-US"/>
              <a:t>Content-Type:text/html\n</a:t>
            </a:r>
          </a:p>
          <a:p>
            <a:pPr marL="1371600" lvl="3" indent="0">
              <a:buNone/>
            </a:pPr>
            <a:r>
              <a:rPr lang="en-US"/>
              <a:t>\n</a:t>
            </a:r>
          </a:p>
          <a:p>
            <a:pPr marL="1371600" lvl="3" indent="0">
              <a:buNone/>
            </a:pPr>
            <a:r>
              <a:rPr lang="en-US"/>
              <a:t>\n</a:t>
            </a:r>
          </a:p>
          <a:p>
            <a:pPr marL="1371600" lvl="3" indent="0">
              <a:buNone/>
            </a:pPr>
            <a:r>
              <a:rPr lang="en-US"/>
              <a:t>Không tìm thấy tệp tin </a:t>
            </a:r>
          </a:p>
          <a:p>
            <a:pPr marL="914400" lvl="2" indent="0">
              <a:buNone/>
            </a:pPr>
            <a:endParaRPr lang="en-US"/>
          </a:p>
        </p:txBody>
      </p:sp>
    </p:spTree>
    <p:extLst>
      <p:ext uri="{BB962C8B-B14F-4D97-AF65-F5344CB8AC3E}">
        <p14:creationId xmlns:p14="http://schemas.microsoft.com/office/powerpoint/2010/main" val="2222392933"/>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Chương 4.3 CAsyncSocket</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166</a:t>
            </a:fld>
            <a:endParaRPr lang="en-US" sz="1600"/>
          </a:p>
        </p:txBody>
      </p:sp>
      <p:sp>
        <p:nvSpPr>
          <p:cNvPr id="7" name="Text Placeholder 6"/>
          <p:cNvSpPr>
            <a:spLocks noGrp="1"/>
          </p:cNvSpPr>
          <p:nvPr>
            <p:ph type="body" idx="1"/>
          </p:nvPr>
        </p:nvSpPr>
        <p:spPr>
          <a:xfrm>
            <a:off x="533400" y="1570037"/>
            <a:ext cx="8229600" cy="4525963"/>
          </a:xfrm>
        </p:spPr>
        <p:txBody>
          <a:bodyPr>
            <a:normAutofit/>
          </a:bodyPr>
          <a:lstStyle/>
          <a:p>
            <a:r>
              <a:rPr lang="en-US" sz="2400"/>
              <a:t>1.Viết chương trình gửi file bằng CAsyncSocket</a:t>
            </a:r>
          </a:p>
          <a:p>
            <a:r>
              <a:rPr lang="en-US" sz="2400"/>
              <a:t>2. Viết chương trình gửi tin nhắn mã hóa qua mạng bằng blocking. Cách thức mã hóa như sau:</a:t>
            </a:r>
          </a:p>
          <a:p>
            <a:pPr lvl="1"/>
            <a:r>
              <a:rPr lang="en-US"/>
              <a:t>Server chọn một số nguyên x (0-255) làm mật khẩu. và gửi cho mỗi client khi kết nối đến. </a:t>
            </a:r>
          </a:p>
          <a:p>
            <a:pPr lvl="1"/>
            <a:r>
              <a:rPr lang="en-US"/>
              <a:t>Mã ASCII của ký tự được gửi sẽ được cộng thêm x trước khi truyền, bên nhận trừ đi x để hiển thị. Nếu giá trị công thêm &gt;255 thì truyền đi phần dư của giá trị đó khi chia cho 256.</a:t>
            </a:r>
          </a:p>
        </p:txBody>
      </p:sp>
    </p:spTree>
    <p:extLst>
      <p:ext uri="{BB962C8B-B14F-4D97-AF65-F5344CB8AC3E}">
        <p14:creationId xmlns:p14="http://schemas.microsoft.com/office/powerpoint/2010/main" val="126138789"/>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492734" y="4865977"/>
            <a:ext cx="6194066" cy="925223"/>
          </a:xfrm>
        </p:spPr>
        <p:txBody>
          <a:bodyPr>
            <a:normAutofit/>
          </a:bodyPr>
          <a:lstStyle/>
          <a:p>
            <a:r>
              <a:rPr lang="en-US" b="1">
                <a:solidFill>
                  <a:srgbClr val="002060"/>
                </a:solidFill>
              </a:rPr>
              <a:t>Lương Ánh Hoàng</a:t>
            </a:r>
          </a:p>
          <a:p>
            <a:r>
              <a:rPr lang="en-US" sz="2400" b="1">
                <a:solidFill>
                  <a:srgbClr val="002060"/>
                </a:solidFill>
              </a:rPr>
              <a:t>hoangla@soict.hut.edu.vn</a:t>
            </a:r>
          </a:p>
        </p:txBody>
      </p:sp>
      <p:sp>
        <p:nvSpPr>
          <p:cNvPr id="2" name="Title 1"/>
          <p:cNvSpPr>
            <a:spLocks noGrp="1"/>
          </p:cNvSpPr>
          <p:nvPr>
            <p:ph type="ctrTitle"/>
          </p:nvPr>
        </p:nvSpPr>
        <p:spPr>
          <a:xfrm>
            <a:off x="838200" y="1295400"/>
            <a:ext cx="7848600" cy="1470025"/>
          </a:xfrm>
        </p:spPr>
        <p:txBody>
          <a:bodyPr/>
          <a:lstStyle/>
          <a:p>
            <a:r>
              <a:rPr lang="en-US" b="1">
                <a:solidFill>
                  <a:srgbClr val="002060"/>
                </a:solidFill>
              </a:rPr>
              <a:t>Chương 5. NET Socket</a:t>
            </a: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a:solidFill>
                  <a:srgbClr val="002060"/>
                </a:solidFill>
              </a:rPr>
              <a:t>5.1. Giới thiệu</a:t>
            </a:r>
          </a:p>
          <a:p>
            <a:r>
              <a:rPr lang="en-US">
                <a:solidFill>
                  <a:srgbClr val="002060"/>
                </a:solidFill>
              </a:rPr>
              <a:t>5.2. TCP Server</a:t>
            </a:r>
          </a:p>
          <a:p>
            <a:r>
              <a:rPr lang="en-US">
                <a:solidFill>
                  <a:srgbClr val="002060"/>
                </a:solidFill>
              </a:rPr>
              <a:t>5.3. TCP Client</a:t>
            </a:r>
          </a:p>
          <a:p>
            <a:r>
              <a:rPr lang="en-US">
                <a:solidFill>
                  <a:srgbClr val="002060"/>
                </a:solidFill>
              </a:rPr>
              <a:t>5.4. UDP Server/Client</a:t>
            </a:r>
          </a:p>
        </p:txBody>
      </p:sp>
      <p:sp>
        <p:nvSpPr>
          <p:cNvPr id="3" name="Title 2"/>
          <p:cNvSpPr>
            <a:spLocks noGrp="1"/>
          </p:cNvSpPr>
          <p:nvPr>
            <p:ph type="title"/>
          </p:nvPr>
        </p:nvSpPr>
        <p:spPr/>
        <p:txBody>
          <a:bodyPr>
            <a:normAutofit/>
          </a:bodyPr>
          <a:lstStyle/>
          <a:p>
            <a:pPr algn="ctr"/>
            <a:r>
              <a:rPr lang="en-US" b="1">
                <a:solidFill>
                  <a:srgbClr val="002060"/>
                </a:solidFill>
              </a:rPr>
              <a:t>Chương 5. NET Soket</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168</a:t>
            </a:fld>
            <a:endParaRPr lang="en-US" sz="160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Chương 5.1 Giới thiệu</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169</a:t>
            </a:fld>
            <a:endParaRPr lang="en-US" sz="1600"/>
          </a:p>
        </p:txBody>
      </p:sp>
      <p:sp>
        <p:nvSpPr>
          <p:cNvPr id="8" name="Text Placeholder 7"/>
          <p:cNvSpPr>
            <a:spLocks noGrp="1"/>
          </p:cNvSpPr>
          <p:nvPr>
            <p:ph type="body" idx="1"/>
          </p:nvPr>
        </p:nvSpPr>
        <p:spPr/>
        <p:txBody>
          <a:bodyPr>
            <a:normAutofit/>
          </a:bodyPr>
          <a:lstStyle/>
          <a:p>
            <a:r>
              <a:rPr lang="en-US" sz="2400"/>
              <a:t>.NET Framework là bộ thư viện chạy trên đa kiến trúc của Microsoft </a:t>
            </a:r>
          </a:p>
          <a:p>
            <a:r>
              <a:rPr lang="en-US" sz="2400"/>
              <a:t>Hai namespace hỗ trợ lập trình mạng: System.Net và System.Net.Sockets</a:t>
            </a:r>
          </a:p>
          <a:p>
            <a:r>
              <a:rPr lang="en-US" sz="2400"/>
              <a:t>Một vài lớp chính</a:t>
            </a:r>
          </a:p>
          <a:p>
            <a:pPr lvl="1"/>
            <a:r>
              <a:rPr lang="en-US" sz="2000"/>
              <a:t>IPAddress: Lưu trữ và quản lý địa chỉ IP.</a:t>
            </a:r>
          </a:p>
          <a:p>
            <a:pPr lvl="1"/>
            <a:r>
              <a:rPr lang="en-US" sz="2000"/>
              <a:t>IPEndPoint: Lưu trữ thông tin về một địa chỉ socket, tương tự như SOCKADDR_IN. Bao gồm IPAddress và  cổng.</a:t>
            </a:r>
          </a:p>
          <a:p>
            <a:pPr lvl="1"/>
            <a:r>
              <a:rPr lang="en-US" sz="2000"/>
              <a:t>DNS: Hỗ trợ các thao tác phân giải tên miền</a:t>
            </a:r>
          </a:p>
          <a:p>
            <a:pPr lvl="1"/>
            <a:r>
              <a:rPr lang="en-US" sz="2000"/>
              <a:t>Socket: Xử lý các thao tác trên socket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525963"/>
          </a:xfrm>
        </p:spPr>
        <p:txBody>
          <a:bodyPr>
            <a:normAutofit/>
          </a:bodyPr>
          <a:lstStyle/>
          <a:p>
            <a:r>
              <a:rPr lang="en-US">
                <a:solidFill>
                  <a:srgbClr val="002060"/>
                </a:solidFill>
              </a:rPr>
              <a:t>Giao thức Internet (Internet Protocol)</a:t>
            </a:r>
          </a:p>
          <a:p>
            <a:pPr lvl="1"/>
            <a:r>
              <a:rPr lang="en-US">
                <a:solidFill>
                  <a:srgbClr val="002060"/>
                </a:solidFill>
              </a:rPr>
              <a:t>Giao thức mạng thông dụng nhất trên thế giới.</a:t>
            </a:r>
          </a:p>
          <a:p>
            <a:pPr lvl="1"/>
            <a:r>
              <a:rPr lang="en-US">
                <a:solidFill>
                  <a:srgbClr val="002060"/>
                </a:solidFill>
              </a:rPr>
              <a:t>Thành công của Internet là nhờ IPv4.</a:t>
            </a:r>
          </a:p>
          <a:p>
            <a:pPr lvl="1"/>
            <a:r>
              <a:rPr lang="en-US">
                <a:solidFill>
                  <a:srgbClr val="002060"/>
                </a:solidFill>
              </a:rPr>
              <a:t>Được hỗ trợ trên tất cả các hệ điều hành.</a:t>
            </a:r>
          </a:p>
          <a:p>
            <a:pPr lvl="1"/>
            <a:r>
              <a:rPr lang="en-US">
                <a:solidFill>
                  <a:srgbClr val="002060"/>
                </a:solidFill>
              </a:rPr>
              <a:t>Là công cụ sử dụng để lập trình ứng dụng mạng</a:t>
            </a:r>
          </a:p>
        </p:txBody>
      </p:sp>
      <p:sp>
        <p:nvSpPr>
          <p:cNvPr id="3" name="Title 2"/>
          <p:cNvSpPr>
            <a:spLocks noGrp="1"/>
          </p:cNvSpPr>
          <p:nvPr>
            <p:ph type="title"/>
          </p:nvPr>
        </p:nvSpPr>
        <p:spPr/>
        <p:txBody>
          <a:bodyPr>
            <a:normAutofit/>
          </a:bodyPr>
          <a:lstStyle/>
          <a:p>
            <a:pPr algn="ctr"/>
            <a:r>
              <a:rPr lang="en-US" b="1">
                <a:solidFill>
                  <a:srgbClr val="002060"/>
                </a:solidFill>
              </a:rPr>
              <a:t>1.2. Giao thức Internet</a:t>
            </a: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17</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 name="Picture 9" descr="network.png"/>
          <p:cNvPicPr>
            <a:picLocks noChangeAspect="1"/>
          </p:cNvPicPr>
          <p:nvPr/>
        </p:nvPicPr>
        <p:blipFill>
          <a:blip r:embed="rId3" cstate="print"/>
          <a:stretch>
            <a:fillRect/>
          </a:stretch>
        </p:blipFill>
        <p:spPr>
          <a:xfrm>
            <a:off x="3429000" y="3657600"/>
            <a:ext cx="2286000" cy="2286000"/>
          </a:xfrm>
          <a:prstGeom prst="rect">
            <a:avLst/>
          </a:prstGeom>
        </p:spPr>
      </p:pic>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Chương 5.1 Giới thiệu</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170</a:t>
            </a:fld>
            <a:endParaRPr lang="en-US" sz="1600"/>
          </a:p>
        </p:txBody>
      </p:sp>
      <p:sp>
        <p:nvSpPr>
          <p:cNvPr id="8" name="Text Placeholder 7"/>
          <p:cNvSpPr>
            <a:spLocks noGrp="1"/>
          </p:cNvSpPr>
          <p:nvPr>
            <p:ph type="body" idx="1"/>
          </p:nvPr>
        </p:nvSpPr>
        <p:spPr/>
        <p:txBody>
          <a:bodyPr>
            <a:normAutofit/>
          </a:bodyPr>
          <a:lstStyle/>
          <a:p>
            <a:r>
              <a:rPr lang="en-US" sz="2400"/>
              <a:t>IPAddress: Đóng gói một địa chỉ IP</a:t>
            </a:r>
          </a:p>
          <a:p>
            <a:pPr lvl="1"/>
            <a:r>
              <a:rPr lang="en-US" sz="2000"/>
              <a:t>Khởi tạo: IPAddress.Parse(“192.168.1.1”);</a:t>
            </a:r>
          </a:p>
          <a:p>
            <a:pPr lvl="1"/>
            <a:r>
              <a:rPr lang="en-US" sz="2000"/>
              <a:t>Lấy dạng chuỗi: IPAddress.ToString();</a:t>
            </a:r>
          </a:p>
          <a:p>
            <a:pPr lvl="1"/>
            <a:r>
              <a:rPr lang="en-US" sz="2000"/>
              <a:t>Các địa chỉ đặc biệt: IPAddress.Any, IPAddress.Broadcast, IPAddress.Loopback</a:t>
            </a:r>
          </a:p>
          <a:p>
            <a:r>
              <a:rPr lang="en-US" sz="2400"/>
              <a:t>IPEndPoint: Đóng gói một địa chỉ socket</a:t>
            </a:r>
          </a:p>
          <a:p>
            <a:pPr lvl="1"/>
            <a:r>
              <a:rPr lang="en-US" sz="2000"/>
              <a:t>Khởi tạo: IPEndPoint(IPAddress, Int32)</a:t>
            </a:r>
          </a:p>
          <a:p>
            <a:pPr lvl="1"/>
            <a:r>
              <a:rPr lang="en-US" sz="2000"/>
              <a:t>Lấy dạng chuỗi: IPEndPoint.ToString();</a:t>
            </a:r>
          </a:p>
          <a:p>
            <a:r>
              <a:rPr lang="en-US" sz="2400"/>
              <a:t>DNS: thực hiện phân giải tên miền</a:t>
            </a:r>
          </a:p>
          <a:p>
            <a:pPr lvl="1"/>
            <a:r>
              <a:rPr lang="en-US" sz="2000"/>
              <a:t>Lấy địa chỉ IP: </a:t>
            </a:r>
          </a:p>
          <a:p>
            <a:pPr lvl="1">
              <a:buNone/>
            </a:pPr>
            <a:r>
              <a:rPr lang="en-US" sz="2000"/>
              <a:t>	IPAddress[] 	DNS.GetHostAddress(“www.google.com”);</a:t>
            </a:r>
          </a:p>
          <a:p>
            <a:pPr lvl="1"/>
            <a:r>
              <a:rPr lang="en-US" sz="2000"/>
              <a:t>Lấy thông tin về host: </a:t>
            </a:r>
          </a:p>
          <a:p>
            <a:pPr lvl="1">
              <a:buNone/>
            </a:pPr>
            <a:r>
              <a:rPr lang="en-US" sz="2000"/>
              <a:t>	IPHostEntry  	DNS.GetHostEntry(“www.google.com”);</a:t>
            </a:r>
          </a:p>
          <a:p>
            <a:pPr lvl="1">
              <a:buNone/>
            </a:pPr>
            <a:endParaRPr lang="en-US" sz="180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Chương 5.2 TCP Server</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171</a:t>
            </a:fld>
            <a:endParaRPr lang="en-US" sz="1600"/>
          </a:p>
        </p:txBody>
      </p:sp>
      <p:sp>
        <p:nvSpPr>
          <p:cNvPr id="8" name="Text Placeholder 7"/>
          <p:cNvSpPr>
            <a:spLocks noGrp="1"/>
          </p:cNvSpPr>
          <p:nvPr>
            <p:ph type="body" idx="1"/>
          </p:nvPr>
        </p:nvSpPr>
        <p:spPr/>
        <p:txBody>
          <a:bodyPr>
            <a:normAutofit/>
          </a:bodyPr>
          <a:lstStyle/>
          <a:p>
            <a:r>
              <a:rPr lang="en-US" sz="2400"/>
              <a:t>Trình tự tạo TCP Server</a:t>
            </a:r>
          </a:p>
          <a:p>
            <a:pPr lvl="1"/>
            <a:r>
              <a:rPr lang="en-US" sz="2000"/>
              <a:t>1.</a:t>
            </a:r>
            <a:r>
              <a:rPr lang="vi-VN" sz="2000"/>
              <a:t>Tạo một Socket</a:t>
            </a:r>
          </a:p>
          <a:p>
            <a:pPr lvl="1"/>
            <a:r>
              <a:rPr lang="en-US" sz="2000"/>
              <a:t>2.</a:t>
            </a:r>
            <a:r>
              <a:rPr lang="vi-VN" sz="2000"/>
              <a:t>Liên kết với một IPEndPoint cục bộ</a:t>
            </a:r>
          </a:p>
          <a:p>
            <a:pPr lvl="1"/>
            <a:r>
              <a:rPr lang="en-US" sz="2000"/>
              <a:t>3.</a:t>
            </a:r>
            <a:r>
              <a:rPr lang="vi-VN" sz="2000"/>
              <a:t>Lắng nghe kết nối</a:t>
            </a:r>
          </a:p>
          <a:p>
            <a:pPr lvl="1"/>
            <a:r>
              <a:rPr lang="en-US" sz="2000"/>
              <a:t>4.</a:t>
            </a:r>
            <a:r>
              <a:rPr lang="vi-VN" sz="2000"/>
              <a:t>Chấp nhận kết nối</a:t>
            </a:r>
          </a:p>
          <a:p>
            <a:pPr lvl="1"/>
            <a:r>
              <a:rPr lang="en-US" sz="2000"/>
              <a:t>5.</a:t>
            </a:r>
            <a:r>
              <a:rPr lang="vi-VN" sz="2000"/>
              <a:t>Gửi nhận dữ liệu theo giao thức </a:t>
            </a:r>
            <a:r>
              <a:rPr lang="en-US" sz="2000"/>
              <a:t>đã</a:t>
            </a:r>
            <a:r>
              <a:rPr lang="vi-VN" sz="2000"/>
              <a:t> thiết kế</a:t>
            </a:r>
          </a:p>
          <a:p>
            <a:pPr lvl="1"/>
            <a:r>
              <a:rPr lang="en-US" sz="2000"/>
              <a:t>6.</a:t>
            </a:r>
            <a:r>
              <a:rPr lang="vi-VN" sz="2000"/>
              <a:t>Đóng kết nối sau khi đã hoàn thành và trở lại trạng thái lắng nghe chờ kết nối mới.</a:t>
            </a:r>
          </a:p>
          <a:p>
            <a:pPr lvl="1"/>
            <a:endParaRPr lang="en-US" sz="1600"/>
          </a:p>
          <a:p>
            <a:pPr lvl="1">
              <a:buNone/>
            </a:pPr>
            <a:endParaRPr lang="en-US" sz="180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Chương 5.2 TCP Server</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172</a:t>
            </a:fld>
            <a:endParaRPr lang="en-US" sz="1600"/>
          </a:p>
        </p:txBody>
      </p:sp>
      <p:sp>
        <p:nvSpPr>
          <p:cNvPr id="8" name="Text Placeholder 7"/>
          <p:cNvSpPr>
            <a:spLocks noGrp="1"/>
          </p:cNvSpPr>
          <p:nvPr>
            <p:ph type="body" idx="1"/>
          </p:nvPr>
        </p:nvSpPr>
        <p:spPr/>
        <p:txBody>
          <a:bodyPr>
            <a:normAutofit/>
          </a:bodyPr>
          <a:lstStyle/>
          <a:p>
            <a:r>
              <a:rPr lang="en-US" sz="2400"/>
              <a:t>Thí dụ</a:t>
            </a:r>
          </a:p>
          <a:p>
            <a:pPr lvl="1">
              <a:buNone/>
            </a:pPr>
            <a:endParaRPr lang="en-US" sz="1800"/>
          </a:p>
        </p:txBody>
      </p:sp>
      <p:sp>
        <p:nvSpPr>
          <p:cNvPr id="6" name="TextBox 5"/>
          <p:cNvSpPr txBox="1"/>
          <p:nvPr/>
        </p:nvSpPr>
        <p:spPr>
          <a:xfrm>
            <a:off x="990600" y="1935063"/>
            <a:ext cx="7391400" cy="4770537"/>
          </a:xfrm>
          <a:prstGeom prst="rect">
            <a:avLst/>
          </a:prstGeom>
          <a:noFill/>
        </p:spPr>
        <p:txBody>
          <a:bodyPr wrap="square" rtlCol="0">
            <a:spAutoFit/>
          </a:bodyPr>
          <a:lstStyle/>
          <a:p>
            <a:r>
              <a:rPr lang="en-US" sz="1600" b="1">
                <a:solidFill>
                  <a:srgbClr val="006020"/>
                </a:solidFill>
              </a:rPr>
              <a:t>            // Thiết lập địa chỉ của server</a:t>
            </a:r>
          </a:p>
          <a:p>
            <a:r>
              <a:rPr lang="en-US" sz="1600" b="1">
                <a:solidFill>
                  <a:srgbClr val="002060"/>
                </a:solidFill>
              </a:rPr>
              <a:t>            IPEndPoint ie = new IPEndPoint(IPAddress.Any, 8888);</a:t>
            </a:r>
          </a:p>
          <a:p>
            <a:r>
              <a:rPr lang="en-US" sz="1600" b="1">
                <a:solidFill>
                  <a:srgbClr val="006020"/>
                </a:solidFill>
              </a:rPr>
              <a:t>            // Tạo socket server</a:t>
            </a:r>
            <a:r>
              <a:rPr lang="en-US" sz="1600" b="1">
                <a:solidFill>
                  <a:srgbClr val="002060"/>
                </a:solidFill>
              </a:rPr>
              <a:t>	</a:t>
            </a:r>
          </a:p>
          <a:p>
            <a:r>
              <a:rPr lang="en-US" sz="1600" b="1">
                <a:solidFill>
                  <a:srgbClr val="002060"/>
                </a:solidFill>
              </a:rPr>
              <a:t>            Socket server = new Socket(AddressFamily.InterNetwork,</a:t>
            </a:r>
          </a:p>
          <a:p>
            <a:r>
              <a:rPr lang="en-US" sz="1600" b="1">
                <a:solidFill>
                  <a:srgbClr val="002060"/>
                </a:solidFill>
              </a:rPr>
              <a:t>                SocketType.Stream, ProtocolType.Tcp);</a:t>
            </a:r>
          </a:p>
          <a:p>
            <a:r>
              <a:rPr lang="en-US" sz="1600" b="1">
                <a:solidFill>
                  <a:srgbClr val="002060"/>
                </a:solidFill>
              </a:rPr>
              <a:t>            int ret;</a:t>
            </a:r>
          </a:p>
          <a:p>
            <a:r>
              <a:rPr lang="en-US" sz="1600" b="1">
                <a:solidFill>
                  <a:srgbClr val="002060"/>
                </a:solidFill>
              </a:rPr>
              <a:t>            </a:t>
            </a:r>
            <a:r>
              <a:rPr lang="en-US" sz="1600" b="1">
                <a:solidFill>
                  <a:srgbClr val="006020"/>
                </a:solidFill>
              </a:rPr>
              <a:t>// Bind và Listen</a:t>
            </a:r>
          </a:p>
          <a:p>
            <a:r>
              <a:rPr lang="en-US" sz="1600" b="1">
                <a:solidFill>
                  <a:srgbClr val="002060"/>
                </a:solidFill>
              </a:rPr>
              <a:t>            server.Bind(ie);</a:t>
            </a:r>
          </a:p>
          <a:p>
            <a:r>
              <a:rPr lang="en-US" sz="1600" b="1">
                <a:solidFill>
                  <a:srgbClr val="002060"/>
                </a:solidFill>
              </a:rPr>
              <a:t>            server.Listen(10);</a:t>
            </a:r>
          </a:p>
          <a:p>
            <a:r>
              <a:rPr lang="en-US" sz="1600" b="1">
                <a:solidFill>
                  <a:srgbClr val="002060"/>
                </a:solidFill>
              </a:rPr>
              <a:t>            Console.WriteLine(“Doi ket noi tu client...");</a:t>
            </a:r>
          </a:p>
          <a:p>
            <a:r>
              <a:rPr lang="en-US" sz="1600" b="1">
                <a:solidFill>
                  <a:srgbClr val="006020"/>
                </a:solidFill>
              </a:rPr>
              <a:t>            // Chấp nhận kết nối mới</a:t>
            </a:r>
          </a:p>
          <a:p>
            <a:r>
              <a:rPr lang="en-US" sz="1600" b="1">
                <a:solidFill>
                  <a:srgbClr val="002060"/>
                </a:solidFill>
              </a:rPr>
              <a:t>            Socket client = server.Accept();</a:t>
            </a:r>
          </a:p>
          <a:p>
            <a:r>
              <a:rPr lang="en-US" sz="1600" b="1">
                <a:solidFill>
                  <a:srgbClr val="002060"/>
                </a:solidFill>
              </a:rPr>
              <a:t>            Console.WriteLine("Chap nhan ket noi tu:{0}", 	client.RemoteEndPoint.ToString());</a:t>
            </a:r>
          </a:p>
          <a:p>
            <a:r>
              <a:rPr lang="en-US" sz="1600" b="1">
                <a:solidFill>
                  <a:srgbClr val="002060"/>
                </a:solidFill>
              </a:rPr>
              <a:t>            string s = “Hello Net Socket";</a:t>
            </a:r>
          </a:p>
          <a:p>
            <a:r>
              <a:rPr lang="en-US" sz="1600" b="1">
                <a:solidFill>
                  <a:srgbClr val="002060"/>
                </a:solidFill>
              </a:rPr>
              <a:t>            byte[] data = new byte[1024];</a:t>
            </a:r>
          </a:p>
          <a:p>
            <a:r>
              <a:rPr lang="en-US" sz="1600" b="1">
                <a:solidFill>
                  <a:srgbClr val="002060"/>
                </a:solidFill>
              </a:rPr>
              <a:t>            data = Encoding.ASCII.GetBytes(s);</a:t>
            </a:r>
          </a:p>
          <a:p>
            <a:r>
              <a:rPr lang="en-US" sz="1600" b="1">
                <a:solidFill>
                  <a:srgbClr val="002060"/>
                </a:solidFill>
              </a:rPr>
              <a:t>            client.Send(data, data.Length, SocketFlags.None);</a:t>
            </a:r>
          </a:p>
          <a:p>
            <a:r>
              <a:rPr lang="en-US" sz="1600" b="1">
                <a:solidFill>
                  <a:srgbClr val="002060"/>
                </a:solidFill>
              </a:rPr>
              <a:t>            </a:t>
            </a: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Chương 5.2 TCP Server</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173</a:t>
            </a:fld>
            <a:endParaRPr lang="en-US" sz="1600"/>
          </a:p>
        </p:txBody>
      </p:sp>
      <p:sp>
        <p:nvSpPr>
          <p:cNvPr id="8" name="Text Placeholder 7"/>
          <p:cNvSpPr>
            <a:spLocks noGrp="1"/>
          </p:cNvSpPr>
          <p:nvPr>
            <p:ph type="body" idx="1"/>
          </p:nvPr>
        </p:nvSpPr>
        <p:spPr/>
        <p:txBody>
          <a:bodyPr>
            <a:normAutofit/>
          </a:bodyPr>
          <a:lstStyle/>
          <a:p>
            <a:r>
              <a:rPr lang="en-US" sz="2400"/>
              <a:t>Thí dụ (tiếp)</a:t>
            </a:r>
          </a:p>
          <a:p>
            <a:pPr lvl="1">
              <a:buNone/>
            </a:pPr>
            <a:endParaRPr lang="en-US" sz="1800"/>
          </a:p>
        </p:txBody>
      </p:sp>
      <p:sp>
        <p:nvSpPr>
          <p:cNvPr id="6" name="TextBox 5"/>
          <p:cNvSpPr txBox="1"/>
          <p:nvPr/>
        </p:nvSpPr>
        <p:spPr>
          <a:xfrm>
            <a:off x="1524000" y="2057400"/>
            <a:ext cx="7391400" cy="2554545"/>
          </a:xfrm>
          <a:prstGeom prst="rect">
            <a:avLst/>
          </a:prstGeom>
          <a:noFill/>
        </p:spPr>
        <p:txBody>
          <a:bodyPr wrap="square" rtlCol="0">
            <a:spAutoFit/>
          </a:bodyPr>
          <a:lstStyle/>
          <a:p>
            <a:r>
              <a:rPr lang="en-US" sz="1600" b="1">
                <a:solidFill>
                  <a:srgbClr val="002060"/>
                </a:solidFill>
              </a:rPr>
              <a:t>while (true)</a:t>
            </a:r>
          </a:p>
          <a:p>
            <a:r>
              <a:rPr lang="en-US" sz="1600" b="1">
                <a:solidFill>
                  <a:srgbClr val="002060"/>
                </a:solidFill>
              </a:rPr>
              <a:t>            {</a:t>
            </a:r>
          </a:p>
          <a:p>
            <a:r>
              <a:rPr lang="en-US" sz="1600" b="1">
                <a:solidFill>
                  <a:srgbClr val="002060"/>
                </a:solidFill>
              </a:rPr>
              <a:t>                data = new byte[1024];</a:t>
            </a:r>
          </a:p>
          <a:p>
            <a:r>
              <a:rPr lang="en-US" sz="1600" b="1">
                <a:solidFill>
                  <a:srgbClr val="002060"/>
                </a:solidFill>
              </a:rPr>
              <a:t>                ret = client.Receive(data);</a:t>
            </a:r>
          </a:p>
          <a:p>
            <a:r>
              <a:rPr lang="en-US" sz="1600" b="1">
                <a:solidFill>
                  <a:srgbClr val="002060"/>
                </a:solidFill>
              </a:rPr>
              <a:t>                if (ret == 0) break;</a:t>
            </a:r>
          </a:p>
          <a:p>
            <a:r>
              <a:rPr lang="en-US" sz="1600" b="1">
                <a:solidFill>
                  <a:srgbClr val="002060"/>
                </a:solidFill>
              </a:rPr>
              <a:t>                Console.WriteLine("Du lieu tu client:{0}", 			Encoding.ASCII.GetString(data,0,ret));</a:t>
            </a:r>
          </a:p>
          <a:p>
            <a:r>
              <a:rPr lang="en-US" sz="1600" b="1">
                <a:solidFill>
                  <a:srgbClr val="002060"/>
                </a:solidFill>
              </a:rPr>
              <a:t>            }</a:t>
            </a:r>
          </a:p>
          <a:p>
            <a:r>
              <a:rPr lang="en-US" sz="1600" b="1">
                <a:solidFill>
                  <a:srgbClr val="002060"/>
                </a:solidFill>
              </a:rPr>
              <a:t>            client.Shutdown(SocketShutdown.Both);</a:t>
            </a:r>
          </a:p>
          <a:p>
            <a:r>
              <a:rPr lang="en-US" sz="1600" b="1">
                <a:solidFill>
                  <a:srgbClr val="002060"/>
                </a:solidFill>
              </a:rPr>
              <a:t>            client.Close();</a:t>
            </a: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Chương 5.3 TCP Client</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174</a:t>
            </a:fld>
            <a:endParaRPr lang="en-US" sz="1600"/>
          </a:p>
        </p:txBody>
      </p:sp>
      <p:sp>
        <p:nvSpPr>
          <p:cNvPr id="8" name="Text Placeholder 7"/>
          <p:cNvSpPr>
            <a:spLocks noGrp="1"/>
          </p:cNvSpPr>
          <p:nvPr>
            <p:ph type="body" idx="1"/>
          </p:nvPr>
        </p:nvSpPr>
        <p:spPr/>
        <p:txBody>
          <a:bodyPr>
            <a:normAutofit/>
          </a:bodyPr>
          <a:lstStyle/>
          <a:p>
            <a:r>
              <a:rPr lang="en-US" sz="2400"/>
              <a:t>Trình tự</a:t>
            </a:r>
          </a:p>
          <a:p>
            <a:pPr lvl="1"/>
            <a:r>
              <a:rPr lang="en-US" sz="2000"/>
              <a:t>Xác định địa chỉ của Server</a:t>
            </a:r>
          </a:p>
          <a:p>
            <a:pPr lvl="1"/>
            <a:r>
              <a:rPr lang="en-US" sz="2000"/>
              <a:t>Tạo Socket</a:t>
            </a:r>
          </a:p>
          <a:p>
            <a:pPr lvl="1"/>
            <a:r>
              <a:rPr lang="en-US" sz="2000"/>
              <a:t>Kết nối đến Server</a:t>
            </a:r>
          </a:p>
          <a:p>
            <a:pPr lvl="1"/>
            <a:r>
              <a:rPr lang="en-US" sz="2000"/>
              <a:t>Gửi nhận dữ liệu theo giao thức đã thiết kế</a:t>
            </a:r>
          </a:p>
          <a:p>
            <a:pPr lvl="1"/>
            <a:r>
              <a:rPr lang="en-US" sz="2000"/>
              <a:t>Đóng Socket	</a:t>
            </a:r>
          </a:p>
          <a:p>
            <a:pPr lvl="1">
              <a:buNone/>
            </a:pPr>
            <a:endParaRPr lang="en-US" sz="180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Chương 5.3 TCP Client</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175</a:t>
            </a:fld>
            <a:endParaRPr lang="en-US" sz="1600"/>
          </a:p>
        </p:txBody>
      </p:sp>
      <p:sp>
        <p:nvSpPr>
          <p:cNvPr id="8" name="Text Placeholder 7"/>
          <p:cNvSpPr>
            <a:spLocks noGrp="1"/>
          </p:cNvSpPr>
          <p:nvPr>
            <p:ph type="body" idx="1"/>
          </p:nvPr>
        </p:nvSpPr>
        <p:spPr/>
        <p:txBody>
          <a:bodyPr>
            <a:normAutofit/>
          </a:bodyPr>
          <a:lstStyle/>
          <a:p>
            <a:r>
              <a:rPr lang="en-US" sz="2400"/>
              <a:t>Thí dụ</a:t>
            </a:r>
          </a:p>
          <a:p>
            <a:pPr lvl="1">
              <a:buNone/>
            </a:pPr>
            <a:endParaRPr lang="en-US" sz="1800"/>
          </a:p>
        </p:txBody>
      </p:sp>
      <p:sp>
        <p:nvSpPr>
          <p:cNvPr id="6" name="TextBox 5"/>
          <p:cNvSpPr txBox="1"/>
          <p:nvPr/>
        </p:nvSpPr>
        <p:spPr>
          <a:xfrm>
            <a:off x="990600" y="2057400"/>
            <a:ext cx="7391400" cy="4278094"/>
          </a:xfrm>
          <a:prstGeom prst="rect">
            <a:avLst/>
          </a:prstGeom>
          <a:noFill/>
        </p:spPr>
        <p:txBody>
          <a:bodyPr wrap="square" rtlCol="0">
            <a:spAutoFit/>
          </a:bodyPr>
          <a:lstStyle/>
          <a:p>
            <a:r>
              <a:rPr lang="en-US" sz="1600" b="1">
                <a:solidFill>
                  <a:srgbClr val="006020"/>
                </a:solidFill>
              </a:rPr>
              <a:t>// Thiết lập địa chỉ</a:t>
            </a:r>
          </a:p>
          <a:p>
            <a:r>
              <a:rPr lang="en-US" sz="1600" b="1">
                <a:solidFill>
                  <a:srgbClr val="002060"/>
                </a:solidFill>
              </a:rPr>
              <a:t>IPEndPoint iep = new IPEndPoint(IPAddress.Parse("127.0.0.1"), 8888);</a:t>
            </a:r>
          </a:p>
          <a:p>
            <a:r>
              <a:rPr lang="en-US" sz="1600" b="1">
                <a:solidFill>
                  <a:srgbClr val="006020"/>
                </a:solidFill>
              </a:rPr>
              <a:t>// Tạo socket client</a:t>
            </a:r>
          </a:p>
          <a:p>
            <a:r>
              <a:rPr lang="en-US" sz="1600" b="1">
                <a:solidFill>
                  <a:srgbClr val="002060"/>
                </a:solidFill>
              </a:rPr>
              <a:t>Socket client = new Socket(AddressFamily.InterNetwork, SocketType.Stream, ProtocolType.Tcp);</a:t>
            </a:r>
          </a:p>
          <a:p>
            <a:r>
              <a:rPr lang="en-US" sz="1600" b="1">
                <a:solidFill>
                  <a:srgbClr val="006020"/>
                </a:solidFill>
              </a:rPr>
              <a:t>// Kết nối đến server</a:t>
            </a:r>
          </a:p>
          <a:p>
            <a:r>
              <a:rPr lang="en-US" sz="1600" b="1">
                <a:solidFill>
                  <a:srgbClr val="002060"/>
                </a:solidFill>
              </a:rPr>
              <a:t>client.Connect(iep);</a:t>
            </a:r>
          </a:p>
          <a:p>
            <a:r>
              <a:rPr lang="en-US" sz="1600" b="1">
                <a:solidFill>
                  <a:srgbClr val="002060"/>
                </a:solidFill>
              </a:rPr>
              <a:t>byte[] data = new byte[1024];</a:t>
            </a:r>
          </a:p>
          <a:p>
            <a:r>
              <a:rPr lang="en-US" sz="1600" b="1">
                <a:solidFill>
                  <a:srgbClr val="002060"/>
                </a:solidFill>
              </a:rPr>
              <a:t>int recv = client.Receive(data); </a:t>
            </a:r>
            <a:r>
              <a:rPr lang="en-US" sz="1600" b="1">
                <a:solidFill>
                  <a:srgbClr val="006020"/>
                </a:solidFill>
              </a:rPr>
              <a:t>// Nhận câu chào từ server</a:t>
            </a:r>
          </a:p>
          <a:p>
            <a:r>
              <a:rPr lang="en-US" sz="1600" b="1">
                <a:solidFill>
                  <a:srgbClr val="002060"/>
                </a:solidFill>
              </a:rPr>
              <a:t>string s = Encoding.ASCII.GetString(data, 0, recv); Console.WriteLine("Server gui:{0}", s);</a:t>
            </a:r>
          </a:p>
          <a:p>
            <a:r>
              <a:rPr lang="en-US" sz="1600" b="1">
                <a:solidFill>
                  <a:srgbClr val="002060"/>
                </a:solidFill>
              </a:rPr>
              <a:t>string   input;</a:t>
            </a:r>
          </a:p>
          <a:p>
            <a:r>
              <a:rPr lang="en-US" sz="1600" b="1">
                <a:solidFill>
                  <a:srgbClr val="002060"/>
                </a:solidFill>
              </a:rPr>
              <a:t>while (true) {</a:t>
            </a:r>
          </a:p>
          <a:p>
            <a:r>
              <a:rPr lang="en-US" sz="1600" b="1">
                <a:solidFill>
                  <a:srgbClr val="002060"/>
                </a:solidFill>
              </a:rPr>
              <a:t>          input = Console.ReadLine();</a:t>
            </a:r>
          </a:p>
          <a:p>
            <a:r>
              <a:rPr lang="en-US" sz="1600" b="1">
                <a:solidFill>
                  <a:srgbClr val="006020"/>
                </a:solidFill>
              </a:rPr>
              <a:t>        //Chuyen input thanh mang byte gui len cho server </a:t>
            </a:r>
          </a:p>
          <a:p>
            <a:r>
              <a:rPr lang="en-US" sz="1600" b="1">
                <a:solidFill>
                  <a:srgbClr val="002060"/>
                </a:solidFill>
              </a:rPr>
              <a:t>          data = Encoding.ASCII.GetBytes(input);</a:t>
            </a:r>
          </a:p>
          <a:p>
            <a:r>
              <a:rPr lang="en-US" sz="1600" b="1">
                <a:solidFill>
                  <a:srgbClr val="002060"/>
                </a:solidFill>
              </a:rPr>
              <a:t>          client.Send(data, data.Length, SocketFlags.None);</a:t>
            </a: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Chương 5.3 TCP Client</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176</a:t>
            </a:fld>
            <a:endParaRPr lang="en-US" sz="1600"/>
          </a:p>
        </p:txBody>
      </p:sp>
      <p:sp>
        <p:nvSpPr>
          <p:cNvPr id="8" name="Text Placeholder 7"/>
          <p:cNvSpPr>
            <a:spLocks noGrp="1"/>
          </p:cNvSpPr>
          <p:nvPr>
            <p:ph type="body" idx="1"/>
          </p:nvPr>
        </p:nvSpPr>
        <p:spPr/>
        <p:txBody>
          <a:bodyPr>
            <a:normAutofit/>
          </a:bodyPr>
          <a:lstStyle/>
          <a:p>
            <a:r>
              <a:rPr lang="en-US" sz="2400"/>
              <a:t>Thí dụ (tiếp)</a:t>
            </a:r>
          </a:p>
          <a:p>
            <a:pPr lvl="1">
              <a:buNone/>
            </a:pPr>
            <a:endParaRPr lang="en-US" sz="1800"/>
          </a:p>
        </p:txBody>
      </p:sp>
      <p:sp>
        <p:nvSpPr>
          <p:cNvPr id="6" name="TextBox 5"/>
          <p:cNvSpPr txBox="1"/>
          <p:nvPr/>
        </p:nvSpPr>
        <p:spPr>
          <a:xfrm>
            <a:off x="990600" y="2057400"/>
            <a:ext cx="7391400" cy="1323439"/>
          </a:xfrm>
          <a:prstGeom prst="rect">
            <a:avLst/>
          </a:prstGeom>
          <a:noFill/>
        </p:spPr>
        <p:txBody>
          <a:bodyPr wrap="square" rtlCol="0">
            <a:spAutoFit/>
          </a:bodyPr>
          <a:lstStyle/>
          <a:p>
            <a:r>
              <a:rPr lang="en-US" sz="1600" b="1">
                <a:solidFill>
                  <a:srgbClr val="002060"/>
                </a:solidFill>
              </a:rPr>
              <a:t>            if (input.ToUpper().Equals("QUIT")) break;</a:t>
            </a:r>
          </a:p>
          <a:p>
            <a:r>
              <a:rPr lang="en-US" sz="1600" b="1">
                <a:solidFill>
                  <a:srgbClr val="002060"/>
                </a:solidFill>
              </a:rPr>
              <a:t>}</a:t>
            </a:r>
          </a:p>
          <a:p>
            <a:r>
              <a:rPr lang="en-US" sz="1600" b="1">
                <a:solidFill>
                  <a:srgbClr val="002060"/>
                </a:solidFill>
              </a:rPr>
              <a:t>      client.Disconnect(true);</a:t>
            </a:r>
          </a:p>
          <a:p>
            <a:r>
              <a:rPr lang="en-US" sz="1600" b="1">
                <a:solidFill>
                  <a:srgbClr val="002060"/>
                </a:solidFill>
              </a:rPr>
              <a:t>      client.Close();</a:t>
            </a:r>
          </a:p>
          <a:p>
            <a:r>
              <a:rPr lang="en-US" sz="1600" b="1">
                <a:solidFill>
                  <a:srgbClr val="002060"/>
                </a:solidFill>
              </a:rPr>
              <a:t>}</a:t>
            </a: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Chương 5.4 UDP Server/Client</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177</a:t>
            </a:fld>
            <a:endParaRPr lang="en-US" sz="1600"/>
          </a:p>
        </p:txBody>
      </p:sp>
      <p:sp>
        <p:nvSpPr>
          <p:cNvPr id="8" name="Text Placeholder 7"/>
          <p:cNvSpPr>
            <a:spLocks noGrp="1"/>
          </p:cNvSpPr>
          <p:nvPr>
            <p:ph type="body" idx="1"/>
          </p:nvPr>
        </p:nvSpPr>
        <p:spPr/>
        <p:txBody>
          <a:bodyPr>
            <a:normAutofit/>
          </a:bodyPr>
          <a:lstStyle/>
          <a:p>
            <a:r>
              <a:rPr lang="en-US" sz="2400"/>
              <a:t>Trình tự UDP Server</a:t>
            </a:r>
          </a:p>
          <a:p>
            <a:pPr lvl="1"/>
            <a:r>
              <a:rPr lang="en-US" sz="2000"/>
              <a:t>Tạo một Socket</a:t>
            </a:r>
          </a:p>
          <a:p>
            <a:pPr lvl="1"/>
            <a:r>
              <a:rPr lang="en-US" sz="2000"/>
              <a:t>Liên kết với một IPEndPoint cục bộ qua hàm Bind (UDP Server) hoặc xác định địa chỉ Server để gửi dữ liệu (UDP Client)</a:t>
            </a:r>
          </a:p>
          <a:p>
            <a:pPr lvl="1"/>
            <a:r>
              <a:rPr lang="en-US" sz="2000"/>
              <a:t>Gửi nhận dữ liệu theo giao thức đã thiết kế bằng hàm ReceiveFrom/SendTo</a:t>
            </a:r>
          </a:p>
          <a:p>
            <a:pPr lvl="1"/>
            <a:r>
              <a:rPr lang="en-US" sz="2000"/>
              <a:t>Đóng Socket</a:t>
            </a:r>
          </a:p>
          <a:p>
            <a:endParaRPr lang="en-US" sz="2400"/>
          </a:p>
          <a:p>
            <a:pPr lvl="1">
              <a:buNone/>
            </a:pPr>
            <a:endParaRPr lang="en-US" sz="180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219A9A3-0F38-4099-B7BB-C4755AFA3DB9}"/>
              </a:ext>
            </a:extLst>
          </p:cNvPr>
          <p:cNvSpPr>
            <a:spLocks noGrp="1"/>
          </p:cNvSpPr>
          <p:nvPr>
            <p:ph type="body" idx="1"/>
          </p:nvPr>
        </p:nvSpPr>
        <p:spPr/>
        <p:txBody>
          <a:bodyPr/>
          <a:lstStyle/>
          <a:p>
            <a:r>
              <a:rPr lang="en-US" dirty="0"/>
              <a:t>5-10 </a:t>
            </a:r>
            <a:r>
              <a:rPr lang="en-US" dirty="0" err="1"/>
              <a:t>trắc</a:t>
            </a:r>
            <a:r>
              <a:rPr lang="en-US" dirty="0"/>
              <a:t> </a:t>
            </a:r>
            <a:r>
              <a:rPr lang="en-US" dirty="0" err="1"/>
              <a:t>nghiệm</a:t>
            </a:r>
            <a:r>
              <a:rPr lang="en-US" dirty="0"/>
              <a:t> + 15 </a:t>
            </a:r>
            <a:r>
              <a:rPr lang="en-US" dirty="0" err="1"/>
              <a:t>chỗ</a:t>
            </a:r>
            <a:r>
              <a:rPr lang="en-US" dirty="0"/>
              <a:t> </a:t>
            </a:r>
            <a:r>
              <a:rPr lang="en-US" dirty="0" err="1"/>
              <a:t>thiếu</a:t>
            </a:r>
            <a:r>
              <a:rPr lang="en-US" dirty="0"/>
              <a:t> </a:t>
            </a:r>
            <a:r>
              <a:rPr lang="en-US" dirty="0" err="1"/>
              <a:t>cần</a:t>
            </a:r>
            <a:r>
              <a:rPr lang="en-US" dirty="0"/>
              <a:t> </a:t>
            </a:r>
            <a:r>
              <a:rPr lang="en-US" dirty="0" err="1"/>
              <a:t>điền</a:t>
            </a:r>
            <a:endParaRPr lang="en-US" dirty="0"/>
          </a:p>
          <a:p>
            <a:r>
              <a:rPr lang="en-US" dirty="0" err="1"/>
              <a:t>Được</a:t>
            </a:r>
            <a:r>
              <a:rPr lang="en-US" dirty="0"/>
              <a:t> </a:t>
            </a:r>
            <a:r>
              <a:rPr lang="en-US" dirty="0" err="1"/>
              <a:t>dùng</a:t>
            </a:r>
            <a:r>
              <a:rPr lang="en-US" dirty="0"/>
              <a:t> </a:t>
            </a:r>
            <a:r>
              <a:rPr lang="en-US" dirty="0" err="1"/>
              <a:t>máy</a:t>
            </a:r>
            <a:r>
              <a:rPr lang="en-US" dirty="0"/>
              <a:t> </a:t>
            </a:r>
            <a:r>
              <a:rPr lang="en-US" dirty="0" err="1"/>
              <a:t>tính</a:t>
            </a:r>
            <a:endParaRPr lang="en-US" dirty="0"/>
          </a:p>
          <a:p>
            <a:r>
              <a:rPr lang="en-US" dirty="0" err="1"/>
              <a:t>Cuối</a:t>
            </a:r>
            <a:r>
              <a:rPr lang="en-US" dirty="0"/>
              <a:t> </a:t>
            </a:r>
            <a:r>
              <a:rPr lang="en-US" dirty="0" err="1"/>
              <a:t>kỳ</a:t>
            </a:r>
            <a:r>
              <a:rPr lang="en-US" dirty="0"/>
              <a:t> = </a:t>
            </a:r>
            <a:r>
              <a:rPr lang="en-US" dirty="0" err="1"/>
              <a:t>Giữa</a:t>
            </a:r>
            <a:r>
              <a:rPr lang="en-US" dirty="0"/>
              <a:t> </a:t>
            </a:r>
            <a:r>
              <a:rPr lang="en-US" dirty="0" err="1"/>
              <a:t>kỳ</a:t>
            </a:r>
            <a:endParaRPr lang="en-US" dirty="0"/>
          </a:p>
          <a:p>
            <a:r>
              <a:rPr lang="en-US" dirty="0"/>
              <a:t>Socket </a:t>
            </a:r>
            <a:r>
              <a:rPr lang="en-US" dirty="0" err="1"/>
              <a:t>cơ</a:t>
            </a:r>
            <a:r>
              <a:rPr lang="en-US" dirty="0"/>
              <a:t> </a:t>
            </a:r>
            <a:r>
              <a:rPr lang="en-US" dirty="0" err="1"/>
              <a:t>bản</a:t>
            </a:r>
            <a:r>
              <a:rPr lang="en-US" dirty="0"/>
              <a:t> + Thread + Select + </a:t>
            </a:r>
            <a:r>
              <a:rPr lang="en-US" dirty="0" err="1"/>
              <a:t>AsyncSelect</a:t>
            </a:r>
            <a:r>
              <a:rPr lang="en-US" dirty="0"/>
              <a:t> + </a:t>
            </a:r>
            <a:r>
              <a:rPr lang="en-US" dirty="0" err="1"/>
              <a:t>EventSelect</a:t>
            </a:r>
            <a:r>
              <a:rPr lang="en-US" dirty="0"/>
              <a:t> + .NET</a:t>
            </a:r>
          </a:p>
          <a:p>
            <a:r>
              <a:rPr lang="en-US" dirty="0" err="1"/>
              <a:t>Trắc</a:t>
            </a:r>
            <a:r>
              <a:rPr lang="en-US" dirty="0"/>
              <a:t> </a:t>
            </a:r>
            <a:r>
              <a:rPr lang="en-US" dirty="0" err="1"/>
              <a:t>nghiệm</a:t>
            </a:r>
            <a:r>
              <a:rPr lang="en-US" dirty="0"/>
              <a:t>: </a:t>
            </a:r>
            <a:r>
              <a:rPr lang="en-US" dirty="0" err="1"/>
              <a:t>lý</a:t>
            </a:r>
            <a:r>
              <a:rPr lang="en-US" dirty="0"/>
              <a:t> </a:t>
            </a:r>
            <a:r>
              <a:rPr lang="en-US" dirty="0" err="1"/>
              <a:t>thuyết</a:t>
            </a:r>
            <a:r>
              <a:rPr lang="en-US" dirty="0"/>
              <a:t> TCP/UDP</a:t>
            </a:r>
          </a:p>
          <a:p>
            <a:r>
              <a:rPr lang="en-US" dirty="0" err="1"/>
              <a:t>Tuyệt</a:t>
            </a:r>
            <a:r>
              <a:rPr lang="en-US" dirty="0"/>
              <a:t> </a:t>
            </a:r>
            <a:r>
              <a:rPr lang="en-US" dirty="0" err="1"/>
              <a:t>đối</a:t>
            </a:r>
            <a:r>
              <a:rPr lang="en-US" dirty="0"/>
              <a:t> </a:t>
            </a:r>
            <a:r>
              <a:rPr lang="en-US" dirty="0" err="1"/>
              <a:t>ko</a:t>
            </a:r>
            <a:r>
              <a:rPr lang="en-US" dirty="0"/>
              <a:t> </a:t>
            </a:r>
            <a:r>
              <a:rPr lang="en-US" dirty="0" err="1"/>
              <a:t>chép</a:t>
            </a:r>
            <a:r>
              <a:rPr lang="en-US" dirty="0"/>
              <a:t> </a:t>
            </a:r>
            <a:r>
              <a:rPr lang="en-US" dirty="0" err="1"/>
              <a:t>bài</a:t>
            </a:r>
            <a:r>
              <a:rPr lang="en-US" dirty="0"/>
              <a:t> </a:t>
            </a:r>
            <a:r>
              <a:rPr lang="en-US" dirty="0" err="1"/>
              <a:t>của</a:t>
            </a:r>
            <a:r>
              <a:rPr lang="en-US" dirty="0"/>
              <a:t> </a:t>
            </a:r>
            <a:r>
              <a:rPr lang="en-US" dirty="0" err="1"/>
              <a:t>nhau</a:t>
            </a:r>
            <a:endParaRPr lang="en-US" dirty="0"/>
          </a:p>
        </p:txBody>
      </p:sp>
      <p:sp>
        <p:nvSpPr>
          <p:cNvPr id="3" name="Title 2">
            <a:extLst>
              <a:ext uri="{FF2B5EF4-FFF2-40B4-BE49-F238E27FC236}">
                <a16:creationId xmlns:a16="http://schemas.microsoft.com/office/drawing/2014/main" id="{FBF595E6-A5FB-40F2-BF20-AD7E8983449B}"/>
              </a:ext>
            </a:extLst>
          </p:cNvPr>
          <p:cNvSpPr>
            <a:spLocks noGrp="1"/>
          </p:cNvSpPr>
          <p:nvPr>
            <p:ph type="title"/>
          </p:nvPr>
        </p:nvSpPr>
        <p:spPr/>
        <p:txBody>
          <a:bodyPr/>
          <a:lstStyle/>
          <a:p>
            <a:r>
              <a:rPr lang="en-US" dirty="0" err="1"/>
              <a:t>Nội</a:t>
            </a:r>
            <a:r>
              <a:rPr lang="en-US" dirty="0"/>
              <a:t> dung </a:t>
            </a:r>
            <a:r>
              <a:rPr lang="en-US" dirty="0" err="1"/>
              <a:t>thi</a:t>
            </a:r>
            <a:endParaRPr lang="en-US" dirty="0"/>
          </a:p>
        </p:txBody>
      </p:sp>
      <p:sp>
        <p:nvSpPr>
          <p:cNvPr id="4" name="Slide Number Placeholder 3">
            <a:extLst>
              <a:ext uri="{FF2B5EF4-FFF2-40B4-BE49-F238E27FC236}">
                <a16:creationId xmlns:a16="http://schemas.microsoft.com/office/drawing/2014/main" id="{977EF199-3AF3-4BD8-B342-196EB48B6066}"/>
              </a:ext>
            </a:extLst>
          </p:cNvPr>
          <p:cNvSpPr>
            <a:spLocks noGrp="1"/>
          </p:cNvSpPr>
          <p:nvPr>
            <p:ph type="sldNum" sz="quarter" idx="11"/>
          </p:nvPr>
        </p:nvSpPr>
        <p:spPr/>
        <p:txBody>
          <a:bodyPr/>
          <a:lstStyle/>
          <a:p>
            <a:fld id="{01FC069F-519A-4FBA-A280-9BFE5EA1AC9F}" type="slidenum">
              <a:rPr lang="en-US" smtClean="0"/>
              <a:pPr/>
              <a:t>178</a:t>
            </a:fld>
            <a:endParaRPr lang="en-US"/>
          </a:p>
        </p:txBody>
      </p:sp>
    </p:spTree>
    <p:extLst>
      <p:ext uri="{BB962C8B-B14F-4D97-AF65-F5344CB8AC3E}">
        <p14:creationId xmlns:p14="http://schemas.microsoft.com/office/powerpoint/2010/main" val="2063879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492734" y="4865977"/>
            <a:ext cx="6194066" cy="925223"/>
          </a:xfrm>
        </p:spPr>
        <p:txBody>
          <a:bodyPr>
            <a:normAutofit/>
          </a:bodyPr>
          <a:lstStyle/>
          <a:p>
            <a:r>
              <a:rPr lang="en-US" b="1">
                <a:solidFill>
                  <a:srgbClr val="002060"/>
                </a:solidFill>
              </a:rPr>
              <a:t>Lương Ánh Hoàng</a:t>
            </a:r>
          </a:p>
          <a:p>
            <a:r>
              <a:rPr lang="en-US" sz="2400" b="1">
                <a:solidFill>
                  <a:srgbClr val="002060"/>
                </a:solidFill>
              </a:rPr>
              <a:t>hoangla@soict.hut.edu.vn</a:t>
            </a:r>
          </a:p>
        </p:txBody>
      </p:sp>
      <p:sp>
        <p:nvSpPr>
          <p:cNvPr id="2" name="Title 1"/>
          <p:cNvSpPr>
            <a:spLocks noGrp="1"/>
          </p:cNvSpPr>
          <p:nvPr>
            <p:ph type="ctrTitle"/>
          </p:nvPr>
        </p:nvSpPr>
        <p:spPr>
          <a:xfrm>
            <a:off x="838200" y="1295400"/>
            <a:ext cx="7848600" cy="1470025"/>
          </a:xfrm>
        </p:spPr>
        <p:txBody>
          <a:bodyPr/>
          <a:lstStyle/>
          <a:p>
            <a:r>
              <a:rPr lang="en-US" b="1">
                <a:solidFill>
                  <a:srgbClr val="002060"/>
                </a:solidFill>
              </a:rPr>
              <a:t>Chương 2. Bộ giao thức Internet</a:t>
            </a:r>
            <a:br>
              <a:rPr lang="en-US" b="1">
                <a:solidFill>
                  <a:srgbClr val="002060"/>
                </a:solidFill>
              </a:rPr>
            </a:br>
            <a:r>
              <a:rPr lang="en-US" b="1">
                <a:solidFill>
                  <a:srgbClr val="002060"/>
                </a:solidFill>
              </a:rPr>
              <a:t>TCP/IP</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a:solidFill>
                  <a:srgbClr val="002060"/>
                </a:solidFill>
              </a:rPr>
              <a:t>2.1. Giới thiệu</a:t>
            </a:r>
          </a:p>
          <a:p>
            <a:r>
              <a:rPr lang="en-US">
                <a:solidFill>
                  <a:srgbClr val="002060"/>
                </a:solidFill>
              </a:rPr>
              <a:t>2.2. Giao thức IPv4</a:t>
            </a:r>
          </a:p>
          <a:p>
            <a:r>
              <a:rPr lang="en-US">
                <a:solidFill>
                  <a:srgbClr val="002060"/>
                </a:solidFill>
              </a:rPr>
              <a:t>2.3. Giao thức IPv6</a:t>
            </a:r>
          </a:p>
          <a:p>
            <a:r>
              <a:rPr lang="en-US">
                <a:solidFill>
                  <a:srgbClr val="002060"/>
                </a:solidFill>
              </a:rPr>
              <a:t>2.4. Giao thức TCP</a:t>
            </a:r>
          </a:p>
          <a:p>
            <a:r>
              <a:rPr lang="en-US">
                <a:solidFill>
                  <a:srgbClr val="002060"/>
                </a:solidFill>
              </a:rPr>
              <a:t>2.5. Giao thức UDP</a:t>
            </a:r>
          </a:p>
          <a:p>
            <a:r>
              <a:rPr lang="en-US">
                <a:solidFill>
                  <a:srgbClr val="002060"/>
                </a:solidFill>
              </a:rPr>
              <a:t>2.6. Hệ thống phân giải tên miền</a:t>
            </a:r>
          </a:p>
        </p:txBody>
      </p:sp>
      <p:sp>
        <p:nvSpPr>
          <p:cNvPr id="3" name="Title 2"/>
          <p:cNvSpPr>
            <a:spLocks noGrp="1"/>
          </p:cNvSpPr>
          <p:nvPr>
            <p:ph type="title"/>
          </p:nvPr>
        </p:nvSpPr>
        <p:spPr/>
        <p:txBody>
          <a:bodyPr>
            <a:normAutofit fontScale="90000"/>
          </a:bodyPr>
          <a:lstStyle/>
          <a:p>
            <a:pPr algn="ctr"/>
            <a:r>
              <a:rPr lang="en-US" b="1">
                <a:solidFill>
                  <a:srgbClr val="002060"/>
                </a:solidFill>
              </a:rPr>
              <a:t>Chương 2. Bộ giao thức Internet (TCP/IP)</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19</a:t>
            </a:fld>
            <a:endParaRPr lang="en-US"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b="1">
                <a:solidFill>
                  <a:srgbClr val="002060"/>
                </a:solidFill>
              </a:rPr>
              <a:t>Lương Ánh Hoàng</a:t>
            </a:r>
          </a:p>
          <a:p>
            <a:r>
              <a:rPr lang="en-US" sz="2400" b="1">
                <a:solidFill>
                  <a:srgbClr val="002060"/>
                </a:solidFill>
              </a:rPr>
              <a:t>hoangla@soict.hut.edu.vn</a:t>
            </a:r>
          </a:p>
        </p:txBody>
      </p:sp>
      <p:sp>
        <p:nvSpPr>
          <p:cNvPr id="2" name="Title 1"/>
          <p:cNvSpPr>
            <a:spLocks noGrp="1"/>
          </p:cNvSpPr>
          <p:nvPr>
            <p:ph type="ctrTitle"/>
          </p:nvPr>
        </p:nvSpPr>
        <p:spPr/>
        <p:txBody>
          <a:bodyPr/>
          <a:lstStyle/>
          <a:p>
            <a:r>
              <a:rPr lang="en-US" b="1">
                <a:solidFill>
                  <a:srgbClr val="002060"/>
                </a:solidFill>
              </a:rPr>
              <a:t>LẬP TRÌNH MẠNG</a:t>
            </a:r>
            <a:br>
              <a:rPr lang="en-US" b="1">
                <a:solidFill>
                  <a:srgbClr val="002060"/>
                </a:solidFill>
              </a:rPr>
            </a:br>
            <a:r>
              <a:rPr lang="en-US" sz="2400" b="1">
                <a:solidFill>
                  <a:srgbClr val="002060"/>
                </a:solidFill>
              </a:rPr>
              <a:t>Network Programming</a:t>
            </a:r>
            <a:endParaRPr lang="en-US" b="1">
              <a:solidFill>
                <a:srgbClr val="00206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525963"/>
          </a:xfrm>
        </p:spPr>
        <p:txBody>
          <a:bodyPr>
            <a:normAutofit/>
          </a:bodyPr>
          <a:lstStyle/>
          <a:p>
            <a:r>
              <a:rPr lang="en-US">
                <a:solidFill>
                  <a:srgbClr val="002060"/>
                </a:solidFill>
              </a:rPr>
              <a:t>Bộ giao thức Internet</a:t>
            </a:r>
          </a:p>
          <a:p>
            <a:pPr lvl="1"/>
            <a:r>
              <a:rPr lang="en-US">
                <a:solidFill>
                  <a:srgbClr val="002060"/>
                </a:solidFill>
              </a:rPr>
              <a:t>TCP/IP: Transmission Control Protocol/Internet Protocol.</a:t>
            </a:r>
          </a:p>
          <a:p>
            <a:pPr lvl="1"/>
            <a:r>
              <a:rPr lang="en-US">
                <a:solidFill>
                  <a:srgbClr val="002060"/>
                </a:solidFill>
              </a:rPr>
              <a:t>Là bộ giao thức truyền thông được sử dụng trên Internet và hầu hết các mạng thương mại.</a:t>
            </a:r>
          </a:p>
          <a:p>
            <a:pPr lvl="1"/>
            <a:r>
              <a:rPr lang="en-US">
                <a:solidFill>
                  <a:srgbClr val="002060"/>
                </a:solidFill>
              </a:rPr>
              <a:t>Được chia thành các tầng gồm nhiều giao thức, thuận tiện cho việc quản lý và phát triển.</a:t>
            </a:r>
          </a:p>
          <a:p>
            <a:pPr lvl="1"/>
            <a:r>
              <a:rPr lang="en-US">
                <a:solidFill>
                  <a:srgbClr val="002060"/>
                </a:solidFill>
              </a:rPr>
              <a:t>Là thể hiện đơn giản hóa của mô hình lý thuyết OSI.</a:t>
            </a:r>
          </a:p>
        </p:txBody>
      </p:sp>
      <p:sp>
        <p:nvSpPr>
          <p:cNvPr id="3" name="Title 2"/>
          <p:cNvSpPr>
            <a:spLocks noGrp="1"/>
          </p:cNvSpPr>
          <p:nvPr>
            <p:ph type="title"/>
          </p:nvPr>
        </p:nvSpPr>
        <p:spPr/>
        <p:txBody>
          <a:bodyPr>
            <a:normAutofit/>
          </a:bodyPr>
          <a:lstStyle/>
          <a:p>
            <a:pPr algn="ctr"/>
            <a:r>
              <a:rPr lang="en-US" b="1">
                <a:solidFill>
                  <a:srgbClr val="002060"/>
                </a:solidFill>
              </a:rPr>
              <a:t>2.1. Giới thiệu</a:t>
            </a: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20</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 name="Picture 9" descr="network.png"/>
          <p:cNvPicPr>
            <a:picLocks noChangeAspect="1"/>
          </p:cNvPicPr>
          <p:nvPr/>
        </p:nvPicPr>
        <p:blipFill>
          <a:blip r:embed="rId3" cstate="print"/>
          <a:stretch>
            <a:fillRect/>
          </a:stretch>
        </p:blipFill>
        <p:spPr>
          <a:xfrm>
            <a:off x="3505200" y="4724400"/>
            <a:ext cx="1600200" cy="16002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0" y="4672084"/>
            <a:ext cx="3073834" cy="2109716"/>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525963"/>
          </a:xfrm>
        </p:spPr>
        <p:txBody>
          <a:bodyPr>
            <a:normAutofit/>
          </a:bodyPr>
          <a:lstStyle/>
          <a:p>
            <a:r>
              <a:rPr lang="en-US">
                <a:solidFill>
                  <a:srgbClr val="002060"/>
                </a:solidFill>
              </a:rPr>
              <a:t>Bộ giao thức Internet</a:t>
            </a:r>
          </a:p>
          <a:p>
            <a:pPr lvl="1"/>
            <a:r>
              <a:rPr lang="en-US">
                <a:solidFill>
                  <a:srgbClr val="002060"/>
                </a:solidFill>
              </a:rPr>
              <a:t>Gồm bốn tầng</a:t>
            </a:r>
          </a:p>
          <a:p>
            <a:pPr lvl="2"/>
            <a:r>
              <a:rPr lang="en-US">
                <a:solidFill>
                  <a:srgbClr val="002060"/>
                </a:solidFill>
              </a:rPr>
              <a:t>Tầng ứng dụng – Application Layer.</a:t>
            </a:r>
          </a:p>
          <a:p>
            <a:pPr lvl="2"/>
            <a:r>
              <a:rPr lang="en-US">
                <a:solidFill>
                  <a:srgbClr val="002060"/>
                </a:solidFill>
              </a:rPr>
              <a:t>Tầng giao vận – Transport Layer.</a:t>
            </a:r>
          </a:p>
          <a:p>
            <a:pPr lvl="2"/>
            <a:r>
              <a:rPr lang="en-US">
                <a:solidFill>
                  <a:srgbClr val="002060"/>
                </a:solidFill>
              </a:rPr>
              <a:t>Tầng Internet – Internet Layer.</a:t>
            </a:r>
          </a:p>
          <a:p>
            <a:pPr lvl="2"/>
            <a:r>
              <a:rPr lang="en-US">
                <a:solidFill>
                  <a:srgbClr val="002060"/>
                </a:solidFill>
              </a:rPr>
              <a:t>Tầng truy nhập mạng – Network Access Layer.</a:t>
            </a:r>
          </a:p>
        </p:txBody>
      </p:sp>
      <p:sp>
        <p:nvSpPr>
          <p:cNvPr id="3" name="Title 2"/>
          <p:cNvSpPr>
            <a:spLocks noGrp="1"/>
          </p:cNvSpPr>
          <p:nvPr>
            <p:ph type="title"/>
          </p:nvPr>
        </p:nvSpPr>
        <p:spPr/>
        <p:txBody>
          <a:bodyPr>
            <a:normAutofit/>
          </a:bodyPr>
          <a:lstStyle/>
          <a:p>
            <a:pPr algn="ctr"/>
            <a:r>
              <a:rPr lang="en-US" b="1">
                <a:solidFill>
                  <a:srgbClr val="002060"/>
                </a:solidFill>
              </a:rPr>
              <a:t>2.1. Giới thiệu</a:t>
            </a: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21</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8" name="Picture 7" descr="tcp ip encapsulation"/>
          <p:cNvPicPr/>
          <p:nvPr/>
        </p:nvPicPr>
        <p:blipFill>
          <a:blip r:embed="rId3" cstate="print"/>
          <a:srcRect/>
          <a:stretch>
            <a:fillRect/>
          </a:stretch>
        </p:blipFill>
        <p:spPr bwMode="auto">
          <a:xfrm>
            <a:off x="2726690" y="3962400"/>
            <a:ext cx="3750310" cy="2436495"/>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525963"/>
          </a:xfrm>
        </p:spPr>
        <p:txBody>
          <a:bodyPr>
            <a:normAutofit/>
          </a:bodyPr>
          <a:lstStyle/>
          <a:p>
            <a:r>
              <a:rPr lang="en-US">
                <a:solidFill>
                  <a:srgbClr val="002060"/>
                </a:solidFill>
              </a:rPr>
              <a:t>Bộ giao thức Internet</a:t>
            </a:r>
          </a:p>
          <a:p>
            <a:pPr lvl="1"/>
            <a:r>
              <a:rPr lang="en-US">
                <a:solidFill>
                  <a:srgbClr val="002060"/>
                </a:solidFill>
              </a:rPr>
              <a:t>Tầng ứng dụng</a:t>
            </a:r>
          </a:p>
          <a:p>
            <a:pPr lvl="2"/>
            <a:r>
              <a:rPr lang="en-US">
                <a:solidFill>
                  <a:srgbClr val="002060"/>
                </a:solidFill>
              </a:rPr>
              <a:t>Đóng gói dữ liệu người dùng theo giao thức riêng và chuyển xuống tầng dưới.</a:t>
            </a:r>
          </a:p>
          <a:p>
            <a:pPr lvl="2"/>
            <a:r>
              <a:rPr lang="en-US">
                <a:solidFill>
                  <a:srgbClr val="002060"/>
                </a:solidFill>
              </a:rPr>
              <a:t>Các giao thức thông dụng: HTTP, FTP, SMTP, POP3, DNS, SSH, IMAP...</a:t>
            </a:r>
          </a:p>
          <a:p>
            <a:pPr lvl="2"/>
            <a:r>
              <a:rPr lang="en-US" i="1">
                <a:solidFill>
                  <a:srgbClr val="002060"/>
                </a:solidFill>
              </a:rPr>
              <a:t>Việc lập trình mạng sẽ xây dựng ứng dụng tuân theo một trong các giao thức ở tầng này hoặc giao thức do người phát triển tự định nghĩa</a:t>
            </a:r>
          </a:p>
        </p:txBody>
      </p:sp>
      <p:sp>
        <p:nvSpPr>
          <p:cNvPr id="3" name="Title 2"/>
          <p:cNvSpPr>
            <a:spLocks noGrp="1"/>
          </p:cNvSpPr>
          <p:nvPr>
            <p:ph type="title"/>
          </p:nvPr>
        </p:nvSpPr>
        <p:spPr/>
        <p:txBody>
          <a:bodyPr>
            <a:normAutofit/>
          </a:bodyPr>
          <a:lstStyle/>
          <a:p>
            <a:pPr algn="ctr"/>
            <a:r>
              <a:rPr lang="en-US" b="1">
                <a:solidFill>
                  <a:srgbClr val="002060"/>
                </a:solidFill>
              </a:rPr>
              <a:t>2.1. Giới thiệu</a:t>
            </a: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22</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525963"/>
          </a:xfrm>
        </p:spPr>
        <p:txBody>
          <a:bodyPr>
            <a:normAutofit/>
          </a:bodyPr>
          <a:lstStyle/>
          <a:p>
            <a:r>
              <a:rPr lang="en-US">
                <a:solidFill>
                  <a:srgbClr val="002060"/>
                </a:solidFill>
              </a:rPr>
              <a:t>Bộ giao thức Internet</a:t>
            </a:r>
          </a:p>
          <a:p>
            <a:pPr lvl="1"/>
            <a:r>
              <a:rPr lang="en-US">
                <a:solidFill>
                  <a:srgbClr val="002060"/>
                </a:solidFill>
              </a:rPr>
              <a:t>Tầng giao vận</a:t>
            </a:r>
          </a:p>
          <a:p>
            <a:pPr lvl="2"/>
            <a:r>
              <a:rPr lang="en-US">
                <a:solidFill>
                  <a:srgbClr val="002060"/>
                </a:solidFill>
              </a:rPr>
              <a:t>Cung cấp dịch vụ truyền dữ liệu giữa ứng dụng - ứng dụng.</a:t>
            </a:r>
          </a:p>
          <a:p>
            <a:pPr lvl="2"/>
            <a:r>
              <a:rPr lang="en-US">
                <a:solidFill>
                  <a:srgbClr val="002060"/>
                </a:solidFill>
              </a:rPr>
              <a:t>Đơn vị dữ liệu là các đoạn (segment,datagram)</a:t>
            </a:r>
          </a:p>
          <a:p>
            <a:pPr lvl="2"/>
            <a:r>
              <a:rPr lang="en-US">
                <a:solidFill>
                  <a:srgbClr val="002060"/>
                </a:solidFill>
              </a:rPr>
              <a:t>Các giao thức ở tầng này: TCP, UDP, ICMP.</a:t>
            </a:r>
          </a:p>
          <a:p>
            <a:pPr lvl="2"/>
            <a:r>
              <a:rPr lang="en-US" i="1">
                <a:solidFill>
                  <a:srgbClr val="002060"/>
                </a:solidFill>
              </a:rPr>
              <a:t>Việc lập trình mạng sẽ sử dụng dịch vụ do các giao thức ở tầng này cung cấp để truyền dữ liệu</a:t>
            </a:r>
          </a:p>
        </p:txBody>
      </p:sp>
      <p:sp>
        <p:nvSpPr>
          <p:cNvPr id="3" name="Title 2"/>
          <p:cNvSpPr>
            <a:spLocks noGrp="1"/>
          </p:cNvSpPr>
          <p:nvPr>
            <p:ph type="title"/>
          </p:nvPr>
        </p:nvSpPr>
        <p:spPr/>
        <p:txBody>
          <a:bodyPr>
            <a:normAutofit/>
          </a:bodyPr>
          <a:lstStyle/>
          <a:p>
            <a:pPr algn="ctr"/>
            <a:r>
              <a:rPr lang="en-US" b="1">
                <a:solidFill>
                  <a:srgbClr val="002060"/>
                </a:solidFill>
              </a:rPr>
              <a:t>2.1. Giới thiệu</a:t>
            </a: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23</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525963"/>
          </a:xfrm>
        </p:spPr>
        <p:txBody>
          <a:bodyPr>
            <a:normAutofit/>
          </a:bodyPr>
          <a:lstStyle/>
          <a:p>
            <a:r>
              <a:rPr lang="en-US">
                <a:solidFill>
                  <a:srgbClr val="002060"/>
                </a:solidFill>
              </a:rPr>
              <a:t>Bộ giao thức Internet</a:t>
            </a:r>
          </a:p>
          <a:p>
            <a:pPr lvl="1"/>
            <a:r>
              <a:rPr lang="en-US">
                <a:solidFill>
                  <a:srgbClr val="002060"/>
                </a:solidFill>
              </a:rPr>
              <a:t>Tầng Internet</a:t>
            </a:r>
          </a:p>
          <a:p>
            <a:pPr lvl="2"/>
            <a:r>
              <a:rPr lang="en-US">
                <a:solidFill>
                  <a:srgbClr val="002060"/>
                </a:solidFill>
              </a:rPr>
              <a:t>Định tuyến và truyền các gói tin liên mạng.</a:t>
            </a:r>
          </a:p>
          <a:p>
            <a:pPr lvl="2"/>
            <a:r>
              <a:rPr lang="en-US">
                <a:solidFill>
                  <a:srgbClr val="002060"/>
                </a:solidFill>
              </a:rPr>
              <a:t>Cung cấp dịch vụ truyền dữ liệu giữa máy tính – máy tính trong cùng nhánh mạng hoặc giữa các nhánh mạng.</a:t>
            </a:r>
          </a:p>
          <a:p>
            <a:pPr lvl="2"/>
            <a:r>
              <a:rPr lang="en-US">
                <a:solidFill>
                  <a:srgbClr val="002060"/>
                </a:solidFill>
              </a:rPr>
              <a:t>Đơn vị dữ liệu là các gói tin (packet).</a:t>
            </a:r>
          </a:p>
          <a:p>
            <a:pPr lvl="2"/>
            <a:r>
              <a:rPr lang="en-US">
                <a:solidFill>
                  <a:srgbClr val="002060"/>
                </a:solidFill>
              </a:rPr>
              <a:t>Các giao thức ở tầng này: IPv4, IPv6....</a:t>
            </a:r>
          </a:p>
          <a:p>
            <a:pPr lvl="2"/>
            <a:r>
              <a:rPr lang="en-US" i="1">
                <a:solidFill>
                  <a:srgbClr val="002060"/>
                </a:solidFill>
              </a:rPr>
              <a:t>Việc lập trình ứng dụng mạng sẽ rất ít khi can thiệp vào tầng này, trừ khi phát triển một giao thức liên mạng mới.</a:t>
            </a:r>
          </a:p>
        </p:txBody>
      </p:sp>
      <p:sp>
        <p:nvSpPr>
          <p:cNvPr id="3" name="Title 2"/>
          <p:cNvSpPr>
            <a:spLocks noGrp="1"/>
          </p:cNvSpPr>
          <p:nvPr>
            <p:ph type="title"/>
          </p:nvPr>
        </p:nvSpPr>
        <p:spPr/>
        <p:txBody>
          <a:bodyPr>
            <a:normAutofit/>
          </a:bodyPr>
          <a:lstStyle/>
          <a:p>
            <a:pPr algn="ctr"/>
            <a:r>
              <a:rPr lang="en-US" b="1">
                <a:solidFill>
                  <a:srgbClr val="002060"/>
                </a:solidFill>
              </a:rPr>
              <a:t>2.1. Giới thiệu</a:t>
            </a: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24</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525963"/>
          </a:xfrm>
        </p:spPr>
        <p:txBody>
          <a:bodyPr>
            <a:normAutofit/>
          </a:bodyPr>
          <a:lstStyle/>
          <a:p>
            <a:r>
              <a:rPr lang="en-US">
                <a:solidFill>
                  <a:srgbClr val="002060"/>
                </a:solidFill>
              </a:rPr>
              <a:t>Bộ giao thức Internet</a:t>
            </a:r>
          </a:p>
          <a:p>
            <a:pPr lvl="1"/>
            <a:r>
              <a:rPr lang="en-US">
                <a:solidFill>
                  <a:srgbClr val="002060"/>
                </a:solidFill>
              </a:rPr>
              <a:t>Tầng truy nhập mạng</a:t>
            </a:r>
          </a:p>
          <a:p>
            <a:pPr lvl="2"/>
            <a:r>
              <a:rPr lang="en-US">
                <a:solidFill>
                  <a:srgbClr val="002060"/>
                </a:solidFill>
              </a:rPr>
              <a:t>Cung cấp dịch vụ truyền dữ liệu giữa các nút mạng trên cùng một nhánh mạng vật lý.</a:t>
            </a:r>
          </a:p>
          <a:p>
            <a:pPr lvl="2"/>
            <a:r>
              <a:rPr lang="en-US">
                <a:solidFill>
                  <a:srgbClr val="002060"/>
                </a:solidFill>
              </a:rPr>
              <a:t>Đơn vị dữ liệu là các khung (frame).</a:t>
            </a:r>
          </a:p>
          <a:p>
            <a:pPr lvl="2"/>
            <a:r>
              <a:rPr lang="en-US">
                <a:solidFill>
                  <a:srgbClr val="002060"/>
                </a:solidFill>
              </a:rPr>
              <a:t>Phụ thuộc rất nhiều vào phương tiện kết nối vật lý.</a:t>
            </a:r>
          </a:p>
          <a:p>
            <a:pPr lvl="2"/>
            <a:r>
              <a:rPr lang="en-US">
                <a:solidFill>
                  <a:srgbClr val="002060"/>
                </a:solidFill>
              </a:rPr>
              <a:t>Các giao thức ở tầng này đa dạng: MAC, LLC, ADSL, 802.11...</a:t>
            </a:r>
          </a:p>
          <a:p>
            <a:pPr lvl="2"/>
            <a:r>
              <a:rPr lang="en-US" i="1">
                <a:solidFill>
                  <a:srgbClr val="002060"/>
                </a:solidFill>
              </a:rPr>
              <a:t>Việc lập trình mạng ở tầng này là xây dựng các trình điều khiển phần cứng tương ứng, thường do nhà sản xuất thực hiện.</a:t>
            </a:r>
          </a:p>
        </p:txBody>
      </p:sp>
      <p:sp>
        <p:nvSpPr>
          <p:cNvPr id="3" name="Title 2"/>
          <p:cNvSpPr>
            <a:spLocks noGrp="1"/>
          </p:cNvSpPr>
          <p:nvPr>
            <p:ph type="title"/>
          </p:nvPr>
        </p:nvSpPr>
        <p:spPr/>
        <p:txBody>
          <a:bodyPr>
            <a:normAutofit/>
          </a:bodyPr>
          <a:lstStyle/>
          <a:p>
            <a:pPr algn="ctr"/>
            <a:r>
              <a:rPr lang="en-US" b="1">
                <a:solidFill>
                  <a:srgbClr val="002060"/>
                </a:solidFill>
              </a:rPr>
              <a:t>2.1. Giới thiệu</a:t>
            </a: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25</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525963"/>
          </a:xfrm>
        </p:spPr>
        <p:txBody>
          <a:bodyPr>
            <a:normAutofit/>
          </a:bodyPr>
          <a:lstStyle/>
          <a:p>
            <a:r>
              <a:rPr lang="en-US">
                <a:solidFill>
                  <a:srgbClr val="002060"/>
                </a:solidFill>
              </a:rPr>
              <a:t>Bộ giao thức Internet</a:t>
            </a:r>
          </a:p>
          <a:p>
            <a:pPr lvl="1"/>
            <a:r>
              <a:rPr lang="en-US">
                <a:solidFill>
                  <a:srgbClr val="002060"/>
                </a:solidFill>
              </a:rPr>
              <a:t>Dữ liệu gửi đi qua mỗi tầng sẽ được thêm phần thông tin điều khiển (header).</a:t>
            </a:r>
          </a:p>
          <a:p>
            <a:pPr lvl="1"/>
            <a:r>
              <a:rPr lang="en-US">
                <a:solidFill>
                  <a:srgbClr val="002060"/>
                </a:solidFill>
              </a:rPr>
              <a:t>Dữ liệu nhận được qua mỗi tầng sẽ được bóc tách thông tin điều khiển.</a:t>
            </a:r>
          </a:p>
        </p:txBody>
      </p:sp>
      <p:sp>
        <p:nvSpPr>
          <p:cNvPr id="3" name="Title 2"/>
          <p:cNvSpPr>
            <a:spLocks noGrp="1"/>
          </p:cNvSpPr>
          <p:nvPr>
            <p:ph type="title"/>
          </p:nvPr>
        </p:nvSpPr>
        <p:spPr/>
        <p:txBody>
          <a:bodyPr>
            <a:normAutofit/>
          </a:bodyPr>
          <a:lstStyle/>
          <a:p>
            <a:pPr algn="ctr"/>
            <a:r>
              <a:rPr lang="en-US" b="1">
                <a:solidFill>
                  <a:srgbClr val="002060"/>
                </a:solidFill>
              </a:rPr>
              <a:t>2.1. Giới thiệu</a:t>
            </a: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26</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UDP_encapsulation.png"/>
          <p:cNvPicPr/>
          <p:nvPr/>
        </p:nvPicPr>
        <p:blipFill>
          <a:blip r:embed="rId3" cstate="print"/>
          <a:stretch>
            <a:fillRect/>
          </a:stretch>
        </p:blipFill>
        <p:spPr>
          <a:xfrm>
            <a:off x="2057400" y="3352800"/>
            <a:ext cx="4813160" cy="3008291"/>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525963"/>
          </a:xfrm>
        </p:spPr>
        <p:txBody>
          <a:bodyPr>
            <a:normAutofit/>
          </a:bodyPr>
          <a:lstStyle/>
          <a:p>
            <a:r>
              <a:rPr lang="en-US" dirty="0" err="1">
                <a:solidFill>
                  <a:srgbClr val="002060"/>
                </a:solidFill>
              </a:rPr>
              <a:t>Giao</a:t>
            </a:r>
            <a:r>
              <a:rPr lang="en-US" dirty="0">
                <a:solidFill>
                  <a:srgbClr val="002060"/>
                </a:solidFill>
              </a:rPr>
              <a:t> </a:t>
            </a:r>
            <a:r>
              <a:rPr lang="en-US" dirty="0" err="1">
                <a:solidFill>
                  <a:srgbClr val="002060"/>
                </a:solidFill>
              </a:rPr>
              <a:t>thức</a:t>
            </a:r>
            <a:r>
              <a:rPr lang="en-US" dirty="0">
                <a:solidFill>
                  <a:srgbClr val="002060"/>
                </a:solidFill>
              </a:rPr>
              <a:t> IPv4</a:t>
            </a:r>
          </a:p>
          <a:p>
            <a:pPr lvl="1"/>
            <a:r>
              <a:rPr lang="en-US" dirty="0" err="1">
                <a:solidFill>
                  <a:srgbClr val="002060"/>
                </a:solidFill>
              </a:rPr>
              <a:t>Được</a:t>
            </a:r>
            <a:r>
              <a:rPr lang="en-US" dirty="0">
                <a:solidFill>
                  <a:srgbClr val="002060"/>
                </a:solidFill>
              </a:rPr>
              <a:t> IETF </a:t>
            </a:r>
            <a:r>
              <a:rPr lang="en-US" dirty="0" err="1">
                <a:solidFill>
                  <a:srgbClr val="002060"/>
                </a:solidFill>
              </a:rPr>
              <a:t>công</a:t>
            </a:r>
            <a:r>
              <a:rPr lang="en-US" dirty="0">
                <a:solidFill>
                  <a:srgbClr val="002060"/>
                </a:solidFill>
              </a:rPr>
              <a:t> </a:t>
            </a:r>
            <a:r>
              <a:rPr lang="en-US" dirty="0" err="1">
                <a:solidFill>
                  <a:srgbClr val="002060"/>
                </a:solidFill>
              </a:rPr>
              <a:t>bố</a:t>
            </a:r>
            <a:r>
              <a:rPr lang="en-US" dirty="0">
                <a:solidFill>
                  <a:srgbClr val="002060"/>
                </a:solidFill>
              </a:rPr>
              <a:t> </a:t>
            </a:r>
            <a:r>
              <a:rPr lang="en-US" dirty="0" err="1">
                <a:solidFill>
                  <a:srgbClr val="002060"/>
                </a:solidFill>
              </a:rPr>
              <a:t>dưới</a:t>
            </a:r>
            <a:r>
              <a:rPr lang="en-US" dirty="0">
                <a:solidFill>
                  <a:srgbClr val="002060"/>
                </a:solidFill>
              </a:rPr>
              <a:t> </a:t>
            </a:r>
            <a:r>
              <a:rPr lang="en-US" dirty="0" err="1">
                <a:solidFill>
                  <a:srgbClr val="002060"/>
                </a:solidFill>
              </a:rPr>
              <a:t>dạng</a:t>
            </a:r>
            <a:r>
              <a:rPr lang="en-US" dirty="0">
                <a:solidFill>
                  <a:srgbClr val="002060"/>
                </a:solidFill>
              </a:rPr>
              <a:t> RFC 791 </a:t>
            </a:r>
            <a:r>
              <a:rPr lang="en-US" dirty="0" err="1">
                <a:solidFill>
                  <a:srgbClr val="002060"/>
                </a:solidFill>
              </a:rPr>
              <a:t>vào</a:t>
            </a:r>
            <a:r>
              <a:rPr lang="en-US" dirty="0">
                <a:solidFill>
                  <a:srgbClr val="002060"/>
                </a:solidFill>
              </a:rPr>
              <a:t> 9/1981.</a:t>
            </a:r>
          </a:p>
          <a:p>
            <a:pPr lvl="1"/>
            <a:r>
              <a:rPr lang="en-US" dirty="0" err="1">
                <a:solidFill>
                  <a:srgbClr val="002060"/>
                </a:solidFill>
              </a:rPr>
              <a:t>Phiên</a:t>
            </a:r>
            <a:r>
              <a:rPr lang="en-US" dirty="0">
                <a:solidFill>
                  <a:srgbClr val="002060"/>
                </a:solidFill>
              </a:rPr>
              <a:t> </a:t>
            </a:r>
            <a:r>
              <a:rPr lang="en-US" dirty="0" err="1">
                <a:solidFill>
                  <a:srgbClr val="002060"/>
                </a:solidFill>
              </a:rPr>
              <a:t>bản</a:t>
            </a:r>
            <a:r>
              <a:rPr lang="en-US" dirty="0">
                <a:solidFill>
                  <a:srgbClr val="002060"/>
                </a:solidFill>
              </a:rPr>
              <a:t> </a:t>
            </a:r>
            <a:r>
              <a:rPr lang="en-US" dirty="0" err="1">
                <a:solidFill>
                  <a:srgbClr val="002060"/>
                </a:solidFill>
              </a:rPr>
              <a:t>thứ</a:t>
            </a:r>
            <a:r>
              <a:rPr lang="en-US" dirty="0">
                <a:solidFill>
                  <a:srgbClr val="002060"/>
                </a:solidFill>
              </a:rPr>
              <a:t> 4 </a:t>
            </a:r>
            <a:r>
              <a:rPr lang="en-US" dirty="0" err="1">
                <a:solidFill>
                  <a:srgbClr val="002060"/>
                </a:solidFill>
              </a:rPr>
              <a:t>của</a:t>
            </a:r>
            <a:r>
              <a:rPr lang="en-US" dirty="0">
                <a:solidFill>
                  <a:srgbClr val="002060"/>
                </a:solidFill>
              </a:rPr>
              <a:t> </a:t>
            </a:r>
            <a:r>
              <a:rPr lang="en-US" dirty="0" err="1">
                <a:solidFill>
                  <a:srgbClr val="002060"/>
                </a:solidFill>
              </a:rPr>
              <a:t>họ</a:t>
            </a:r>
            <a:r>
              <a:rPr lang="en-US" dirty="0">
                <a:solidFill>
                  <a:srgbClr val="002060"/>
                </a:solidFill>
              </a:rPr>
              <a:t> </a:t>
            </a:r>
            <a:r>
              <a:rPr lang="en-US" dirty="0" err="1">
                <a:solidFill>
                  <a:srgbClr val="002060"/>
                </a:solidFill>
              </a:rPr>
              <a:t>giao</a:t>
            </a:r>
            <a:r>
              <a:rPr lang="en-US" dirty="0">
                <a:solidFill>
                  <a:srgbClr val="002060"/>
                </a:solidFill>
              </a:rPr>
              <a:t> </a:t>
            </a:r>
            <a:r>
              <a:rPr lang="en-US" dirty="0" err="1">
                <a:solidFill>
                  <a:srgbClr val="002060"/>
                </a:solidFill>
              </a:rPr>
              <a:t>thức</a:t>
            </a:r>
            <a:r>
              <a:rPr lang="en-US" dirty="0">
                <a:solidFill>
                  <a:srgbClr val="002060"/>
                </a:solidFill>
              </a:rPr>
              <a:t>  IP </a:t>
            </a:r>
            <a:r>
              <a:rPr lang="en-US" dirty="0" err="1">
                <a:solidFill>
                  <a:srgbClr val="002060"/>
                </a:solidFill>
              </a:rPr>
              <a:t>và</a:t>
            </a:r>
            <a:r>
              <a:rPr lang="en-US" dirty="0">
                <a:solidFill>
                  <a:srgbClr val="002060"/>
                </a:solidFill>
              </a:rPr>
              <a:t> </a:t>
            </a:r>
            <a:r>
              <a:rPr lang="en-US" dirty="0" err="1">
                <a:solidFill>
                  <a:srgbClr val="002060"/>
                </a:solidFill>
              </a:rPr>
              <a:t>là</a:t>
            </a:r>
            <a:r>
              <a:rPr lang="en-US" dirty="0">
                <a:solidFill>
                  <a:srgbClr val="002060"/>
                </a:solidFill>
              </a:rPr>
              <a:t> </a:t>
            </a:r>
            <a:r>
              <a:rPr lang="en-US" dirty="0" err="1">
                <a:solidFill>
                  <a:srgbClr val="002060"/>
                </a:solidFill>
              </a:rPr>
              <a:t>phiên</a:t>
            </a:r>
            <a:r>
              <a:rPr lang="en-US" dirty="0">
                <a:solidFill>
                  <a:srgbClr val="002060"/>
                </a:solidFill>
              </a:rPr>
              <a:t> </a:t>
            </a:r>
            <a:r>
              <a:rPr lang="en-US" dirty="0" err="1">
                <a:solidFill>
                  <a:srgbClr val="002060"/>
                </a:solidFill>
              </a:rPr>
              <a:t>bản</a:t>
            </a:r>
            <a:r>
              <a:rPr lang="en-US" dirty="0">
                <a:solidFill>
                  <a:srgbClr val="002060"/>
                </a:solidFill>
              </a:rPr>
              <a:t> </a:t>
            </a:r>
            <a:r>
              <a:rPr lang="en-US" dirty="0" err="1">
                <a:solidFill>
                  <a:srgbClr val="002060"/>
                </a:solidFill>
              </a:rPr>
              <a:t>đầu</a:t>
            </a:r>
            <a:r>
              <a:rPr lang="en-US" dirty="0">
                <a:solidFill>
                  <a:srgbClr val="002060"/>
                </a:solidFill>
              </a:rPr>
              <a:t> </a:t>
            </a:r>
            <a:r>
              <a:rPr lang="en-US" dirty="0" err="1">
                <a:solidFill>
                  <a:srgbClr val="002060"/>
                </a:solidFill>
              </a:rPr>
              <a:t>tiên</a:t>
            </a:r>
            <a:r>
              <a:rPr lang="en-US" dirty="0">
                <a:solidFill>
                  <a:srgbClr val="002060"/>
                </a:solidFill>
              </a:rPr>
              <a:t> </a:t>
            </a:r>
            <a:r>
              <a:rPr lang="en-US" dirty="0" err="1">
                <a:solidFill>
                  <a:srgbClr val="002060"/>
                </a:solidFill>
              </a:rPr>
              <a:t>phát</a:t>
            </a:r>
            <a:r>
              <a:rPr lang="en-US" dirty="0">
                <a:solidFill>
                  <a:srgbClr val="002060"/>
                </a:solidFill>
              </a:rPr>
              <a:t> </a:t>
            </a:r>
            <a:r>
              <a:rPr lang="en-US" dirty="0" err="1">
                <a:solidFill>
                  <a:srgbClr val="002060"/>
                </a:solidFill>
              </a:rPr>
              <a:t>hành</a:t>
            </a:r>
            <a:r>
              <a:rPr lang="en-US" dirty="0">
                <a:solidFill>
                  <a:srgbClr val="002060"/>
                </a:solidFill>
              </a:rPr>
              <a:t> </a:t>
            </a:r>
            <a:r>
              <a:rPr lang="en-US" dirty="0" err="1">
                <a:solidFill>
                  <a:srgbClr val="002060"/>
                </a:solidFill>
              </a:rPr>
              <a:t>rộng</a:t>
            </a:r>
            <a:r>
              <a:rPr lang="en-US" dirty="0">
                <a:solidFill>
                  <a:srgbClr val="002060"/>
                </a:solidFill>
              </a:rPr>
              <a:t> </a:t>
            </a:r>
            <a:r>
              <a:rPr lang="en-US" dirty="0" err="1">
                <a:solidFill>
                  <a:srgbClr val="002060"/>
                </a:solidFill>
              </a:rPr>
              <a:t>rãi</a:t>
            </a:r>
            <a:r>
              <a:rPr lang="en-US" dirty="0">
                <a:solidFill>
                  <a:srgbClr val="002060"/>
                </a:solidFill>
              </a:rPr>
              <a:t>.</a:t>
            </a:r>
          </a:p>
          <a:p>
            <a:pPr lvl="1"/>
            <a:r>
              <a:rPr lang="en-US" dirty="0" err="1">
                <a:solidFill>
                  <a:srgbClr val="002060"/>
                </a:solidFill>
              </a:rPr>
              <a:t>Là</a:t>
            </a:r>
            <a:r>
              <a:rPr lang="en-US" dirty="0">
                <a:solidFill>
                  <a:srgbClr val="002060"/>
                </a:solidFill>
              </a:rPr>
              <a:t> </a:t>
            </a:r>
            <a:r>
              <a:rPr lang="en-US" dirty="0" err="1">
                <a:solidFill>
                  <a:srgbClr val="002060"/>
                </a:solidFill>
              </a:rPr>
              <a:t>giao</a:t>
            </a:r>
            <a:r>
              <a:rPr lang="en-US" dirty="0">
                <a:solidFill>
                  <a:srgbClr val="002060"/>
                </a:solidFill>
              </a:rPr>
              <a:t> </a:t>
            </a:r>
            <a:r>
              <a:rPr lang="en-US" dirty="0" err="1">
                <a:solidFill>
                  <a:srgbClr val="002060"/>
                </a:solidFill>
              </a:rPr>
              <a:t>thức</a:t>
            </a:r>
            <a:r>
              <a:rPr lang="en-US" dirty="0">
                <a:solidFill>
                  <a:srgbClr val="002060"/>
                </a:solidFill>
              </a:rPr>
              <a:t> </a:t>
            </a:r>
            <a:r>
              <a:rPr lang="en-US" dirty="0" err="1">
                <a:solidFill>
                  <a:srgbClr val="002060"/>
                </a:solidFill>
              </a:rPr>
              <a:t>hướng</a:t>
            </a:r>
            <a:r>
              <a:rPr lang="en-US" dirty="0">
                <a:solidFill>
                  <a:srgbClr val="002060"/>
                </a:solidFill>
              </a:rPr>
              <a:t> </a:t>
            </a:r>
            <a:r>
              <a:rPr lang="en-US" dirty="0" err="1">
                <a:solidFill>
                  <a:srgbClr val="002060"/>
                </a:solidFill>
              </a:rPr>
              <a:t>dữ</a:t>
            </a:r>
            <a:r>
              <a:rPr lang="en-US" dirty="0">
                <a:solidFill>
                  <a:srgbClr val="002060"/>
                </a:solidFill>
              </a:rPr>
              <a:t> </a:t>
            </a:r>
            <a:r>
              <a:rPr lang="en-US" dirty="0" err="1">
                <a:solidFill>
                  <a:srgbClr val="002060"/>
                </a:solidFill>
              </a:rPr>
              <a:t>liệu</a:t>
            </a:r>
            <a:r>
              <a:rPr lang="en-US" dirty="0">
                <a:solidFill>
                  <a:srgbClr val="002060"/>
                </a:solidFill>
              </a:rPr>
              <a:t>.</a:t>
            </a:r>
          </a:p>
          <a:p>
            <a:pPr lvl="1"/>
            <a:r>
              <a:rPr lang="en-US" dirty="0" err="1">
                <a:solidFill>
                  <a:srgbClr val="002060"/>
                </a:solidFill>
              </a:rPr>
              <a:t>Sử</a:t>
            </a:r>
            <a:r>
              <a:rPr lang="en-US" dirty="0">
                <a:solidFill>
                  <a:srgbClr val="002060"/>
                </a:solidFill>
              </a:rPr>
              <a:t> </a:t>
            </a:r>
            <a:r>
              <a:rPr lang="en-US" dirty="0" err="1">
                <a:solidFill>
                  <a:srgbClr val="002060"/>
                </a:solidFill>
              </a:rPr>
              <a:t>dụng</a:t>
            </a:r>
            <a:r>
              <a:rPr lang="en-US" dirty="0">
                <a:solidFill>
                  <a:srgbClr val="002060"/>
                </a:solidFill>
              </a:rPr>
              <a:t> </a:t>
            </a:r>
            <a:r>
              <a:rPr lang="en-US" dirty="0" err="1">
                <a:solidFill>
                  <a:srgbClr val="002060"/>
                </a:solidFill>
              </a:rPr>
              <a:t>trong</a:t>
            </a:r>
            <a:r>
              <a:rPr lang="en-US" dirty="0">
                <a:solidFill>
                  <a:srgbClr val="002060"/>
                </a:solidFill>
              </a:rPr>
              <a:t> </a:t>
            </a:r>
            <a:r>
              <a:rPr lang="en-US" dirty="0" err="1">
                <a:solidFill>
                  <a:srgbClr val="002060"/>
                </a:solidFill>
              </a:rPr>
              <a:t>hệ</a:t>
            </a:r>
            <a:r>
              <a:rPr lang="en-US" dirty="0">
                <a:solidFill>
                  <a:srgbClr val="002060"/>
                </a:solidFill>
              </a:rPr>
              <a:t> </a:t>
            </a:r>
            <a:r>
              <a:rPr lang="en-US" dirty="0" err="1">
                <a:solidFill>
                  <a:srgbClr val="002060"/>
                </a:solidFill>
              </a:rPr>
              <a:t>thống</a:t>
            </a:r>
            <a:r>
              <a:rPr lang="en-US" dirty="0">
                <a:solidFill>
                  <a:srgbClr val="002060"/>
                </a:solidFill>
              </a:rPr>
              <a:t> </a:t>
            </a:r>
            <a:r>
              <a:rPr lang="en-US" dirty="0" err="1">
                <a:solidFill>
                  <a:srgbClr val="002060"/>
                </a:solidFill>
              </a:rPr>
              <a:t>chuyển</a:t>
            </a:r>
            <a:r>
              <a:rPr lang="en-US" dirty="0">
                <a:solidFill>
                  <a:srgbClr val="002060"/>
                </a:solidFill>
              </a:rPr>
              <a:t> </a:t>
            </a:r>
            <a:r>
              <a:rPr lang="en-US" dirty="0" err="1">
                <a:solidFill>
                  <a:srgbClr val="002060"/>
                </a:solidFill>
              </a:rPr>
              <a:t>mạch</a:t>
            </a:r>
            <a:r>
              <a:rPr lang="en-US" dirty="0">
                <a:solidFill>
                  <a:srgbClr val="002060"/>
                </a:solidFill>
              </a:rPr>
              <a:t> </a:t>
            </a:r>
            <a:r>
              <a:rPr lang="en-US" dirty="0" err="1">
                <a:solidFill>
                  <a:srgbClr val="002060"/>
                </a:solidFill>
              </a:rPr>
              <a:t>gói</a:t>
            </a:r>
            <a:r>
              <a:rPr lang="en-US" dirty="0">
                <a:solidFill>
                  <a:srgbClr val="002060"/>
                </a:solidFill>
              </a:rPr>
              <a:t>.</a:t>
            </a:r>
          </a:p>
          <a:p>
            <a:pPr lvl="1"/>
            <a:r>
              <a:rPr lang="en-US" dirty="0" err="1">
                <a:solidFill>
                  <a:srgbClr val="002060"/>
                </a:solidFill>
              </a:rPr>
              <a:t>Truyền</a:t>
            </a:r>
            <a:r>
              <a:rPr lang="en-US" dirty="0">
                <a:solidFill>
                  <a:srgbClr val="002060"/>
                </a:solidFill>
              </a:rPr>
              <a:t> </a:t>
            </a:r>
            <a:r>
              <a:rPr lang="en-US" dirty="0" err="1">
                <a:solidFill>
                  <a:srgbClr val="002060"/>
                </a:solidFill>
              </a:rPr>
              <a:t>dữ</a:t>
            </a:r>
            <a:r>
              <a:rPr lang="en-US" dirty="0">
                <a:solidFill>
                  <a:srgbClr val="002060"/>
                </a:solidFill>
              </a:rPr>
              <a:t> </a:t>
            </a:r>
            <a:r>
              <a:rPr lang="en-US" dirty="0" err="1">
                <a:solidFill>
                  <a:srgbClr val="002060"/>
                </a:solidFill>
              </a:rPr>
              <a:t>liệu</a:t>
            </a:r>
            <a:r>
              <a:rPr lang="en-US" dirty="0">
                <a:solidFill>
                  <a:srgbClr val="002060"/>
                </a:solidFill>
              </a:rPr>
              <a:t> </a:t>
            </a:r>
            <a:r>
              <a:rPr lang="en-US" dirty="0" err="1">
                <a:solidFill>
                  <a:srgbClr val="002060"/>
                </a:solidFill>
              </a:rPr>
              <a:t>theo</a:t>
            </a:r>
            <a:r>
              <a:rPr lang="en-US" dirty="0">
                <a:solidFill>
                  <a:srgbClr val="002060"/>
                </a:solidFill>
              </a:rPr>
              <a:t> </a:t>
            </a:r>
            <a:r>
              <a:rPr lang="en-US" dirty="0" err="1">
                <a:solidFill>
                  <a:srgbClr val="002060"/>
                </a:solidFill>
              </a:rPr>
              <a:t>kiểu</a:t>
            </a:r>
            <a:r>
              <a:rPr lang="en-US" dirty="0">
                <a:solidFill>
                  <a:srgbClr val="002060"/>
                </a:solidFill>
              </a:rPr>
              <a:t> </a:t>
            </a:r>
            <a:r>
              <a:rPr lang="en-US" b="1" dirty="0">
                <a:solidFill>
                  <a:srgbClr val="002060"/>
                </a:solidFill>
              </a:rPr>
              <a:t>Best-Effort</a:t>
            </a:r>
          </a:p>
          <a:p>
            <a:pPr lvl="1"/>
            <a:r>
              <a:rPr lang="en-US" dirty="0" err="1">
                <a:solidFill>
                  <a:srgbClr val="002060"/>
                </a:solidFill>
              </a:rPr>
              <a:t>Không</a:t>
            </a:r>
            <a:r>
              <a:rPr lang="en-US" dirty="0">
                <a:solidFill>
                  <a:srgbClr val="002060"/>
                </a:solidFill>
              </a:rPr>
              <a:t> </a:t>
            </a:r>
            <a:r>
              <a:rPr lang="en-US" dirty="0" err="1">
                <a:solidFill>
                  <a:srgbClr val="002060"/>
                </a:solidFill>
              </a:rPr>
              <a:t>đảm</a:t>
            </a:r>
            <a:r>
              <a:rPr lang="en-US" dirty="0">
                <a:solidFill>
                  <a:srgbClr val="002060"/>
                </a:solidFill>
              </a:rPr>
              <a:t> </a:t>
            </a:r>
            <a:r>
              <a:rPr lang="en-US" dirty="0" err="1">
                <a:solidFill>
                  <a:srgbClr val="002060"/>
                </a:solidFill>
              </a:rPr>
              <a:t>bảo</a:t>
            </a:r>
            <a:r>
              <a:rPr lang="en-US" dirty="0">
                <a:solidFill>
                  <a:srgbClr val="002060"/>
                </a:solidFill>
              </a:rPr>
              <a:t> </a:t>
            </a:r>
            <a:r>
              <a:rPr lang="en-US" dirty="0" err="1">
                <a:solidFill>
                  <a:srgbClr val="002060"/>
                </a:solidFill>
              </a:rPr>
              <a:t>tính</a:t>
            </a:r>
            <a:r>
              <a:rPr lang="en-US" dirty="0">
                <a:solidFill>
                  <a:srgbClr val="002060"/>
                </a:solidFill>
              </a:rPr>
              <a:t> </a:t>
            </a:r>
            <a:r>
              <a:rPr lang="en-US" dirty="0" err="1">
                <a:solidFill>
                  <a:srgbClr val="002060"/>
                </a:solidFill>
              </a:rPr>
              <a:t>trật</a:t>
            </a:r>
            <a:r>
              <a:rPr lang="en-US" dirty="0">
                <a:solidFill>
                  <a:srgbClr val="002060"/>
                </a:solidFill>
              </a:rPr>
              <a:t> </a:t>
            </a:r>
            <a:r>
              <a:rPr lang="en-US" dirty="0" err="1">
                <a:solidFill>
                  <a:srgbClr val="002060"/>
                </a:solidFill>
              </a:rPr>
              <a:t>tự</a:t>
            </a:r>
            <a:r>
              <a:rPr lang="en-US" dirty="0">
                <a:solidFill>
                  <a:srgbClr val="002060"/>
                </a:solidFill>
              </a:rPr>
              <a:t>, </a:t>
            </a:r>
            <a:r>
              <a:rPr lang="en-US" dirty="0" err="1">
                <a:solidFill>
                  <a:srgbClr val="002060"/>
                </a:solidFill>
              </a:rPr>
              <a:t>trùng</a:t>
            </a:r>
            <a:r>
              <a:rPr lang="en-US" dirty="0">
                <a:solidFill>
                  <a:srgbClr val="002060"/>
                </a:solidFill>
              </a:rPr>
              <a:t> </a:t>
            </a:r>
            <a:r>
              <a:rPr lang="en-US" dirty="0" err="1">
                <a:solidFill>
                  <a:srgbClr val="002060"/>
                </a:solidFill>
              </a:rPr>
              <a:t>lặp</a:t>
            </a:r>
            <a:r>
              <a:rPr lang="en-US" dirty="0">
                <a:solidFill>
                  <a:srgbClr val="002060"/>
                </a:solidFill>
              </a:rPr>
              <a:t>, tin </a:t>
            </a:r>
            <a:r>
              <a:rPr lang="en-US" dirty="0" err="1">
                <a:solidFill>
                  <a:srgbClr val="002060"/>
                </a:solidFill>
              </a:rPr>
              <a:t>cậy</a:t>
            </a:r>
            <a:r>
              <a:rPr lang="en-US" dirty="0">
                <a:solidFill>
                  <a:srgbClr val="002060"/>
                </a:solidFill>
              </a:rPr>
              <a:t> </a:t>
            </a:r>
            <a:r>
              <a:rPr lang="en-US" dirty="0" err="1">
                <a:solidFill>
                  <a:srgbClr val="002060"/>
                </a:solidFill>
              </a:rPr>
              <a:t>của</a:t>
            </a:r>
            <a:r>
              <a:rPr lang="en-US" dirty="0">
                <a:solidFill>
                  <a:srgbClr val="002060"/>
                </a:solidFill>
              </a:rPr>
              <a:t> </a:t>
            </a:r>
            <a:r>
              <a:rPr lang="en-US" dirty="0" err="1">
                <a:solidFill>
                  <a:srgbClr val="002060"/>
                </a:solidFill>
              </a:rPr>
              <a:t>gói</a:t>
            </a:r>
            <a:r>
              <a:rPr lang="en-US" dirty="0">
                <a:solidFill>
                  <a:srgbClr val="002060"/>
                </a:solidFill>
              </a:rPr>
              <a:t> tin.</a:t>
            </a:r>
          </a:p>
          <a:p>
            <a:pPr lvl="1"/>
            <a:r>
              <a:rPr lang="en-US" dirty="0" err="1">
                <a:solidFill>
                  <a:srgbClr val="002060"/>
                </a:solidFill>
              </a:rPr>
              <a:t>Kiểm</a:t>
            </a:r>
            <a:r>
              <a:rPr lang="en-US" dirty="0">
                <a:solidFill>
                  <a:srgbClr val="002060"/>
                </a:solidFill>
              </a:rPr>
              <a:t> </a:t>
            </a:r>
            <a:r>
              <a:rPr lang="en-US" dirty="0" err="1">
                <a:solidFill>
                  <a:srgbClr val="002060"/>
                </a:solidFill>
              </a:rPr>
              <a:t>tra</a:t>
            </a:r>
            <a:r>
              <a:rPr lang="en-US" dirty="0">
                <a:solidFill>
                  <a:srgbClr val="002060"/>
                </a:solidFill>
              </a:rPr>
              <a:t> </a:t>
            </a:r>
            <a:r>
              <a:rPr lang="en-US" dirty="0" err="1">
                <a:solidFill>
                  <a:srgbClr val="002060"/>
                </a:solidFill>
              </a:rPr>
              <a:t>tính</a:t>
            </a:r>
            <a:r>
              <a:rPr lang="en-US" dirty="0">
                <a:solidFill>
                  <a:srgbClr val="002060"/>
                </a:solidFill>
              </a:rPr>
              <a:t> </a:t>
            </a:r>
            <a:r>
              <a:rPr lang="en-US" dirty="0" err="1">
                <a:solidFill>
                  <a:srgbClr val="002060"/>
                </a:solidFill>
              </a:rPr>
              <a:t>toàn</a:t>
            </a:r>
            <a:r>
              <a:rPr lang="en-US" dirty="0">
                <a:solidFill>
                  <a:srgbClr val="002060"/>
                </a:solidFill>
              </a:rPr>
              <a:t> </a:t>
            </a:r>
            <a:r>
              <a:rPr lang="en-US" dirty="0" err="1">
                <a:solidFill>
                  <a:srgbClr val="002060"/>
                </a:solidFill>
              </a:rPr>
              <a:t>vẹn</a:t>
            </a:r>
            <a:r>
              <a:rPr lang="en-US" dirty="0">
                <a:solidFill>
                  <a:srgbClr val="002060"/>
                </a:solidFill>
              </a:rPr>
              <a:t> </a:t>
            </a:r>
            <a:r>
              <a:rPr lang="en-US" dirty="0" err="1">
                <a:solidFill>
                  <a:srgbClr val="002060"/>
                </a:solidFill>
              </a:rPr>
              <a:t>của</a:t>
            </a:r>
            <a:r>
              <a:rPr lang="en-US" dirty="0">
                <a:solidFill>
                  <a:srgbClr val="002060"/>
                </a:solidFill>
              </a:rPr>
              <a:t> </a:t>
            </a:r>
            <a:r>
              <a:rPr lang="en-US" dirty="0" err="1">
                <a:solidFill>
                  <a:srgbClr val="002060"/>
                </a:solidFill>
              </a:rPr>
              <a:t>dữ</a:t>
            </a:r>
            <a:r>
              <a:rPr lang="en-US" dirty="0">
                <a:solidFill>
                  <a:srgbClr val="002060"/>
                </a:solidFill>
              </a:rPr>
              <a:t> </a:t>
            </a:r>
            <a:r>
              <a:rPr lang="en-US" dirty="0" err="1">
                <a:solidFill>
                  <a:srgbClr val="002060"/>
                </a:solidFill>
              </a:rPr>
              <a:t>liệu</a:t>
            </a:r>
            <a:r>
              <a:rPr lang="en-US" dirty="0">
                <a:solidFill>
                  <a:srgbClr val="002060"/>
                </a:solidFill>
              </a:rPr>
              <a:t> qua </a:t>
            </a:r>
            <a:r>
              <a:rPr lang="en-US" b="1" dirty="0">
                <a:solidFill>
                  <a:srgbClr val="002060"/>
                </a:solidFill>
              </a:rPr>
              <a:t>checksum</a:t>
            </a:r>
          </a:p>
          <a:p>
            <a:pPr lvl="1"/>
            <a:endParaRPr lang="en-US" dirty="0">
              <a:solidFill>
                <a:srgbClr val="002060"/>
              </a:solidFill>
            </a:endParaRPr>
          </a:p>
          <a:p>
            <a:pPr lvl="1"/>
            <a:endParaRPr lang="en-US" dirty="0">
              <a:solidFill>
                <a:srgbClr val="002060"/>
              </a:solidFill>
            </a:endParaRPr>
          </a:p>
          <a:p>
            <a:pPr lvl="1"/>
            <a:endParaRPr lang="en-US" dirty="0">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2.2. Giao thức IPv4</a:t>
            </a: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27</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525963"/>
          </a:xfrm>
        </p:spPr>
        <p:txBody>
          <a:bodyPr>
            <a:normAutofit/>
          </a:bodyPr>
          <a:lstStyle/>
          <a:p>
            <a:r>
              <a:rPr lang="en-US">
                <a:solidFill>
                  <a:srgbClr val="002060"/>
                </a:solidFill>
              </a:rPr>
              <a:t>Địa chỉ IPv4</a:t>
            </a:r>
          </a:p>
          <a:p>
            <a:pPr lvl="1"/>
            <a:r>
              <a:rPr lang="en-US">
                <a:solidFill>
                  <a:srgbClr val="002060"/>
                </a:solidFill>
              </a:rPr>
              <a:t>Sử dụng 32 bit để đánh địa chỉ các máy tính trong mạng.</a:t>
            </a:r>
          </a:p>
          <a:p>
            <a:pPr lvl="1"/>
            <a:r>
              <a:rPr lang="en-US">
                <a:solidFill>
                  <a:srgbClr val="002060"/>
                </a:solidFill>
              </a:rPr>
              <a:t>Bao gồm: phần mạng và phần host.</a:t>
            </a:r>
          </a:p>
          <a:p>
            <a:pPr lvl="1"/>
            <a:r>
              <a:rPr lang="en-US">
                <a:solidFill>
                  <a:srgbClr val="002060"/>
                </a:solidFill>
              </a:rPr>
              <a:t>Số địa chỉ tối đa: 2</a:t>
            </a:r>
            <a:r>
              <a:rPr lang="en-US" baseline="30000">
                <a:solidFill>
                  <a:srgbClr val="002060"/>
                </a:solidFill>
              </a:rPr>
              <a:t>32</a:t>
            </a:r>
            <a:r>
              <a:rPr lang="en-US">
                <a:solidFill>
                  <a:srgbClr val="002060"/>
                </a:solidFill>
              </a:rPr>
              <a:t> ~ 4,294,967,296.</a:t>
            </a:r>
            <a:endParaRPr lang="en-US" baseline="30000">
              <a:solidFill>
                <a:srgbClr val="002060"/>
              </a:solidFill>
            </a:endParaRPr>
          </a:p>
          <a:p>
            <a:pPr lvl="1"/>
            <a:r>
              <a:rPr lang="en-US">
                <a:solidFill>
                  <a:srgbClr val="002060"/>
                </a:solidFill>
              </a:rPr>
              <a:t>Dành riêng một vài dải đặc biệt không sử dụng.</a:t>
            </a:r>
          </a:p>
          <a:p>
            <a:pPr lvl="1"/>
            <a:r>
              <a:rPr lang="en-US">
                <a:solidFill>
                  <a:srgbClr val="002060"/>
                </a:solidFill>
              </a:rPr>
              <a:t>Chia thành bốn nhóm 8 bít (octet).</a:t>
            </a:r>
          </a:p>
        </p:txBody>
      </p:sp>
      <p:sp>
        <p:nvSpPr>
          <p:cNvPr id="3" name="Title 2"/>
          <p:cNvSpPr>
            <a:spLocks noGrp="1"/>
          </p:cNvSpPr>
          <p:nvPr>
            <p:ph type="title"/>
          </p:nvPr>
        </p:nvSpPr>
        <p:spPr/>
        <p:txBody>
          <a:bodyPr>
            <a:normAutofit/>
          </a:bodyPr>
          <a:lstStyle/>
          <a:p>
            <a:pPr algn="ctr"/>
            <a:r>
              <a:rPr lang="en-US" b="1">
                <a:solidFill>
                  <a:srgbClr val="002060"/>
                </a:solidFill>
              </a:rPr>
              <a:t>2.2. Giao thức IPv4</a:t>
            </a: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28</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7" name="Table 6"/>
          <p:cNvGraphicFramePr>
            <a:graphicFrameLocks noGrp="1"/>
          </p:cNvGraphicFramePr>
          <p:nvPr/>
        </p:nvGraphicFramePr>
        <p:xfrm>
          <a:off x="1066800" y="4343400"/>
          <a:ext cx="7086600" cy="1883532"/>
        </p:xfrm>
        <a:graphic>
          <a:graphicData uri="http://schemas.openxmlformats.org/drawingml/2006/table">
            <a:tbl>
              <a:tblPr/>
              <a:tblGrid>
                <a:gridCol w="3016000">
                  <a:extLst>
                    <a:ext uri="{9D8B030D-6E8A-4147-A177-3AD203B41FA5}">
                      <a16:colId xmlns:a16="http://schemas.microsoft.com/office/drawing/2014/main" val="20000"/>
                    </a:ext>
                  </a:extLst>
                </a:gridCol>
                <a:gridCol w="4070600">
                  <a:extLst>
                    <a:ext uri="{9D8B030D-6E8A-4147-A177-3AD203B41FA5}">
                      <a16:colId xmlns:a16="http://schemas.microsoft.com/office/drawing/2014/main" val="20001"/>
                    </a:ext>
                  </a:extLst>
                </a:gridCol>
              </a:tblGrid>
              <a:tr h="470883">
                <a:tc>
                  <a:txBody>
                    <a:bodyPr/>
                    <a:lstStyle/>
                    <a:p>
                      <a:pPr algn="ctr">
                        <a:lnSpc>
                          <a:spcPct val="115000"/>
                        </a:lnSpc>
                        <a:spcBef>
                          <a:spcPts val="500"/>
                        </a:spcBef>
                        <a:spcAft>
                          <a:spcPts val="500"/>
                        </a:spcAft>
                      </a:pPr>
                      <a:r>
                        <a:rPr lang="en-US" sz="1600" b="1">
                          <a:latin typeface="Cambria"/>
                          <a:ea typeface="Times New Roman"/>
                          <a:cs typeface="Times New Roman"/>
                        </a:rPr>
                        <a:t>Dạng biểu diễn</a:t>
                      </a:r>
                      <a:endParaRPr lang="en-US" sz="1600">
                        <a:latin typeface="Cambria"/>
                        <a:ea typeface="Calibri"/>
                        <a:cs typeface="Times New Roman"/>
                      </a:endParaRPr>
                    </a:p>
                  </a:txBody>
                  <a:tcPr marL="68580" marR="68580" marT="0" marB="0"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Bef>
                          <a:spcPts val="500"/>
                        </a:spcBef>
                        <a:spcAft>
                          <a:spcPts val="500"/>
                        </a:spcAft>
                      </a:pPr>
                      <a:r>
                        <a:rPr lang="en-US" sz="1600" b="1">
                          <a:latin typeface="Cambria"/>
                          <a:ea typeface="Times New Roman"/>
                          <a:cs typeface="Times New Roman"/>
                        </a:rPr>
                        <a:t>Giá trị</a:t>
                      </a:r>
                      <a:endParaRPr lang="en-US" sz="1600">
                        <a:latin typeface="Cambria"/>
                        <a:ea typeface="Calibri"/>
                        <a:cs typeface="Times New Roman"/>
                      </a:endParaRPr>
                    </a:p>
                  </a:txBody>
                  <a:tcPr marL="68580" marR="68580" marT="0" marB="0"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extLst>
                  <a:ext uri="{0D108BD9-81ED-4DB2-BD59-A6C34878D82A}">
                    <a16:rowId xmlns:a16="http://schemas.microsoft.com/office/drawing/2014/main" val="10000"/>
                  </a:ext>
                </a:extLst>
              </a:tr>
              <a:tr h="470883">
                <a:tc>
                  <a:txBody>
                    <a:bodyPr/>
                    <a:lstStyle/>
                    <a:p>
                      <a:pPr algn="ctr">
                        <a:lnSpc>
                          <a:spcPct val="115000"/>
                        </a:lnSpc>
                        <a:spcBef>
                          <a:spcPts val="500"/>
                        </a:spcBef>
                        <a:spcAft>
                          <a:spcPts val="500"/>
                        </a:spcAft>
                      </a:pPr>
                      <a:r>
                        <a:rPr lang="en-US" sz="1600">
                          <a:latin typeface="Cambria"/>
                          <a:ea typeface="Times New Roman"/>
                          <a:cs typeface="Times New Roman"/>
                        </a:rPr>
                        <a:t>Nhị phân</a:t>
                      </a:r>
                      <a:endParaRPr lang="en-US" sz="1600">
                        <a:latin typeface="Cambria"/>
                        <a:ea typeface="Calibri"/>
                        <a:cs typeface="Times New Roman"/>
                      </a:endParaRPr>
                    </a:p>
                  </a:txBody>
                  <a:tcPr marL="68580" marR="68580" marT="0" marB="0"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algn="ctr">
                        <a:lnSpc>
                          <a:spcPct val="115000"/>
                        </a:lnSpc>
                        <a:spcBef>
                          <a:spcPts val="500"/>
                        </a:spcBef>
                        <a:spcAft>
                          <a:spcPts val="500"/>
                        </a:spcAft>
                      </a:pPr>
                      <a:r>
                        <a:rPr lang="en-US" sz="1600">
                          <a:latin typeface="Cambria"/>
                          <a:ea typeface="Calibri"/>
                          <a:cs typeface="Times New Roman"/>
                        </a:rPr>
                        <a:t>11000000.10101000.00000000.00000001</a:t>
                      </a:r>
                    </a:p>
                  </a:txBody>
                  <a:tcPr marL="68580" marR="68580" marT="0" marB="0"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extLst>
                  <a:ext uri="{0D108BD9-81ED-4DB2-BD59-A6C34878D82A}">
                    <a16:rowId xmlns:a16="http://schemas.microsoft.com/office/drawing/2014/main" val="10001"/>
                  </a:ext>
                </a:extLst>
              </a:tr>
              <a:tr h="470883">
                <a:tc>
                  <a:txBody>
                    <a:bodyPr/>
                    <a:lstStyle/>
                    <a:p>
                      <a:pPr algn="ctr">
                        <a:lnSpc>
                          <a:spcPct val="115000"/>
                        </a:lnSpc>
                        <a:spcBef>
                          <a:spcPts val="500"/>
                        </a:spcBef>
                        <a:spcAft>
                          <a:spcPts val="500"/>
                        </a:spcAft>
                      </a:pPr>
                      <a:r>
                        <a:rPr lang="en-US" sz="1600">
                          <a:latin typeface="Cambria"/>
                          <a:ea typeface="Times New Roman"/>
                          <a:cs typeface="Times New Roman"/>
                        </a:rPr>
                        <a:t>Thập phân</a:t>
                      </a:r>
                      <a:endParaRPr lang="en-US" sz="1600">
                        <a:latin typeface="Cambria"/>
                        <a:ea typeface="Calibri"/>
                        <a:cs typeface="Times New Roman"/>
                      </a:endParaRPr>
                    </a:p>
                  </a:txBody>
                  <a:tcPr marL="68580" marR="68580" marT="0" marB="0"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Bef>
                          <a:spcPts val="500"/>
                        </a:spcBef>
                        <a:spcAft>
                          <a:spcPts val="500"/>
                        </a:spcAft>
                      </a:pPr>
                      <a:r>
                        <a:rPr lang="en-US" sz="1600">
                          <a:latin typeface="Cambria"/>
                          <a:ea typeface="Calibri"/>
                          <a:cs typeface="Times New Roman"/>
                        </a:rPr>
                        <a:t>192.168.0.1</a:t>
                      </a:r>
                    </a:p>
                  </a:txBody>
                  <a:tcPr marL="68580" marR="68580" marT="0" marB="0"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extLst>
                  <a:ext uri="{0D108BD9-81ED-4DB2-BD59-A6C34878D82A}">
                    <a16:rowId xmlns:a16="http://schemas.microsoft.com/office/drawing/2014/main" val="10002"/>
                  </a:ext>
                </a:extLst>
              </a:tr>
              <a:tr h="470883">
                <a:tc>
                  <a:txBody>
                    <a:bodyPr/>
                    <a:lstStyle/>
                    <a:p>
                      <a:pPr algn="ctr">
                        <a:lnSpc>
                          <a:spcPct val="115000"/>
                        </a:lnSpc>
                        <a:spcBef>
                          <a:spcPts val="500"/>
                        </a:spcBef>
                        <a:spcAft>
                          <a:spcPts val="500"/>
                        </a:spcAft>
                      </a:pPr>
                      <a:r>
                        <a:rPr lang="en-US" sz="1600">
                          <a:latin typeface="Cambria"/>
                          <a:ea typeface="Times New Roman"/>
                          <a:cs typeface="Times New Roman"/>
                        </a:rPr>
                        <a:t>Thập lục phân</a:t>
                      </a:r>
                      <a:endParaRPr lang="en-US" sz="1600">
                        <a:latin typeface="Cambria"/>
                        <a:ea typeface="Calibri"/>
                        <a:cs typeface="Times New Roman"/>
                      </a:endParaRPr>
                    </a:p>
                  </a:txBody>
                  <a:tcPr marL="68580" marR="68580" marT="0" marB="0"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algn="ctr">
                        <a:lnSpc>
                          <a:spcPct val="115000"/>
                        </a:lnSpc>
                        <a:spcBef>
                          <a:spcPts val="500"/>
                        </a:spcBef>
                        <a:spcAft>
                          <a:spcPts val="500"/>
                        </a:spcAft>
                      </a:pPr>
                      <a:r>
                        <a:rPr lang="en-US" sz="1600">
                          <a:latin typeface="Cambria"/>
                          <a:ea typeface="Calibri"/>
                          <a:cs typeface="Times New Roman"/>
                        </a:rPr>
                        <a:t>0xC0A80001</a:t>
                      </a:r>
                    </a:p>
                  </a:txBody>
                  <a:tcPr marL="68580" marR="68580" marT="0" marB="0"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525963"/>
          </a:xfrm>
        </p:spPr>
        <p:txBody>
          <a:bodyPr>
            <a:normAutofit/>
          </a:bodyPr>
          <a:lstStyle/>
          <a:p>
            <a:r>
              <a:rPr lang="en-US">
                <a:solidFill>
                  <a:srgbClr val="002060"/>
                </a:solidFill>
              </a:rPr>
              <a:t>Các lớp địa chỉ IPv4</a:t>
            </a:r>
          </a:p>
          <a:p>
            <a:pPr lvl="1"/>
            <a:r>
              <a:rPr lang="en-US">
                <a:solidFill>
                  <a:srgbClr val="002060"/>
                </a:solidFill>
              </a:rPr>
              <a:t>Có năm lớp địa chỉ: A,B,C,D,E.</a:t>
            </a:r>
          </a:p>
          <a:p>
            <a:pPr lvl="1"/>
            <a:r>
              <a:rPr lang="en-US">
                <a:solidFill>
                  <a:srgbClr val="002060"/>
                </a:solidFill>
              </a:rPr>
              <a:t>Lớp A,B,C: trao đối thông tin thông thường.</a:t>
            </a:r>
          </a:p>
          <a:p>
            <a:pPr lvl="1"/>
            <a:r>
              <a:rPr lang="en-US">
                <a:solidFill>
                  <a:srgbClr val="002060"/>
                </a:solidFill>
              </a:rPr>
              <a:t>Lớp D: </a:t>
            </a:r>
            <a:r>
              <a:rPr lang="en-US" b="1">
                <a:solidFill>
                  <a:srgbClr val="002060"/>
                </a:solidFill>
              </a:rPr>
              <a:t>multicast</a:t>
            </a:r>
          </a:p>
          <a:p>
            <a:pPr lvl="1"/>
            <a:r>
              <a:rPr lang="en-US">
                <a:solidFill>
                  <a:srgbClr val="002060"/>
                </a:solidFill>
              </a:rPr>
              <a:t>Lớp E: để dành</a:t>
            </a:r>
          </a:p>
        </p:txBody>
      </p:sp>
      <p:sp>
        <p:nvSpPr>
          <p:cNvPr id="3" name="Title 2"/>
          <p:cNvSpPr>
            <a:spLocks noGrp="1"/>
          </p:cNvSpPr>
          <p:nvPr>
            <p:ph type="title"/>
          </p:nvPr>
        </p:nvSpPr>
        <p:spPr/>
        <p:txBody>
          <a:bodyPr>
            <a:normAutofit/>
          </a:bodyPr>
          <a:lstStyle/>
          <a:p>
            <a:pPr algn="ctr"/>
            <a:r>
              <a:rPr lang="en-US" b="1">
                <a:solidFill>
                  <a:srgbClr val="002060"/>
                </a:solidFill>
              </a:rPr>
              <a:t>2.2. Giao thức IPv4</a:t>
            </a: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29</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8" name="Table 7"/>
          <p:cNvGraphicFramePr>
            <a:graphicFrameLocks noGrp="1"/>
          </p:cNvGraphicFramePr>
          <p:nvPr/>
        </p:nvGraphicFramePr>
        <p:xfrm>
          <a:off x="1219200" y="3657600"/>
          <a:ext cx="7086600" cy="2590800"/>
        </p:xfrm>
        <a:graphic>
          <a:graphicData uri="http://schemas.openxmlformats.org/drawingml/2006/table">
            <a:tbl>
              <a:tblPr firstRow="1" bandRow="1">
                <a:tableStyleId>{69CF1AB2-1976-4502-BF36-3FF5EA218861}</a:tableStyleId>
              </a:tblPr>
              <a:tblGrid>
                <a:gridCol w="1771650">
                  <a:extLst>
                    <a:ext uri="{9D8B030D-6E8A-4147-A177-3AD203B41FA5}">
                      <a16:colId xmlns:a16="http://schemas.microsoft.com/office/drawing/2014/main" val="20000"/>
                    </a:ext>
                  </a:extLst>
                </a:gridCol>
                <a:gridCol w="1771650">
                  <a:extLst>
                    <a:ext uri="{9D8B030D-6E8A-4147-A177-3AD203B41FA5}">
                      <a16:colId xmlns:a16="http://schemas.microsoft.com/office/drawing/2014/main" val="20001"/>
                    </a:ext>
                  </a:extLst>
                </a:gridCol>
                <a:gridCol w="1771650">
                  <a:extLst>
                    <a:ext uri="{9D8B030D-6E8A-4147-A177-3AD203B41FA5}">
                      <a16:colId xmlns:a16="http://schemas.microsoft.com/office/drawing/2014/main" val="20002"/>
                    </a:ext>
                  </a:extLst>
                </a:gridCol>
                <a:gridCol w="1771650">
                  <a:extLst>
                    <a:ext uri="{9D8B030D-6E8A-4147-A177-3AD203B41FA5}">
                      <a16:colId xmlns:a16="http://schemas.microsoft.com/office/drawing/2014/main" val="20003"/>
                    </a:ext>
                  </a:extLst>
                </a:gridCol>
              </a:tblGrid>
              <a:tr h="431800">
                <a:tc>
                  <a:txBody>
                    <a:bodyPr/>
                    <a:lstStyle/>
                    <a:p>
                      <a:pPr algn="ctr">
                        <a:lnSpc>
                          <a:spcPct val="115000"/>
                        </a:lnSpc>
                        <a:spcAft>
                          <a:spcPts val="0"/>
                        </a:spcAft>
                      </a:pPr>
                      <a:r>
                        <a:rPr lang="en-US" sz="1600" b="1"/>
                        <a:t>Lớp</a:t>
                      </a:r>
                      <a:endParaRPr lang="en-US" sz="1600" b="1">
                        <a:solidFill>
                          <a:schemeClr val="tx1"/>
                        </a:solidFill>
                        <a:latin typeface="Cambria"/>
                        <a:ea typeface="Times New Roman"/>
                        <a:cs typeface="Times New Roman"/>
                      </a:endParaRPr>
                    </a:p>
                  </a:txBody>
                  <a:tcPr marL="0" marR="0" marT="0" marB="0" anchor="ctr"/>
                </a:tc>
                <a:tc>
                  <a:txBody>
                    <a:bodyPr/>
                    <a:lstStyle/>
                    <a:p>
                      <a:pPr algn="ctr">
                        <a:lnSpc>
                          <a:spcPct val="115000"/>
                        </a:lnSpc>
                        <a:spcAft>
                          <a:spcPts val="0"/>
                        </a:spcAft>
                      </a:pPr>
                      <a:r>
                        <a:rPr lang="en-US" sz="1600" b="1"/>
                        <a:t>MSB</a:t>
                      </a:r>
                      <a:endParaRPr lang="en-US" sz="1600" b="1">
                        <a:solidFill>
                          <a:schemeClr val="tx1"/>
                        </a:solidFill>
                        <a:latin typeface="Cambria"/>
                        <a:ea typeface="Times New Roman"/>
                        <a:cs typeface="Times New Roman"/>
                      </a:endParaRPr>
                    </a:p>
                  </a:txBody>
                  <a:tcPr marL="0" marR="0" marT="0" marB="0" anchor="ctr"/>
                </a:tc>
                <a:tc>
                  <a:txBody>
                    <a:bodyPr/>
                    <a:lstStyle/>
                    <a:p>
                      <a:pPr algn="ctr">
                        <a:lnSpc>
                          <a:spcPct val="115000"/>
                        </a:lnSpc>
                        <a:spcAft>
                          <a:spcPts val="0"/>
                        </a:spcAft>
                      </a:pPr>
                      <a:r>
                        <a:rPr lang="en-US" sz="1600" b="1"/>
                        <a:t>Địa chỉ đầu</a:t>
                      </a:r>
                      <a:endParaRPr lang="en-US" sz="1600" b="1">
                        <a:solidFill>
                          <a:schemeClr val="tx1"/>
                        </a:solidFill>
                        <a:latin typeface="Cambria"/>
                        <a:ea typeface="Times New Roman"/>
                        <a:cs typeface="Times New Roman"/>
                      </a:endParaRPr>
                    </a:p>
                  </a:txBody>
                  <a:tcPr marL="0" marR="0" marT="0" marB="0" anchor="ctr"/>
                </a:tc>
                <a:tc>
                  <a:txBody>
                    <a:bodyPr/>
                    <a:lstStyle/>
                    <a:p>
                      <a:pPr algn="ctr">
                        <a:lnSpc>
                          <a:spcPct val="115000"/>
                        </a:lnSpc>
                        <a:spcAft>
                          <a:spcPts val="0"/>
                        </a:spcAft>
                      </a:pPr>
                      <a:r>
                        <a:rPr lang="en-US" sz="1600" b="1"/>
                        <a:t>Địa chỉ cuối</a:t>
                      </a:r>
                      <a:endParaRPr lang="en-US" sz="1600" b="1">
                        <a:solidFill>
                          <a:schemeClr val="tx1"/>
                        </a:solidFill>
                        <a:latin typeface="Cambria"/>
                        <a:ea typeface="Times New Roman"/>
                        <a:cs typeface="Times New Roman"/>
                      </a:endParaRPr>
                    </a:p>
                  </a:txBody>
                  <a:tcPr marL="0" marR="0" marT="0" marB="0" anchor="ctr"/>
                </a:tc>
                <a:extLst>
                  <a:ext uri="{0D108BD9-81ED-4DB2-BD59-A6C34878D82A}">
                    <a16:rowId xmlns:a16="http://schemas.microsoft.com/office/drawing/2014/main" val="10000"/>
                  </a:ext>
                </a:extLst>
              </a:tr>
              <a:tr h="431800">
                <a:tc>
                  <a:txBody>
                    <a:bodyPr/>
                    <a:lstStyle/>
                    <a:p>
                      <a:pPr algn="ctr">
                        <a:lnSpc>
                          <a:spcPct val="115000"/>
                        </a:lnSpc>
                        <a:spcAft>
                          <a:spcPts val="0"/>
                        </a:spcAft>
                      </a:pPr>
                      <a:r>
                        <a:rPr lang="en-US" sz="1600"/>
                        <a:t>A</a:t>
                      </a:r>
                      <a:endParaRPr lang="en-US" sz="1600" b="0">
                        <a:solidFill>
                          <a:schemeClr val="tx1"/>
                        </a:solidFill>
                        <a:latin typeface="Cambria"/>
                        <a:ea typeface="Times New Roman"/>
                        <a:cs typeface="Times New Roman"/>
                      </a:endParaRPr>
                    </a:p>
                  </a:txBody>
                  <a:tcPr marL="0" marR="0" marT="0" marB="0" anchor="ctr"/>
                </a:tc>
                <a:tc>
                  <a:txBody>
                    <a:bodyPr/>
                    <a:lstStyle/>
                    <a:p>
                      <a:pPr algn="ctr">
                        <a:lnSpc>
                          <a:spcPct val="115000"/>
                        </a:lnSpc>
                        <a:spcAft>
                          <a:spcPts val="0"/>
                        </a:spcAft>
                      </a:pPr>
                      <a:r>
                        <a:rPr lang="en-US" sz="1600"/>
                        <a:t>0xxx</a:t>
                      </a:r>
                      <a:endParaRPr lang="en-US" sz="1600" b="0">
                        <a:solidFill>
                          <a:schemeClr val="tx1"/>
                        </a:solidFill>
                        <a:latin typeface="Cambria"/>
                        <a:ea typeface="Times New Roman"/>
                        <a:cs typeface="Times New Roman"/>
                      </a:endParaRPr>
                    </a:p>
                  </a:txBody>
                  <a:tcPr marL="0" marR="0" marT="0" marB="0" anchor="ctr"/>
                </a:tc>
                <a:tc>
                  <a:txBody>
                    <a:bodyPr/>
                    <a:lstStyle/>
                    <a:p>
                      <a:pPr algn="ctr">
                        <a:lnSpc>
                          <a:spcPct val="115000"/>
                        </a:lnSpc>
                        <a:spcAft>
                          <a:spcPts val="0"/>
                        </a:spcAft>
                      </a:pPr>
                      <a:r>
                        <a:rPr lang="en-US" sz="1600"/>
                        <a:t>0.0.0.0</a:t>
                      </a:r>
                      <a:endParaRPr lang="en-US" sz="1600" b="0">
                        <a:solidFill>
                          <a:schemeClr val="tx1"/>
                        </a:solidFill>
                        <a:latin typeface="Cambria"/>
                        <a:ea typeface="Times New Roman"/>
                        <a:cs typeface="Times New Roman"/>
                      </a:endParaRPr>
                    </a:p>
                  </a:txBody>
                  <a:tcPr marL="0" marR="0" marT="0" marB="0" anchor="ctr"/>
                </a:tc>
                <a:tc>
                  <a:txBody>
                    <a:bodyPr/>
                    <a:lstStyle/>
                    <a:p>
                      <a:pPr algn="ctr">
                        <a:lnSpc>
                          <a:spcPct val="115000"/>
                        </a:lnSpc>
                        <a:spcAft>
                          <a:spcPts val="0"/>
                        </a:spcAft>
                      </a:pPr>
                      <a:r>
                        <a:rPr lang="en-US" sz="1600"/>
                        <a:t>127.255.255.255</a:t>
                      </a:r>
                      <a:endParaRPr lang="en-US" sz="1600" b="0">
                        <a:solidFill>
                          <a:schemeClr val="tx1"/>
                        </a:solidFill>
                        <a:latin typeface="Cambria"/>
                        <a:ea typeface="Times New Roman"/>
                        <a:cs typeface="Times New Roman"/>
                      </a:endParaRPr>
                    </a:p>
                  </a:txBody>
                  <a:tcPr marL="0" marR="0" marT="0" marB="0" anchor="ctr"/>
                </a:tc>
                <a:extLst>
                  <a:ext uri="{0D108BD9-81ED-4DB2-BD59-A6C34878D82A}">
                    <a16:rowId xmlns:a16="http://schemas.microsoft.com/office/drawing/2014/main" val="10001"/>
                  </a:ext>
                </a:extLst>
              </a:tr>
              <a:tr h="431800">
                <a:tc>
                  <a:txBody>
                    <a:bodyPr/>
                    <a:lstStyle/>
                    <a:p>
                      <a:pPr algn="ctr">
                        <a:lnSpc>
                          <a:spcPct val="115000"/>
                        </a:lnSpc>
                        <a:spcAft>
                          <a:spcPts val="0"/>
                        </a:spcAft>
                      </a:pPr>
                      <a:r>
                        <a:rPr lang="en-US" sz="1600"/>
                        <a:t>B</a:t>
                      </a:r>
                      <a:endParaRPr lang="en-US" sz="1600" b="0">
                        <a:solidFill>
                          <a:schemeClr val="tx1"/>
                        </a:solidFill>
                        <a:latin typeface="Cambria"/>
                        <a:ea typeface="Times New Roman"/>
                        <a:cs typeface="Times New Roman"/>
                      </a:endParaRPr>
                    </a:p>
                  </a:txBody>
                  <a:tcPr marL="0" marR="0" marT="0" marB="0" anchor="ctr"/>
                </a:tc>
                <a:tc>
                  <a:txBody>
                    <a:bodyPr/>
                    <a:lstStyle/>
                    <a:p>
                      <a:pPr algn="ctr">
                        <a:lnSpc>
                          <a:spcPct val="115000"/>
                        </a:lnSpc>
                        <a:spcAft>
                          <a:spcPts val="0"/>
                        </a:spcAft>
                      </a:pPr>
                      <a:r>
                        <a:rPr lang="en-US" sz="1600"/>
                        <a:t>10xx</a:t>
                      </a:r>
                      <a:endParaRPr lang="en-US" sz="1600" b="0">
                        <a:solidFill>
                          <a:schemeClr val="tx1"/>
                        </a:solidFill>
                        <a:latin typeface="Cambria"/>
                        <a:ea typeface="Times New Roman"/>
                        <a:cs typeface="Times New Roman"/>
                      </a:endParaRPr>
                    </a:p>
                  </a:txBody>
                  <a:tcPr marL="0" marR="0" marT="0" marB="0" anchor="ctr"/>
                </a:tc>
                <a:tc>
                  <a:txBody>
                    <a:bodyPr/>
                    <a:lstStyle/>
                    <a:p>
                      <a:pPr algn="ctr">
                        <a:lnSpc>
                          <a:spcPct val="115000"/>
                        </a:lnSpc>
                        <a:spcAft>
                          <a:spcPts val="0"/>
                        </a:spcAft>
                      </a:pPr>
                      <a:r>
                        <a:rPr lang="en-US" sz="1600"/>
                        <a:t>128.0.0.0</a:t>
                      </a:r>
                      <a:endParaRPr lang="en-US" sz="1600" b="0">
                        <a:solidFill>
                          <a:schemeClr val="tx1"/>
                        </a:solidFill>
                        <a:latin typeface="Cambria"/>
                        <a:ea typeface="Times New Roman"/>
                        <a:cs typeface="Times New Roman"/>
                      </a:endParaRPr>
                    </a:p>
                  </a:txBody>
                  <a:tcPr marL="0" marR="0" marT="0" marB="0" anchor="ctr"/>
                </a:tc>
                <a:tc>
                  <a:txBody>
                    <a:bodyPr/>
                    <a:lstStyle/>
                    <a:p>
                      <a:pPr algn="ctr">
                        <a:lnSpc>
                          <a:spcPct val="115000"/>
                        </a:lnSpc>
                        <a:spcAft>
                          <a:spcPts val="0"/>
                        </a:spcAft>
                      </a:pPr>
                      <a:r>
                        <a:rPr lang="en-US" sz="1600"/>
                        <a:t>191.255.255.255</a:t>
                      </a:r>
                      <a:endParaRPr lang="en-US" sz="1600" b="0">
                        <a:solidFill>
                          <a:schemeClr val="tx1"/>
                        </a:solidFill>
                        <a:latin typeface="Cambria"/>
                        <a:ea typeface="Times New Roman"/>
                        <a:cs typeface="Times New Roman"/>
                      </a:endParaRPr>
                    </a:p>
                  </a:txBody>
                  <a:tcPr marL="0" marR="0" marT="0" marB="0" anchor="ctr"/>
                </a:tc>
                <a:extLst>
                  <a:ext uri="{0D108BD9-81ED-4DB2-BD59-A6C34878D82A}">
                    <a16:rowId xmlns:a16="http://schemas.microsoft.com/office/drawing/2014/main" val="10002"/>
                  </a:ext>
                </a:extLst>
              </a:tr>
              <a:tr h="431800">
                <a:tc>
                  <a:txBody>
                    <a:bodyPr/>
                    <a:lstStyle/>
                    <a:p>
                      <a:pPr algn="ctr">
                        <a:lnSpc>
                          <a:spcPct val="115000"/>
                        </a:lnSpc>
                        <a:spcAft>
                          <a:spcPts val="0"/>
                        </a:spcAft>
                      </a:pPr>
                      <a:r>
                        <a:rPr lang="en-US" sz="1600"/>
                        <a:t>C</a:t>
                      </a:r>
                      <a:endParaRPr lang="en-US" sz="1600" b="0">
                        <a:solidFill>
                          <a:schemeClr val="tx1"/>
                        </a:solidFill>
                        <a:latin typeface="Cambria"/>
                        <a:ea typeface="Times New Roman"/>
                        <a:cs typeface="Times New Roman"/>
                      </a:endParaRPr>
                    </a:p>
                  </a:txBody>
                  <a:tcPr marL="0" marR="0" marT="0" marB="0" anchor="ctr"/>
                </a:tc>
                <a:tc>
                  <a:txBody>
                    <a:bodyPr/>
                    <a:lstStyle/>
                    <a:p>
                      <a:pPr algn="ctr">
                        <a:lnSpc>
                          <a:spcPct val="115000"/>
                        </a:lnSpc>
                        <a:spcAft>
                          <a:spcPts val="0"/>
                        </a:spcAft>
                      </a:pPr>
                      <a:r>
                        <a:rPr lang="en-US" sz="1600"/>
                        <a:t>110x</a:t>
                      </a:r>
                      <a:endParaRPr lang="en-US" sz="1600" b="0">
                        <a:solidFill>
                          <a:schemeClr val="tx1"/>
                        </a:solidFill>
                        <a:latin typeface="Cambria"/>
                        <a:ea typeface="Times New Roman"/>
                        <a:cs typeface="Times New Roman"/>
                      </a:endParaRPr>
                    </a:p>
                  </a:txBody>
                  <a:tcPr marL="0" marR="0" marT="0" marB="0" anchor="ctr"/>
                </a:tc>
                <a:tc>
                  <a:txBody>
                    <a:bodyPr/>
                    <a:lstStyle/>
                    <a:p>
                      <a:pPr algn="ctr">
                        <a:lnSpc>
                          <a:spcPct val="115000"/>
                        </a:lnSpc>
                        <a:spcAft>
                          <a:spcPts val="0"/>
                        </a:spcAft>
                      </a:pPr>
                      <a:r>
                        <a:rPr lang="en-US" sz="1600"/>
                        <a:t>192.0.0.0</a:t>
                      </a:r>
                      <a:endParaRPr lang="en-US" sz="1600" b="0">
                        <a:solidFill>
                          <a:schemeClr val="tx1"/>
                        </a:solidFill>
                        <a:latin typeface="Cambria"/>
                        <a:ea typeface="Times New Roman"/>
                        <a:cs typeface="Times New Roman"/>
                      </a:endParaRPr>
                    </a:p>
                  </a:txBody>
                  <a:tcPr marL="0" marR="0" marT="0" marB="0" anchor="ctr"/>
                </a:tc>
                <a:tc>
                  <a:txBody>
                    <a:bodyPr/>
                    <a:lstStyle/>
                    <a:p>
                      <a:pPr algn="ctr">
                        <a:lnSpc>
                          <a:spcPct val="115000"/>
                        </a:lnSpc>
                        <a:spcAft>
                          <a:spcPts val="0"/>
                        </a:spcAft>
                      </a:pPr>
                      <a:r>
                        <a:rPr lang="en-US" sz="1600"/>
                        <a:t>223.255.255.255</a:t>
                      </a:r>
                      <a:endParaRPr lang="en-US" sz="1600" b="0">
                        <a:solidFill>
                          <a:schemeClr val="tx1"/>
                        </a:solidFill>
                        <a:latin typeface="Cambria"/>
                        <a:ea typeface="Times New Roman"/>
                        <a:cs typeface="Times New Roman"/>
                      </a:endParaRPr>
                    </a:p>
                  </a:txBody>
                  <a:tcPr marL="0" marR="0" marT="0" marB="0" anchor="ctr"/>
                </a:tc>
                <a:extLst>
                  <a:ext uri="{0D108BD9-81ED-4DB2-BD59-A6C34878D82A}">
                    <a16:rowId xmlns:a16="http://schemas.microsoft.com/office/drawing/2014/main" val="10003"/>
                  </a:ext>
                </a:extLst>
              </a:tr>
              <a:tr h="431800">
                <a:tc>
                  <a:txBody>
                    <a:bodyPr/>
                    <a:lstStyle/>
                    <a:p>
                      <a:pPr algn="ctr">
                        <a:lnSpc>
                          <a:spcPct val="115000"/>
                        </a:lnSpc>
                        <a:spcAft>
                          <a:spcPts val="0"/>
                        </a:spcAft>
                      </a:pPr>
                      <a:r>
                        <a:rPr lang="en-US" sz="1600"/>
                        <a:t>D</a:t>
                      </a:r>
                      <a:endParaRPr lang="en-US" sz="1600" b="0">
                        <a:solidFill>
                          <a:schemeClr val="tx1"/>
                        </a:solidFill>
                        <a:latin typeface="Cambria"/>
                        <a:ea typeface="Times New Roman"/>
                        <a:cs typeface="Times New Roman"/>
                      </a:endParaRPr>
                    </a:p>
                  </a:txBody>
                  <a:tcPr marL="0" marR="0" marT="0" marB="0" anchor="ctr"/>
                </a:tc>
                <a:tc>
                  <a:txBody>
                    <a:bodyPr/>
                    <a:lstStyle/>
                    <a:p>
                      <a:pPr algn="ctr">
                        <a:lnSpc>
                          <a:spcPct val="115000"/>
                        </a:lnSpc>
                        <a:spcAft>
                          <a:spcPts val="0"/>
                        </a:spcAft>
                      </a:pPr>
                      <a:r>
                        <a:rPr lang="en-US" sz="1600"/>
                        <a:t>1110</a:t>
                      </a:r>
                      <a:endParaRPr lang="en-US" sz="1600" b="0">
                        <a:solidFill>
                          <a:schemeClr val="tx1"/>
                        </a:solidFill>
                        <a:latin typeface="Cambria"/>
                        <a:ea typeface="Times New Roman"/>
                        <a:cs typeface="Times New Roman"/>
                      </a:endParaRPr>
                    </a:p>
                  </a:txBody>
                  <a:tcPr marL="0" marR="0" marT="0" marB="0" anchor="ctr"/>
                </a:tc>
                <a:tc>
                  <a:txBody>
                    <a:bodyPr/>
                    <a:lstStyle/>
                    <a:p>
                      <a:pPr algn="ctr">
                        <a:lnSpc>
                          <a:spcPct val="115000"/>
                        </a:lnSpc>
                        <a:spcAft>
                          <a:spcPts val="0"/>
                        </a:spcAft>
                      </a:pPr>
                      <a:r>
                        <a:rPr lang="en-US" sz="1600"/>
                        <a:t>224.0.0.0</a:t>
                      </a:r>
                      <a:endParaRPr lang="en-US" sz="1600" b="0">
                        <a:solidFill>
                          <a:schemeClr val="tx1"/>
                        </a:solidFill>
                        <a:latin typeface="Cambria"/>
                        <a:ea typeface="Times New Roman"/>
                        <a:cs typeface="Times New Roman"/>
                      </a:endParaRPr>
                    </a:p>
                  </a:txBody>
                  <a:tcPr marL="0" marR="0" marT="0" marB="0" anchor="ctr"/>
                </a:tc>
                <a:tc>
                  <a:txBody>
                    <a:bodyPr/>
                    <a:lstStyle/>
                    <a:p>
                      <a:pPr algn="ctr">
                        <a:lnSpc>
                          <a:spcPct val="115000"/>
                        </a:lnSpc>
                        <a:spcAft>
                          <a:spcPts val="0"/>
                        </a:spcAft>
                      </a:pPr>
                      <a:r>
                        <a:rPr lang="en-US" sz="1600"/>
                        <a:t>239.255.255.255</a:t>
                      </a:r>
                      <a:endParaRPr lang="en-US" sz="1600" b="0">
                        <a:solidFill>
                          <a:schemeClr val="tx1"/>
                        </a:solidFill>
                        <a:latin typeface="Cambria"/>
                        <a:ea typeface="Times New Roman"/>
                        <a:cs typeface="Times New Roman"/>
                      </a:endParaRPr>
                    </a:p>
                  </a:txBody>
                  <a:tcPr marL="0" marR="0" marT="0" marB="0" anchor="ctr"/>
                </a:tc>
                <a:extLst>
                  <a:ext uri="{0D108BD9-81ED-4DB2-BD59-A6C34878D82A}">
                    <a16:rowId xmlns:a16="http://schemas.microsoft.com/office/drawing/2014/main" val="10004"/>
                  </a:ext>
                </a:extLst>
              </a:tr>
              <a:tr h="431800">
                <a:tc>
                  <a:txBody>
                    <a:bodyPr/>
                    <a:lstStyle/>
                    <a:p>
                      <a:pPr algn="ctr">
                        <a:lnSpc>
                          <a:spcPct val="115000"/>
                        </a:lnSpc>
                        <a:spcAft>
                          <a:spcPts val="0"/>
                        </a:spcAft>
                      </a:pPr>
                      <a:r>
                        <a:rPr lang="en-US" sz="1600"/>
                        <a:t>E</a:t>
                      </a:r>
                      <a:endParaRPr lang="en-US" sz="1600" b="0">
                        <a:solidFill>
                          <a:schemeClr val="tx1"/>
                        </a:solidFill>
                        <a:latin typeface="Cambria"/>
                        <a:ea typeface="Times New Roman"/>
                        <a:cs typeface="Times New Roman"/>
                      </a:endParaRPr>
                    </a:p>
                  </a:txBody>
                  <a:tcPr marL="0" marR="0" marT="0" marB="0" anchor="ctr"/>
                </a:tc>
                <a:tc>
                  <a:txBody>
                    <a:bodyPr/>
                    <a:lstStyle/>
                    <a:p>
                      <a:pPr algn="ctr">
                        <a:lnSpc>
                          <a:spcPct val="115000"/>
                        </a:lnSpc>
                        <a:spcAft>
                          <a:spcPts val="0"/>
                        </a:spcAft>
                      </a:pPr>
                      <a:r>
                        <a:rPr lang="en-US" sz="1600"/>
                        <a:t>1111</a:t>
                      </a:r>
                      <a:endParaRPr lang="en-US" sz="1600" b="0">
                        <a:solidFill>
                          <a:schemeClr val="tx1"/>
                        </a:solidFill>
                        <a:latin typeface="Cambria"/>
                        <a:ea typeface="Times New Roman"/>
                        <a:cs typeface="Times New Roman"/>
                      </a:endParaRPr>
                    </a:p>
                  </a:txBody>
                  <a:tcPr marL="0" marR="0" marT="0" marB="0" anchor="ctr"/>
                </a:tc>
                <a:tc>
                  <a:txBody>
                    <a:bodyPr/>
                    <a:lstStyle/>
                    <a:p>
                      <a:pPr algn="ctr">
                        <a:lnSpc>
                          <a:spcPct val="115000"/>
                        </a:lnSpc>
                        <a:spcAft>
                          <a:spcPts val="0"/>
                        </a:spcAft>
                      </a:pPr>
                      <a:r>
                        <a:rPr lang="en-US" sz="1600"/>
                        <a:t>240.0.0.0</a:t>
                      </a:r>
                      <a:endParaRPr lang="en-US" sz="1600" b="0">
                        <a:solidFill>
                          <a:schemeClr val="tx1"/>
                        </a:solidFill>
                        <a:latin typeface="Cambria"/>
                        <a:ea typeface="Times New Roman"/>
                        <a:cs typeface="Times New Roman"/>
                      </a:endParaRPr>
                    </a:p>
                  </a:txBody>
                  <a:tcPr marL="0" marR="0" marT="0" marB="0" anchor="ctr"/>
                </a:tc>
                <a:tc>
                  <a:txBody>
                    <a:bodyPr/>
                    <a:lstStyle/>
                    <a:p>
                      <a:pPr algn="ctr">
                        <a:lnSpc>
                          <a:spcPct val="115000"/>
                        </a:lnSpc>
                        <a:spcAft>
                          <a:spcPts val="0"/>
                        </a:spcAft>
                      </a:pPr>
                      <a:r>
                        <a:rPr lang="en-US" sz="1600"/>
                        <a:t>255.255.255.255</a:t>
                      </a:r>
                      <a:endParaRPr lang="en-US" sz="1600" b="0">
                        <a:solidFill>
                          <a:schemeClr val="tx1"/>
                        </a:solidFill>
                        <a:latin typeface="Cambria"/>
                        <a:ea typeface="Times New Roman"/>
                        <a:cs typeface="Times New Roman"/>
                      </a:endParaRPr>
                    </a:p>
                  </a:txBody>
                  <a:tcPr marL="0" marR="0" marT="0" marB="0"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vi-VN" sz="2000" dirty="0">
                <a:solidFill>
                  <a:srgbClr val="002060"/>
                </a:solidFill>
              </a:rPr>
              <a:t>Cung cấp các kiến thức cơ bản về lập trình ứng dụng mạng</a:t>
            </a:r>
            <a:endParaRPr lang="en-US" sz="2000" dirty="0">
              <a:solidFill>
                <a:srgbClr val="002060"/>
              </a:solidFill>
            </a:endParaRPr>
          </a:p>
          <a:p>
            <a:pPr>
              <a:buNone/>
            </a:pPr>
            <a:r>
              <a:rPr lang="en-US" sz="2000" dirty="0">
                <a:solidFill>
                  <a:srgbClr val="002060"/>
                </a:solidFill>
              </a:rPr>
              <a:t>	–</a:t>
            </a:r>
            <a:r>
              <a:rPr lang="en-US" sz="2000" dirty="0" err="1">
                <a:solidFill>
                  <a:srgbClr val="002060"/>
                </a:solidFill>
              </a:rPr>
              <a:t>Xây</a:t>
            </a:r>
            <a:r>
              <a:rPr lang="en-US" sz="2000" dirty="0">
                <a:solidFill>
                  <a:srgbClr val="002060"/>
                </a:solidFill>
              </a:rPr>
              <a:t> </a:t>
            </a:r>
            <a:r>
              <a:rPr lang="en-US" sz="2000" dirty="0" err="1">
                <a:solidFill>
                  <a:srgbClr val="002060"/>
                </a:solidFill>
              </a:rPr>
              <a:t>dựng</a:t>
            </a:r>
            <a:r>
              <a:rPr lang="en-US" sz="2000" dirty="0">
                <a:solidFill>
                  <a:srgbClr val="002060"/>
                </a:solidFill>
              </a:rPr>
              <a:t> </a:t>
            </a:r>
            <a:r>
              <a:rPr lang="en-US" sz="2000" dirty="0" err="1">
                <a:solidFill>
                  <a:srgbClr val="002060"/>
                </a:solidFill>
              </a:rPr>
              <a:t>ứng</a:t>
            </a:r>
            <a:r>
              <a:rPr lang="en-US" sz="2000" dirty="0">
                <a:solidFill>
                  <a:srgbClr val="002060"/>
                </a:solidFill>
              </a:rPr>
              <a:t> </a:t>
            </a:r>
            <a:r>
              <a:rPr lang="en-US" sz="2000" dirty="0" err="1">
                <a:solidFill>
                  <a:srgbClr val="002060"/>
                </a:solidFill>
              </a:rPr>
              <a:t>dụng</a:t>
            </a:r>
            <a:r>
              <a:rPr lang="en-US" sz="2000" dirty="0">
                <a:solidFill>
                  <a:srgbClr val="002060"/>
                </a:solidFill>
              </a:rPr>
              <a:t> Server.</a:t>
            </a:r>
          </a:p>
          <a:p>
            <a:pPr>
              <a:buNone/>
            </a:pPr>
            <a:r>
              <a:rPr lang="en-US" sz="2000" dirty="0">
                <a:solidFill>
                  <a:srgbClr val="002060"/>
                </a:solidFill>
              </a:rPr>
              <a:t>	–</a:t>
            </a:r>
            <a:r>
              <a:rPr lang="en-US" sz="2000" dirty="0" err="1">
                <a:solidFill>
                  <a:srgbClr val="002060"/>
                </a:solidFill>
              </a:rPr>
              <a:t>Xây</a:t>
            </a:r>
            <a:r>
              <a:rPr lang="en-US" sz="2000" dirty="0">
                <a:solidFill>
                  <a:srgbClr val="002060"/>
                </a:solidFill>
              </a:rPr>
              <a:t> </a:t>
            </a:r>
            <a:r>
              <a:rPr lang="en-US" sz="2000" dirty="0" err="1">
                <a:solidFill>
                  <a:srgbClr val="002060"/>
                </a:solidFill>
              </a:rPr>
              <a:t>dựng</a:t>
            </a:r>
            <a:r>
              <a:rPr lang="en-US" sz="2000" dirty="0">
                <a:solidFill>
                  <a:srgbClr val="002060"/>
                </a:solidFill>
              </a:rPr>
              <a:t> </a:t>
            </a:r>
            <a:r>
              <a:rPr lang="en-US" sz="2000" dirty="0" err="1">
                <a:solidFill>
                  <a:srgbClr val="002060"/>
                </a:solidFill>
              </a:rPr>
              <a:t>ứng</a:t>
            </a:r>
            <a:r>
              <a:rPr lang="en-US" sz="2000" dirty="0">
                <a:solidFill>
                  <a:srgbClr val="002060"/>
                </a:solidFill>
              </a:rPr>
              <a:t> </a:t>
            </a:r>
            <a:r>
              <a:rPr lang="en-US" sz="2000" dirty="0" err="1">
                <a:solidFill>
                  <a:srgbClr val="002060"/>
                </a:solidFill>
              </a:rPr>
              <a:t>dụng</a:t>
            </a:r>
            <a:r>
              <a:rPr lang="en-US" sz="2000" dirty="0">
                <a:solidFill>
                  <a:srgbClr val="002060"/>
                </a:solidFill>
              </a:rPr>
              <a:t> Client.</a:t>
            </a:r>
          </a:p>
          <a:p>
            <a:pPr>
              <a:buNone/>
            </a:pPr>
            <a:r>
              <a:rPr lang="en-US" sz="2000" dirty="0">
                <a:solidFill>
                  <a:srgbClr val="002060"/>
                </a:solidFill>
              </a:rPr>
              <a:t>	–</a:t>
            </a:r>
            <a:r>
              <a:rPr lang="en-US" sz="2000" dirty="0" err="1">
                <a:solidFill>
                  <a:srgbClr val="002060"/>
                </a:solidFill>
              </a:rPr>
              <a:t>Các</a:t>
            </a:r>
            <a:r>
              <a:rPr lang="en-US" sz="2000" dirty="0">
                <a:solidFill>
                  <a:srgbClr val="002060"/>
                </a:solidFill>
              </a:rPr>
              <a:t> </a:t>
            </a:r>
            <a:r>
              <a:rPr lang="en-US" sz="2000" dirty="0" err="1">
                <a:solidFill>
                  <a:srgbClr val="002060"/>
                </a:solidFill>
              </a:rPr>
              <a:t>kỹ</a:t>
            </a:r>
            <a:r>
              <a:rPr lang="en-US" sz="2000" dirty="0">
                <a:solidFill>
                  <a:srgbClr val="002060"/>
                </a:solidFill>
              </a:rPr>
              <a:t> </a:t>
            </a:r>
            <a:r>
              <a:rPr lang="en-US" sz="2000" dirty="0" err="1">
                <a:solidFill>
                  <a:srgbClr val="002060"/>
                </a:solidFill>
              </a:rPr>
              <a:t>thuật</a:t>
            </a:r>
            <a:r>
              <a:rPr lang="en-US" sz="2000" dirty="0">
                <a:solidFill>
                  <a:srgbClr val="002060"/>
                </a:solidFill>
              </a:rPr>
              <a:t> </a:t>
            </a:r>
            <a:r>
              <a:rPr lang="en-US" sz="2000" dirty="0" err="1">
                <a:solidFill>
                  <a:srgbClr val="002060"/>
                </a:solidFill>
              </a:rPr>
              <a:t>vào</a:t>
            </a:r>
            <a:r>
              <a:rPr lang="en-US" sz="2000" dirty="0">
                <a:solidFill>
                  <a:srgbClr val="002060"/>
                </a:solidFill>
              </a:rPr>
              <a:t> </a:t>
            </a:r>
            <a:r>
              <a:rPr lang="en-US" sz="2000" dirty="0" err="1">
                <a:solidFill>
                  <a:srgbClr val="002060"/>
                </a:solidFill>
              </a:rPr>
              <a:t>ra.</a:t>
            </a:r>
            <a:endParaRPr lang="en-US" sz="2000" dirty="0">
              <a:solidFill>
                <a:srgbClr val="002060"/>
              </a:solidFill>
            </a:endParaRPr>
          </a:p>
          <a:p>
            <a:pPr>
              <a:buNone/>
            </a:pPr>
            <a:r>
              <a:rPr lang="vi-VN" sz="2000" dirty="0">
                <a:solidFill>
                  <a:srgbClr val="002060"/>
                </a:solidFill>
              </a:rPr>
              <a:t>•</a:t>
            </a:r>
            <a:r>
              <a:rPr lang="en-US" sz="2000" dirty="0">
                <a:solidFill>
                  <a:srgbClr val="002060"/>
                </a:solidFill>
              </a:rPr>
              <a:t>	</a:t>
            </a:r>
            <a:r>
              <a:rPr lang="vi-VN" sz="2000" dirty="0">
                <a:solidFill>
                  <a:srgbClr val="002060"/>
                </a:solidFill>
              </a:rPr>
              <a:t>Cung cấp các kỹ năng cần thiết để thiết kế và xây dựng ứng dụng mạng</a:t>
            </a:r>
          </a:p>
          <a:p>
            <a:pPr>
              <a:buNone/>
            </a:pPr>
            <a:r>
              <a:rPr lang="en-US" sz="2000" dirty="0">
                <a:solidFill>
                  <a:srgbClr val="002060"/>
                </a:solidFill>
              </a:rPr>
              <a:t>	</a:t>
            </a:r>
            <a:r>
              <a:rPr lang="vi-VN" sz="2000" dirty="0">
                <a:solidFill>
                  <a:srgbClr val="002060"/>
                </a:solidFill>
              </a:rPr>
              <a:t>–Sử dụng thư viện, môi trường, tài liệu.</a:t>
            </a:r>
          </a:p>
          <a:p>
            <a:pPr>
              <a:buNone/>
            </a:pPr>
            <a:r>
              <a:rPr lang="en-US" sz="2000" dirty="0">
                <a:solidFill>
                  <a:srgbClr val="002060"/>
                </a:solidFill>
              </a:rPr>
              <a:t>	</a:t>
            </a:r>
            <a:r>
              <a:rPr lang="vi-VN" sz="2000" dirty="0">
                <a:solidFill>
                  <a:srgbClr val="002060"/>
                </a:solidFill>
              </a:rPr>
              <a:t>–Thiết kế, xây dựng chương trình</a:t>
            </a:r>
            <a:r>
              <a:rPr lang="en-US" sz="2000" dirty="0">
                <a:solidFill>
                  <a:srgbClr val="002060"/>
                </a:solidFill>
              </a:rPr>
              <a:t>.</a:t>
            </a:r>
            <a:endParaRPr lang="vi-VN" sz="2000" dirty="0">
              <a:solidFill>
                <a:srgbClr val="002060"/>
              </a:solidFill>
            </a:endParaRPr>
          </a:p>
        </p:txBody>
      </p:sp>
      <p:sp>
        <p:nvSpPr>
          <p:cNvPr id="3" name="Title 2"/>
          <p:cNvSpPr>
            <a:spLocks noGrp="1"/>
          </p:cNvSpPr>
          <p:nvPr>
            <p:ph type="title"/>
          </p:nvPr>
        </p:nvSpPr>
        <p:spPr/>
        <p:txBody>
          <a:bodyPr/>
          <a:lstStyle/>
          <a:p>
            <a:pPr algn="ctr"/>
            <a:r>
              <a:rPr lang="en-US" b="1">
                <a:solidFill>
                  <a:srgbClr val="002060"/>
                </a:solidFill>
              </a:rPr>
              <a:t>Mục đích</a:t>
            </a:r>
          </a:p>
        </p:txBody>
      </p:sp>
      <p:sp>
        <p:nvSpPr>
          <p:cNvPr id="5" name="Slide Number Placeholder 4"/>
          <p:cNvSpPr>
            <a:spLocks noGrp="1"/>
          </p:cNvSpPr>
          <p:nvPr>
            <p:ph type="sldNum" sz="quarter" idx="11"/>
          </p:nvPr>
        </p:nvSpPr>
        <p:spPr/>
        <p:txBody>
          <a:bodyPr/>
          <a:lstStyle/>
          <a:p>
            <a:fld id="{01FC069F-519A-4FBA-A280-9BFE5EA1AC9F}" type="slidenum">
              <a:rPr lang="en-US" sz="1600" smtClean="0"/>
              <a:pPr/>
              <a:t>3</a:t>
            </a:fld>
            <a:endParaRPr lang="en-US" sz="16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525963"/>
          </a:xfrm>
        </p:spPr>
        <p:txBody>
          <a:bodyPr>
            <a:normAutofit/>
          </a:bodyPr>
          <a:lstStyle/>
          <a:p>
            <a:r>
              <a:rPr lang="en-US">
                <a:solidFill>
                  <a:srgbClr val="002060"/>
                </a:solidFill>
              </a:rPr>
              <a:t>Mặt nạ mạng (Network Mask)</a:t>
            </a:r>
          </a:p>
          <a:p>
            <a:pPr lvl="1"/>
            <a:r>
              <a:rPr lang="en-US">
                <a:solidFill>
                  <a:srgbClr val="002060"/>
                </a:solidFill>
              </a:rPr>
              <a:t>Phân tách phần mạng và phần host trong địa chỉ IPv4.</a:t>
            </a:r>
          </a:p>
          <a:p>
            <a:pPr lvl="1"/>
            <a:r>
              <a:rPr lang="en-US">
                <a:solidFill>
                  <a:srgbClr val="002060"/>
                </a:solidFill>
              </a:rPr>
              <a:t>Sử dụng trong bộ định tuyến để tìm đường đi cho gói tin.</a:t>
            </a:r>
          </a:p>
          <a:p>
            <a:pPr lvl="1"/>
            <a:r>
              <a:rPr lang="en-US">
                <a:solidFill>
                  <a:srgbClr val="002060"/>
                </a:solidFill>
              </a:rPr>
              <a:t>Với mạng có dạng</a:t>
            </a:r>
          </a:p>
        </p:txBody>
      </p:sp>
      <p:sp>
        <p:nvSpPr>
          <p:cNvPr id="3" name="Title 2"/>
          <p:cNvSpPr>
            <a:spLocks noGrp="1"/>
          </p:cNvSpPr>
          <p:nvPr>
            <p:ph type="title"/>
          </p:nvPr>
        </p:nvSpPr>
        <p:spPr/>
        <p:txBody>
          <a:bodyPr>
            <a:normAutofit/>
          </a:bodyPr>
          <a:lstStyle/>
          <a:p>
            <a:pPr algn="ctr"/>
            <a:r>
              <a:rPr lang="en-US" b="1">
                <a:solidFill>
                  <a:srgbClr val="002060"/>
                </a:solidFill>
              </a:rPr>
              <a:t>2.2. Giao thức IPv4</a:t>
            </a: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30</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9" name="Table 8"/>
          <p:cNvGraphicFramePr>
            <a:graphicFrameLocks noGrp="1"/>
          </p:cNvGraphicFramePr>
          <p:nvPr/>
        </p:nvGraphicFramePr>
        <p:xfrm>
          <a:off x="1219200" y="3657600"/>
          <a:ext cx="6781800" cy="1143000"/>
        </p:xfrm>
        <a:graphic>
          <a:graphicData uri="http://schemas.openxmlformats.org/drawingml/2006/table">
            <a:tbl>
              <a:tblPr firstRow="1" bandRow="1">
                <a:tableStyleId>{69CF1AB2-1976-4502-BF36-3FF5EA218861}</a:tableStyleId>
              </a:tblPr>
              <a:tblGrid>
                <a:gridCol w="3390900">
                  <a:extLst>
                    <a:ext uri="{9D8B030D-6E8A-4147-A177-3AD203B41FA5}">
                      <a16:colId xmlns:a16="http://schemas.microsoft.com/office/drawing/2014/main" val="20000"/>
                    </a:ext>
                  </a:extLst>
                </a:gridCol>
                <a:gridCol w="3390900">
                  <a:extLst>
                    <a:ext uri="{9D8B030D-6E8A-4147-A177-3AD203B41FA5}">
                      <a16:colId xmlns:a16="http://schemas.microsoft.com/office/drawing/2014/main" val="20001"/>
                    </a:ext>
                  </a:extLst>
                </a:gridCol>
              </a:tblGrid>
              <a:tr h="381000">
                <a:tc>
                  <a:txBody>
                    <a:bodyPr/>
                    <a:lstStyle/>
                    <a:p>
                      <a:pPr algn="ctr">
                        <a:lnSpc>
                          <a:spcPct val="115000"/>
                        </a:lnSpc>
                        <a:spcAft>
                          <a:spcPts val="0"/>
                        </a:spcAft>
                      </a:pPr>
                      <a:r>
                        <a:rPr lang="en-US" sz="1600" b="1"/>
                        <a:t>Network</a:t>
                      </a:r>
                      <a:endParaRPr lang="en-US" sz="1600" b="1">
                        <a:latin typeface="Cambria"/>
                        <a:ea typeface="Calibri"/>
                        <a:cs typeface="Times New Roman"/>
                      </a:endParaRPr>
                    </a:p>
                  </a:txBody>
                  <a:tcPr marL="68580" marR="68580" marT="0" marB="0" anchor="ctr"/>
                </a:tc>
                <a:tc>
                  <a:txBody>
                    <a:bodyPr/>
                    <a:lstStyle/>
                    <a:p>
                      <a:pPr algn="ctr">
                        <a:lnSpc>
                          <a:spcPct val="115000"/>
                        </a:lnSpc>
                        <a:spcAft>
                          <a:spcPts val="0"/>
                        </a:spcAft>
                      </a:pPr>
                      <a:r>
                        <a:rPr lang="en-US" sz="1600" b="1"/>
                        <a:t>Host</a:t>
                      </a:r>
                      <a:endParaRPr lang="en-US" sz="1600" b="1">
                        <a:latin typeface="Cambria"/>
                        <a:ea typeface="Calibri"/>
                        <a:cs typeface="Times New Roman"/>
                      </a:endParaRPr>
                    </a:p>
                  </a:txBody>
                  <a:tcPr marL="68580" marR="68580" marT="0" marB="0" anchor="ctr"/>
                </a:tc>
                <a:extLst>
                  <a:ext uri="{0D108BD9-81ED-4DB2-BD59-A6C34878D82A}">
                    <a16:rowId xmlns:a16="http://schemas.microsoft.com/office/drawing/2014/main" val="10000"/>
                  </a:ext>
                </a:extLst>
              </a:tr>
              <a:tr h="381000">
                <a:tc>
                  <a:txBody>
                    <a:bodyPr/>
                    <a:lstStyle/>
                    <a:p>
                      <a:pPr algn="ctr">
                        <a:lnSpc>
                          <a:spcPct val="115000"/>
                        </a:lnSpc>
                        <a:spcAft>
                          <a:spcPts val="0"/>
                        </a:spcAft>
                      </a:pPr>
                      <a:r>
                        <a:rPr lang="en-US" sz="1600" b="0"/>
                        <a:t>192.168.0.</a:t>
                      </a:r>
                      <a:endParaRPr lang="en-US" sz="1600" b="0">
                        <a:latin typeface="Cambria"/>
                        <a:ea typeface="Calibri"/>
                        <a:cs typeface="Times New Roman"/>
                      </a:endParaRPr>
                    </a:p>
                  </a:txBody>
                  <a:tcPr marL="68580" marR="68580" marT="0" marB="0" anchor="ctr"/>
                </a:tc>
                <a:tc>
                  <a:txBody>
                    <a:bodyPr/>
                    <a:lstStyle/>
                    <a:p>
                      <a:pPr algn="ctr">
                        <a:lnSpc>
                          <a:spcPct val="115000"/>
                        </a:lnSpc>
                        <a:spcAft>
                          <a:spcPts val="0"/>
                        </a:spcAft>
                      </a:pPr>
                      <a:r>
                        <a:rPr lang="en-US" sz="1600" b="0"/>
                        <a:t>1</a:t>
                      </a:r>
                      <a:endParaRPr lang="en-US" sz="1600" b="0">
                        <a:latin typeface="Cambria"/>
                        <a:ea typeface="Calibri"/>
                        <a:cs typeface="Times New Roman"/>
                      </a:endParaRPr>
                    </a:p>
                  </a:txBody>
                  <a:tcPr marL="68580" marR="68580" marT="0" marB="0" anchor="ctr"/>
                </a:tc>
                <a:extLst>
                  <a:ext uri="{0D108BD9-81ED-4DB2-BD59-A6C34878D82A}">
                    <a16:rowId xmlns:a16="http://schemas.microsoft.com/office/drawing/2014/main" val="10001"/>
                  </a:ext>
                </a:extLst>
              </a:tr>
              <a:tr h="381000">
                <a:tc>
                  <a:txBody>
                    <a:bodyPr/>
                    <a:lstStyle/>
                    <a:p>
                      <a:pPr algn="ctr">
                        <a:lnSpc>
                          <a:spcPct val="115000"/>
                        </a:lnSpc>
                        <a:spcAft>
                          <a:spcPts val="0"/>
                        </a:spcAft>
                      </a:pPr>
                      <a:r>
                        <a:rPr lang="en-US" sz="1600" b="0"/>
                        <a:t>11000000.10101000.00000000.</a:t>
                      </a:r>
                      <a:endParaRPr lang="en-US" sz="1600" b="0">
                        <a:latin typeface="Cambria"/>
                        <a:ea typeface="Calibri"/>
                        <a:cs typeface="Times New Roman"/>
                      </a:endParaRPr>
                    </a:p>
                  </a:txBody>
                  <a:tcPr marL="68580" marR="68580" marT="0" marB="0" anchor="ctr"/>
                </a:tc>
                <a:tc>
                  <a:txBody>
                    <a:bodyPr/>
                    <a:lstStyle/>
                    <a:p>
                      <a:pPr algn="ctr">
                        <a:lnSpc>
                          <a:spcPct val="115000"/>
                        </a:lnSpc>
                        <a:spcAft>
                          <a:spcPts val="0"/>
                        </a:spcAft>
                      </a:pPr>
                      <a:r>
                        <a:rPr lang="en-US" sz="1600" b="0"/>
                        <a:t>00000001</a:t>
                      </a:r>
                      <a:endParaRPr lang="en-US" sz="1600" b="0">
                        <a:latin typeface="Cambria"/>
                        <a:ea typeface="Calibri"/>
                        <a:cs typeface="Times New Roman"/>
                      </a:endParaRPr>
                    </a:p>
                  </a:txBody>
                  <a:tcPr marL="68580" marR="68580" marT="0" marB="0" anchor="ctr"/>
                </a:tc>
                <a:extLst>
                  <a:ext uri="{0D108BD9-81ED-4DB2-BD59-A6C34878D82A}">
                    <a16:rowId xmlns:a16="http://schemas.microsoft.com/office/drawing/2014/main" val="10002"/>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fld id="{01FC069F-519A-4FBA-A280-9BFE5EA1AC9F}" type="slidenum">
              <a:rPr lang="en-US" smtClean="0"/>
              <a:pPr/>
              <a:t>31</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578" y="19334"/>
            <a:ext cx="7658622" cy="6858000"/>
          </a:xfrm>
          <a:prstGeom prst="rect">
            <a:avLst/>
          </a:prstGeom>
        </p:spPr>
      </p:pic>
    </p:spTree>
    <p:extLst>
      <p:ext uri="{BB962C8B-B14F-4D97-AF65-F5344CB8AC3E}">
        <p14:creationId xmlns:p14="http://schemas.microsoft.com/office/powerpoint/2010/main" val="42343555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800600"/>
          </a:xfrm>
        </p:spPr>
        <p:txBody>
          <a:bodyPr>
            <a:normAutofit/>
          </a:bodyPr>
          <a:lstStyle/>
          <a:p>
            <a:r>
              <a:rPr lang="en-US">
                <a:solidFill>
                  <a:srgbClr val="002060"/>
                </a:solidFill>
              </a:rPr>
              <a:t>Mặt nạ mạng (Network Mask)</a:t>
            </a:r>
          </a:p>
          <a:p>
            <a:pPr lvl="1"/>
            <a:r>
              <a:rPr lang="en-US">
                <a:solidFill>
                  <a:srgbClr val="002060"/>
                </a:solidFill>
              </a:rPr>
              <a:t>Biểu diễn theo dạng </a:t>
            </a:r>
            <a:r>
              <a:rPr lang="en-US" b="1">
                <a:solidFill>
                  <a:srgbClr val="002060"/>
                </a:solidFill>
              </a:rPr>
              <a:t>/n</a:t>
            </a:r>
          </a:p>
          <a:p>
            <a:pPr lvl="2"/>
            <a:r>
              <a:rPr lang="en-US" b="1">
                <a:solidFill>
                  <a:srgbClr val="002060"/>
                </a:solidFill>
              </a:rPr>
              <a:t>n </a:t>
            </a:r>
            <a:r>
              <a:rPr lang="en-US">
                <a:solidFill>
                  <a:srgbClr val="002060"/>
                </a:solidFill>
              </a:rPr>
              <a:t>là số bit dành cho phần mạng.</a:t>
            </a:r>
          </a:p>
          <a:p>
            <a:pPr lvl="2"/>
            <a:r>
              <a:rPr lang="en-US">
                <a:solidFill>
                  <a:srgbClr val="002060"/>
                </a:solidFill>
              </a:rPr>
              <a:t>Thí dụ: 192.168.0.1/24</a:t>
            </a:r>
          </a:p>
          <a:p>
            <a:pPr lvl="1"/>
            <a:r>
              <a:rPr lang="en-US">
                <a:solidFill>
                  <a:srgbClr val="002060"/>
                </a:solidFill>
              </a:rPr>
              <a:t>Biểu diễn dưới dạng nhị phân</a:t>
            </a:r>
          </a:p>
          <a:p>
            <a:pPr lvl="2"/>
            <a:r>
              <a:rPr lang="en-US">
                <a:solidFill>
                  <a:srgbClr val="002060"/>
                </a:solidFill>
              </a:rPr>
              <a:t>Dùng 32 bit đánh dấu, bít dành cho phần mạng là 1, cho phần host là 0.</a:t>
            </a:r>
          </a:p>
          <a:p>
            <a:pPr lvl="2"/>
            <a:r>
              <a:rPr lang="en-US">
                <a:solidFill>
                  <a:srgbClr val="002060"/>
                </a:solidFill>
              </a:rPr>
              <a:t>Thí dụ: </a:t>
            </a:r>
            <a:r>
              <a:rPr lang="en-US">
                <a:solidFill>
                  <a:srgbClr val="FF0000"/>
                </a:solidFill>
                <a:ea typeface="Calibri"/>
                <a:cs typeface="Times New Roman"/>
              </a:rPr>
              <a:t>11111111.11111111.11111111.</a:t>
            </a:r>
            <a:r>
              <a:rPr lang="en-US">
                <a:solidFill>
                  <a:srgbClr val="002060"/>
                </a:solidFill>
                <a:ea typeface="Calibri"/>
                <a:cs typeface="Times New Roman"/>
              </a:rPr>
              <a:t>00000000</a:t>
            </a:r>
          </a:p>
          <a:p>
            <a:pPr lvl="2">
              <a:buNone/>
            </a:pPr>
            <a:r>
              <a:rPr lang="en-US">
                <a:solidFill>
                  <a:srgbClr val="002060"/>
                </a:solidFill>
                <a:cs typeface="Times New Roman"/>
              </a:rPr>
              <a:t>	      hay 255.255.255.0</a:t>
            </a:r>
          </a:p>
          <a:p>
            <a:pPr lvl="1"/>
            <a:r>
              <a:rPr lang="en-US">
                <a:solidFill>
                  <a:srgbClr val="002060"/>
                </a:solidFill>
                <a:cs typeface="Times New Roman"/>
              </a:rPr>
              <a:t>Biểu diễn dưới dạng Hexa</a:t>
            </a:r>
          </a:p>
          <a:p>
            <a:pPr lvl="2"/>
            <a:r>
              <a:rPr lang="en-US">
                <a:solidFill>
                  <a:srgbClr val="002060"/>
                </a:solidFill>
                <a:cs typeface="Times New Roman"/>
              </a:rPr>
              <a:t>Dùng số Hexa: </a:t>
            </a:r>
            <a:r>
              <a:rPr lang="en-US">
                <a:solidFill>
                  <a:srgbClr val="002060"/>
                </a:solidFill>
                <a:ea typeface="Calibri"/>
                <a:cs typeface="Times New Roman"/>
              </a:rPr>
              <a:t>0xFFFFFF00</a:t>
            </a:r>
          </a:p>
          <a:p>
            <a:pPr lvl="2"/>
            <a:r>
              <a:rPr lang="en-US">
                <a:solidFill>
                  <a:srgbClr val="002060"/>
                </a:solidFill>
                <a:cs typeface="Times New Roman"/>
              </a:rPr>
              <a:t>Ít dùng</a:t>
            </a:r>
            <a:endParaRPr lang="en-US">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2.2. Giao thức IPv4</a:t>
            </a: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32</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800600"/>
          </a:xfrm>
        </p:spPr>
        <p:txBody>
          <a:bodyPr>
            <a:normAutofit/>
          </a:bodyPr>
          <a:lstStyle/>
          <a:p>
            <a:r>
              <a:rPr lang="en-US">
                <a:solidFill>
                  <a:srgbClr val="002060"/>
                </a:solidFill>
              </a:rPr>
              <a:t>Số lượng địa chỉ trong mỗi mạng</a:t>
            </a:r>
          </a:p>
          <a:p>
            <a:pPr lvl="1"/>
            <a:r>
              <a:rPr lang="en-US">
                <a:solidFill>
                  <a:srgbClr val="002060"/>
                </a:solidFill>
              </a:rPr>
              <a:t>Mỗi mạng sẽ có n bit dành cho phần mạng, 32-n bit dành cho phần host.</a:t>
            </a:r>
          </a:p>
          <a:p>
            <a:pPr lvl="1"/>
            <a:r>
              <a:rPr lang="en-US">
                <a:solidFill>
                  <a:srgbClr val="002060"/>
                </a:solidFill>
              </a:rPr>
              <a:t>Phân phối địa chỉ trong mỗi mạng:</a:t>
            </a:r>
          </a:p>
          <a:p>
            <a:pPr lvl="2"/>
            <a:r>
              <a:rPr lang="en-US">
                <a:solidFill>
                  <a:srgbClr val="002060"/>
                </a:solidFill>
              </a:rPr>
              <a:t>01 địa chỉ mạng (các bit phần host bằng 0).</a:t>
            </a:r>
          </a:p>
          <a:p>
            <a:pPr lvl="2"/>
            <a:r>
              <a:rPr lang="en-US">
                <a:solidFill>
                  <a:srgbClr val="002060"/>
                </a:solidFill>
              </a:rPr>
              <a:t>01 địa chỉ quảng bá (các bit phần host bằng 1).</a:t>
            </a:r>
          </a:p>
          <a:p>
            <a:pPr lvl="2"/>
            <a:r>
              <a:rPr lang="en-US">
                <a:solidFill>
                  <a:srgbClr val="002060"/>
                </a:solidFill>
              </a:rPr>
              <a:t>2</a:t>
            </a:r>
            <a:r>
              <a:rPr lang="en-US" baseline="30000">
                <a:solidFill>
                  <a:srgbClr val="002060"/>
                </a:solidFill>
              </a:rPr>
              <a:t>n</a:t>
            </a:r>
            <a:r>
              <a:rPr lang="en-US">
                <a:solidFill>
                  <a:srgbClr val="002060"/>
                </a:solidFill>
              </a:rPr>
              <a:t>-2 địa chỉ gán cho các máy trạm (host).</a:t>
            </a:r>
          </a:p>
          <a:p>
            <a:pPr lvl="1"/>
            <a:r>
              <a:rPr lang="en-US">
                <a:solidFill>
                  <a:srgbClr val="002060"/>
                </a:solidFill>
              </a:rPr>
              <a:t>Với mạng 192.168.0.1/24</a:t>
            </a:r>
          </a:p>
          <a:p>
            <a:pPr lvl="2"/>
            <a:r>
              <a:rPr lang="en-US">
                <a:solidFill>
                  <a:srgbClr val="002060"/>
                </a:solidFill>
              </a:rPr>
              <a:t>Địa chỉ mạng: 192.168.0.0</a:t>
            </a:r>
          </a:p>
          <a:p>
            <a:pPr lvl="2"/>
            <a:r>
              <a:rPr lang="en-US">
                <a:solidFill>
                  <a:srgbClr val="002060"/>
                </a:solidFill>
              </a:rPr>
              <a:t>Địa chỉ quảng bá: 192.168.0.255</a:t>
            </a:r>
          </a:p>
          <a:p>
            <a:pPr lvl="2"/>
            <a:r>
              <a:rPr lang="en-US">
                <a:solidFill>
                  <a:srgbClr val="002060"/>
                </a:solidFill>
              </a:rPr>
              <a:t>Địa chỉ host: 192.168.0.1- 192.168.0.254</a:t>
            </a:r>
          </a:p>
        </p:txBody>
      </p:sp>
      <p:sp>
        <p:nvSpPr>
          <p:cNvPr id="3" name="Title 2"/>
          <p:cNvSpPr>
            <a:spLocks noGrp="1"/>
          </p:cNvSpPr>
          <p:nvPr>
            <p:ph type="title"/>
          </p:nvPr>
        </p:nvSpPr>
        <p:spPr/>
        <p:txBody>
          <a:bodyPr>
            <a:normAutofit/>
          </a:bodyPr>
          <a:lstStyle/>
          <a:p>
            <a:pPr algn="ctr"/>
            <a:r>
              <a:rPr lang="en-US" b="1">
                <a:solidFill>
                  <a:srgbClr val="002060"/>
                </a:solidFill>
              </a:rPr>
              <a:t>2.2. Giao thức IPv4</a:t>
            </a: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33</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800600"/>
          </a:xfrm>
        </p:spPr>
        <p:txBody>
          <a:bodyPr>
            <a:normAutofit/>
          </a:bodyPr>
          <a:lstStyle/>
          <a:p>
            <a:r>
              <a:rPr lang="en-US">
                <a:solidFill>
                  <a:srgbClr val="002060"/>
                </a:solidFill>
              </a:rPr>
              <a:t>Các dải địa chỉ đặc biệt</a:t>
            </a:r>
          </a:p>
          <a:p>
            <a:pPr lvl="1"/>
            <a:r>
              <a:rPr lang="en-US">
                <a:solidFill>
                  <a:srgbClr val="002060"/>
                </a:solidFill>
              </a:rPr>
              <a:t>Là những dải được dùng với mục đích riêng, không sử dụng được trên Internet.</a:t>
            </a:r>
          </a:p>
          <a:p>
            <a:pPr lvl="1">
              <a:buNone/>
            </a:pPr>
            <a:endParaRPr lang="en-US">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2.2. Giao thức IPv4</a:t>
            </a: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34</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7" name="Table 6"/>
          <p:cNvGraphicFramePr>
            <a:graphicFrameLocks noGrp="1"/>
          </p:cNvGraphicFramePr>
          <p:nvPr/>
        </p:nvGraphicFramePr>
        <p:xfrm>
          <a:off x="1676400" y="3048000"/>
          <a:ext cx="6172200" cy="2819397"/>
        </p:xfrm>
        <a:graphic>
          <a:graphicData uri="http://schemas.openxmlformats.org/drawingml/2006/table">
            <a:tbl>
              <a:tblPr firstRow="1" bandRow="1">
                <a:tableStyleId>{69CF1AB2-1976-4502-BF36-3FF5EA218861}</a:tableStyleId>
              </a:tblPr>
              <a:tblGrid>
                <a:gridCol w="3086100">
                  <a:extLst>
                    <a:ext uri="{9D8B030D-6E8A-4147-A177-3AD203B41FA5}">
                      <a16:colId xmlns:a16="http://schemas.microsoft.com/office/drawing/2014/main" val="20000"/>
                    </a:ext>
                  </a:extLst>
                </a:gridCol>
                <a:gridCol w="3086100">
                  <a:extLst>
                    <a:ext uri="{9D8B030D-6E8A-4147-A177-3AD203B41FA5}">
                      <a16:colId xmlns:a16="http://schemas.microsoft.com/office/drawing/2014/main" val="20001"/>
                    </a:ext>
                  </a:extLst>
                </a:gridCol>
              </a:tblGrid>
              <a:tr h="402771">
                <a:tc>
                  <a:txBody>
                    <a:bodyPr/>
                    <a:lstStyle/>
                    <a:p>
                      <a:pPr algn="ctr">
                        <a:lnSpc>
                          <a:spcPct val="115000"/>
                        </a:lnSpc>
                        <a:spcBef>
                          <a:spcPts val="500"/>
                        </a:spcBef>
                        <a:spcAft>
                          <a:spcPts val="500"/>
                        </a:spcAft>
                      </a:pPr>
                      <a:r>
                        <a:rPr lang="en-US" sz="1600"/>
                        <a:t>Địa chỉ</a:t>
                      </a:r>
                      <a:endParaRPr lang="en-US" sz="1600" b="1">
                        <a:latin typeface="Cambria"/>
                        <a:ea typeface="Calibri"/>
                        <a:cs typeface="Times New Roman"/>
                      </a:endParaRPr>
                    </a:p>
                  </a:txBody>
                  <a:tcPr marL="68580" marR="68580" marT="0" marB="0" anchor="ctr"/>
                </a:tc>
                <a:tc>
                  <a:txBody>
                    <a:bodyPr/>
                    <a:lstStyle/>
                    <a:p>
                      <a:pPr algn="ctr">
                        <a:lnSpc>
                          <a:spcPct val="115000"/>
                        </a:lnSpc>
                        <a:spcBef>
                          <a:spcPts val="500"/>
                        </a:spcBef>
                        <a:spcAft>
                          <a:spcPts val="500"/>
                        </a:spcAft>
                      </a:pPr>
                      <a:r>
                        <a:rPr lang="en-US" sz="1600"/>
                        <a:t>Diễn giải</a:t>
                      </a:r>
                      <a:endParaRPr lang="en-US" sz="1600" b="1">
                        <a:latin typeface="Cambria"/>
                        <a:ea typeface="Calibri"/>
                        <a:cs typeface="Times New Roman"/>
                      </a:endParaRPr>
                    </a:p>
                  </a:txBody>
                  <a:tcPr marL="68580" marR="68580" marT="0" marB="0" anchor="ctr"/>
                </a:tc>
                <a:extLst>
                  <a:ext uri="{0D108BD9-81ED-4DB2-BD59-A6C34878D82A}">
                    <a16:rowId xmlns:a16="http://schemas.microsoft.com/office/drawing/2014/main" val="10000"/>
                  </a:ext>
                </a:extLst>
              </a:tr>
              <a:tr h="402771">
                <a:tc>
                  <a:txBody>
                    <a:bodyPr/>
                    <a:lstStyle/>
                    <a:p>
                      <a:pPr algn="ctr">
                        <a:lnSpc>
                          <a:spcPct val="115000"/>
                        </a:lnSpc>
                        <a:spcBef>
                          <a:spcPts val="500"/>
                        </a:spcBef>
                        <a:spcAft>
                          <a:spcPts val="500"/>
                        </a:spcAft>
                      </a:pPr>
                      <a:r>
                        <a:rPr lang="en-US" sz="1600"/>
                        <a:t>10.0.0.0/8</a:t>
                      </a:r>
                      <a:endParaRPr lang="en-US" sz="1600" b="1">
                        <a:latin typeface="Cambria"/>
                        <a:ea typeface="Calibri"/>
                        <a:cs typeface="Times New Roman"/>
                      </a:endParaRPr>
                    </a:p>
                  </a:txBody>
                  <a:tcPr marL="68580" marR="68580" marT="0" marB="0" anchor="ctr"/>
                </a:tc>
                <a:tc>
                  <a:txBody>
                    <a:bodyPr/>
                    <a:lstStyle/>
                    <a:p>
                      <a:pPr algn="ctr">
                        <a:lnSpc>
                          <a:spcPct val="115000"/>
                        </a:lnSpc>
                        <a:spcBef>
                          <a:spcPts val="500"/>
                        </a:spcBef>
                        <a:spcAft>
                          <a:spcPts val="500"/>
                        </a:spcAft>
                      </a:pPr>
                      <a:r>
                        <a:rPr lang="en-US" sz="1600"/>
                        <a:t>Mạng riêng</a:t>
                      </a:r>
                      <a:endParaRPr lang="en-US" sz="1600" b="1">
                        <a:latin typeface="Cambria"/>
                        <a:ea typeface="Calibri"/>
                        <a:cs typeface="Times New Roman"/>
                      </a:endParaRPr>
                    </a:p>
                  </a:txBody>
                  <a:tcPr marL="68580" marR="68580" marT="0" marB="0" anchor="ctr"/>
                </a:tc>
                <a:extLst>
                  <a:ext uri="{0D108BD9-81ED-4DB2-BD59-A6C34878D82A}">
                    <a16:rowId xmlns:a16="http://schemas.microsoft.com/office/drawing/2014/main" val="10001"/>
                  </a:ext>
                </a:extLst>
              </a:tr>
              <a:tr h="402771">
                <a:tc>
                  <a:txBody>
                    <a:bodyPr/>
                    <a:lstStyle/>
                    <a:p>
                      <a:pPr algn="ctr">
                        <a:lnSpc>
                          <a:spcPct val="115000"/>
                        </a:lnSpc>
                        <a:spcBef>
                          <a:spcPts val="500"/>
                        </a:spcBef>
                        <a:spcAft>
                          <a:spcPts val="500"/>
                        </a:spcAft>
                      </a:pPr>
                      <a:r>
                        <a:rPr lang="en-US" sz="1600"/>
                        <a:t>127.0.0.0/8</a:t>
                      </a:r>
                      <a:endParaRPr lang="en-US" sz="1600" b="1">
                        <a:latin typeface="Cambria"/>
                        <a:ea typeface="Calibri"/>
                        <a:cs typeface="Times New Roman"/>
                      </a:endParaRPr>
                    </a:p>
                  </a:txBody>
                  <a:tcPr marL="68580" marR="68580" marT="0" marB="0" anchor="ctr"/>
                </a:tc>
                <a:tc>
                  <a:txBody>
                    <a:bodyPr/>
                    <a:lstStyle/>
                    <a:p>
                      <a:pPr algn="ctr">
                        <a:lnSpc>
                          <a:spcPct val="115000"/>
                        </a:lnSpc>
                        <a:spcBef>
                          <a:spcPts val="500"/>
                        </a:spcBef>
                        <a:spcAft>
                          <a:spcPts val="500"/>
                        </a:spcAft>
                      </a:pPr>
                      <a:r>
                        <a:rPr lang="en-US" sz="1600"/>
                        <a:t>Địa chỉ loopback</a:t>
                      </a:r>
                      <a:endParaRPr lang="en-US" sz="1600" b="1">
                        <a:latin typeface="Cambria"/>
                        <a:ea typeface="Calibri"/>
                        <a:cs typeface="Times New Roman"/>
                      </a:endParaRPr>
                    </a:p>
                  </a:txBody>
                  <a:tcPr marL="68580" marR="68580" marT="0" marB="0" anchor="ctr"/>
                </a:tc>
                <a:extLst>
                  <a:ext uri="{0D108BD9-81ED-4DB2-BD59-A6C34878D82A}">
                    <a16:rowId xmlns:a16="http://schemas.microsoft.com/office/drawing/2014/main" val="10002"/>
                  </a:ext>
                </a:extLst>
              </a:tr>
              <a:tr h="402771">
                <a:tc>
                  <a:txBody>
                    <a:bodyPr/>
                    <a:lstStyle/>
                    <a:p>
                      <a:pPr algn="ctr">
                        <a:lnSpc>
                          <a:spcPct val="115000"/>
                        </a:lnSpc>
                        <a:spcBef>
                          <a:spcPts val="500"/>
                        </a:spcBef>
                        <a:spcAft>
                          <a:spcPts val="500"/>
                        </a:spcAft>
                      </a:pPr>
                      <a:r>
                        <a:rPr lang="en-US" sz="1600"/>
                        <a:t>172.16.0.0/12</a:t>
                      </a:r>
                      <a:endParaRPr lang="en-US" sz="1600" b="1">
                        <a:latin typeface="Cambria"/>
                        <a:ea typeface="Calibri"/>
                        <a:cs typeface="Times New Roman"/>
                      </a:endParaRPr>
                    </a:p>
                  </a:txBody>
                  <a:tcPr marL="68580" marR="68580" marT="0" marB="0" anchor="ctr"/>
                </a:tc>
                <a:tc>
                  <a:txBody>
                    <a:bodyPr/>
                    <a:lstStyle/>
                    <a:p>
                      <a:pPr algn="ctr">
                        <a:lnSpc>
                          <a:spcPct val="115000"/>
                        </a:lnSpc>
                        <a:spcBef>
                          <a:spcPts val="500"/>
                        </a:spcBef>
                        <a:spcAft>
                          <a:spcPts val="500"/>
                        </a:spcAft>
                      </a:pPr>
                      <a:r>
                        <a:rPr lang="en-US" sz="1600"/>
                        <a:t>Mạng riêng</a:t>
                      </a:r>
                      <a:endParaRPr lang="en-US" sz="1600" b="1">
                        <a:latin typeface="Cambria"/>
                        <a:ea typeface="Calibri"/>
                        <a:cs typeface="Times New Roman"/>
                      </a:endParaRPr>
                    </a:p>
                  </a:txBody>
                  <a:tcPr marL="68580" marR="68580" marT="0" marB="0" anchor="ctr"/>
                </a:tc>
                <a:extLst>
                  <a:ext uri="{0D108BD9-81ED-4DB2-BD59-A6C34878D82A}">
                    <a16:rowId xmlns:a16="http://schemas.microsoft.com/office/drawing/2014/main" val="10003"/>
                  </a:ext>
                </a:extLst>
              </a:tr>
              <a:tr h="402771">
                <a:tc>
                  <a:txBody>
                    <a:bodyPr/>
                    <a:lstStyle/>
                    <a:p>
                      <a:pPr algn="ctr">
                        <a:lnSpc>
                          <a:spcPct val="115000"/>
                        </a:lnSpc>
                        <a:spcBef>
                          <a:spcPts val="500"/>
                        </a:spcBef>
                        <a:spcAft>
                          <a:spcPts val="500"/>
                        </a:spcAft>
                      </a:pPr>
                      <a:r>
                        <a:rPr lang="en-US" sz="1600"/>
                        <a:t>192.168.0.0/16</a:t>
                      </a:r>
                      <a:endParaRPr lang="en-US" sz="1600" b="1">
                        <a:latin typeface="Cambria"/>
                        <a:ea typeface="Calibri"/>
                        <a:cs typeface="Times New Roman"/>
                      </a:endParaRPr>
                    </a:p>
                  </a:txBody>
                  <a:tcPr marL="68580" marR="68580" marT="0" marB="0" anchor="ctr"/>
                </a:tc>
                <a:tc>
                  <a:txBody>
                    <a:bodyPr/>
                    <a:lstStyle/>
                    <a:p>
                      <a:pPr algn="ctr">
                        <a:lnSpc>
                          <a:spcPct val="115000"/>
                        </a:lnSpc>
                        <a:spcBef>
                          <a:spcPts val="500"/>
                        </a:spcBef>
                        <a:spcAft>
                          <a:spcPts val="500"/>
                        </a:spcAft>
                      </a:pPr>
                      <a:r>
                        <a:rPr lang="en-US" sz="1600"/>
                        <a:t>Mạng riêng</a:t>
                      </a:r>
                      <a:endParaRPr lang="en-US" sz="1600" b="1">
                        <a:latin typeface="Cambria"/>
                        <a:ea typeface="Calibri"/>
                        <a:cs typeface="Times New Roman"/>
                      </a:endParaRPr>
                    </a:p>
                  </a:txBody>
                  <a:tcPr marL="68580" marR="68580" marT="0" marB="0" anchor="ctr"/>
                </a:tc>
                <a:extLst>
                  <a:ext uri="{0D108BD9-81ED-4DB2-BD59-A6C34878D82A}">
                    <a16:rowId xmlns:a16="http://schemas.microsoft.com/office/drawing/2014/main" val="10004"/>
                  </a:ext>
                </a:extLst>
              </a:tr>
              <a:tr h="402771">
                <a:tc>
                  <a:txBody>
                    <a:bodyPr/>
                    <a:lstStyle/>
                    <a:p>
                      <a:pPr algn="ctr">
                        <a:lnSpc>
                          <a:spcPct val="115000"/>
                        </a:lnSpc>
                        <a:spcBef>
                          <a:spcPts val="500"/>
                        </a:spcBef>
                        <a:spcAft>
                          <a:spcPts val="500"/>
                        </a:spcAft>
                      </a:pPr>
                      <a:r>
                        <a:rPr lang="en-US" sz="1600"/>
                        <a:t>224.0.0.0/4</a:t>
                      </a:r>
                      <a:endParaRPr lang="en-US" sz="1600" b="1">
                        <a:latin typeface="Cambria"/>
                        <a:ea typeface="Calibri"/>
                        <a:cs typeface="Times New Roman"/>
                      </a:endParaRPr>
                    </a:p>
                  </a:txBody>
                  <a:tcPr marL="68580" marR="68580" marT="0" marB="0" anchor="ctr"/>
                </a:tc>
                <a:tc>
                  <a:txBody>
                    <a:bodyPr/>
                    <a:lstStyle/>
                    <a:p>
                      <a:pPr algn="ctr">
                        <a:lnSpc>
                          <a:spcPct val="115000"/>
                        </a:lnSpc>
                        <a:spcBef>
                          <a:spcPts val="500"/>
                        </a:spcBef>
                        <a:spcAft>
                          <a:spcPts val="500"/>
                        </a:spcAft>
                      </a:pPr>
                      <a:r>
                        <a:rPr lang="en-US" sz="1600"/>
                        <a:t>Multicast</a:t>
                      </a:r>
                      <a:endParaRPr lang="en-US" sz="1600" b="1">
                        <a:latin typeface="Cambria"/>
                        <a:ea typeface="Calibri"/>
                        <a:cs typeface="Times New Roman"/>
                      </a:endParaRPr>
                    </a:p>
                  </a:txBody>
                  <a:tcPr marL="68580" marR="68580" marT="0" marB="0" anchor="ctr"/>
                </a:tc>
                <a:extLst>
                  <a:ext uri="{0D108BD9-81ED-4DB2-BD59-A6C34878D82A}">
                    <a16:rowId xmlns:a16="http://schemas.microsoft.com/office/drawing/2014/main" val="10005"/>
                  </a:ext>
                </a:extLst>
              </a:tr>
              <a:tr h="402771">
                <a:tc>
                  <a:txBody>
                    <a:bodyPr/>
                    <a:lstStyle/>
                    <a:p>
                      <a:pPr algn="ctr">
                        <a:lnSpc>
                          <a:spcPct val="115000"/>
                        </a:lnSpc>
                        <a:spcBef>
                          <a:spcPts val="500"/>
                        </a:spcBef>
                        <a:spcAft>
                          <a:spcPts val="500"/>
                        </a:spcAft>
                      </a:pPr>
                      <a:r>
                        <a:rPr lang="en-US" sz="1600"/>
                        <a:t>240.0.0.0/4</a:t>
                      </a:r>
                      <a:endParaRPr lang="en-US" sz="1600" b="1">
                        <a:latin typeface="Cambria"/>
                        <a:ea typeface="Calibri"/>
                        <a:cs typeface="Times New Roman"/>
                      </a:endParaRPr>
                    </a:p>
                  </a:txBody>
                  <a:tcPr marL="68580" marR="68580" marT="0" marB="0" anchor="ctr"/>
                </a:tc>
                <a:tc>
                  <a:txBody>
                    <a:bodyPr/>
                    <a:lstStyle/>
                    <a:p>
                      <a:pPr algn="ctr">
                        <a:lnSpc>
                          <a:spcPct val="115000"/>
                        </a:lnSpc>
                        <a:spcBef>
                          <a:spcPts val="500"/>
                        </a:spcBef>
                        <a:spcAft>
                          <a:spcPts val="500"/>
                        </a:spcAft>
                      </a:pPr>
                      <a:r>
                        <a:rPr lang="en-US" sz="1600"/>
                        <a:t>Dự trữ</a:t>
                      </a:r>
                      <a:endParaRPr lang="en-US" sz="1600" b="1">
                        <a:latin typeface="Cambria"/>
                        <a:ea typeface="Calibri"/>
                        <a:cs typeface="Times New Roman"/>
                      </a:endParaRPr>
                    </a:p>
                  </a:txBody>
                  <a:tcPr marL="68580" marR="68580" marT="0" marB="0"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800600"/>
          </a:xfrm>
        </p:spPr>
        <p:txBody>
          <a:bodyPr>
            <a:normAutofit/>
          </a:bodyPr>
          <a:lstStyle/>
          <a:p>
            <a:r>
              <a:rPr lang="en-US" dirty="0" err="1">
                <a:solidFill>
                  <a:srgbClr val="002060"/>
                </a:solidFill>
              </a:rPr>
              <a:t>Dải</a:t>
            </a:r>
            <a:r>
              <a:rPr lang="en-US" dirty="0">
                <a:solidFill>
                  <a:srgbClr val="002060"/>
                </a:solidFill>
              </a:rPr>
              <a:t> </a:t>
            </a:r>
            <a:r>
              <a:rPr lang="en-US" dirty="0" err="1">
                <a:solidFill>
                  <a:srgbClr val="002060"/>
                </a:solidFill>
              </a:rPr>
              <a:t>địa</a:t>
            </a:r>
            <a:r>
              <a:rPr lang="en-US" dirty="0">
                <a:solidFill>
                  <a:srgbClr val="002060"/>
                </a:solidFill>
              </a:rPr>
              <a:t> </a:t>
            </a:r>
            <a:r>
              <a:rPr lang="en-US" dirty="0" err="1">
                <a:solidFill>
                  <a:srgbClr val="002060"/>
                </a:solidFill>
              </a:rPr>
              <a:t>chỉ</a:t>
            </a:r>
            <a:r>
              <a:rPr lang="en-US" dirty="0">
                <a:solidFill>
                  <a:srgbClr val="002060"/>
                </a:solidFill>
              </a:rPr>
              <a:t> </a:t>
            </a:r>
            <a:r>
              <a:rPr lang="en-US" dirty="0" err="1">
                <a:solidFill>
                  <a:srgbClr val="002060"/>
                </a:solidFill>
              </a:rPr>
              <a:t>cục</a:t>
            </a:r>
            <a:r>
              <a:rPr lang="en-US" dirty="0">
                <a:solidFill>
                  <a:srgbClr val="002060"/>
                </a:solidFill>
              </a:rPr>
              <a:t> </a:t>
            </a:r>
            <a:r>
              <a:rPr lang="en-US" dirty="0" err="1">
                <a:solidFill>
                  <a:srgbClr val="002060"/>
                </a:solidFill>
              </a:rPr>
              <a:t>bộ</a:t>
            </a:r>
            <a:endParaRPr lang="en-US" dirty="0">
              <a:solidFill>
                <a:srgbClr val="002060"/>
              </a:solidFill>
            </a:endParaRPr>
          </a:p>
          <a:p>
            <a:pPr lvl="1"/>
            <a:r>
              <a:rPr lang="en-US" dirty="0" err="1">
                <a:solidFill>
                  <a:srgbClr val="002060"/>
                </a:solidFill>
              </a:rPr>
              <a:t>Chỉ</a:t>
            </a:r>
            <a:r>
              <a:rPr lang="en-US" dirty="0">
                <a:solidFill>
                  <a:srgbClr val="002060"/>
                </a:solidFill>
              </a:rPr>
              <a:t> </a:t>
            </a:r>
            <a:r>
              <a:rPr lang="en-US" dirty="0" err="1">
                <a:solidFill>
                  <a:srgbClr val="002060"/>
                </a:solidFill>
              </a:rPr>
              <a:t>sử</a:t>
            </a:r>
            <a:r>
              <a:rPr lang="en-US" dirty="0">
                <a:solidFill>
                  <a:srgbClr val="002060"/>
                </a:solidFill>
              </a:rPr>
              <a:t> </a:t>
            </a:r>
            <a:r>
              <a:rPr lang="en-US" dirty="0" err="1">
                <a:solidFill>
                  <a:srgbClr val="002060"/>
                </a:solidFill>
              </a:rPr>
              <a:t>dụng</a:t>
            </a:r>
            <a:r>
              <a:rPr lang="en-US" dirty="0">
                <a:solidFill>
                  <a:srgbClr val="002060"/>
                </a:solidFill>
              </a:rPr>
              <a:t> </a:t>
            </a:r>
            <a:r>
              <a:rPr lang="en-US" dirty="0" err="1">
                <a:solidFill>
                  <a:srgbClr val="002060"/>
                </a:solidFill>
              </a:rPr>
              <a:t>trong</a:t>
            </a:r>
            <a:r>
              <a:rPr lang="en-US" dirty="0">
                <a:solidFill>
                  <a:srgbClr val="002060"/>
                </a:solidFill>
              </a:rPr>
              <a:t> </a:t>
            </a:r>
            <a:r>
              <a:rPr lang="en-US" dirty="0" err="1">
                <a:solidFill>
                  <a:srgbClr val="002060"/>
                </a:solidFill>
              </a:rPr>
              <a:t>mạng</a:t>
            </a:r>
            <a:r>
              <a:rPr lang="en-US" dirty="0">
                <a:solidFill>
                  <a:srgbClr val="002060"/>
                </a:solidFill>
              </a:rPr>
              <a:t> </a:t>
            </a:r>
            <a:r>
              <a:rPr lang="en-US" dirty="0" err="1">
                <a:solidFill>
                  <a:srgbClr val="002060"/>
                </a:solidFill>
              </a:rPr>
              <a:t>nội</a:t>
            </a:r>
            <a:r>
              <a:rPr lang="en-US" dirty="0">
                <a:solidFill>
                  <a:srgbClr val="002060"/>
                </a:solidFill>
              </a:rPr>
              <a:t> </a:t>
            </a:r>
            <a:r>
              <a:rPr lang="en-US" dirty="0" err="1">
                <a:solidFill>
                  <a:srgbClr val="002060"/>
                </a:solidFill>
              </a:rPr>
              <a:t>bộ</a:t>
            </a:r>
            <a:r>
              <a:rPr lang="en-US" dirty="0">
                <a:solidFill>
                  <a:srgbClr val="002060"/>
                </a:solidFill>
              </a:rPr>
              <a:t>.</a:t>
            </a:r>
          </a:p>
          <a:p>
            <a:pPr lvl="1"/>
            <a:r>
              <a:rPr lang="en-US" dirty="0" err="1">
                <a:solidFill>
                  <a:srgbClr val="002060"/>
                </a:solidFill>
              </a:rPr>
              <a:t>Khắc</a:t>
            </a:r>
            <a:r>
              <a:rPr lang="en-US" dirty="0">
                <a:solidFill>
                  <a:srgbClr val="002060"/>
                </a:solidFill>
              </a:rPr>
              <a:t> </a:t>
            </a:r>
            <a:r>
              <a:rPr lang="en-US" dirty="0" err="1">
                <a:solidFill>
                  <a:srgbClr val="002060"/>
                </a:solidFill>
              </a:rPr>
              <a:t>phục</a:t>
            </a:r>
            <a:r>
              <a:rPr lang="en-US" dirty="0">
                <a:solidFill>
                  <a:srgbClr val="002060"/>
                </a:solidFill>
              </a:rPr>
              <a:t> </a:t>
            </a:r>
            <a:r>
              <a:rPr lang="en-US" dirty="0" err="1">
                <a:solidFill>
                  <a:srgbClr val="002060"/>
                </a:solidFill>
              </a:rPr>
              <a:t>vấn</a:t>
            </a:r>
            <a:r>
              <a:rPr lang="en-US" dirty="0">
                <a:solidFill>
                  <a:srgbClr val="002060"/>
                </a:solidFill>
              </a:rPr>
              <a:t> </a:t>
            </a:r>
            <a:r>
              <a:rPr lang="en-US" dirty="0" err="1">
                <a:solidFill>
                  <a:srgbClr val="002060"/>
                </a:solidFill>
              </a:rPr>
              <a:t>đề</a:t>
            </a:r>
            <a:r>
              <a:rPr lang="en-US" dirty="0">
                <a:solidFill>
                  <a:srgbClr val="002060"/>
                </a:solidFill>
              </a:rPr>
              <a:t> </a:t>
            </a:r>
            <a:r>
              <a:rPr lang="en-US" dirty="0" err="1">
                <a:solidFill>
                  <a:srgbClr val="002060"/>
                </a:solidFill>
              </a:rPr>
              <a:t>thiếu</a:t>
            </a:r>
            <a:r>
              <a:rPr lang="en-US" dirty="0">
                <a:solidFill>
                  <a:srgbClr val="002060"/>
                </a:solidFill>
              </a:rPr>
              <a:t> </a:t>
            </a:r>
            <a:r>
              <a:rPr lang="en-US" dirty="0" err="1">
                <a:solidFill>
                  <a:srgbClr val="002060"/>
                </a:solidFill>
              </a:rPr>
              <a:t>địa</a:t>
            </a:r>
            <a:r>
              <a:rPr lang="en-US" dirty="0">
                <a:solidFill>
                  <a:srgbClr val="002060"/>
                </a:solidFill>
              </a:rPr>
              <a:t> </a:t>
            </a:r>
            <a:r>
              <a:rPr lang="en-US" dirty="0" err="1">
                <a:solidFill>
                  <a:srgbClr val="002060"/>
                </a:solidFill>
              </a:rPr>
              <a:t>chỉ</a:t>
            </a:r>
            <a:r>
              <a:rPr lang="en-US" dirty="0">
                <a:solidFill>
                  <a:srgbClr val="002060"/>
                </a:solidFill>
              </a:rPr>
              <a:t> </a:t>
            </a:r>
            <a:r>
              <a:rPr lang="en-US" dirty="0" err="1">
                <a:solidFill>
                  <a:srgbClr val="002060"/>
                </a:solidFill>
              </a:rPr>
              <a:t>của</a:t>
            </a:r>
            <a:r>
              <a:rPr lang="en-US" dirty="0">
                <a:solidFill>
                  <a:srgbClr val="002060"/>
                </a:solidFill>
              </a:rPr>
              <a:t> IPv4.</a:t>
            </a:r>
          </a:p>
          <a:p>
            <a:pPr lvl="1">
              <a:buNone/>
            </a:pPr>
            <a:endParaRPr lang="en-US" dirty="0">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2.2. Giao thức IPv4</a:t>
            </a: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35</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9" name="Table 8"/>
          <p:cNvGraphicFramePr>
            <a:graphicFrameLocks noGrp="1"/>
          </p:cNvGraphicFramePr>
          <p:nvPr/>
        </p:nvGraphicFramePr>
        <p:xfrm>
          <a:off x="990600" y="3276600"/>
          <a:ext cx="7467600" cy="2842918"/>
        </p:xfrm>
        <a:graphic>
          <a:graphicData uri="http://schemas.openxmlformats.org/drawingml/2006/table">
            <a:tbl>
              <a:tblPr firstRow="1" bandRow="1">
                <a:tableStyleId>{69CF1AB2-1976-4502-BF36-3FF5EA218861}</a:tableStyleId>
              </a:tblPr>
              <a:tblGrid>
                <a:gridCol w="1493520">
                  <a:extLst>
                    <a:ext uri="{9D8B030D-6E8A-4147-A177-3AD203B41FA5}">
                      <a16:colId xmlns:a16="http://schemas.microsoft.com/office/drawing/2014/main" val="20000"/>
                    </a:ext>
                  </a:extLst>
                </a:gridCol>
                <a:gridCol w="1493520">
                  <a:extLst>
                    <a:ext uri="{9D8B030D-6E8A-4147-A177-3AD203B41FA5}">
                      <a16:colId xmlns:a16="http://schemas.microsoft.com/office/drawing/2014/main" val="20001"/>
                    </a:ext>
                  </a:extLst>
                </a:gridCol>
                <a:gridCol w="1493520">
                  <a:extLst>
                    <a:ext uri="{9D8B030D-6E8A-4147-A177-3AD203B41FA5}">
                      <a16:colId xmlns:a16="http://schemas.microsoft.com/office/drawing/2014/main" val="20002"/>
                    </a:ext>
                  </a:extLst>
                </a:gridCol>
                <a:gridCol w="1493520">
                  <a:extLst>
                    <a:ext uri="{9D8B030D-6E8A-4147-A177-3AD203B41FA5}">
                      <a16:colId xmlns:a16="http://schemas.microsoft.com/office/drawing/2014/main" val="20003"/>
                    </a:ext>
                  </a:extLst>
                </a:gridCol>
                <a:gridCol w="1493520">
                  <a:extLst>
                    <a:ext uri="{9D8B030D-6E8A-4147-A177-3AD203B41FA5}">
                      <a16:colId xmlns:a16="http://schemas.microsoft.com/office/drawing/2014/main" val="20004"/>
                    </a:ext>
                  </a:extLst>
                </a:gridCol>
              </a:tblGrid>
              <a:tr h="657760">
                <a:tc>
                  <a:txBody>
                    <a:bodyPr/>
                    <a:lstStyle/>
                    <a:p>
                      <a:pPr algn="ctr">
                        <a:lnSpc>
                          <a:spcPct val="115000"/>
                        </a:lnSpc>
                        <a:spcBef>
                          <a:spcPts val="500"/>
                        </a:spcBef>
                        <a:spcAft>
                          <a:spcPts val="0"/>
                        </a:spcAft>
                      </a:pPr>
                      <a:r>
                        <a:rPr lang="en-US" sz="1600"/>
                        <a:t>Tên</a:t>
                      </a:r>
                      <a:endParaRPr lang="en-US" sz="1600">
                        <a:latin typeface="Cambria"/>
                        <a:ea typeface="Calibri"/>
                        <a:cs typeface="Times New Roman"/>
                      </a:endParaRPr>
                    </a:p>
                  </a:txBody>
                  <a:tcPr marL="14195" marR="14195" marT="14195" marB="14195" anchor="ctr"/>
                </a:tc>
                <a:tc>
                  <a:txBody>
                    <a:bodyPr/>
                    <a:lstStyle/>
                    <a:p>
                      <a:pPr algn="ctr">
                        <a:lnSpc>
                          <a:spcPct val="115000"/>
                        </a:lnSpc>
                        <a:spcBef>
                          <a:spcPts val="500"/>
                        </a:spcBef>
                        <a:spcAft>
                          <a:spcPts val="0"/>
                        </a:spcAft>
                      </a:pPr>
                      <a:r>
                        <a:rPr lang="en-US" sz="1600"/>
                        <a:t>Dải địa chỉ</a:t>
                      </a:r>
                      <a:endParaRPr lang="en-US" sz="1600">
                        <a:latin typeface="Cambria"/>
                        <a:ea typeface="Calibri"/>
                        <a:cs typeface="Times New Roman"/>
                      </a:endParaRPr>
                    </a:p>
                  </a:txBody>
                  <a:tcPr marL="14195" marR="14195" marT="14195" marB="14195" anchor="ctr"/>
                </a:tc>
                <a:tc>
                  <a:txBody>
                    <a:bodyPr/>
                    <a:lstStyle/>
                    <a:p>
                      <a:pPr algn="ctr">
                        <a:lnSpc>
                          <a:spcPct val="115000"/>
                        </a:lnSpc>
                        <a:spcBef>
                          <a:spcPts val="500"/>
                        </a:spcBef>
                        <a:spcAft>
                          <a:spcPts val="0"/>
                        </a:spcAft>
                      </a:pPr>
                      <a:r>
                        <a:rPr lang="en-US" sz="1600"/>
                        <a:t>Số lượng </a:t>
                      </a:r>
                      <a:endParaRPr lang="en-US" sz="1600">
                        <a:latin typeface="Cambria"/>
                        <a:ea typeface="Calibri"/>
                        <a:cs typeface="Times New Roman"/>
                      </a:endParaRPr>
                    </a:p>
                  </a:txBody>
                  <a:tcPr marL="14195" marR="14195" marT="14195" marB="14195" anchor="ctr"/>
                </a:tc>
                <a:tc>
                  <a:txBody>
                    <a:bodyPr/>
                    <a:lstStyle/>
                    <a:p>
                      <a:pPr algn="ctr">
                        <a:lnSpc>
                          <a:spcPct val="115000"/>
                        </a:lnSpc>
                        <a:spcBef>
                          <a:spcPts val="500"/>
                        </a:spcBef>
                        <a:spcAft>
                          <a:spcPts val="0"/>
                        </a:spcAft>
                      </a:pPr>
                      <a:r>
                        <a:rPr lang="en-US" sz="1600"/>
                        <a:t>Mô tả mạng</a:t>
                      </a:r>
                      <a:endParaRPr lang="en-US" sz="1600">
                        <a:latin typeface="Cambria"/>
                        <a:ea typeface="Calibri"/>
                        <a:cs typeface="Times New Roman"/>
                      </a:endParaRPr>
                    </a:p>
                  </a:txBody>
                  <a:tcPr marL="14195" marR="14195" marT="14195" marB="14195" anchor="ctr"/>
                </a:tc>
                <a:tc>
                  <a:txBody>
                    <a:bodyPr/>
                    <a:lstStyle/>
                    <a:p>
                      <a:pPr algn="ctr">
                        <a:lnSpc>
                          <a:spcPct val="115000"/>
                        </a:lnSpc>
                        <a:spcBef>
                          <a:spcPts val="500"/>
                        </a:spcBef>
                        <a:spcAft>
                          <a:spcPts val="0"/>
                        </a:spcAft>
                      </a:pPr>
                      <a:r>
                        <a:rPr lang="en-US" sz="1600"/>
                        <a:t>Viết gọn</a:t>
                      </a:r>
                      <a:endParaRPr lang="en-US" sz="1600">
                        <a:latin typeface="Cambria"/>
                        <a:ea typeface="Calibri"/>
                        <a:cs typeface="Times New Roman"/>
                      </a:endParaRPr>
                    </a:p>
                  </a:txBody>
                  <a:tcPr marL="14195" marR="14195" marT="14195" marB="14195" anchor="ctr"/>
                </a:tc>
                <a:extLst>
                  <a:ext uri="{0D108BD9-81ED-4DB2-BD59-A6C34878D82A}">
                    <a16:rowId xmlns:a16="http://schemas.microsoft.com/office/drawing/2014/main" val="10000"/>
                  </a:ext>
                </a:extLst>
              </a:tr>
              <a:tr h="657760">
                <a:tc>
                  <a:txBody>
                    <a:bodyPr/>
                    <a:lstStyle/>
                    <a:p>
                      <a:pPr algn="ctr">
                        <a:lnSpc>
                          <a:spcPct val="115000"/>
                        </a:lnSpc>
                        <a:spcBef>
                          <a:spcPts val="500"/>
                        </a:spcBef>
                        <a:spcAft>
                          <a:spcPts val="0"/>
                        </a:spcAft>
                      </a:pPr>
                      <a:r>
                        <a:rPr lang="en-US" sz="1600"/>
                        <a:t>Khối 24-bit</a:t>
                      </a:r>
                      <a:endParaRPr lang="en-US" sz="1600">
                        <a:latin typeface="Cambria"/>
                        <a:ea typeface="Calibri"/>
                        <a:cs typeface="Times New Roman"/>
                      </a:endParaRPr>
                    </a:p>
                  </a:txBody>
                  <a:tcPr marL="14195" marR="14195" marT="14195" marB="14195" anchor="ctr"/>
                </a:tc>
                <a:tc>
                  <a:txBody>
                    <a:bodyPr/>
                    <a:lstStyle/>
                    <a:p>
                      <a:pPr algn="ctr">
                        <a:lnSpc>
                          <a:spcPct val="115000"/>
                        </a:lnSpc>
                        <a:spcBef>
                          <a:spcPts val="500"/>
                        </a:spcBef>
                        <a:spcAft>
                          <a:spcPts val="0"/>
                        </a:spcAft>
                      </a:pPr>
                      <a:r>
                        <a:rPr lang="en-US" sz="1600"/>
                        <a:t>10.0.0.0–10.255.255.255</a:t>
                      </a:r>
                      <a:endParaRPr lang="en-US" sz="1600">
                        <a:latin typeface="Cambria"/>
                        <a:ea typeface="Calibri"/>
                        <a:cs typeface="Times New Roman"/>
                      </a:endParaRPr>
                    </a:p>
                  </a:txBody>
                  <a:tcPr marL="14195" marR="14195" marT="14195" marB="14195" anchor="ctr"/>
                </a:tc>
                <a:tc>
                  <a:txBody>
                    <a:bodyPr/>
                    <a:lstStyle/>
                    <a:p>
                      <a:pPr algn="ctr">
                        <a:lnSpc>
                          <a:spcPct val="115000"/>
                        </a:lnSpc>
                        <a:spcBef>
                          <a:spcPts val="500"/>
                        </a:spcBef>
                        <a:spcAft>
                          <a:spcPts val="0"/>
                        </a:spcAft>
                      </a:pPr>
                      <a:r>
                        <a:rPr lang="en-US" sz="1600"/>
                        <a:t>16,777,216</a:t>
                      </a:r>
                      <a:endParaRPr lang="en-US" sz="1600">
                        <a:latin typeface="Cambria"/>
                        <a:ea typeface="Calibri"/>
                        <a:cs typeface="Times New Roman"/>
                      </a:endParaRPr>
                    </a:p>
                  </a:txBody>
                  <a:tcPr marL="14195" marR="14195" marT="14195" marB="14195" anchor="ctr"/>
                </a:tc>
                <a:tc>
                  <a:txBody>
                    <a:bodyPr/>
                    <a:lstStyle/>
                    <a:p>
                      <a:pPr algn="ctr">
                        <a:lnSpc>
                          <a:spcPct val="115000"/>
                        </a:lnSpc>
                        <a:spcBef>
                          <a:spcPts val="500"/>
                        </a:spcBef>
                        <a:spcAft>
                          <a:spcPts val="0"/>
                        </a:spcAft>
                      </a:pPr>
                      <a:r>
                        <a:rPr lang="en-US" sz="1600"/>
                        <a:t>Một dải trọn vẹn thuộc lớp A</a:t>
                      </a:r>
                      <a:endParaRPr lang="en-US" sz="1600">
                        <a:latin typeface="Cambria"/>
                        <a:ea typeface="Calibri"/>
                        <a:cs typeface="Times New Roman"/>
                      </a:endParaRPr>
                    </a:p>
                  </a:txBody>
                  <a:tcPr marL="14195" marR="14195" marT="14195" marB="14195" anchor="ctr"/>
                </a:tc>
                <a:tc>
                  <a:txBody>
                    <a:bodyPr/>
                    <a:lstStyle/>
                    <a:p>
                      <a:pPr algn="ctr">
                        <a:lnSpc>
                          <a:spcPct val="115000"/>
                        </a:lnSpc>
                        <a:spcBef>
                          <a:spcPts val="500"/>
                        </a:spcBef>
                        <a:spcAft>
                          <a:spcPts val="0"/>
                        </a:spcAft>
                      </a:pPr>
                      <a:r>
                        <a:rPr lang="en-US" sz="1600"/>
                        <a:t>10.0.0.0/8</a:t>
                      </a:r>
                      <a:endParaRPr lang="en-US" sz="1600">
                        <a:latin typeface="Cambria"/>
                        <a:ea typeface="Calibri"/>
                        <a:cs typeface="Times New Roman"/>
                      </a:endParaRPr>
                    </a:p>
                  </a:txBody>
                  <a:tcPr marL="14195" marR="14195" marT="14195" marB="14195" anchor="ctr"/>
                </a:tc>
                <a:extLst>
                  <a:ext uri="{0D108BD9-81ED-4DB2-BD59-A6C34878D82A}">
                    <a16:rowId xmlns:a16="http://schemas.microsoft.com/office/drawing/2014/main" val="10001"/>
                  </a:ext>
                </a:extLst>
              </a:tr>
              <a:tr h="657760">
                <a:tc>
                  <a:txBody>
                    <a:bodyPr/>
                    <a:lstStyle/>
                    <a:p>
                      <a:pPr algn="ctr">
                        <a:lnSpc>
                          <a:spcPct val="115000"/>
                        </a:lnSpc>
                        <a:spcBef>
                          <a:spcPts val="500"/>
                        </a:spcBef>
                        <a:spcAft>
                          <a:spcPts val="0"/>
                        </a:spcAft>
                      </a:pPr>
                      <a:r>
                        <a:rPr lang="en-US" sz="1600"/>
                        <a:t>Khối 20-bit</a:t>
                      </a:r>
                      <a:endParaRPr lang="en-US" sz="1600">
                        <a:latin typeface="Cambria"/>
                        <a:ea typeface="Calibri"/>
                        <a:cs typeface="Times New Roman"/>
                      </a:endParaRPr>
                    </a:p>
                  </a:txBody>
                  <a:tcPr marL="14195" marR="14195" marT="14195" marB="14195" anchor="ctr"/>
                </a:tc>
                <a:tc>
                  <a:txBody>
                    <a:bodyPr/>
                    <a:lstStyle/>
                    <a:p>
                      <a:pPr algn="ctr">
                        <a:lnSpc>
                          <a:spcPct val="115000"/>
                        </a:lnSpc>
                        <a:spcBef>
                          <a:spcPts val="500"/>
                        </a:spcBef>
                        <a:spcAft>
                          <a:spcPts val="0"/>
                        </a:spcAft>
                      </a:pPr>
                      <a:r>
                        <a:rPr lang="en-US" sz="1600"/>
                        <a:t>172.16.0.0–172.31.255.255</a:t>
                      </a:r>
                      <a:endParaRPr lang="en-US" sz="1600">
                        <a:latin typeface="Cambria"/>
                        <a:ea typeface="Calibri"/>
                        <a:cs typeface="Times New Roman"/>
                      </a:endParaRPr>
                    </a:p>
                  </a:txBody>
                  <a:tcPr marL="14195" marR="14195" marT="14195" marB="14195" anchor="ctr"/>
                </a:tc>
                <a:tc>
                  <a:txBody>
                    <a:bodyPr/>
                    <a:lstStyle/>
                    <a:p>
                      <a:pPr algn="ctr">
                        <a:lnSpc>
                          <a:spcPct val="115000"/>
                        </a:lnSpc>
                        <a:spcBef>
                          <a:spcPts val="500"/>
                        </a:spcBef>
                        <a:spcAft>
                          <a:spcPts val="0"/>
                        </a:spcAft>
                      </a:pPr>
                      <a:r>
                        <a:rPr lang="en-US" sz="1600"/>
                        <a:t>1,048,576</a:t>
                      </a:r>
                      <a:endParaRPr lang="en-US" sz="1600">
                        <a:latin typeface="Cambria"/>
                        <a:ea typeface="Calibri"/>
                        <a:cs typeface="Times New Roman"/>
                      </a:endParaRPr>
                    </a:p>
                  </a:txBody>
                  <a:tcPr marL="14195" marR="14195" marT="14195" marB="14195" anchor="ctr"/>
                </a:tc>
                <a:tc>
                  <a:txBody>
                    <a:bodyPr/>
                    <a:lstStyle/>
                    <a:p>
                      <a:pPr algn="ctr">
                        <a:lnSpc>
                          <a:spcPct val="115000"/>
                        </a:lnSpc>
                        <a:spcBef>
                          <a:spcPts val="500"/>
                        </a:spcBef>
                        <a:spcAft>
                          <a:spcPts val="0"/>
                        </a:spcAft>
                      </a:pPr>
                      <a:r>
                        <a:rPr lang="en-US" sz="1600"/>
                        <a:t>Tổ hợp từ mạng lớp B</a:t>
                      </a:r>
                      <a:endParaRPr lang="en-US" sz="1600">
                        <a:latin typeface="Cambria"/>
                        <a:ea typeface="Calibri"/>
                        <a:cs typeface="Times New Roman"/>
                      </a:endParaRPr>
                    </a:p>
                  </a:txBody>
                  <a:tcPr marL="14195" marR="14195" marT="14195" marB="14195" anchor="ctr"/>
                </a:tc>
                <a:tc>
                  <a:txBody>
                    <a:bodyPr/>
                    <a:lstStyle/>
                    <a:p>
                      <a:pPr algn="ctr">
                        <a:lnSpc>
                          <a:spcPct val="115000"/>
                        </a:lnSpc>
                        <a:spcBef>
                          <a:spcPts val="500"/>
                        </a:spcBef>
                        <a:spcAft>
                          <a:spcPts val="0"/>
                        </a:spcAft>
                      </a:pPr>
                      <a:r>
                        <a:rPr lang="en-US" sz="1600"/>
                        <a:t>172.16.0.0/12</a:t>
                      </a:r>
                      <a:endParaRPr lang="en-US" sz="1600">
                        <a:latin typeface="Cambria"/>
                        <a:ea typeface="Calibri"/>
                        <a:cs typeface="Times New Roman"/>
                      </a:endParaRPr>
                    </a:p>
                  </a:txBody>
                  <a:tcPr marL="14195" marR="14195" marT="14195" marB="14195" anchor="ctr"/>
                </a:tc>
                <a:extLst>
                  <a:ext uri="{0D108BD9-81ED-4DB2-BD59-A6C34878D82A}">
                    <a16:rowId xmlns:a16="http://schemas.microsoft.com/office/drawing/2014/main" val="10002"/>
                  </a:ext>
                </a:extLst>
              </a:tr>
              <a:tr h="769921">
                <a:tc>
                  <a:txBody>
                    <a:bodyPr/>
                    <a:lstStyle/>
                    <a:p>
                      <a:pPr algn="ctr">
                        <a:lnSpc>
                          <a:spcPct val="115000"/>
                        </a:lnSpc>
                        <a:spcBef>
                          <a:spcPts val="500"/>
                        </a:spcBef>
                        <a:spcAft>
                          <a:spcPts val="0"/>
                        </a:spcAft>
                      </a:pPr>
                      <a:r>
                        <a:rPr lang="en-US" sz="1600"/>
                        <a:t>Khối 16-bit</a:t>
                      </a:r>
                      <a:endParaRPr lang="en-US" sz="1600">
                        <a:latin typeface="Cambria"/>
                        <a:ea typeface="Calibri"/>
                        <a:cs typeface="Times New Roman"/>
                      </a:endParaRPr>
                    </a:p>
                  </a:txBody>
                  <a:tcPr marL="14195" marR="14195" marT="14195" marB="14195" anchor="ctr"/>
                </a:tc>
                <a:tc>
                  <a:txBody>
                    <a:bodyPr/>
                    <a:lstStyle/>
                    <a:p>
                      <a:pPr algn="ctr">
                        <a:lnSpc>
                          <a:spcPct val="115000"/>
                        </a:lnSpc>
                        <a:spcBef>
                          <a:spcPts val="500"/>
                        </a:spcBef>
                        <a:spcAft>
                          <a:spcPts val="0"/>
                        </a:spcAft>
                      </a:pPr>
                      <a:r>
                        <a:rPr lang="en-US" sz="1600"/>
                        <a:t>192.168.0.0–192.168.255.255</a:t>
                      </a:r>
                      <a:endParaRPr lang="en-US" sz="1600">
                        <a:latin typeface="Cambria"/>
                        <a:ea typeface="Calibri"/>
                        <a:cs typeface="Times New Roman"/>
                      </a:endParaRPr>
                    </a:p>
                  </a:txBody>
                  <a:tcPr marL="14195" marR="14195" marT="14195" marB="14195" anchor="ctr"/>
                </a:tc>
                <a:tc>
                  <a:txBody>
                    <a:bodyPr/>
                    <a:lstStyle/>
                    <a:p>
                      <a:pPr algn="ctr">
                        <a:lnSpc>
                          <a:spcPct val="115000"/>
                        </a:lnSpc>
                        <a:spcBef>
                          <a:spcPts val="500"/>
                        </a:spcBef>
                        <a:spcAft>
                          <a:spcPts val="0"/>
                        </a:spcAft>
                      </a:pPr>
                      <a:r>
                        <a:rPr lang="en-US" sz="1600"/>
                        <a:t>65,536</a:t>
                      </a:r>
                      <a:endParaRPr lang="en-US" sz="1600">
                        <a:latin typeface="Cambria"/>
                        <a:ea typeface="Calibri"/>
                        <a:cs typeface="Times New Roman"/>
                      </a:endParaRPr>
                    </a:p>
                  </a:txBody>
                  <a:tcPr marL="14195" marR="14195" marT="14195" marB="14195" anchor="ctr"/>
                </a:tc>
                <a:tc>
                  <a:txBody>
                    <a:bodyPr/>
                    <a:lstStyle/>
                    <a:p>
                      <a:pPr algn="ctr">
                        <a:lnSpc>
                          <a:spcPct val="115000"/>
                        </a:lnSpc>
                        <a:spcBef>
                          <a:spcPts val="500"/>
                        </a:spcBef>
                        <a:spcAft>
                          <a:spcPts val="0"/>
                        </a:spcAft>
                      </a:pPr>
                      <a:r>
                        <a:rPr lang="en-US" sz="1600"/>
                        <a:t>Tổ hợp từ mạng lớp C</a:t>
                      </a:r>
                      <a:endParaRPr lang="en-US" sz="1600">
                        <a:latin typeface="Cambria"/>
                        <a:ea typeface="Calibri"/>
                        <a:cs typeface="Times New Roman"/>
                      </a:endParaRPr>
                    </a:p>
                  </a:txBody>
                  <a:tcPr marL="14195" marR="14195" marT="14195" marB="14195" anchor="ctr"/>
                </a:tc>
                <a:tc>
                  <a:txBody>
                    <a:bodyPr/>
                    <a:lstStyle/>
                    <a:p>
                      <a:pPr algn="ctr">
                        <a:lnSpc>
                          <a:spcPct val="115000"/>
                        </a:lnSpc>
                        <a:spcBef>
                          <a:spcPts val="500"/>
                        </a:spcBef>
                        <a:spcAft>
                          <a:spcPts val="0"/>
                        </a:spcAft>
                      </a:pPr>
                      <a:r>
                        <a:rPr lang="en-US" sz="1600"/>
                        <a:t>192.168.0.0/16</a:t>
                      </a:r>
                      <a:endParaRPr lang="en-US" sz="1600">
                        <a:latin typeface="Cambria"/>
                        <a:ea typeface="Calibri"/>
                        <a:cs typeface="Times New Roman"/>
                      </a:endParaRPr>
                    </a:p>
                  </a:txBody>
                  <a:tcPr marL="14195" marR="14195" marT="14195" marB="14195"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800600"/>
          </a:xfrm>
        </p:spPr>
        <p:txBody>
          <a:bodyPr>
            <a:normAutofit/>
          </a:bodyPr>
          <a:lstStyle/>
          <a:p>
            <a:r>
              <a:rPr lang="en-US">
                <a:solidFill>
                  <a:srgbClr val="002060"/>
                </a:solidFill>
              </a:rPr>
              <a:t>Giao thức IPv6</a:t>
            </a:r>
          </a:p>
          <a:p>
            <a:pPr lvl="1"/>
            <a:r>
              <a:rPr lang="en-US">
                <a:solidFill>
                  <a:srgbClr val="002060"/>
                </a:solidFill>
              </a:rPr>
              <a:t>IETF đề xuất năm 1998.</a:t>
            </a:r>
          </a:p>
          <a:p>
            <a:pPr lvl="1"/>
            <a:r>
              <a:rPr lang="en-US">
                <a:solidFill>
                  <a:srgbClr val="002060"/>
                </a:solidFill>
              </a:rPr>
              <a:t>Sử dụng 128 bit để đánh địa chỉ các thiết bị.</a:t>
            </a:r>
          </a:p>
          <a:p>
            <a:pPr lvl="1"/>
            <a:r>
              <a:rPr lang="en-US">
                <a:solidFill>
                  <a:srgbClr val="002060"/>
                </a:solidFill>
              </a:rPr>
              <a:t>Khắc phục vấn đề thiếu địa chỉ của IPv4.</a:t>
            </a:r>
          </a:p>
          <a:p>
            <a:pPr lvl="1"/>
            <a:r>
              <a:rPr lang="en-US">
                <a:solidFill>
                  <a:srgbClr val="002060"/>
                </a:solidFill>
              </a:rPr>
              <a:t>Vẫn chưa phổ biến và chưa thể thay thế hoàn toàn IPv4.</a:t>
            </a:r>
          </a:p>
        </p:txBody>
      </p:sp>
      <p:sp>
        <p:nvSpPr>
          <p:cNvPr id="3" name="Title 2"/>
          <p:cNvSpPr>
            <a:spLocks noGrp="1"/>
          </p:cNvSpPr>
          <p:nvPr>
            <p:ph type="title"/>
          </p:nvPr>
        </p:nvSpPr>
        <p:spPr/>
        <p:txBody>
          <a:bodyPr>
            <a:normAutofit/>
          </a:bodyPr>
          <a:lstStyle/>
          <a:p>
            <a:pPr algn="ctr"/>
            <a:r>
              <a:rPr lang="en-US" b="1">
                <a:solidFill>
                  <a:srgbClr val="002060"/>
                </a:solidFill>
              </a:rPr>
              <a:t>2.3. Giao thức IPv6</a:t>
            </a: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36</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800600"/>
          </a:xfrm>
        </p:spPr>
        <p:txBody>
          <a:bodyPr>
            <a:normAutofit/>
          </a:bodyPr>
          <a:lstStyle/>
          <a:p>
            <a:r>
              <a:rPr lang="en-US">
                <a:solidFill>
                  <a:srgbClr val="002060"/>
                </a:solidFill>
              </a:rPr>
              <a:t>Giao thức TCP: Transmission Control Protocol</a:t>
            </a:r>
          </a:p>
          <a:p>
            <a:pPr lvl="1"/>
            <a:r>
              <a:rPr lang="en-US">
                <a:solidFill>
                  <a:srgbClr val="002060"/>
                </a:solidFill>
              </a:rPr>
              <a:t>Giao thức lõi chạy ở tầng giao vận.</a:t>
            </a:r>
          </a:p>
          <a:p>
            <a:pPr lvl="1"/>
            <a:r>
              <a:rPr lang="en-US">
                <a:solidFill>
                  <a:srgbClr val="002060"/>
                </a:solidFill>
              </a:rPr>
              <a:t>Chạy bên dưới tầng ứng dụng và trên nền IP</a:t>
            </a:r>
          </a:p>
          <a:p>
            <a:pPr lvl="1"/>
            <a:r>
              <a:rPr lang="en-US">
                <a:solidFill>
                  <a:srgbClr val="002060"/>
                </a:solidFill>
              </a:rPr>
              <a:t>Cung cấp dịch vụ truyền dữ liệu theo dòng tin cậy giữa các ứng dụng.</a:t>
            </a:r>
          </a:p>
          <a:p>
            <a:pPr lvl="1"/>
            <a:r>
              <a:rPr lang="en-US">
                <a:solidFill>
                  <a:srgbClr val="002060"/>
                </a:solidFill>
              </a:rPr>
              <a:t>Được sử dụng bởi hầu hết các ứng dụng mạng.</a:t>
            </a:r>
          </a:p>
          <a:p>
            <a:pPr lvl="1"/>
            <a:r>
              <a:rPr lang="en-US">
                <a:solidFill>
                  <a:srgbClr val="002060"/>
                </a:solidFill>
              </a:rPr>
              <a:t>Chia dữ liệu thành các gói nhỏ, thêm thông tin kiểm soát và gửi đi trên đường truyền.</a:t>
            </a:r>
          </a:p>
          <a:p>
            <a:pPr lvl="1"/>
            <a:r>
              <a:rPr lang="en-US" i="1">
                <a:solidFill>
                  <a:srgbClr val="002060"/>
                </a:solidFill>
              </a:rPr>
              <a:t>Lập trình mạng sẽ sử dụng giao thức này để trao đổi thông tin.</a:t>
            </a:r>
          </a:p>
          <a:p>
            <a:pPr lvl="1"/>
            <a:endParaRPr lang="en-US">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2.4. Giao thức TCP</a:t>
            </a: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37</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800600"/>
          </a:xfrm>
        </p:spPr>
        <p:txBody>
          <a:bodyPr>
            <a:normAutofit/>
          </a:bodyPr>
          <a:lstStyle/>
          <a:p>
            <a:r>
              <a:rPr lang="en-US">
                <a:solidFill>
                  <a:srgbClr val="002060"/>
                </a:solidFill>
              </a:rPr>
              <a:t>Cổng (Port)</a:t>
            </a:r>
          </a:p>
          <a:p>
            <a:pPr lvl="1"/>
            <a:r>
              <a:rPr lang="en-US">
                <a:solidFill>
                  <a:srgbClr val="002060"/>
                </a:solidFill>
              </a:rPr>
              <a:t>Một số nguyên duy nhất trong khoảng 0-65535 tương ứng với một kết nối của ứng dụng.</a:t>
            </a:r>
          </a:p>
          <a:p>
            <a:pPr lvl="1"/>
            <a:r>
              <a:rPr lang="en-US">
                <a:solidFill>
                  <a:srgbClr val="002060"/>
                </a:solidFill>
              </a:rPr>
              <a:t>TCP sử dụng cổng để chuyển dữ liệu tới đúng ứng dụng hoặc dịch vụ.</a:t>
            </a:r>
          </a:p>
          <a:p>
            <a:pPr lvl="1"/>
            <a:r>
              <a:rPr lang="en-US">
                <a:solidFill>
                  <a:srgbClr val="002060"/>
                </a:solidFill>
              </a:rPr>
              <a:t>Một ứng dụng có thể mở nhiều kết nối =&gt; có thể sử dụng nhiều cổng.</a:t>
            </a:r>
          </a:p>
          <a:p>
            <a:pPr lvl="1"/>
            <a:r>
              <a:rPr lang="en-US">
                <a:solidFill>
                  <a:srgbClr val="002060"/>
                </a:solidFill>
              </a:rPr>
              <a:t>Một số cổng thông dụng: HTTP(80), FTP(21), SMTP(25), POP3(110), HTTPS(443)...</a:t>
            </a:r>
          </a:p>
          <a:p>
            <a:pPr lvl="1">
              <a:buNone/>
            </a:pPr>
            <a:endParaRPr lang="en-US" b="1">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2.4. Giao thức TCP</a:t>
            </a: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38</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800600"/>
          </a:xfrm>
        </p:spPr>
        <p:txBody>
          <a:bodyPr>
            <a:normAutofit/>
          </a:bodyPr>
          <a:lstStyle/>
          <a:p>
            <a:r>
              <a:rPr lang="en-US">
                <a:solidFill>
                  <a:srgbClr val="002060"/>
                </a:solidFill>
              </a:rPr>
              <a:t>Đặc tính của TCP</a:t>
            </a:r>
          </a:p>
          <a:p>
            <a:pPr lvl="1"/>
            <a:r>
              <a:rPr lang="en-US">
                <a:solidFill>
                  <a:srgbClr val="002060"/>
                </a:solidFill>
              </a:rPr>
              <a:t>Hướng kết nối: </a:t>
            </a:r>
            <a:r>
              <a:rPr lang="en-US" b="1">
                <a:solidFill>
                  <a:srgbClr val="002060"/>
                </a:solidFill>
              </a:rPr>
              <a:t>connection oriented</a:t>
            </a:r>
          </a:p>
          <a:p>
            <a:pPr lvl="2"/>
            <a:r>
              <a:rPr lang="en-US">
                <a:solidFill>
                  <a:srgbClr val="002060"/>
                </a:solidFill>
              </a:rPr>
              <a:t>Hai bên phải thiết lập kênh truyền trước khi truyền dữ liệu.</a:t>
            </a:r>
          </a:p>
          <a:p>
            <a:pPr lvl="2"/>
            <a:r>
              <a:rPr lang="en-US">
                <a:solidFill>
                  <a:srgbClr val="002060"/>
                </a:solidFill>
              </a:rPr>
              <a:t>Được thực hiện bởi quá trình gọi là bắt tay ba bước (three ways handshake).</a:t>
            </a:r>
          </a:p>
          <a:p>
            <a:pPr lvl="1"/>
            <a:r>
              <a:rPr lang="en-US">
                <a:solidFill>
                  <a:srgbClr val="002060"/>
                </a:solidFill>
              </a:rPr>
              <a:t>Truyền dữ liệu theo dòng (</a:t>
            </a:r>
            <a:r>
              <a:rPr lang="en-US" b="1">
                <a:solidFill>
                  <a:srgbClr val="002060"/>
                </a:solidFill>
              </a:rPr>
              <a:t>stream oriented</a:t>
            </a:r>
            <a:r>
              <a:rPr lang="en-US">
                <a:solidFill>
                  <a:srgbClr val="002060"/>
                </a:solidFill>
              </a:rPr>
              <a:t>): tự động phân chia dòng dữ liệu thành các đoạn nhỏ để truyền đi, tự động ghép các đoạn nhỏ thành dòng dữ liệu và gửi trả ứng dụng.</a:t>
            </a:r>
          </a:p>
          <a:p>
            <a:pPr lvl="1"/>
            <a:r>
              <a:rPr lang="en-US">
                <a:solidFill>
                  <a:srgbClr val="002060"/>
                </a:solidFill>
              </a:rPr>
              <a:t>Đúng trật tự (ordering guarantee): dữ liệu gửi trước sẽ được nhận trước</a:t>
            </a:r>
          </a:p>
          <a:p>
            <a:pPr lvl="1">
              <a:buNone/>
            </a:pPr>
            <a:endParaRPr lang="en-US" b="1">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2.4. Giao thức TCP</a:t>
            </a: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39</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sz="2400" dirty="0" err="1">
                <a:solidFill>
                  <a:srgbClr val="002060"/>
                </a:solidFill>
              </a:rPr>
              <a:t>Yêu</a:t>
            </a:r>
            <a:r>
              <a:rPr lang="en-US" sz="2400" dirty="0">
                <a:solidFill>
                  <a:srgbClr val="002060"/>
                </a:solidFill>
              </a:rPr>
              <a:t> </a:t>
            </a:r>
            <a:r>
              <a:rPr lang="en-US" sz="2400" dirty="0" err="1">
                <a:solidFill>
                  <a:srgbClr val="002060"/>
                </a:solidFill>
              </a:rPr>
              <a:t>cầu</a:t>
            </a:r>
            <a:r>
              <a:rPr lang="en-US" sz="2400" dirty="0">
                <a:solidFill>
                  <a:srgbClr val="002060"/>
                </a:solidFill>
              </a:rPr>
              <a:t> </a:t>
            </a:r>
            <a:r>
              <a:rPr lang="en-US" sz="2400" dirty="0" err="1">
                <a:solidFill>
                  <a:srgbClr val="002060"/>
                </a:solidFill>
              </a:rPr>
              <a:t>về</a:t>
            </a:r>
            <a:r>
              <a:rPr lang="en-US" sz="2400" dirty="0">
                <a:solidFill>
                  <a:srgbClr val="002060"/>
                </a:solidFill>
              </a:rPr>
              <a:t> </a:t>
            </a:r>
            <a:r>
              <a:rPr lang="en-US" sz="2400" dirty="0" err="1">
                <a:solidFill>
                  <a:srgbClr val="002060"/>
                </a:solidFill>
              </a:rPr>
              <a:t>kiến</a:t>
            </a:r>
            <a:r>
              <a:rPr lang="en-US" sz="2400" dirty="0">
                <a:solidFill>
                  <a:srgbClr val="002060"/>
                </a:solidFill>
              </a:rPr>
              <a:t> </a:t>
            </a:r>
            <a:r>
              <a:rPr lang="en-US" sz="2400" dirty="0" err="1">
                <a:solidFill>
                  <a:srgbClr val="002060"/>
                </a:solidFill>
              </a:rPr>
              <a:t>thức</a:t>
            </a:r>
            <a:r>
              <a:rPr lang="en-US" sz="2400" dirty="0">
                <a:solidFill>
                  <a:srgbClr val="002060"/>
                </a:solidFill>
              </a:rPr>
              <a:t>:</a:t>
            </a:r>
          </a:p>
          <a:p>
            <a:pPr lvl="1"/>
            <a:r>
              <a:rPr lang="en-US" sz="2000" dirty="0" err="1">
                <a:solidFill>
                  <a:srgbClr val="002060"/>
                </a:solidFill>
              </a:rPr>
              <a:t>Mạng</a:t>
            </a:r>
            <a:r>
              <a:rPr lang="en-US" sz="2000" dirty="0">
                <a:solidFill>
                  <a:srgbClr val="002060"/>
                </a:solidFill>
              </a:rPr>
              <a:t> </a:t>
            </a:r>
            <a:r>
              <a:rPr lang="en-US" sz="2000" dirty="0" err="1">
                <a:solidFill>
                  <a:srgbClr val="002060"/>
                </a:solidFill>
              </a:rPr>
              <a:t>máy</a:t>
            </a:r>
            <a:r>
              <a:rPr lang="en-US" sz="2000" dirty="0">
                <a:solidFill>
                  <a:srgbClr val="002060"/>
                </a:solidFill>
              </a:rPr>
              <a:t> </a:t>
            </a:r>
            <a:r>
              <a:rPr lang="en-US" sz="2000" dirty="0" err="1">
                <a:solidFill>
                  <a:srgbClr val="002060"/>
                </a:solidFill>
              </a:rPr>
              <a:t>tính</a:t>
            </a:r>
            <a:r>
              <a:rPr lang="en-US" sz="2000" dirty="0">
                <a:solidFill>
                  <a:srgbClr val="002060"/>
                </a:solidFill>
              </a:rPr>
              <a:t>.</a:t>
            </a:r>
          </a:p>
          <a:p>
            <a:pPr lvl="1"/>
            <a:r>
              <a:rPr lang="en-US" sz="2000" dirty="0" err="1">
                <a:solidFill>
                  <a:srgbClr val="002060"/>
                </a:solidFill>
              </a:rPr>
              <a:t>Ngôn</a:t>
            </a:r>
            <a:r>
              <a:rPr lang="en-US" sz="2000" dirty="0">
                <a:solidFill>
                  <a:srgbClr val="002060"/>
                </a:solidFill>
              </a:rPr>
              <a:t> </a:t>
            </a:r>
            <a:r>
              <a:rPr lang="en-US" sz="2000" dirty="0" err="1">
                <a:solidFill>
                  <a:srgbClr val="002060"/>
                </a:solidFill>
              </a:rPr>
              <a:t>ngữ</a:t>
            </a:r>
            <a:r>
              <a:rPr lang="en-US" sz="2000" dirty="0">
                <a:solidFill>
                  <a:srgbClr val="002060"/>
                </a:solidFill>
              </a:rPr>
              <a:t> </a:t>
            </a:r>
            <a:r>
              <a:rPr lang="en-US" sz="2000" dirty="0" err="1">
                <a:solidFill>
                  <a:srgbClr val="002060"/>
                </a:solidFill>
              </a:rPr>
              <a:t>lập</a:t>
            </a:r>
            <a:r>
              <a:rPr lang="en-US" sz="2000" dirty="0">
                <a:solidFill>
                  <a:srgbClr val="002060"/>
                </a:solidFill>
              </a:rPr>
              <a:t> </a:t>
            </a:r>
            <a:r>
              <a:rPr lang="en-US" sz="2000" dirty="0" err="1">
                <a:solidFill>
                  <a:srgbClr val="002060"/>
                </a:solidFill>
              </a:rPr>
              <a:t>trình</a:t>
            </a:r>
            <a:r>
              <a:rPr lang="en-US" sz="2000" dirty="0">
                <a:solidFill>
                  <a:srgbClr val="002060"/>
                </a:solidFill>
              </a:rPr>
              <a:t> C/C++.</a:t>
            </a:r>
          </a:p>
          <a:p>
            <a:pPr lvl="1"/>
            <a:r>
              <a:rPr lang="en-US" sz="2000" dirty="0" err="1">
                <a:solidFill>
                  <a:srgbClr val="002060"/>
                </a:solidFill>
              </a:rPr>
              <a:t>Ngôn</a:t>
            </a:r>
            <a:r>
              <a:rPr lang="en-US" sz="2000" dirty="0">
                <a:solidFill>
                  <a:srgbClr val="002060"/>
                </a:solidFill>
              </a:rPr>
              <a:t> </a:t>
            </a:r>
            <a:r>
              <a:rPr lang="en-US" sz="2000" dirty="0" err="1">
                <a:solidFill>
                  <a:srgbClr val="002060"/>
                </a:solidFill>
              </a:rPr>
              <a:t>ngữ</a:t>
            </a:r>
            <a:r>
              <a:rPr lang="en-US" sz="2000" dirty="0">
                <a:solidFill>
                  <a:srgbClr val="002060"/>
                </a:solidFill>
              </a:rPr>
              <a:t> </a:t>
            </a:r>
            <a:r>
              <a:rPr lang="en-US" sz="2000" dirty="0" err="1">
                <a:solidFill>
                  <a:srgbClr val="002060"/>
                </a:solidFill>
              </a:rPr>
              <a:t>lập</a:t>
            </a:r>
            <a:r>
              <a:rPr lang="en-US" sz="2000" dirty="0">
                <a:solidFill>
                  <a:srgbClr val="002060"/>
                </a:solidFill>
              </a:rPr>
              <a:t> </a:t>
            </a:r>
            <a:r>
              <a:rPr lang="en-US" sz="2000" dirty="0" err="1">
                <a:solidFill>
                  <a:srgbClr val="002060"/>
                </a:solidFill>
              </a:rPr>
              <a:t>trình</a:t>
            </a:r>
            <a:r>
              <a:rPr lang="en-US" sz="2000" dirty="0">
                <a:solidFill>
                  <a:srgbClr val="002060"/>
                </a:solidFill>
              </a:rPr>
              <a:t> C#.</a:t>
            </a:r>
            <a:endParaRPr lang="vi-VN" sz="2000" dirty="0">
              <a:solidFill>
                <a:srgbClr val="002060"/>
              </a:solidFill>
            </a:endParaRPr>
          </a:p>
          <a:p>
            <a:pPr lvl="1"/>
            <a:r>
              <a:rPr lang="vi-VN" sz="2000" dirty="0">
                <a:solidFill>
                  <a:srgbClr val="002060"/>
                </a:solidFill>
              </a:rPr>
              <a:t>JAVA</a:t>
            </a:r>
            <a:endParaRPr lang="en-US" sz="2000" dirty="0">
              <a:solidFill>
                <a:srgbClr val="002060"/>
              </a:solidFill>
            </a:endParaRPr>
          </a:p>
          <a:p>
            <a:r>
              <a:rPr lang="en-US" sz="2400" dirty="0" err="1">
                <a:solidFill>
                  <a:srgbClr val="002060"/>
                </a:solidFill>
              </a:rPr>
              <a:t>Lên</a:t>
            </a:r>
            <a:r>
              <a:rPr lang="en-US" sz="2400" dirty="0">
                <a:solidFill>
                  <a:srgbClr val="002060"/>
                </a:solidFill>
              </a:rPr>
              <a:t> </a:t>
            </a:r>
            <a:r>
              <a:rPr lang="en-US" sz="2400" dirty="0" err="1">
                <a:solidFill>
                  <a:srgbClr val="002060"/>
                </a:solidFill>
              </a:rPr>
              <a:t>lớp</a:t>
            </a:r>
            <a:r>
              <a:rPr lang="en-US" sz="2400" dirty="0">
                <a:solidFill>
                  <a:srgbClr val="002060"/>
                </a:solidFill>
              </a:rPr>
              <a:t> </a:t>
            </a:r>
            <a:r>
              <a:rPr lang="en-US" sz="2400" dirty="0" err="1">
                <a:solidFill>
                  <a:srgbClr val="002060"/>
                </a:solidFill>
              </a:rPr>
              <a:t>đầy</a:t>
            </a:r>
            <a:r>
              <a:rPr lang="en-US" sz="2400" dirty="0">
                <a:solidFill>
                  <a:srgbClr val="002060"/>
                </a:solidFill>
              </a:rPr>
              <a:t> </a:t>
            </a:r>
            <a:r>
              <a:rPr lang="en-US" sz="2400" dirty="0" err="1">
                <a:solidFill>
                  <a:srgbClr val="002060"/>
                </a:solidFill>
              </a:rPr>
              <a:t>đủ</a:t>
            </a:r>
            <a:endParaRPr lang="en-US" sz="2400" dirty="0">
              <a:solidFill>
                <a:srgbClr val="002060"/>
              </a:solidFill>
            </a:endParaRPr>
          </a:p>
        </p:txBody>
      </p:sp>
      <p:sp>
        <p:nvSpPr>
          <p:cNvPr id="3" name="Title 2"/>
          <p:cNvSpPr>
            <a:spLocks noGrp="1"/>
          </p:cNvSpPr>
          <p:nvPr>
            <p:ph type="title"/>
          </p:nvPr>
        </p:nvSpPr>
        <p:spPr/>
        <p:txBody>
          <a:bodyPr/>
          <a:lstStyle/>
          <a:p>
            <a:pPr algn="ctr"/>
            <a:r>
              <a:rPr lang="en-US" b="1">
                <a:solidFill>
                  <a:srgbClr val="002060"/>
                </a:solidFill>
              </a:rPr>
              <a:t>Yêu cầu</a:t>
            </a:r>
          </a:p>
        </p:txBody>
      </p:sp>
      <p:sp>
        <p:nvSpPr>
          <p:cNvPr id="5" name="Slide Number Placeholder 4"/>
          <p:cNvSpPr>
            <a:spLocks noGrp="1"/>
          </p:cNvSpPr>
          <p:nvPr>
            <p:ph type="sldNum" sz="quarter" idx="11"/>
          </p:nvPr>
        </p:nvSpPr>
        <p:spPr/>
        <p:txBody>
          <a:bodyPr/>
          <a:lstStyle/>
          <a:p>
            <a:fld id="{01FC069F-519A-4FBA-A280-9BFE5EA1AC9F}" type="slidenum">
              <a:rPr lang="en-US" sz="1600" smtClean="0"/>
              <a:pPr/>
              <a:t>4</a:t>
            </a:fld>
            <a:endParaRPr lang="en-US" sz="16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800600"/>
          </a:xfrm>
        </p:spPr>
        <p:txBody>
          <a:bodyPr>
            <a:normAutofit/>
          </a:bodyPr>
          <a:lstStyle/>
          <a:p>
            <a:r>
              <a:rPr lang="en-US" dirty="0" err="1">
                <a:solidFill>
                  <a:srgbClr val="002060"/>
                </a:solidFill>
              </a:rPr>
              <a:t>Đặc</a:t>
            </a:r>
            <a:r>
              <a:rPr lang="en-US" dirty="0">
                <a:solidFill>
                  <a:srgbClr val="002060"/>
                </a:solidFill>
              </a:rPr>
              <a:t> </a:t>
            </a:r>
            <a:r>
              <a:rPr lang="en-US" dirty="0" err="1">
                <a:solidFill>
                  <a:srgbClr val="002060"/>
                </a:solidFill>
              </a:rPr>
              <a:t>tính</a:t>
            </a:r>
            <a:r>
              <a:rPr lang="en-US" dirty="0">
                <a:solidFill>
                  <a:srgbClr val="002060"/>
                </a:solidFill>
              </a:rPr>
              <a:t> </a:t>
            </a:r>
            <a:r>
              <a:rPr lang="en-US" dirty="0" err="1">
                <a:solidFill>
                  <a:srgbClr val="002060"/>
                </a:solidFill>
              </a:rPr>
              <a:t>của</a:t>
            </a:r>
            <a:r>
              <a:rPr lang="en-US" dirty="0">
                <a:solidFill>
                  <a:srgbClr val="002060"/>
                </a:solidFill>
              </a:rPr>
              <a:t> TCP</a:t>
            </a:r>
          </a:p>
          <a:p>
            <a:pPr lvl="1"/>
            <a:r>
              <a:rPr lang="en-US" dirty="0">
                <a:solidFill>
                  <a:srgbClr val="002060"/>
                </a:solidFill>
              </a:rPr>
              <a:t>Tin </a:t>
            </a:r>
            <a:r>
              <a:rPr lang="en-US" dirty="0" err="1">
                <a:solidFill>
                  <a:srgbClr val="002060"/>
                </a:solidFill>
              </a:rPr>
              <a:t>cậy</a:t>
            </a:r>
            <a:r>
              <a:rPr lang="en-US" dirty="0">
                <a:solidFill>
                  <a:srgbClr val="002060"/>
                </a:solidFill>
              </a:rPr>
              <a:t>, </a:t>
            </a:r>
            <a:r>
              <a:rPr lang="en-US" dirty="0" err="1">
                <a:solidFill>
                  <a:srgbClr val="002060"/>
                </a:solidFill>
              </a:rPr>
              <a:t>chính</a:t>
            </a:r>
            <a:r>
              <a:rPr lang="en-US" dirty="0">
                <a:solidFill>
                  <a:srgbClr val="002060"/>
                </a:solidFill>
              </a:rPr>
              <a:t> </a:t>
            </a:r>
            <a:r>
              <a:rPr lang="en-US" dirty="0" err="1">
                <a:solidFill>
                  <a:srgbClr val="002060"/>
                </a:solidFill>
              </a:rPr>
              <a:t>xác</a:t>
            </a:r>
            <a:r>
              <a:rPr lang="en-US" dirty="0">
                <a:solidFill>
                  <a:srgbClr val="002060"/>
                </a:solidFill>
              </a:rPr>
              <a:t>: </a:t>
            </a:r>
            <a:r>
              <a:rPr lang="en-US" dirty="0" err="1">
                <a:solidFill>
                  <a:srgbClr val="002060"/>
                </a:solidFill>
              </a:rPr>
              <a:t>thông</a:t>
            </a:r>
            <a:r>
              <a:rPr lang="en-US" dirty="0">
                <a:solidFill>
                  <a:srgbClr val="002060"/>
                </a:solidFill>
              </a:rPr>
              <a:t> tin </a:t>
            </a:r>
            <a:r>
              <a:rPr lang="en-US" dirty="0" err="1">
                <a:solidFill>
                  <a:srgbClr val="002060"/>
                </a:solidFill>
              </a:rPr>
              <a:t>gửi</a:t>
            </a:r>
            <a:r>
              <a:rPr lang="en-US" dirty="0">
                <a:solidFill>
                  <a:srgbClr val="002060"/>
                </a:solidFill>
              </a:rPr>
              <a:t> </a:t>
            </a:r>
            <a:r>
              <a:rPr lang="en-US" dirty="0" err="1">
                <a:solidFill>
                  <a:srgbClr val="002060"/>
                </a:solidFill>
              </a:rPr>
              <a:t>đi</a:t>
            </a:r>
            <a:r>
              <a:rPr lang="en-US" dirty="0">
                <a:solidFill>
                  <a:srgbClr val="002060"/>
                </a:solidFill>
              </a:rPr>
              <a:t> </a:t>
            </a:r>
            <a:r>
              <a:rPr lang="en-US" dirty="0" err="1">
                <a:solidFill>
                  <a:srgbClr val="002060"/>
                </a:solidFill>
              </a:rPr>
              <a:t>sẽ</a:t>
            </a:r>
            <a:r>
              <a:rPr lang="en-US" dirty="0">
                <a:solidFill>
                  <a:srgbClr val="002060"/>
                </a:solidFill>
              </a:rPr>
              <a:t> </a:t>
            </a:r>
            <a:r>
              <a:rPr lang="en-US" dirty="0" err="1">
                <a:solidFill>
                  <a:srgbClr val="002060"/>
                </a:solidFill>
              </a:rPr>
              <a:t>được</a:t>
            </a:r>
            <a:r>
              <a:rPr lang="en-US" dirty="0">
                <a:solidFill>
                  <a:srgbClr val="002060"/>
                </a:solidFill>
              </a:rPr>
              <a:t> </a:t>
            </a:r>
            <a:r>
              <a:rPr lang="en-US" dirty="0" err="1">
                <a:solidFill>
                  <a:srgbClr val="002060"/>
                </a:solidFill>
              </a:rPr>
              <a:t>đảm</a:t>
            </a:r>
            <a:r>
              <a:rPr lang="en-US" dirty="0">
                <a:solidFill>
                  <a:srgbClr val="002060"/>
                </a:solidFill>
              </a:rPr>
              <a:t> </a:t>
            </a:r>
            <a:r>
              <a:rPr lang="en-US" dirty="0" err="1">
                <a:solidFill>
                  <a:srgbClr val="002060"/>
                </a:solidFill>
              </a:rPr>
              <a:t>bảo</a:t>
            </a:r>
            <a:r>
              <a:rPr lang="en-US" dirty="0">
                <a:solidFill>
                  <a:srgbClr val="002060"/>
                </a:solidFill>
              </a:rPr>
              <a:t> </a:t>
            </a:r>
            <a:r>
              <a:rPr lang="en-US" dirty="0" err="1">
                <a:solidFill>
                  <a:srgbClr val="002060"/>
                </a:solidFill>
              </a:rPr>
              <a:t>đến</a:t>
            </a:r>
            <a:r>
              <a:rPr lang="en-US" dirty="0">
                <a:solidFill>
                  <a:srgbClr val="002060"/>
                </a:solidFill>
              </a:rPr>
              <a:t> </a:t>
            </a:r>
            <a:r>
              <a:rPr lang="en-US" dirty="0" err="1">
                <a:solidFill>
                  <a:srgbClr val="002060"/>
                </a:solidFill>
              </a:rPr>
              <a:t>đích</a:t>
            </a:r>
            <a:r>
              <a:rPr lang="en-US" dirty="0">
                <a:solidFill>
                  <a:srgbClr val="002060"/>
                </a:solidFill>
              </a:rPr>
              <a:t>, </a:t>
            </a:r>
            <a:r>
              <a:rPr lang="en-US" dirty="0" err="1">
                <a:solidFill>
                  <a:srgbClr val="002060"/>
                </a:solidFill>
              </a:rPr>
              <a:t>không</a:t>
            </a:r>
            <a:r>
              <a:rPr lang="en-US" dirty="0">
                <a:solidFill>
                  <a:srgbClr val="002060"/>
                </a:solidFill>
              </a:rPr>
              <a:t> </a:t>
            </a:r>
            <a:r>
              <a:rPr lang="en-US" dirty="0" err="1">
                <a:solidFill>
                  <a:srgbClr val="002060"/>
                </a:solidFill>
              </a:rPr>
              <a:t>dư</a:t>
            </a:r>
            <a:r>
              <a:rPr lang="en-US" dirty="0">
                <a:solidFill>
                  <a:srgbClr val="002060"/>
                </a:solidFill>
              </a:rPr>
              <a:t> </a:t>
            </a:r>
            <a:r>
              <a:rPr lang="en-US" dirty="0" err="1">
                <a:solidFill>
                  <a:srgbClr val="002060"/>
                </a:solidFill>
              </a:rPr>
              <a:t>thừa</a:t>
            </a:r>
            <a:r>
              <a:rPr lang="en-US" dirty="0">
                <a:solidFill>
                  <a:srgbClr val="002060"/>
                </a:solidFill>
              </a:rPr>
              <a:t>, </a:t>
            </a:r>
            <a:r>
              <a:rPr lang="en-US" dirty="0" err="1">
                <a:solidFill>
                  <a:srgbClr val="002060"/>
                </a:solidFill>
              </a:rPr>
              <a:t>sai</a:t>
            </a:r>
            <a:r>
              <a:rPr lang="en-US" dirty="0">
                <a:solidFill>
                  <a:srgbClr val="002060"/>
                </a:solidFill>
              </a:rPr>
              <a:t> </a:t>
            </a:r>
            <a:r>
              <a:rPr lang="en-US" dirty="0" err="1">
                <a:solidFill>
                  <a:srgbClr val="002060"/>
                </a:solidFill>
              </a:rPr>
              <a:t>sót</a:t>
            </a:r>
            <a:r>
              <a:rPr lang="en-US" dirty="0">
                <a:solidFill>
                  <a:srgbClr val="002060"/>
                </a:solidFill>
              </a:rPr>
              <a:t>...</a:t>
            </a:r>
          </a:p>
          <a:p>
            <a:pPr lvl="1"/>
            <a:r>
              <a:rPr lang="en-US" dirty="0" err="1">
                <a:solidFill>
                  <a:srgbClr val="002060"/>
                </a:solidFill>
              </a:rPr>
              <a:t>Độ</a:t>
            </a:r>
            <a:r>
              <a:rPr lang="en-US" dirty="0">
                <a:solidFill>
                  <a:srgbClr val="002060"/>
                </a:solidFill>
              </a:rPr>
              <a:t> </a:t>
            </a:r>
            <a:r>
              <a:rPr lang="en-US" dirty="0" err="1">
                <a:solidFill>
                  <a:srgbClr val="002060"/>
                </a:solidFill>
              </a:rPr>
              <a:t>trễ</a:t>
            </a:r>
            <a:r>
              <a:rPr lang="en-US" dirty="0">
                <a:solidFill>
                  <a:srgbClr val="002060"/>
                </a:solidFill>
              </a:rPr>
              <a:t> </a:t>
            </a:r>
            <a:r>
              <a:rPr lang="en-US" dirty="0" err="1">
                <a:solidFill>
                  <a:srgbClr val="002060"/>
                </a:solidFill>
              </a:rPr>
              <a:t>lớn</a:t>
            </a:r>
            <a:r>
              <a:rPr lang="en-US" dirty="0">
                <a:solidFill>
                  <a:srgbClr val="002060"/>
                </a:solidFill>
              </a:rPr>
              <a:t>, </a:t>
            </a:r>
            <a:r>
              <a:rPr lang="en-US" dirty="0" err="1">
                <a:solidFill>
                  <a:srgbClr val="002060"/>
                </a:solidFill>
              </a:rPr>
              <a:t>khó</a:t>
            </a:r>
            <a:r>
              <a:rPr lang="en-US" dirty="0">
                <a:solidFill>
                  <a:srgbClr val="002060"/>
                </a:solidFill>
              </a:rPr>
              <a:t> </a:t>
            </a:r>
            <a:r>
              <a:rPr lang="en-US" dirty="0" err="1">
                <a:solidFill>
                  <a:srgbClr val="002060"/>
                </a:solidFill>
              </a:rPr>
              <a:t>đáp</a:t>
            </a:r>
            <a:r>
              <a:rPr lang="en-US" dirty="0">
                <a:solidFill>
                  <a:srgbClr val="002060"/>
                </a:solidFill>
              </a:rPr>
              <a:t> </a:t>
            </a:r>
            <a:r>
              <a:rPr lang="en-US" dirty="0" err="1">
                <a:solidFill>
                  <a:srgbClr val="002060"/>
                </a:solidFill>
              </a:rPr>
              <a:t>ứng</a:t>
            </a:r>
            <a:r>
              <a:rPr lang="en-US" dirty="0">
                <a:solidFill>
                  <a:srgbClr val="002060"/>
                </a:solidFill>
              </a:rPr>
              <a:t> </a:t>
            </a:r>
            <a:r>
              <a:rPr lang="en-US" dirty="0" err="1">
                <a:solidFill>
                  <a:srgbClr val="002060"/>
                </a:solidFill>
              </a:rPr>
              <a:t>được</a:t>
            </a:r>
            <a:r>
              <a:rPr lang="en-US" dirty="0">
                <a:solidFill>
                  <a:srgbClr val="002060"/>
                </a:solidFill>
              </a:rPr>
              <a:t> </a:t>
            </a:r>
            <a:r>
              <a:rPr lang="en-US" dirty="0" err="1">
                <a:solidFill>
                  <a:srgbClr val="002060"/>
                </a:solidFill>
              </a:rPr>
              <a:t>tính</a:t>
            </a:r>
            <a:r>
              <a:rPr lang="en-US" dirty="0">
                <a:solidFill>
                  <a:srgbClr val="002060"/>
                </a:solidFill>
              </a:rPr>
              <a:t> </a:t>
            </a:r>
            <a:r>
              <a:rPr lang="en-US" dirty="0" err="1">
                <a:solidFill>
                  <a:srgbClr val="002060"/>
                </a:solidFill>
              </a:rPr>
              <a:t>thời</a:t>
            </a:r>
            <a:r>
              <a:rPr lang="en-US" dirty="0">
                <a:solidFill>
                  <a:srgbClr val="002060"/>
                </a:solidFill>
              </a:rPr>
              <a:t> </a:t>
            </a:r>
            <a:r>
              <a:rPr lang="en-US" dirty="0" err="1">
                <a:solidFill>
                  <a:srgbClr val="002060"/>
                </a:solidFill>
              </a:rPr>
              <a:t>gian</a:t>
            </a:r>
            <a:r>
              <a:rPr lang="en-US" dirty="0">
                <a:solidFill>
                  <a:srgbClr val="002060"/>
                </a:solidFill>
              </a:rPr>
              <a:t> </a:t>
            </a:r>
            <a:r>
              <a:rPr lang="en-US" dirty="0" err="1">
                <a:solidFill>
                  <a:srgbClr val="002060"/>
                </a:solidFill>
              </a:rPr>
              <a:t>thực</a:t>
            </a:r>
            <a:r>
              <a:rPr lang="en-US" dirty="0">
                <a:solidFill>
                  <a:srgbClr val="002060"/>
                </a:solidFill>
              </a:rPr>
              <a:t>.</a:t>
            </a:r>
          </a:p>
          <a:p>
            <a:pPr lvl="1">
              <a:buNone/>
            </a:pPr>
            <a:endParaRPr lang="en-US" b="1" dirty="0">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2.4. Giao thức TCP</a:t>
            </a: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40</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800600"/>
          </a:xfrm>
        </p:spPr>
        <p:txBody>
          <a:bodyPr>
            <a:normAutofit/>
          </a:bodyPr>
          <a:lstStyle/>
          <a:p>
            <a:r>
              <a:rPr lang="en-US">
                <a:solidFill>
                  <a:srgbClr val="002060"/>
                </a:solidFill>
              </a:rPr>
              <a:t>Header của TCP</a:t>
            </a:r>
          </a:p>
          <a:p>
            <a:pPr lvl="1"/>
            <a:r>
              <a:rPr lang="en-US">
                <a:solidFill>
                  <a:srgbClr val="002060"/>
                </a:solidFill>
              </a:rPr>
              <a:t>Chứa thông tin về đoạn dữ liệu tương ứng</a:t>
            </a:r>
          </a:p>
          <a:p>
            <a:pPr lvl="1">
              <a:buNone/>
            </a:pPr>
            <a:endParaRPr lang="en-US" b="1">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2.4. Giao thức TCP</a:t>
            </a: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41</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7" name="Table 6"/>
          <p:cNvGraphicFramePr>
            <a:graphicFrameLocks noGrp="1"/>
          </p:cNvGraphicFramePr>
          <p:nvPr/>
        </p:nvGraphicFramePr>
        <p:xfrm>
          <a:off x="914400" y="2590800"/>
          <a:ext cx="7696217" cy="3695637"/>
        </p:xfrm>
        <a:graphic>
          <a:graphicData uri="http://schemas.openxmlformats.org/drawingml/2006/table">
            <a:tbl>
              <a:tblPr firstRow="1" bandRow="1">
                <a:tableStyleId>{69CF1AB2-1976-4502-BF36-3FF5EA218861}</a:tableStyleId>
              </a:tblPr>
              <a:tblGrid>
                <a:gridCol w="317369">
                  <a:extLst>
                    <a:ext uri="{9D8B030D-6E8A-4147-A177-3AD203B41FA5}">
                      <a16:colId xmlns:a16="http://schemas.microsoft.com/office/drawing/2014/main" val="20000"/>
                    </a:ext>
                  </a:extLst>
                </a:gridCol>
                <a:gridCol w="230589">
                  <a:extLst>
                    <a:ext uri="{9D8B030D-6E8A-4147-A177-3AD203B41FA5}">
                      <a16:colId xmlns:a16="http://schemas.microsoft.com/office/drawing/2014/main" val="20001"/>
                    </a:ext>
                  </a:extLst>
                </a:gridCol>
                <a:gridCol w="230589">
                  <a:extLst>
                    <a:ext uri="{9D8B030D-6E8A-4147-A177-3AD203B41FA5}">
                      <a16:colId xmlns:a16="http://schemas.microsoft.com/office/drawing/2014/main" val="20002"/>
                    </a:ext>
                  </a:extLst>
                </a:gridCol>
                <a:gridCol w="230589">
                  <a:extLst>
                    <a:ext uri="{9D8B030D-6E8A-4147-A177-3AD203B41FA5}">
                      <a16:colId xmlns:a16="http://schemas.microsoft.com/office/drawing/2014/main" val="20003"/>
                    </a:ext>
                  </a:extLst>
                </a:gridCol>
                <a:gridCol w="230589">
                  <a:extLst>
                    <a:ext uri="{9D8B030D-6E8A-4147-A177-3AD203B41FA5}">
                      <a16:colId xmlns:a16="http://schemas.microsoft.com/office/drawing/2014/main" val="20004"/>
                    </a:ext>
                  </a:extLst>
                </a:gridCol>
                <a:gridCol w="230589">
                  <a:extLst>
                    <a:ext uri="{9D8B030D-6E8A-4147-A177-3AD203B41FA5}">
                      <a16:colId xmlns:a16="http://schemas.microsoft.com/office/drawing/2014/main" val="20005"/>
                    </a:ext>
                  </a:extLst>
                </a:gridCol>
                <a:gridCol w="230589">
                  <a:extLst>
                    <a:ext uri="{9D8B030D-6E8A-4147-A177-3AD203B41FA5}">
                      <a16:colId xmlns:a16="http://schemas.microsoft.com/office/drawing/2014/main" val="20006"/>
                    </a:ext>
                  </a:extLst>
                </a:gridCol>
                <a:gridCol w="230589">
                  <a:extLst>
                    <a:ext uri="{9D8B030D-6E8A-4147-A177-3AD203B41FA5}">
                      <a16:colId xmlns:a16="http://schemas.microsoft.com/office/drawing/2014/main" val="20007"/>
                    </a:ext>
                  </a:extLst>
                </a:gridCol>
                <a:gridCol w="230589">
                  <a:extLst>
                    <a:ext uri="{9D8B030D-6E8A-4147-A177-3AD203B41FA5}">
                      <a16:colId xmlns:a16="http://schemas.microsoft.com/office/drawing/2014/main" val="20008"/>
                    </a:ext>
                  </a:extLst>
                </a:gridCol>
                <a:gridCol w="230589">
                  <a:extLst>
                    <a:ext uri="{9D8B030D-6E8A-4147-A177-3AD203B41FA5}">
                      <a16:colId xmlns:a16="http://schemas.microsoft.com/office/drawing/2014/main" val="20009"/>
                    </a:ext>
                  </a:extLst>
                </a:gridCol>
                <a:gridCol w="230589">
                  <a:extLst>
                    <a:ext uri="{9D8B030D-6E8A-4147-A177-3AD203B41FA5}">
                      <a16:colId xmlns:a16="http://schemas.microsoft.com/office/drawing/2014/main" val="20010"/>
                    </a:ext>
                  </a:extLst>
                </a:gridCol>
                <a:gridCol w="230589">
                  <a:extLst>
                    <a:ext uri="{9D8B030D-6E8A-4147-A177-3AD203B41FA5}">
                      <a16:colId xmlns:a16="http://schemas.microsoft.com/office/drawing/2014/main" val="20011"/>
                    </a:ext>
                  </a:extLst>
                </a:gridCol>
                <a:gridCol w="230589">
                  <a:extLst>
                    <a:ext uri="{9D8B030D-6E8A-4147-A177-3AD203B41FA5}">
                      <a16:colId xmlns:a16="http://schemas.microsoft.com/office/drawing/2014/main" val="20012"/>
                    </a:ext>
                  </a:extLst>
                </a:gridCol>
                <a:gridCol w="230589">
                  <a:extLst>
                    <a:ext uri="{9D8B030D-6E8A-4147-A177-3AD203B41FA5}">
                      <a16:colId xmlns:a16="http://schemas.microsoft.com/office/drawing/2014/main" val="20013"/>
                    </a:ext>
                  </a:extLst>
                </a:gridCol>
                <a:gridCol w="230589">
                  <a:extLst>
                    <a:ext uri="{9D8B030D-6E8A-4147-A177-3AD203B41FA5}">
                      <a16:colId xmlns:a16="http://schemas.microsoft.com/office/drawing/2014/main" val="20014"/>
                    </a:ext>
                  </a:extLst>
                </a:gridCol>
                <a:gridCol w="230589">
                  <a:extLst>
                    <a:ext uri="{9D8B030D-6E8A-4147-A177-3AD203B41FA5}">
                      <a16:colId xmlns:a16="http://schemas.microsoft.com/office/drawing/2014/main" val="20015"/>
                    </a:ext>
                  </a:extLst>
                </a:gridCol>
                <a:gridCol w="230589">
                  <a:extLst>
                    <a:ext uri="{9D8B030D-6E8A-4147-A177-3AD203B41FA5}">
                      <a16:colId xmlns:a16="http://schemas.microsoft.com/office/drawing/2014/main" val="20016"/>
                    </a:ext>
                  </a:extLst>
                </a:gridCol>
                <a:gridCol w="230589">
                  <a:extLst>
                    <a:ext uri="{9D8B030D-6E8A-4147-A177-3AD203B41FA5}">
                      <a16:colId xmlns:a16="http://schemas.microsoft.com/office/drawing/2014/main" val="20017"/>
                    </a:ext>
                  </a:extLst>
                </a:gridCol>
                <a:gridCol w="230589">
                  <a:extLst>
                    <a:ext uri="{9D8B030D-6E8A-4147-A177-3AD203B41FA5}">
                      <a16:colId xmlns:a16="http://schemas.microsoft.com/office/drawing/2014/main" val="20018"/>
                    </a:ext>
                  </a:extLst>
                </a:gridCol>
                <a:gridCol w="230589">
                  <a:extLst>
                    <a:ext uri="{9D8B030D-6E8A-4147-A177-3AD203B41FA5}">
                      <a16:colId xmlns:a16="http://schemas.microsoft.com/office/drawing/2014/main" val="20019"/>
                    </a:ext>
                  </a:extLst>
                </a:gridCol>
                <a:gridCol w="230589">
                  <a:extLst>
                    <a:ext uri="{9D8B030D-6E8A-4147-A177-3AD203B41FA5}">
                      <a16:colId xmlns:a16="http://schemas.microsoft.com/office/drawing/2014/main" val="20020"/>
                    </a:ext>
                  </a:extLst>
                </a:gridCol>
                <a:gridCol w="230589">
                  <a:extLst>
                    <a:ext uri="{9D8B030D-6E8A-4147-A177-3AD203B41FA5}">
                      <a16:colId xmlns:a16="http://schemas.microsoft.com/office/drawing/2014/main" val="20021"/>
                    </a:ext>
                  </a:extLst>
                </a:gridCol>
                <a:gridCol w="230589">
                  <a:extLst>
                    <a:ext uri="{9D8B030D-6E8A-4147-A177-3AD203B41FA5}">
                      <a16:colId xmlns:a16="http://schemas.microsoft.com/office/drawing/2014/main" val="20022"/>
                    </a:ext>
                  </a:extLst>
                </a:gridCol>
                <a:gridCol w="230589">
                  <a:extLst>
                    <a:ext uri="{9D8B030D-6E8A-4147-A177-3AD203B41FA5}">
                      <a16:colId xmlns:a16="http://schemas.microsoft.com/office/drawing/2014/main" val="20023"/>
                    </a:ext>
                  </a:extLst>
                </a:gridCol>
                <a:gridCol w="230589">
                  <a:extLst>
                    <a:ext uri="{9D8B030D-6E8A-4147-A177-3AD203B41FA5}">
                      <a16:colId xmlns:a16="http://schemas.microsoft.com/office/drawing/2014/main" val="20024"/>
                    </a:ext>
                  </a:extLst>
                </a:gridCol>
                <a:gridCol w="230589">
                  <a:extLst>
                    <a:ext uri="{9D8B030D-6E8A-4147-A177-3AD203B41FA5}">
                      <a16:colId xmlns:a16="http://schemas.microsoft.com/office/drawing/2014/main" val="20025"/>
                    </a:ext>
                  </a:extLst>
                </a:gridCol>
                <a:gridCol w="230589">
                  <a:extLst>
                    <a:ext uri="{9D8B030D-6E8A-4147-A177-3AD203B41FA5}">
                      <a16:colId xmlns:a16="http://schemas.microsoft.com/office/drawing/2014/main" val="20026"/>
                    </a:ext>
                  </a:extLst>
                </a:gridCol>
                <a:gridCol w="230589">
                  <a:extLst>
                    <a:ext uri="{9D8B030D-6E8A-4147-A177-3AD203B41FA5}">
                      <a16:colId xmlns:a16="http://schemas.microsoft.com/office/drawing/2014/main" val="20027"/>
                    </a:ext>
                  </a:extLst>
                </a:gridCol>
                <a:gridCol w="230589">
                  <a:extLst>
                    <a:ext uri="{9D8B030D-6E8A-4147-A177-3AD203B41FA5}">
                      <a16:colId xmlns:a16="http://schemas.microsoft.com/office/drawing/2014/main" val="20028"/>
                    </a:ext>
                  </a:extLst>
                </a:gridCol>
                <a:gridCol w="230589">
                  <a:extLst>
                    <a:ext uri="{9D8B030D-6E8A-4147-A177-3AD203B41FA5}">
                      <a16:colId xmlns:a16="http://schemas.microsoft.com/office/drawing/2014/main" val="20029"/>
                    </a:ext>
                  </a:extLst>
                </a:gridCol>
                <a:gridCol w="230589">
                  <a:extLst>
                    <a:ext uri="{9D8B030D-6E8A-4147-A177-3AD203B41FA5}">
                      <a16:colId xmlns:a16="http://schemas.microsoft.com/office/drawing/2014/main" val="20030"/>
                    </a:ext>
                  </a:extLst>
                </a:gridCol>
                <a:gridCol w="230589">
                  <a:extLst>
                    <a:ext uri="{9D8B030D-6E8A-4147-A177-3AD203B41FA5}">
                      <a16:colId xmlns:a16="http://schemas.microsoft.com/office/drawing/2014/main" val="20031"/>
                    </a:ext>
                  </a:extLst>
                </a:gridCol>
                <a:gridCol w="230589">
                  <a:extLst>
                    <a:ext uri="{9D8B030D-6E8A-4147-A177-3AD203B41FA5}">
                      <a16:colId xmlns:a16="http://schemas.microsoft.com/office/drawing/2014/main" val="20032"/>
                    </a:ext>
                  </a:extLst>
                </a:gridCol>
              </a:tblGrid>
              <a:tr h="249351">
                <a:tc gridSpan="33">
                  <a:txBody>
                    <a:bodyPr/>
                    <a:lstStyle/>
                    <a:p>
                      <a:pPr algn="ctr">
                        <a:lnSpc>
                          <a:spcPct val="115000"/>
                        </a:lnSpc>
                        <a:spcBef>
                          <a:spcPts val="500"/>
                        </a:spcBef>
                        <a:spcAft>
                          <a:spcPts val="0"/>
                        </a:spcAft>
                      </a:pPr>
                      <a:r>
                        <a:rPr lang="en-US" sz="1100"/>
                        <a:t>TCP Header</a:t>
                      </a:r>
                      <a:endParaRPr lang="en-US" sz="2000">
                        <a:latin typeface="Cambria"/>
                        <a:ea typeface="Calibri"/>
                        <a:cs typeface="Times New Roman"/>
                      </a:endParaRPr>
                    </a:p>
                  </a:txBody>
                  <a:tcPr marL="30480" marR="30480" marT="30480" marB="3048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988369">
                <a:tc>
                  <a:txBody>
                    <a:bodyPr/>
                    <a:lstStyle/>
                    <a:p>
                      <a:pPr algn="ctr">
                        <a:lnSpc>
                          <a:spcPct val="115000"/>
                        </a:lnSpc>
                        <a:spcBef>
                          <a:spcPts val="500"/>
                        </a:spcBef>
                        <a:spcAft>
                          <a:spcPts val="0"/>
                        </a:spcAft>
                      </a:pPr>
                      <a:r>
                        <a:rPr lang="en-US" sz="1100"/>
                        <a:t>Bit offset</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0</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1</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2</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3</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4</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5</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6</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7</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8</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9</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10</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11</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12</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13</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14</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15</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16</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17</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18</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19</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20</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21</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22</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23</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24</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25</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26</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27</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28</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29</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30</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31</a:t>
                      </a:r>
                      <a:endParaRPr lang="en-US" sz="2000">
                        <a:latin typeface="Cambria"/>
                        <a:ea typeface="Calibri"/>
                        <a:cs typeface="Times New Roman"/>
                      </a:endParaRPr>
                    </a:p>
                  </a:txBody>
                  <a:tcPr marL="30480" marR="30480" marT="30480" marB="30480" anchor="ctr"/>
                </a:tc>
                <a:extLst>
                  <a:ext uri="{0D108BD9-81ED-4DB2-BD59-A6C34878D82A}">
                    <a16:rowId xmlns:a16="http://schemas.microsoft.com/office/drawing/2014/main" val="10001"/>
                  </a:ext>
                </a:extLst>
              </a:tr>
              <a:tr h="249351">
                <a:tc>
                  <a:txBody>
                    <a:bodyPr/>
                    <a:lstStyle/>
                    <a:p>
                      <a:pPr algn="ctr">
                        <a:lnSpc>
                          <a:spcPct val="115000"/>
                        </a:lnSpc>
                        <a:spcBef>
                          <a:spcPts val="500"/>
                        </a:spcBef>
                        <a:spcAft>
                          <a:spcPts val="0"/>
                        </a:spcAft>
                      </a:pPr>
                      <a:r>
                        <a:rPr lang="en-US" sz="1100"/>
                        <a:t>0</a:t>
                      </a:r>
                      <a:endParaRPr lang="en-US" sz="2000">
                        <a:latin typeface="Cambria"/>
                        <a:ea typeface="Calibri"/>
                        <a:cs typeface="Times New Roman"/>
                      </a:endParaRPr>
                    </a:p>
                  </a:txBody>
                  <a:tcPr marL="30480" marR="30480" marT="30480" marB="30480" anchor="ctr"/>
                </a:tc>
                <a:tc gridSpan="16">
                  <a:txBody>
                    <a:bodyPr/>
                    <a:lstStyle/>
                    <a:p>
                      <a:pPr algn="ctr">
                        <a:lnSpc>
                          <a:spcPct val="115000"/>
                        </a:lnSpc>
                        <a:spcBef>
                          <a:spcPts val="500"/>
                        </a:spcBef>
                        <a:spcAft>
                          <a:spcPts val="0"/>
                        </a:spcAft>
                      </a:pPr>
                      <a:r>
                        <a:rPr lang="en-US" sz="1100"/>
                        <a:t>Source port</a:t>
                      </a:r>
                      <a:endParaRPr lang="en-US" sz="2000">
                        <a:latin typeface="Cambria"/>
                        <a:ea typeface="Calibri"/>
                        <a:cs typeface="Times New Roman"/>
                      </a:endParaRPr>
                    </a:p>
                  </a:txBody>
                  <a:tcPr marL="30480" marR="30480" marT="30480" marB="3048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16">
                  <a:txBody>
                    <a:bodyPr/>
                    <a:lstStyle/>
                    <a:p>
                      <a:pPr algn="ctr">
                        <a:lnSpc>
                          <a:spcPct val="115000"/>
                        </a:lnSpc>
                        <a:spcBef>
                          <a:spcPts val="500"/>
                        </a:spcBef>
                        <a:spcAft>
                          <a:spcPts val="0"/>
                        </a:spcAft>
                      </a:pPr>
                      <a:r>
                        <a:rPr lang="en-US" sz="1100"/>
                        <a:t>Destination port</a:t>
                      </a:r>
                      <a:endParaRPr lang="en-US" sz="2000">
                        <a:latin typeface="Cambria"/>
                        <a:ea typeface="Calibri"/>
                        <a:cs typeface="Times New Roman"/>
                      </a:endParaRPr>
                    </a:p>
                  </a:txBody>
                  <a:tcPr marL="30480" marR="30480" marT="30480" marB="3048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249351">
                <a:tc>
                  <a:txBody>
                    <a:bodyPr/>
                    <a:lstStyle/>
                    <a:p>
                      <a:pPr algn="ctr">
                        <a:lnSpc>
                          <a:spcPct val="115000"/>
                        </a:lnSpc>
                        <a:spcBef>
                          <a:spcPts val="500"/>
                        </a:spcBef>
                        <a:spcAft>
                          <a:spcPts val="0"/>
                        </a:spcAft>
                      </a:pPr>
                      <a:r>
                        <a:rPr lang="en-US" sz="1100"/>
                        <a:t>32</a:t>
                      </a:r>
                      <a:endParaRPr lang="en-US" sz="2000">
                        <a:latin typeface="Cambria"/>
                        <a:ea typeface="Calibri"/>
                        <a:cs typeface="Times New Roman"/>
                      </a:endParaRPr>
                    </a:p>
                  </a:txBody>
                  <a:tcPr marL="30480" marR="30480" marT="30480" marB="30480" anchor="ctr"/>
                </a:tc>
                <a:tc gridSpan="32">
                  <a:txBody>
                    <a:bodyPr/>
                    <a:lstStyle/>
                    <a:p>
                      <a:pPr algn="ctr">
                        <a:lnSpc>
                          <a:spcPct val="115000"/>
                        </a:lnSpc>
                        <a:spcBef>
                          <a:spcPts val="500"/>
                        </a:spcBef>
                        <a:spcAft>
                          <a:spcPts val="0"/>
                        </a:spcAft>
                      </a:pPr>
                      <a:r>
                        <a:rPr lang="en-US" sz="1100"/>
                        <a:t>Sequence number</a:t>
                      </a:r>
                      <a:endParaRPr lang="en-US" sz="2000">
                        <a:latin typeface="Cambria"/>
                        <a:ea typeface="Calibri"/>
                        <a:cs typeface="Times New Roman"/>
                      </a:endParaRPr>
                    </a:p>
                  </a:txBody>
                  <a:tcPr marL="30480" marR="30480" marT="30480" marB="3048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49351">
                <a:tc>
                  <a:txBody>
                    <a:bodyPr/>
                    <a:lstStyle/>
                    <a:p>
                      <a:pPr algn="ctr">
                        <a:lnSpc>
                          <a:spcPct val="115000"/>
                        </a:lnSpc>
                        <a:spcBef>
                          <a:spcPts val="500"/>
                        </a:spcBef>
                        <a:spcAft>
                          <a:spcPts val="0"/>
                        </a:spcAft>
                      </a:pPr>
                      <a:r>
                        <a:rPr lang="en-US" sz="1100"/>
                        <a:t>64</a:t>
                      </a:r>
                      <a:endParaRPr lang="en-US" sz="2000">
                        <a:latin typeface="Cambria"/>
                        <a:ea typeface="Calibri"/>
                        <a:cs typeface="Times New Roman"/>
                      </a:endParaRPr>
                    </a:p>
                  </a:txBody>
                  <a:tcPr marL="30480" marR="30480" marT="30480" marB="30480" anchor="ctr"/>
                </a:tc>
                <a:tc gridSpan="32">
                  <a:txBody>
                    <a:bodyPr/>
                    <a:lstStyle/>
                    <a:p>
                      <a:pPr algn="ctr">
                        <a:lnSpc>
                          <a:spcPct val="115000"/>
                        </a:lnSpc>
                        <a:spcBef>
                          <a:spcPts val="500"/>
                        </a:spcBef>
                        <a:spcAft>
                          <a:spcPts val="0"/>
                        </a:spcAft>
                      </a:pPr>
                      <a:r>
                        <a:rPr lang="en-US" sz="1100"/>
                        <a:t>Acknowledgment number</a:t>
                      </a:r>
                      <a:endParaRPr lang="en-US" sz="2000">
                        <a:latin typeface="Cambria"/>
                        <a:ea typeface="Calibri"/>
                        <a:cs typeface="Times New Roman"/>
                      </a:endParaRPr>
                    </a:p>
                  </a:txBody>
                  <a:tcPr marL="30480" marR="30480" marT="30480" marB="3048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618860">
                <a:tc>
                  <a:txBody>
                    <a:bodyPr/>
                    <a:lstStyle/>
                    <a:p>
                      <a:pPr algn="ctr">
                        <a:lnSpc>
                          <a:spcPct val="115000"/>
                        </a:lnSpc>
                        <a:spcBef>
                          <a:spcPts val="500"/>
                        </a:spcBef>
                        <a:spcAft>
                          <a:spcPts val="0"/>
                        </a:spcAft>
                      </a:pPr>
                      <a:r>
                        <a:rPr lang="en-US" sz="1100"/>
                        <a:t>96</a:t>
                      </a:r>
                      <a:endParaRPr lang="en-US" sz="2000">
                        <a:latin typeface="Cambria"/>
                        <a:ea typeface="Calibri"/>
                        <a:cs typeface="Times New Roman"/>
                      </a:endParaRPr>
                    </a:p>
                  </a:txBody>
                  <a:tcPr marL="30480" marR="30480" marT="30480" marB="30480" anchor="ctr"/>
                </a:tc>
                <a:tc gridSpan="4">
                  <a:txBody>
                    <a:bodyPr/>
                    <a:lstStyle/>
                    <a:p>
                      <a:pPr algn="ctr">
                        <a:lnSpc>
                          <a:spcPct val="115000"/>
                        </a:lnSpc>
                        <a:spcBef>
                          <a:spcPts val="500"/>
                        </a:spcBef>
                        <a:spcAft>
                          <a:spcPts val="0"/>
                        </a:spcAft>
                      </a:pPr>
                      <a:r>
                        <a:rPr lang="en-US" sz="1100"/>
                        <a:t>Data offset</a:t>
                      </a:r>
                      <a:endParaRPr lang="en-US" sz="2000">
                        <a:latin typeface="Cambria"/>
                        <a:ea typeface="Calibri"/>
                        <a:cs typeface="Times New Roman"/>
                      </a:endParaRPr>
                    </a:p>
                  </a:txBody>
                  <a:tcPr marL="30480" marR="30480" marT="30480" marB="30480" anchor="ct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a:lnSpc>
                          <a:spcPct val="115000"/>
                        </a:lnSpc>
                        <a:spcBef>
                          <a:spcPts val="500"/>
                        </a:spcBef>
                        <a:spcAft>
                          <a:spcPts val="0"/>
                        </a:spcAft>
                      </a:pPr>
                      <a:r>
                        <a:rPr lang="en-US" sz="1100"/>
                        <a:t>Reserved</a:t>
                      </a:r>
                      <a:endParaRPr lang="en-US" sz="2000">
                        <a:latin typeface="Cambria"/>
                        <a:ea typeface="Calibri"/>
                        <a:cs typeface="Times New Roman"/>
                      </a:endParaRPr>
                    </a:p>
                  </a:txBody>
                  <a:tcPr marL="30480" marR="30480" marT="30480" marB="30480" anchor="ct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a:lnSpc>
                          <a:spcPct val="115000"/>
                        </a:lnSpc>
                        <a:spcBef>
                          <a:spcPts val="500"/>
                        </a:spcBef>
                        <a:spcAft>
                          <a:spcPts val="0"/>
                        </a:spcAft>
                      </a:pPr>
                      <a:r>
                        <a:rPr lang="en-US" sz="1100"/>
                        <a:t>C</a:t>
                      </a:r>
                      <a:br>
                        <a:rPr lang="en-US" sz="1100"/>
                      </a:br>
                      <a:r>
                        <a:rPr lang="en-US" sz="1100"/>
                        <a:t>W</a:t>
                      </a:r>
                      <a:br>
                        <a:rPr lang="en-US" sz="1100"/>
                      </a:br>
                      <a:r>
                        <a:rPr lang="en-US" sz="1100"/>
                        <a:t>R</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E</a:t>
                      </a:r>
                      <a:br>
                        <a:rPr lang="en-US" sz="1100"/>
                      </a:br>
                      <a:r>
                        <a:rPr lang="en-US" sz="1100"/>
                        <a:t>C</a:t>
                      </a:r>
                      <a:br>
                        <a:rPr lang="en-US" sz="1100"/>
                      </a:br>
                      <a:r>
                        <a:rPr lang="en-US" sz="1100"/>
                        <a:t>E</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U</a:t>
                      </a:r>
                      <a:br>
                        <a:rPr lang="en-US" sz="1100"/>
                      </a:br>
                      <a:r>
                        <a:rPr lang="en-US" sz="1100"/>
                        <a:t>R</a:t>
                      </a:r>
                      <a:br>
                        <a:rPr lang="en-US" sz="1100"/>
                      </a:br>
                      <a:r>
                        <a:rPr lang="en-US" sz="1100"/>
                        <a:t>G</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A</a:t>
                      </a:r>
                      <a:br>
                        <a:rPr lang="en-US" sz="1100"/>
                      </a:br>
                      <a:r>
                        <a:rPr lang="en-US" sz="1100"/>
                        <a:t>C</a:t>
                      </a:r>
                      <a:br>
                        <a:rPr lang="en-US" sz="1100"/>
                      </a:br>
                      <a:r>
                        <a:rPr lang="en-US" sz="1100"/>
                        <a:t>K</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P</a:t>
                      </a:r>
                      <a:br>
                        <a:rPr lang="en-US" sz="1100"/>
                      </a:br>
                      <a:r>
                        <a:rPr lang="en-US" sz="1100"/>
                        <a:t>S</a:t>
                      </a:r>
                      <a:br>
                        <a:rPr lang="en-US" sz="1100"/>
                      </a:br>
                      <a:r>
                        <a:rPr lang="en-US" sz="1100"/>
                        <a:t>H</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R</a:t>
                      </a:r>
                      <a:br>
                        <a:rPr lang="en-US" sz="1100"/>
                      </a:br>
                      <a:r>
                        <a:rPr lang="en-US" sz="1100"/>
                        <a:t>S</a:t>
                      </a:r>
                      <a:br>
                        <a:rPr lang="en-US" sz="1100"/>
                      </a:br>
                      <a:r>
                        <a:rPr lang="en-US" sz="1100"/>
                        <a:t>T</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S</a:t>
                      </a:r>
                      <a:br>
                        <a:rPr lang="en-US" sz="1100"/>
                      </a:br>
                      <a:r>
                        <a:rPr lang="en-US" sz="1100"/>
                        <a:t>Y</a:t>
                      </a:r>
                      <a:br>
                        <a:rPr lang="en-US" sz="1100"/>
                      </a:br>
                      <a:r>
                        <a:rPr lang="en-US" sz="1100"/>
                        <a:t>N</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F</a:t>
                      </a:r>
                      <a:br>
                        <a:rPr lang="en-US" sz="1100"/>
                      </a:br>
                      <a:r>
                        <a:rPr lang="en-US" sz="1100"/>
                        <a:t>I</a:t>
                      </a:r>
                      <a:br>
                        <a:rPr lang="en-US" sz="1100"/>
                      </a:br>
                      <a:r>
                        <a:rPr lang="en-US" sz="1100"/>
                        <a:t>N</a:t>
                      </a:r>
                      <a:endParaRPr lang="en-US" sz="2000">
                        <a:latin typeface="Cambria"/>
                        <a:ea typeface="Calibri"/>
                        <a:cs typeface="Times New Roman"/>
                      </a:endParaRPr>
                    </a:p>
                  </a:txBody>
                  <a:tcPr marL="30480" marR="30480" marT="30480" marB="30480" anchor="ctr"/>
                </a:tc>
                <a:tc gridSpan="16">
                  <a:txBody>
                    <a:bodyPr/>
                    <a:lstStyle/>
                    <a:p>
                      <a:pPr algn="ctr">
                        <a:lnSpc>
                          <a:spcPct val="115000"/>
                        </a:lnSpc>
                        <a:spcBef>
                          <a:spcPts val="500"/>
                        </a:spcBef>
                        <a:spcAft>
                          <a:spcPts val="0"/>
                        </a:spcAft>
                      </a:pPr>
                      <a:r>
                        <a:rPr lang="en-US" sz="1100"/>
                        <a:t>Window Size</a:t>
                      </a:r>
                      <a:endParaRPr lang="en-US" sz="2000">
                        <a:latin typeface="Cambria"/>
                        <a:ea typeface="Calibri"/>
                        <a:cs typeface="Times New Roman"/>
                      </a:endParaRPr>
                    </a:p>
                  </a:txBody>
                  <a:tcPr marL="30480" marR="30480" marT="30480" marB="3048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434106">
                <a:tc>
                  <a:txBody>
                    <a:bodyPr/>
                    <a:lstStyle/>
                    <a:p>
                      <a:pPr algn="ctr">
                        <a:lnSpc>
                          <a:spcPct val="115000"/>
                        </a:lnSpc>
                        <a:spcBef>
                          <a:spcPts val="500"/>
                        </a:spcBef>
                        <a:spcAft>
                          <a:spcPts val="0"/>
                        </a:spcAft>
                      </a:pPr>
                      <a:r>
                        <a:rPr lang="en-US" sz="1100"/>
                        <a:t>128</a:t>
                      </a:r>
                      <a:endParaRPr lang="en-US" sz="2000">
                        <a:latin typeface="Cambria"/>
                        <a:ea typeface="Calibri"/>
                        <a:cs typeface="Times New Roman"/>
                      </a:endParaRPr>
                    </a:p>
                  </a:txBody>
                  <a:tcPr marL="30480" marR="30480" marT="30480" marB="30480" anchor="ctr"/>
                </a:tc>
                <a:tc gridSpan="16">
                  <a:txBody>
                    <a:bodyPr/>
                    <a:lstStyle/>
                    <a:p>
                      <a:pPr algn="ctr">
                        <a:lnSpc>
                          <a:spcPct val="115000"/>
                        </a:lnSpc>
                        <a:spcBef>
                          <a:spcPts val="500"/>
                        </a:spcBef>
                        <a:spcAft>
                          <a:spcPts val="0"/>
                        </a:spcAft>
                      </a:pPr>
                      <a:r>
                        <a:rPr lang="en-US" sz="1100"/>
                        <a:t>Checksum</a:t>
                      </a:r>
                      <a:endParaRPr lang="en-US" sz="2000">
                        <a:latin typeface="Cambria"/>
                        <a:ea typeface="Calibri"/>
                        <a:cs typeface="Times New Roman"/>
                      </a:endParaRPr>
                    </a:p>
                  </a:txBody>
                  <a:tcPr marL="30480" marR="30480" marT="30480" marB="3048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16">
                  <a:txBody>
                    <a:bodyPr/>
                    <a:lstStyle/>
                    <a:p>
                      <a:pPr algn="ctr">
                        <a:lnSpc>
                          <a:spcPct val="115000"/>
                        </a:lnSpc>
                        <a:spcBef>
                          <a:spcPts val="500"/>
                        </a:spcBef>
                        <a:spcAft>
                          <a:spcPts val="0"/>
                        </a:spcAft>
                      </a:pPr>
                      <a:r>
                        <a:rPr lang="en-US" sz="1100"/>
                        <a:t>Urgent pointer</a:t>
                      </a:r>
                      <a:endParaRPr lang="en-US" sz="2000">
                        <a:latin typeface="Cambria"/>
                        <a:ea typeface="Calibri"/>
                        <a:cs typeface="Times New Roman"/>
                      </a:endParaRPr>
                    </a:p>
                  </a:txBody>
                  <a:tcPr marL="30480" marR="30480" marT="30480" marB="3048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618860">
                <a:tc>
                  <a:txBody>
                    <a:bodyPr/>
                    <a:lstStyle/>
                    <a:p>
                      <a:pPr algn="ctr">
                        <a:lnSpc>
                          <a:spcPct val="115000"/>
                        </a:lnSpc>
                        <a:spcBef>
                          <a:spcPts val="500"/>
                        </a:spcBef>
                        <a:spcAft>
                          <a:spcPts val="0"/>
                        </a:spcAft>
                      </a:pPr>
                      <a:r>
                        <a:rPr lang="en-US" sz="1100"/>
                        <a:t>160</a:t>
                      </a:r>
                      <a:br>
                        <a:rPr lang="en-US" sz="1100"/>
                      </a:br>
                      <a:r>
                        <a:rPr lang="en-US" sz="1100"/>
                        <a:t>...</a:t>
                      </a:r>
                      <a:endParaRPr lang="en-US" sz="2000">
                        <a:latin typeface="Cambria"/>
                        <a:ea typeface="Calibri"/>
                        <a:cs typeface="Times New Roman"/>
                      </a:endParaRPr>
                    </a:p>
                  </a:txBody>
                  <a:tcPr marL="30480" marR="30480" marT="30480" marB="30480" anchor="ctr"/>
                </a:tc>
                <a:tc gridSpan="32">
                  <a:txBody>
                    <a:bodyPr/>
                    <a:lstStyle/>
                    <a:p>
                      <a:pPr algn="ctr">
                        <a:lnSpc>
                          <a:spcPct val="115000"/>
                        </a:lnSpc>
                        <a:spcBef>
                          <a:spcPts val="500"/>
                        </a:spcBef>
                        <a:spcAft>
                          <a:spcPts val="0"/>
                        </a:spcAft>
                      </a:pPr>
                      <a:r>
                        <a:rPr lang="en-US" sz="1100"/>
                        <a:t>Options (if Data Offset &gt; 5)</a:t>
                      </a:r>
                      <a:br>
                        <a:rPr lang="en-US" sz="1100"/>
                      </a:br>
                      <a:r>
                        <a:rPr lang="en-US" sz="1100"/>
                        <a:t>...</a:t>
                      </a:r>
                      <a:endParaRPr lang="en-US" sz="2000">
                        <a:latin typeface="Cambria"/>
                        <a:ea typeface="Calibri"/>
                        <a:cs typeface="Times New Roman"/>
                      </a:endParaRPr>
                    </a:p>
                  </a:txBody>
                  <a:tcPr marL="30480" marR="30480" marT="30480" marB="3048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800600"/>
          </a:xfrm>
        </p:spPr>
        <p:txBody>
          <a:bodyPr>
            <a:normAutofit/>
          </a:bodyPr>
          <a:lstStyle/>
          <a:p>
            <a:r>
              <a:rPr lang="en-US">
                <a:solidFill>
                  <a:srgbClr val="002060"/>
                </a:solidFill>
              </a:rPr>
              <a:t>Các dịch vụ trên nền TCP</a:t>
            </a:r>
          </a:p>
          <a:p>
            <a:pPr lvl="1"/>
            <a:r>
              <a:rPr lang="en-US">
                <a:solidFill>
                  <a:srgbClr val="002060"/>
                </a:solidFill>
              </a:rPr>
              <a:t>Rất nhiều dịch vụ chạy trên nền TCP: FTP(21), HTTP(80), SMTP(25), SSH(22), POP3(110), VNC(4899)...</a:t>
            </a:r>
          </a:p>
          <a:p>
            <a:r>
              <a:rPr lang="en-US">
                <a:solidFill>
                  <a:srgbClr val="002060"/>
                </a:solidFill>
              </a:rPr>
              <a:t>Sử dụng netcat để kết nối đến một dịch vụ chạy trên nền TCP:</a:t>
            </a:r>
          </a:p>
          <a:p>
            <a:pPr lvl="1"/>
            <a:r>
              <a:rPr lang="en-US">
                <a:solidFill>
                  <a:srgbClr val="002060"/>
                </a:solidFill>
              </a:rPr>
              <a:t>nc.exe        –vv        [host]          [port]</a:t>
            </a:r>
          </a:p>
          <a:p>
            <a:pPr lvl="1"/>
            <a:r>
              <a:rPr lang="en-US">
                <a:solidFill>
                  <a:srgbClr val="002060"/>
                </a:solidFill>
              </a:rPr>
              <a:t>Thí dụ</a:t>
            </a:r>
          </a:p>
          <a:p>
            <a:pPr lvl="1">
              <a:buNone/>
            </a:pPr>
            <a:r>
              <a:rPr lang="en-US">
                <a:solidFill>
                  <a:srgbClr val="002060"/>
                </a:solidFill>
              </a:rPr>
              <a:t>	nc.exe        -vv        www.google.com           80</a:t>
            </a:r>
          </a:p>
          <a:p>
            <a:pPr lvl="1">
              <a:buNone/>
            </a:pPr>
            <a:endParaRPr lang="en-US" b="1">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2.4. Giao thức TCP</a:t>
            </a: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42</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800600"/>
          </a:xfrm>
        </p:spPr>
        <p:txBody>
          <a:bodyPr>
            <a:normAutofit/>
          </a:bodyPr>
          <a:lstStyle/>
          <a:p>
            <a:r>
              <a:rPr lang="en-US">
                <a:solidFill>
                  <a:srgbClr val="002060"/>
                </a:solidFill>
              </a:rPr>
              <a:t>Giao thức UDP: User Datagram Protocol</a:t>
            </a:r>
          </a:p>
          <a:p>
            <a:pPr lvl="1"/>
            <a:r>
              <a:rPr lang="en-US">
                <a:solidFill>
                  <a:srgbClr val="002060"/>
                </a:solidFill>
              </a:rPr>
              <a:t>Cũng là giao thức lõi trong TCP/IP.</a:t>
            </a:r>
          </a:p>
          <a:p>
            <a:pPr lvl="1"/>
            <a:r>
              <a:rPr lang="en-US">
                <a:solidFill>
                  <a:srgbClr val="002060"/>
                </a:solidFill>
              </a:rPr>
              <a:t>Cung cấp dịch vụ truyền dữ liệu giữa các ứng dụng.</a:t>
            </a:r>
          </a:p>
          <a:p>
            <a:pPr lvl="1"/>
            <a:r>
              <a:rPr lang="en-US">
                <a:solidFill>
                  <a:srgbClr val="002060"/>
                </a:solidFill>
              </a:rPr>
              <a:t>UDP chia nhỏ dữ liệu ra thành các </a:t>
            </a:r>
            <a:r>
              <a:rPr lang="en-US" b="1">
                <a:solidFill>
                  <a:srgbClr val="002060"/>
                </a:solidFill>
              </a:rPr>
              <a:t>datagram</a:t>
            </a:r>
          </a:p>
          <a:p>
            <a:pPr lvl="1"/>
            <a:r>
              <a:rPr lang="en-US">
                <a:solidFill>
                  <a:srgbClr val="002060"/>
                </a:solidFill>
              </a:rPr>
              <a:t>Sử dụng trong các ứng dụng khắt khe về mặt thời gian, chấp nhận sai sót: thoại, video, game...</a:t>
            </a:r>
          </a:p>
        </p:txBody>
      </p:sp>
      <p:sp>
        <p:nvSpPr>
          <p:cNvPr id="3" name="Title 2"/>
          <p:cNvSpPr>
            <a:spLocks noGrp="1"/>
          </p:cNvSpPr>
          <p:nvPr>
            <p:ph type="title"/>
          </p:nvPr>
        </p:nvSpPr>
        <p:spPr/>
        <p:txBody>
          <a:bodyPr>
            <a:normAutofit/>
          </a:bodyPr>
          <a:lstStyle/>
          <a:p>
            <a:pPr algn="ctr"/>
            <a:r>
              <a:rPr lang="en-US" b="1">
                <a:solidFill>
                  <a:srgbClr val="002060"/>
                </a:solidFill>
              </a:rPr>
              <a:t>2.5. Giao thức UDP</a:t>
            </a: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43</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800600"/>
          </a:xfrm>
        </p:spPr>
        <p:txBody>
          <a:bodyPr>
            <a:normAutofit/>
          </a:bodyPr>
          <a:lstStyle/>
          <a:p>
            <a:r>
              <a:rPr lang="en-US">
                <a:solidFill>
                  <a:srgbClr val="002060"/>
                </a:solidFill>
              </a:rPr>
              <a:t>Đặc tính của UDP</a:t>
            </a:r>
          </a:p>
          <a:p>
            <a:pPr lvl="1"/>
            <a:r>
              <a:rPr lang="en-US">
                <a:solidFill>
                  <a:srgbClr val="002060"/>
                </a:solidFill>
              </a:rPr>
              <a:t>Không cần thiết lập kết nối trước khi truyền (Connectionless).</a:t>
            </a:r>
          </a:p>
          <a:p>
            <a:pPr lvl="1"/>
            <a:r>
              <a:rPr lang="en-US">
                <a:solidFill>
                  <a:srgbClr val="002060"/>
                </a:solidFill>
              </a:rPr>
              <a:t>Nhanh, chiếm ít tài nguyên dễ xử lý.</a:t>
            </a:r>
          </a:p>
          <a:p>
            <a:pPr lvl="1"/>
            <a:r>
              <a:rPr lang="en-US">
                <a:solidFill>
                  <a:srgbClr val="002060"/>
                </a:solidFill>
              </a:rPr>
              <a:t>Hạn chế:</a:t>
            </a:r>
          </a:p>
          <a:p>
            <a:pPr lvl="2"/>
            <a:r>
              <a:rPr lang="en-US">
                <a:solidFill>
                  <a:srgbClr val="002060"/>
                </a:solidFill>
              </a:rPr>
              <a:t>Không có cơ chế báo gửi (report).</a:t>
            </a:r>
          </a:p>
          <a:p>
            <a:pPr lvl="2"/>
            <a:r>
              <a:rPr lang="en-US">
                <a:solidFill>
                  <a:srgbClr val="002060"/>
                </a:solidFill>
              </a:rPr>
              <a:t>Không đảm báo trật tự các datagram (ordering).</a:t>
            </a:r>
          </a:p>
          <a:p>
            <a:pPr lvl="2"/>
            <a:r>
              <a:rPr lang="en-US">
                <a:solidFill>
                  <a:srgbClr val="002060"/>
                </a:solidFill>
              </a:rPr>
              <a:t>Không phát hiện được mất mát hoặc trùng lặp thông tin (loss, duplication).</a:t>
            </a:r>
          </a:p>
        </p:txBody>
      </p:sp>
      <p:sp>
        <p:nvSpPr>
          <p:cNvPr id="3" name="Title 2"/>
          <p:cNvSpPr>
            <a:spLocks noGrp="1"/>
          </p:cNvSpPr>
          <p:nvPr>
            <p:ph type="title"/>
          </p:nvPr>
        </p:nvSpPr>
        <p:spPr/>
        <p:txBody>
          <a:bodyPr>
            <a:normAutofit/>
          </a:bodyPr>
          <a:lstStyle/>
          <a:p>
            <a:pPr algn="ctr"/>
            <a:r>
              <a:rPr lang="en-US" b="1">
                <a:solidFill>
                  <a:srgbClr val="002060"/>
                </a:solidFill>
              </a:rPr>
              <a:t>2.5. Giao thức UDP</a:t>
            </a: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44</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800600"/>
          </a:xfrm>
        </p:spPr>
        <p:txBody>
          <a:bodyPr>
            <a:normAutofit/>
          </a:bodyPr>
          <a:lstStyle/>
          <a:p>
            <a:r>
              <a:rPr lang="en-US">
                <a:solidFill>
                  <a:srgbClr val="002060"/>
                </a:solidFill>
              </a:rPr>
              <a:t>Header của UDP</a:t>
            </a:r>
          </a:p>
        </p:txBody>
      </p:sp>
      <p:sp>
        <p:nvSpPr>
          <p:cNvPr id="3" name="Title 2"/>
          <p:cNvSpPr>
            <a:spLocks noGrp="1"/>
          </p:cNvSpPr>
          <p:nvPr>
            <p:ph type="title"/>
          </p:nvPr>
        </p:nvSpPr>
        <p:spPr/>
        <p:txBody>
          <a:bodyPr>
            <a:normAutofit/>
          </a:bodyPr>
          <a:lstStyle/>
          <a:p>
            <a:pPr algn="ctr"/>
            <a:r>
              <a:rPr lang="en-US" b="1">
                <a:solidFill>
                  <a:srgbClr val="002060"/>
                </a:solidFill>
              </a:rPr>
              <a:t>2.5. Giao thức UDP</a:t>
            </a: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45</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7" name="Table 6"/>
          <p:cNvGraphicFramePr>
            <a:graphicFrameLocks noGrp="1"/>
          </p:cNvGraphicFramePr>
          <p:nvPr/>
        </p:nvGraphicFramePr>
        <p:xfrm>
          <a:off x="1524000" y="2438400"/>
          <a:ext cx="6096000" cy="2288049"/>
        </p:xfrm>
        <a:graphic>
          <a:graphicData uri="http://schemas.openxmlformats.org/drawingml/2006/table">
            <a:tbl>
              <a:tblPr firstRow="1" bandRow="1">
                <a:tableStyleId>{69CF1AB2-1976-4502-BF36-3FF5EA218861}</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461947">
                <a:tc>
                  <a:txBody>
                    <a:bodyPr/>
                    <a:lstStyle/>
                    <a:p>
                      <a:pPr algn="just">
                        <a:lnSpc>
                          <a:spcPct val="115000"/>
                        </a:lnSpc>
                        <a:spcBef>
                          <a:spcPts val="500"/>
                        </a:spcBef>
                        <a:spcAft>
                          <a:spcPts val="0"/>
                        </a:spcAft>
                      </a:pPr>
                      <a:r>
                        <a:rPr lang="en-US" sz="1600"/>
                        <a:t>+</a:t>
                      </a:r>
                      <a:endParaRPr lang="en-US" sz="1600">
                        <a:latin typeface="Cambria"/>
                        <a:ea typeface="Calibri"/>
                        <a:cs typeface="Times New Roman"/>
                      </a:endParaRPr>
                    </a:p>
                  </a:txBody>
                  <a:tcPr marL="30480" marR="30480" marT="30480" marB="30480" anchor="ctr"/>
                </a:tc>
                <a:tc>
                  <a:txBody>
                    <a:bodyPr/>
                    <a:lstStyle/>
                    <a:p>
                      <a:pPr algn="just">
                        <a:lnSpc>
                          <a:spcPct val="115000"/>
                        </a:lnSpc>
                        <a:spcBef>
                          <a:spcPts val="500"/>
                        </a:spcBef>
                        <a:spcAft>
                          <a:spcPts val="0"/>
                        </a:spcAft>
                      </a:pPr>
                      <a:r>
                        <a:rPr lang="en-US" sz="1600"/>
                        <a:t>Bits 0 - 15</a:t>
                      </a:r>
                      <a:endParaRPr lang="en-US" sz="1600">
                        <a:latin typeface="Cambria"/>
                        <a:ea typeface="Calibri"/>
                        <a:cs typeface="Times New Roman"/>
                      </a:endParaRPr>
                    </a:p>
                  </a:txBody>
                  <a:tcPr marL="30480" marR="30480" marT="30480" marB="30480" anchor="ctr"/>
                </a:tc>
                <a:tc>
                  <a:txBody>
                    <a:bodyPr/>
                    <a:lstStyle/>
                    <a:p>
                      <a:pPr algn="just">
                        <a:lnSpc>
                          <a:spcPct val="115000"/>
                        </a:lnSpc>
                        <a:spcBef>
                          <a:spcPts val="500"/>
                        </a:spcBef>
                        <a:spcAft>
                          <a:spcPts val="0"/>
                        </a:spcAft>
                      </a:pPr>
                      <a:r>
                        <a:rPr lang="en-US" sz="1600"/>
                        <a:t>16 - 31</a:t>
                      </a:r>
                      <a:endParaRPr lang="en-US" sz="1600">
                        <a:latin typeface="Cambria"/>
                        <a:ea typeface="Calibri"/>
                        <a:cs typeface="Times New Roman"/>
                      </a:endParaRPr>
                    </a:p>
                  </a:txBody>
                  <a:tcPr marL="30480" marR="30480" marT="30480" marB="30480" anchor="ctr"/>
                </a:tc>
                <a:extLst>
                  <a:ext uri="{0D108BD9-81ED-4DB2-BD59-A6C34878D82A}">
                    <a16:rowId xmlns:a16="http://schemas.microsoft.com/office/drawing/2014/main" val="10000"/>
                  </a:ext>
                </a:extLst>
              </a:tr>
              <a:tr h="461947">
                <a:tc>
                  <a:txBody>
                    <a:bodyPr/>
                    <a:lstStyle/>
                    <a:p>
                      <a:pPr algn="just">
                        <a:lnSpc>
                          <a:spcPct val="115000"/>
                        </a:lnSpc>
                        <a:spcBef>
                          <a:spcPts val="500"/>
                        </a:spcBef>
                        <a:spcAft>
                          <a:spcPts val="0"/>
                        </a:spcAft>
                      </a:pPr>
                      <a:r>
                        <a:rPr lang="en-US" sz="1600"/>
                        <a:t>0</a:t>
                      </a:r>
                      <a:endParaRPr lang="en-US" sz="1600">
                        <a:latin typeface="Cambria"/>
                        <a:ea typeface="Calibri"/>
                        <a:cs typeface="Times New Roman"/>
                      </a:endParaRPr>
                    </a:p>
                  </a:txBody>
                  <a:tcPr marL="30480" marR="30480" marT="30480" marB="30480" anchor="ctr"/>
                </a:tc>
                <a:tc>
                  <a:txBody>
                    <a:bodyPr/>
                    <a:lstStyle/>
                    <a:p>
                      <a:pPr algn="just">
                        <a:lnSpc>
                          <a:spcPct val="115000"/>
                        </a:lnSpc>
                        <a:spcBef>
                          <a:spcPts val="500"/>
                        </a:spcBef>
                        <a:spcAft>
                          <a:spcPts val="0"/>
                        </a:spcAft>
                      </a:pPr>
                      <a:r>
                        <a:rPr lang="en-US" sz="1600"/>
                        <a:t>Source Port</a:t>
                      </a:r>
                      <a:endParaRPr lang="en-US" sz="1600">
                        <a:latin typeface="Cambria"/>
                        <a:ea typeface="Calibri"/>
                        <a:cs typeface="Times New Roman"/>
                      </a:endParaRPr>
                    </a:p>
                  </a:txBody>
                  <a:tcPr marL="30480" marR="30480" marT="30480" marB="30480" anchor="ctr"/>
                </a:tc>
                <a:tc>
                  <a:txBody>
                    <a:bodyPr/>
                    <a:lstStyle/>
                    <a:p>
                      <a:pPr algn="just">
                        <a:lnSpc>
                          <a:spcPct val="115000"/>
                        </a:lnSpc>
                        <a:spcBef>
                          <a:spcPts val="500"/>
                        </a:spcBef>
                        <a:spcAft>
                          <a:spcPts val="0"/>
                        </a:spcAft>
                      </a:pPr>
                      <a:r>
                        <a:rPr lang="en-US" sz="1600"/>
                        <a:t>Destination Port</a:t>
                      </a:r>
                      <a:endParaRPr lang="en-US" sz="1600">
                        <a:latin typeface="Cambria"/>
                        <a:ea typeface="Calibri"/>
                        <a:cs typeface="Times New Roman"/>
                      </a:endParaRPr>
                    </a:p>
                  </a:txBody>
                  <a:tcPr marL="30480" marR="30480" marT="30480" marB="30480" anchor="ctr"/>
                </a:tc>
                <a:extLst>
                  <a:ext uri="{0D108BD9-81ED-4DB2-BD59-A6C34878D82A}">
                    <a16:rowId xmlns:a16="http://schemas.microsoft.com/office/drawing/2014/main" val="10001"/>
                  </a:ext>
                </a:extLst>
              </a:tr>
              <a:tr h="461947">
                <a:tc>
                  <a:txBody>
                    <a:bodyPr/>
                    <a:lstStyle/>
                    <a:p>
                      <a:pPr algn="just">
                        <a:lnSpc>
                          <a:spcPct val="115000"/>
                        </a:lnSpc>
                        <a:spcBef>
                          <a:spcPts val="500"/>
                        </a:spcBef>
                        <a:spcAft>
                          <a:spcPts val="0"/>
                        </a:spcAft>
                      </a:pPr>
                      <a:r>
                        <a:rPr lang="en-US" sz="1600"/>
                        <a:t>32</a:t>
                      </a:r>
                      <a:endParaRPr lang="en-US" sz="1600">
                        <a:latin typeface="Cambria"/>
                        <a:ea typeface="Calibri"/>
                        <a:cs typeface="Times New Roman"/>
                      </a:endParaRPr>
                    </a:p>
                  </a:txBody>
                  <a:tcPr marL="30480" marR="30480" marT="30480" marB="30480" anchor="ctr"/>
                </a:tc>
                <a:tc>
                  <a:txBody>
                    <a:bodyPr/>
                    <a:lstStyle/>
                    <a:p>
                      <a:pPr algn="just">
                        <a:lnSpc>
                          <a:spcPct val="115000"/>
                        </a:lnSpc>
                        <a:spcBef>
                          <a:spcPts val="500"/>
                        </a:spcBef>
                        <a:spcAft>
                          <a:spcPts val="0"/>
                        </a:spcAft>
                      </a:pPr>
                      <a:r>
                        <a:rPr lang="en-US" sz="1600"/>
                        <a:t>Length</a:t>
                      </a:r>
                      <a:endParaRPr lang="en-US" sz="1600">
                        <a:latin typeface="Cambria"/>
                        <a:ea typeface="Calibri"/>
                        <a:cs typeface="Times New Roman"/>
                      </a:endParaRPr>
                    </a:p>
                  </a:txBody>
                  <a:tcPr marL="30480" marR="30480" marT="30480" marB="30480" anchor="ctr"/>
                </a:tc>
                <a:tc>
                  <a:txBody>
                    <a:bodyPr/>
                    <a:lstStyle/>
                    <a:p>
                      <a:pPr algn="just">
                        <a:lnSpc>
                          <a:spcPct val="115000"/>
                        </a:lnSpc>
                        <a:spcBef>
                          <a:spcPts val="500"/>
                        </a:spcBef>
                        <a:spcAft>
                          <a:spcPts val="0"/>
                        </a:spcAft>
                      </a:pPr>
                      <a:r>
                        <a:rPr lang="en-US" sz="1600"/>
                        <a:t>Checksum</a:t>
                      </a:r>
                      <a:endParaRPr lang="en-US" sz="1600">
                        <a:latin typeface="Cambria"/>
                        <a:ea typeface="Calibri"/>
                        <a:cs typeface="Times New Roman"/>
                      </a:endParaRPr>
                    </a:p>
                  </a:txBody>
                  <a:tcPr marL="30480" marR="30480" marT="30480" marB="30480" anchor="ctr"/>
                </a:tc>
                <a:extLst>
                  <a:ext uri="{0D108BD9-81ED-4DB2-BD59-A6C34878D82A}">
                    <a16:rowId xmlns:a16="http://schemas.microsoft.com/office/drawing/2014/main" val="10002"/>
                  </a:ext>
                </a:extLst>
              </a:tr>
              <a:tr h="586215">
                <a:tc>
                  <a:txBody>
                    <a:bodyPr/>
                    <a:lstStyle/>
                    <a:p>
                      <a:pPr algn="just">
                        <a:lnSpc>
                          <a:spcPct val="115000"/>
                        </a:lnSpc>
                        <a:spcBef>
                          <a:spcPts val="500"/>
                        </a:spcBef>
                        <a:spcAft>
                          <a:spcPts val="0"/>
                        </a:spcAft>
                      </a:pPr>
                      <a:r>
                        <a:rPr lang="en-US" sz="1600"/>
                        <a:t>64</a:t>
                      </a:r>
                      <a:endParaRPr lang="en-US" sz="1600">
                        <a:latin typeface="Cambria"/>
                        <a:ea typeface="Calibri"/>
                        <a:cs typeface="Times New Roman"/>
                      </a:endParaRPr>
                    </a:p>
                  </a:txBody>
                  <a:tcPr marL="30480" marR="30480" marT="30480" marB="30480" anchor="ctr"/>
                </a:tc>
                <a:tc gridSpan="2">
                  <a:txBody>
                    <a:bodyPr/>
                    <a:lstStyle/>
                    <a:p>
                      <a:pPr algn="just">
                        <a:lnSpc>
                          <a:spcPct val="115000"/>
                        </a:lnSpc>
                        <a:spcBef>
                          <a:spcPts val="500"/>
                        </a:spcBef>
                        <a:spcAft>
                          <a:spcPts val="0"/>
                        </a:spcAft>
                      </a:pPr>
                      <a:r>
                        <a:rPr lang="en-US" sz="1600"/>
                        <a:t> </a:t>
                      </a:r>
                      <a:br>
                        <a:rPr lang="en-US" sz="1600"/>
                      </a:br>
                      <a:r>
                        <a:rPr lang="en-US" sz="1600"/>
                        <a:t>Data</a:t>
                      </a:r>
                      <a:br>
                        <a:rPr lang="en-US" sz="1600"/>
                      </a:br>
                      <a:r>
                        <a:rPr lang="en-US" sz="1600"/>
                        <a:t> </a:t>
                      </a:r>
                      <a:endParaRPr lang="en-US" sz="1600">
                        <a:latin typeface="Cambria"/>
                        <a:ea typeface="Calibri"/>
                        <a:cs typeface="Times New Roman"/>
                      </a:endParaRPr>
                    </a:p>
                  </a:txBody>
                  <a:tcPr marL="30480" marR="30480" marT="30480" marB="30480" anchor="ctr"/>
                </a:tc>
                <a:tc hMerge="1">
                  <a:txBody>
                    <a:bodyPr/>
                    <a:lstStyle/>
                    <a:p>
                      <a:endParaRPr lang="en-US"/>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800600"/>
          </a:xfrm>
        </p:spPr>
        <p:txBody>
          <a:bodyPr>
            <a:normAutofit/>
          </a:bodyPr>
          <a:lstStyle/>
          <a:p>
            <a:r>
              <a:rPr lang="en-US">
                <a:solidFill>
                  <a:srgbClr val="002060"/>
                </a:solidFill>
              </a:rPr>
              <a:t>Các dịch vụ trên nền UDP</a:t>
            </a:r>
          </a:p>
          <a:p>
            <a:pPr lvl="1"/>
            <a:r>
              <a:rPr lang="en-US">
                <a:solidFill>
                  <a:srgbClr val="002060"/>
                </a:solidFill>
              </a:rPr>
              <a:t>Phân giải tên miền: DNS (53)</a:t>
            </a:r>
          </a:p>
          <a:p>
            <a:pPr lvl="1"/>
            <a:r>
              <a:rPr lang="en-US">
                <a:solidFill>
                  <a:srgbClr val="002060"/>
                </a:solidFill>
              </a:rPr>
              <a:t>Streamming: MMS, RTSP...</a:t>
            </a:r>
          </a:p>
          <a:p>
            <a:pPr lvl="1"/>
            <a:r>
              <a:rPr lang="en-US">
                <a:solidFill>
                  <a:srgbClr val="002060"/>
                </a:solidFill>
              </a:rPr>
              <a:t>Game</a:t>
            </a:r>
          </a:p>
        </p:txBody>
      </p:sp>
      <p:sp>
        <p:nvSpPr>
          <p:cNvPr id="3" name="Title 2"/>
          <p:cNvSpPr>
            <a:spLocks noGrp="1"/>
          </p:cNvSpPr>
          <p:nvPr>
            <p:ph type="title"/>
          </p:nvPr>
        </p:nvSpPr>
        <p:spPr/>
        <p:txBody>
          <a:bodyPr>
            <a:normAutofit/>
          </a:bodyPr>
          <a:lstStyle/>
          <a:p>
            <a:pPr algn="ctr"/>
            <a:r>
              <a:rPr lang="en-US" b="1">
                <a:solidFill>
                  <a:srgbClr val="002060"/>
                </a:solidFill>
              </a:rPr>
              <a:t>2.5. Giao thức UDP</a:t>
            </a: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46</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800600"/>
          </a:xfrm>
        </p:spPr>
        <p:txBody>
          <a:bodyPr>
            <a:normAutofit/>
          </a:bodyPr>
          <a:lstStyle/>
          <a:p>
            <a:r>
              <a:rPr lang="en-US">
                <a:solidFill>
                  <a:srgbClr val="002060"/>
                </a:solidFill>
              </a:rPr>
              <a:t>Địa chỉ IP khó nhớ với con người.</a:t>
            </a:r>
          </a:p>
          <a:p>
            <a:r>
              <a:rPr lang="en-US">
                <a:solidFill>
                  <a:srgbClr val="002060"/>
                </a:solidFill>
              </a:rPr>
              <a:t>DNS – Domain Name System</a:t>
            </a:r>
          </a:p>
          <a:p>
            <a:pPr lvl="1"/>
            <a:r>
              <a:rPr lang="en-US">
                <a:solidFill>
                  <a:srgbClr val="002060"/>
                </a:solidFill>
              </a:rPr>
              <a:t>Hệ thống phân cấp làm nhiệm vụ ánh xạ tên miền sang địa chỉ IP và ngược lại.</a:t>
            </a:r>
          </a:p>
          <a:p>
            <a:pPr lvl="1"/>
            <a:endParaRPr lang="en-US">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2.6. Hệ thống phân giải tên miền DNS</a:t>
            </a: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47</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NS.png"/>
          <p:cNvPicPr>
            <a:picLocks noChangeAspect="1"/>
          </p:cNvPicPr>
          <p:nvPr/>
        </p:nvPicPr>
        <p:blipFill>
          <a:blip r:embed="rId3" cstate="print"/>
          <a:stretch>
            <a:fillRect/>
          </a:stretch>
        </p:blipFill>
        <p:spPr>
          <a:xfrm>
            <a:off x="2286000" y="3271962"/>
            <a:ext cx="4572000" cy="3002596"/>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800600"/>
          </a:xfrm>
        </p:spPr>
        <p:txBody>
          <a:bodyPr>
            <a:normAutofit/>
          </a:bodyPr>
          <a:lstStyle/>
          <a:p>
            <a:r>
              <a:rPr lang="en-US">
                <a:solidFill>
                  <a:srgbClr val="002060"/>
                </a:solidFill>
              </a:rPr>
              <a:t>DNS – Domain Name System</a:t>
            </a:r>
          </a:p>
          <a:p>
            <a:pPr lvl="1"/>
            <a:r>
              <a:rPr lang="en-US">
                <a:solidFill>
                  <a:srgbClr val="002060"/>
                </a:solidFill>
              </a:rPr>
              <a:t>Các tên miền được phân cấp và quản lý bởi INTERNIC</a:t>
            </a:r>
          </a:p>
          <a:p>
            <a:pPr lvl="1"/>
            <a:r>
              <a:rPr lang="en-US">
                <a:solidFill>
                  <a:srgbClr val="002060"/>
                </a:solidFill>
              </a:rPr>
              <a:t>Cấp cao nhất là ROOT, sau đó là cấp 1, cấp 2,...</a:t>
            </a:r>
          </a:p>
          <a:p>
            <a:pPr lvl="1"/>
            <a:r>
              <a:rPr lang="en-US">
                <a:solidFill>
                  <a:srgbClr val="002060"/>
                </a:solidFill>
              </a:rPr>
              <a:t>Thí dụ: </a:t>
            </a:r>
            <a:r>
              <a:rPr lang="en-US" b="1">
                <a:solidFill>
                  <a:srgbClr val="002060"/>
                </a:solidFill>
              </a:rPr>
              <a:t>www.hut.edu.vn</a:t>
            </a:r>
          </a:p>
          <a:p>
            <a:pPr lvl="1">
              <a:buNone/>
            </a:pPr>
            <a:endParaRPr lang="en-US">
              <a:solidFill>
                <a:srgbClr val="002060"/>
              </a:solidFill>
            </a:endParaRPr>
          </a:p>
          <a:p>
            <a:pPr lvl="1"/>
            <a:endParaRPr lang="en-US">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2.6. Hệ thống phân giải tên miền DNS</a:t>
            </a: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48</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8" name="Table 7"/>
          <p:cNvGraphicFramePr>
            <a:graphicFrameLocks noGrp="1"/>
          </p:cNvGraphicFramePr>
          <p:nvPr/>
        </p:nvGraphicFramePr>
        <p:xfrm>
          <a:off x="1524000" y="3505200"/>
          <a:ext cx="6096000" cy="914400"/>
        </p:xfrm>
        <a:graphic>
          <a:graphicData uri="http://schemas.openxmlformats.org/drawingml/2006/table">
            <a:tbl>
              <a:tblPr firstRow="1" bandRow="1">
                <a:tableStyleId>{69CF1AB2-1976-4502-BF36-3FF5EA218861}</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457200">
                <a:tc>
                  <a:txBody>
                    <a:bodyPr/>
                    <a:lstStyle/>
                    <a:p>
                      <a:pPr algn="just">
                        <a:lnSpc>
                          <a:spcPct val="115000"/>
                        </a:lnSpc>
                        <a:spcBef>
                          <a:spcPts val="500"/>
                        </a:spcBef>
                        <a:spcAft>
                          <a:spcPts val="500"/>
                        </a:spcAft>
                      </a:pPr>
                      <a:r>
                        <a:rPr lang="en-US" sz="1600"/>
                        <a:t>Cấp</a:t>
                      </a:r>
                      <a:endParaRPr lang="en-US" sz="1600">
                        <a:latin typeface="Cambria"/>
                        <a:ea typeface="Calibri"/>
                        <a:cs typeface="Times New Roman"/>
                      </a:endParaRPr>
                    </a:p>
                  </a:txBody>
                  <a:tcPr marL="68580" marR="68580" marT="0" marB="0"/>
                </a:tc>
                <a:tc>
                  <a:txBody>
                    <a:bodyPr/>
                    <a:lstStyle/>
                    <a:p>
                      <a:pPr algn="just">
                        <a:lnSpc>
                          <a:spcPct val="115000"/>
                        </a:lnSpc>
                        <a:spcBef>
                          <a:spcPts val="500"/>
                        </a:spcBef>
                        <a:spcAft>
                          <a:spcPts val="500"/>
                        </a:spcAft>
                      </a:pPr>
                      <a:r>
                        <a:rPr lang="en-US" sz="1600"/>
                        <a:t>Cấp 4</a:t>
                      </a:r>
                      <a:endParaRPr lang="en-US" sz="1600">
                        <a:latin typeface="Cambria"/>
                        <a:ea typeface="Calibri"/>
                        <a:cs typeface="Times New Roman"/>
                      </a:endParaRPr>
                    </a:p>
                  </a:txBody>
                  <a:tcPr marL="68580" marR="68580" marT="0" marB="0"/>
                </a:tc>
                <a:tc>
                  <a:txBody>
                    <a:bodyPr/>
                    <a:lstStyle/>
                    <a:p>
                      <a:pPr algn="just">
                        <a:lnSpc>
                          <a:spcPct val="115000"/>
                        </a:lnSpc>
                        <a:spcBef>
                          <a:spcPts val="500"/>
                        </a:spcBef>
                        <a:spcAft>
                          <a:spcPts val="500"/>
                        </a:spcAft>
                      </a:pPr>
                      <a:r>
                        <a:rPr lang="en-US" sz="1600"/>
                        <a:t>Cấp 3</a:t>
                      </a:r>
                      <a:endParaRPr lang="en-US" sz="1600">
                        <a:latin typeface="Cambria"/>
                        <a:ea typeface="Calibri"/>
                        <a:cs typeface="Times New Roman"/>
                      </a:endParaRPr>
                    </a:p>
                  </a:txBody>
                  <a:tcPr marL="68580" marR="68580" marT="0" marB="0"/>
                </a:tc>
                <a:tc>
                  <a:txBody>
                    <a:bodyPr/>
                    <a:lstStyle/>
                    <a:p>
                      <a:pPr algn="just">
                        <a:lnSpc>
                          <a:spcPct val="115000"/>
                        </a:lnSpc>
                        <a:spcBef>
                          <a:spcPts val="500"/>
                        </a:spcBef>
                        <a:spcAft>
                          <a:spcPts val="500"/>
                        </a:spcAft>
                      </a:pPr>
                      <a:r>
                        <a:rPr lang="en-US" sz="1600"/>
                        <a:t>Cấp 2</a:t>
                      </a:r>
                      <a:endParaRPr lang="en-US" sz="1600">
                        <a:latin typeface="Cambria"/>
                        <a:ea typeface="Calibri"/>
                        <a:cs typeface="Times New Roman"/>
                      </a:endParaRPr>
                    </a:p>
                  </a:txBody>
                  <a:tcPr marL="68580" marR="68580" marT="0" marB="0"/>
                </a:tc>
                <a:tc>
                  <a:txBody>
                    <a:bodyPr/>
                    <a:lstStyle/>
                    <a:p>
                      <a:pPr algn="just">
                        <a:lnSpc>
                          <a:spcPct val="115000"/>
                        </a:lnSpc>
                        <a:spcBef>
                          <a:spcPts val="500"/>
                        </a:spcBef>
                        <a:spcAft>
                          <a:spcPts val="500"/>
                        </a:spcAft>
                      </a:pPr>
                      <a:r>
                        <a:rPr lang="en-US" sz="1600"/>
                        <a:t>Cấp 1</a:t>
                      </a:r>
                      <a:endParaRPr lang="en-US" sz="1600">
                        <a:latin typeface="Cambria"/>
                        <a:ea typeface="Calibri"/>
                        <a:cs typeface="Times New Roman"/>
                      </a:endParaRPr>
                    </a:p>
                  </a:txBody>
                  <a:tcPr marL="68580" marR="68580" marT="0" marB="0"/>
                </a:tc>
                <a:extLst>
                  <a:ext uri="{0D108BD9-81ED-4DB2-BD59-A6C34878D82A}">
                    <a16:rowId xmlns:a16="http://schemas.microsoft.com/office/drawing/2014/main" val="10000"/>
                  </a:ext>
                </a:extLst>
              </a:tr>
              <a:tr h="457200">
                <a:tc>
                  <a:txBody>
                    <a:bodyPr/>
                    <a:lstStyle/>
                    <a:p>
                      <a:pPr algn="just">
                        <a:lnSpc>
                          <a:spcPct val="115000"/>
                        </a:lnSpc>
                        <a:spcBef>
                          <a:spcPts val="500"/>
                        </a:spcBef>
                        <a:spcAft>
                          <a:spcPts val="500"/>
                        </a:spcAft>
                      </a:pPr>
                      <a:r>
                        <a:rPr lang="en-US" sz="1600"/>
                        <a:t>Tên miền</a:t>
                      </a:r>
                      <a:endParaRPr lang="en-US" sz="1600">
                        <a:latin typeface="Cambria"/>
                        <a:ea typeface="Calibri"/>
                        <a:cs typeface="Times New Roman"/>
                      </a:endParaRPr>
                    </a:p>
                  </a:txBody>
                  <a:tcPr marL="68580" marR="68580" marT="0" marB="0"/>
                </a:tc>
                <a:tc>
                  <a:txBody>
                    <a:bodyPr/>
                    <a:lstStyle/>
                    <a:p>
                      <a:pPr algn="just">
                        <a:lnSpc>
                          <a:spcPct val="115000"/>
                        </a:lnSpc>
                        <a:spcBef>
                          <a:spcPts val="500"/>
                        </a:spcBef>
                        <a:spcAft>
                          <a:spcPts val="500"/>
                        </a:spcAft>
                      </a:pPr>
                      <a:r>
                        <a:rPr lang="en-US" sz="1600"/>
                        <a:t>www.</a:t>
                      </a:r>
                      <a:endParaRPr lang="en-US" sz="1600">
                        <a:latin typeface="Cambria"/>
                        <a:ea typeface="Calibri"/>
                        <a:cs typeface="Times New Roman"/>
                      </a:endParaRPr>
                    </a:p>
                  </a:txBody>
                  <a:tcPr marL="68580" marR="68580" marT="0" marB="0"/>
                </a:tc>
                <a:tc>
                  <a:txBody>
                    <a:bodyPr/>
                    <a:lstStyle/>
                    <a:p>
                      <a:pPr algn="just">
                        <a:lnSpc>
                          <a:spcPct val="115000"/>
                        </a:lnSpc>
                        <a:spcBef>
                          <a:spcPts val="500"/>
                        </a:spcBef>
                        <a:spcAft>
                          <a:spcPts val="500"/>
                        </a:spcAft>
                      </a:pPr>
                      <a:r>
                        <a:rPr lang="en-US" sz="1600"/>
                        <a:t>hut.</a:t>
                      </a:r>
                      <a:endParaRPr lang="en-US" sz="1600">
                        <a:latin typeface="Cambria"/>
                        <a:ea typeface="Calibri"/>
                        <a:cs typeface="Times New Roman"/>
                      </a:endParaRPr>
                    </a:p>
                  </a:txBody>
                  <a:tcPr marL="68580" marR="68580" marT="0" marB="0"/>
                </a:tc>
                <a:tc>
                  <a:txBody>
                    <a:bodyPr/>
                    <a:lstStyle/>
                    <a:p>
                      <a:pPr algn="just">
                        <a:lnSpc>
                          <a:spcPct val="115000"/>
                        </a:lnSpc>
                        <a:spcBef>
                          <a:spcPts val="500"/>
                        </a:spcBef>
                        <a:spcAft>
                          <a:spcPts val="500"/>
                        </a:spcAft>
                      </a:pPr>
                      <a:r>
                        <a:rPr lang="en-US" sz="1600"/>
                        <a:t>edu.</a:t>
                      </a:r>
                      <a:endParaRPr lang="en-US" sz="1600">
                        <a:latin typeface="Cambria"/>
                        <a:ea typeface="Calibri"/>
                        <a:cs typeface="Times New Roman"/>
                      </a:endParaRPr>
                    </a:p>
                  </a:txBody>
                  <a:tcPr marL="68580" marR="68580" marT="0" marB="0"/>
                </a:tc>
                <a:tc>
                  <a:txBody>
                    <a:bodyPr/>
                    <a:lstStyle/>
                    <a:p>
                      <a:pPr algn="just">
                        <a:lnSpc>
                          <a:spcPct val="115000"/>
                        </a:lnSpc>
                        <a:spcBef>
                          <a:spcPts val="500"/>
                        </a:spcBef>
                        <a:spcAft>
                          <a:spcPts val="500"/>
                        </a:spcAft>
                      </a:pPr>
                      <a:r>
                        <a:rPr lang="en-US" sz="1600"/>
                        <a:t>vn</a:t>
                      </a:r>
                      <a:endParaRPr lang="en-US" sz="1600">
                        <a:latin typeface="Cambria"/>
                        <a:ea typeface="Calibri"/>
                        <a:cs typeface="Times New Roman"/>
                      </a:endParaRPr>
                    </a:p>
                  </a:txBody>
                  <a:tcPr marL="68580" marR="68580"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800600"/>
          </a:xfrm>
        </p:spPr>
        <p:txBody>
          <a:bodyPr>
            <a:normAutofit/>
          </a:bodyPr>
          <a:lstStyle/>
          <a:p>
            <a:r>
              <a:rPr lang="en-US">
                <a:solidFill>
                  <a:srgbClr val="002060"/>
                </a:solidFill>
              </a:rPr>
              <a:t>DNS – Domain Name System</a:t>
            </a:r>
          </a:p>
          <a:p>
            <a:pPr lvl="1"/>
            <a:r>
              <a:rPr lang="en-US">
                <a:solidFill>
                  <a:srgbClr val="002060"/>
                </a:solidFill>
              </a:rPr>
              <a:t>Tổ chức được cấp tên miền cấp 1 sẽ duy trì cơ sở dữ liệu các tên miền cấp 2 trực thuộc, tổ chức được cấp tên miền cấp 2 sẽ duy trì cơ sở dữ liệu các tên miền cấp 3 trực thuộc...</a:t>
            </a:r>
          </a:p>
          <a:p>
            <a:pPr lvl="1"/>
            <a:r>
              <a:rPr lang="en-US">
                <a:solidFill>
                  <a:srgbClr val="002060"/>
                </a:solidFill>
              </a:rPr>
              <a:t>Một máy tính muốn biết địa chỉ của một máy chủ có tên miền nào đó, nó sẽ hỏi máy chủ DNS mà nó nằm trong, nếu máy chủ DNS này không trả lời được nó sẽ chuyển tiếp câu hỏi đến máy chủ DNS cấp cao hơn, DNS cấp cao hơn nếu không trả lời được lại chuyển đến DNS cấp cao hơn nữa...</a:t>
            </a:r>
          </a:p>
          <a:p>
            <a:pPr lvl="1">
              <a:buNone/>
            </a:pPr>
            <a:endParaRPr lang="en-US">
              <a:solidFill>
                <a:srgbClr val="002060"/>
              </a:solidFill>
            </a:endParaRPr>
          </a:p>
          <a:p>
            <a:pPr lvl="1"/>
            <a:endParaRPr lang="en-US">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2.6. Hệ thống phân giải tên miền DNS</a:t>
            </a: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49</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sz="2400">
                <a:solidFill>
                  <a:srgbClr val="002060"/>
                </a:solidFill>
              </a:rPr>
              <a:t>Network Programming for Microsoft Windows Second Edition. </a:t>
            </a:r>
            <a:r>
              <a:rPr lang="en-US" sz="2400" i="1">
                <a:solidFill>
                  <a:srgbClr val="002060"/>
                </a:solidFill>
              </a:rPr>
              <a:t>Anthony Jone, Jim Ohlun.</a:t>
            </a:r>
          </a:p>
          <a:p>
            <a:r>
              <a:rPr lang="en-US" sz="2400">
                <a:solidFill>
                  <a:srgbClr val="002060"/>
                </a:solidFill>
              </a:rPr>
              <a:t>C# Network Programming. </a:t>
            </a:r>
            <a:r>
              <a:rPr lang="en-US" sz="2400" i="1">
                <a:solidFill>
                  <a:srgbClr val="002060"/>
                </a:solidFill>
              </a:rPr>
              <a:t>Sybex</a:t>
            </a:r>
            <a:endParaRPr lang="en-US" sz="2000" i="1">
              <a:solidFill>
                <a:srgbClr val="002060"/>
              </a:solidFill>
            </a:endParaRPr>
          </a:p>
        </p:txBody>
      </p:sp>
      <p:sp>
        <p:nvSpPr>
          <p:cNvPr id="3" name="Title 2"/>
          <p:cNvSpPr>
            <a:spLocks noGrp="1"/>
          </p:cNvSpPr>
          <p:nvPr>
            <p:ph type="title"/>
          </p:nvPr>
        </p:nvSpPr>
        <p:spPr/>
        <p:txBody>
          <a:bodyPr/>
          <a:lstStyle/>
          <a:p>
            <a:pPr algn="ctr"/>
            <a:r>
              <a:rPr lang="en-US" b="1">
                <a:solidFill>
                  <a:srgbClr val="002060"/>
                </a:solidFill>
              </a:rPr>
              <a:t>Tài liệu</a:t>
            </a:r>
          </a:p>
        </p:txBody>
      </p:sp>
      <p:sp>
        <p:nvSpPr>
          <p:cNvPr id="5" name="Slide Number Placeholder 4"/>
          <p:cNvSpPr>
            <a:spLocks noGrp="1"/>
          </p:cNvSpPr>
          <p:nvPr>
            <p:ph type="sldNum" sz="quarter" idx="11"/>
          </p:nvPr>
        </p:nvSpPr>
        <p:spPr/>
        <p:txBody>
          <a:bodyPr/>
          <a:lstStyle/>
          <a:p>
            <a:fld id="{01FC069F-519A-4FBA-A280-9BFE5EA1AC9F}" type="slidenum">
              <a:rPr lang="en-US" sz="1600" smtClean="0"/>
              <a:pPr/>
              <a:t>5</a:t>
            </a:fld>
            <a:endParaRPr lang="en-US" sz="16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800600"/>
          </a:xfrm>
        </p:spPr>
        <p:txBody>
          <a:bodyPr>
            <a:normAutofit/>
          </a:bodyPr>
          <a:lstStyle/>
          <a:p>
            <a:r>
              <a:rPr lang="en-US">
                <a:solidFill>
                  <a:srgbClr val="002060"/>
                </a:solidFill>
              </a:rPr>
              <a:t>DNS – Domain Name System</a:t>
            </a:r>
          </a:p>
          <a:p>
            <a:pPr lvl="1"/>
            <a:r>
              <a:rPr lang="en-US">
                <a:solidFill>
                  <a:srgbClr val="002060"/>
                </a:solidFill>
              </a:rPr>
              <a:t>Việc truy vấn DNS sẽ do hệ điều hành thực hiện.</a:t>
            </a:r>
          </a:p>
          <a:p>
            <a:pPr lvl="1"/>
            <a:r>
              <a:rPr lang="en-US">
                <a:solidFill>
                  <a:srgbClr val="002060"/>
                </a:solidFill>
              </a:rPr>
              <a:t>Dịch vụ DNS chạy ở cổng 53 UDP.</a:t>
            </a:r>
          </a:p>
          <a:p>
            <a:pPr lvl="1"/>
            <a:r>
              <a:rPr lang="en-US">
                <a:solidFill>
                  <a:srgbClr val="002060"/>
                </a:solidFill>
              </a:rPr>
              <a:t>Công cụ thử nghiệm: </a:t>
            </a:r>
            <a:r>
              <a:rPr lang="en-US" b="1">
                <a:solidFill>
                  <a:srgbClr val="002060"/>
                </a:solidFill>
              </a:rPr>
              <a:t>nslookup</a:t>
            </a:r>
          </a:p>
          <a:p>
            <a:pPr lvl="2"/>
            <a:r>
              <a:rPr lang="en-US">
                <a:solidFill>
                  <a:srgbClr val="002060"/>
                </a:solidFill>
              </a:rPr>
              <a:t>Thí dụ: </a:t>
            </a:r>
            <a:r>
              <a:rPr lang="en-US" b="1">
                <a:solidFill>
                  <a:srgbClr val="002060"/>
                </a:solidFill>
              </a:rPr>
              <a:t>nslookup www.google.com</a:t>
            </a:r>
          </a:p>
          <a:p>
            <a:pPr lvl="1">
              <a:buNone/>
            </a:pPr>
            <a:endParaRPr lang="en-US">
              <a:solidFill>
                <a:srgbClr val="002060"/>
              </a:solidFill>
            </a:endParaRPr>
          </a:p>
          <a:p>
            <a:pPr lvl="1"/>
            <a:endParaRPr lang="en-US">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2.6. Hệ thống phân giải tên miền DNS</a:t>
            </a: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50</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492734" y="4865977"/>
            <a:ext cx="6194066" cy="925223"/>
          </a:xfrm>
        </p:spPr>
        <p:txBody>
          <a:bodyPr>
            <a:normAutofit/>
          </a:bodyPr>
          <a:lstStyle/>
          <a:p>
            <a:r>
              <a:rPr lang="en-US" b="1">
                <a:solidFill>
                  <a:srgbClr val="002060"/>
                </a:solidFill>
              </a:rPr>
              <a:t>Lương Ánh Hoàng</a:t>
            </a:r>
          </a:p>
          <a:p>
            <a:r>
              <a:rPr lang="en-US" sz="2400" b="1">
                <a:solidFill>
                  <a:srgbClr val="002060"/>
                </a:solidFill>
              </a:rPr>
              <a:t>hoangla@soict.hut.edu.vn</a:t>
            </a:r>
          </a:p>
        </p:txBody>
      </p:sp>
      <p:sp>
        <p:nvSpPr>
          <p:cNvPr id="2" name="Title 1"/>
          <p:cNvSpPr>
            <a:spLocks noGrp="1"/>
          </p:cNvSpPr>
          <p:nvPr>
            <p:ph type="ctrTitle"/>
          </p:nvPr>
        </p:nvSpPr>
        <p:spPr>
          <a:xfrm>
            <a:off x="838200" y="1295400"/>
            <a:ext cx="7848600" cy="1470025"/>
          </a:xfrm>
        </p:spPr>
        <p:txBody>
          <a:bodyPr/>
          <a:lstStyle/>
          <a:p>
            <a:r>
              <a:rPr lang="en-US" b="1">
                <a:solidFill>
                  <a:srgbClr val="002060"/>
                </a:solidFill>
              </a:rPr>
              <a:t>Chương 3. Windows Socket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a:solidFill>
                  <a:srgbClr val="002060"/>
                </a:solidFill>
              </a:rPr>
              <a:t>3.1. Kiến trúc</a:t>
            </a:r>
          </a:p>
          <a:p>
            <a:r>
              <a:rPr lang="en-US">
                <a:solidFill>
                  <a:srgbClr val="002060"/>
                </a:solidFill>
              </a:rPr>
              <a:t>3.2. Đặc tính</a:t>
            </a:r>
          </a:p>
          <a:p>
            <a:r>
              <a:rPr lang="en-US">
                <a:solidFill>
                  <a:srgbClr val="002060"/>
                </a:solidFill>
              </a:rPr>
              <a:t>3.3. Lập trình WinSock</a:t>
            </a:r>
          </a:p>
          <a:p>
            <a:r>
              <a:rPr lang="en-US">
                <a:solidFill>
                  <a:srgbClr val="002060"/>
                </a:solidFill>
              </a:rPr>
              <a:t>3.4. Các phương pháp vào ra</a:t>
            </a:r>
          </a:p>
        </p:txBody>
      </p:sp>
      <p:sp>
        <p:nvSpPr>
          <p:cNvPr id="3" name="Title 2"/>
          <p:cNvSpPr>
            <a:spLocks noGrp="1"/>
          </p:cNvSpPr>
          <p:nvPr>
            <p:ph type="title"/>
          </p:nvPr>
        </p:nvSpPr>
        <p:spPr/>
        <p:txBody>
          <a:bodyPr>
            <a:normAutofit/>
          </a:bodyPr>
          <a:lstStyle/>
          <a:p>
            <a:pPr algn="ctr"/>
            <a:r>
              <a:rPr lang="en-US" b="1">
                <a:solidFill>
                  <a:srgbClr val="002060"/>
                </a:solidFill>
              </a:rPr>
              <a:t>Chương 3. Windows Socket</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52</a:t>
            </a:fld>
            <a:endParaRPr lang="en-US" sz="16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a:solidFill>
                  <a:srgbClr val="002060"/>
                </a:solidFill>
              </a:rPr>
              <a:t>Windows Socket (WinSock)</a:t>
            </a:r>
          </a:p>
          <a:p>
            <a:pPr lvl="1"/>
            <a:r>
              <a:rPr lang="en-US">
                <a:solidFill>
                  <a:srgbClr val="002060"/>
                </a:solidFill>
              </a:rPr>
              <a:t>Bộ thư viện liên kết động của Microsoft.</a:t>
            </a:r>
          </a:p>
          <a:p>
            <a:pPr lvl="1"/>
            <a:r>
              <a:rPr lang="en-US">
                <a:solidFill>
                  <a:srgbClr val="002060"/>
                </a:solidFill>
              </a:rPr>
              <a:t>Cung cấp các API dùng để xây dựng ứng dụng mạng hiệu năng cao.</a:t>
            </a:r>
          </a:p>
        </p:txBody>
      </p:sp>
      <p:sp>
        <p:nvSpPr>
          <p:cNvPr id="3" name="Title 2"/>
          <p:cNvSpPr>
            <a:spLocks noGrp="1"/>
          </p:cNvSpPr>
          <p:nvPr>
            <p:ph type="title"/>
          </p:nvPr>
        </p:nvSpPr>
        <p:spPr/>
        <p:txBody>
          <a:bodyPr>
            <a:normAutofit/>
          </a:bodyPr>
          <a:lstStyle/>
          <a:p>
            <a:pPr algn="ctr"/>
            <a:r>
              <a:rPr lang="en-US" b="1">
                <a:solidFill>
                  <a:srgbClr val="002060"/>
                </a:solidFill>
              </a:rPr>
              <a:t>3.1 Kiến trúc</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53</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96257" name="Group 1"/>
          <p:cNvGrpSpPr>
            <a:grpSpLocks noChangeAspect="1"/>
          </p:cNvGrpSpPr>
          <p:nvPr/>
        </p:nvGrpSpPr>
        <p:grpSpPr bwMode="auto">
          <a:xfrm>
            <a:off x="2420937" y="3124200"/>
            <a:ext cx="4360863" cy="2941861"/>
            <a:chOff x="1440" y="4070"/>
            <a:chExt cx="9027" cy="6089"/>
          </a:xfrm>
        </p:grpSpPr>
        <p:sp>
          <p:nvSpPr>
            <p:cNvPr id="96273" name="AutoShape 17"/>
            <p:cNvSpPr>
              <a:spLocks noChangeAspect="1" noChangeArrowheads="1" noTextEdit="1"/>
            </p:cNvSpPr>
            <p:nvPr/>
          </p:nvSpPr>
          <p:spPr bwMode="auto">
            <a:xfrm>
              <a:off x="1440" y="4070"/>
              <a:ext cx="9027" cy="6089"/>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6272" name="Rectangle 16"/>
            <p:cNvSpPr>
              <a:spLocks noChangeArrowheads="1"/>
            </p:cNvSpPr>
            <p:nvPr/>
          </p:nvSpPr>
          <p:spPr bwMode="auto">
            <a:xfrm>
              <a:off x="1809" y="4444"/>
              <a:ext cx="8289" cy="543"/>
            </a:xfrm>
            <a:prstGeom prst="rect">
              <a:avLst/>
            </a:prstGeom>
            <a:gradFill rotWithShape="0">
              <a:gsLst>
                <a:gs pos="0">
                  <a:srgbClr val="FFFFFF"/>
                </a:gs>
                <a:gs pos="100000">
                  <a:srgbClr val="B8CCE4"/>
                </a:gs>
              </a:gsLst>
              <a:lin ang="54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rgbClr val="002060"/>
                  </a:solidFill>
                  <a:effectLst/>
                  <a:latin typeface="Cambria" pitchFamily="18" charset="0"/>
                  <a:ea typeface="Calibri" pitchFamily="34" charset="0"/>
                  <a:cs typeface="Times New Roman" pitchFamily="18" charset="0"/>
                </a:rPr>
                <a:t>Application</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6271" name="Rectangle 15"/>
            <p:cNvSpPr>
              <a:spLocks noChangeArrowheads="1"/>
            </p:cNvSpPr>
            <p:nvPr/>
          </p:nvSpPr>
          <p:spPr bwMode="auto">
            <a:xfrm>
              <a:off x="1809" y="5306"/>
              <a:ext cx="8289" cy="542"/>
            </a:xfrm>
            <a:prstGeom prst="rect">
              <a:avLst/>
            </a:prstGeom>
            <a:gradFill rotWithShape="0">
              <a:gsLst>
                <a:gs pos="0">
                  <a:srgbClr val="FFFFFF"/>
                </a:gs>
                <a:gs pos="100000">
                  <a:srgbClr val="B8CCE4"/>
                </a:gs>
              </a:gsLst>
              <a:lin ang="54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rgbClr val="002060"/>
                  </a:solidFill>
                  <a:effectLst/>
                  <a:latin typeface="Cambria" pitchFamily="18" charset="0"/>
                  <a:ea typeface="Calibri" pitchFamily="34" charset="0"/>
                  <a:cs typeface="Times New Roman" pitchFamily="18" charset="0"/>
                </a:rPr>
                <a:t>Winsock 2 DLL ( WS2_32.DLL)</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6270" name="Rectangle 14"/>
            <p:cNvSpPr>
              <a:spLocks noChangeArrowheads="1"/>
            </p:cNvSpPr>
            <p:nvPr/>
          </p:nvSpPr>
          <p:spPr bwMode="auto">
            <a:xfrm>
              <a:off x="1809" y="6272"/>
              <a:ext cx="8289" cy="1631"/>
            </a:xfrm>
            <a:prstGeom prst="rect">
              <a:avLst/>
            </a:prstGeom>
            <a:gradFill rotWithShape="0">
              <a:gsLst>
                <a:gs pos="0">
                  <a:srgbClr val="FFFFFF"/>
                </a:gs>
                <a:gs pos="100000">
                  <a:srgbClr val="B8CCE4"/>
                </a:gs>
              </a:gsLst>
              <a:lin ang="54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002060"/>
                  </a:solidFill>
                  <a:effectLst/>
                  <a:latin typeface="Cambria" pitchFamily="18" charset="0"/>
                  <a:ea typeface="Calibri" pitchFamily="34" charset="0"/>
                  <a:cs typeface="Times New Roman" pitchFamily="18" charset="0"/>
                </a:rPr>
                <a:t>Layered/Base Provider</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6269" name="AutoShape 13"/>
            <p:cNvSpPr>
              <a:spLocks noChangeShapeType="1"/>
            </p:cNvSpPr>
            <p:nvPr/>
          </p:nvSpPr>
          <p:spPr bwMode="auto">
            <a:xfrm>
              <a:off x="1809" y="6815"/>
              <a:ext cx="8289"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268" name="AutoShape 12"/>
            <p:cNvSpPr>
              <a:spLocks noChangeShapeType="1"/>
            </p:cNvSpPr>
            <p:nvPr/>
          </p:nvSpPr>
          <p:spPr bwMode="auto">
            <a:xfrm>
              <a:off x="4464" y="6816"/>
              <a:ext cx="1" cy="1117"/>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267" name="AutoShape 11"/>
            <p:cNvSpPr>
              <a:spLocks noChangeShapeType="1"/>
            </p:cNvSpPr>
            <p:nvPr/>
          </p:nvSpPr>
          <p:spPr bwMode="auto">
            <a:xfrm>
              <a:off x="7382" y="6816"/>
              <a:ext cx="1" cy="1117"/>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266" name="Text Box 10"/>
            <p:cNvSpPr txBox="1">
              <a:spLocks noChangeArrowheads="1"/>
            </p:cNvSpPr>
            <p:nvPr/>
          </p:nvSpPr>
          <p:spPr bwMode="auto">
            <a:xfrm>
              <a:off x="2068" y="7043"/>
              <a:ext cx="1977" cy="6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002060"/>
                  </a:solidFill>
                  <a:effectLst/>
                  <a:latin typeface="Cambria" pitchFamily="18" charset="0"/>
                  <a:ea typeface="Calibri" pitchFamily="34" charset="0"/>
                  <a:cs typeface="Times New Roman" pitchFamily="18" charset="0"/>
                </a:rPr>
                <a:t>RSVP</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6265" name="Text Box 9"/>
            <p:cNvSpPr txBox="1">
              <a:spLocks noChangeArrowheads="1"/>
            </p:cNvSpPr>
            <p:nvPr/>
          </p:nvSpPr>
          <p:spPr bwMode="auto">
            <a:xfrm>
              <a:off x="4909" y="7043"/>
              <a:ext cx="1977" cy="6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002060"/>
                  </a:solidFill>
                  <a:effectLst/>
                  <a:latin typeface="Cambria" pitchFamily="18" charset="0"/>
                  <a:ea typeface="Calibri" pitchFamily="34" charset="0"/>
                  <a:cs typeface="Times New Roman" pitchFamily="18" charset="0"/>
                </a:rPr>
                <a:t>Proxy</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6264" name="Text Box 8"/>
            <p:cNvSpPr txBox="1">
              <a:spLocks noChangeArrowheads="1"/>
            </p:cNvSpPr>
            <p:nvPr/>
          </p:nvSpPr>
          <p:spPr bwMode="auto">
            <a:xfrm>
              <a:off x="7723" y="7043"/>
              <a:ext cx="1977" cy="6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rgbClr val="002060"/>
                  </a:solidFill>
                  <a:effectLst/>
                  <a:latin typeface="Cambria" pitchFamily="18" charset="0"/>
                  <a:ea typeface="Calibri" pitchFamily="34" charset="0"/>
                  <a:cs typeface="Times New Roman" pitchFamily="18" charset="0"/>
                </a:rPr>
                <a:t>Default Provider</a:t>
              </a:r>
              <a:endParaRPr kumimoji="0" lang="en-US" sz="800" b="0" i="0" u="none" strike="noStrike" cap="none" normalizeH="0" baseline="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050" b="1" i="0" u="none" strike="noStrike" cap="none" normalizeH="0" baseline="0">
                  <a:ln>
                    <a:noFill/>
                  </a:ln>
                  <a:solidFill>
                    <a:srgbClr val="002060"/>
                  </a:solidFill>
                  <a:effectLst/>
                  <a:latin typeface="Cambria" pitchFamily="18" charset="0"/>
                  <a:ea typeface="Calibri" pitchFamily="34" charset="0"/>
                  <a:cs typeface="Times New Roman" pitchFamily="18" charset="0"/>
                </a:rPr>
                <a:t>MSAFD.DLL</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6263" name="Rectangle 7"/>
            <p:cNvSpPr>
              <a:spLocks noChangeArrowheads="1"/>
            </p:cNvSpPr>
            <p:nvPr/>
          </p:nvSpPr>
          <p:spPr bwMode="auto">
            <a:xfrm>
              <a:off x="1809" y="8257"/>
              <a:ext cx="8289" cy="541"/>
            </a:xfrm>
            <a:prstGeom prst="rect">
              <a:avLst/>
            </a:prstGeom>
            <a:gradFill rotWithShape="0">
              <a:gsLst>
                <a:gs pos="0">
                  <a:srgbClr val="FFFFFF"/>
                </a:gs>
                <a:gs pos="100000">
                  <a:srgbClr val="B8CCE4"/>
                </a:gs>
              </a:gsLst>
              <a:lin ang="54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rgbClr val="002060"/>
                  </a:solidFill>
                  <a:effectLst/>
                  <a:latin typeface="Cambria" pitchFamily="18" charset="0"/>
                  <a:ea typeface="Calibri" pitchFamily="34" charset="0"/>
                  <a:cs typeface="Times New Roman" pitchFamily="18" charset="0"/>
                </a:rPr>
                <a:t>Winsock Kernel Mode Driver (AFD.SYS)</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6262" name="Rectangle 6"/>
            <p:cNvSpPr>
              <a:spLocks noChangeArrowheads="1"/>
            </p:cNvSpPr>
            <p:nvPr/>
          </p:nvSpPr>
          <p:spPr bwMode="auto">
            <a:xfrm>
              <a:off x="1809" y="9257"/>
              <a:ext cx="8289" cy="620"/>
            </a:xfrm>
            <a:prstGeom prst="rect">
              <a:avLst/>
            </a:prstGeom>
            <a:gradFill rotWithShape="0">
              <a:gsLst>
                <a:gs pos="0">
                  <a:srgbClr val="FFFFFF"/>
                </a:gs>
                <a:gs pos="100000">
                  <a:srgbClr val="B8CCE4"/>
                </a:gs>
              </a:gsLst>
              <a:lin ang="54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2060"/>
                  </a:solidFill>
                  <a:effectLst/>
                  <a:latin typeface="Cambria" pitchFamily="18" charset="0"/>
                  <a:ea typeface="Calibri" pitchFamily="34" charset="0"/>
                  <a:cs typeface="Times New Roman" pitchFamily="18" charset="0"/>
                </a:rPr>
                <a:t>Transport Protocols</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6261" name="AutoShape 5"/>
            <p:cNvSpPr>
              <a:spLocks noChangeShapeType="1"/>
            </p:cNvSpPr>
            <p:nvPr/>
          </p:nvSpPr>
          <p:spPr bwMode="auto">
            <a:xfrm rot="5400000">
              <a:off x="5795" y="5146"/>
              <a:ext cx="319" cy="1"/>
            </a:xfrm>
            <a:prstGeom prst="straightConnector1">
              <a:avLst/>
            </a:prstGeom>
            <a:noFill/>
            <a:ln w="38100">
              <a:solidFill>
                <a:srgbClr val="00206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96260" name="AutoShape 4"/>
            <p:cNvSpPr>
              <a:spLocks noChangeShapeType="1"/>
            </p:cNvSpPr>
            <p:nvPr/>
          </p:nvSpPr>
          <p:spPr bwMode="auto">
            <a:xfrm rot="5400000">
              <a:off x="5743" y="6059"/>
              <a:ext cx="424" cy="1"/>
            </a:xfrm>
            <a:prstGeom prst="straightConnector1">
              <a:avLst/>
            </a:prstGeom>
            <a:noFill/>
            <a:ln w="38100">
              <a:solidFill>
                <a:srgbClr val="00206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96259" name="AutoShape 3"/>
            <p:cNvSpPr>
              <a:spLocks noChangeShapeType="1"/>
            </p:cNvSpPr>
            <p:nvPr/>
          </p:nvSpPr>
          <p:spPr bwMode="auto">
            <a:xfrm rot="5400000">
              <a:off x="5778" y="8079"/>
              <a:ext cx="354" cy="1"/>
            </a:xfrm>
            <a:prstGeom prst="straightConnector1">
              <a:avLst/>
            </a:prstGeom>
            <a:noFill/>
            <a:ln w="38100">
              <a:solidFill>
                <a:srgbClr val="00206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96258" name="AutoShape 2"/>
            <p:cNvSpPr>
              <a:spLocks noChangeShapeType="1"/>
            </p:cNvSpPr>
            <p:nvPr/>
          </p:nvSpPr>
          <p:spPr bwMode="auto">
            <a:xfrm rot="5400000">
              <a:off x="5725" y="9027"/>
              <a:ext cx="459" cy="1"/>
            </a:xfrm>
            <a:prstGeom prst="straightConnector1">
              <a:avLst/>
            </a:prstGeom>
            <a:noFill/>
            <a:ln w="38100">
              <a:solidFill>
                <a:srgbClr val="00206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lnSpcReduction="10000"/>
          </a:bodyPr>
          <a:lstStyle/>
          <a:p>
            <a:r>
              <a:rPr lang="en-US">
                <a:solidFill>
                  <a:srgbClr val="002060"/>
                </a:solidFill>
              </a:rPr>
              <a:t>Windows Socket (WinSock)</a:t>
            </a:r>
          </a:p>
          <a:p>
            <a:pPr lvl="1"/>
            <a:r>
              <a:rPr lang="en-US">
                <a:solidFill>
                  <a:srgbClr val="002060"/>
                </a:solidFill>
              </a:rPr>
              <a:t>Phiên bản hiện tại là WinSock 2.2</a:t>
            </a:r>
            <a:endParaRPr lang="en-US" b="1">
              <a:solidFill>
                <a:srgbClr val="002060"/>
              </a:solidFill>
            </a:endParaRPr>
          </a:p>
          <a:p>
            <a:pPr lvl="1"/>
            <a:r>
              <a:rPr lang="en-US">
                <a:solidFill>
                  <a:srgbClr val="002060"/>
                </a:solidFill>
              </a:rPr>
              <a:t>Các ứng dụng sẽ giao tiếp với thư viện liên kết động ở tầng trên cùng: </a:t>
            </a:r>
            <a:r>
              <a:rPr lang="en-US" b="1">
                <a:solidFill>
                  <a:srgbClr val="002060"/>
                </a:solidFill>
              </a:rPr>
              <a:t>WS2_32.DLL.</a:t>
            </a:r>
          </a:p>
          <a:p>
            <a:pPr lvl="1"/>
            <a:r>
              <a:rPr lang="en-US" b="1">
                <a:solidFill>
                  <a:srgbClr val="002060"/>
                </a:solidFill>
              </a:rPr>
              <a:t>Provider</a:t>
            </a:r>
            <a:r>
              <a:rPr lang="en-US">
                <a:solidFill>
                  <a:srgbClr val="002060"/>
                </a:solidFill>
              </a:rPr>
              <a:t> do nhà sản xuất của các giao thức cung cấp. Tầng này bổ sung giao thức của các tầng mạng khác nhau cho WinSock như TCP/IP, IPX/SPX, AppleTalk, NetBIOS...tầng này vẫn chạy ở </a:t>
            </a:r>
            <a:r>
              <a:rPr lang="en-US" b="1">
                <a:solidFill>
                  <a:srgbClr val="002060"/>
                </a:solidFill>
              </a:rPr>
              <a:t>UserMode.</a:t>
            </a:r>
          </a:p>
          <a:p>
            <a:pPr lvl="1"/>
            <a:r>
              <a:rPr lang="en-US" b="1">
                <a:solidFill>
                  <a:srgbClr val="002060"/>
                </a:solidFill>
              </a:rPr>
              <a:t>WinSock Kernel Mode Driver (AFD.SYS) </a:t>
            </a:r>
            <a:r>
              <a:rPr lang="en-US">
                <a:solidFill>
                  <a:srgbClr val="002060"/>
                </a:solidFill>
              </a:rPr>
              <a:t>là driver chạy ở KernelMode, nhận dữ liệu từ tầng trên, quản lý kết nối, bộ đệm, tài nguyên liên quan đến socket và giao tiếp với driver điều khiển thiết bị.</a:t>
            </a:r>
            <a:endParaRPr lang="en-US" b="1">
              <a:solidFill>
                <a:srgbClr val="002060"/>
              </a:solidFill>
            </a:endParaRPr>
          </a:p>
          <a:p>
            <a:pPr lvl="1"/>
            <a:endParaRPr lang="en-US" b="1">
              <a:solidFill>
                <a:srgbClr val="002060"/>
              </a:solidFill>
            </a:endParaRPr>
          </a:p>
          <a:p>
            <a:pPr lvl="1"/>
            <a:endParaRPr lang="en-US">
              <a:solidFill>
                <a:srgbClr val="002060"/>
              </a:solidFill>
            </a:endParaRPr>
          </a:p>
          <a:p>
            <a:pPr lvl="1"/>
            <a:endParaRPr lang="en-US" b="1">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3.1 Kiến trúc</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54</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a:solidFill>
                  <a:srgbClr val="002060"/>
                </a:solidFill>
              </a:rPr>
              <a:t>Windows Socket (WinSock)</a:t>
            </a:r>
          </a:p>
          <a:p>
            <a:pPr lvl="1"/>
            <a:r>
              <a:rPr lang="en-US" b="1">
                <a:solidFill>
                  <a:srgbClr val="002060"/>
                </a:solidFill>
              </a:rPr>
              <a:t>Transport Protocols </a:t>
            </a:r>
            <a:r>
              <a:rPr lang="en-US">
                <a:solidFill>
                  <a:srgbClr val="002060"/>
                </a:solidFill>
              </a:rPr>
              <a:t>là các driver ở tầng thấp nhất, điều khiển trực tiếp thiết bị. Các driver này do nhà sản xuất phần cứng xây dựng, và giao tiếp với </a:t>
            </a:r>
            <a:r>
              <a:rPr lang="en-US" b="1">
                <a:solidFill>
                  <a:srgbClr val="002060"/>
                </a:solidFill>
              </a:rPr>
              <a:t>AFD.SYS </a:t>
            </a:r>
            <a:r>
              <a:rPr lang="en-US">
                <a:solidFill>
                  <a:srgbClr val="002060"/>
                </a:solidFill>
              </a:rPr>
              <a:t>thông qua giao diện TDI ( Transport Driver Interface)</a:t>
            </a:r>
          </a:p>
          <a:p>
            <a:pPr lvl="1"/>
            <a:r>
              <a:rPr lang="en-US">
                <a:solidFill>
                  <a:srgbClr val="002060"/>
                </a:solidFill>
              </a:rPr>
              <a:t>Việc lập trình Socket sẽ chỉ thao tác với đối tượng SOCKET.</a:t>
            </a:r>
          </a:p>
          <a:p>
            <a:pPr lvl="1"/>
            <a:r>
              <a:rPr lang="en-US">
                <a:solidFill>
                  <a:srgbClr val="002060"/>
                </a:solidFill>
              </a:rPr>
              <a:t>Mỗi ứng dụng cần có một SOCKET trước khi muốn trao đổi dữ liệu với ứng dụng khác.</a:t>
            </a:r>
          </a:p>
          <a:p>
            <a:pPr lvl="1"/>
            <a:r>
              <a:rPr lang="en-US">
                <a:solidFill>
                  <a:srgbClr val="002060"/>
                </a:solidFill>
              </a:rPr>
              <a:t>Đường dây ảo nối giữa các SOCKET sẽ là kênh truyền dữ liệu của hai ứng dụng.</a:t>
            </a:r>
          </a:p>
          <a:p>
            <a:pPr lvl="1"/>
            <a:endParaRPr lang="en-US" b="1">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3.1 Kiến trúc</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55</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a:solidFill>
                  <a:srgbClr val="002060"/>
                </a:solidFill>
              </a:rPr>
              <a:t>Hỗ trợ các giao thức hướng thông điệp (message oriented)</a:t>
            </a:r>
          </a:p>
          <a:p>
            <a:pPr lvl="1"/>
            <a:r>
              <a:rPr lang="en-US">
                <a:solidFill>
                  <a:srgbClr val="002060"/>
                </a:solidFill>
              </a:rPr>
              <a:t>Thông điệp truyền đi được tái tạo nguyên vẹn cả về kích thước và biên ở bên nhận</a:t>
            </a:r>
          </a:p>
          <a:p>
            <a:pPr lvl="1"/>
            <a:endParaRPr lang="en-US" b="1">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3.2 Đặc tính</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56</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 name="Picture 5"/>
          <p:cNvPicPr/>
          <p:nvPr/>
        </p:nvPicPr>
        <p:blipFill>
          <a:blip r:embed="rId2" cstate="print"/>
          <a:srcRect/>
          <a:stretch>
            <a:fillRect/>
          </a:stretch>
        </p:blipFill>
        <p:spPr bwMode="auto">
          <a:xfrm>
            <a:off x="1447800" y="3276600"/>
            <a:ext cx="6781800" cy="2971800"/>
          </a:xfrm>
          <a:prstGeom prst="rect">
            <a:avLst/>
          </a:prstGeom>
          <a:noFill/>
          <a:ln w="9525">
            <a:no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a:solidFill>
                  <a:srgbClr val="002060"/>
                </a:solidFill>
              </a:rPr>
              <a:t>Hỗ trợ các giao thức hướng dòng (stream oriented)</a:t>
            </a:r>
          </a:p>
          <a:p>
            <a:pPr lvl="1"/>
            <a:r>
              <a:rPr lang="en-US">
                <a:solidFill>
                  <a:srgbClr val="002060"/>
                </a:solidFill>
              </a:rPr>
              <a:t>Biên của thông điệp không được bảo toàn khi truyền đi</a:t>
            </a:r>
          </a:p>
          <a:p>
            <a:pPr lvl="1"/>
            <a:endParaRPr lang="en-US" b="1">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3.2 Đặc tính</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57</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7" name="Picture 6"/>
          <p:cNvPicPr/>
          <p:nvPr/>
        </p:nvPicPr>
        <p:blipFill>
          <a:blip r:embed="rId2" cstate="print"/>
          <a:srcRect/>
          <a:stretch>
            <a:fillRect/>
          </a:stretch>
        </p:blipFill>
        <p:spPr bwMode="auto">
          <a:xfrm>
            <a:off x="1219200" y="3048000"/>
            <a:ext cx="6781800" cy="3048000"/>
          </a:xfrm>
          <a:prstGeom prst="rect">
            <a:avLst/>
          </a:prstGeom>
          <a:noFill/>
          <a:ln w="9525">
            <a:no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a:solidFill>
                  <a:srgbClr val="002060"/>
                </a:solidFill>
              </a:rPr>
              <a:t>Hỗ trợ các giao thức hướng kết nối và không kết nối</a:t>
            </a:r>
          </a:p>
          <a:p>
            <a:pPr lvl="1"/>
            <a:r>
              <a:rPr lang="en-US">
                <a:solidFill>
                  <a:srgbClr val="002060"/>
                </a:solidFill>
              </a:rPr>
              <a:t>Giao thức hướng kết nối (connection oriented) thực hiện thiết lập kênh truyền trước khi truyền thông tin. Thí dụ: TCP</a:t>
            </a:r>
          </a:p>
          <a:p>
            <a:pPr lvl="1"/>
            <a:r>
              <a:rPr lang="en-US">
                <a:solidFill>
                  <a:srgbClr val="002060"/>
                </a:solidFill>
              </a:rPr>
              <a:t>Giao thức không kết nối (connection less) không cần thiết lập kênh truyền trước khi truyền. Thí dụ: UDP</a:t>
            </a:r>
          </a:p>
          <a:p>
            <a:pPr lvl="1">
              <a:buNone/>
            </a:pPr>
            <a:endParaRPr lang="en-US">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3.2 Đặc tính</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58</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a:solidFill>
                  <a:srgbClr val="002060"/>
                </a:solidFill>
              </a:rPr>
              <a:t>Hỗ trợ các giao thức tin cậy và trật tự</a:t>
            </a:r>
          </a:p>
          <a:p>
            <a:pPr lvl="1"/>
            <a:r>
              <a:rPr lang="en-US">
                <a:solidFill>
                  <a:srgbClr val="002060"/>
                </a:solidFill>
              </a:rPr>
              <a:t>Tin cậy (reliability): đảm bảo chính xác từng byte được gửi đến đích.</a:t>
            </a:r>
          </a:p>
          <a:p>
            <a:pPr lvl="1"/>
            <a:r>
              <a:rPr lang="en-US">
                <a:solidFill>
                  <a:srgbClr val="002060"/>
                </a:solidFill>
              </a:rPr>
              <a:t>Trật tự (ordering): đảm bảo chính xác trật tự từng byte dữ liệu. Byte nào gửi trước sẽ được nhận trước, byte gửi sau sẽ được nhận sau.</a:t>
            </a:r>
          </a:p>
          <a:p>
            <a:pPr lvl="1">
              <a:buNone/>
            </a:pPr>
            <a:endParaRPr lang="en-US">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3.2 Đặc tính</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59</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a:solidFill>
                  <a:srgbClr val="002060"/>
                </a:solidFill>
              </a:rPr>
              <a:t>Chương 1. Giới thiệu các mô hình lập trình mạng.</a:t>
            </a:r>
          </a:p>
          <a:p>
            <a:r>
              <a:rPr lang="en-US">
                <a:solidFill>
                  <a:srgbClr val="002060"/>
                </a:solidFill>
              </a:rPr>
              <a:t>Chương 2. Bộ giao thức TCP/IP</a:t>
            </a:r>
          </a:p>
          <a:p>
            <a:r>
              <a:rPr lang="en-US">
                <a:solidFill>
                  <a:srgbClr val="002060"/>
                </a:solidFill>
              </a:rPr>
              <a:t>Chương 3. Windows Socket</a:t>
            </a:r>
          </a:p>
          <a:p>
            <a:r>
              <a:rPr lang="en-US">
                <a:solidFill>
                  <a:srgbClr val="002060"/>
                </a:solidFill>
              </a:rPr>
              <a:t>Chương 4. MFC Socket</a:t>
            </a:r>
          </a:p>
          <a:p>
            <a:r>
              <a:rPr lang="en-US">
                <a:solidFill>
                  <a:srgbClr val="002060"/>
                </a:solidFill>
              </a:rPr>
              <a:t>Chương 5. .NET Socket</a:t>
            </a:r>
          </a:p>
        </p:txBody>
      </p:sp>
      <p:sp>
        <p:nvSpPr>
          <p:cNvPr id="3" name="Title 2"/>
          <p:cNvSpPr>
            <a:spLocks noGrp="1"/>
          </p:cNvSpPr>
          <p:nvPr>
            <p:ph type="title"/>
          </p:nvPr>
        </p:nvSpPr>
        <p:spPr/>
        <p:txBody>
          <a:bodyPr/>
          <a:lstStyle/>
          <a:p>
            <a:pPr algn="ctr"/>
            <a:r>
              <a:rPr lang="en-US" b="1">
                <a:solidFill>
                  <a:srgbClr val="002060"/>
                </a:solidFill>
              </a:rPr>
              <a:t>Nội dung</a:t>
            </a:r>
          </a:p>
        </p:txBody>
      </p:sp>
      <p:sp>
        <p:nvSpPr>
          <p:cNvPr id="5" name="Slide Number Placeholder 4"/>
          <p:cNvSpPr>
            <a:spLocks noGrp="1"/>
          </p:cNvSpPr>
          <p:nvPr>
            <p:ph type="sldNum" sz="quarter" idx="11"/>
          </p:nvPr>
        </p:nvSpPr>
        <p:spPr/>
        <p:txBody>
          <a:bodyPr/>
          <a:lstStyle/>
          <a:p>
            <a:fld id="{01FC069F-519A-4FBA-A280-9BFE5EA1AC9F}" type="slidenum">
              <a:rPr lang="en-US" sz="1600" smtClean="0"/>
              <a:pPr/>
              <a:t>6</a:t>
            </a:fld>
            <a:endParaRPr lang="en-US" sz="16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a:solidFill>
                  <a:srgbClr val="002060"/>
                </a:solidFill>
              </a:rPr>
              <a:t>Multicast</a:t>
            </a:r>
          </a:p>
          <a:p>
            <a:pPr lvl="1"/>
            <a:r>
              <a:rPr lang="en-US">
                <a:solidFill>
                  <a:srgbClr val="002060"/>
                </a:solidFill>
              </a:rPr>
              <a:t>WinSock hỗ trợ các giao thức Multicast: gửi dữ liệu đến một hoặc nhiều máy trong mạng.</a:t>
            </a:r>
          </a:p>
          <a:p>
            <a:r>
              <a:rPr lang="en-US">
                <a:solidFill>
                  <a:srgbClr val="002060"/>
                </a:solidFill>
              </a:rPr>
              <a:t>Chất lượng dịch vụ - Quality of Service (QoS)</a:t>
            </a:r>
          </a:p>
          <a:p>
            <a:pPr lvl="1"/>
            <a:r>
              <a:rPr lang="en-US">
                <a:solidFill>
                  <a:srgbClr val="002060"/>
                </a:solidFill>
              </a:rPr>
              <a:t>Cho phép ứng dụng yêu cầu một phần băng thông dành riêng cho mục đích nào đó. Thí dụ: truyền hình thời gian thực.</a:t>
            </a:r>
          </a:p>
          <a:p>
            <a:pPr lvl="1">
              <a:buNone/>
            </a:pPr>
            <a:endParaRPr lang="en-US">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3.2 Đặc tính</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60</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sz="2400">
                <a:solidFill>
                  <a:srgbClr val="002060"/>
                </a:solidFill>
              </a:rPr>
              <a:t>Chuẩn bị môi trường</a:t>
            </a:r>
          </a:p>
          <a:p>
            <a:pPr lvl="1"/>
            <a:r>
              <a:rPr lang="en-US" sz="2000">
                <a:solidFill>
                  <a:srgbClr val="002060"/>
                </a:solidFill>
              </a:rPr>
              <a:t>Hệ điều hành Windows XP/2003/Vista/7.</a:t>
            </a:r>
          </a:p>
          <a:p>
            <a:pPr lvl="1"/>
            <a:r>
              <a:rPr lang="en-US" sz="2000">
                <a:solidFill>
                  <a:srgbClr val="002060"/>
                </a:solidFill>
              </a:rPr>
              <a:t>Visual Studio C++</a:t>
            </a:r>
          </a:p>
          <a:p>
            <a:pPr lvl="1"/>
            <a:r>
              <a:rPr lang="en-US" sz="2000">
                <a:solidFill>
                  <a:srgbClr val="002060"/>
                </a:solidFill>
              </a:rPr>
              <a:t>Thư viện trực tuyến MSDN</a:t>
            </a:r>
          </a:p>
          <a:p>
            <a:pPr lvl="1"/>
            <a:r>
              <a:rPr lang="en-US" sz="2000">
                <a:solidFill>
                  <a:srgbClr val="002060"/>
                </a:solidFill>
              </a:rPr>
              <a:t>Thêm tiêu đề WINSOCK2.H vào đầu mỗi tệp mã nguồn.</a:t>
            </a:r>
          </a:p>
          <a:p>
            <a:pPr lvl="1"/>
            <a:r>
              <a:rPr lang="en-US" sz="2000">
                <a:solidFill>
                  <a:srgbClr val="002060"/>
                </a:solidFill>
              </a:rPr>
              <a:t>Thêm thư viện WS2_32.LIB vào mỗi Project bằng cách</a:t>
            </a:r>
          </a:p>
          <a:p>
            <a:pPr lvl="2">
              <a:buNone/>
            </a:pPr>
            <a:r>
              <a:rPr lang="en-US" sz="2000" b="1">
                <a:solidFill>
                  <a:srgbClr val="002060"/>
                </a:solidFill>
              </a:rPr>
              <a:t>Project =&gt; Property =&gt; Configuration Properties=&gt; Linker=&gt;Input=&gt;Additional Dependencies</a:t>
            </a:r>
          </a:p>
          <a:p>
            <a:pPr lvl="1">
              <a:buNone/>
            </a:pPr>
            <a:endParaRPr lang="en-US" sz="2000">
              <a:solidFill>
                <a:srgbClr val="002060"/>
              </a:solidFill>
            </a:endParaRPr>
          </a:p>
          <a:p>
            <a:pPr lvl="1">
              <a:buNone/>
            </a:pPr>
            <a:endParaRPr lang="en-US" sz="2000">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3.3 Lập trình WinSock</a:t>
            </a:r>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52" name="Picture 4"/>
          <p:cNvPicPr>
            <a:picLocks noChangeAspect="1" noChangeArrowheads="1"/>
          </p:cNvPicPr>
          <p:nvPr/>
        </p:nvPicPr>
        <p:blipFill>
          <a:blip r:embed="rId2" cstate="print"/>
          <a:srcRect/>
          <a:stretch>
            <a:fillRect/>
          </a:stretch>
        </p:blipFill>
        <p:spPr bwMode="auto">
          <a:xfrm>
            <a:off x="1524000" y="4134278"/>
            <a:ext cx="5715000" cy="2571322"/>
          </a:xfrm>
          <a:prstGeom prst="rect">
            <a:avLst/>
          </a:prstGeom>
          <a:noFill/>
          <a:ln w="9525">
            <a:noFill/>
            <a:miter lim="800000"/>
            <a:headEnd/>
            <a:tailEnd/>
          </a:ln>
        </p:spPr>
      </p:pic>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61</a:t>
            </a:fld>
            <a:endParaRPr lang="en-US" sz="16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Autofit/>
          </a:bodyPr>
          <a:lstStyle/>
          <a:p>
            <a:r>
              <a:rPr lang="en-US" sz="2400">
                <a:solidFill>
                  <a:srgbClr val="002060"/>
                </a:solidFill>
              </a:rPr>
              <a:t>Khởi tạo WinSock</a:t>
            </a:r>
          </a:p>
          <a:p>
            <a:pPr lvl="1"/>
            <a:r>
              <a:rPr lang="en-US" sz="2000">
                <a:solidFill>
                  <a:srgbClr val="002060"/>
                </a:solidFill>
              </a:rPr>
              <a:t>WinSock cần được khởi tạo ở đầu mỗi ứng dụng trước khi có thể sử dụng</a:t>
            </a:r>
          </a:p>
          <a:p>
            <a:pPr lvl="1"/>
            <a:r>
              <a:rPr lang="en-US" sz="2000">
                <a:solidFill>
                  <a:srgbClr val="002060"/>
                </a:solidFill>
              </a:rPr>
              <a:t>Hàm WSAStartup sẽ làm nhiệm khởi tạo</a:t>
            </a:r>
          </a:p>
          <a:p>
            <a:pPr lvl="1"/>
            <a:endParaRPr lang="en-US" sz="2000">
              <a:solidFill>
                <a:srgbClr val="002060"/>
              </a:solidFill>
            </a:endParaRPr>
          </a:p>
          <a:p>
            <a:pPr lvl="2">
              <a:buNone/>
            </a:pPr>
            <a:endParaRPr lang="en-US" sz="2000">
              <a:solidFill>
                <a:srgbClr val="002060"/>
              </a:solidFill>
            </a:endParaRPr>
          </a:p>
          <a:p>
            <a:pPr lvl="1"/>
            <a:endParaRPr lang="en-US" sz="2000">
              <a:solidFill>
                <a:srgbClr val="002060"/>
              </a:solidFill>
            </a:endParaRPr>
          </a:p>
          <a:p>
            <a:pPr lvl="2">
              <a:buFont typeface="Wingdings" pitchFamily="2" charset="2"/>
              <a:buChar char="§"/>
            </a:pPr>
            <a:endParaRPr lang="en-US" sz="2000">
              <a:solidFill>
                <a:srgbClr val="002060"/>
              </a:solidFill>
            </a:endParaRPr>
          </a:p>
          <a:p>
            <a:pPr lvl="2">
              <a:buFont typeface="Wingdings" pitchFamily="2" charset="2"/>
              <a:buChar char="§"/>
            </a:pPr>
            <a:r>
              <a:rPr lang="en-US" sz="2000">
                <a:solidFill>
                  <a:srgbClr val="002060"/>
                </a:solidFill>
              </a:rPr>
              <a:t>wVersionRequested: [IN] phiên bản WinSock cần dùng.</a:t>
            </a:r>
          </a:p>
          <a:p>
            <a:pPr lvl="2">
              <a:buFont typeface="Wingdings" pitchFamily="2" charset="2"/>
              <a:buChar char="§"/>
            </a:pPr>
            <a:r>
              <a:rPr lang="en-US" sz="2000">
                <a:solidFill>
                  <a:srgbClr val="002060"/>
                </a:solidFill>
              </a:rPr>
              <a:t>lpWSAData: [OUT] con trỏ chứa thông tin về WinSock cài đặt trong hệ thống.</a:t>
            </a:r>
          </a:p>
          <a:p>
            <a:pPr lvl="2">
              <a:buFont typeface="Wingdings" pitchFamily="2" charset="2"/>
              <a:buChar char="§"/>
            </a:pPr>
            <a:r>
              <a:rPr lang="en-US" sz="2000">
                <a:solidFill>
                  <a:srgbClr val="002060"/>
                </a:solidFill>
              </a:rPr>
              <a:t>Giá trị trả về: </a:t>
            </a:r>
          </a:p>
          <a:p>
            <a:pPr lvl="3">
              <a:buFont typeface="Wingdings" pitchFamily="2" charset="2"/>
              <a:buChar char="§"/>
            </a:pPr>
            <a:r>
              <a:rPr lang="en-US" sz="1800">
                <a:solidFill>
                  <a:srgbClr val="002060"/>
                </a:solidFill>
              </a:rPr>
              <a:t>Thành công: 0</a:t>
            </a:r>
          </a:p>
          <a:p>
            <a:pPr lvl="3">
              <a:buFont typeface="Wingdings" pitchFamily="2" charset="2"/>
              <a:buChar char="§"/>
            </a:pPr>
            <a:r>
              <a:rPr lang="en-US" sz="1800">
                <a:solidFill>
                  <a:srgbClr val="002060"/>
                </a:solidFill>
              </a:rPr>
              <a:t>Thất bại: SOCKET_ERROR</a:t>
            </a:r>
          </a:p>
        </p:txBody>
      </p:sp>
      <p:sp>
        <p:nvSpPr>
          <p:cNvPr id="3" name="Title 2"/>
          <p:cNvSpPr>
            <a:spLocks noGrp="1"/>
          </p:cNvSpPr>
          <p:nvPr>
            <p:ph type="title"/>
          </p:nvPr>
        </p:nvSpPr>
        <p:spPr/>
        <p:txBody>
          <a:bodyPr>
            <a:normAutofit/>
          </a:bodyPr>
          <a:lstStyle/>
          <a:p>
            <a:pPr algn="ctr"/>
            <a:r>
              <a:rPr lang="en-US" b="1">
                <a:solidFill>
                  <a:srgbClr val="002060"/>
                </a:solidFill>
              </a:rPr>
              <a:t>3.3 Lập trình WinSock</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62</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Box 5"/>
          <p:cNvSpPr txBox="1"/>
          <p:nvPr/>
        </p:nvSpPr>
        <p:spPr>
          <a:xfrm>
            <a:off x="1600200" y="2971800"/>
            <a:ext cx="6019800" cy="1200329"/>
          </a:xfrm>
          <a:prstGeom prst="rect">
            <a:avLst/>
          </a:prstGeom>
          <a:noFill/>
          <a:ln w="3175">
            <a:noFill/>
          </a:ln>
        </p:spPr>
        <p:txBody>
          <a:bodyPr wrap="square" rtlCol="0">
            <a:spAutoFit/>
          </a:bodyPr>
          <a:lstStyle/>
          <a:p>
            <a:r>
              <a:rPr lang="en-US" b="1">
                <a:solidFill>
                  <a:srgbClr val="002060"/>
                </a:solidFill>
              </a:rPr>
              <a:t>int WSAStartup(</a:t>
            </a:r>
          </a:p>
          <a:p>
            <a:r>
              <a:rPr lang="en-US" b="1">
                <a:solidFill>
                  <a:srgbClr val="002060"/>
                </a:solidFill>
              </a:rPr>
              <a:t>    WORD wVersionRequested,</a:t>
            </a:r>
          </a:p>
          <a:p>
            <a:r>
              <a:rPr lang="en-US" b="1">
                <a:solidFill>
                  <a:srgbClr val="002060"/>
                </a:solidFill>
              </a:rPr>
              <a:t>    LPWSADATA      lpWSAData</a:t>
            </a:r>
          </a:p>
          <a:p>
            <a:r>
              <a:rPr lang="en-US" b="1">
                <a:solidFill>
                  <a:srgbClr val="002060"/>
                </a:solidFill>
              </a:rPr>
              <a: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a:solidFill>
                  <a:srgbClr val="002060"/>
                </a:solidFill>
              </a:rPr>
              <a:t>Khởi tạo WinSock</a:t>
            </a:r>
          </a:p>
          <a:p>
            <a:pPr lvl="1"/>
            <a:r>
              <a:rPr lang="en-US" sz="2000">
                <a:solidFill>
                  <a:srgbClr val="002060"/>
                </a:solidFill>
              </a:rPr>
              <a:t>Thí dụ</a:t>
            </a:r>
          </a:p>
        </p:txBody>
      </p:sp>
      <p:sp>
        <p:nvSpPr>
          <p:cNvPr id="3" name="Title 2"/>
          <p:cNvSpPr>
            <a:spLocks noGrp="1"/>
          </p:cNvSpPr>
          <p:nvPr>
            <p:ph type="title"/>
          </p:nvPr>
        </p:nvSpPr>
        <p:spPr/>
        <p:txBody>
          <a:bodyPr>
            <a:normAutofit/>
          </a:bodyPr>
          <a:lstStyle/>
          <a:p>
            <a:pPr algn="ctr"/>
            <a:r>
              <a:rPr lang="en-US" b="1">
                <a:solidFill>
                  <a:srgbClr val="002060"/>
                </a:solidFill>
              </a:rPr>
              <a:t>3.3 Lập trình WinSock</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63</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Box 5"/>
          <p:cNvSpPr txBox="1"/>
          <p:nvPr/>
        </p:nvSpPr>
        <p:spPr>
          <a:xfrm>
            <a:off x="1219200" y="2286000"/>
            <a:ext cx="6934200" cy="1754326"/>
          </a:xfrm>
          <a:prstGeom prst="rect">
            <a:avLst/>
          </a:prstGeom>
          <a:noFill/>
          <a:ln w="3175">
            <a:noFill/>
          </a:ln>
        </p:spPr>
        <p:txBody>
          <a:bodyPr wrap="square" rtlCol="0">
            <a:spAutoFit/>
          </a:bodyPr>
          <a:lstStyle/>
          <a:p>
            <a:r>
              <a:rPr lang="en-US" b="1">
                <a:solidFill>
                  <a:srgbClr val="002060"/>
                </a:solidFill>
              </a:rPr>
              <a:t>WSADATA 	wsaData;</a:t>
            </a:r>
          </a:p>
          <a:p>
            <a:r>
              <a:rPr lang="en-US" b="1">
                <a:solidFill>
                  <a:srgbClr val="002060"/>
                </a:solidFill>
              </a:rPr>
              <a:t>WORD	wVersion = MAKEWORD(2,2); </a:t>
            </a:r>
            <a:r>
              <a:rPr lang="en-US" b="1">
                <a:solidFill>
                  <a:srgbClr val="006020"/>
                </a:solidFill>
              </a:rPr>
              <a:t>// Khởi tạo phiên bản 2.2</a:t>
            </a:r>
          </a:p>
          <a:p>
            <a:r>
              <a:rPr lang="en-US" b="1">
                <a:solidFill>
                  <a:srgbClr val="002060"/>
                </a:solidFill>
              </a:rPr>
              <a:t>if (WSAStartup(wVersion,&amp;wsaData)) </a:t>
            </a:r>
          </a:p>
          <a:p>
            <a:r>
              <a:rPr lang="en-US" b="1">
                <a:solidFill>
                  <a:srgbClr val="002060"/>
                </a:solidFill>
              </a:rPr>
              <a:t>{</a:t>
            </a:r>
          </a:p>
          <a:p>
            <a:r>
              <a:rPr lang="en-US" b="1">
                <a:solidFill>
                  <a:srgbClr val="002060"/>
                </a:solidFill>
              </a:rPr>
              <a:t>	printf(“Version not supported”);</a:t>
            </a:r>
          </a:p>
          <a:p>
            <a:r>
              <a:rPr lang="en-US" b="1">
                <a:solidFill>
                  <a:srgbClr val="002060"/>
                </a:solidFill>
              </a:rPr>
              <a: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a:solidFill>
                  <a:srgbClr val="002060"/>
                </a:solidFill>
              </a:rPr>
              <a:t>Giải phóng  WinSock</a:t>
            </a:r>
          </a:p>
          <a:p>
            <a:pPr lvl="1"/>
            <a:r>
              <a:rPr lang="en-US" sz="2000">
                <a:solidFill>
                  <a:srgbClr val="002060"/>
                </a:solidFill>
              </a:rPr>
              <a:t>Ứng dụng khi kết thúc sử dụng WinSock có thể gọi hàm sau để giải phóng tài nguyên về cho hệ thống</a:t>
            </a:r>
          </a:p>
          <a:p>
            <a:pPr lvl="1">
              <a:buNone/>
            </a:pPr>
            <a:r>
              <a:rPr lang="en-US" sz="2000">
                <a:solidFill>
                  <a:srgbClr val="002060"/>
                </a:solidFill>
              </a:rPr>
              <a:t>	   </a:t>
            </a:r>
            <a:r>
              <a:rPr lang="en-US" sz="2000" b="1">
                <a:solidFill>
                  <a:srgbClr val="002060"/>
                </a:solidFill>
              </a:rPr>
              <a:t>int WSACleanup(void);</a:t>
            </a:r>
          </a:p>
          <a:p>
            <a:pPr lvl="1">
              <a:buFont typeface="Wingdings" pitchFamily="2" charset="2"/>
              <a:buChar char="§"/>
            </a:pPr>
            <a:r>
              <a:rPr lang="en-US" sz="2000">
                <a:solidFill>
                  <a:srgbClr val="002060"/>
                </a:solidFill>
              </a:rPr>
              <a:t>	Giá trị trả về:</a:t>
            </a:r>
          </a:p>
          <a:p>
            <a:pPr lvl="2">
              <a:buFont typeface="Wingdings" pitchFamily="2" charset="2"/>
              <a:buChar char="§"/>
            </a:pPr>
            <a:r>
              <a:rPr lang="en-US" sz="2000">
                <a:solidFill>
                  <a:srgbClr val="002060"/>
                </a:solidFill>
              </a:rPr>
              <a:t>Thành công: 0</a:t>
            </a:r>
          </a:p>
          <a:p>
            <a:pPr lvl="2">
              <a:buFont typeface="Wingdings" pitchFamily="2" charset="2"/>
              <a:buChar char="§"/>
            </a:pPr>
            <a:r>
              <a:rPr lang="en-US" sz="2000">
                <a:solidFill>
                  <a:srgbClr val="002060"/>
                </a:solidFill>
              </a:rPr>
              <a:t>Thất bại: SOCKET_ERROR</a:t>
            </a:r>
          </a:p>
        </p:txBody>
      </p:sp>
      <p:sp>
        <p:nvSpPr>
          <p:cNvPr id="3" name="Title 2"/>
          <p:cNvSpPr>
            <a:spLocks noGrp="1"/>
          </p:cNvSpPr>
          <p:nvPr>
            <p:ph type="title"/>
          </p:nvPr>
        </p:nvSpPr>
        <p:spPr/>
        <p:txBody>
          <a:bodyPr>
            <a:normAutofit/>
          </a:bodyPr>
          <a:lstStyle/>
          <a:p>
            <a:pPr algn="ctr"/>
            <a:r>
              <a:rPr lang="en-US" b="1">
                <a:solidFill>
                  <a:srgbClr val="002060"/>
                </a:solidFill>
              </a:rPr>
              <a:t>3.3 Lập trình WinSock</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64</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a:solidFill>
                  <a:srgbClr val="002060"/>
                </a:solidFill>
              </a:rPr>
              <a:t>Xác định lỗi</a:t>
            </a:r>
          </a:p>
          <a:p>
            <a:pPr lvl="1"/>
            <a:r>
              <a:rPr lang="en-US" sz="2000">
                <a:solidFill>
                  <a:srgbClr val="002060"/>
                </a:solidFill>
              </a:rPr>
              <a:t>Phần lớn các hàm của WinSock nếu thành công đều trả về 0.</a:t>
            </a:r>
          </a:p>
          <a:p>
            <a:pPr lvl="1"/>
            <a:r>
              <a:rPr lang="en-US" sz="2000">
                <a:solidFill>
                  <a:srgbClr val="002060"/>
                </a:solidFill>
              </a:rPr>
              <a:t>Nếu thất bại, giá trị trả về của hàm là SOCKET_ERROR.</a:t>
            </a:r>
          </a:p>
          <a:p>
            <a:pPr lvl="1"/>
            <a:r>
              <a:rPr lang="en-US" sz="2000">
                <a:solidFill>
                  <a:srgbClr val="002060"/>
                </a:solidFill>
              </a:rPr>
              <a:t>Ứng dụng có thể lấy mã lỗi gần nhất bằng hàm </a:t>
            </a:r>
          </a:p>
          <a:p>
            <a:pPr lvl="2">
              <a:buNone/>
            </a:pPr>
            <a:r>
              <a:rPr lang="en-US" sz="2000" b="1">
                <a:solidFill>
                  <a:srgbClr val="002060"/>
                </a:solidFill>
              </a:rPr>
              <a:t>int WSAGetLastError(void);</a:t>
            </a:r>
          </a:p>
          <a:p>
            <a:pPr lvl="1"/>
            <a:r>
              <a:rPr lang="en-US" sz="2000">
                <a:solidFill>
                  <a:srgbClr val="002060"/>
                </a:solidFill>
              </a:rPr>
              <a:t>Tra cứu lỗi với công cụ </a:t>
            </a:r>
            <a:r>
              <a:rPr lang="en-US" sz="2000" b="1">
                <a:solidFill>
                  <a:srgbClr val="002060"/>
                </a:solidFill>
              </a:rPr>
              <a:t>Error Lookup </a:t>
            </a:r>
            <a:r>
              <a:rPr lang="en-US" sz="2000">
                <a:solidFill>
                  <a:srgbClr val="002060"/>
                </a:solidFill>
              </a:rPr>
              <a:t>trong Visual Studio</a:t>
            </a:r>
            <a:endParaRPr lang="en-US" sz="2000" b="1">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3.3 Lập trình WinSock</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65</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2514601" y="3581400"/>
            <a:ext cx="4267200" cy="2706379"/>
          </a:xfrm>
          <a:prstGeom prst="rect">
            <a:avLst/>
          </a:prstGeom>
          <a:noFill/>
          <a:ln w="9525">
            <a:noFill/>
            <a:miter lim="800000"/>
            <a:headEnd/>
            <a:tailEnd/>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lnSpcReduction="10000"/>
          </a:bodyPr>
          <a:lstStyle/>
          <a:p>
            <a:r>
              <a:rPr lang="en-US" sz="2400">
                <a:solidFill>
                  <a:srgbClr val="002060"/>
                </a:solidFill>
              </a:rPr>
              <a:t>Tạo SOCKET</a:t>
            </a:r>
          </a:p>
          <a:p>
            <a:pPr lvl="1"/>
            <a:r>
              <a:rPr lang="en-US" sz="2000">
                <a:solidFill>
                  <a:srgbClr val="002060"/>
                </a:solidFill>
              </a:rPr>
              <a:t>SOCKET là một số nguyên trừu tượng hóa kết nối mạng của ứng dụng.</a:t>
            </a:r>
          </a:p>
          <a:p>
            <a:pPr lvl="1"/>
            <a:r>
              <a:rPr lang="en-US" sz="2000">
                <a:solidFill>
                  <a:srgbClr val="002060"/>
                </a:solidFill>
              </a:rPr>
              <a:t>Ứng dụng phải tạo SOCKET trước khi có thể gửi nhận dữ liệu.</a:t>
            </a:r>
          </a:p>
          <a:p>
            <a:pPr lvl="1"/>
            <a:r>
              <a:rPr lang="en-US" sz="2000">
                <a:solidFill>
                  <a:srgbClr val="002060"/>
                </a:solidFill>
              </a:rPr>
              <a:t>Hàm </a:t>
            </a:r>
            <a:r>
              <a:rPr lang="en-US" sz="2000" b="1">
                <a:solidFill>
                  <a:srgbClr val="002060"/>
                </a:solidFill>
              </a:rPr>
              <a:t>socket</a:t>
            </a:r>
            <a:r>
              <a:rPr lang="en-US" sz="2000">
                <a:solidFill>
                  <a:srgbClr val="002060"/>
                </a:solidFill>
              </a:rPr>
              <a:t> được sử dụng để tạo SOCKET</a:t>
            </a:r>
          </a:p>
          <a:p>
            <a:pPr lvl="1"/>
            <a:endParaRPr lang="en-US" sz="2000">
              <a:solidFill>
                <a:srgbClr val="002060"/>
              </a:solidFill>
            </a:endParaRPr>
          </a:p>
          <a:p>
            <a:pPr lvl="1"/>
            <a:endParaRPr lang="en-US" sz="2000">
              <a:solidFill>
                <a:srgbClr val="002060"/>
              </a:solidFill>
            </a:endParaRPr>
          </a:p>
          <a:p>
            <a:pPr lvl="1"/>
            <a:endParaRPr lang="en-US" sz="2000">
              <a:solidFill>
                <a:srgbClr val="002060"/>
              </a:solidFill>
            </a:endParaRPr>
          </a:p>
          <a:p>
            <a:pPr lvl="1"/>
            <a:endParaRPr lang="en-US" sz="2000">
              <a:solidFill>
                <a:srgbClr val="002060"/>
              </a:solidFill>
            </a:endParaRPr>
          </a:p>
          <a:p>
            <a:pPr lvl="1">
              <a:buNone/>
            </a:pPr>
            <a:r>
              <a:rPr lang="en-US" sz="2000">
                <a:solidFill>
                  <a:srgbClr val="002060"/>
                </a:solidFill>
              </a:rPr>
              <a:t>    Trong đó: </a:t>
            </a:r>
          </a:p>
          <a:p>
            <a:pPr lvl="2">
              <a:buFont typeface="Wingdings" pitchFamily="2" charset="2"/>
              <a:buChar char="§"/>
            </a:pPr>
            <a:r>
              <a:rPr lang="en-US" sz="2000" b="1">
                <a:solidFill>
                  <a:srgbClr val="002060"/>
                </a:solidFill>
              </a:rPr>
              <a:t>af</a:t>
            </a:r>
            <a:r>
              <a:rPr lang="en-US" sz="2000">
                <a:solidFill>
                  <a:srgbClr val="002060"/>
                </a:solidFill>
              </a:rPr>
              <a:t>: [IN] Address Family, họ giao thức sẽ sử dụng, thường là AF_INET, AF_INET6.</a:t>
            </a:r>
          </a:p>
          <a:p>
            <a:pPr lvl="2">
              <a:buFont typeface="Wingdings" pitchFamily="2" charset="2"/>
              <a:buChar char="§"/>
            </a:pPr>
            <a:r>
              <a:rPr lang="en-US" sz="2000" b="1">
                <a:solidFill>
                  <a:srgbClr val="002060"/>
                </a:solidFill>
              </a:rPr>
              <a:t>type</a:t>
            </a:r>
            <a:r>
              <a:rPr lang="en-US" sz="2000">
                <a:solidFill>
                  <a:srgbClr val="002060"/>
                </a:solidFill>
              </a:rPr>
              <a:t>: [IN] Kiểu socket, SOCK_STREAM cho TCP/IP và SOCK_DGRAM cho UDP/IP.</a:t>
            </a:r>
          </a:p>
          <a:p>
            <a:pPr lvl="2">
              <a:buFont typeface="Wingdings" pitchFamily="2" charset="2"/>
              <a:buChar char="§"/>
            </a:pPr>
            <a:r>
              <a:rPr lang="en-US" sz="2000" b="1">
                <a:solidFill>
                  <a:srgbClr val="002060"/>
                </a:solidFill>
              </a:rPr>
              <a:t>protocol</a:t>
            </a:r>
            <a:r>
              <a:rPr lang="en-US" sz="2000">
                <a:solidFill>
                  <a:srgbClr val="002060"/>
                </a:solidFill>
              </a:rPr>
              <a:t>: [IN] Giao thức tầng giao vận, IPPROTO_TCP hoặc IPPROTO_UDP</a:t>
            </a:r>
            <a:endParaRPr lang="en-US" sz="2000" b="1">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3.3 Lập trình WinSock</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66</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TextBox 6"/>
          <p:cNvSpPr txBox="1"/>
          <p:nvPr/>
        </p:nvSpPr>
        <p:spPr>
          <a:xfrm>
            <a:off x="1371600" y="3048000"/>
            <a:ext cx="4953000" cy="1200329"/>
          </a:xfrm>
          <a:prstGeom prst="rect">
            <a:avLst/>
          </a:prstGeom>
          <a:noFill/>
        </p:spPr>
        <p:txBody>
          <a:bodyPr wrap="square" rtlCol="0">
            <a:spAutoFit/>
          </a:bodyPr>
          <a:lstStyle/>
          <a:p>
            <a:r>
              <a:rPr lang="en-US" b="1">
                <a:solidFill>
                  <a:srgbClr val="002060"/>
                </a:solidFill>
              </a:rPr>
              <a:t>SOCKET socket (</a:t>
            </a:r>
          </a:p>
          <a:p>
            <a:r>
              <a:rPr lang="en-US" b="1">
                <a:solidFill>
                  <a:srgbClr val="002060"/>
                </a:solidFill>
              </a:rPr>
              <a:t>    int af,</a:t>
            </a:r>
          </a:p>
          <a:p>
            <a:r>
              <a:rPr lang="en-US" b="1">
                <a:solidFill>
                  <a:srgbClr val="002060"/>
                </a:solidFill>
              </a:rPr>
              <a:t>    int type,</a:t>
            </a:r>
          </a:p>
          <a:p>
            <a:r>
              <a:rPr lang="en-US" b="1">
                <a:solidFill>
                  <a:srgbClr val="002060"/>
                </a:solidFill>
              </a:rPr>
              <a:t>    int protocol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a:solidFill>
                  <a:srgbClr val="002060"/>
                </a:solidFill>
              </a:rPr>
              <a:t>Tạo SOCKET</a:t>
            </a:r>
          </a:p>
          <a:p>
            <a:pPr lvl="1"/>
            <a:r>
              <a:rPr lang="en-US" sz="2000">
                <a:solidFill>
                  <a:srgbClr val="002060"/>
                </a:solidFill>
              </a:rPr>
              <a:t>Thí dụ</a:t>
            </a:r>
            <a:endParaRPr lang="en-US" sz="2000" b="1">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3.3 Lập trình WinSock</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67</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TextBox 6"/>
          <p:cNvSpPr txBox="1"/>
          <p:nvPr/>
        </p:nvSpPr>
        <p:spPr>
          <a:xfrm>
            <a:off x="1371600" y="2286000"/>
            <a:ext cx="6019800" cy="2031325"/>
          </a:xfrm>
          <a:prstGeom prst="rect">
            <a:avLst/>
          </a:prstGeom>
          <a:noFill/>
        </p:spPr>
        <p:txBody>
          <a:bodyPr wrap="square" rtlCol="0">
            <a:spAutoFit/>
          </a:bodyPr>
          <a:lstStyle/>
          <a:p>
            <a:r>
              <a:rPr lang="en-US" b="1">
                <a:solidFill>
                  <a:srgbClr val="002060"/>
                </a:solidFill>
              </a:rPr>
              <a:t>SOCKET          s1,s2; </a:t>
            </a:r>
            <a:r>
              <a:rPr lang="en-US" b="1">
                <a:solidFill>
                  <a:srgbClr val="006020"/>
                </a:solidFill>
              </a:rPr>
              <a:t>// Khai báo socket s1,s2</a:t>
            </a:r>
          </a:p>
          <a:p>
            <a:endParaRPr lang="en-US" b="1">
              <a:solidFill>
                <a:srgbClr val="002060"/>
              </a:solidFill>
            </a:endParaRPr>
          </a:p>
          <a:p>
            <a:r>
              <a:rPr lang="en-US" b="1">
                <a:solidFill>
                  <a:srgbClr val="006020"/>
                </a:solidFill>
              </a:rPr>
              <a:t>// Tạo socket TCP</a:t>
            </a:r>
          </a:p>
          <a:p>
            <a:r>
              <a:rPr lang="en-US" b="1">
                <a:solidFill>
                  <a:srgbClr val="002060"/>
                </a:solidFill>
              </a:rPr>
              <a:t>s1 = socket(AF_INET, SOCK_STREAM, IPPROTO_TCP);</a:t>
            </a:r>
          </a:p>
          <a:p>
            <a:endParaRPr lang="en-US" b="1">
              <a:solidFill>
                <a:srgbClr val="002060"/>
              </a:solidFill>
            </a:endParaRPr>
          </a:p>
          <a:p>
            <a:r>
              <a:rPr lang="en-US" b="1">
                <a:solidFill>
                  <a:srgbClr val="006020"/>
                </a:solidFill>
              </a:rPr>
              <a:t>// Tạo socket UDP</a:t>
            </a:r>
          </a:p>
          <a:p>
            <a:r>
              <a:rPr lang="en-US" b="1">
                <a:solidFill>
                  <a:srgbClr val="002060"/>
                </a:solidFill>
              </a:rPr>
              <a:t>s2 = socket(AF_INET,SOCK_DGRAM,IPPROTO_UDP);</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a:solidFill>
                  <a:srgbClr val="002060"/>
                </a:solidFill>
              </a:rPr>
              <a:t>Xác định địa chỉ</a:t>
            </a:r>
          </a:p>
          <a:p>
            <a:pPr lvl="1"/>
            <a:r>
              <a:rPr lang="en-US" sz="2000">
                <a:solidFill>
                  <a:srgbClr val="002060"/>
                </a:solidFill>
              </a:rPr>
              <a:t>WinSock sử dụng </a:t>
            </a:r>
            <a:r>
              <a:rPr lang="en-US" sz="2000" b="1">
                <a:solidFill>
                  <a:srgbClr val="002060"/>
                </a:solidFill>
              </a:rPr>
              <a:t>sockaddr_in</a:t>
            </a:r>
            <a:r>
              <a:rPr lang="en-US" sz="2000">
                <a:solidFill>
                  <a:srgbClr val="002060"/>
                </a:solidFill>
              </a:rPr>
              <a:t> để lưu địa chỉ của ứng dụng đích cần nối đến. </a:t>
            </a:r>
          </a:p>
          <a:p>
            <a:pPr lvl="1"/>
            <a:r>
              <a:rPr lang="en-US" sz="2000">
                <a:solidFill>
                  <a:srgbClr val="002060"/>
                </a:solidFill>
              </a:rPr>
              <a:t>Ứng dụng cần khởi tạo thông tin trong cấu trúc này</a:t>
            </a:r>
          </a:p>
          <a:p>
            <a:pPr lvl="1"/>
            <a:endParaRPr lang="en-US" sz="2000">
              <a:solidFill>
                <a:srgbClr val="002060"/>
              </a:solidFill>
            </a:endParaRPr>
          </a:p>
          <a:p>
            <a:pPr lvl="1"/>
            <a:endParaRPr lang="en-US" sz="2000">
              <a:solidFill>
                <a:srgbClr val="002060"/>
              </a:solidFill>
            </a:endParaRPr>
          </a:p>
          <a:p>
            <a:pPr lvl="2">
              <a:buNone/>
            </a:pPr>
            <a:r>
              <a:rPr lang="en-US" sz="2000">
                <a:solidFill>
                  <a:srgbClr val="002060"/>
                </a:solidFill>
              </a:rPr>
              <a:t>	</a:t>
            </a:r>
          </a:p>
          <a:p>
            <a:pPr lvl="2">
              <a:buNone/>
            </a:pPr>
            <a:endParaRPr lang="en-US" sz="2000">
              <a:solidFill>
                <a:srgbClr val="002060"/>
              </a:solidFill>
            </a:endParaRPr>
          </a:p>
          <a:p>
            <a:pPr lvl="1">
              <a:buNone/>
            </a:pPr>
            <a:endParaRPr lang="en-US" sz="2000">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3.3 Lập trình WinSock</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68</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2" name="TextBox 11"/>
          <p:cNvSpPr txBox="1"/>
          <p:nvPr/>
        </p:nvSpPr>
        <p:spPr>
          <a:xfrm>
            <a:off x="1219200" y="2971800"/>
            <a:ext cx="6858000" cy="1754326"/>
          </a:xfrm>
          <a:prstGeom prst="rect">
            <a:avLst/>
          </a:prstGeom>
          <a:noFill/>
        </p:spPr>
        <p:txBody>
          <a:bodyPr wrap="square" rtlCol="0">
            <a:spAutoFit/>
          </a:bodyPr>
          <a:lstStyle/>
          <a:p>
            <a:r>
              <a:rPr lang="en-US" b="1">
                <a:solidFill>
                  <a:srgbClr val="002060"/>
                </a:solidFill>
              </a:rPr>
              <a:t>struct sockaddr_in{</a:t>
            </a:r>
          </a:p>
          <a:p>
            <a:r>
              <a:rPr lang="en-US" b="1">
                <a:solidFill>
                  <a:srgbClr val="002060"/>
                </a:solidFill>
              </a:rPr>
              <a:t>    short           sin_family; </a:t>
            </a:r>
            <a:r>
              <a:rPr lang="en-US" b="1">
                <a:solidFill>
                  <a:srgbClr val="006020"/>
                </a:solidFill>
              </a:rPr>
              <a:t>// Họ giao thức, thường là AF_INET</a:t>
            </a:r>
          </a:p>
          <a:p>
            <a:r>
              <a:rPr lang="en-US" b="1">
                <a:solidFill>
                  <a:srgbClr val="002060"/>
                </a:solidFill>
              </a:rPr>
              <a:t>    u_short         sin_port;  </a:t>
            </a:r>
            <a:r>
              <a:rPr lang="en-US" b="1">
                <a:solidFill>
                  <a:srgbClr val="006020"/>
                </a:solidFill>
              </a:rPr>
              <a:t>// Cổng, dạng big-endian</a:t>
            </a:r>
          </a:p>
          <a:p>
            <a:r>
              <a:rPr lang="en-US" b="1">
                <a:solidFill>
                  <a:srgbClr val="002060"/>
                </a:solidFill>
              </a:rPr>
              <a:t>    struct in_addr  sin_addr; </a:t>
            </a:r>
            <a:r>
              <a:rPr lang="en-US" b="1">
                <a:solidFill>
                  <a:srgbClr val="006020"/>
                </a:solidFill>
              </a:rPr>
              <a:t>// Địa chỉ IP</a:t>
            </a:r>
          </a:p>
          <a:p>
            <a:r>
              <a:rPr lang="en-US" b="1">
                <a:solidFill>
                  <a:srgbClr val="002060"/>
                </a:solidFill>
              </a:rPr>
              <a:t>    char            sin_zero[8];      </a:t>
            </a:r>
            <a:r>
              <a:rPr lang="en-US" b="1">
                <a:solidFill>
                  <a:srgbClr val="006020"/>
                </a:solidFill>
              </a:rPr>
              <a:t>// Không sử dụng với IPv4</a:t>
            </a:r>
            <a:r>
              <a:rPr lang="en-US" b="1">
                <a:solidFill>
                  <a:srgbClr val="002060"/>
                </a:solidFill>
              </a:rPr>
              <a:t> </a:t>
            </a:r>
          </a:p>
          <a:p>
            <a:r>
              <a:rPr lang="en-US" b="1">
                <a:solidFill>
                  <a:srgbClr val="002060"/>
                </a:solidFill>
              </a:rPr>
              <a: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a:solidFill>
                  <a:srgbClr val="002060"/>
                </a:solidFill>
              </a:rPr>
              <a:t>Xác định địa chỉ</a:t>
            </a:r>
          </a:p>
          <a:p>
            <a:pPr lvl="1"/>
            <a:r>
              <a:rPr lang="en-US" sz="2000">
                <a:solidFill>
                  <a:srgbClr val="002060"/>
                </a:solidFill>
              </a:rPr>
              <a:t>Sử dụng các hàm hỗ trợ :</a:t>
            </a:r>
          </a:p>
          <a:p>
            <a:pPr lvl="2"/>
            <a:r>
              <a:rPr lang="en-US" sz="2000">
                <a:solidFill>
                  <a:srgbClr val="002060"/>
                </a:solidFill>
              </a:rPr>
              <a:t>Chuyển đổi địa chỉ IP dạng xâu sang số nguyên 32 bit</a:t>
            </a:r>
          </a:p>
          <a:p>
            <a:pPr lvl="2"/>
            <a:endParaRPr lang="en-US" sz="2000">
              <a:solidFill>
                <a:srgbClr val="002060"/>
              </a:solidFill>
            </a:endParaRPr>
          </a:p>
          <a:p>
            <a:pPr lvl="2"/>
            <a:r>
              <a:rPr lang="en-US" sz="2000">
                <a:solidFill>
                  <a:srgbClr val="002060"/>
                </a:solidFill>
              </a:rPr>
              <a:t>Chuyển đổi địa chỉ từ dạng </a:t>
            </a:r>
            <a:r>
              <a:rPr lang="en-US" sz="2000" b="1">
                <a:solidFill>
                  <a:srgbClr val="002060"/>
                </a:solidFill>
              </a:rPr>
              <a:t>in_addr</a:t>
            </a:r>
            <a:r>
              <a:rPr lang="en-US" sz="2000">
                <a:solidFill>
                  <a:srgbClr val="002060"/>
                </a:solidFill>
              </a:rPr>
              <a:t> sang dạng xâu</a:t>
            </a:r>
          </a:p>
          <a:p>
            <a:pPr lvl="2"/>
            <a:endParaRPr lang="en-US" sz="2000">
              <a:solidFill>
                <a:srgbClr val="002060"/>
              </a:solidFill>
            </a:endParaRPr>
          </a:p>
          <a:p>
            <a:pPr lvl="2"/>
            <a:r>
              <a:rPr lang="en-US" sz="2000">
                <a:solidFill>
                  <a:srgbClr val="002060"/>
                </a:solidFill>
              </a:rPr>
              <a:t>Chuyển đổi little-endian =&gt; big-endian (network order)</a:t>
            </a:r>
          </a:p>
          <a:p>
            <a:pPr lvl="2"/>
            <a:endParaRPr lang="en-US" sz="2000">
              <a:solidFill>
                <a:srgbClr val="002060"/>
              </a:solidFill>
            </a:endParaRPr>
          </a:p>
          <a:p>
            <a:pPr lvl="2">
              <a:buNone/>
            </a:pPr>
            <a:endParaRPr lang="en-US" sz="2000">
              <a:solidFill>
                <a:srgbClr val="002060"/>
              </a:solidFill>
            </a:endParaRPr>
          </a:p>
          <a:p>
            <a:pPr lvl="2">
              <a:buNone/>
            </a:pPr>
            <a:endParaRPr lang="en-US" sz="2000">
              <a:solidFill>
                <a:srgbClr val="002060"/>
              </a:solidFill>
            </a:endParaRPr>
          </a:p>
          <a:p>
            <a:pPr lvl="2"/>
            <a:endParaRPr lang="en-US" sz="2000">
              <a:solidFill>
                <a:srgbClr val="002060"/>
              </a:solidFill>
            </a:endParaRPr>
          </a:p>
          <a:p>
            <a:pPr lvl="2"/>
            <a:r>
              <a:rPr lang="en-US" sz="2000">
                <a:solidFill>
                  <a:srgbClr val="002060"/>
                </a:solidFill>
              </a:rPr>
              <a:t>Chuyển đổi big-endian =&gt; little-endian (host order)</a:t>
            </a:r>
          </a:p>
          <a:p>
            <a:pPr lvl="2">
              <a:buNone/>
            </a:pPr>
            <a:r>
              <a:rPr lang="en-US" sz="2000">
                <a:solidFill>
                  <a:srgbClr val="002060"/>
                </a:solidFill>
              </a:rPr>
              <a:t>	</a:t>
            </a:r>
          </a:p>
        </p:txBody>
      </p:sp>
      <p:sp>
        <p:nvSpPr>
          <p:cNvPr id="3" name="Title 2"/>
          <p:cNvSpPr>
            <a:spLocks noGrp="1"/>
          </p:cNvSpPr>
          <p:nvPr>
            <p:ph type="title"/>
          </p:nvPr>
        </p:nvSpPr>
        <p:spPr/>
        <p:txBody>
          <a:bodyPr>
            <a:normAutofit/>
          </a:bodyPr>
          <a:lstStyle/>
          <a:p>
            <a:pPr algn="ctr"/>
            <a:r>
              <a:rPr lang="en-US" b="1">
                <a:solidFill>
                  <a:srgbClr val="002060"/>
                </a:solidFill>
              </a:rPr>
              <a:t>3.3 Lập trình WinSock</a:t>
            </a:r>
          </a:p>
        </p:txBody>
      </p:sp>
      <p:sp>
        <p:nvSpPr>
          <p:cNvPr id="5" name="Slide Number Placeholder 4"/>
          <p:cNvSpPr>
            <a:spLocks noGrp="1"/>
          </p:cNvSpPr>
          <p:nvPr>
            <p:ph type="sldNum" sz="quarter" idx="11"/>
          </p:nvPr>
        </p:nvSpPr>
        <p:spPr>
          <a:xfrm>
            <a:off x="762000" y="6381750"/>
            <a:ext cx="7924800" cy="476250"/>
          </a:xfrm>
        </p:spPr>
        <p:txBody>
          <a:bodyPr/>
          <a:lstStyle/>
          <a:p>
            <a:pPr algn="ctr"/>
            <a:fld id="{01FC069F-519A-4FBA-A280-9BFE5EA1AC9F}" type="slidenum">
              <a:rPr lang="en-US" sz="1600" smtClean="0"/>
              <a:pPr algn="ctr"/>
              <a:t>69</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TextBox 10"/>
          <p:cNvSpPr txBox="1"/>
          <p:nvPr/>
        </p:nvSpPr>
        <p:spPr>
          <a:xfrm>
            <a:off x="1676400" y="5334000"/>
            <a:ext cx="6324600" cy="1200329"/>
          </a:xfrm>
          <a:prstGeom prst="rect">
            <a:avLst/>
          </a:prstGeom>
          <a:noFill/>
        </p:spPr>
        <p:txBody>
          <a:bodyPr wrap="square" rtlCol="0">
            <a:spAutoFit/>
          </a:bodyPr>
          <a:lstStyle/>
          <a:p>
            <a:r>
              <a:rPr lang="en-US" b="1">
                <a:solidFill>
                  <a:srgbClr val="006020"/>
                </a:solidFill>
              </a:rPr>
              <a:t>// Chuyển 4 byte từ big-endian=&gt;little-endian</a:t>
            </a:r>
          </a:p>
          <a:p>
            <a:r>
              <a:rPr lang="en-US" b="1">
                <a:solidFill>
                  <a:srgbClr val="002060"/>
                </a:solidFill>
              </a:rPr>
              <a:t>u_long ntohl(u_long netlong)</a:t>
            </a:r>
          </a:p>
          <a:p>
            <a:r>
              <a:rPr lang="en-US" b="1">
                <a:solidFill>
                  <a:srgbClr val="006020"/>
                </a:solidFill>
              </a:rPr>
              <a:t>// Chuyển 2 byte từ big-endian=&gt;little-endian</a:t>
            </a:r>
          </a:p>
          <a:p>
            <a:r>
              <a:rPr lang="en-US" b="1">
                <a:solidFill>
                  <a:srgbClr val="002060"/>
                </a:solidFill>
              </a:rPr>
              <a:t>u_short ntohs(u_short netshort)</a:t>
            </a:r>
          </a:p>
        </p:txBody>
      </p:sp>
      <p:sp>
        <p:nvSpPr>
          <p:cNvPr id="12" name="TextBox 11"/>
          <p:cNvSpPr txBox="1"/>
          <p:nvPr/>
        </p:nvSpPr>
        <p:spPr>
          <a:xfrm>
            <a:off x="1676400" y="2590800"/>
            <a:ext cx="6324600" cy="369332"/>
          </a:xfrm>
          <a:prstGeom prst="rect">
            <a:avLst/>
          </a:prstGeom>
          <a:noFill/>
        </p:spPr>
        <p:txBody>
          <a:bodyPr wrap="square" rtlCol="0">
            <a:spAutoFit/>
          </a:bodyPr>
          <a:lstStyle/>
          <a:p>
            <a:r>
              <a:rPr lang="en-US" b="1">
                <a:solidFill>
                  <a:srgbClr val="002060"/>
                </a:solidFill>
              </a:rPr>
              <a:t>unsigned long inet_addr(const char FAR *cp); </a:t>
            </a:r>
          </a:p>
        </p:txBody>
      </p:sp>
      <p:sp>
        <p:nvSpPr>
          <p:cNvPr id="13" name="TextBox 12"/>
          <p:cNvSpPr txBox="1"/>
          <p:nvPr/>
        </p:nvSpPr>
        <p:spPr>
          <a:xfrm>
            <a:off x="1676400" y="3200400"/>
            <a:ext cx="6324600" cy="369332"/>
          </a:xfrm>
          <a:prstGeom prst="rect">
            <a:avLst/>
          </a:prstGeom>
          <a:noFill/>
        </p:spPr>
        <p:txBody>
          <a:bodyPr wrap="square" rtlCol="0">
            <a:spAutoFit/>
          </a:bodyPr>
          <a:lstStyle/>
          <a:p>
            <a:r>
              <a:rPr lang="en-US" b="1">
                <a:solidFill>
                  <a:srgbClr val="002060"/>
                </a:solidFill>
              </a:rPr>
              <a:t>char FAR *inet_ntoa(struct in_addr in);</a:t>
            </a:r>
          </a:p>
        </p:txBody>
      </p:sp>
      <p:sp>
        <p:nvSpPr>
          <p:cNvPr id="15" name="TextBox 14"/>
          <p:cNvSpPr txBox="1"/>
          <p:nvPr/>
        </p:nvSpPr>
        <p:spPr>
          <a:xfrm>
            <a:off x="1676400" y="3886200"/>
            <a:ext cx="6324600" cy="1200329"/>
          </a:xfrm>
          <a:prstGeom prst="rect">
            <a:avLst/>
          </a:prstGeom>
          <a:noFill/>
        </p:spPr>
        <p:txBody>
          <a:bodyPr wrap="square" rtlCol="0">
            <a:spAutoFit/>
          </a:bodyPr>
          <a:lstStyle/>
          <a:p>
            <a:r>
              <a:rPr lang="en-US" b="1">
                <a:solidFill>
                  <a:srgbClr val="006020"/>
                </a:solidFill>
              </a:rPr>
              <a:t>// Chuyển đổi 4 byte từ little-endian=&gt;big-endian</a:t>
            </a:r>
          </a:p>
          <a:p>
            <a:r>
              <a:rPr lang="en-US" b="1">
                <a:solidFill>
                  <a:srgbClr val="002060"/>
                </a:solidFill>
              </a:rPr>
              <a:t>u_long htonl(u_long hostlong)</a:t>
            </a:r>
          </a:p>
          <a:p>
            <a:r>
              <a:rPr lang="en-US" b="1">
                <a:solidFill>
                  <a:srgbClr val="006020"/>
                </a:solidFill>
              </a:rPr>
              <a:t>// Chuyển đổi 2 byte từ little-endian=&gt;big-endian</a:t>
            </a:r>
          </a:p>
          <a:p>
            <a:r>
              <a:rPr lang="en-US" b="1">
                <a:solidFill>
                  <a:srgbClr val="002060"/>
                </a:solidFill>
              </a:rPr>
              <a:t>u_short htons(u_short hostshort)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492734" y="4865977"/>
            <a:ext cx="6194066" cy="925223"/>
          </a:xfrm>
        </p:spPr>
        <p:txBody>
          <a:bodyPr>
            <a:normAutofit/>
          </a:bodyPr>
          <a:lstStyle/>
          <a:p>
            <a:r>
              <a:rPr lang="en-US" b="1">
                <a:solidFill>
                  <a:srgbClr val="002060"/>
                </a:solidFill>
              </a:rPr>
              <a:t>Lương Ánh Hoàng</a:t>
            </a:r>
          </a:p>
          <a:p>
            <a:r>
              <a:rPr lang="en-US" sz="2400" b="1">
                <a:solidFill>
                  <a:srgbClr val="002060"/>
                </a:solidFill>
              </a:rPr>
              <a:t>hoangla@soict.hut.edu.vn</a:t>
            </a:r>
          </a:p>
        </p:txBody>
      </p:sp>
      <p:sp>
        <p:nvSpPr>
          <p:cNvPr id="2" name="Title 1"/>
          <p:cNvSpPr>
            <a:spLocks noGrp="1"/>
          </p:cNvSpPr>
          <p:nvPr>
            <p:ph type="ctrTitle"/>
          </p:nvPr>
        </p:nvSpPr>
        <p:spPr>
          <a:xfrm>
            <a:off x="1108986" y="1295400"/>
            <a:ext cx="7577814" cy="1470025"/>
          </a:xfrm>
        </p:spPr>
        <p:txBody>
          <a:bodyPr/>
          <a:lstStyle/>
          <a:p>
            <a:r>
              <a:rPr lang="en-US" b="1">
                <a:solidFill>
                  <a:srgbClr val="002060"/>
                </a:solidFill>
              </a:rPr>
              <a:t>Chương 1. Giới thiệu các mô hình lập trình mạng</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a:solidFill>
                  <a:srgbClr val="002060"/>
                </a:solidFill>
              </a:rPr>
              <a:t>Xác định địa chỉ</a:t>
            </a:r>
          </a:p>
          <a:p>
            <a:pPr lvl="1"/>
            <a:r>
              <a:rPr lang="en-US" sz="2000">
                <a:solidFill>
                  <a:srgbClr val="002060"/>
                </a:solidFill>
              </a:rPr>
              <a:t>Thí dụ: điền địa chỉ 192.168.0.1:80 vào cấu trúc sockaddr_in</a:t>
            </a:r>
          </a:p>
        </p:txBody>
      </p:sp>
      <p:sp>
        <p:nvSpPr>
          <p:cNvPr id="3" name="Title 2"/>
          <p:cNvSpPr>
            <a:spLocks noGrp="1"/>
          </p:cNvSpPr>
          <p:nvPr>
            <p:ph type="title"/>
          </p:nvPr>
        </p:nvSpPr>
        <p:spPr/>
        <p:txBody>
          <a:bodyPr>
            <a:normAutofit/>
          </a:bodyPr>
          <a:lstStyle/>
          <a:p>
            <a:pPr algn="ctr"/>
            <a:r>
              <a:rPr lang="en-US" b="1">
                <a:solidFill>
                  <a:srgbClr val="002060"/>
                </a:solidFill>
              </a:rPr>
              <a:t>3.3 Lập trình WinSock</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70</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TextBox 10"/>
          <p:cNvSpPr txBox="1"/>
          <p:nvPr/>
        </p:nvSpPr>
        <p:spPr>
          <a:xfrm>
            <a:off x="1371600" y="2395478"/>
            <a:ext cx="7391400" cy="3139321"/>
          </a:xfrm>
          <a:prstGeom prst="rect">
            <a:avLst/>
          </a:prstGeom>
          <a:noFill/>
        </p:spPr>
        <p:txBody>
          <a:bodyPr wrap="square" rtlCol="0">
            <a:spAutoFit/>
          </a:bodyPr>
          <a:lstStyle/>
          <a:p>
            <a:r>
              <a:rPr lang="vi-VN" b="1">
                <a:solidFill>
                  <a:srgbClr val="002060"/>
                </a:solidFill>
              </a:rPr>
              <a:t>SOCKADDR_IN </a:t>
            </a:r>
            <a:r>
              <a:rPr lang="en-US" b="1">
                <a:solidFill>
                  <a:srgbClr val="002060"/>
                </a:solidFill>
              </a:rPr>
              <a:t>   </a:t>
            </a:r>
            <a:r>
              <a:rPr lang="vi-VN" b="1">
                <a:solidFill>
                  <a:srgbClr val="002060"/>
                </a:solidFill>
              </a:rPr>
              <a:t>InternetAddr; </a:t>
            </a:r>
            <a:r>
              <a:rPr lang="vi-VN" b="1">
                <a:solidFill>
                  <a:srgbClr val="006020"/>
                </a:solidFill>
              </a:rPr>
              <a:t>// Khai báo </a:t>
            </a:r>
            <a:r>
              <a:rPr lang="en-US" b="1">
                <a:solidFill>
                  <a:srgbClr val="006020"/>
                </a:solidFill>
              </a:rPr>
              <a:t>biến lưu</a:t>
            </a:r>
            <a:r>
              <a:rPr lang="vi-VN" b="1">
                <a:solidFill>
                  <a:srgbClr val="006020"/>
                </a:solidFill>
              </a:rPr>
              <a:t> địa chỉ</a:t>
            </a:r>
          </a:p>
          <a:p>
            <a:r>
              <a:rPr lang="vi-VN" b="1">
                <a:solidFill>
                  <a:srgbClr val="002060"/>
                </a:solidFill>
              </a:rPr>
              <a:t> </a:t>
            </a:r>
          </a:p>
          <a:p>
            <a:r>
              <a:rPr lang="vi-VN" b="1">
                <a:solidFill>
                  <a:srgbClr val="002060"/>
                </a:solidFill>
              </a:rPr>
              <a:t>InternetAddr.sin_family = AF_INET;</a:t>
            </a:r>
            <a:r>
              <a:rPr lang="vi-VN" b="1">
                <a:solidFill>
                  <a:srgbClr val="006020"/>
                </a:solidFill>
              </a:rPr>
              <a:t>// Họ địa chỉ Internet</a:t>
            </a:r>
          </a:p>
          <a:p>
            <a:endParaRPr lang="en-US" b="1">
              <a:solidFill>
                <a:srgbClr val="006020"/>
              </a:solidFill>
            </a:endParaRPr>
          </a:p>
          <a:p>
            <a:r>
              <a:rPr lang="vi-VN" b="1">
                <a:solidFill>
                  <a:srgbClr val="006020"/>
                </a:solidFill>
              </a:rPr>
              <a:t>//Chuyển xâu địa chỉ </a:t>
            </a:r>
            <a:r>
              <a:rPr lang="en-US" b="1">
                <a:solidFill>
                  <a:srgbClr val="006020"/>
                </a:solidFill>
              </a:rPr>
              <a:t>192.168.0.1</a:t>
            </a:r>
            <a:r>
              <a:rPr lang="vi-VN" b="1">
                <a:solidFill>
                  <a:srgbClr val="006020"/>
                </a:solidFill>
              </a:rPr>
              <a:t> sang số 4 byte dang network-byte </a:t>
            </a:r>
            <a:r>
              <a:rPr lang="en-US" b="1">
                <a:solidFill>
                  <a:srgbClr val="006020"/>
                </a:solidFill>
              </a:rPr>
              <a:t>// </a:t>
            </a:r>
            <a:r>
              <a:rPr lang="vi-VN" b="1">
                <a:solidFill>
                  <a:srgbClr val="006020"/>
                </a:solidFill>
              </a:rPr>
              <a:t>order và gán cho trường sin_addr</a:t>
            </a:r>
          </a:p>
          <a:p>
            <a:r>
              <a:rPr lang="vi-VN" b="1">
                <a:solidFill>
                  <a:srgbClr val="002060"/>
                </a:solidFill>
              </a:rPr>
              <a:t>InternetAddr.sin_addr.s_addr = inet_addr(“</a:t>
            </a:r>
            <a:r>
              <a:rPr lang="en-US" b="1">
                <a:solidFill>
                  <a:srgbClr val="002060"/>
                </a:solidFill>
              </a:rPr>
              <a:t>192.168.0.1</a:t>
            </a:r>
            <a:r>
              <a:rPr lang="vi-VN" b="1">
                <a:solidFill>
                  <a:srgbClr val="002060"/>
                </a:solidFill>
              </a:rPr>
              <a:t>");</a:t>
            </a:r>
          </a:p>
          <a:p>
            <a:endParaRPr lang="en-US" b="1">
              <a:solidFill>
                <a:srgbClr val="002060"/>
              </a:solidFill>
            </a:endParaRPr>
          </a:p>
          <a:p>
            <a:r>
              <a:rPr lang="vi-VN" b="1">
                <a:solidFill>
                  <a:srgbClr val="006020"/>
                </a:solidFill>
              </a:rPr>
              <a:t>//Chuyển đổi cổng sang dạng network-byte order và gán cho trường </a:t>
            </a:r>
            <a:r>
              <a:rPr lang="en-US" b="1">
                <a:solidFill>
                  <a:srgbClr val="006020"/>
                </a:solidFill>
              </a:rPr>
              <a:t>// </a:t>
            </a:r>
            <a:r>
              <a:rPr lang="vi-VN" b="1">
                <a:solidFill>
                  <a:srgbClr val="006020"/>
                </a:solidFill>
              </a:rPr>
              <a:t>sin_port</a:t>
            </a:r>
          </a:p>
          <a:p>
            <a:r>
              <a:rPr lang="vi-VN" b="1">
                <a:solidFill>
                  <a:srgbClr val="002060"/>
                </a:solidFill>
              </a:rPr>
              <a:t>InternetAddr.sin_port = htons(</a:t>
            </a:r>
            <a:r>
              <a:rPr lang="en-US" b="1">
                <a:solidFill>
                  <a:srgbClr val="002060"/>
                </a:solidFill>
              </a:rPr>
              <a:t>80</a:t>
            </a:r>
            <a:r>
              <a:rPr lang="vi-VN" b="1">
                <a:solidFill>
                  <a:srgbClr val="002060"/>
                </a:solidFill>
              </a:rPr>
              <a: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a:solidFill>
                  <a:srgbClr val="002060"/>
                </a:solidFill>
              </a:rPr>
              <a:t>Phân giải tên miền</a:t>
            </a:r>
          </a:p>
          <a:p>
            <a:pPr lvl="1"/>
            <a:r>
              <a:rPr lang="en-US" sz="2000">
                <a:solidFill>
                  <a:srgbClr val="002060"/>
                </a:solidFill>
              </a:rPr>
              <a:t>Đôi khi địa chỉ của máy đích được cho dưới dạng tên miền</a:t>
            </a:r>
          </a:p>
          <a:p>
            <a:pPr lvl="1"/>
            <a:r>
              <a:rPr lang="en-US" sz="2000">
                <a:solidFill>
                  <a:srgbClr val="002060"/>
                </a:solidFill>
              </a:rPr>
              <a:t>Ứng dụng cần thực hiện phân giải tên miền để có địa chỉ thích hợp</a:t>
            </a:r>
          </a:p>
          <a:p>
            <a:pPr lvl="1"/>
            <a:r>
              <a:rPr lang="en-US" sz="2000">
                <a:solidFill>
                  <a:srgbClr val="002060"/>
                </a:solidFill>
              </a:rPr>
              <a:t>Hàm </a:t>
            </a:r>
            <a:r>
              <a:rPr lang="en-US" sz="2000" b="1">
                <a:solidFill>
                  <a:srgbClr val="002060"/>
                </a:solidFill>
              </a:rPr>
              <a:t>getnameinfo</a:t>
            </a:r>
            <a:r>
              <a:rPr lang="en-US" sz="2000">
                <a:solidFill>
                  <a:srgbClr val="002060"/>
                </a:solidFill>
              </a:rPr>
              <a:t> và </a:t>
            </a:r>
            <a:r>
              <a:rPr lang="en-US" sz="2000" b="1">
                <a:solidFill>
                  <a:srgbClr val="002060"/>
                </a:solidFill>
              </a:rPr>
              <a:t>getaddrinfo </a:t>
            </a:r>
            <a:r>
              <a:rPr lang="en-US" sz="2000">
                <a:solidFill>
                  <a:srgbClr val="002060"/>
                </a:solidFill>
              </a:rPr>
              <a:t>sử dụng để phân giải tên miền</a:t>
            </a:r>
          </a:p>
          <a:p>
            <a:pPr lvl="1"/>
            <a:r>
              <a:rPr lang="en-US" sz="2000">
                <a:solidFill>
                  <a:srgbClr val="002060"/>
                </a:solidFill>
              </a:rPr>
              <a:t>Cần thêm tệp tiêu đề WS2TCPIP.H </a:t>
            </a:r>
          </a:p>
          <a:p>
            <a:pPr lvl="1">
              <a:buNone/>
            </a:pPr>
            <a:endParaRPr lang="en-US" sz="2000">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3.3 Lập trình WinSock</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71</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TextBox 6"/>
          <p:cNvSpPr txBox="1"/>
          <p:nvPr/>
        </p:nvSpPr>
        <p:spPr>
          <a:xfrm>
            <a:off x="1295400" y="3200400"/>
            <a:ext cx="7848600" cy="2862322"/>
          </a:xfrm>
          <a:prstGeom prst="rect">
            <a:avLst/>
          </a:prstGeom>
          <a:noFill/>
        </p:spPr>
        <p:txBody>
          <a:bodyPr wrap="square" rtlCol="0">
            <a:spAutoFit/>
          </a:bodyPr>
          <a:lstStyle/>
          <a:p>
            <a:r>
              <a:rPr lang="en-US" b="1" dirty="0" err="1">
                <a:solidFill>
                  <a:srgbClr val="002060"/>
                </a:solidFill>
              </a:rPr>
              <a:t>int</a:t>
            </a:r>
            <a:r>
              <a:rPr lang="en-US" b="1" dirty="0">
                <a:solidFill>
                  <a:srgbClr val="002060"/>
                </a:solidFill>
              </a:rPr>
              <a:t> </a:t>
            </a:r>
            <a:r>
              <a:rPr lang="en-US" b="1" dirty="0" err="1">
                <a:solidFill>
                  <a:srgbClr val="002060"/>
                </a:solidFill>
              </a:rPr>
              <a:t>getaddrinfo</a:t>
            </a:r>
            <a:r>
              <a:rPr lang="en-US" b="1" dirty="0">
                <a:solidFill>
                  <a:srgbClr val="002060"/>
                </a:solidFill>
              </a:rPr>
              <a:t>(</a:t>
            </a:r>
          </a:p>
          <a:p>
            <a:r>
              <a:rPr lang="en-US" b="1" dirty="0">
                <a:solidFill>
                  <a:srgbClr val="002060"/>
                </a:solidFill>
              </a:rPr>
              <a:t>        </a:t>
            </a:r>
            <a:r>
              <a:rPr lang="en-US" b="1" dirty="0" err="1">
                <a:solidFill>
                  <a:srgbClr val="002060"/>
                </a:solidFill>
              </a:rPr>
              <a:t>const</a:t>
            </a:r>
            <a:r>
              <a:rPr lang="en-US" b="1" dirty="0">
                <a:solidFill>
                  <a:srgbClr val="002060"/>
                </a:solidFill>
              </a:rPr>
              <a:t> char  *</a:t>
            </a:r>
            <a:r>
              <a:rPr lang="en-US" b="1" dirty="0" err="1">
                <a:solidFill>
                  <a:srgbClr val="002060"/>
                </a:solidFill>
              </a:rPr>
              <a:t>nodename</a:t>
            </a:r>
            <a:r>
              <a:rPr lang="en-US" b="1" dirty="0">
                <a:solidFill>
                  <a:srgbClr val="002060"/>
                </a:solidFill>
              </a:rPr>
              <a:t>, </a:t>
            </a:r>
            <a:r>
              <a:rPr lang="en-US" b="1" dirty="0">
                <a:solidFill>
                  <a:srgbClr val="006020"/>
                </a:solidFill>
              </a:rPr>
              <a:t>// </a:t>
            </a:r>
            <a:r>
              <a:rPr lang="en-US" b="1" dirty="0" err="1">
                <a:solidFill>
                  <a:srgbClr val="006020"/>
                </a:solidFill>
              </a:rPr>
              <a:t>Tên</a:t>
            </a:r>
            <a:r>
              <a:rPr lang="en-US" b="1" dirty="0">
                <a:solidFill>
                  <a:srgbClr val="006020"/>
                </a:solidFill>
              </a:rPr>
              <a:t> </a:t>
            </a:r>
            <a:r>
              <a:rPr lang="en-US" b="1" dirty="0" err="1">
                <a:solidFill>
                  <a:srgbClr val="006020"/>
                </a:solidFill>
              </a:rPr>
              <a:t>miền</a:t>
            </a:r>
            <a:r>
              <a:rPr lang="en-US" b="1" dirty="0">
                <a:solidFill>
                  <a:srgbClr val="006020"/>
                </a:solidFill>
              </a:rPr>
              <a:t> </a:t>
            </a:r>
            <a:r>
              <a:rPr lang="en-US" b="1" dirty="0" err="1">
                <a:solidFill>
                  <a:srgbClr val="006020"/>
                </a:solidFill>
              </a:rPr>
              <a:t>hoặc</a:t>
            </a:r>
            <a:r>
              <a:rPr lang="en-US" b="1" dirty="0">
                <a:solidFill>
                  <a:srgbClr val="006020"/>
                </a:solidFill>
              </a:rPr>
              <a:t> </a:t>
            </a:r>
            <a:r>
              <a:rPr lang="en-US" b="1" dirty="0" err="1">
                <a:solidFill>
                  <a:srgbClr val="006020"/>
                </a:solidFill>
              </a:rPr>
              <a:t>địa</a:t>
            </a:r>
            <a:r>
              <a:rPr lang="en-US" b="1" dirty="0">
                <a:solidFill>
                  <a:srgbClr val="006020"/>
                </a:solidFill>
              </a:rPr>
              <a:t> </a:t>
            </a:r>
            <a:r>
              <a:rPr lang="en-US" b="1" dirty="0" err="1">
                <a:solidFill>
                  <a:srgbClr val="006020"/>
                </a:solidFill>
              </a:rPr>
              <a:t>chỉ</a:t>
            </a:r>
            <a:r>
              <a:rPr lang="en-US" b="1" dirty="0">
                <a:solidFill>
                  <a:srgbClr val="006020"/>
                </a:solidFill>
              </a:rPr>
              <a:t> </a:t>
            </a:r>
            <a:r>
              <a:rPr lang="en-US" b="1" dirty="0" err="1">
                <a:solidFill>
                  <a:srgbClr val="006020"/>
                </a:solidFill>
              </a:rPr>
              <a:t>cần</a:t>
            </a:r>
            <a:r>
              <a:rPr lang="en-US" b="1" dirty="0">
                <a:solidFill>
                  <a:srgbClr val="006020"/>
                </a:solidFill>
              </a:rPr>
              <a:t> </a:t>
            </a:r>
            <a:r>
              <a:rPr lang="en-US" b="1" dirty="0" err="1">
                <a:solidFill>
                  <a:srgbClr val="006020"/>
                </a:solidFill>
              </a:rPr>
              <a:t>phân</a:t>
            </a:r>
            <a:r>
              <a:rPr lang="en-US" b="1" dirty="0">
                <a:solidFill>
                  <a:srgbClr val="006020"/>
                </a:solidFill>
              </a:rPr>
              <a:t> </a:t>
            </a:r>
            <a:r>
              <a:rPr lang="en-US" b="1" dirty="0" err="1">
                <a:solidFill>
                  <a:srgbClr val="006020"/>
                </a:solidFill>
              </a:rPr>
              <a:t>giải</a:t>
            </a:r>
            <a:endParaRPr lang="en-US" b="1" dirty="0">
              <a:solidFill>
                <a:srgbClr val="006020"/>
              </a:solidFill>
            </a:endParaRPr>
          </a:p>
          <a:p>
            <a:r>
              <a:rPr lang="en-US" b="1" dirty="0">
                <a:solidFill>
                  <a:srgbClr val="002060"/>
                </a:solidFill>
              </a:rPr>
              <a:t>        </a:t>
            </a:r>
            <a:r>
              <a:rPr lang="en-US" b="1" dirty="0" err="1">
                <a:solidFill>
                  <a:srgbClr val="002060"/>
                </a:solidFill>
              </a:rPr>
              <a:t>const</a:t>
            </a:r>
            <a:r>
              <a:rPr lang="en-US" b="1" dirty="0">
                <a:solidFill>
                  <a:srgbClr val="002060"/>
                </a:solidFill>
              </a:rPr>
              <a:t> char  *</a:t>
            </a:r>
            <a:r>
              <a:rPr lang="en-US" b="1" dirty="0" err="1">
                <a:solidFill>
                  <a:srgbClr val="002060"/>
                </a:solidFill>
              </a:rPr>
              <a:t>servname</a:t>
            </a:r>
            <a:r>
              <a:rPr lang="en-US" b="1" dirty="0">
                <a:solidFill>
                  <a:srgbClr val="002060"/>
                </a:solidFill>
              </a:rPr>
              <a:t>,  </a:t>
            </a:r>
            <a:r>
              <a:rPr lang="en-US" b="1" dirty="0">
                <a:solidFill>
                  <a:srgbClr val="006020"/>
                </a:solidFill>
              </a:rPr>
              <a:t>//  </a:t>
            </a:r>
            <a:r>
              <a:rPr lang="en-US" b="1" dirty="0" err="1">
                <a:solidFill>
                  <a:srgbClr val="006020"/>
                </a:solidFill>
              </a:rPr>
              <a:t>Dịch</a:t>
            </a:r>
            <a:r>
              <a:rPr lang="en-US" b="1" dirty="0">
                <a:solidFill>
                  <a:srgbClr val="006020"/>
                </a:solidFill>
              </a:rPr>
              <a:t> </a:t>
            </a:r>
            <a:r>
              <a:rPr lang="en-US" b="1" dirty="0" err="1">
                <a:solidFill>
                  <a:srgbClr val="006020"/>
                </a:solidFill>
              </a:rPr>
              <a:t>vụ</a:t>
            </a:r>
            <a:r>
              <a:rPr lang="en-US" b="1" dirty="0">
                <a:solidFill>
                  <a:srgbClr val="006020"/>
                </a:solidFill>
              </a:rPr>
              <a:t> </a:t>
            </a:r>
            <a:r>
              <a:rPr lang="en-US" b="1" dirty="0" err="1">
                <a:solidFill>
                  <a:srgbClr val="006020"/>
                </a:solidFill>
              </a:rPr>
              <a:t>hoặc</a:t>
            </a:r>
            <a:r>
              <a:rPr lang="en-US" b="1" dirty="0">
                <a:solidFill>
                  <a:srgbClr val="006020"/>
                </a:solidFill>
              </a:rPr>
              <a:t> </a:t>
            </a:r>
            <a:r>
              <a:rPr lang="en-US" b="1" dirty="0" err="1">
                <a:solidFill>
                  <a:srgbClr val="006020"/>
                </a:solidFill>
              </a:rPr>
              <a:t>cổng</a:t>
            </a:r>
            <a:r>
              <a:rPr lang="en-US" b="1" dirty="0">
                <a:solidFill>
                  <a:srgbClr val="006020"/>
                </a:solidFill>
              </a:rPr>
              <a:t>	</a:t>
            </a:r>
          </a:p>
          <a:p>
            <a:r>
              <a:rPr lang="en-US" b="1" dirty="0">
                <a:solidFill>
                  <a:srgbClr val="002060"/>
                </a:solidFill>
              </a:rPr>
              <a:t>        </a:t>
            </a:r>
            <a:r>
              <a:rPr lang="en-US" b="1" dirty="0" err="1">
                <a:solidFill>
                  <a:srgbClr val="002060"/>
                </a:solidFill>
              </a:rPr>
              <a:t>const</a:t>
            </a:r>
            <a:r>
              <a:rPr lang="en-US" b="1" dirty="0">
                <a:solidFill>
                  <a:srgbClr val="002060"/>
                </a:solidFill>
              </a:rPr>
              <a:t> </a:t>
            </a:r>
            <a:r>
              <a:rPr lang="en-US" b="1" dirty="0" err="1">
                <a:solidFill>
                  <a:srgbClr val="002060"/>
                </a:solidFill>
              </a:rPr>
              <a:t>struct</a:t>
            </a:r>
            <a:r>
              <a:rPr lang="en-US" b="1" dirty="0">
                <a:solidFill>
                  <a:srgbClr val="002060"/>
                </a:solidFill>
              </a:rPr>
              <a:t> </a:t>
            </a:r>
            <a:r>
              <a:rPr lang="en-US" b="1" dirty="0" err="1">
                <a:solidFill>
                  <a:srgbClr val="002060"/>
                </a:solidFill>
              </a:rPr>
              <a:t>addrinfo</a:t>
            </a:r>
            <a:r>
              <a:rPr lang="en-US" b="1" dirty="0">
                <a:solidFill>
                  <a:srgbClr val="002060"/>
                </a:solidFill>
              </a:rPr>
              <a:t>  *hints, </a:t>
            </a:r>
            <a:r>
              <a:rPr lang="en-US" b="1" dirty="0">
                <a:solidFill>
                  <a:srgbClr val="006020"/>
                </a:solidFill>
              </a:rPr>
              <a:t>// </a:t>
            </a:r>
            <a:r>
              <a:rPr lang="en-US" b="1" dirty="0" err="1">
                <a:solidFill>
                  <a:srgbClr val="006020"/>
                </a:solidFill>
              </a:rPr>
              <a:t>Cấu</a:t>
            </a:r>
            <a:r>
              <a:rPr lang="en-US" b="1" dirty="0">
                <a:solidFill>
                  <a:srgbClr val="006020"/>
                </a:solidFill>
              </a:rPr>
              <a:t> </a:t>
            </a:r>
            <a:r>
              <a:rPr lang="en-US" b="1" dirty="0" err="1">
                <a:solidFill>
                  <a:srgbClr val="006020"/>
                </a:solidFill>
              </a:rPr>
              <a:t>trúc</a:t>
            </a:r>
            <a:r>
              <a:rPr lang="en-US" b="1" dirty="0">
                <a:solidFill>
                  <a:srgbClr val="006020"/>
                </a:solidFill>
              </a:rPr>
              <a:t> </a:t>
            </a:r>
            <a:r>
              <a:rPr lang="en-US" b="1" dirty="0" err="1">
                <a:solidFill>
                  <a:srgbClr val="006020"/>
                </a:solidFill>
              </a:rPr>
              <a:t>gợi</a:t>
            </a:r>
            <a:r>
              <a:rPr lang="en-US" b="1" dirty="0">
                <a:solidFill>
                  <a:srgbClr val="006020"/>
                </a:solidFill>
              </a:rPr>
              <a:t> ý</a:t>
            </a:r>
          </a:p>
          <a:p>
            <a:r>
              <a:rPr lang="en-US" b="1" dirty="0">
                <a:solidFill>
                  <a:srgbClr val="002060"/>
                </a:solidFill>
              </a:rPr>
              <a:t>        </a:t>
            </a:r>
            <a:r>
              <a:rPr lang="en-US" b="1" dirty="0" err="1">
                <a:solidFill>
                  <a:srgbClr val="002060"/>
                </a:solidFill>
              </a:rPr>
              <a:t>struct</a:t>
            </a:r>
            <a:r>
              <a:rPr lang="en-US" b="1" dirty="0">
                <a:solidFill>
                  <a:srgbClr val="002060"/>
                </a:solidFill>
              </a:rPr>
              <a:t> </a:t>
            </a:r>
            <a:r>
              <a:rPr lang="en-US" b="1" dirty="0" err="1">
                <a:solidFill>
                  <a:srgbClr val="002060"/>
                </a:solidFill>
              </a:rPr>
              <a:t>addrinfo</a:t>
            </a:r>
            <a:r>
              <a:rPr lang="en-US" b="1" dirty="0">
                <a:solidFill>
                  <a:srgbClr val="002060"/>
                </a:solidFill>
              </a:rPr>
              <a:t>  **res  </a:t>
            </a:r>
            <a:r>
              <a:rPr lang="en-US" b="1" dirty="0">
                <a:solidFill>
                  <a:srgbClr val="006020"/>
                </a:solidFill>
              </a:rPr>
              <a:t>// </a:t>
            </a:r>
            <a:r>
              <a:rPr lang="en-US" b="1" dirty="0" err="1">
                <a:solidFill>
                  <a:srgbClr val="006020"/>
                </a:solidFill>
              </a:rPr>
              <a:t>Kết</a:t>
            </a:r>
            <a:r>
              <a:rPr lang="en-US" b="1" dirty="0">
                <a:solidFill>
                  <a:srgbClr val="006020"/>
                </a:solidFill>
              </a:rPr>
              <a:t> </a:t>
            </a:r>
            <a:r>
              <a:rPr lang="en-US" b="1" dirty="0" err="1">
                <a:solidFill>
                  <a:srgbClr val="006020"/>
                </a:solidFill>
              </a:rPr>
              <a:t>quả</a:t>
            </a:r>
            <a:endParaRPr lang="en-US" b="1" dirty="0">
              <a:solidFill>
                <a:srgbClr val="006020"/>
              </a:solidFill>
            </a:endParaRPr>
          </a:p>
          <a:p>
            <a:r>
              <a:rPr lang="en-US" b="1" dirty="0">
                <a:solidFill>
                  <a:srgbClr val="002060"/>
                </a:solidFill>
              </a:rPr>
              <a:t>);</a:t>
            </a:r>
          </a:p>
          <a:p>
            <a:pPr>
              <a:buFont typeface="Wingdings" pitchFamily="2" charset="2"/>
              <a:buChar char="§"/>
            </a:pPr>
            <a:r>
              <a:rPr lang="en-US" dirty="0" err="1">
                <a:solidFill>
                  <a:srgbClr val="002060"/>
                </a:solidFill>
              </a:rPr>
              <a:t>Giá</a:t>
            </a:r>
            <a:r>
              <a:rPr lang="en-US" dirty="0">
                <a:solidFill>
                  <a:srgbClr val="002060"/>
                </a:solidFill>
              </a:rPr>
              <a:t> </a:t>
            </a:r>
            <a:r>
              <a:rPr lang="en-US" dirty="0" err="1">
                <a:solidFill>
                  <a:srgbClr val="002060"/>
                </a:solidFill>
              </a:rPr>
              <a:t>trị</a:t>
            </a:r>
            <a:r>
              <a:rPr lang="en-US" dirty="0">
                <a:solidFill>
                  <a:srgbClr val="002060"/>
                </a:solidFill>
              </a:rPr>
              <a:t> </a:t>
            </a:r>
            <a:r>
              <a:rPr lang="en-US" dirty="0" err="1">
                <a:solidFill>
                  <a:srgbClr val="002060"/>
                </a:solidFill>
              </a:rPr>
              <a:t>trả</a:t>
            </a:r>
            <a:r>
              <a:rPr lang="en-US" dirty="0">
                <a:solidFill>
                  <a:srgbClr val="002060"/>
                </a:solidFill>
              </a:rPr>
              <a:t> </a:t>
            </a:r>
            <a:r>
              <a:rPr lang="en-US" dirty="0" err="1">
                <a:solidFill>
                  <a:srgbClr val="002060"/>
                </a:solidFill>
              </a:rPr>
              <a:t>về</a:t>
            </a:r>
            <a:endParaRPr lang="en-US" dirty="0">
              <a:solidFill>
                <a:srgbClr val="002060"/>
              </a:solidFill>
            </a:endParaRPr>
          </a:p>
          <a:p>
            <a:pPr lvl="1">
              <a:buFont typeface="Wingdings" pitchFamily="2" charset="2"/>
              <a:buChar char="§"/>
            </a:pPr>
            <a:r>
              <a:rPr lang="en-US" dirty="0" err="1">
                <a:solidFill>
                  <a:srgbClr val="002060"/>
                </a:solidFill>
              </a:rPr>
              <a:t>Thành</a:t>
            </a:r>
            <a:r>
              <a:rPr lang="en-US" dirty="0">
                <a:solidFill>
                  <a:srgbClr val="002060"/>
                </a:solidFill>
              </a:rPr>
              <a:t> </a:t>
            </a:r>
            <a:r>
              <a:rPr lang="en-US" dirty="0" err="1">
                <a:solidFill>
                  <a:srgbClr val="002060"/>
                </a:solidFill>
              </a:rPr>
              <a:t>công</a:t>
            </a:r>
            <a:r>
              <a:rPr lang="en-US" dirty="0">
                <a:solidFill>
                  <a:srgbClr val="002060"/>
                </a:solidFill>
              </a:rPr>
              <a:t>: 0</a:t>
            </a:r>
          </a:p>
          <a:p>
            <a:pPr lvl="1">
              <a:buFont typeface="Wingdings" pitchFamily="2" charset="2"/>
              <a:buChar char="§"/>
            </a:pPr>
            <a:r>
              <a:rPr lang="en-US" dirty="0" err="1">
                <a:solidFill>
                  <a:srgbClr val="002060"/>
                </a:solidFill>
              </a:rPr>
              <a:t>Thất</a:t>
            </a:r>
            <a:r>
              <a:rPr lang="en-US" dirty="0">
                <a:solidFill>
                  <a:srgbClr val="002060"/>
                </a:solidFill>
              </a:rPr>
              <a:t> </a:t>
            </a:r>
            <a:r>
              <a:rPr lang="en-US" dirty="0" err="1">
                <a:solidFill>
                  <a:srgbClr val="002060"/>
                </a:solidFill>
              </a:rPr>
              <a:t>bại</a:t>
            </a:r>
            <a:r>
              <a:rPr lang="en-US" dirty="0">
                <a:solidFill>
                  <a:srgbClr val="002060"/>
                </a:solidFill>
              </a:rPr>
              <a:t>: </a:t>
            </a:r>
            <a:r>
              <a:rPr lang="en-US" dirty="0" err="1">
                <a:solidFill>
                  <a:srgbClr val="002060"/>
                </a:solidFill>
              </a:rPr>
              <a:t>mã</a:t>
            </a:r>
            <a:r>
              <a:rPr lang="en-US" dirty="0">
                <a:solidFill>
                  <a:srgbClr val="002060"/>
                </a:solidFill>
              </a:rPr>
              <a:t> </a:t>
            </a:r>
            <a:r>
              <a:rPr lang="en-US" dirty="0" err="1">
                <a:solidFill>
                  <a:srgbClr val="002060"/>
                </a:solidFill>
              </a:rPr>
              <a:t>lỗi</a:t>
            </a:r>
            <a:endParaRPr lang="en-US" dirty="0">
              <a:solidFill>
                <a:srgbClr val="002060"/>
              </a:solidFill>
            </a:endParaRPr>
          </a:p>
          <a:p>
            <a:pPr>
              <a:buFont typeface="Wingdings" pitchFamily="2" charset="2"/>
              <a:buChar char="§"/>
            </a:pPr>
            <a:r>
              <a:rPr lang="en-US" dirty="0" err="1">
                <a:solidFill>
                  <a:srgbClr val="002060"/>
                </a:solidFill>
              </a:rPr>
              <a:t>Giải</a:t>
            </a:r>
            <a:r>
              <a:rPr lang="en-US" dirty="0">
                <a:solidFill>
                  <a:srgbClr val="002060"/>
                </a:solidFill>
              </a:rPr>
              <a:t> </a:t>
            </a:r>
            <a:r>
              <a:rPr lang="en-US" dirty="0" err="1">
                <a:solidFill>
                  <a:srgbClr val="002060"/>
                </a:solidFill>
              </a:rPr>
              <a:t>phóng</a:t>
            </a:r>
            <a:r>
              <a:rPr lang="en-US" dirty="0">
                <a:solidFill>
                  <a:srgbClr val="002060"/>
                </a:solidFill>
              </a:rPr>
              <a:t>: </a:t>
            </a:r>
            <a:r>
              <a:rPr lang="en-US" b="1" dirty="0" err="1">
                <a:solidFill>
                  <a:srgbClr val="002060"/>
                </a:solidFill>
              </a:rPr>
              <a:t>freeaddrinfo</a:t>
            </a:r>
            <a:r>
              <a:rPr lang="en-US" b="1" dirty="0">
                <a:solidFill>
                  <a:srgbClr val="002060"/>
                </a:solidFill>
              </a:rPr>
              <a:t>()</a:t>
            </a:r>
            <a:endParaRPr lang="vi-VN" b="1" dirty="0">
              <a:solidFill>
                <a:srgbClr val="002060"/>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a:solidFill>
                  <a:srgbClr val="002060"/>
                </a:solidFill>
              </a:rPr>
              <a:t>Phân giải tên miền</a:t>
            </a:r>
          </a:p>
          <a:p>
            <a:pPr lvl="1"/>
            <a:r>
              <a:rPr lang="en-US" sz="2000">
                <a:solidFill>
                  <a:srgbClr val="002060"/>
                </a:solidFill>
              </a:rPr>
              <a:t>Cấu trúc </a:t>
            </a:r>
            <a:r>
              <a:rPr lang="en-US" sz="2000" b="1">
                <a:solidFill>
                  <a:srgbClr val="002060"/>
                </a:solidFill>
              </a:rPr>
              <a:t>addrinfo</a:t>
            </a:r>
            <a:r>
              <a:rPr lang="en-US" sz="2000">
                <a:solidFill>
                  <a:srgbClr val="002060"/>
                </a:solidFill>
              </a:rPr>
              <a:t>: danh sách liên kết đơn chứa thông tin về tên miền tương ứng</a:t>
            </a:r>
            <a:endParaRPr lang="en-US" sz="2000" b="1">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3.3 Lập trình WinSock</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72</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 name="TextBox 7"/>
          <p:cNvSpPr txBox="1"/>
          <p:nvPr/>
        </p:nvSpPr>
        <p:spPr>
          <a:xfrm>
            <a:off x="1295400" y="2672477"/>
            <a:ext cx="7315200" cy="2862322"/>
          </a:xfrm>
          <a:prstGeom prst="rect">
            <a:avLst/>
          </a:prstGeom>
          <a:noFill/>
        </p:spPr>
        <p:txBody>
          <a:bodyPr wrap="square" rtlCol="0">
            <a:spAutoFit/>
          </a:bodyPr>
          <a:lstStyle/>
          <a:p>
            <a:r>
              <a:rPr lang="en-US" b="1">
                <a:solidFill>
                  <a:srgbClr val="002060"/>
                </a:solidFill>
              </a:rPr>
              <a:t>struct addrinfo {	</a:t>
            </a:r>
          </a:p>
          <a:p>
            <a:r>
              <a:rPr lang="en-US" b="1">
                <a:solidFill>
                  <a:srgbClr val="002060"/>
                </a:solidFill>
              </a:rPr>
              <a:t>	int		ai_flags; // Thường là AI_CANONNAME</a:t>
            </a:r>
          </a:p>
          <a:p>
            <a:r>
              <a:rPr lang="en-US" b="1">
                <a:solidFill>
                  <a:srgbClr val="002060"/>
                </a:solidFill>
              </a:rPr>
              <a:t>	int		ai_family; // Thường là AF_INET</a:t>
            </a:r>
          </a:p>
          <a:p>
            <a:r>
              <a:rPr lang="en-US" b="1">
                <a:solidFill>
                  <a:srgbClr val="002060"/>
                </a:solidFill>
              </a:rPr>
              <a:t>	int		ai_socktype; // Loại socket</a:t>
            </a:r>
          </a:p>
          <a:p>
            <a:r>
              <a:rPr lang="en-US" b="1">
                <a:solidFill>
                  <a:srgbClr val="002060"/>
                </a:solidFill>
              </a:rPr>
              <a:t>	int		ai_protocol; // Giao thứ giao vận</a:t>
            </a:r>
          </a:p>
          <a:p>
            <a:r>
              <a:rPr lang="en-US" b="1">
                <a:solidFill>
                  <a:srgbClr val="002060"/>
                </a:solidFill>
              </a:rPr>
              <a:t>	size_t		ai_addrlen; // Chiều dài của ai_addr</a:t>
            </a:r>
          </a:p>
          <a:p>
            <a:r>
              <a:rPr lang="en-US" b="1">
                <a:solidFill>
                  <a:srgbClr val="002060"/>
                </a:solidFill>
              </a:rPr>
              <a:t>	char		*ai_canonname; // Tên miền</a:t>
            </a:r>
          </a:p>
          <a:p>
            <a:r>
              <a:rPr lang="en-US" b="1">
                <a:solidFill>
                  <a:srgbClr val="002060"/>
                </a:solidFill>
              </a:rPr>
              <a:t>	struct sockaddr *ai_addr;	 // Địa chỉ socket đã phân giải</a:t>
            </a:r>
          </a:p>
          <a:p>
            <a:r>
              <a:rPr lang="en-US" b="1">
                <a:solidFill>
                  <a:srgbClr val="002060"/>
                </a:solidFill>
              </a:rPr>
              <a:t>	struct addrinfo *ai_next;    // Con trỏ tới cấu trúc tiếp theo</a:t>
            </a:r>
          </a:p>
          <a:p>
            <a:r>
              <a:rPr lang="en-US" b="1">
                <a:solidFill>
                  <a:srgbClr val="002060"/>
                </a:solidFill>
              </a:rPr>
              <a:t>};</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a:solidFill>
                  <a:srgbClr val="002060"/>
                </a:solidFill>
              </a:rPr>
              <a:t>Phân giải tên miền</a:t>
            </a:r>
          </a:p>
          <a:p>
            <a:pPr lvl="1"/>
            <a:r>
              <a:rPr lang="en-US" sz="2000">
                <a:solidFill>
                  <a:srgbClr val="002060"/>
                </a:solidFill>
              </a:rPr>
              <a:t>Đoạn chương trình sau sẽ thực hiện phân giải địa chỉ cho tên miền www.hut.edu.vn</a:t>
            </a:r>
          </a:p>
        </p:txBody>
      </p:sp>
      <p:sp>
        <p:nvSpPr>
          <p:cNvPr id="3" name="Title 2"/>
          <p:cNvSpPr>
            <a:spLocks noGrp="1"/>
          </p:cNvSpPr>
          <p:nvPr>
            <p:ph type="title"/>
          </p:nvPr>
        </p:nvSpPr>
        <p:spPr/>
        <p:txBody>
          <a:bodyPr>
            <a:normAutofit/>
          </a:bodyPr>
          <a:lstStyle/>
          <a:p>
            <a:pPr algn="ctr"/>
            <a:r>
              <a:rPr lang="en-US" b="1">
                <a:solidFill>
                  <a:srgbClr val="002060"/>
                </a:solidFill>
              </a:rPr>
              <a:t>3.3 Lập trình WinSock</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73</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TextBox 6"/>
          <p:cNvSpPr txBox="1"/>
          <p:nvPr/>
        </p:nvSpPr>
        <p:spPr>
          <a:xfrm>
            <a:off x="1295400" y="2590800"/>
            <a:ext cx="7620000" cy="3139321"/>
          </a:xfrm>
          <a:prstGeom prst="rect">
            <a:avLst/>
          </a:prstGeom>
          <a:noFill/>
        </p:spPr>
        <p:txBody>
          <a:bodyPr wrap="square" rtlCol="0">
            <a:spAutoFit/>
          </a:bodyPr>
          <a:lstStyle/>
          <a:p>
            <a:r>
              <a:rPr lang="en-US" b="1">
                <a:solidFill>
                  <a:srgbClr val="002060"/>
                </a:solidFill>
              </a:rPr>
              <a:t>addrinfo   * result; </a:t>
            </a:r>
            <a:r>
              <a:rPr lang="en-US" b="1">
                <a:solidFill>
                  <a:srgbClr val="006020"/>
                </a:solidFill>
              </a:rPr>
              <a:t>// Lưu kết quả phân giải</a:t>
            </a:r>
          </a:p>
          <a:p>
            <a:r>
              <a:rPr lang="en-US" b="1">
                <a:solidFill>
                  <a:srgbClr val="002060"/>
                </a:solidFill>
              </a:rPr>
              <a:t>int 	      rc;         </a:t>
            </a:r>
            <a:r>
              <a:rPr lang="en-US" b="1">
                <a:solidFill>
                  <a:srgbClr val="006020"/>
                </a:solidFill>
              </a:rPr>
              <a:t>// Lưu mã trả về</a:t>
            </a:r>
          </a:p>
          <a:p>
            <a:r>
              <a:rPr lang="en-US" b="1">
                <a:solidFill>
                  <a:srgbClr val="002060"/>
                </a:solidFill>
              </a:rPr>
              <a:t>sockaddr_in      address; </a:t>
            </a:r>
            <a:r>
              <a:rPr lang="en-US" b="1">
                <a:solidFill>
                  <a:srgbClr val="006020"/>
                </a:solidFill>
              </a:rPr>
              <a:t>// Lưu địa chỉ phân giải được</a:t>
            </a:r>
          </a:p>
          <a:p>
            <a:r>
              <a:rPr lang="en-US" b="1">
                <a:solidFill>
                  <a:srgbClr val="002060"/>
                </a:solidFill>
              </a:rPr>
              <a:t>rc = getaddrinfo(“www.hut.edu.vn”,  “http”, NULL,  &amp;result);</a:t>
            </a:r>
          </a:p>
          <a:p>
            <a:endParaRPr lang="en-US" b="1">
              <a:solidFill>
                <a:srgbClr val="002060"/>
              </a:solidFill>
            </a:endParaRPr>
          </a:p>
          <a:p>
            <a:r>
              <a:rPr lang="en-US" b="1">
                <a:solidFill>
                  <a:srgbClr val="006020"/>
                </a:solidFill>
              </a:rPr>
              <a:t>// Một tên miền có thể có nhiều địa chỉ IP tương ứng</a:t>
            </a:r>
          </a:p>
          <a:p>
            <a:r>
              <a:rPr lang="en-US" b="1">
                <a:solidFill>
                  <a:srgbClr val="006020"/>
                </a:solidFill>
              </a:rPr>
              <a:t>// Lấy kết quả đầu tiên</a:t>
            </a:r>
          </a:p>
          <a:p>
            <a:r>
              <a:rPr lang="en-US" b="1">
                <a:solidFill>
                  <a:srgbClr val="002060"/>
                </a:solidFill>
              </a:rPr>
              <a:t>if (rc==0)</a:t>
            </a:r>
          </a:p>
          <a:p>
            <a:r>
              <a:rPr lang="en-US" b="1">
                <a:solidFill>
                  <a:srgbClr val="002060"/>
                </a:solidFill>
              </a:rPr>
              <a:t>        memcpy(&amp;address,result-&gt;ai_addr,result-&gt;ai_addrlen);</a:t>
            </a:r>
          </a:p>
          <a:p>
            <a:endParaRPr lang="en-US" b="1">
              <a:solidFill>
                <a:srgbClr val="002060"/>
              </a:solidFill>
            </a:endParaRPr>
          </a:p>
          <a:p>
            <a:r>
              <a:rPr lang="en-US" b="1">
                <a:solidFill>
                  <a:srgbClr val="006020"/>
                </a:solidFill>
              </a:rPr>
              <a:t>// Xử lý với address...</a:t>
            </a:r>
            <a:r>
              <a:rPr lang="en-US" b="1">
                <a:solidFill>
                  <a:srgbClr val="002060"/>
                </a:solidFill>
              </a:rPr>
              <a:t>	</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a:solidFill>
                  <a:srgbClr val="002060"/>
                </a:solidFill>
              </a:rPr>
              <a:t>Truyền dữ liệu sử dụng TCP</a:t>
            </a:r>
          </a:p>
          <a:p>
            <a:pPr lvl="1"/>
            <a:r>
              <a:rPr lang="en-US" sz="2000">
                <a:solidFill>
                  <a:srgbClr val="002060"/>
                </a:solidFill>
              </a:rPr>
              <a:t>Việc truyền nhận dữ liệu sử dụng giao thức TCP sẽ bao gồm hai phần: ứng dụng phía client và phía server.</a:t>
            </a:r>
          </a:p>
          <a:p>
            <a:pPr lvl="1"/>
            <a:r>
              <a:rPr lang="en-US" sz="2000">
                <a:solidFill>
                  <a:srgbClr val="002060"/>
                </a:solidFill>
              </a:rPr>
              <a:t>Ứng dụng phía server:</a:t>
            </a:r>
          </a:p>
          <a:p>
            <a:pPr lvl="2"/>
            <a:r>
              <a:rPr lang="en-US" sz="2000">
                <a:solidFill>
                  <a:srgbClr val="002060"/>
                </a:solidFill>
              </a:rPr>
              <a:t>Khởi tạo WinSock qua hàm </a:t>
            </a:r>
            <a:r>
              <a:rPr lang="en-US" sz="2000" b="1">
                <a:solidFill>
                  <a:srgbClr val="002060"/>
                </a:solidFill>
              </a:rPr>
              <a:t>WSAStartup</a:t>
            </a:r>
          </a:p>
          <a:p>
            <a:pPr lvl="2"/>
            <a:r>
              <a:rPr lang="en-US" sz="2000">
                <a:solidFill>
                  <a:srgbClr val="002060"/>
                </a:solidFill>
              </a:rPr>
              <a:t>Tạo SOCKET qua hàm </a:t>
            </a:r>
            <a:r>
              <a:rPr lang="en-US" sz="2000" b="1">
                <a:solidFill>
                  <a:srgbClr val="002060"/>
                </a:solidFill>
              </a:rPr>
              <a:t>socket</a:t>
            </a:r>
            <a:r>
              <a:rPr lang="en-US" sz="2000">
                <a:solidFill>
                  <a:srgbClr val="002060"/>
                </a:solidFill>
              </a:rPr>
              <a:t> hoặc </a:t>
            </a:r>
            <a:r>
              <a:rPr lang="en-US" sz="2000" b="1">
                <a:solidFill>
                  <a:srgbClr val="002060"/>
                </a:solidFill>
              </a:rPr>
              <a:t>WSASocket</a:t>
            </a:r>
          </a:p>
          <a:p>
            <a:pPr lvl="2"/>
            <a:r>
              <a:rPr lang="en-US" sz="2000">
                <a:solidFill>
                  <a:srgbClr val="002060"/>
                </a:solidFill>
              </a:rPr>
              <a:t>Gắn SOCKET vào một giao diện mạng thông qua hàm </a:t>
            </a:r>
            <a:r>
              <a:rPr lang="en-US" sz="2000" b="1">
                <a:solidFill>
                  <a:srgbClr val="002060"/>
                </a:solidFill>
              </a:rPr>
              <a:t>bind</a:t>
            </a:r>
          </a:p>
          <a:p>
            <a:pPr lvl="2"/>
            <a:r>
              <a:rPr lang="en-US" sz="2000">
                <a:solidFill>
                  <a:srgbClr val="002060"/>
                </a:solidFill>
              </a:rPr>
              <a:t>Chuyển SOCKET sang trạng thái đợi kết nối qua hàm </a:t>
            </a:r>
            <a:r>
              <a:rPr lang="en-US" sz="2000" b="1">
                <a:solidFill>
                  <a:srgbClr val="002060"/>
                </a:solidFill>
              </a:rPr>
              <a:t>listen</a:t>
            </a:r>
          </a:p>
          <a:p>
            <a:pPr lvl="2"/>
            <a:r>
              <a:rPr lang="en-US" sz="2000">
                <a:solidFill>
                  <a:srgbClr val="002060"/>
                </a:solidFill>
              </a:rPr>
              <a:t>Chấp nhận kết nối từ client thông qua hàm </a:t>
            </a:r>
            <a:r>
              <a:rPr lang="en-US" sz="2000" b="1">
                <a:solidFill>
                  <a:srgbClr val="002060"/>
                </a:solidFill>
              </a:rPr>
              <a:t>accept</a:t>
            </a:r>
          </a:p>
          <a:p>
            <a:pPr lvl="2"/>
            <a:r>
              <a:rPr lang="en-US" sz="2000">
                <a:solidFill>
                  <a:srgbClr val="002060"/>
                </a:solidFill>
              </a:rPr>
              <a:t>Gửi dữ liệu tới client thông qua hàm </a:t>
            </a:r>
            <a:r>
              <a:rPr lang="en-US" sz="2000" b="1">
                <a:solidFill>
                  <a:srgbClr val="002060"/>
                </a:solidFill>
              </a:rPr>
              <a:t>send</a:t>
            </a:r>
            <a:r>
              <a:rPr lang="en-US" sz="2000">
                <a:solidFill>
                  <a:srgbClr val="002060"/>
                </a:solidFill>
              </a:rPr>
              <a:t> hoặc </a:t>
            </a:r>
            <a:r>
              <a:rPr lang="en-US" sz="2000" b="1">
                <a:solidFill>
                  <a:srgbClr val="002060"/>
                </a:solidFill>
              </a:rPr>
              <a:t>WSASend</a:t>
            </a:r>
          </a:p>
          <a:p>
            <a:pPr lvl="2"/>
            <a:r>
              <a:rPr lang="en-US" sz="2000">
                <a:solidFill>
                  <a:srgbClr val="002060"/>
                </a:solidFill>
              </a:rPr>
              <a:t>Nhận dữ liệu từ client thông qua hàm </a:t>
            </a:r>
            <a:r>
              <a:rPr lang="en-US" sz="2000" b="1">
                <a:solidFill>
                  <a:srgbClr val="002060"/>
                </a:solidFill>
              </a:rPr>
              <a:t>recv</a:t>
            </a:r>
            <a:r>
              <a:rPr lang="en-US" sz="2000">
                <a:solidFill>
                  <a:srgbClr val="002060"/>
                </a:solidFill>
              </a:rPr>
              <a:t> hoặc </a:t>
            </a:r>
            <a:r>
              <a:rPr lang="en-US" sz="2000" b="1">
                <a:solidFill>
                  <a:srgbClr val="002060"/>
                </a:solidFill>
              </a:rPr>
              <a:t>WSARecv</a:t>
            </a:r>
          </a:p>
          <a:p>
            <a:pPr lvl="2"/>
            <a:r>
              <a:rPr lang="en-US" sz="2000">
                <a:solidFill>
                  <a:srgbClr val="002060"/>
                </a:solidFill>
              </a:rPr>
              <a:t>Đóng SOCKET khi việc truyền nhận kết thúc bằng hàm </a:t>
            </a:r>
            <a:r>
              <a:rPr lang="en-US" sz="2000" b="1">
                <a:solidFill>
                  <a:srgbClr val="002060"/>
                </a:solidFill>
              </a:rPr>
              <a:t>closesocket</a:t>
            </a:r>
          </a:p>
          <a:p>
            <a:pPr lvl="2"/>
            <a:r>
              <a:rPr lang="en-US" sz="2000">
                <a:solidFill>
                  <a:srgbClr val="002060"/>
                </a:solidFill>
              </a:rPr>
              <a:t>Giải phóng WinSock bằng hàm </a:t>
            </a:r>
            <a:r>
              <a:rPr lang="en-US" sz="2000" b="1">
                <a:solidFill>
                  <a:srgbClr val="002060"/>
                </a:solidFill>
              </a:rPr>
              <a:t>WSACleanup</a:t>
            </a:r>
          </a:p>
          <a:p>
            <a:pPr lvl="2"/>
            <a:endParaRPr lang="en-US" sz="2000">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3.3 Lập trình WinSock</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74</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a:solidFill>
                  <a:srgbClr val="002060"/>
                </a:solidFill>
              </a:rPr>
              <a:t>Truyền dữ liệu sử dụng TCP</a:t>
            </a:r>
          </a:p>
          <a:p>
            <a:pPr lvl="1"/>
            <a:r>
              <a:rPr lang="en-US" sz="2000">
                <a:solidFill>
                  <a:srgbClr val="002060"/>
                </a:solidFill>
              </a:rPr>
              <a:t>Ứng dụng phía server (tiếp)</a:t>
            </a:r>
          </a:p>
          <a:p>
            <a:pPr lvl="2"/>
            <a:endParaRPr lang="en-US" sz="2000">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3.3 Lập trình WinSock</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75</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Diagram 5"/>
          <p:cNvGraphicFramePr/>
          <p:nvPr/>
        </p:nvGraphicFramePr>
        <p:xfrm>
          <a:off x="2133600" y="2438400"/>
          <a:ext cx="5257800" cy="3378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a:solidFill>
                  <a:srgbClr val="002060"/>
                </a:solidFill>
              </a:rPr>
              <a:t>Truyền dữ liệu sử dụng TCP</a:t>
            </a:r>
          </a:p>
          <a:p>
            <a:pPr lvl="1"/>
            <a:r>
              <a:rPr lang="en-US" sz="2000">
                <a:solidFill>
                  <a:srgbClr val="002060"/>
                </a:solidFill>
              </a:rPr>
              <a:t>Ứng dụng phía server (tiếp)</a:t>
            </a:r>
          </a:p>
          <a:p>
            <a:pPr lvl="2"/>
            <a:r>
              <a:rPr lang="en-US" sz="2000">
                <a:solidFill>
                  <a:srgbClr val="002060"/>
                </a:solidFill>
              </a:rPr>
              <a:t>Hàm </a:t>
            </a:r>
            <a:r>
              <a:rPr lang="en-US" sz="2000" b="1">
                <a:solidFill>
                  <a:srgbClr val="002060"/>
                </a:solidFill>
              </a:rPr>
              <a:t>bind</a:t>
            </a:r>
            <a:r>
              <a:rPr lang="en-US" sz="2000">
                <a:solidFill>
                  <a:srgbClr val="002060"/>
                </a:solidFill>
              </a:rPr>
              <a:t>: gắn SOCKET vào một giao diện mạng của máy</a:t>
            </a:r>
            <a:endParaRPr lang="en-US" sz="2000" b="1">
              <a:solidFill>
                <a:srgbClr val="002060"/>
              </a:solidFill>
            </a:endParaRPr>
          </a:p>
          <a:p>
            <a:pPr lvl="2"/>
            <a:endParaRPr lang="en-US" sz="2000">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3.3 Lập trình WinSock</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76</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TextBox 6"/>
          <p:cNvSpPr txBox="1"/>
          <p:nvPr/>
        </p:nvSpPr>
        <p:spPr>
          <a:xfrm>
            <a:off x="1600200" y="2602468"/>
            <a:ext cx="7543800" cy="3970318"/>
          </a:xfrm>
          <a:prstGeom prst="rect">
            <a:avLst/>
          </a:prstGeom>
          <a:noFill/>
        </p:spPr>
        <p:txBody>
          <a:bodyPr wrap="square" rtlCol="0">
            <a:spAutoFit/>
          </a:bodyPr>
          <a:lstStyle/>
          <a:p>
            <a:r>
              <a:rPr lang="en-US" b="1">
                <a:solidFill>
                  <a:srgbClr val="002060"/>
                </a:solidFill>
              </a:rPr>
              <a:t>int bind( SOCKET  s, const struct sockaddr FAR* name, int  namelen);</a:t>
            </a:r>
          </a:p>
          <a:p>
            <a:pPr>
              <a:buFont typeface="Wingdings" pitchFamily="2" charset="2"/>
              <a:buChar char="§"/>
            </a:pPr>
            <a:endParaRPr lang="en-US">
              <a:solidFill>
                <a:srgbClr val="002060"/>
              </a:solidFill>
            </a:endParaRPr>
          </a:p>
          <a:p>
            <a:r>
              <a:rPr lang="en-US">
                <a:solidFill>
                  <a:srgbClr val="002060"/>
                </a:solidFill>
              </a:rPr>
              <a:t>Trong đó</a:t>
            </a:r>
          </a:p>
          <a:p>
            <a:pPr lvl="1">
              <a:buFont typeface="Wingdings" pitchFamily="2" charset="2"/>
              <a:buChar char="§"/>
            </a:pPr>
            <a:r>
              <a:rPr lang="en-US" b="1">
                <a:solidFill>
                  <a:srgbClr val="002060"/>
                </a:solidFill>
              </a:rPr>
              <a:t>s: [IN] </a:t>
            </a:r>
            <a:r>
              <a:rPr lang="en-US">
                <a:solidFill>
                  <a:srgbClr val="002060"/>
                </a:solidFill>
              </a:rPr>
              <a:t>SOCKET vừa được tạo bằng hàm socket</a:t>
            </a:r>
          </a:p>
          <a:p>
            <a:pPr lvl="1">
              <a:buFont typeface="Wingdings" pitchFamily="2" charset="2"/>
              <a:buChar char="§"/>
            </a:pPr>
            <a:r>
              <a:rPr lang="en-US" b="1">
                <a:solidFill>
                  <a:srgbClr val="002060"/>
                </a:solidFill>
              </a:rPr>
              <a:t>name: [IN] </a:t>
            </a:r>
            <a:r>
              <a:rPr lang="en-US">
                <a:solidFill>
                  <a:srgbClr val="002060"/>
                </a:solidFill>
              </a:rPr>
              <a:t>địa chỉ của giao diện mạng cục bộ</a:t>
            </a:r>
          </a:p>
          <a:p>
            <a:pPr lvl="1">
              <a:buFont typeface="Wingdings" pitchFamily="2" charset="2"/>
              <a:buChar char="§"/>
            </a:pPr>
            <a:r>
              <a:rPr lang="en-US" b="1">
                <a:solidFill>
                  <a:srgbClr val="002060"/>
                </a:solidFill>
              </a:rPr>
              <a:t>namelen: [IN] </a:t>
            </a:r>
            <a:r>
              <a:rPr lang="en-US">
                <a:solidFill>
                  <a:srgbClr val="002060"/>
                </a:solidFill>
              </a:rPr>
              <a:t>chiều dài của cấu trúc name</a:t>
            </a:r>
          </a:p>
          <a:p>
            <a:r>
              <a:rPr lang="en-US">
                <a:solidFill>
                  <a:srgbClr val="002060"/>
                </a:solidFill>
              </a:rPr>
              <a:t>Thí dụ</a:t>
            </a:r>
          </a:p>
          <a:p>
            <a:r>
              <a:rPr lang="en-US" b="1">
                <a:solidFill>
                  <a:srgbClr val="002060"/>
                </a:solidFill>
              </a:rPr>
              <a:t>SOCKADDR_IN          	tcpaddr;</a:t>
            </a:r>
          </a:p>
          <a:p>
            <a:r>
              <a:rPr lang="en-US" b="1">
                <a:solidFill>
                  <a:srgbClr val="002060"/>
                </a:solidFill>
              </a:rPr>
              <a:t>short                 		port = 8888;</a:t>
            </a:r>
          </a:p>
          <a:p>
            <a:r>
              <a:rPr lang="en-US" b="1">
                <a:solidFill>
                  <a:srgbClr val="002060"/>
                </a:solidFill>
              </a:rPr>
              <a:t>tcpaddr.sin_family = AF_INET;</a:t>
            </a:r>
            <a:r>
              <a:rPr lang="en-US" b="1">
                <a:solidFill>
                  <a:srgbClr val="006020"/>
                </a:solidFill>
              </a:rPr>
              <a:t>// Socket IPv4</a:t>
            </a:r>
          </a:p>
          <a:p>
            <a:r>
              <a:rPr lang="en-US" b="1">
                <a:solidFill>
                  <a:srgbClr val="002060"/>
                </a:solidFill>
              </a:rPr>
              <a:t>tcpaddr.sin_port = htons(port); </a:t>
            </a:r>
            <a:r>
              <a:rPr lang="en-US" b="1">
                <a:solidFill>
                  <a:srgbClr val="006020"/>
                </a:solidFill>
              </a:rPr>
              <a:t>// host order =&gt; net order  </a:t>
            </a:r>
          </a:p>
          <a:p>
            <a:r>
              <a:rPr lang="en-US" b="1">
                <a:solidFill>
                  <a:srgbClr val="002060"/>
                </a:solidFill>
              </a:rPr>
              <a:t>tcpaddr.sin_addr.s_addr = htonl(INADDR_ANY); </a:t>
            </a:r>
            <a:r>
              <a:rPr lang="en-US" b="1">
                <a:solidFill>
                  <a:srgbClr val="006020"/>
                </a:solidFill>
              </a:rPr>
              <a:t>//Giao diện bất kỳ </a:t>
            </a:r>
          </a:p>
          <a:p>
            <a:r>
              <a:rPr lang="en-US" b="1">
                <a:solidFill>
                  <a:srgbClr val="002060"/>
                </a:solidFill>
              </a:rPr>
              <a:t> bind(s, (SOCKADDR *)&amp;tcpaddr, sizeof(tcpaddr)); </a:t>
            </a:r>
            <a:r>
              <a:rPr lang="en-US" b="1">
                <a:solidFill>
                  <a:srgbClr val="006020"/>
                </a:solidFill>
              </a:rPr>
              <a:t>// Bind socket</a:t>
            </a:r>
          </a:p>
          <a:p>
            <a:pPr>
              <a:buFont typeface="Wingdings" pitchFamily="2" charset="2"/>
              <a:buChar char="§"/>
            </a:pPr>
            <a:endParaRPr lang="en-US">
              <a:solidFill>
                <a:srgbClr val="002060"/>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a:solidFill>
                  <a:srgbClr val="002060"/>
                </a:solidFill>
              </a:rPr>
              <a:t>Truyền dữ liệu sử dụng TCP</a:t>
            </a:r>
          </a:p>
          <a:p>
            <a:pPr lvl="1"/>
            <a:r>
              <a:rPr lang="en-US" sz="2000">
                <a:solidFill>
                  <a:srgbClr val="002060"/>
                </a:solidFill>
              </a:rPr>
              <a:t>Ứng dụng phía server (tiếp)</a:t>
            </a:r>
          </a:p>
          <a:p>
            <a:pPr lvl="2"/>
            <a:r>
              <a:rPr lang="en-US" sz="2000">
                <a:solidFill>
                  <a:srgbClr val="002060"/>
                </a:solidFill>
              </a:rPr>
              <a:t>Hàm </a:t>
            </a:r>
            <a:r>
              <a:rPr lang="en-US" sz="2000" b="1">
                <a:solidFill>
                  <a:srgbClr val="002060"/>
                </a:solidFill>
              </a:rPr>
              <a:t>listen</a:t>
            </a:r>
            <a:r>
              <a:rPr lang="en-US" sz="2000">
                <a:solidFill>
                  <a:srgbClr val="002060"/>
                </a:solidFill>
              </a:rPr>
              <a:t>: chuyến SOCKET sang trạng thái đợi kết nối</a:t>
            </a:r>
            <a:endParaRPr lang="en-US" sz="2000" b="1">
              <a:solidFill>
                <a:srgbClr val="002060"/>
              </a:solidFill>
            </a:endParaRPr>
          </a:p>
          <a:p>
            <a:pPr lvl="2"/>
            <a:endParaRPr lang="en-US" sz="2000">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3.3 Lập trình WinSock</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77</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TextBox 6"/>
          <p:cNvSpPr txBox="1"/>
          <p:nvPr/>
        </p:nvSpPr>
        <p:spPr>
          <a:xfrm>
            <a:off x="1600200" y="2602468"/>
            <a:ext cx="7543800" cy="1477328"/>
          </a:xfrm>
          <a:prstGeom prst="rect">
            <a:avLst/>
          </a:prstGeom>
          <a:noFill/>
        </p:spPr>
        <p:txBody>
          <a:bodyPr wrap="square" rtlCol="0">
            <a:spAutoFit/>
          </a:bodyPr>
          <a:lstStyle/>
          <a:p>
            <a:r>
              <a:rPr lang="en-US" b="1">
                <a:solidFill>
                  <a:srgbClr val="002060"/>
                </a:solidFill>
              </a:rPr>
              <a:t>int listen(SOCKET s, int    backlog);</a:t>
            </a:r>
          </a:p>
          <a:p>
            <a:endParaRPr lang="en-US">
              <a:solidFill>
                <a:srgbClr val="002060"/>
              </a:solidFill>
            </a:endParaRPr>
          </a:p>
          <a:p>
            <a:r>
              <a:rPr lang="en-US">
                <a:solidFill>
                  <a:srgbClr val="002060"/>
                </a:solidFill>
              </a:rPr>
              <a:t>Trong đó</a:t>
            </a:r>
          </a:p>
          <a:p>
            <a:pPr lvl="1">
              <a:buFont typeface="Wingdings" pitchFamily="2" charset="2"/>
              <a:buChar char="§"/>
            </a:pPr>
            <a:r>
              <a:rPr lang="en-US" b="1">
                <a:solidFill>
                  <a:srgbClr val="002060"/>
                </a:solidFill>
              </a:rPr>
              <a:t>s</a:t>
            </a:r>
            <a:r>
              <a:rPr lang="en-US">
                <a:solidFill>
                  <a:srgbClr val="002060"/>
                </a:solidFill>
              </a:rPr>
              <a:t>: [IN] SOCKET đã được tạo trước đó bằng socket/WSASocket</a:t>
            </a:r>
          </a:p>
          <a:p>
            <a:pPr lvl="1">
              <a:buFont typeface="Wingdings" pitchFamily="2" charset="2"/>
              <a:buChar char="§"/>
            </a:pPr>
            <a:r>
              <a:rPr lang="en-US" b="1">
                <a:solidFill>
                  <a:srgbClr val="002060"/>
                </a:solidFill>
              </a:rPr>
              <a:t>backlog</a:t>
            </a:r>
            <a:r>
              <a:rPr lang="en-US">
                <a:solidFill>
                  <a:srgbClr val="002060"/>
                </a:solidFill>
              </a:rPr>
              <a:t>: [IN] chiều dài hàng đợi chấp nhận kết nối</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a:solidFill>
                  <a:srgbClr val="002060"/>
                </a:solidFill>
              </a:rPr>
              <a:t>Truyền dữ liệu sử dụng TCP</a:t>
            </a:r>
          </a:p>
          <a:p>
            <a:pPr lvl="1"/>
            <a:r>
              <a:rPr lang="en-US" sz="2000">
                <a:solidFill>
                  <a:srgbClr val="002060"/>
                </a:solidFill>
              </a:rPr>
              <a:t>Ứng dụng phía server (tiếp)</a:t>
            </a:r>
          </a:p>
          <a:p>
            <a:pPr lvl="2"/>
            <a:r>
              <a:rPr lang="en-US" sz="2000">
                <a:solidFill>
                  <a:srgbClr val="002060"/>
                </a:solidFill>
              </a:rPr>
              <a:t>Hàm </a:t>
            </a:r>
            <a:r>
              <a:rPr lang="en-US" sz="2000" b="1">
                <a:solidFill>
                  <a:srgbClr val="002060"/>
                </a:solidFill>
              </a:rPr>
              <a:t>accept</a:t>
            </a:r>
            <a:r>
              <a:rPr lang="en-US" sz="2000">
                <a:solidFill>
                  <a:srgbClr val="002060"/>
                </a:solidFill>
              </a:rPr>
              <a:t>: chấp nhận kết nối</a:t>
            </a:r>
            <a:endParaRPr lang="en-US" sz="2000" b="1">
              <a:solidFill>
                <a:srgbClr val="002060"/>
              </a:solidFill>
            </a:endParaRPr>
          </a:p>
          <a:p>
            <a:pPr lvl="2"/>
            <a:endParaRPr lang="en-US" sz="2000">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3.3 Lập trình WinSock</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78</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TextBox 6"/>
          <p:cNvSpPr txBox="1"/>
          <p:nvPr/>
        </p:nvSpPr>
        <p:spPr>
          <a:xfrm>
            <a:off x="1524000" y="2602468"/>
            <a:ext cx="7467600" cy="3139321"/>
          </a:xfrm>
          <a:prstGeom prst="rect">
            <a:avLst/>
          </a:prstGeom>
          <a:noFill/>
        </p:spPr>
        <p:txBody>
          <a:bodyPr wrap="square" rtlCol="0">
            <a:spAutoFit/>
          </a:bodyPr>
          <a:lstStyle/>
          <a:p>
            <a:r>
              <a:rPr lang="en-US" b="1">
                <a:solidFill>
                  <a:srgbClr val="002060"/>
                </a:solidFill>
              </a:rPr>
              <a:t>SOCKET accept(SOCKET s, struct sockaddr FAR* addr,int FAR* addrlen);</a:t>
            </a:r>
          </a:p>
          <a:p>
            <a:endParaRPr lang="en-US">
              <a:solidFill>
                <a:srgbClr val="002060"/>
              </a:solidFill>
            </a:endParaRPr>
          </a:p>
          <a:p>
            <a:r>
              <a:rPr lang="en-US">
                <a:solidFill>
                  <a:srgbClr val="002060"/>
                </a:solidFill>
              </a:rPr>
              <a:t>Trong đó</a:t>
            </a:r>
          </a:p>
          <a:p>
            <a:pPr lvl="1">
              <a:buFont typeface="Wingdings" pitchFamily="2" charset="2"/>
              <a:buChar char="§"/>
            </a:pPr>
            <a:r>
              <a:rPr lang="en-US" b="1">
                <a:solidFill>
                  <a:srgbClr val="002060"/>
                </a:solidFill>
              </a:rPr>
              <a:t>s</a:t>
            </a:r>
            <a:r>
              <a:rPr lang="en-US">
                <a:solidFill>
                  <a:srgbClr val="002060"/>
                </a:solidFill>
              </a:rPr>
              <a:t>: </a:t>
            </a:r>
            <a:r>
              <a:rPr lang="en-US" b="1">
                <a:solidFill>
                  <a:srgbClr val="002060"/>
                </a:solidFill>
              </a:rPr>
              <a:t>[IN] </a:t>
            </a:r>
            <a:r>
              <a:rPr lang="en-US">
                <a:solidFill>
                  <a:srgbClr val="002060"/>
                </a:solidFill>
              </a:rPr>
              <a:t>SOCKET hợp lệ, đã được bind và listen trước đó</a:t>
            </a:r>
          </a:p>
          <a:p>
            <a:pPr lvl="1">
              <a:buFont typeface="Wingdings" pitchFamily="2" charset="2"/>
              <a:buChar char="§"/>
            </a:pPr>
            <a:r>
              <a:rPr lang="en-US" b="1">
                <a:solidFill>
                  <a:srgbClr val="002060"/>
                </a:solidFill>
              </a:rPr>
              <a:t>addr: [OUT] </a:t>
            </a:r>
            <a:r>
              <a:rPr lang="en-US">
                <a:solidFill>
                  <a:srgbClr val="002060"/>
                </a:solidFill>
              </a:rPr>
              <a:t>địa chỉ của client kết nối đến</a:t>
            </a:r>
          </a:p>
          <a:p>
            <a:pPr lvl="1">
              <a:buFont typeface="Wingdings" pitchFamily="2" charset="2"/>
              <a:buChar char="§"/>
            </a:pPr>
            <a:r>
              <a:rPr lang="en-US" b="1">
                <a:solidFill>
                  <a:srgbClr val="002060"/>
                </a:solidFill>
              </a:rPr>
              <a:t>addrlen: [IN/OUT] </a:t>
            </a:r>
            <a:r>
              <a:rPr lang="en-US">
                <a:solidFill>
                  <a:srgbClr val="002060"/>
                </a:solidFill>
              </a:rPr>
              <a:t>con trỏ tới chiều dài của cấu trúc addr.</a:t>
            </a:r>
            <a:r>
              <a:rPr lang="en-US" i="1">
                <a:solidFill>
                  <a:srgbClr val="002060"/>
                </a:solidFill>
              </a:rPr>
              <a:t> </a:t>
            </a:r>
            <a:r>
              <a:rPr lang="en-US">
                <a:solidFill>
                  <a:srgbClr val="002060"/>
                </a:solidFill>
              </a:rPr>
              <a:t>Ứng dụng cần khởi tạo addrlen trỏ tới một số nguyên chứa chiều dài của addr</a:t>
            </a:r>
          </a:p>
          <a:p>
            <a:pPr lvl="1">
              <a:buFont typeface="Wingdings" pitchFamily="2" charset="2"/>
              <a:buChar char="§"/>
            </a:pPr>
            <a:endParaRPr lang="en-US">
              <a:solidFill>
                <a:srgbClr val="002060"/>
              </a:solidFill>
            </a:endParaRPr>
          </a:p>
          <a:p>
            <a:r>
              <a:rPr lang="en-US">
                <a:solidFill>
                  <a:srgbClr val="002060"/>
                </a:solidFill>
              </a:rPr>
              <a:t>Giá trị trả về là một SOCKET mới, sẵn sàng cho việc gửi nhận dữ liệu trên đó. Ứng với mỗi kết nối của client sẽ có một SOCKET riêng.</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a:solidFill>
                  <a:srgbClr val="002060"/>
                </a:solidFill>
              </a:rPr>
              <a:t>Truyền dữ liệu sử dụng TCP</a:t>
            </a:r>
          </a:p>
          <a:p>
            <a:pPr lvl="1"/>
            <a:r>
              <a:rPr lang="en-US" sz="2000">
                <a:solidFill>
                  <a:srgbClr val="002060"/>
                </a:solidFill>
              </a:rPr>
              <a:t>Ứng dụng phía server (tiếp)</a:t>
            </a:r>
          </a:p>
          <a:p>
            <a:pPr lvl="2"/>
            <a:r>
              <a:rPr lang="en-US" sz="2000">
                <a:solidFill>
                  <a:srgbClr val="002060"/>
                </a:solidFill>
              </a:rPr>
              <a:t>Hàm </a:t>
            </a:r>
            <a:r>
              <a:rPr lang="en-US" sz="2000" b="1">
                <a:solidFill>
                  <a:srgbClr val="002060"/>
                </a:solidFill>
              </a:rPr>
              <a:t>send</a:t>
            </a:r>
            <a:r>
              <a:rPr lang="en-US" sz="2000">
                <a:solidFill>
                  <a:srgbClr val="002060"/>
                </a:solidFill>
              </a:rPr>
              <a:t>: gửi dữ liệu trên SOCKET</a:t>
            </a:r>
            <a:endParaRPr lang="en-US" sz="2000" b="1">
              <a:solidFill>
                <a:srgbClr val="002060"/>
              </a:solidFill>
            </a:endParaRPr>
          </a:p>
          <a:p>
            <a:pPr lvl="2"/>
            <a:endParaRPr lang="en-US" sz="2000">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3.3 Lập trình WinSock</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79</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TextBox 6"/>
          <p:cNvSpPr txBox="1"/>
          <p:nvPr/>
        </p:nvSpPr>
        <p:spPr>
          <a:xfrm>
            <a:off x="1524000" y="2602469"/>
            <a:ext cx="6858000" cy="3693319"/>
          </a:xfrm>
          <a:prstGeom prst="rect">
            <a:avLst/>
          </a:prstGeom>
          <a:noFill/>
        </p:spPr>
        <p:txBody>
          <a:bodyPr wrap="square" rtlCol="0">
            <a:spAutoFit/>
          </a:bodyPr>
          <a:lstStyle/>
          <a:p>
            <a:r>
              <a:rPr lang="en-US" b="1">
                <a:solidFill>
                  <a:srgbClr val="002060"/>
                </a:solidFill>
              </a:rPr>
              <a:t>int send(SOCKET s, const char FAR * buf, int len, int flags);</a:t>
            </a:r>
          </a:p>
          <a:p>
            <a:r>
              <a:rPr lang="en-US">
                <a:solidFill>
                  <a:srgbClr val="002060"/>
                </a:solidFill>
              </a:rPr>
              <a:t>Trong đó</a:t>
            </a:r>
          </a:p>
          <a:p>
            <a:pPr lvl="1">
              <a:buFont typeface="Wingdings" pitchFamily="2" charset="2"/>
              <a:buChar char="§"/>
            </a:pPr>
            <a:r>
              <a:rPr lang="en-US" b="1">
                <a:solidFill>
                  <a:srgbClr val="002060"/>
                </a:solidFill>
              </a:rPr>
              <a:t>s</a:t>
            </a:r>
            <a:r>
              <a:rPr lang="en-US">
                <a:solidFill>
                  <a:srgbClr val="002060"/>
                </a:solidFill>
              </a:rPr>
              <a:t>: </a:t>
            </a:r>
            <a:r>
              <a:rPr lang="en-US" b="1">
                <a:solidFill>
                  <a:srgbClr val="002060"/>
                </a:solidFill>
              </a:rPr>
              <a:t>[IN] </a:t>
            </a:r>
            <a:r>
              <a:rPr lang="en-US">
                <a:solidFill>
                  <a:srgbClr val="002060"/>
                </a:solidFill>
              </a:rPr>
              <a:t>SOCKET hợp lệ, đã được accept trước đó</a:t>
            </a:r>
          </a:p>
          <a:p>
            <a:pPr lvl="1">
              <a:buFont typeface="Wingdings" pitchFamily="2" charset="2"/>
              <a:buChar char="§"/>
            </a:pPr>
            <a:r>
              <a:rPr lang="en-US" b="1">
                <a:solidFill>
                  <a:srgbClr val="002060"/>
                </a:solidFill>
              </a:rPr>
              <a:t>buf: [IN] </a:t>
            </a:r>
            <a:r>
              <a:rPr lang="en-US">
                <a:solidFill>
                  <a:srgbClr val="002060"/>
                </a:solidFill>
              </a:rPr>
              <a:t>địa chỉ của bộ đệm chứa dữ liệu cần gửi</a:t>
            </a:r>
          </a:p>
          <a:p>
            <a:pPr lvl="1">
              <a:buFont typeface="Wingdings" pitchFamily="2" charset="2"/>
              <a:buChar char="§"/>
            </a:pPr>
            <a:r>
              <a:rPr lang="en-US" b="1">
                <a:solidFill>
                  <a:srgbClr val="002060"/>
                </a:solidFill>
              </a:rPr>
              <a:t>len: [IN] </a:t>
            </a:r>
            <a:r>
              <a:rPr lang="en-US">
                <a:solidFill>
                  <a:srgbClr val="002060"/>
                </a:solidFill>
              </a:rPr>
              <a:t>số byte cần gửi</a:t>
            </a:r>
          </a:p>
          <a:p>
            <a:pPr lvl="1">
              <a:buFont typeface="Wingdings" pitchFamily="2" charset="2"/>
              <a:buChar char="§"/>
            </a:pPr>
            <a:r>
              <a:rPr lang="en-US" b="1">
                <a:solidFill>
                  <a:srgbClr val="002060"/>
                </a:solidFill>
              </a:rPr>
              <a:t>flags:[IN] </a:t>
            </a:r>
            <a:r>
              <a:rPr lang="en-US">
                <a:solidFill>
                  <a:srgbClr val="002060"/>
                </a:solidFill>
              </a:rPr>
              <a:t>cờ quy định cách thức gửi, có thể là 0,MSG_OOB,MSG_DONTROUTE</a:t>
            </a:r>
            <a:endParaRPr lang="en-US" b="1">
              <a:solidFill>
                <a:srgbClr val="002060"/>
              </a:solidFill>
            </a:endParaRPr>
          </a:p>
          <a:p>
            <a:r>
              <a:rPr lang="en-US">
                <a:solidFill>
                  <a:srgbClr val="002060"/>
                </a:solidFill>
              </a:rPr>
              <a:t>Giá trị trả về</a:t>
            </a:r>
          </a:p>
          <a:p>
            <a:pPr lvl="1">
              <a:buFont typeface="Wingdings" pitchFamily="2" charset="2"/>
              <a:buChar char="§"/>
            </a:pPr>
            <a:r>
              <a:rPr lang="en-US">
                <a:solidFill>
                  <a:srgbClr val="002060"/>
                </a:solidFill>
              </a:rPr>
              <a:t>Thành công: số byte gửi được, có thể nhỏ hơn </a:t>
            </a:r>
            <a:r>
              <a:rPr lang="en-US" b="1">
                <a:solidFill>
                  <a:srgbClr val="002060"/>
                </a:solidFill>
              </a:rPr>
              <a:t>len</a:t>
            </a:r>
          </a:p>
          <a:p>
            <a:pPr lvl="1">
              <a:buFont typeface="Wingdings" pitchFamily="2" charset="2"/>
              <a:buChar char="§"/>
            </a:pPr>
            <a:r>
              <a:rPr lang="en-US">
                <a:solidFill>
                  <a:srgbClr val="002060"/>
                </a:solidFill>
              </a:rPr>
              <a:t>Thất bại: SOCKET_ERROR</a:t>
            </a:r>
          </a:p>
          <a:p>
            <a:r>
              <a:rPr lang="en-US">
                <a:solidFill>
                  <a:srgbClr val="002060"/>
                </a:solidFill>
              </a:rPr>
              <a:t>Thí dụ</a:t>
            </a:r>
          </a:p>
          <a:p>
            <a:r>
              <a:rPr lang="en-US" b="1">
                <a:solidFill>
                  <a:srgbClr val="002060"/>
                </a:solidFill>
              </a:rPr>
              <a:t>char szHello[]=”Hello Network Programming”;</a:t>
            </a:r>
          </a:p>
          <a:p>
            <a:r>
              <a:rPr lang="en-US" b="1">
                <a:solidFill>
                  <a:srgbClr val="002060"/>
                </a:solidFill>
              </a:rPr>
              <a:t>send(s,szHello,strlen(szHello),0);</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a:solidFill>
                  <a:srgbClr val="002060"/>
                </a:solidFill>
              </a:rPr>
              <a:t>1.1. Tổng quan về lập trình mạng</a:t>
            </a:r>
          </a:p>
          <a:p>
            <a:r>
              <a:rPr lang="en-US">
                <a:solidFill>
                  <a:srgbClr val="002060"/>
                </a:solidFill>
              </a:rPr>
              <a:t>1.2. Giao thức Internet</a:t>
            </a:r>
          </a:p>
        </p:txBody>
      </p:sp>
      <p:sp>
        <p:nvSpPr>
          <p:cNvPr id="3" name="Title 2"/>
          <p:cNvSpPr>
            <a:spLocks noGrp="1"/>
          </p:cNvSpPr>
          <p:nvPr>
            <p:ph type="title"/>
          </p:nvPr>
        </p:nvSpPr>
        <p:spPr/>
        <p:txBody>
          <a:bodyPr>
            <a:normAutofit fontScale="90000"/>
          </a:bodyPr>
          <a:lstStyle/>
          <a:p>
            <a:pPr algn="ctr"/>
            <a:r>
              <a:rPr lang="en-US" b="1">
                <a:solidFill>
                  <a:srgbClr val="002060"/>
                </a:solidFill>
              </a:rPr>
              <a:t>Chương 1. Giới thiệu các mô hình lập trình mạng</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8</a:t>
            </a:fld>
            <a:endParaRPr lang="en-US" sz="160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a:solidFill>
                  <a:srgbClr val="002060"/>
                </a:solidFill>
              </a:rPr>
              <a:t>Truyền dữ liệu sử dụng TCP</a:t>
            </a:r>
          </a:p>
          <a:p>
            <a:pPr lvl="1"/>
            <a:r>
              <a:rPr lang="en-US" sz="2000">
                <a:solidFill>
                  <a:srgbClr val="002060"/>
                </a:solidFill>
              </a:rPr>
              <a:t>Ứng dụng phía server (tiếp)</a:t>
            </a:r>
          </a:p>
          <a:p>
            <a:pPr lvl="2"/>
            <a:r>
              <a:rPr lang="en-US" sz="2000">
                <a:solidFill>
                  <a:srgbClr val="002060"/>
                </a:solidFill>
              </a:rPr>
              <a:t>Hàm </a:t>
            </a:r>
            <a:r>
              <a:rPr lang="en-US" sz="2000" b="1">
                <a:solidFill>
                  <a:srgbClr val="002060"/>
                </a:solidFill>
              </a:rPr>
              <a:t>recv</a:t>
            </a:r>
            <a:r>
              <a:rPr lang="en-US" sz="2000">
                <a:solidFill>
                  <a:srgbClr val="002060"/>
                </a:solidFill>
              </a:rPr>
              <a:t>: nhận dữ liệu trên SOCKET</a:t>
            </a:r>
            <a:endParaRPr lang="en-US" sz="2000" b="1">
              <a:solidFill>
                <a:srgbClr val="002060"/>
              </a:solidFill>
            </a:endParaRPr>
          </a:p>
          <a:p>
            <a:pPr lvl="2"/>
            <a:endParaRPr lang="en-US" sz="2000">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3.3 Lập trình WinSock</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80</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TextBox 6"/>
          <p:cNvSpPr txBox="1"/>
          <p:nvPr/>
        </p:nvSpPr>
        <p:spPr>
          <a:xfrm>
            <a:off x="1524000" y="2602469"/>
            <a:ext cx="6781800" cy="4247317"/>
          </a:xfrm>
          <a:prstGeom prst="rect">
            <a:avLst/>
          </a:prstGeom>
          <a:noFill/>
        </p:spPr>
        <p:txBody>
          <a:bodyPr wrap="square" rtlCol="0">
            <a:spAutoFit/>
          </a:bodyPr>
          <a:lstStyle/>
          <a:p>
            <a:r>
              <a:rPr lang="en-US" b="1">
                <a:solidFill>
                  <a:srgbClr val="002060"/>
                </a:solidFill>
              </a:rPr>
              <a:t>int recv(SOCKET s, const char FAR * buf, int len, int flags);</a:t>
            </a:r>
          </a:p>
          <a:p>
            <a:r>
              <a:rPr lang="en-US">
                <a:solidFill>
                  <a:srgbClr val="002060"/>
                </a:solidFill>
              </a:rPr>
              <a:t>Trong đó</a:t>
            </a:r>
          </a:p>
          <a:p>
            <a:pPr lvl="1">
              <a:buFont typeface="Wingdings" pitchFamily="2" charset="2"/>
              <a:buChar char="§"/>
            </a:pPr>
            <a:r>
              <a:rPr lang="en-US" b="1">
                <a:solidFill>
                  <a:srgbClr val="002060"/>
                </a:solidFill>
              </a:rPr>
              <a:t>s</a:t>
            </a:r>
            <a:r>
              <a:rPr lang="en-US">
                <a:solidFill>
                  <a:srgbClr val="002060"/>
                </a:solidFill>
              </a:rPr>
              <a:t>: </a:t>
            </a:r>
            <a:r>
              <a:rPr lang="en-US" b="1">
                <a:solidFill>
                  <a:srgbClr val="002060"/>
                </a:solidFill>
              </a:rPr>
              <a:t>[IN] </a:t>
            </a:r>
            <a:r>
              <a:rPr lang="en-US">
                <a:solidFill>
                  <a:srgbClr val="002060"/>
                </a:solidFill>
              </a:rPr>
              <a:t>SOCKET hợp lệ, đã được accept trước đó</a:t>
            </a:r>
          </a:p>
          <a:p>
            <a:pPr lvl="1">
              <a:buFont typeface="Wingdings" pitchFamily="2" charset="2"/>
              <a:buChar char="§"/>
            </a:pPr>
            <a:r>
              <a:rPr lang="en-US" b="1">
                <a:solidFill>
                  <a:srgbClr val="002060"/>
                </a:solidFill>
              </a:rPr>
              <a:t>buf: [OUT] </a:t>
            </a:r>
            <a:r>
              <a:rPr lang="en-US">
                <a:solidFill>
                  <a:srgbClr val="002060"/>
                </a:solidFill>
              </a:rPr>
              <a:t>địa chỉ của bộ đệm nhận dữ liệu</a:t>
            </a:r>
          </a:p>
          <a:p>
            <a:pPr lvl="1">
              <a:buFont typeface="Wingdings" pitchFamily="2" charset="2"/>
              <a:buChar char="§"/>
            </a:pPr>
            <a:r>
              <a:rPr lang="en-US" b="1">
                <a:solidFill>
                  <a:srgbClr val="002060"/>
                </a:solidFill>
              </a:rPr>
              <a:t>len: [IN] </a:t>
            </a:r>
            <a:r>
              <a:rPr lang="en-US">
                <a:solidFill>
                  <a:srgbClr val="002060"/>
                </a:solidFill>
              </a:rPr>
              <a:t>kích thước bộ đệm</a:t>
            </a:r>
          </a:p>
          <a:p>
            <a:pPr lvl="1">
              <a:buFont typeface="Wingdings" pitchFamily="2" charset="2"/>
              <a:buChar char="§"/>
            </a:pPr>
            <a:r>
              <a:rPr lang="en-US" b="1">
                <a:solidFill>
                  <a:srgbClr val="002060"/>
                </a:solidFill>
              </a:rPr>
              <a:t>flags:[IN] </a:t>
            </a:r>
            <a:r>
              <a:rPr lang="en-US">
                <a:solidFill>
                  <a:srgbClr val="002060"/>
                </a:solidFill>
              </a:rPr>
              <a:t>cờ quy định cách thức nhận, có thể là 0, MSG_PEEK, MSG_OOB, MSG_WAITALL</a:t>
            </a:r>
            <a:endParaRPr lang="en-US" b="1">
              <a:solidFill>
                <a:srgbClr val="002060"/>
              </a:solidFill>
            </a:endParaRPr>
          </a:p>
          <a:p>
            <a:r>
              <a:rPr lang="en-US">
                <a:solidFill>
                  <a:srgbClr val="002060"/>
                </a:solidFill>
              </a:rPr>
              <a:t>Giá trị trả về</a:t>
            </a:r>
          </a:p>
          <a:p>
            <a:pPr lvl="1">
              <a:buFont typeface="Wingdings" pitchFamily="2" charset="2"/>
              <a:buChar char="§"/>
            </a:pPr>
            <a:r>
              <a:rPr lang="en-US">
                <a:solidFill>
                  <a:srgbClr val="002060"/>
                </a:solidFill>
              </a:rPr>
              <a:t>Thành công: số byte nhận được, có thể nhỏ hơn </a:t>
            </a:r>
            <a:r>
              <a:rPr lang="en-US" b="1">
                <a:solidFill>
                  <a:srgbClr val="002060"/>
                </a:solidFill>
              </a:rPr>
              <a:t>len</a:t>
            </a:r>
          </a:p>
          <a:p>
            <a:pPr lvl="1">
              <a:buFont typeface="Wingdings" pitchFamily="2" charset="2"/>
              <a:buChar char="§"/>
            </a:pPr>
            <a:r>
              <a:rPr lang="en-US">
                <a:solidFill>
                  <a:srgbClr val="002060"/>
                </a:solidFill>
              </a:rPr>
              <a:t>Thất bại: SOCKET_ERROR</a:t>
            </a:r>
          </a:p>
          <a:p>
            <a:r>
              <a:rPr lang="en-US">
                <a:solidFill>
                  <a:srgbClr val="002060"/>
                </a:solidFill>
              </a:rPr>
              <a:t>Thí dụ</a:t>
            </a:r>
          </a:p>
          <a:p>
            <a:r>
              <a:rPr lang="en-US" b="1">
                <a:solidFill>
                  <a:srgbClr val="002060"/>
                </a:solidFill>
              </a:rPr>
              <a:t>char buf[100];</a:t>
            </a:r>
          </a:p>
          <a:p>
            <a:r>
              <a:rPr lang="en-US" b="1">
                <a:solidFill>
                  <a:srgbClr val="002060"/>
                </a:solidFill>
              </a:rPr>
              <a:t>int len = 0;</a:t>
            </a:r>
          </a:p>
          <a:p>
            <a:r>
              <a:rPr lang="en-US" b="1">
                <a:solidFill>
                  <a:srgbClr val="002060"/>
                </a:solidFill>
              </a:rPr>
              <a:t>len = recv(s,buf,100,0);</a:t>
            </a:r>
          </a:p>
          <a:p>
            <a:endParaRPr lang="en-US">
              <a:solidFill>
                <a:srgbClr val="002060"/>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a:solidFill>
                  <a:srgbClr val="002060"/>
                </a:solidFill>
              </a:rPr>
              <a:t>Truyền dữ liệu sử dụng TCP</a:t>
            </a:r>
          </a:p>
          <a:p>
            <a:pPr lvl="1"/>
            <a:r>
              <a:rPr lang="en-US" sz="2000">
                <a:solidFill>
                  <a:srgbClr val="002060"/>
                </a:solidFill>
              </a:rPr>
              <a:t>Ứng dụng phía server (tiếp)</a:t>
            </a:r>
          </a:p>
          <a:p>
            <a:pPr lvl="2"/>
            <a:r>
              <a:rPr lang="en-US" sz="2000">
                <a:solidFill>
                  <a:srgbClr val="002060"/>
                </a:solidFill>
              </a:rPr>
              <a:t>Hàm </a:t>
            </a:r>
            <a:r>
              <a:rPr lang="en-US" sz="2000" b="1">
                <a:solidFill>
                  <a:srgbClr val="002060"/>
                </a:solidFill>
              </a:rPr>
              <a:t>closesocket</a:t>
            </a:r>
            <a:r>
              <a:rPr lang="en-US" sz="2000">
                <a:solidFill>
                  <a:srgbClr val="002060"/>
                </a:solidFill>
              </a:rPr>
              <a:t>: đóng kết nối trên một socket</a:t>
            </a:r>
            <a:endParaRPr lang="en-US" sz="2000" b="1">
              <a:solidFill>
                <a:srgbClr val="002060"/>
              </a:solidFill>
            </a:endParaRPr>
          </a:p>
          <a:p>
            <a:pPr lvl="2"/>
            <a:endParaRPr lang="en-US" sz="2000">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3.3 Lập trình WinSock</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81</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TextBox 6"/>
          <p:cNvSpPr txBox="1"/>
          <p:nvPr/>
        </p:nvSpPr>
        <p:spPr>
          <a:xfrm>
            <a:off x="1524000" y="2602468"/>
            <a:ext cx="7620000" cy="2031325"/>
          </a:xfrm>
          <a:prstGeom prst="rect">
            <a:avLst/>
          </a:prstGeom>
          <a:noFill/>
        </p:spPr>
        <p:txBody>
          <a:bodyPr wrap="square" rtlCol="0">
            <a:spAutoFit/>
          </a:bodyPr>
          <a:lstStyle/>
          <a:p>
            <a:r>
              <a:rPr lang="en-US" b="1">
                <a:solidFill>
                  <a:srgbClr val="002060"/>
                </a:solidFill>
              </a:rPr>
              <a:t>int closesocket(SOCKET </a:t>
            </a:r>
            <a:r>
              <a:rPr lang="en-US" b="1" i="1">
                <a:solidFill>
                  <a:srgbClr val="002060"/>
                </a:solidFill>
              </a:rPr>
              <a:t>s</a:t>
            </a:r>
            <a:r>
              <a:rPr lang="en-US" b="1">
                <a:solidFill>
                  <a:srgbClr val="002060"/>
                </a:solidFill>
              </a:rPr>
              <a:t> )</a:t>
            </a:r>
          </a:p>
          <a:p>
            <a:endParaRPr lang="en-US">
              <a:solidFill>
                <a:srgbClr val="002060"/>
              </a:solidFill>
            </a:endParaRPr>
          </a:p>
          <a:p>
            <a:r>
              <a:rPr lang="en-US">
                <a:solidFill>
                  <a:srgbClr val="002060"/>
                </a:solidFill>
              </a:rPr>
              <a:t>Trong đó</a:t>
            </a:r>
          </a:p>
          <a:p>
            <a:pPr lvl="1">
              <a:buFont typeface="Wingdings" pitchFamily="2" charset="2"/>
              <a:buChar char="§"/>
            </a:pPr>
            <a:r>
              <a:rPr lang="en-US" b="1">
                <a:solidFill>
                  <a:srgbClr val="002060"/>
                </a:solidFill>
              </a:rPr>
              <a:t>s</a:t>
            </a:r>
            <a:r>
              <a:rPr lang="en-US">
                <a:solidFill>
                  <a:srgbClr val="002060"/>
                </a:solidFill>
              </a:rPr>
              <a:t>: </a:t>
            </a:r>
            <a:r>
              <a:rPr lang="en-US" b="1">
                <a:solidFill>
                  <a:srgbClr val="002060"/>
                </a:solidFill>
              </a:rPr>
              <a:t>[IN] </a:t>
            </a:r>
            <a:r>
              <a:rPr lang="en-US">
                <a:solidFill>
                  <a:srgbClr val="002060"/>
                </a:solidFill>
              </a:rPr>
              <a:t>SOCKET hợp lệ, đã kết nối</a:t>
            </a:r>
          </a:p>
          <a:p>
            <a:r>
              <a:rPr lang="en-US">
                <a:solidFill>
                  <a:srgbClr val="002060"/>
                </a:solidFill>
              </a:rPr>
              <a:t>Giá trị trả về</a:t>
            </a:r>
          </a:p>
          <a:p>
            <a:pPr lvl="1">
              <a:buFont typeface="Wingdings" pitchFamily="2" charset="2"/>
              <a:buChar char="§"/>
            </a:pPr>
            <a:r>
              <a:rPr lang="en-US">
                <a:solidFill>
                  <a:srgbClr val="002060"/>
                </a:solidFill>
              </a:rPr>
              <a:t>Thành công: 0</a:t>
            </a:r>
            <a:endParaRPr lang="en-US" b="1">
              <a:solidFill>
                <a:srgbClr val="002060"/>
              </a:solidFill>
            </a:endParaRPr>
          </a:p>
          <a:p>
            <a:pPr lvl="1">
              <a:buFont typeface="Wingdings" pitchFamily="2" charset="2"/>
              <a:buChar char="§"/>
            </a:pPr>
            <a:r>
              <a:rPr lang="en-US">
                <a:solidFill>
                  <a:srgbClr val="002060"/>
                </a:solidFill>
              </a:rPr>
              <a:t>Thất bại: SOCKET_ERROR</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a:solidFill>
                  <a:srgbClr val="002060"/>
                </a:solidFill>
              </a:rPr>
              <a:t>Truyền dữ liệu sử dụng TCP</a:t>
            </a:r>
          </a:p>
          <a:p>
            <a:pPr lvl="1"/>
            <a:r>
              <a:rPr lang="en-US" sz="2000">
                <a:solidFill>
                  <a:srgbClr val="002060"/>
                </a:solidFill>
              </a:rPr>
              <a:t>Đoạn chương trình minh họa</a:t>
            </a:r>
          </a:p>
        </p:txBody>
      </p:sp>
      <p:sp>
        <p:nvSpPr>
          <p:cNvPr id="3" name="Title 2"/>
          <p:cNvSpPr>
            <a:spLocks noGrp="1"/>
          </p:cNvSpPr>
          <p:nvPr>
            <p:ph type="title"/>
          </p:nvPr>
        </p:nvSpPr>
        <p:spPr/>
        <p:txBody>
          <a:bodyPr>
            <a:normAutofit/>
          </a:bodyPr>
          <a:lstStyle/>
          <a:p>
            <a:pPr algn="ctr"/>
            <a:r>
              <a:rPr lang="en-US" b="1">
                <a:solidFill>
                  <a:srgbClr val="002060"/>
                </a:solidFill>
              </a:rPr>
              <a:t>3.3 Lập trình WinSock</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82</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TextBox 6"/>
          <p:cNvSpPr txBox="1"/>
          <p:nvPr/>
        </p:nvSpPr>
        <p:spPr>
          <a:xfrm>
            <a:off x="1219200" y="2241352"/>
            <a:ext cx="7010400" cy="4616648"/>
          </a:xfrm>
          <a:prstGeom prst="rect">
            <a:avLst/>
          </a:prstGeom>
          <a:noFill/>
        </p:spPr>
        <p:txBody>
          <a:bodyPr wrap="square" rtlCol="0">
            <a:spAutoFit/>
          </a:bodyPr>
          <a:lstStyle/>
          <a:p>
            <a:r>
              <a:rPr lang="en-US" sz="1400">
                <a:solidFill>
                  <a:srgbClr val="002060"/>
                </a:solidFill>
              </a:rPr>
              <a:t>#include &lt;winsock2.h&gt; 		//Thu vien </a:t>
            </a:r>
            <a:r>
              <a:rPr lang="vi-VN" sz="1400">
                <a:solidFill>
                  <a:srgbClr val="002060"/>
                </a:solidFill>
              </a:rPr>
              <a:t>Winsock</a:t>
            </a:r>
            <a:endParaRPr lang="en-US" sz="1400">
              <a:solidFill>
                <a:srgbClr val="002060"/>
              </a:solidFill>
            </a:endParaRPr>
          </a:p>
          <a:p>
            <a:r>
              <a:rPr lang="en-US" sz="1400">
                <a:solidFill>
                  <a:srgbClr val="002060"/>
                </a:solidFill>
              </a:rPr>
              <a:t>void main(void)</a:t>
            </a:r>
          </a:p>
          <a:p>
            <a:r>
              <a:rPr lang="en-US" sz="1400">
                <a:solidFill>
                  <a:srgbClr val="002060"/>
                </a:solidFill>
              </a:rPr>
              <a:t>{</a:t>
            </a:r>
          </a:p>
          <a:p>
            <a:r>
              <a:rPr lang="en-US" sz="1400">
                <a:solidFill>
                  <a:srgbClr val="002060"/>
                </a:solidFill>
              </a:rPr>
              <a:t>   WSADATA              wsaData;</a:t>
            </a:r>
          </a:p>
          <a:p>
            <a:r>
              <a:rPr lang="en-US" sz="1400">
                <a:solidFill>
                  <a:srgbClr val="002060"/>
                </a:solidFill>
              </a:rPr>
              <a:t>   SOCKET               ListeningSocket;</a:t>
            </a:r>
          </a:p>
          <a:p>
            <a:r>
              <a:rPr lang="en-US" sz="1400">
                <a:solidFill>
                  <a:srgbClr val="002060"/>
                </a:solidFill>
              </a:rPr>
              <a:t>   SOCKET               NewConnection;</a:t>
            </a:r>
          </a:p>
          <a:p>
            <a:r>
              <a:rPr lang="en-US" sz="1400">
                <a:solidFill>
                  <a:srgbClr val="002060"/>
                </a:solidFill>
              </a:rPr>
              <a:t>   SOCKADDR_IN          ServerAddr;</a:t>
            </a:r>
          </a:p>
          <a:p>
            <a:r>
              <a:rPr lang="en-US" sz="1400">
                <a:solidFill>
                  <a:srgbClr val="002060"/>
                </a:solidFill>
              </a:rPr>
              <a:t>   SOCKADDR_IN          ClientAddr;</a:t>
            </a:r>
          </a:p>
          <a:p>
            <a:r>
              <a:rPr lang="en-US" sz="1400">
                <a:solidFill>
                  <a:srgbClr val="002060"/>
                </a:solidFill>
              </a:rPr>
              <a:t>   int			        ClientAddrLen;</a:t>
            </a:r>
          </a:p>
          <a:p>
            <a:r>
              <a:rPr lang="en-US" sz="1400">
                <a:solidFill>
                  <a:srgbClr val="002060"/>
                </a:solidFill>
              </a:rPr>
              <a:t>   int                  Port = 8888;</a:t>
            </a:r>
          </a:p>
          <a:p>
            <a:r>
              <a:rPr lang="en-US" sz="1400">
                <a:solidFill>
                  <a:srgbClr val="002060"/>
                </a:solidFill>
              </a:rPr>
              <a:t>    </a:t>
            </a:r>
            <a:r>
              <a:rPr lang="en-US" sz="1400">
                <a:solidFill>
                  <a:srgbClr val="006020"/>
                </a:solidFill>
              </a:rPr>
              <a:t>// Khoi tao Winsock 2.2</a:t>
            </a:r>
          </a:p>
          <a:p>
            <a:r>
              <a:rPr lang="en-US" sz="1400">
                <a:solidFill>
                  <a:srgbClr val="002060"/>
                </a:solidFill>
              </a:rPr>
              <a:t>    WSAStartup(MAKEWORD(2,2), &amp;wsaData);</a:t>
            </a:r>
          </a:p>
          <a:p>
            <a:r>
              <a:rPr lang="en-US" sz="1400">
                <a:solidFill>
                  <a:srgbClr val="002060"/>
                </a:solidFill>
              </a:rPr>
              <a:t>    </a:t>
            </a:r>
            <a:r>
              <a:rPr lang="en-US" sz="1400">
                <a:solidFill>
                  <a:srgbClr val="006020"/>
                </a:solidFill>
              </a:rPr>
              <a:t>// Tao socket lang nghe ket noi tu client.</a:t>
            </a:r>
          </a:p>
          <a:p>
            <a:r>
              <a:rPr lang="en-US" sz="1400">
                <a:solidFill>
                  <a:srgbClr val="002060"/>
                </a:solidFill>
              </a:rPr>
              <a:t>     ListeningSocket = socket(AF_INET, SOCK_STREAM, IPPROTO_TCP);</a:t>
            </a:r>
          </a:p>
          <a:p>
            <a:r>
              <a:rPr lang="en-US" sz="1400">
                <a:solidFill>
                  <a:srgbClr val="002060"/>
                </a:solidFill>
              </a:rPr>
              <a:t>    </a:t>
            </a:r>
            <a:r>
              <a:rPr lang="en-US" sz="1400">
                <a:solidFill>
                  <a:srgbClr val="006020"/>
                </a:solidFill>
              </a:rPr>
              <a:t>// Khoi tao cau truc SOCKADDR_IN cua server</a:t>
            </a:r>
          </a:p>
          <a:p>
            <a:r>
              <a:rPr lang="en-US" sz="1400">
                <a:solidFill>
                  <a:srgbClr val="006020"/>
                </a:solidFill>
              </a:rPr>
              <a:t>    // doi ket noi o cong 8888</a:t>
            </a:r>
          </a:p>
          <a:p>
            <a:r>
              <a:rPr lang="en-US" sz="1400">
                <a:solidFill>
                  <a:srgbClr val="006020"/>
                </a:solidFill>
              </a:rPr>
              <a:t>    </a:t>
            </a:r>
            <a:r>
              <a:rPr lang="en-US" sz="1400">
                <a:solidFill>
                  <a:srgbClr val="002060"/>
                </a:solidFill>
              </a:rPr>
              <a:t>  ServerAddr.sin_family = AF_INET;</a:t>
            </a:r>
          </a:p>
          <a:p>
            <a:r>
              <a:rPr lang="en-US" sz="1400">
                <a:solidFill>
                  <a:srgbClr val="002060"/>
                </a:solidFill>
              </a:rPr>
              <a:t>      ServerAddr.sin_port = htons(Port);    </a:t>
            </a:r>
          </a:p>
          <a:p>
            <a:r>
              <a:rPr lang="en-US" sz="1400">
                <a:solidFill>
                  <a:srgbClr val="002060"/>
                </a:solidFill>
              </a:rPr>
              <a:t>      ServerAddr.sin_addr.s_addr = htonl(INADDR_ANY);</a:t>
            </a:r>
          </a:p>
          <a:p>
            <a:r>
              <a:rPr lang="en-US" sz="1400"/>
              <a:t>	  </a:t>
            </a:r>
          </a:p>
          <a:p>
            <a:r>
              <a:rPr lang="en-US" sz="1400"/>
              <a:t>   </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a:solidFill>
                  <a:srgbClr val="002060"/>
                </a:solidFill>
              </a:rPr>
              <a:t>Truyền dữ liệu sử dụng TCP</a:t>
            </a:r>
          </a:p>
          <a:p>
            <a:pPr lvl="1"/>
            <a:r>
              <a:rPr lang="en-US" sz="2000">
                <a:solidFill>
                  <a:srgbClr val="002060"/>
                </a:solidFill>
              </a:rPr>
              <a:t>Đoạn chương trình minh họa (tiếp)</a:t>
            </a:r>
          </a:p>
        </p:txBody>
      </p:sp>
      <p:sp>
        <p:nvSpPr>
          <p:cNvPr id="3" name="Title 2"/>
          <p:cNvSpPr>
            <a:spLocks noGrp="1"/>
          </p:cNvSpPr>
          <p:nvPr>
            <p:ph type="title"/>
          </p:nvPr>
        </p:nvSpPr>
        <p:spPr/>
        <p:txBody>
          <a:bodyPr>
            <a:normAutofit/>
          </a:bodyPr>
          <a:lstStyle/>
          <a:p>
            <a:pPr algn="ctr"/>
            <a:r>
              <a:rPr lang="en-US" b="1">
                <a:solidFill>
                  <a:srgbClr val="002060"/>
                </a:solidFill>
              </a:rPr>
              <a:t>3.3 Lập trình WinSock</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83</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TextBox 6"/>
          <p:cNvSpPr txBox="1"/>
          <p:nvPr/>
        </p:nvSpPr>
        <p:spPr>
          <a:xfrm>
            <a:off x="1219200" y="2362200"/>
            <a:ext cx="7010400" cy="3539430"/>
          </a:xfrm>
          <a:prstGeom prst="rect">
            <a:avLst/>
          </a:prstGeom>
          <a:noFill/>
        </p:spPr>
        <p:txBody>
          <a:bodyPr wrap="square" rtlCol="0">
            <a:spAutoFit/>
          </a:bodyPr>
          <a:lstStyle/>
          <a:p>
            <a:r>
              <a:rPr lang="en-US" sz="1400">
                <a:solidFill>
                  <a:srgbClr val="002060"/>
                </a:solidFill>
              </a:rPr>
              <a:t> </a:t>
            </a:r>
            <a:r>
              <a:rPr lang="en-US" sz="1400">
                <a:solidFill>
                  <a:srgbClr val="006020"/>
                </a:solidFill>
              </a:rPr>
              <a:t>// Bind socket cua server.</a:t>
            </a:r>
          </a:p>
          <a:p>
            <a:r>
              <a:rPr lang="en-US" sz="1400">
                <a:solidFill>
                  <a:srgbClr val="002060"/>
                </a:solidFill>
              </a:rPr>
              <a:t>      bind(ListeningSocket, (SOCKADDR *)&amp;ServerAddr, sizeof(ServerAddr));</a:t>
            </a:r>
          </a:p>
          <a:p>
            <a:r>
              <a:rPr lang="en-US" sz="1400">
                <a:solidFill>
                  <a:srgbClr val="006020"/>
                </a:solidFill>
              </a:rPr>
              <a:t>   // Chuyen sang trang thai doi ket noi</a:t>
            </a:r>
          </a:p>
          <a:p>
            <a:r>
              <a:rPr lang="en-US" sz="1400">
                <a:solidFill>
                  <a:srgbClr val="002060"/>
                </a:solidFill>
              </a:rPr>
              <a:t>      listen(ListeningSocket, 5); </a:t>
            </a:r>
          </a:p>
          <a:p>
            <a:r>
              <a:rPr lang="en-US" sz="1400">
                <a:solidFill>
                  <a:srgbClr val="002060"/>
                </a:solidFill>
              </a:rPr>
              <a:t>   </a:t>
            </a:r>
            <a:r>
              <a:rPr lang="en-US" sz="1400">
                <a:solidFill>
                  <a:srgbClr val="006020"/>
                </a:solidFill>
              </a:rPr>
              <a:t>// Chap nhan ket noi moi.</a:t>
            </a:r>
          </a:p>
          <a:p>
            <a:r>
              <a:rPr lang="en-US" sz="1400">
                <a:solidFill>
                  <a:srgbClr val="006020"/>
                </a:solidFill>
              </a:rPr>
              <a:t>      </a:t>
            </a:r>
            <a:r>
              <a:rPr lang="en-US" sz="1400">
                <a:solidFill>
                  <a:srgbClr val="002060"/>
                </a:solidFill>
              </a:rPr>
              <a:t>ClientAddrLen = sizeof(ClientAddr);</a:t>
            </a:r>
          </a:p>
          <a:p>
            <a:r>
              <a:rPr lang="en-US" sz="1400">
                <a:solidFill>
                  <a:srgbClr val="002060"/>
                </a:solidFill>
              </a:rPr>
              <a:t>      NewConnection = accept(ListeningSocket, (SOCKADDR *) </a:t>
            </a:r>
          </a:p>
          <a:p>
            <a:r>
              <a:rPr lang="en-US" sz="1400">
                <a:solidFill>
                  <a:srgbClr val="002060"/>
                </a:solidFill>
              </a:rPr>
              <a:t>                          &amp;ClientAddr,&amp;ClientAddrLen);</a:t>
            </a:r>
          </a:p>
          <a:p>
            <a:r>
              <a:rPr lang="en-US" sz="1400">
                <a:solidFill>
                  <a:srgbClr val="002060"/>
                </a:solidFill>
              </a:rPr>
              <a:t>  </a:t>
            </a:r>
            <a:r>
              <a:rPr lang="en-US" sz="1400">
                <a:solidFill>
                  <a:srgbClr val="006020"/>
                </a:solidFill>
              </a:rPr>
              <a:t> // Sau khi chap nhan ket noi, server co the tiep tuc chap nhan them cac ket noi khac, </a:t>
            </a:r>
          </a:p>
          <a:p>
            <a:r>
              <a:rPr lang="en-US" sz="1400">
                <a:solidFill>
                  <a:srgbClr val="006020"/>
                </a:solidFill>
              </a:rPr>
              <a:t>  //  hoac gui nhan du lieu voi cac client thong qua cac socket duoc accept voi client</a:t>
            </a:r>
          </a:p>
          <a:p>
            <a:r>
              <a:rPr lang="en-US" sz="1400">
                <a:solidFill>
                  <a:srgbClr val="006020"/>
                </a:solidFill>
              </a:rPr>
              <a:t>   // Dong socket</a:t>
            </a:r>
          </a:p>
          <a:p>
            <a:r>
              <a:rPr lang="en-US" sz="1400">
                <a:solidFill>
                  <a:srgbClr val="006020"/>
                </a:solidFill>
              </a:rPr>
              <a:t>  </a:t>
            </a:r>
            <a:r>
              <a:rPr lang="en-US" sz="1400">
                <a:solidFill>
                  <a:srgbClr val="002060"/>
                </a:solidFill>
              </a:rPr>
              <a:t>    closesocket(NewConnection);</a:t>
            </a:r>
          </a:p>
          <a:p>
            <a:r>
              <a:rPr lang="en-US" sz="1400">
                <a:solidFill>
                  <a:srgbClr val="002060"/>
                </a:solidFill>
              </a:rPr>
              <a:t>      closesocket(ListeningSocket);</a:t>
            </a:r>
          </a:p>
          <a:p>
            <a:r>
              <a:rPr lang="en-US" sz="1400">
                <a:solidFill>
                  <a:srgbClr val="006020"/>
                </a:solidFill>
              </a:rPr>
              <a:t>   // Giai phong Winsock</a:t>
            </a:r>
          </a:p>
          <a:p>
            <a:r>
              <a:rPr lang="en-US" sz="1400">
                <a:solidFill>
                  <a:srgbClr val="002060"/>
                </a:solidFill>
              </a:rPr>
              <a:t>      WSACleanup();</a:t>
            </a:r>
          </a:p>
          <a:p>
            <a:r>
              <a:rPr lang="en-US" sz="1400">
                <a:solidFill>
                  <a:srgbClr val="002060"/>
                </a:solidFill>
              </a:rPr>
              <a:t>}   </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a:solidFill>
                  <a:srgbClr val="002060"/>
                </a:solidFill>
              </a:rPr>
              <a:t>Truyền dữ liệu sử dụng TCP</a:t>
            </a:r>
          </a:p>
          <a:p>
            <a:pPr lvl="1"/>
            <a:r>
              <a:rPr lang="en-US" sz="2000">
                <a:solidFill>
                  <a:srgbClr val="002060"/>
                </a:solidFill>
              </a:rPr>
              <a:t>Ứng dụng phía client</a:t>
            </a:r>
          </a:p>
          <a:p>
            <a:pPr lvl="2"/>
            <a:r>
              <a:rPr lang="en-US" sz="2000">
                <a:solidFill>
                  <a:srgbClr val="002060"/>
                </a:solidFill>
              </a:rPr>
              <a:t>Khởi tạo WinSock qua hàm </a:t>
            </a:r>
            <a:r>
              <a:rPr lang="en-US" sz="2000" b="1">
                <a:solidFill>
                  <a:srgbClr val="002060"/>
                </a:solidFill>
              </a:rPr>
              <a:t>WSAStartup</a:t>
            </a:r>
          </a:p>
          <a:p>
            <a:pPr lvl="2"/>
            <a:r>
              <a:rPr lang="en-US" sz="2000">
                <a:solidFill>
                  <a:srgbClr val="002060"/>
                </a:solidFill>
              </a:rPr>
              <a:t>Tạo SOCKET qua hàm </a:t>
            </a:r>
            <a:r>
              <a:rPr lang="en-US" sz="2000" b="1">
                <a:solidFill>
                  <a:srgbClr val="002060"/>
                </a:solidFill>
              </a:rPr>
              <a:t>socket</a:t>
            </a:r>
            <a:r>
              <a:rPr lang="en-US" sz="2000">
                <a:solidFill>
                  <a:srgbClr val="002060"/>
                </a:solidFill>
              </a:rPr>
              <a:t> hoặc </a:t>
            </a:r>
            <a:r>
              <a:rPr lang="en-US" sz="2000" b="1">
                <a:solidFill>
                  <a:srgbClr val="002060"/>
                </a:solidFill>
              </a:rPr>
              <a:t>WSASocket</a:t>
            </a:r>
          </a:p>
          <a:p>
            <a:pPr lvl="2"/>
            <a:r>
              <a:rPr lang="en-US" sz="2000">
                <a:solidFill>
                  <a:srgbClr val="002060"/>
                </a:solidFill>
              </a:rPr>
              <a:t>Điền thông tin về server vào cấu trúc </a:t>
            </a:r>
            <a:r>
              <a:rPr lang="en-US" sz="2000" b="1">
                <a:solidFill>
                  <a:srgbClr val="002060"/>
                </a:solidFill>
              </a:rPr>
              <a:t>sockaddr_in</a:t>
            </a:r>
          </a:p>
          <a:p>
            <a:pPr lvl="2"/>
            <a:r>
              <a:rPr lang="en-US" sz="2000">
                <a:solidFill>
                  <a:srgbClr val="002060"/>
                </a:solidFill>
              </a:rPr>
              <a:t>Kết nối tới server qua hàm </a:t>
            </a:r>
            <a:r>
              <a:rPr lang="en-US" sz="2000" b="1">
                <a:solidFill>
                  <a:srgbClr val="002060"/>
                </a:solidFill>
              </a:rPr>
              <a:t>connect</a:t>
            </a:r>
            <a:r>
              <a:rPr lang="en-US" sz="2000">
                <a:solidFill>
                  <a:srgbClr val="002060"/>
                </a:solidFill>
              </a:rPr>
              <a:t> hoặc </a:t>
            </a:r>
            <a:r>
              <a:rPr lang="en-US" sz="2000" b="1">
                <a:solidFill>
                  <a:srgbClr val="002060"/>
                </a:solidFill>
              </a:rPr>
              <a:t>WSAConnect</a:t>
            </a:r>
          </a:p>
          <a:p>
            <a:pPr lvl="2"/>
            <a:r>
              <a:rPr lang="en-US" sz="2000">
                <a:solidFill>
                  <a:srgbClr val="002060"/>
                </a:solidFill>
              </a:rPr>
              <a:t>Gửi dữ liệu tới server thông qua hàm </a:t>
            </a:r>
            <a:r>
              <a:rPr lang="en-US" sz="2000" b="1">
                <a:solidFill>
                  <a:srgbClr val="002060"/>
                </a:solidFill>
              </a:rPr>
              <a:t>send</a:t>
            </a:r>
            <a:r>
              <a:rPr lang="en-US" sz="2000">
                <a:solidFill>
                  <a:srgbClr val="002060"/>
                </a:solidFill>
              </a:rPr>
              <a:t> hoặc </a:t>
            </a:r>
            <a:r>
              <a:rPr lang="en-US" sz="2000" b="1">
                <a:solidFill>
                  <a:srgbClr val="002060"/>
                </a:solidFill>
              </a:rPr>
              <a:t>WSASend</a:t>
            </a:r>
          </a:p>
          <a:p>
            <a:pPr lvl="2"/>
            <a:r>
              <a:rPr lang="en-US" sz="2000">
                <a:solidFill>
                  <a:srgbClr val="002060"/>
                </a:solidFill>
              </a:rPr>
              <a:t>Nhận dữ liệu từ server thông qua hàm </a:t>
            </a:r>
            <a:r>
              <a:rPr lang="en-US" sz="2000" b="1">
                <a:solidFill>
                  <a:srgbClr val="002060"/>
                </a:solidFill>
              </a:rPr>
              <a:t>recv</a:t>
            </a:r>
            <a:r>
              <a:rPr lang="en-US" sz="2000">
                <a:solidFill>
                  <a:srgbClr val="002060"/>
                </a:solidFill>
              </a:rPr>
              <a:t> hoặc </a:t>
            </a:r>
            <a:r>
              <a:rPr lang="en-US" sz="2000" b="1">
                <a:solidFill>
                  <a:srgbClr val="002060"/>
                </a:solidFill>
              </a:rPr>
              <a:t>WSARecv</a:t>
            </a:r>
          </a:p>
          <a:p>
            <a:pPr lvl="2"/>
            <a:r>
              <a:rPr lang="en-US" sz="2000">
                <a:solidFill>
                  <a:srgbClr val="002060"/>
                </a:solidFill>
              </a:rPr>
              <a:t>Đóng SOCKET khi việc truyền nhận kết thúc bằng hàm </a:t>
            </a:r>
            <a:r>
              <a:rPr lang="en-US" sz="2000" b="1">
                <a:solidFill>
                  <a:srgbClr val="002060"/>
                </a:solidFill>
              </a:rPr>
              <a:t>closesocket</a:t>
            </a:r>
          </a:p>
          <a:p>
            <a:pPr lvl="2"/>
            <a:r>
              <a:rPr lang="en-US" sz="2000">
                <a:solidFill>
                  <a:srgbClr val="002060"/>
                </a:solidFill>
              </a:rPr>
              <a:t>Giải phóng WinSock bằng hàm </a:t>
            </a:r>
            <a:r>
              <a:rPr lang="en-US" sz="2000" b="1">
                <a:solidFill>
                  <a:srgbClr val="002060"/>
                </a:solidFill>
              </a:rPr>
              <a:t>WSACleanup</a:t>
            </a:r>
          </a:p>
          <a:p>
            <a:pPr lvl="2"/>
            <a:endParaRPr lang="en-US" sz="2000">
              <a:solidFill>
                <a:srgbClr val="002060"/>
              </a:solidFill>
            </a:endParaRPr>
          </a:p>
          <a:p>
            <a:pPr lvl="2"/>
            <a:endParaRPr lang="en-US" sz="2000">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3.3 Lập trình WinSock</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84</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a:solidFill>
                  <a:srgbClr val="002060"/>
                </a:solidFill>
              </a:rPr>
              <a:t>Truyền dữ liệu sử dụng TCP</a:t>
            </a:r>
          </a:p>
          <a:p>
            <a:pPr lvl="1"/>
            <a:r>
              <a:rPr lang="en-US" sz="2000">
                <a:solidFill>
                  <a:srgbClr val="002060"/>
                </a:solidFill>
              </a:rPr>
              <a:t>Ứng dụng phía client (tiếp)</a:t>
            </a:r>
          </a:p>
          <a:p>
            <a:pPr lvl="2"/>
            <a:endParaRPr lang="en-US" sz="2000">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3.3 Lập trình WinSock</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85</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Diagram 5"/>
          <p:cNvGraphicFramePr/>
          <p:nvPr/>
        </p:nvGraphicFramePr>
        <p:xfrm>
          <a:off x="2133600" y="2438400"/>
          <a:ext cx="5257800" cy="3378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a:solidFill>
                  <a:srgbClr val="002060"/>
                </a:solidFill>
              </a:rPr>
              <a:t>Truyền dữ liệu sử dụng TCP</a:t>
            </a:r>
          </a:p>
          <a:p>
            <a:pPr lvl="1"/>
            <a:r>
              <a:rPr lang="en-US" sz="2000">
                <a:solidFill>
                  <a:srgbClr val="002060"/>
                </a:solidFill>
              </a:rPr>
              <a:t>Ứng dụng phía client (tiếp)</a:t>
            </a:r>
          </a:p>
          <a:p>
            <a:pPr lvl="2"/>
            <a:r>
              <a:rPr lang="en-US" sz="2000">
                <a:solidFill>
                  <a:srgbClr val="002060"/>
                </a:solidFill>
              </a:rPr>
              <a:t>Địa chỉ của server xác định trong cấu trúc </a:t>
            </a:r>
            <a:r>
              <a:rPr lang="en-US" sz="2000" b="1">
                <a:solidFill>
                  <a:srgbClr val="002060"/>
                </a:solidFill>
              </a:rPr>
              <a:t>sockaddr_in</a:t>
            </a:r>
            <a:r>
              <a:rPr lang="en-US" sz="2000">
                <a:solidFill>
                  <a:srgbClr val="002060"/>
                </a:solidFill>
              </a:rPr>
              <a:t> nhờ hàm </a:t>
            </a:r>
            <a:r>
              <a:rPr lang="en-US" sz="2000" b="1">
                <a:solidFill>
                  <a:srgbClr val="002060"/>
                </a:solidFill>
              </a:rPr>
              <a:t>inet_addr</a:t>
            </a:r>
            <a:r>
              <a:rPr lang="en-US" sz="2000">
                <a:solidFill>
                  <a:srgbClr val="002060"/>
                </a:solidFill>
              </a:rPr>
              <a:t> hoặc theo </a:t>
            </a:r>
            <a:r>
              <a:rPr lang="en-US" sz="2000" b="1">
                <a:solidFill>
                  <a:srgbClr val="002060"/>
                </a:solidFill>
              </a:rPr>
              <a:t>getaddrinfo</a:t>
            </a:r>
          </a:p>
          <a:p>
            <a:pPr lvl="2"/>
            <a:r>
              <a:rPr lang="en-US" sz="2000">
                <a:solidFill>
                  <a:srgbClr val="002060"/>
                </a:solidFill>
              </a:rPr>
              <a:t>Hàm </a:t>
            </a:r>
            <a:r>
              <a:rPr lang="en-US" sz="2000" b="1">
                <a:solidFill>
                  <a:srgbClr val="002060"/>
                </a:solidFill>
              </a:rPr>
              <a:t>connect</a:t>
            </a:r>
            <a:r>
              <a:rPr lang="en-US" sz="2000">
                <a:solidFill>
                  <a:srgbClr val="002060"/>
                </a:solidFill>
              </a:rPr>
              <a:t>: kết nối đến server</a:t>
            </a:r>
            <a:endParaRPr lang="en-US" sz="2000" b="1">
              <a:solidFill>
                <a:srgbClr val="002060"/>
              </a:solidFill>
            </a:endParaRPr>
          </a:p>
          <a:p>
            <a:pPr lvl="2"/>
            <a:endParaRPr lang="en-US" sz="2000">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3.3 Lập trình WinSock</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86</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TextBox 6"/>
          <p:cNvSpPr txBox="1"/>
          <p:nvPr/>
        </p:nvSpPr>
        <p:spPr>
          <a:xfrm>
            <a:off x="1600200" y="3200400"/>
            <a:ext cx="7620000" cy="2585323"/>
          </a:xfrm>
          <a:prstGeom prst="rect">
            <a:avLst/>
          </a:prstGeom>
          <a:noFill/>
        </p:spPr>
        <p:txBody>
          <a:bodyPr wrap="square" rtlCol="0">
            <a:spAutoFit/>
          </a:bodyPr>
          <a:lstStyle/>
          <a:p>
            <a:r>
              <a:rPr lang="en-US" b="1">
                <a:solidFill>
                  <a:srgbClr val="002060"/>
                </a:solidFill>
              </a:rPr>
              <a:t>int connect(SOCKET s,const struct sockaddr FAR* name,int namelen);</a:t>
            </a:r>
          </a:p>
          <a:p>
            <a:endParaRPr lang="en-US" b="1">
              <a:solidFill>
                <a:srgbClr val="002060"/>
              </a:solidFill>
            </a:endParaRPr>
          </a:p>
          <a:p>
            <a:r>
              <a:rPr lang="en-US">
                <a:solidFill>
                  <a:srgbClr val="002060"/>
                </a:solidFill>
              </a:rPr>
              <a:t>Trong đó</a:t>
            </a:r>
          </a:p>
          <a:p>
            <a:pPr lvl="1">
              <a:buFont typeface="Wingdings" pitchFamily="2" charset="2"/>
              <a:buChar char="§"/>
            </a:pPr>
            <a:r>
              <a:rPr lang="en-US" b="1">
                <a:solidFill>
                  <a:srgbClr val="002060"/>
                </a:solidFill>
              </a:rPr>
              <a:t>s: [IN]</a:t>
            </a:r>
            <a:r>
              <a:rPr lang="en-US">
                <a:solidFill>
                  <a:srgbClr val="002060"/>
                </a:solidFill>
              </a:rPr>
              <a:t> SOCKET đã được tạo bằng </a:t>
            </a:r>
            <a:r>
              <a:rPr lang="en-US" b="1">
                <a:solidFill>
                  <a:srgbClr val="002060"/>
                </a:solidFill>
              </a:rPr>
              <a:t>socket</a:t>
            </a:r>
            <a:r>
              <a:rPr lang="en-US">
                <a:solidFill>
                  <a:srgbClr val="002060"/>
                </a:solidFill>
              </a:rPr>
              <a:t> hoặc </a:t>
            </a:r>
            <a:r>
              <a:rPr lang="en-US" b="1">
                <a:solidFill>
                  <a:srgbClr val="002060"/>
                </a:solidFill>
              </a:rPr>
              <a:t>WSASocket</a:t>
            </a:r>
            <a:r>
              <a:rPr lang="en-US">
                <a:solidFill>
                  <a:srgbClr val="002060"/>
                </a:solidFill>
              </a:rPr>
              <a:t> trước đó</a:t>
            </a:r>
          </a:p>
          <a:p>
            <a:pPr lvl="1">
              <a:buFont typeface="Wingdings" pitchFamily="2" charset="2"/>
              <a:buChar char="§"/>
            </a:pPr>
            <a:r>
              <a:rPr lang="en-US" b="1">
                <a:solidFill>
                  <a:srgbClr val="002060"/>
                </a:solidFill>
              </a:rPr>
              <a:t>name:[IN] </a:t>
            </a:r>
            <a:r>
              <a:rPr lang="en-US">
                <a:solidFill>
                  <a:srgbClr val="002060"/>
                </a:solidFill>
              </a:rPr>
              <a:t>địa chỉ của server</a:t>
            </a:r>
          </a:p>
          <a:p>
            <a:pPr lvl="1">
              <a:buFont typeface="Wingdings" pitchFamily="2" charset="2"/>
              <a:buChar char="§"/>
            </a:pPr>
            <a:r>
              <a:rPr lang="en-US" b="1">
                <a:solidFill>
                  <a:srgbClr val="002060"/>
                </a:solidFill>
              </a:rPr>
              <a:t>namelen:[IN] </a:t>
            </a:r>
            <a:r>
              <a:rPr lang="en-US">
                <a:solidFill>
                  <a:srgbClr val="002060"/>
                </a:solidFill>
              </a:rPr>
              <a:t>chiều dài cấu trúc </a:t>
            </a:r>
            <a:r>
              <a:rPr lang="en-US" b="1">
                <a:solidFill>
                  <a:srgbClr val="002060"/>
                </a:solidFill>
              </a:rPr>
              <a:t>name</a:t>
            </a:r>
          </a:p>
          <a:p>
            <a:r>
              <a:rPr lang="en-US">
                <a:solidFill>
                  <a:srgbClr val="002060"/>
                </a:solidFill>
              </a:rPr>
              <a:t>Giá trị trả về</a:t>
            </a:r>
          </a:p>
          <a:p>
            <a:pPr lvl="1">
              <a:buFont typeface="Wingdings" pitchFamily="2" charset="2"/>
              <a:buChar char="§"/>
            </a:pPr>
            <a:r>
              <a:rPr lang="en-US">
                <a:solidFill>
                  <a:srgbClr val="002060"/>
                </a:solidFill>
              </a:rPr>
              <a:t>Thành công: 0</a:t>
            </a:r>
          </a:p>
          <a:p>
            <a:pPr lvl="1">
              <a:buFont typeface="Wingdings" pitchFamily="2" charset="2"/>
              <a:buChar char="§"/>
            </a:pPr>
            <a:r>
              <a:rPr lang="en-US">
                <a:solidFill>
                  <a:srgbClr val="002060"/>
                </a:solidFill>
              </a:rPr>
              <a:t>Thất bại: SOCKET_ERROR</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a:solidFill>
                  <a:srgbClr val="002060"/>
                </a:solidFill>
              </a:rPr>
              <a:t>Truyền dữ liệu sử dụng TCP</a:t>
            </a:r>
          </a:p>
          <a:p>
            <a:pPr lvl="1"/>
            <a:r>
              <a:rPr lang="en-US" sz="2000">
                <a:solidFill>
                  <a:srgbClr val="002060"/>
                </a:solidFill>
              </a:rPr>
              <a:t>Chương trình minh họa</a:t>
            </a:r>
          </a:p>
        </p:txBody>
      </p:sp>
      <p:sp>
        <p:nvSpPr>
          <p:cNvPr id="3" name="Title 2"/>
          <p:cNvSpPr>
            <a:spLocks noGrp="1"/>
          </p:cNvSpPr>
          <p:nvPr>
            <p:ph type="title"/>
          </p:nvPr>
        </p:nvSpPr>
        <p:spPr/>
        <p:txBody>
          <a:bodyPr>
            <a:normAutofit/>
          </a:bodyPr>
          <a:lstStyle/>
          <a:p>
            <a:pPr algn="ctr"/>
            <a:r>
              <a:rPr lang="en-US" b="1">
                <a:solidFill>
                  <a:srgbClr val="002060"/>
                </a:solidFill>
              </a:rPr>
              <a:t>3.3 Lập trình WinSock</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87</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TextBox 6"/>
          <p:cNvSpPr txBox="1"/>
          <p:nvPr/>
        </p:nvSpPr>
        <p:spPr>
          <a:xfrm>
            <a:off x="1219200" y="2341126"/>
            <a:ext cx="7620000" cy="3754874"/>
          </a:xfrm>
          <a:prstGeom prst="rect">
            <a:avLst/>
          </a:prstGeom>
          <a:noFill/>
        </p:spPr>
        <p:txBody>
          <a:bodyPr wrap="square" rtlCol="0">
            <a:spAutoFit/>
          </a:bodyPr>
          <a:lstStyle/>
          <a:p>
            <a:r>
              <a:rPr lang="en-US" sz="1400">
                <a:solidFill>
                  <a:srgbClr val="002060"/>
                </a:solidFill>
              </a:rPr>
              <a:t>#include &lt;winsock2.h&gt;</a:t>
            </a:r>
          </a:p>
          <a:p>
            <a:r>
              <a:rPr lang="en-US" sz="1400">
                <a:solidFill>
                  <a:srgbClr val="002060"/>
                </a:solidFill>
              </a:rPr>
              <a:t> void main(void)</a:t>
            </a:r>
          </a:p>
          <a:p>
            <a:r>
              <a:rPr lang="en-US" sz="1400">
                <a:solidFill>
                  <a:srgbClr val="002060"/>
                </a:solidFill>
              </a:rPr>
              <a:t>{</a:t>
            </a:r>
          </a:p>
          <a:p>
            <a:r>
              <a:rPr lang="en-US" sz="1400">
                <a:solidFill>
                  <a:srgbClr val="002060"/>
                </a:solidFill>
              </a:rPr>
              <a:t>   WSADATA              	wsaData;</a:t>
            </a:r>
          </a:p>
          <a:p>
            <a:r>
              <a:rPr lang="en-US" sz="1400">
                <a:solidFill>
                  <a:srgbClr val="002060"/>
                </a:solidFill>
              </a:rPr>
              <a:t>   SOCKET               	s;</a:t>
            </a:r>
          </a:p>
          <a:p>
            <a:r>
              <a:rPr lang="en-US" sz="1400">
                <a:solidFill>
                  <a:srgbClr val="002060"/>
                </a:solidFill>
              </a:rPr>
              <a:t>   SOCKADDR_IN          	ServerAddr;</a:t>
            </a:r>
          </a:p>
          <a:p>
            <a:r>
              <a:rPr lang="en-US" sz="1400">
                <a:solidFill>
                  <a:srgbClr val="002060"/>
                </a:solidFill>
              </a:rPr>
              <a:t>   int                  	Port = 8888;</a:t>
            </a:r>
          </a:p>
          <a:p>
            <a:r>
              <a:rPr lang="en-US" sz="1400">
                <a:solidFill>
                  <a:srgbClr val="006020"/>
                </a:solidFill>
              </a:rPr>
              <a:t>   // Khoi tao Winsock 2.2</a:t>
            </a:r>
          </a:p>
          <a:p>
            <a:r>
              <a:rPr lang="en-US" sz="1400">
                <a:solidFill>
                  <a:srgbClr val="002060"/>
                </a:solidFill>
              </a:rPr>
              <a:t>    WSAStartup(MAKEWORD(2,2), &amp;wsaData);</a:t>
            </a:r>
          </a:p>
          <a:p>
            <a:r>
              <a:rPr lang="en-US" sz="1400">
                <a:solidFill>
                  <a:srgbClr val="006020"/>
                </a:solidFill>
              </a:rPr>
              <a:t>    // Tao socket client</a:t>
            </a:r>
          </a:p>
          <a:p>
            <a:r>
              <a:rPr lang="en-US" sz="1400">
                <a:solidFill>
                  <a:srgbClr val="002060"/>
                </a:solidFill>
              </a:rPr>
              <a:t>      s = socket(AF_INET, SOCK_STREAM, IPPROTO_TCP);</a:t>
            </a:r>
          </a:p>
          <a:p>
            <a:r>
              <a:rPr lang="en-US" sz="1400">
                <a:solidFill>
                  <a:srgbClr val="002060"/>
                </a:solidFill>
              </a:rPr>
              <a:t>   </a:t>
            </a:r>
          </a:p>
          <a:p>
            <a:r>
              <a:rPr lang="en-US" sz="1400">
                <a:solidFill>
                  <a:srgbClr val="006020"/>
                </a:solidFill>
              </a:rPr>
              <a:t>   // Khoi tao cau truc SOCKADDR_IN co dia chi server la 202.191.56.69 va cong 8888</a:t>
            </a:r>
          </a:p>
          <a:p>
            <a:r>
              <a:rPr lang="en-US" sz="1400">
                <a:solidFill>
                  <a:srgbClr val="002060"/>
                </a:solidFill>
              </a:rPr>
              <a:t> </a:t>
            </a:r>
          </a:p>
          <a:p>
            <a:r>
              <a:rPr lang="en-US" sz="1400">
                <a:solidFill>
                  <a:srgbClr val="002060"/>
                </a:solidFill>
              </a:rPr>
              <a:t>      ServerAddr.sin_family = AF_INET;</a:t>
            </a:r>
          </a:p>
          <a:p>
            <a:r>
              <a:rPr lang="en-US" sz="1400">
                <a:solidFill>
                  <a:srgbClr val="002060"/>
                </a:solidFill>
              </a:rPr>
              <a:t>      ServerAddr.sin_port = htons(Port);    </a:t>
            </a:r>
          </a:p>
          <a:p>
            <a:r>
              <a:rPr lang="en-US" sz="1400">
                <a:solidFill>
                  <a:srgbClr val="002060"/>
                </a:solidFill>
              </a:rPr>
              <a:t>      ServerAddr.sin_addr.s_addr = inet_addr("202.191.56.69");</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a:solidFill>
                  <a:srgbClr val="002060"/>
                </a:solidFill>
              </a:rPr>
              <a:t>Truyền dữ liệu sử dụng TCP</a:t>
            </a:r>
          </a:p>
          <a:p>
            <a:pPr lvl="1"/>
            <a:r>
              <a:rPr lang="en-US" sz="2000">
                <a:solidFill>
                  <a:srgbClr val="002060"/>
                </a:solidFill>
              </a:rPr>
              <a:t>Chương trình minh họa (tiếp)</a:t>
            </a:r>
          </a:p>
        </p:txBody>
      </p:sp>
      <p:sp>
        <p:nvSpPr>
          <p:cNvPr id="3" name="Title 2"/>
          <p:cNvSpPr>
            <a:spLocks noGrp="1"/>
          </p:cNvSpPr>
          <p:nvPr>
            <p:ph type="title"/>
          </p:nvPr>
        </p:nvSpPr>
        <p:spPr/>
        <p:txBody>
          <a:bodyPr>
            <a:normAutofit/>
          </a:bodyPr>
          <a:lstStyle/>
          <a:p>
            <a:pPr algn="ctr"/>
            <a:r>
              <a:rPr lang="en-US" b="1">
                <a:solidFill>
                  <a:srgbClr val="002060"/>
                </a:solidFill>
              </a:rPr>
              <a:t>3.3 Lập trình WinSock</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88</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TextBox 6"/>
          <p:cNvSpPr txBox="1"/>
          <p:nvPr/>
        </p:nvSpPr>
        <p:spPr>
          <a:xfrm>
            <a:off x="1219200" y="2467213"/>
            <a:ext cx="7620000" cy="3108543"/>
          </a:xfrm>
          <a:prstGeom prst="rect">
            <a:avLst/>
          </a:prstGeom>
          <a:noFill/>
        </p:spPr>
        <p:txBody>
          <a:bodyPr wrap="square" rtlCol="0">
            <a:spAutoFit/>
          </a:bodyPr>
          <a:lstStyle/>
          <a:p>
            <a:r>
              <a:rPr lang="en-US" sz="1400">
                <a:solidFill>
                  <a:srgbClr val="006020"/>
                </a:solidFill>
              </a:rPr>
              <a:t> // Ket noi den server thong qua socket s.</a:t>
            </a:r>
          </a:p>
          <a:p>
            <a:r>
              <a:rPr lang="en-US" sz="1400">
                <a:solidFill>
                  <a:srgbClr val="002060"/>
                </a:solidFill>
              </a:rPr>
              <a:t>       connect(s, (SOCKADDR *) &amp;ServerAddr, sizeof(ServerAddr)); </a:t>
            </a:r>
          </a:p>
          <a:p>
            <a:r>
              <a:rPr lang="en-US" sz="1400">
                <a:solidFill>
                  <a:srgbClr val="002060"/>
                </a:solidFill>
              </a:rPr>
              <a:t>      </a:t>
            </a:r>
          </a:p>
          <a:p>
            <a:r>
              <a:rPr lang="en-US" sz="1400">
                <a:solidFill>
                  <a:srgbClr val="006020"/>
                </a:solidFill>
              </a:rPr>
              <a:t>   // Bat dau gui nhan du lieu</a:t>
            </a:r>
          </a:p>
          <a:p>
            <a:r>
              <a:rPr lang="en-US" sz="1400">
                <a:solidFill>
                  <a:srgbClr val="002060"/>
                </a:solidFill>
              </a:rPr>
              <a:t> </a:t>
            </a:r>
          </a:p>
          <a:p>
            <a:r>
              <a:rPr lang="en-US" sz="1400">
                <a:solidFill>
                  <a:srgbClr val="006020"/>
                </a:solidFill>
              </a:rPr>
              <a:t>   // Ket thuc gui nhan du lieu</a:t>
            </a:r>
          </a:p>
          <a:p>
            <a:r>
              <a:rPr lang="en-US" sz="1400">
                <a:solidFill>
                  <a:srgbClr val="006020"/>
                </a:solidFill>
              </a:rPr>
              <a:t>  //  Dong socket	</a:t>
            </a:r>
          </a:p>
          <a:p>
            <a:r>
              <a:rPr lang="en-US" sz="1400">
                <a:solidFill>
                  <a:srgbClr val="002060"/>
                </a:solidFill>
              </a:rPr>
              <a:t>      closesocket(s);</a:t>
            </a:r>
          </a:p>
          <a:p>
            <a:r>
              <a:rPr lang="en-US" sz="1400">
                <a:solidFill>
                  <a:srgbClr val="002060"/>
                </a:solidFill>
              </a:rPr>
              <a:t> </a:t>
            </a:r>
          </a:p>
          <a:p>
            <a:r>
              <a:rPr lang="en-US" sz="1400">
                <a:solidFill>
                  <a:srgbClr val="006020"/>
                </a:solidFill>
              </a:rPr>
              <a:t>   // Giai phong Winsock</a:t>
            </a:r>
          </a:p>
          <a:p>
            <a:r>
              <a:rPr lang="en-US" sz="1400">
                <a:solidFill>
                  <a:srgbClr val="002060"/>
                </a:solidFill>
              </a:rPr>
              <a:t> </a:t>
            </a:r>
          </a:p>
          <a:p>
            <a:r>
              <a:rPr lang="en-US" sz="1400">
                <a:solidFill>
                  <a:srgbClr val="002060"/>
                </a:solidFill>
              </a:rPr>
              <a:t>      WSACleanup();</a:t>
            </a:r>
          </a:p>
          <a:p>
            <a:r>
              <a:rPr lang="en-US" sz="1400">
                <a:solidFill>
                  <a:srgbClr val="002060"/>
                </a:solidFill>
              </a:rPr>
              <a:t>} </a:t>
            </a:r>
          </a:p>
          <a:p>
            <a:r>
              <a:rPr lang="en-US" sz="1400">
                <a:solidFill>
                  <a:srgbClr val="002060"/>
                </a:solidFill>
              </a:rPr>
              <a:t> </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dirty="0" err="1">
                <a:solidFill>
                  <a:srgbClr val="002060"/>
                </a:solidFill>
              </a:rPr>
              <a:t>Bài</a:t>
            </a:r>
            <a:r>
              <a:rPr lang="en-US" sz="2400" dirty="0">
                <a:solidFill>
                  <a:srgbClr val="002060"/>
                </a:solidFill>
              </a:rPr>
              <a:t> </a:t>
            </a:r>
            <a:r>
              <a:rPr lang="en-US" sz="2400" dirty="0" err="1">
                <a:solidFill>
                  <a:srgbClr val="002060"/>
                </a:solidFill>
              </a:rPr>
              <a:t>tập</a:t>
            </a:r>
            <a:endParaRPr lang="en-US" sz="2400" dirty="0">
              <a:solidFill>
                <a:srgbClr val="002060"/>
              </a:solidFill>
            </a:endParaRPr>
          </a:p>
          <a:p>
            <a:pPr marL="457200" lvl="1" indent="0">
              <a:buNone/>
            </a:pPr>
            <a:r>
              <a:rPr lang="en-US" sz="2000" dirty="0">
                <a:solidFill>
                  <a:srgbClr val="002060"/>
                </a:solidFill>
              </a:rPr>
              <a:t>1. </a:t>
            </a:r>
            <a:r>
              <a:rPr lang="en-US" sz="2000" dirty="0" err="1">
                <a:solidFill>
                  <a:srgbClr val="002060"/>
                </a:solidFill>
              </a:rPr>
              <a:t>Viết</a:t>
            </a:r>
            <a:r>
              <a:rPr lang="en-US" sz="2000" dirty="0">
                <a:solidFill>
                  <a:srgbClr val="002060"/>
                </a:solidFill>
              </a:rPr>
              <a:t> </a:t>
            </a:r>
            <a:r>
              <a:rPr lang="en-US" sz="2000" dirty="0" err="1">
                <a:solidFill>
                  <a:srgbClr val="002060"/>
                </a:solidFill>
              </a:rPr>
              <a:t>chương</a:t>
            </a:r>
            <a:r>
              <a:rPr lang="en-US" sz="2000" dirty="0">
                <a:solidFill>
                  <a:srgbClr val="002060"/>
                </a:solidFill>
              </a:rPr>
              <a:t> </a:t>
            </a:r>
            <a:r>
              <a:rPr lang="en-US" sz="2000" dirty="0" err="1">
                <a:solidFill>
                  <a:srgbClr val="002060"/>
                </a:solidFill>
              </a:rPr>
              <a:t>trình</a:t>
            </a:r>
            <a:r>
              <a:rPr lang="en-US" sz="2000" dirty="0">
                <a:solidFill>
                  <a:srgbClr val="002060"/>
                </a:solidFill>
              </a:rPr>
              <a:t> </a:t>
            </a:r>
            <a:r>
              <a:rPr lang="en-US" sz="2000" dirty="0" err="1">
                <a:solidFill>
                  <a:srgbClr val="002060"/>
                </a:solidFill>
              </a:rPr>
              <a:t>TCPClient</a:t>
            </a:r>
            <a:r>
              <a:rPr lang="en-US" sz="2000" dirty="0">
                <a:solidFill>
                  <a:srgbClr val="002060"/>
                </a:solidFill>
              </a:rPr>
              <a:t>, </a:t>
            </a:r>
            <a:r>
              <a:rPr lang="en-US" sz="2000" dirty="0" err="1">
                <a:solidFill>
                  <a:srgbClr val="002060"/>
                </a:solidFill>
              </a:rPr>
              <a:t>kết</a:t>
            </a:r>
            <a:r>
              <a:rPr lang="en-US" sz="2000" dirty="0">
                <a:solidFill>
                  <a:srgbClr val="002060"/>
                </a:solidFill>
              </a:rPr>
              <a:t> </a:t>
            </a:r>
            <a:r>
              <a:rPr lang="en-US" sz="2000" dirty="0" err="1">
                <a:solidFill>
                  <a:srgbClr val="002060"/>
                </a:solidFill>
              </a:rPr>
              <a:t>nối</a:t>
            </a:r>
            <a:r>
              <a:rPr lang="en-US" sz="2000" dirty="0">
                <a:solidFill>
                  <a:srgbClr val="002060"/>
                </a:solidFill>
              </a:rPr>
              <a:t> </a:t>
            </a:r>
            <a:r>
              <a:rPr lang="en-US" sz="2000" dirty="0" err="1">
                <a:solidFill>
                  <a:srgbClr val="002060"/>
                </a:solidFill>
              </a:rPr>
              <a:t>đến</a:t>
            </a:r>
            <a:r>
              <a:rPr lang="en-US" sz="2000" dirty="0">
                <a:solidFill>
                  <a:srgbClr val="002060"/>
                </a:solidFill>
              </a:rPr>
              <a:t> </a:t>
            </a:r>
            <a:r>
              <a:rPr lang="en-US" sz="2000" dirty="0" err="1">
                <a:solidFill>
                  <a:srgbClr val="002060"/>
                </a:solidFill>
              </a:rPr>
              <a:t>một</a:t>
            </a:r>
            <a:r>
              <a:rPr lang="en-US" sz="2000" dirty="0">
                <a:solidFill>
                  <a:srgbClr val="002060"/>
                </a:solidFill>
              </a:rPr>
              <a:t> </a:t>
            </a:r>
            <a:r>
              <a:rPr lang="en-US" sz="2000" dirty="0" err="1">
                <a:solidFill>
                  <a:srgbClr val="002060"/>
                </a:solidFill>
              </a:rPr>
              <a:t>máy</a:t>
            </a:r>
            <a:r>
              <a:rPr lang="en-US" sz="2000" dirty="0">
                <a:solidFill>
                  <a:srgbClr val="002060"/>
                </a:solidFill>
              </a:rPr>
              <a:t> </a:t>
            </a:r>
            <a:r>
              <a:rPr lang="en-US" sz="2000" dirty="0" err="1">
                <a:solidFill>
                  <a:srgbClr val="002060"/>
                </a:solidFill>
              </a:rPr>
              <a:t>chủ</a:t>
            </a:r>
            <a:r>
              <a:rPr lang="en-US" sz="2000" dirty="0">
                <a:solidFill>
                  <a:srgbClr val="002060"/>
                </a:solidFill>
              </a:rPr>
              <a:t> </a:t>
            </a:r>
            <a:r>
              <a:rPr lang="en-US" sz="2000" dirty="0" err="1">
                <a:solidFill>
                  <a:srgbClr val="002060"/>
                </a:solidFill>
              </a:rPr>
              <a:t>xác</a:t>
            </a:r>
            <a:r>
              <a:rPr lang="en-US" sz="2000" dirty="0">
                <a:solidFill>
                  <a:srgbClr val="002060"/>
                </a:solidFill>
              </a:rPr>
              <a:t> </a:t>
            </a:r>
            <a:r>
              <a:rPr lang="en-US" sz="2000" dirty="0" err="1">
                <a:solidFill>
                  <a:srgbClr val="002060"/>
                </a:solidFill>
              </a:rPr>
              <a:t>định</a:t>
            </a:r>
            <a:r>
              <a:rPr lang="en-US" sz="2000" dirty="0">
                <a:solidFill>
                  <a:srgbClr val="002060"/>
                </a:solidFill>
              </a:rPr>
              <a:t> </a:t>
            </a:r>
            <a:r>
              <a:rPr lang="en-US" sz="2000" dirty="0" err="1">
                <a:solidFill>
                  <a:srgbClr val="002060"/>
                </a:solidFill>
              </a:rPr>
              <a:t>bởi</a:t>
            </a:r>
            <a:r>
              <a:rPr lang="en-US" sz="2000" dirty="0">
                <a:solidFill>
                  <a:srgbClr val="002060"/>
                </a:solidFill>
              </a:rPr>
              <a:t> </a:t>
            </a:r>
            <a:r>
              <a:rPr lang="en-US" sz="2000" dirty="0" err="1">
                <a:solidFill>
                  <a:srgbClr val="002060"/>
                </a:solidFill>
              </a:rPr>
              <a:t>tên</a:t>
            </a:r>
            <a:r>
              <a:rPr lang="en-US" sz="2000" dirty="0">
                <a:solidFill>
                  <a:srgbClr val="002060"/>
                </a:solidFill>
              </a:rPr>
              <a:t> </a:t>
            </a:r>
            <a:r>
              <a:rPr lang="en-US" sz="2000" dirty="0" err="1">
                <a:solidFill>
                  <a:srgbClr val="002060"/>
                </a:solidFill>
              </a:rPr>
              <a:t>miền</a:t>
            </a:r>
            <a:r>
              <a:rPr lang="en-US" sz="2000" dirty="0">
                <a:solidFill>
                  <a:srgbClr val="002060"/>
                </a:solidFill>
              </a:rPr>
              <a:t> </a:t>
            </a:r>
            <a:r>
              <a:rPr lang="en-US" sz="2000" dirty="0" err="1">
                <a:solidFill>
                  <a:srgbClr val="002060"/>
                </a:solidFill>
              </a:rPr>
              <a:t>hoặc</a:t>
            </a:r>
            <a:r>
              <a:rPr lang="en-US" sz="2000" dirty="0">
                <a:solidFill>
                  <a:srgbClr val="002060"/>
                </a:solidFill>
              </a:rPr>
              <a:t> </a:t>
            </a:r>
            <a:r>
              <a:rPr lang="en-US" sz="2000" dirty="0" err="1">
                <a:solidFill>
                  <a:srgbClr val="002060"/>
                </a:solidFill>
              </a:rPr>
              <a:t>địa</a:t>
            </a:r>
            <a:r>
              <a:rPr lang="en-US" sz="2000" dirty="0">
                <a:solidFill>
                  <a:srgbClr val="002060"/>
                </a:solidFill>
              </a:rPr>
              <a:t> </a:t>
            </a:r>
            <a:r>
              <a:rPr lang="en-US" sz="2000" dirty="0" err="1">
                <a:solidFill>
                  <a:srgbClr val="002060"/>
                </a:solidFill>
              </a:rPr>
              <a:t>chỉ</a:t>
            </a:r>
            <a:r>
              <a:rPr lang="en-US" sz="2000" dirty="0">
                <a:solidFill>
                  <a:srgbClr val="002060"/>
                </a:solidFill>
              </a:rPr>
              <a:t> IP. </a:t>
            </a:r>
            <a:r>
              <a:rPr lang="en-US" sz="2000" dirty="0" err="1">
                <a:solidFill>
                  <a:srgbClr val="002060"/>
                </a:solidFill>
              </a:rPr>
              <a:t>Sau</a:t>
            </a:r>
            <a:r>
              <a:rPr lang="en-US" sz="2000" dirty="0">
                <a:solidFill>
                  <a:srgbClr val="002060"/>
                </a:solidFill>
              </a:rPr>
              <a:t> </a:t>
            </a:r>
            <a:r>
              <a:rPr lang="en-US" sz="2000" dirty="0" err="1">
                <a:solidFill>
                  <a:srgbClr val="002060"/>
                </a:solidFill>
              </a:rPr>
              <a:t>đó</a:t>
            </a:r>
            <a:r>
              <a:rPr lang="en-US" sz="2000" dirty="0">
                <a:solidFill>
                  <a:srgbClr val="002060"/>
                </a:solidFill>
              </a:rPr>
              <a:t> </a:t>
            </a:r>
            <a:r>
              <a:rPr lang="en-US" sz="2000" dirty="0" err="1">
                <a:solidFill>
                  <a:srgbClr val="002060"/>
                </a:solidFill>
              </a:rPr>
              <a:t>nhận</a:t>
            </a:r>
            <a:r>
              <a:rPr lang="en-US" sz="2000" dirty="0">
                <a:solidFill>
                  <a:srgbClr val="002060"/>
                </a:solidFill>
              </a:rPr>
              <a:t> </a:t>
            </a:r>
            <a:r>
              <a:rPr lang="en-US" sz="2000" dirty="0" err="1">
                <a:solidFill>
                  <a:srgbClr val="002060"/>
                </a:solidFill>
              </a:rPr>
              <a:t>dữ</a:t>
            </a:r>
            <a:r>
              <a:rPr lang="en-US" sz="2000" dirty="0">
                <a:solidFill>
                  <a:srgbClr val="002060"/>
                </a:solidFill>
              </a:rPr>
              <a:t> </a:t>
            </a:r>
            <a:r>
              <a:rPr lang="en-US" sz="2000" dirty="0" err="1">
                <a:solidFill>
                  <a:srgbClr val="002060"/>
                </a:solidFill>
              </a:rPr>
              <a:t>liệu</a:t>
            </a:r>
            <a:r>
              <a:rPr lang="en-US" sz="2000" dirty="0">
                <a:solidFill>
                  <a:srgbClr val="002060"/>
                </a:solidFill>
              </a:rPr>
              <a:t> </a:t>
            </a:r>
            <a:r>
              <a:rPr lang="en-US" sz="2000" dirty="0" err="1">
                <a:solidFill>
                  <a:srgbClr val="002060"/>
                </a:solidFill>
              </a:rPr>
              <a:t>từ</a:t>
            </a:r>
            <a:r>
              <a:rPr lang="en-US" sz="2000" dirty="0">
                <a:solidFill>
                  <a:srgbClr val="002060"/>
                </a:solidFill>
              </a:rPr>
              <a:t> </a:t>
            </a:r>
            <a:r>
              <a:rPr lang="en-US" sz="2000" dirty="0" err="1">
                <a:solidFill>
                  <a:srgbClr val="002060"/>
                </a:solidFill>
              </a:rPr>
              <a:t>bàn</a:t>
            </a:r>
            <a:r>
              <a:rPr lang="en-US" sz="2000" dirty="0">
                <a:solidFill>
                  <a:srgbClr val="002060"/>
                </a:solidFill>
              </a:rPr>
              <a:t> </a:t>
            </a:r>
            <a:r>
              <a:rPr lang="en-US" sz="2000" dirty="0" err="1">
                <a:solidFill>
                  <a:srgbClr val="002060"/>
                </a:solidFill>
              </a:rPr>
              <a:t>phím</a:t>
            </a:r>
            <a:r>
              <a:rPr lang="en-US" sz="2000" dirty="0">
                <a:solidFill>
                  <a:srgbClr val="002060"/>
                </a:solidFill>
              </a:rPr>
              <a:t> </a:t>
            </a:r>
            <a:r>
              <a:rPr lang="en-US" sz="2000" dirty="0" err="1">
                <a:solidFill>
                  <a:srgbClr val="002060"/>
                </a:solidFill>
              </a:rPr>
              <a:t>và</a:t>
            </a:r>
            <a:r>
              <a:rPr lang="en-US" sz="2000" dirty="0">
                <a:solidFill>
                  <a:srgbClr val="002060"/>
                </a:solidFill>
              </a:rPr>
              <a:t> </a:t>
            </a:r>
            <a:r>
              <a:rPr lang="en-US" sz="2000" dirty="0" err="1">
                <a:solidFill>
                  <a:srgbClr val="002060"/>
                </a:solidFill>
              </a:rPr>
              <a:t>gửi</a:t>
            </a:r>
            <a:r>
              <a:rPr lang="en-US" sz="2000" dirty="0">
                <a:solidFill>
                  <a:srgbClr val="002060"/>
                </a:solidFill>
              </a:rPr>
              <a:t> </a:t>
            </a:r>
            <a:r>
              <a:rPr lang="en-US" sz="2000" dirty="0" err="1">
                <a:solidFill>
                  <a:srgbClr val="002060"/>
                </a:solidFill>
              </a:rPr>
              <a:t>đến</a:t>
            </a:r>
            <a:r>
              <a:rPr lang="en-US" sz="2000" dirty="0">
                <a:solidFill>
                  <a:srgbClr val="002060"/>
                </a:solidFill>
              </a:rPr>
              <a:t> Server. </a:t>
            </a:r>
            <a:r>
              <a:rPr lang="en-US" sz="2000" dirty="0" err="1">
                <a:solidFill>
                  <a:srgbClr val="002060"/>
                </a:solidFill>
              </a:rPr>
              <a:t>Tham</a:t>
            </a:r>
            <a:r>
              <a:rPr lang="en-US" sz="2000" dirty="0">
                <a:solidFill>
                  <a:srgbClr val="002060"/>
                </a:solidFill>
              </a:rPr>
              <a:t> </a:t>
            </a:r>
            <a:r>
              <a:rPr lang="en-US" sz="2000" dirty="0" err="1">
                <a:solidFill>
                  <a:srgbClr val="002060"/>
                </a:solidFill>
              </a:rPr>
              <a:t>số</a:t>
            </a:r>
            <a:r>
              <a:rPr lang="en-US" sz="2000" dirty="0">
                <a:solidFill>
                  <a:srgbClr val="002060"/>
                </a:solidFill>
              </a:rPr>
              <a:t> </a:t>
            </a:r>
            <a:r>
              <a:rPr lang="en-US" sz="2000" dirty="0" err="1">
                <a:solidFill>
                  <a:srgbClr val="002060"/>
                </a:solidFill>
              </a:rPr>
              <a:t>được</a:t>
            </a:r>
            <a:r>
              <a:rPr lang="en-US" sz="2000" dirty="0">
                <a:solidFill>
                  <a:srgbClr val="002060"/>
                </a:solidFill>
              </a:rPr>
              <a:t> </a:t>
            </a:r>
            <a:r>
              <a:rPr lang="en-US" sz="2000" dirty="0" err="1">
                <a:solidFill>
                  <a:srgbClr val="002060"/>
                </a:solidFill>
              </a:rPr>
              <a:t>truyền</a:t>
            </a:r>
            <a:r>
              <a:rPr lang="en-US" sz="2000" dirty="0">
                <a:solidFill>
                  <a:srgbClr val="002060"/>
                </a:solidFill>
              </a:rPr>
              <a:t> </a:t>
            </a:r>
            <a:r>
              <a:rPr lang="en-US" sz="2000" dirty="0" err="1">
                <a:solidFill>
                  <a:srgbClr val="002060"/>
                </a:solidFill>
              </a:rPr>
              <a:t>vào</a:t>
            </a:r>
            <a:r>
              <a:rPr lang="en-US" sz="2000" dirty="0">
                <a:solidFill>
                  <a:srgbClr val="002060"/>
                </a:solidFill>
              </a:rPr>
              <a:t> </a:t>
            </a:r>
            <a:r>
              <a:rPr lang="en-US" sz="2000" dirty="0" err="1">
                <a:solidFill>
                  <a:srgbClr val="002060"/>
                </a:solidFill>
              </a:rPr>
              <a:t>từ</a:t>
            </a:r>
            <a:r>
              <a:rPr lang="en-US" sz="2000" dirty="0">
                <a:solidFill>
                  <a:srgbClr val="002060"/>
                </a:solidFill>
              </a:rPr>
              <a:t> </a:t>
            </a:r>
            <a:r>
              <a:rPr lang="en-US" sz="2000" dirty="0" err="1">
                <a:solidFill>
                  <a:srgbClr val="002060"/>
                </a:solidFill>
              </a:rPr>
              <a:t>dòng</a:t>
            </a:r>
            <a:r>
              <a:rPr lang="en-US" sz="2000" dirty="0">
                <a:solidFill>
                  <a:srgbClr val="002060"/>
                </a:solidFill>
              </a:rPr>
              <a:t> </a:t>
            </a:r>
            <a:r>
              <a:rPr lang="en-US" sz="2000" dirty="0" err="1">
                <a:solidFill>
                  <a:srgbClr val="002060"/>
                </a:solidFill>
              </a:rPr>
              <a:t>lệnh</a:t>
            </a:r>
            <a:r>
              <a:rPr lang="en-US" sz="2000" dirty="0">
                <a:solidFill>
                  <a:srgbClr val="002060"/>
                </a:solidFill>
              </a:rPr>
              <a:t> </a:t>
            </a:r>
            <a:r>
              <a:rPr lang="en-US" sz="2000" dirty="0" err="1">
                <a:solidFill>
                  <a:srgbClr val="002060"/>
                </a:solidFill>
              </a:rPr>
              <a:t>có</a:t>
            </a:r>
            <a:r>
              <a:rPr lang="en-US" sz="2000" dirty="0">
                <a:solidFill>
                  <a:srgbClr val="002060"/>
                </a:solidFill>
              </a:rPr>
              <a:t> </a:t>
            </a:r>
            <a:r>
              <a:rPr lang="en-US" sz="2000" dirty="0" err="1">
                <a:solidFill>
                  <a:srgbClr val="002060"/>
                </a:solidFill>
              </a:rPr>
              <a:t>dạng</a:t>
            </a:r>
            <a:endParaRPr lang="en-US" sz="2000" dirty="0">
              <a:solidFill>
                <a:srgbClr val="002060"/>
              </a:solidFill>
            </a:endParaRPr>
          </a:p>
          <a:p>
            <a:pPr marL="457200" lvl="1" indent="0">
              <a:buNone/>
            </a:pPr>
            <a:r>
              <a:rPr lang="en-US" sz="2000" dirty="0">
                <a:solidFill>
                  <a:srgbClr val="002060"/>
                </a:solidFill>
              </a:rPr>
              <a:t>	</a:t>
            </a:r>
            <a:r>
              <a:rPr lang="en-US" sz="2000" b="1" dirty="0">
                <a:solidFill>
                  <a:srgbClr val="002060"/>
                </a:solidFill>
                <a:latin typeface="Candara" pitchFamily="34" charset="0"/>
              </a:rPr>
              <a:t>TCPClient.exe	&lt;</a:t>
            </a:r>
            <a:r>
              <a:rPr lang="en-US" sz="2000" b="1" dirty="0" err="1">
                <a:solidFill>
                  <a:srgbClr val="002060"/>
                </a:solidFill>
                <a:latin typeface="Candara" pitchFamily="34" charset="0"/>
              </a:rPr>
              <a:t>Địa</a:t>
            </a:r>
            <a:r>
              <a:rPr lang="en-US" sz="2000" b="1" dirty="0">
                <a:solidFill>
                  <a:srgbClr val="002060"/>
                </a:solidFill>
                <a:latin typeface="Candara" pitchFamily="34" charset="0"/>
              </a:rPr>
              <a:t> </a:t>
            </a:r>
            <a:r>
              <a:rPr lang="en-US" sz="2000" b="1" dirty="0" err="1">
                <a:solidFill>
                  <a:srgbClr val="002060"/>
                </a:solidFill>
                <a:latin typeface="Candara" pitchFamily="34" charset="0"/>
              </a:rPr>
              <a:t>chỉ</a:t>
            </a:r>
            <a:r>
              <a:rPr lang="en-US" sz="2000" b="1" dirty="0">
                <a:solidFill>
                  <a:srgbClr val="002060"/>
                </a:solidFill>
                <a:latin typeface="Candara" pitchFamily="34" charset="0"/>
              </a:rPr>
              <a:t> IP/</a:t>
            </a:r>
            <a:r>
              <a:rPr lang="en-US" sz="2000" b="1" dirty="0" err="1">
                <a:solidFill>
                  <a:srgbClr val="002060"/>
                </a:solidFill>
                <a:latin typeface="Candara" pitchFamily="34" charset="0"/>
              </a:rPr>
              <a:t>Tên</a:t>
            </a:r>
            <a:r>
              <a:rPr lang="en-US" sz="2000" b="1" dirty="0">
                <a:solidFill>
                  <a:srgbClr val="002060"/>
                </a:solidFill>
                <a:latin typeface="Candara" pitchFamily="34" charset="0"/>
              </a:rPr>
              <a:t> </a:t>
            </a:r>
            <a:r>
              <a:rPr lang="en-US" sz="2000" b="1" dirty="0" err="1">
                <a:solidFill>
                  <a:srgbClr val="002060"/>
                </a:solidFill>
                <a:latin typeface="Candara" pitchFamily="34" charset="0"/>
              </a:rPr>
              <a:t>miền</a:t>
            </a:r>
            <a:r>
              <a:rPr lang="en-US" sz="2000" b="1" dirty="0">
                <a:solidFill>
                  <a:srgbClr val="002060"/>
                </a:solidFill>
                <a:latin typeface="Candara" pitchFamily="34" charset="0"/>
              </a:rPr>
              <a:t>&gt;	&lt;</a:t>
            </a:r>
            <a:r>
              <a:rPr lang="en-US" sz="2000" b="1" dirty="0" err="1">
                <a:solidFill>
                  <a:srgbClr val="002060"/>
                </a:solidFill>
                <a:latin typeface="Candara" pitchFamily="34" charset="0"/>
              </a:rPr>
              <a:t>Cổng</a:t>
            </a:r>
            <a:r>
              <a:rPr lang="en-US" sz="2000" b="1" dirty="0">
                <a:solidFill>
                  <a:srgbClr val="002060"/>
                </a:solidFill>
                <a:latin typeface="Candara" pitchFamily="34" charset="0"/>
              </a:rPr>
              <a:t>&gt;</a:t>
            </a:r>
          </a:p>
          <a:p>
            <a:pPr marL="457200" lvl="1" indent="0">
              <a:buNone/>
            </a:pPr>
            <a:r>
              <a:rPr lang="en-US" sz="2000" dirty="0">
                <a:solidFill>
                  <a:srgbClr val="002060"/>
                </a:solidFill>
                <a:latin typeface="+mj-lt"/>
              </a:rPr>
              <a:t>2. </a:t>
            </a:r>
            <a:r>
              <a:rPr lang="en-US" sz="2000" dirty="0" err="1">
                <a:solidFill>
                  <a:srgbClr val="002060"/>
                </a:solidFill>
                <a:latin typeface="+mj-lt"/>
              </a:rPr>
              <a:t>Viết</a:t>
            </a:r>
            <a:r>
              <a:rPr lang="en-US" sz="2000" dirty="0">
                <a:solidFill>
                  <a:srgbClr val="002060"/>
                </a:solidFill>
                <a:latin typeface="+mj-lt"/>
              </a:rPr>
              <a:t> </a:t>
            </a:r>
            <a:r>
              <a:rPr lang="en-US" sz="2000" dirty="0" err="1">
                <a:solidFill>
                  <a:srgbClr val="002060"/>
                </a:solidFill>
                <a:latin typeface="+mj-lt"/>
              </a:rPr>
              <a:t>chương</a:t>
            </a:r>
            <a:r>
              <a:rPr lang="en-US" sz="2000" dirty="0">
                <a:solidFill>
                  <a:srgbClr val="002060"/>
                </a:solidFill>
                <a:latin typeface="+mj-lt"/>
              </a:rPr>
              <a:t> </a:t>
            </a:r>
            <a:r>
              <a:rPr lang="en-US" sz="2000" dirty="0" err="1">
                <a:solidFill>
                  <a:srgbClr val="002060"/>
                </a:solidFill>
                <a:latin typeface="+mj-lt"/>
              </a:rPr>
              <a:t>trình</a:t>
            </a:r>
            <a:r>
              <a:rPr lang="en-US" sz="2000" dirty="0">
                <a:solidFill>
                  <a:srgbClr val="002060"/>
                </a:solidFill>
                <a:latin typeface="+mj-lt"/>
              </a:rPr>
              <a:t> </a:t>
            </a:r>
            <a:r>
              <a:rPr lang="en-US" sz="2000" dirty="0" err="1">
                <a:solidFill>
                  <a:srgbClr val="002060"/>
                </a:solidFill>
                <a:latin typeface="+mj-lt"/>
              </a:rPr>
              <a:t>TCPServer</a:t>
            </a:r>
            <a:r>
              <a:rPr lang="en-US" sz="2000" dirty="0">
                <a:solidFill>
                  <a:srgbClr val="002060"/>
                </a:solidFill>
                <a:latin typeface="+mj-lt"/>
              </a:rPr>
              <a:t>, </a:t>
            </a:r>
            <a:r>
              <a:rPr lang="en-US" sz="2000" dirty="0" err="1">
                <a:solidFill>
                  <a:srgbClr val="002060"/>
                </a:solidFill>
                <a:latin typeface="+mj-lt"/>
              </a:rPr>
              <a:t>đợi</a:t>
            </a:r>
            <a:r>
              <a:rPr lang="en-US" sz="2000" dirty="0">
                <a:solidFill>
                  <a:srgbClr val="002060"/>
                </a:solidFill>
                <a:latin typeface="+mj-lt"/>
              </a:rPr>
              <a:t> </a:t>
            </a:r>
            <a:r>
              <a:rPr lang="en-US" sz="2000" dirty="0" err="1">
                <a:solidFill>
                  <a:srgbClr val="002060"/>
                </a:solidFill>
                <a:latin typeface="+mj-lt"/>
              </a:rPr>
              <a:t>kết</a:t>
            </a:r>
            <a:r>
              <a:rPr lang="en-US" sz="2000" dirty="0">
                <a:solidFill>
                  <a:srgbClr val="002060"/>
                </a:solidFill>
                <a:latin typeface="+mj-lt"/>
              </a:rPr>
              <a:t> </a:t>
            </a:r>
            <a:r>
              <a:rPr lang="en-US" sz="2000" dirty="0" err="1">
                <a:solidFill>
                  <a:srgbClr val="002060"/>
                </a:solidFill>
                <a:latin typeface="+mj-lt"/>
              </a:rPr>
              <a:t>nối</a:t>
            </a:r>
            <a:r>
              <a:rPr lang="en-US" sz="2000" dirty="0">
                <a:solidFill>
                  <a:srgbClr val="002060"/>
                </a:solidFill>
                <a:latin typeface="+mj-lt"/>
              </a:rPr>
              <a:t> ở </a:t>
            </a:r>
            <a:r>
              <a:rPr lang="en-US" sz="2000" dirty="0" err="1">
                <a:solidFill>
                  <a:srgbClr val="002060"/>
                </a:solidFill>
                <a:latin typeface="+mj-lt"/>
              </a:rPr>
              <a:t>cổng</a:t>
            </a:r>
            <a:r>
              <a:rPr lang="en-US" sz="2000" dirty="0">
                <a:solidFill>
                  <a:srgbClr val="002060"/>
                </a:solidFill>
                <a:latin typeface="+mj-lt"/>
              </a:rPr>
              <a:t> </a:t>
            </a:r>
            <a:r>
              <a:rPr lang="en-US" sz="2000" dirty="0" err="1">
                <a:solidFill>
                  <a:srgbClr val="002060"/>
                </a:solidFill>
                <a:latin typeface="+mj-lt"/>
              </a:rPr>
              <a:t>xác</a:t>
            </a:r>
            <a:r>
              <a:rPr lang="en-US" sz="2000" dirty="0">
                <a:solidFill>
                  <a:srgbClr val="002060"/>
                </a:solidFill>
                <a:latin typeface="+mj-lt"/>
              </a:rPr>
              <a:t> </a:t>
            </a:r>
            <a:r>
              <a:rPr lang="en-US" sz="2000" dirty="0" err="1">
                <a:solidFill>
                  <a:srgbClr val="002060"/>
                </a:solidFill>
                <a:latin typeface="+mj-lt"/>
              </a:rPr>
              <a:t>định</a:t>
            </a:r>
            <a:r>
              <a:rPr lang="en-US" sz="2000" dirty="0">
                <a:solidFill>
                  <a:srgbClr val="002060"/>
                </a:solidFill>
                <a:latin typeface="+mj-lt"/>
              </a:rPr>
              <a:t> </a:t>
            </a:r>
            <a:r>
              <a:rPr lang="en-US" sz="2000" dirty="0" err="1">
                <a:solidFill>
                  <a:srgbClr val="002060"/>
                </a:solidFill>
                <a:latin typeface="+mj-lt"/>
              </a:rPr>
              <a:t>bởi</a:t>
            </a:r>
            <a:r>
              <a:rPr lang="en-US" sz="2000" dirty="0">
                <a:solidFill>
                  <a:srgbClr val="002060"/>
                </a:solidFill>
                <a:latin typeface="+mj-lt"/>
              </a:rPr>
              <a:t> </a:t>
            </a:r>
            <a:r>
              <a:rPr lang="en-US" sz="2000" dirty="0" err="1">
                <a:solidFill>
                  <a:srgbClr val="002060"/>
                </a:solidFill>
                <a:latin typeface="+mj-lt"/>
              </a:rPr>
              <a:t>tham</a:t>
            </a:r>
            <a:r>
              <a:rPr lang="en-US" sz="2000" dirty="0">
                <a:solidFill>
                  <a:srgbClr val="002060"/>
                </a:solidFill>
                <a:latin typeface="+mj-lt"/>
              </a:rPr>
              <a:t> </a:t>
            </a:r>
            <a:r>
              <a:rPr lang="en-US" sz="2000" dirty="0" err="1">
                <a:solidFill>
                  <a:srgbClr val="002060"/>
                </a:solidFill>
                <a:latin typeface="+mj-lt"/>
              </a:rPr>
              <a:t>số</a:t>
            </a:r>
            <a:r>
              <a:rPr lang="en-US" sz="2000" dirty="0">
                <a:solidFill>
                  <a:srgbClr val="002060"/>
                </a:solidFill>
                <a:latin typeface="+mj-lt"/>
              </a:rPr>
              <a:t> </a:t>
            </a:r>
            <a:r>
              <a:rPr lang="en-US" sz="2000" dirty="0" err="1">
                <a:solidFill>
                  <a:srgbClr val="002060"/>
                </a:solidFill>
                <a:latin typeface="+mj-lt"/>
              </a:rPr>
              <a:t>dòng</a:t>
            </a:r>
            <a:r>
              <a:rPr lang="en-US" sz="2000" dirty="0">
                <a:solidFill>
                  <a:srgbClr val="002060"/>
                </a:solidFill>
                <a:latin typeface="+mj-lt"/>
              </a:rPr>
              <a:t> </a:t>
            </a:r>
            <a:r>
              <a:rPr lang="en-US" sz="2000" dirty="0" err="1">
                <a:solidFill>
                  <a:srgbClr val="002060"/>
                </a:solidFill>
                <a:latin typeface="+mj-lt"/>
              </a:rPr>
              <a:t>lệnh</a:t>
            </a:r>
            <a:r>
              <a:rPr lang="en-US" sz="2000" dirty="0">
                <a:solidFill>
                  <a:srgbClr val="002060"/>
                </a:solidFill>
                <a:latin typeface="+mj-lt"/>
              </a:rPr>
              <a:t>. </a:t>
            </a:r>
            <a:r>
              <a:rPr lang="en-US" sz="2000" dirty="0" err="1">
                <a:solidFill>
                  <a:srgbClr val="002060"/>
                </a:solidFill>
                <a:latin typeface="+mj-lt"/>
              </a:rPr>
              <a:t>Mỗi</a:t>
            </a:r>
            <a:r>
              <a:rPr lang="en-US" sz="2000" dirty="0">
                <a:solidFill>
                  <a:srgbClr val="002060"/>
                </a:solidFill>
                <a:latin typeface="+mj-lt"/>
              </a:rPr>
              <a:t> </a:t>
            </a:r>
            <a:r>
              <a:rPr lang="en-US" sz="2000" dirty="0" err="1">
                <a:solidFill>
                  <a:srgbClr val="002060"/>
                </a:solidFill>
                <a:latin typeface="+mj-lt"/>
              </a:rPr>
              <a:t>khi</a:t>
            </a:r>
            <a:r>
              <a:rPr lang="en-US" sz="2000" dirty="0">
                <a:solidFill>
                  <a:srgbClr val="002060"/>
                </a:solidFill>
                <a:latin typeface="+mj-lt"/>
              </a:rPr>
              <a:t> </a:t>
            </a:r>
            <a:r>
              <a:rPr lang="en-US" sz="2000" dirty="0" err="1">
                <a:solidFill>
                  <a:srgbClr val="002060"/>
                </a:solidFill>
                <a:latin typeface="+mj-lt"/>
              </a:rPr>
              <a:t>có</a:t>
            </a:r>
            <a:r>
              <a:rPr lang="en-US" sz="2000" dirty="0">
                <a:solidFill>
                  <a:srgbClr val="002060"/>
                </a:solidFill>
                <a:latin typeface="+mj-lt"/>
              </a:rPr>
              <a:t> client </a:t>
            </a:r>
            <a:r>
              <a:rPr lang="en-US" sz="2000" dirty="0" err="1">
                <a:solidFill>
                  <a:srgbClr val="002060"/>
                </a:solidFill>
                <a:latin typeface="+mj-lt"/>
              </a:rPr>
              <a:t>kết</a:t>
            </a:r>
            <a:r>
              <a:rPr lang="en-US" sz="2000" dirty="0">
                <a:solidFill>
                  <a:srgbClr val="002060"/>
                </a:solidFill>
                <a:latin typeface="+mj-lt"/>
              </a:rPr>
              <a:t> </a:t>
            </a:r>
            <a:r>
              <a:rPr lang="en-US" sz="2000" dirty="0" err="1">
                <a:solidFill>
                  <a:srgbClr val="002060"/>
                </a:solidFill>
                <a:latin typeface="+mj-lt"/>
              </a:rPr>
              <a:t>nối</a:t>
            </a:r>
            <a:r>
              <a:rPr lang="en-US" sz="2000" dirty="0">
                <a:solidFill>
                  <a:srgbClr val="002060"/>
                </a:solidFill>
                <a:latin typeface="+mj-lt"/>
              </a:rPr>
              <a:t> </a:t>
            </a:r>
            <a:r>
              <a:rPr lang="en-US" sz="2000" dirty="0" err="1">
                <a:solidFill>
                  <a:srgbClr val="002060"/>
                </a:solidFill>
                <a:latin typeface="+mj-lt"/>
              </a:rPr>
              <a:t>đến</a:t>
            </a:r>
            <a:r>
              <a:rPr lang="en-US" sz="2000" dirty="0">
                <a:solidFill>
                  <a:srgbClr val="002060"/>
                </a:solidFill>
                <a:latin typeface="+mj-lt"/>
              </a:rPr>
              <a:t>, </a:t>
            </a:r>
            <a:r>
              <a:rPr lang="en-US" sz="2000" dirty="0" err="1">
                <a:solidFill>
                  <a:srgbClr val="002060"/>
                </a:solidFill>
                <a:latin typeface="+mj-lt"/>
              </a:rPr>
              <a:t>thì</a:t>
            </a:r>
            <a:r>
              <a:rPr lang="en-US" sz="2000" dirty="0">
                <a:solidFill>
                  <a:srgbClr val="002060"/>
                </a:solidFill>
                <a:latin typeface="+mj-lt"/>
              </a:rPr>
              <a:t> </a:t>
            </a:r>
            <a:r>
              <a:rPr lang="en-US" sz="2000" dirty="0" err="1">
                <a:solidFill>
                  <a:srgbClr val="002060"/>
                </a:solidFill>
                <a:latin typeface="+mj-lt"/>
              </a:rPr>
              <a:t>gửi</a:t>
            </a:r>
            <a:r>
              <a:rPr lang="en-US" sz="2000" dirty="0">
                <a:solidFill>
                  <a:srgbClr val="002060"/>
                </a:solidFill>
                <a:latin typeface="+mj-lt"/>
              </a:rPr>
              <a:t> </a:t>
            </a:r>
            <a:r>
              <a:rPr lang="en-US" sz="2000" dirty="0" err="1">
                <a:solidFill>
                  <a:srgbClr val="002060"/>
                </a:solidFill>
                <a:latin typeface="+mj-lt"/>
              </a:rPr>
              <a:t>xâu</a:t>
            </a:r>
            <a:r>
              <a:rPr lang="en-US" sz="2000" dirty="0">
                <a:solidFill>
                  <a:srgbClr val="002060"/>
                </a:solidFill>
                <a:latin typeface="+mj-lt"/>
              </a:rPr>
              <a:t> </a:t>
            </a:r>
            <a:r>
              <a:rPr lang="en-US" sz="2000" dirty="0" err="1">
                <a:solidFill>
                  <a:srgbClr val="002060"/>
                </a:solidFill>
                <a:latin typeface="+mj-lt"/>
              </a:rPr>
              <a:t>chào</a:t>
            </a:r>
            <a:r>
              <a:rPr lang="en-US" sz="2000" dirty="0">
                <a:solidFill>
                  <a:srgbClr val="002060"/>
                </a:solidFill>
                <a:latin typeface="+mj-lt"/>
              </a:rPr>
              <a:t> </a:t>
            </a:r>
            <a:r>
              <a:rPr lang="en-US" sz="2000" dirty="0" err="1">
                <a:solidFill>
                  <a:srgbClr val="002060"/>
                </a:solidFill>
                <a:latin typeface="+mj-lt"/>
              </a:rPr>
              <a:t>được</a:t>
            </a:r>
            <a:r>
              <a:rPr lang="en-US" sz="2000" dirty="0">
                <a:solidFill>
                  <a:srgbClr val="002060"/>
                </a:solidFill>
                <a:latin typeface="+mj-lt"/>
              </a:rPr>
              <a:t> </a:t>
            </a:r>
            <a:r>
              <a:rPr lang="en-US" sz="2000" dirty="0" err="1">
                <a:solidFill>
                  <a:srgbClr val="002060"/>
                </a:solidFill>
                <a:latin typeface="+mj-lt"/>
              </a:rPr>
              <a:t>chỉ</a:t>
            </a:r>
            <a:r>
              <a:rPr lang="en-US" sz="2000" dirty="0">
                <a:solidFill>
                  <a:srgbClr val="002060"/>
                </a:solidFill>
                <a:latin typeface="+mj-lt"/>
              </a:rPr>
              <a:t> </a:t>
            </a:r>
            <a:r>
              <a:rPr lang="en-US" sz="2000" dirty="0" err="1">
                <a:solidFill>
                  <a:srgbClr val="002060"/>
                </a:solidFill>
                <a:latin typeface="+mj-lt"/>
              </a:rPr>
              <a:t>ra</a:t>
            </a:r>
            <a:r>
              <a:rPr lang="en-US" sz="2000" dirty="0">
                <a:solidFill>
                  <a:srgbClr val="002060"/>
                </a:solidFill>
                <a:latin typeface="+mj-lt"/>
              </a:rPr>
              <a:t> </a:t>
            </a:r>
            <a:r>
              <a:rPr lang="en-US" sz="2000" dirty="0" err="1">
                <a:solidFill>
                  <a:srgbClr val="002060"/>
                </a:solidFill>
                <a:latin typeface="+mj-lt"/>
              </a:rPr>
              <a:t>trong</a:t>
            </a:r>
            <a:r>
              <a:rPr lang="en-US" sz="2000" dirty="0">
                <a:solidFill>
                  <a:srgbClr val="002060"/>
                </a:solidFill>
                <a:latin typeface="+mj-lt"/>
              </a:rPr>
              <a:t> </a:t>
            </a:r>
            <a:r>
              <a:rPr lang="en-US" sz="2000" dirty="0" err="1">
                <a:solidFill>
                  <a:srgbClr val="002060"/>
                </a:solidFill>
                <a:latin typeface="+mj-lt"/>
              </a:rPr>
              <a:t>một</a:t>
            </a:r>
            <a:r>
              <a:rPr lang="en-US" sz="2000" dirty="0">
                <a:solidFill>
                  <a:srgbClr val="002060"/>
                </a:solidFill>
                <a:latin typeface="+mj-lt"/>
              </a:rPr>
              <a:t> </a:t>
            </a:r>
            <a:r>
              <a:rPr lang="en-US" sz="2000" dirty="0" err="1">
                <a:solidFill>
                  <a:srgbClr val="002060"/>
                </a:solidFill>
                <a:latin typeface="+mj-lt"/>
              </a:rPr>
              <a:t>tệp</a:t>
            </a:r>
            <a:r>
              <a:rPr lang="en-US" sz="2000" dirty="0">
                <a:solidFill>
                  <a:srgbClr val="002060"/>
                </a:solidFill>
                <a:latin typeface="+mj-lt"/>
              </a:rPr>
              <a:t> tin </a:t>
            </a:r>
            <a:r>
              <a:rPr lang="en-US" sz="2000" dirty="0" err="1">
                <a:solidFill>
                  <a:srgbClr val="002060"/>
                </a:solidFill>
                <a:latin typeface="+mj-lt"/>
              </a:rPr>
              <a:t>xác</a:t>
            </a:r>
            <a:r>
              <a:rPr lang="en-US" sz="2000" dirty="0">
                <a:solidFill>
                  <a:srgbClr val="002060"/>
                </a:solidFill>
                <a:latin typeface="+mj-lt"/>
              </a:rPr>
              <a:t> </a:t>
            </a:r>
            <a:r>
              <a:rPr lang="en-US" sz="2000" dirty="0" err="1">
                <a:solidFill>
                  <a:srgbClr val="002060"/>
                </a:solidFill>
                <a:latin typeface="+mj-lt"/>
              </a:rPr>
              <a:t>định</a:t>
            </a:r>
            <a:r>
              <a:rPr lang="en-US" sz="2000" dirty="0">
                <a:solidFill>
                  <a:srgbClr val="002060"/>
                </a:solidFill>
                <a:latin typeface="+mj-lt"/>
              </a:rPr>
              <a:t>, </a:t>
            </a:r>
            <a:r>
              <a:rPr lang="en-US" sz="2000" dirty="0" err="1">
                <a:solidFill>
                  <a:srgbClr val="002060"/>
                </a:solidFill>
                <a:latin typeface="+mj-lt"/>
              </a:rPr>
              <a:t>sau</a:t>
            </a:r>
            <a:r>
              <a:rPr lang="en-US" sz="2000" dirty="0">
                <a:solidFill>
                  <a:srgbClr val="002060"/>
                </a:solidFill>
                <a:latin typeface="+mj-lt"/>
              </a:rPr>
              <a:t> </a:t>
            </a:r>
            <a:r>
              <a:rPr lang="en-US" sz="2000" dirty="0" err="1">
                <a:solidFill>
                  <a:srgbClr val="002060"/>
                </a:solidFill>
                <a:latin typeface="+mj-lt"/>
              </a:rPr>
              <a:t>đó</a:t>
            </a:r>
            <a:r>
              <a:rPr lang="en-US" sz="2000" dirty="0">
                <a:solidFill>
                  <a:srgbClr val="002060"/>
                </a:solidFill>
                <a:latin typeface="+mj-lt"/>
              </a:rPr>
              <a:t> </a:t>
            </a:r>
            <a:r>
              <a:rPr lang="en-US" sz="2000" dirty="0" err="1">
                <a:solidFill>
                  <a:srgbClr val="002060"/>
                </a:solidFill>
                <a:latin typeface="+mj-lt"/>
              </a:rPr>
              <a:t>ghi</a:t>
            </a:r>
            <a:r>
              <a:rPr lang="en-US" sz="2000" dirty="0">
                <a:solidFill>
                  <a:srgbClr val="002060"/>
                </a:solidFill>
                <a:latin typeface="+mj-lt"/>
              </a:rPr>
              <a:t> </a:t>
            </a:r>
            <a:r>
              <a:rPr lang="en-US" sz="2000" dirty="0" err="1">
                <a:solidFill>
                  <a:srgbClr val="002060"/>
                </a:solidFill>
                <a:latin typeface="+mj-lt"/>
              </a:rPr>
              <a:t>toàn</a:t>
            </a:r>
            <a:r>
              <a:rPr lang="en-US" sz="2000" dirty="0">
                <a:solidFill>
                  <a:srgbClr val="002060"/>
                </a:solidFill>
                <a:latin typeface="+mj-lt"/>
              </a:rPr>
              <a:t> </a:t>
            </a:r>
            <a:r>
              <a:rPr lang="en-US" sz="2000" dirty="0" err="1">
                <a:solidFill>
                  <a:srgbClr val="002060"/>
                </a:solidFill>
                <a:latin typeface="+mj-lt"/>
              </a:rPr>
              <a:t>bộ</a:t>
            </a:r>
            <a:r>
              <a:rPr lang="en-US" sz="2000" dirty="0">
                <a:solidFill>
                  <a:srgbClr val="002060"/>
                </a:solidFill>
                <a:latin typeface="+mj-lt"/>
              </a:rPr>
              <a:t> </a:t>
            </a:r>
            <a:r>
              <a:rPr lang="en-US" sz="2000" dirty="0" err="1">
                <a:solidFill>
                  <a:srgbClr val="002060"/>
                </a:solidFill>
                <a:latin typeface="+mj-lt"/>
              </a:rPr>
              <a:t>nội</a:t>
            </a:r>
            <a:r>
              <a:rPr lang="en-US" sz="2000" dirty="0">
                <a:solidFill>
                  <a:srgbClr val="002060"/>
                </a:solidFill>
                <a:latin typeface="+mj-lt"/>
              </a:rPr>
              <a:t> dung client </a:t>
            </a:r>
            <a:r>
              <a:rPr lang="en-US" sz="2000" dirty="0" err="1">
                <a:solidFill>
                  <a:srgbClr val="002060"/>
                </a:solidFill>
                <a:latin typeface="+mj-lt"/>
              </a:rPr>
              <a:t>gửi</a:t>
            </a:r>
            <a:r>
              <a:rPr lang="en-US" sz="2000" dirty="0">
                <a:solidFill>
                  <a:srgbClr val="002060"/>
                </a:solidFill>
                <a:latin typeface="+mj-lt"/>
              </a:rPr>
              <a:t> </a:t>
            </a:r>
            <a:r>
              <a:rPr lang="en-US" sz="2000" dirty="0" err="1">
                <a:solidFill>
                  <a:srgbClr val="002060"/>
                </a:solidFill>
                <a:latin typeface="+mj-lt"/>
              </a:rPr>
              <a:t>đến</a:t>
            </a:r>
            <a:r>
              <a:rPr lang="en-US" sz="2000" dirty="0">
                <a:solidFill>
                  <a:srgbClr val="002060"/>
                </a:solidFill>
                <a:latin typeface="+mj-lt"/>
              </a:rPr>
              <a:t> </a:t>
            </a:r>
            <a:r>
              <a:rPr lang="en-US" sz="2000" dirty="0" err="1">
                <a:solidFill>
                  <a:srgbClr val="002060"/>
                </a:solidFill>
                <a:latin typeface="+mj-lt"/>
              </a:rPr>
              <a:t>vào</a:t>
            </a:r>
            <a:r>
              <a:rPr lang="en-US" sz="2000" dirty="0">
                <a:solidFill>
                  <a:srgbClr val="002060"/>
                </a:solidFill>
                <a:latin typeface="+mj-lt"/>
              </a:rPr>
              <a:t> </a:t>
            </a:r>
            <a:r>
              <a:rPr lang="en-US" sz="2000" dirty="0" err="1">
                <a:solidFill>
                  <a:srgbClr val="002060"/>
                </a:solidFill>
                <a:latin typeface="+mj-lt"/>
              </a:rPr>
              <a:t>một</a:t>
            </a:r>
            <a:r>
              <a:rPr lang="en-US" sz="2000" dirty="0">
                <a:solidFill>
                  <a:srgbClr val="002060"/>
                </a:solidFill>
                <a:latin typeface="+mj-lt"/>
              </a:rPr>
              <a:t> </a:t>
            </a:r>
            <a:r>
              <a:rPr lang="en-US" sz="2000" dirty="0" err="1">
                <a:solidFill>
                  <a:srgbClr val="002060"/>
                </a:solidFill>
                <a:latin typeface="+mj-lt"/>
              </a:rPr>
              <a:t>tệp</a:t>
            </a:r>
            <a:r>
              <a:rPr lang="en-US" sz="2000" dirty="0">
                <a:solidFill>
                  <a:srgbClr val="002060"/>
                </a:solidFill>
                <a:latin typeface="+mj-lt"/>
              </a:rPr>
              <a:t> tin </a:t>
            </a:r>
            <a:r>
              <a:rPr lang="en-US" sz="2000" dirty="0" err="1">
                <a:solidFill>
                  <a:srgbClr val="002060"/>
                </a:solidFill>
                <a:latin typeface="+mj-lt"/>
              </a:rPr>
              <a:t>khác</a:t>
            </a:r>
            <a:r>
              <a:rPr lang="en-US" sz="2000" dirty="0">
                <a:solidFill>
                  <a:srgbClr val="002060"/>
                </a:solidFill>
                <a:latin typeface="+mj-lt"/>
              </a:rPr>
              <a:t> </a:t>
            </a:r>
            <a:r>
              <a:rPr lang="en-US" sz="2000" dirty="0" err="1">
                <a:solidFill>
                  <a:srgbClr val="002060"/>
                </a:solidFill>
                <a:latin typeface="+mj-lt"/>
              </a:rPr>
              <a:t>được</a:t>
            </a:r>
            <a:r>
              <a:rPr lang="en-US" sz="2000" dirty="0">
                <a:solidFill>
                  <a:srgbClr val="002060"/>
                </a:solidFill>
                <a:latin typeface="+mj-lt"/>
              </a:rPr>
              <a:t> </a:t>
            </a:r>
            <a:r>
              <a:rPr lang="en-US" sz="2000" dirty="0" err="1">
                <a:solidFill>
                  <a:srgbClr val="002060"/>
                </a:solidFill>
                <a:latin typeface="+mj-lt"/>
              </a:rPr>
              <a:t>chỉ</a:t>
            </a:r>
            <a:r>
              <a:rPr lang="en-US" sz="2000" dirty="0">
                <a:solidFill>
                  <a:srgbClr val="002060"/>
                </a:solidFill>
                <a:latin typeface="+mj-lt"/>
              </a:rPr>
              <a:t> </a:t>
            </a:r>
            <a:r>
              <a:rPr lang="en-US" sz="2000" dirty="0" err="1">
                <a:solidFill>
                  <a:srgbClr val="002060"/>
                </a:solidFill>
                <a:latin typeface="+mj-lt"/>
              </a:rPr>
              <a:t>ra</a:t>
            </a:r>
            <a:r>
              <a:rPr lang="en-US" sz="2000" dirty="0">
                <a:solidFill>
                  <a:srgbClr val="002060"/>
                </a:solidFill>
                <a:latin typeface="+mj-lt"/>
              </a:rPr>
              <a:t> </a:t>
            </a:r>
            <a:r>
              <a:rPr lang="en-US" sz="2000" dirty="0" err="1">
                <a:solidFill>
                  <a:srgbClr val="002060"/>
                </a:solidFill>
                <a:latin typeface="+mj-lt"/>
              </a:rPr>
              <a:t>trong</a:t>
            </a:r>
            <a:r>
              <a:rPr lang="en-US" sz="2000" dirty="0">
                <a:solidFill>
                  <a:srgbClr val="002060"/>
                </a:solidFill>
                <a:latin typeface="+mj-lt"/>
              </a:rPr>
              <a:t> </a:t>
            </a:r>
            <a:r>
              <a:rPr lang="en-US" sz="2000" dirty="0" err="1">
                <a:solidFill>
                  <a:srgbClr val="002060"/>
                </a:solidFill>
                <a:latin typeface="+mj-lt"/>
              </a:rPr>
              <a:t>tham</a:t>
            </a:r>
            <a:r>
              <a:rPr lang="en-US" sz="2000" dirty="0">
                <a:solidFill>
                  <a:srgbClr val="002060"/>
                </a:solidFill>
                <a:latin typeface="+mj-lt"/>
              </a:rPr>
              <a:t> </a:t>
            </a:r>
            <a:r>
              <a:rPr lang="en-US" sz="2000" dirty="0" err="1">
                <a:solidFill>
                  <a:srgbClr val="002060"/>
                </a:solidFill>
                <a:latin typeface="+mj-lt"/>
              </a:rPr>
              <a:t>số</a:t>
            </a:r>
            <a:r>
              <a:rPr lang="en-US" sz="2000" dirty="0">
                <a:solidFill>
                  <a:srgbClr val="002060"/>
                </a:solidFill>
                <a:latin typeface="+mj-lt"/>
              </a:rPr>
              <a:t> </a:t>
            </a:r>
            <a:r>
              <a:rPr lang="en-US" sz="2000" dirty="0" err="1">
                <a:solidFill>
                  <a:srgbClr val="002060"/>
                </a:solidFill>
                <a:latin typeface="+mj-lt"/>
              </a:rPr>
              <a:t>dòng</a:t>
            </a:r>
            <a:r>
              <a:rPr lang="en-US" sz="2000" dirty="0">
                <a:solidFill>
                  <a:srgbClr val="002060"/>
                </a:solidFill>
                <a:latin typeface="+mj-lt"/>
              </a:rPr>
              <a:t> </a:t>
            </a:r>
            <a:r>
              <a:rPr lang="en-US" sz="2000" dirty="0" err="1">
                <a:solidFill>
                  <a:srgbClr val="002060"/>
                </a:solidFill>
                <a:latin typeface="+mj-lt"/>
              </a:rPr>
              <a:t>lệnh</a:t>
            </a:r>
            <a:endParaRPr lang="en-US" sz="2000" dirty="0">
              <a:solidFill>
                <a:srgbClr val="002060"/>
              </a:solidFill>
              <a:latin typeface="+mj-lt"/>
            </a:endParaRPr>
          </a:p>
          <a:p>
            <a:pPr marL="457200" lvl="1" indent="0">
              <a:buNone/>
            </a:pPr>
            <a:r>
              <a:rPr lang="en-US" sz="2000" dirty="0">
                <a:solidFill>
                  <a:srgbClr val="002060"/>
                </a:solidFill>
                <a:latin typeface="+mj-lt"/>
              </a:rPr>
              <a:t>	</a:t>
            </a:r>
            <a:r>
              <a:rPr lang="en-US" sz="1400" b="1" dirty="0">
                <a:solidFill>
                  <a:srgbClr val="002060"/>
                </a:solidFill>
                <a:latin typeface="+mj-lt"/>
              </a:rPr>
              <a:t>TCPServer.exe    &lt;</a:t>
            </a:r>
            <a:r>
              <a:rPr lang="en-US" sz="1400" b="1" dirty="0" err="1">
                <a:solidFill>
                  <a:srgbClr val="002060"/>
                </a:solidFill>
                <a:latin typeface="+mj-lt"/>
              </a:rPr>
              <a:t>Cổng</a:t>
            </a:r>
            <a:r>
              <a:rPr lang="en-US" sz="1400" b="1" dirty="0">
                <a:solidFill>
                  <a:srgbClr val="002060"/>
                </a:solidFill>
                <a:latin typeface="+mj-lt"/>
              </a:rPr>
              <a:t>&gt;   &lt;</a:t>
            </a:r>
            <a:r>
              <a:rPr lang="en-US" sz="1400" b="1" dirty="0" err="1">
                <a:solidFill>
                  <a:srgbClr val="002060"/>
                </a:solidFill>
                <a:latin typeface="+mj-lt"/>
              </a:rPr>
              <a:t>Tệp</a:t>
            </a:r>
            <a:r>
              <a:rPr lang="en-US" sz="1400" b="1" dirty="0">
                <a:solidFill>
                  <a:srgbClr val="002060"/>
                </a:solidFill>
                <a:latin typeface="+mj-lt"/>
              </a:rPr>
              <a:t> tin </a:t>
            </a:r>
            <a:r>
              <a:rPr lang="en-US" sz="1400" b="1" dirty="0" err="1">
                <a:solidFill>
                  <a:srgbClr val="002060"/>
                </a:solidFill>
                <a:latin typeface="+mj-lt"/>
              </a:rPr>
              <a:t>chứa</a:t>
            </a:r>
            <a:r>
              <a:rPr lang="en-US" sz="1400" b="1" dirty="0">
                <a:solidFill>
                  <a:srgbClr val="002060"/>
                </a:solidFill>
                <a:latin typeface="+mj-lt"/>
              </a:rPr>
              <a:t> </a:t>
            </a:r>
            <a:r>
              <a:rPr lang="en-US" sz="1400" b="1" dirty="0" err="1">
                <a:solidFill>
                  <a:srgbClr val="002060"/>
                </a:solidFill>
                <a:latin typeface="+mj-lt"/>
              </a:rPr>
              <a:t>câu</a:t>
            </a:r>
            <a:r>
              <a:rPr lang="en-US" sz="1400" b="1" dirty="0">
                <a:solidFill>
                  <a:srgbClr val="002060"/>
                </a:solidFill>
                <a:latin typeface="+mj-lt"/>
              </a:rPr>
              <a:t> </a:t>
            </a:r>
            <a:r>
              <a:rPr lang="en-US" sz="1400" b="1" dirty="0" err="1">
                <a:solidFill>
                  <a:srgbClr val="002060"/>
                </a:solidFill>
                <a:latin typeface="+mj-lt"/>
              </a:rPr>
              <a:t>chào</a:t>
            </a:r>
            <a:r>
              <a:rPr lang="en-US" sz="1400" b="1" dirty="0">
                <a:solidFill>
                  <a:srgbClr val="002060"/>
                </a:solidFill>
                <a:latin typeface="+mj-lt"/>
              </a:rPr>
              <a:t>&gt;  &lt;</a:t>
            </a:r>
            <a:r>
              <a:rPr lang="en-US" sz="1400" b="1" dirty="0" err="1">
                <a:solidFill>
                  <a:srgbClr val="002060"/>
                </a:solidFill>
                <a:latin typeface="+mj-lt"/>
              </a:rPr>
              <a:t>Tệp</a:t>
            </a:r>
            <a:r>
              <a:rPr lang="en-US" sz="1400" b="1" dirty="0">
                <a:solidFill>
                  <a:srgbClr val="002060"/>
                </a:solidFill>
                <a:latin typeface="+mj-lt"/>
              </a:rPr>
              <a:t> tin </a:t>
            </a:r>
            <a:r>
              <a:rPr lang="en-US" sz="1400" b="1" dirty="0" err="1">
                <a:solidFill>
                  <a:srgbClr val="002060"/>
                </a:solidFill>
                <a:latin typeface="+mj-lt"/>
              </a:rPr>
              <a:t>lưu</a:t>
            </a:r>
            <a:r>
              <a:rPr lang="en-US" sz="1400" b="1" dirty="0">
                <a:solidFill>
                  <a:srgbClr val="002060"/>
                </a:solidFill>
                <a:latin typeface="+mj-lt"/>
              </a:rPr>
              <a:t> </a:t>
            </a:r>
            <a:r>
              <a:rPr lang="en-US" sz="1400" b="1" dirty="0" err="1">
                <a:solidFill>
                  <a:srgbClr val="002060"/>
                </a:solidFill>
                <a:latin typeface="+mj-lt"/>
              </a:rPr>
              <a:t>nội</a:t>
            </a:r>
            <a:r>
              <a:rPr lang="en-US" sz="1400" b="1" dirty="0">
                <a:solidFill>
                  <a:srgbClr val="002060"/>
                </a:solidFill>
                <a:latin typeface="+mj-lt"/>
              </a:rPr>
              <a:t> dung client </a:t>
            </a:r>
            <a:r>
              <a:rPr lang="en-US" sz="1400" b="1" dirty="0" err="1">
                <a:solidFill>
                  <a:srgbClr val="002060"/>
                </a:solidFill>
                <a:latin typeface="+mj-lt"/>
              </a:rPr>
              <a:t>gửi</a:t>
            </a:r>
            <a:r>
              <a:rPr lang="en-US" sz="1400" b="1" dirty="0">
                <a:solidFill>
                  <a:srgbClr val="002060"/>
                </a:solidFill>
                <a:latin typeface="+mj-lt"/>
              </a:rPr>
              <a:t> </a:t>
            </a:r>
            <a:r>
              <a:rPr lang="en-US" sz="1400" b="1" dirty="0" err="1">
                <a:solidFill>
                  <a:srgbClr val="002060"/>
                </a:solidFill>
                <a:latin typeface="+mj-lt"/>
              </a:rPr>
              <a:t>đến</a:t>
            </a:r>
            <a:r>
              <a:rPr lang="en-US" sz="1400" b="1" dirty="0">
                <a:solidFill>
                  <a:srgbClr val="002060"/>
                </a:solidFill>
                <a:latin typeface="+mj-lt"/>
              </a:rPr>
              <a:t>&gt;</a:t>
            </a:r>
          </a:p>
          <a:p>
            <a:pPr marL="457200" lvl="1" indent="0">
              <a:buNone/>
            </a:pPr>
            <a:r>
              <a:rPr lang="en-US" sz="1400" b="1" dirty="0">
                <a:solidFill>
                  <a:srgbClr val="002060"/>
                </a:solidFill>
                <a:latin typeface="+mj-lt"/>
              </a:rPr>
              <a:t>	VD: TCPServer.exe 	8888	chao.txt	client.txt</a:t>
            </a:r>
          </a:p>
        </p:txBody>
      </p:sp>
      <p:sp>
        <p:nvSpPr>
          <p:cNvPr id="3" name="Title 2"/>
          <p:cNvSpPr>
            <a:spLocks noGrp="1"/>
          </p:cNvSpPr>
          <p:nvPr>
            <p:ph type="title"/>
          </p:nvPr>
        </p:nvSpPr>
        <p:spPr/>
        <p:txBody>
          <a:bodyPr>
            <a:normAutofit/>
          </a:bodyPr>
          <a:lstStyle/>
          <a:p>
            <a:pPr algn="ctr"/>
            <a:r>
              <a:rPr lang="en-US" b="1">
                <a:solidFill>
                  <a:srgbClr val="002060"/>
                </a:solidFill>
              </a:rPr>
              <a:t>3.3 Lập trình WinSock</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89</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080033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a:solidFill>
                  <a:srgbClr val="002060"/>
                </a:solidFill>
              </a:rPr>
              <a:t>Khái niệm</a:t>
            </a:r>
          </a:p>
          <a:p>
            <a:pPr lvl="1"/>
            <a:r>
              <a:rPr lang="en-US">
                <a:solidFill>
                  <a:srgbClr val="002060"/>
                </a:solidFill>
              </a:rPr>
              <a:t>Lập trình mạng là các kỹ thuật lập trình nhằm xây dựng ứng dụng, phần mềm khai thác hiệu quả tài nguyên mạng máy tính.</a:t>
            </a:r>
          </a:p>
        </p:txBody>
      </p:sp>
      <p:sp>
        <p:nvSpPr>
          <p:cNvPr id="3" name="Title 2"/>
          <p:cNvSpPr>
            <a:spLocks noGrp="1"/>
          </p:cNvSpPr>
          <p:nvPr>
            <p:ph type="title"/>
          </p:nvPr>
        </p:nvSpPr>
        <p:spPr/>
        <p:txBody>
          <a:bodyPr>
            <a:normAutofit/>
          </a:bodyPr>
          <a:lstStyle/>
          <a:p>
            <a:pPr algn="ctr"/>
            <a:r>
              <a:rPr lang="en-US" b="1">
                <a:solidFill>
                  <a:srgbClr val="002060"/>
                </a:solidFill>
              </a:rPr>
              <a:t>1.1. Tổng quan về lập trình mạng</a:t>
            </a: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9</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ComputerNetwork.jpg"/>
          <p:cNvPicPr>
            <a:picLocks noChangeAspect="1"/>
          </p:cNvPicPr>
          <p:nvPr/>
        </p:nvPicPr>
        <p:blipFill>
          <a:blip r:embed="rId3" cstate="print"/>
          <a:stretch>
            <a:fillRect/>
          </a:stretch>
        </p:blipFill>
        <p:spPr>
          <a:xfrm>
            <a:off x="2743200" y="3276600"/>
            <a:ext cx="3810000" cy="2857500"/>
          </a:xfrm>
          <a:prstGeom prst="rect">
            <a:avLst/>
          </a:prstGeom>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a:solidFill>
                  <a:srgbClr val="002060"/>
                </a:solidFill>
              </a:rPr>
              <a:t>Truyền dữ liệu sử dụng UDP</a:t>
            </a:r>
          </a:p>
          <a:p>
            <a:pPr lvl="1"/>
            <a:r>
              <a:rPr lang="en-US" sz="2000">
                <a:solidFill>
                  <a:srgbClr val="002060"/>
                </a:solidFill>
              </a:rPr>
              <a:t>Giao thức UDP là giao thức không kết nối (Connectionless)</a:t>
            </a:r>
          </a:p>
          <a:p>
            <a:pPr lvl="1"/>
            <a:r>
              <a:rPr lang="en-US" sz="2000">
                <a:solidFill>
                  <a:srgbClr val="002060"/>
                </a:solidFill>
              </a:rPr>
              <a:t>Ứng dụng không cần phải thiết lập kết nối trước khi gửi tin.</a:t>
            </a:r>
          </a:p>
          <a:p>
            <a:pPr lvl="1"/>
            <a:r>
              <a:rPr lang="en-US" sz="2000">
                <a:solidFill>
                  <a:srgbClr val="002060"/>
                </a:solidFill>
              </a:rPr>
              <a:t>Ứng dụng có thể nhận được tin từ bất kỳ máy tính nào trong mạng.</a:t>
            </a:r>
          </a:p>
          <a:p>
            <a:pPr lvl="1"/>
            <a:r>
              <a:rPr lang="en-US" sz="2000">
                <a:solidFill>
                  <a:srgbClr val="002060"/>
                </a:solidFill>
              </a:rPr>
              <a:t>Trình tự gửi thông tin ở bên gửi như sau</a:t>
            </a:r>
          </a:p>
        </p:txBody>
      </p:sp>
      <p:sp>
        <p:nvSpPr>
          <p:cNvPr id="3" name="Title 2"/>
          <p:cNvSpPr>
            <a:spLocks noGrp="1"/>
          </p:cNvSpPr>
          <p:nvPr>
            <p:ph type="title"/>
          </p:nvPr>
        </p:nvSpPr>
        <p:spPr/>
        <p:txBody>
          <a:bodyPr>
            <a:normAutofit/>
          </a:bodyPr>
          <a:lstStyle/>
          <a:p>
            <a:pPr algn="ctr"/>
            <a:r>
              <a:rPr lang="en-US" b="1">
                <a:solidFill>
                  <a:srgbClr val="002060"/>
                </a:solidFill>
              </a:rPr>
              <a:t>3.3 Lập trình WinSock</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90</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Diagram 7"/>
          <p:cNvGraphicFramePr/>
          <p:nvPr/>
        </p:nvGraphicFramePr>
        <p:xfrm>
          <a:off x="2057400" y="3352800"/>
          <a:ext cx="5334000" cy="2895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a:solidFill>
                  <a:srgbClr val="002060"/>
                </a:solidFill>
              </a:rPr>
              <a:t>Truyền dữ liệu sử dụng UDP</a:t>
            </a:r>
          </a:p>
          <a:p>
            <a:pPr lvl="1"/>
            <a:r>
              <a:rPr lang="en-US" sz="2000">
                <a:solidFill>
                  <a:srgbClr val="002060"/>
                </a:solidFill>
              </a:rPr>
              <a:t>Ứng dụng bên gửi</a:t>
            </a:r>
          </a:p>
          <a:p>
            <a:pPr lvl="2"/>
            <a:r>
              <a:rPr lang="en-US" sz="2000">
                <a:solidFill>
                  <a:srgbClr val="002060"/>
                </a:solidFill>
              </a:rPr>
              <a:t>Hàm </a:t>
            </a:r>
            <a:r>
              <a:rPr lang="en-US" sz="2000" b="1">
                <a:solidFill>
                  <a:srgbClr val="002060"/>
                </a:solidFill>
              </a:rPr>
              <a:t>sendto</a:t>
            </a:r>
            <a:r>
              <a:rPr lang="en-US" sz="2000">
                <a:solidFill>
                  <a:srgbClr val="002060"/>
                </a:solidFill>
              </a:rPr>
              <a:t>: gửi dữ liệu đến một máy tính bất kỳ</a:t>
            </a:r>
            <a:endParaRPr lang="en-US" sz="2000" b="1">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3.3 Lập trình WinSock</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91</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TextBox 6"/>
          <p:cNvSpPr txBox="1"/>
          <p:nvPr/>
        </p:nvSpPr>
        <p:spPr>
          <a:xfrm>
            <a:off x="1676400" y="2658070"/>
            <a:ext cx="7010400" cy="3139321"/>
          </a:xfrm>
          <a:prstGeom prst="rect">
            <a:avLst/>
          </a:prstGeom>
          <a:noFill/>
        </p:spPr>
        <p:txBody>
          <a:bodyPr wrap="square" rtlCol="0">
            <a:spAutoFit/>
          </a:bodyPr>
          <a:lstStyle/>
          <a:p>
            <a:r>
              <a:rPr lang="en-US" b="1">
                <a:solidFill>
                  <a:srgbClr val="002060"/>
                </a:solidFill>
              </a:rPr>
              <a:t>int sendto(</a:t>
            </a:r>
          </a:p>
          <a:p>
            <a:r>
              <a:rPr lang="en-US" b="1">
                <a:solidFill>
                  <a:srgbClr val="002060"/>
                </a:solidFill>
              </a:rPr>
              <a:t>    SOCKET s,	 </a:t>
            </a:r>
            <a:r>
              <a:rPr lang="en-US">
                <a:solidFill>
                  <a:srgbClr val="006020"/>
                </a:solidFill>
              </a:rPr>
              <a:t>// [IN] socket đã tạo bằng hàm socket/WSASocket</a:t>
            </a:r>
          </a:p>
          <a:p>
            <a:r>
              <a:rPr lang="en-US" b="1">
                <a:solidFill>
                  <a:srgbClr val="002060"/>
                </a:solidFill>
              </a:rPr>
              <a:t>    const char FAR * buf,  </a:t>
            </a:r>
            <a:r>
              <a:rPr lang="en-US">
                <a:solidFill>
                  <a:srgbClr val="006020"/>
                </a:solidFill>
              </a:rPr>
              <a:t>// [IN] bộ đệm chứa dữ liệu cần gửi</a:t>
            </a:r>
          </a:p>
          <a:p>
            <a:r>
              <a:rPr lang="en-US" b="1">
                <a:solidFill>
                  <a:srgbClr val="002060"/>
                </a:solidFill>
              </a:rPr>
              <a:t>    int len,		        </a:t>
            </a:r>
            <a:r>
              <a:rPr lang="en-US">
                <a:solidFill>
                  <a:srgbClr val="006020"/>
                </a:solidFill>
              </a:rPr>
              <a:t>// [IN] số byte cần gửi</a:t>
            </a:r>
            <a:r>
              <a:rPr lang="en-US" b="1">
                <a:solidFill>
                  <a:srgbClr val="002060"/>
                </a:solidFill>
              </a:rPr>
              <a:t>	</a:t>
            </a:r>
          </a:p>
          <a:p>
            <a:r>
              <a:rPr lang="en-US" b="1">
                <a:solidFill>
                  <a:srgbClr val="002060"/>
                </a:solidFill>
              </a:rPr>
              <a:t>    int flags,                            </a:t>
            </a:r>
            <a:r>
              <a:rPr lang="en-US">
                <a:solidFill>
                  <a:srgbClr val="006020"/>
                </a:solidFill>
              </a:rPr>
              <a:t>// [IN] cờ, tương tự như hàm send</a:t>
            </a:r>
          </a:p>
          <a:p>
            <a:r>
              <a:rPr lang="en-US" b="1">
                <a:solidFill>
                  <a:srgbClr val="002060"/>
                </a:solidFill>
              </a:rPr>
              <a:t>    const struct sockaddr FAR * to, 	</a:t>
            </a:r>
            <a:r>
              <a:rPr lang="en-US">
                <a:solidFill>
                  <a:srgbClr val="006020"/>
                </a:solidFill>
              </a:rPr>
              <a:t>// [IN] địa chỉ đích</a:t>
            </a:r>
          </a:p>
          <a:p>
            <a:r>
              <a:rPr lang="en-US" b="1">
                <a:solidFill>
                  <a:srgbClr val="002060"/>
                </a:solidFill>
              </a:rPr>
              <a:t>    int tolen			</a:t>
            </a:r>
            <a:r>
              <a:rPr lang="en-US">
                <a:solidFill>
                  <a:srgbClr val="006020"/>
                </a:solidFill>
              </a:rPr>
              <a:t>// [IN] chiều dài địa chỉ đích</a:t>
            </a:r>
          </a:p>
          <a:p>
            <a:r>
              <a:rPr lang="en-US" b="1">
                <a:solidFill>
                  <a:srgbClr val="002060"/>
                </a:solidFill>
              </a:rPr>
              <a:t>);</a:t>
            </a:r>
          </a:p>
          <a:p>
            <a:r>
              <a:rPr lang="en-US">
                <a:solidFill>
                  <a:srgbClr val="002060"/>
                </a:solidFill>
              </a:rPr>
              <a:t>Giá trị trả về</a:t>
            </a:r>
          </a:p>
          <a:p>
            <a:pPr lvl="1">
              <a:buFont typeface="Wingdings" pitchFamily="2" charset="2"/>
              <a:buChar char="§"/>
            </a:pPr>
            <a:r>
              <a:rPr lang="en-US">
                <a:solidFill>
                  <a:srgbClr val="002060"/>
                </a:solidFill>
              </a:rPr>
              <a:t>Thành công:  số byte gửi được, có thể nhỏ hơn </a:t>
            </a:r>
            <a:r>
              <a:rPr lang="en-US" b="1">
                <a:solidFill>
                  <a:srgbClr val="002060"/>
                </a:solidFill>
              </a:rPr>
              <a:t>len</a:t>
            </a:r>
          </a:p>
          <a:p>
            <a:pPr lvl="1">
              <a:buFont typeface="Wingdings" pitchFamily="2" charset="2"/>
              <a:buChar char="§"/>
            </a:pPr>
            <a:r>
              <a:rPr lang="en-US">
                <a:solidFill>
                  <a:srgbClr val="002060"/>
                </a:solidFill>
              </a:rPr>
              <a:t>Thất bại: SOCKET_ERROR</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a:solidFill>
                  <a:srgbClr val="002060"/>
                </a:solidFill>
              </a:rPr>
              <a:t>Truyền dữ liệu sử dụng UDP</a:t>
            </a:r>
          </a:p>
          <a:p>
            <a:pPr lvl="1"/>
            <a:r>
              <a:rPr lang="en-US" sz="2000">
                <a:solidFill>
                  <a:srgbClr val="002060"/>
                </a:solidFill>
              </a:rPr>
              <a:t>Đoạn chương trình sau sẽ gửi một xâu tới địa chỉ 202.191.56.69:8888</a:t>
            </a:r>
          </a:p>
        </p:txBody>
      </p:sp>
      <p:sp>
        <p:nvSpPr>
          <p:cNvPr id="3" name="Title 2"/>
          <p:cNvSpPr>
            <a:spLocks noGrp="1"/>
          </p:cNvSpPr>
          <p:nvPr>
            <p:ph type="title"/>
          </p:nvPr>
        </p:nvSpPr>
        <p:spPr/>
        <p:txBody>
          <a:bodyPr>
            <a:normAutofit/>
          </a:bodyPr>
          <a:lstStyle/>
          <a:p>
            <a:pPr algn="ctr"/>
            <a:r>
              <a:rPr lang="en-US" b="1">
                <a:solidFill>
                  <a:srgbClr val="002060"/>
                </a:solidFill>
              </a:rPr>
              <a:t>3.3 Lập trình WinSock</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92</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 name="TextBox 7"/>
          <p:cNvSpPr txBox="1"/>
          <p:nvPr/>
        </p:nvSpPr>
        <p:spPr>
          <a:xfrm>
            <a:off x="1219200" y="2832080"/>
            <a:ext cx="7010400" cy="3416320"/>
          </a:xfrm>
          <a:prstGeom prst="rect">
            <a:avLst/>
          </a:prstGeom>
          <a:noFill/>
        </p:spPr>
        <p:txBody>
          <a:bodyPr wrap="square" rtlCol="0">
            <a:spAutoFit/>
          </a:bodyPr>
          <a:lstStyle/>
          <a:p>
            <a:r>
              <a:rPr lang="en-US">
                <a:solidFill>
                  <a:srgbClr val="002060"/>
                </a:solidFill>
              </a:rPr>
              <a:t>char 	buf[]=”Hello Network Programming”; </a:t>
            </a:r>
            <a:r>
              <a:rPr lang="en-US">
                <a:solidFill>
                  <a:srgbClr val="006020"/>
                </a:solidFill>
              </a:rPr>
              <a:t>// Xâu cần gửi</a:t>
            </a:r>
          </a:p>
          <a:p>
            <a:r>
              <a:rPr lang="en-US">
                <a:solidFill>
                  <a:srgbClr val="002060"/>
                </a:solidFill>
              </a:rPr>
              <a:t>SOCKET 	sender; </a:t>
            </a:r>
            <a:r>
              <a:rPr lang="en-US">
                <a:solidFill>
                  <a:srgbClr val="006020"/>
                </a:solidFill>
              </a:rPr>
              <a:t>// SOCKET để gửi</a:t>
            </a:r>
          </a:p>
          <a:p>
            <a:r>
              <a:rPr lang="en-US">
                <a:solidFill>
                  <a:srgbClr val="002060"/>
                </a:solidFill>
              </a:rPr>
              <a:t>SOCKADDR_IN receiverAddr; </a:t>
            </a:r>
            <a:r>
              <a:rPr lang="en-US">
                <a:solidFill>
                  <a:srgbClr val="006020"/>
                </a:solidFill>
              </a:rPr>
              <a:t>// Địa chỉ nhận</a:t>
            </a:r>
            <a:r>
              <a:rPr lang="en-US">
                <a:solidFill>
                  <a:srgbClr val="002060"/>
                </a:solidFill>
              </a:rPr>
              <a:t> </a:t>
            </a:r>
          </a:p>
          <a:p>
            <a:r>
              <a:rPr lang="en-US">
                <a:solidFill>
                  <a:srgbClr val="006020"/>
                </a:solidFill>
              </a:rPr>
              <a:t>// Tạo socket để gửi tin</a:t>
            </a:r>
          </a:p>
          <a:p>
            <a:r>
              <a:rPr lang="en-US">
                <a:solidFill>
                  <a:srgbClr val="002060"/>
                </a:solidFill>
              </a:rPr>
              <a:t>sender = socket(AF_INET, SOCK_DGRAM, IPPROTO_UDP);</a:t>
            </a:r>
          </a:p>
          <a:p>
            <a:r>
              <a:rPr lang="en-US">
                <a:solidFill>
                  <a:srgbClr val="006020"/>
                </a:solidFill>
              </a:rPr>
              <a:t> // Điền địa chỉ đích</a:t>
            </a:r>
          </a:p>
          <a:p>
            <a:r>
              <a:rPr lang="en-US">
                <a:solidFill>
                  <a:srgbClr val="002060"/>
                </a:solidFill>
              </a:rPr>
              <a:t>receiverAddr.sin_family = AF_INET;</a:t>
            </a:r>
          </a:p>
          <a:p>
            <a:r>
              <a:rPr lang="en-US">
                <a:solidFill>
                  <a:srgbClr val="002060"/>
                </a:solidFill>
              </a:rPr>
              <a:t>receiverAddr.sin_port = htons(8888);    </a:t>
            </a:r>
          </a:p>
          <a:p>
            <a:r>
              <a:rPr lang="en-US">
                <a:solidFill>
                  <a:srgbClr val="002060"/>
                </a:solidFill>
              </a:rPr>
              <a:t>receiverAddr.sin_addr.s_addr = inet_addr("202.191.56.69");</a:t>
            </a:r>
          </a:p>
          <a:p>
            <a:r>
              <a:rPr lang="en-US">
                <a:solidFill>
                  <a:srgbClr val="006020"/>
                </a:solidFill>
              </a:rPr>
              <a:t>// Thực hiện gửi tin</a:t>
            </a:r>
          </a:p>
          <a:p>
            <a:r>
              <a:rPr lang="en-US">
                <a:solidFill>
                  <a:srgbClr val="002060"/>
                </a:solidFill>
              </a:rPr>
              <a:t>sendto(sender, buf, strlen(buf), 0, </a:t>
            </a:r>
          </a:p>
          <a:p>
            <a:r>
              <a:rPr lang="en-US">
                <a:solidFill>
                  <a:srgbClr val="002060"/>
                </a:solidFill>
              </a:rPr>
              <a:t>          (SOCKADDR *)&amp;receiverAddr, sizeof(receiverAddr));</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a:solidFill>
                  <a:srgbClr val="002060"/>
                </a:solidFill>
              </a:rPr>
              <a:t>Truyền dữ liệu sử dụng UDP</a:t>
            </a:r>
          </a:p>
          <a:p>
            <a:pPr lvl="1"/>
            <a:r>
              <a:rPr lang="en-US" sz="2000">
                <a:solidFill>
                  <a:srgbClr val="002060"/>
                </a:solidFill>
              </a:rPr>
              <a:t>Trình tự nhận thông tin ở bên nhận như sau</a:t>
            </a:r>
          </a:p>
        </p:txBody>
      </p:sp>
      <p:sp>
        <p:nvSpPr>
          <p:cNvPr id="3" name="Title 2"/>
          <p:cNvSpPr>
            <a:spLocks noGrp="1"/>
          </p:cNvSpPr>
          <p:nvPr>
            <p:ph type="title"/>
          </p:nvPr>
        </p:nvSpPr>
        <p:spPr/>
        <p:txBody>
          <a:bodyPr>
            <a:normAutofit/>
          </a:bodyPr>
          <a:lstStyle/>
          <a:p>
            <a:pPr algn="ctr"/>
            <a:r>
              <a:rPr lang="en-US" b="1">
                <a:solidFill>
                  <a:srgbClr val="002060"/>
                </a:solidFill>
              </a:rPr>
              <a:t>3.3 Lập trình WinSock</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93</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Diagram 7"/>
          <p:cNvGraphicFramePr/>
          <p:nvPr/>
        </p:nvGraphicFramePr>
        <p:xfrm>
          <a:off x="1981200" y="2514600"/>
          <a:ext cx="5334000" cy="2895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a:solidFill>
                  <a:srgbClr val="002060"/>
                </a:solidFill>
              </a:rPr>
              <a:t>Truyền dữ liệu sử dụng UDP</a:t>
            </a:r>
          </a:p>
          <a:p>
            <a:pPr lvl="1"/>
            <a:r>
              <a:rPr lang="en-US" sz="2000">
                <a:solidFill>
                  <a:srgbClr val="002060"/>
                </a:solidFill>
              </a:rPr>
              <a:t>Ứng dụng bên nhận</a:t>
            </a:r>
          </a:p>
          <a:p>
            <a:pPr lvl="2"/>
            <a:r>
              <a:rPr lang="en-US" sz="2000">
                <a:solidFill>
                  <a:srgbClr val="002060"/>
                </a:solidFill>
              </a:rPr>
              <a:t>Hàm </a:t>
            </a:r>
            <a:r>
              <a:rPr lang="en-US" sz="2000" b="1">
                <a:solidFill>
                  <a:srgbClr val="002060"/>
                </a:solidFill>
              </a:rPr>
              <a:t>recvfrom</a:t>
            </a:r>
            <a:r>
              <a:rPr lang="en-US" sz="2000">
                <a:solidFill>
                  <a:srgbClr val="002060"/>
                </a:solidFill>
              </a:rPr>
              <a:t>: nhận dữ liệu từ một socket</a:t>
            </a:r>
            <a:endParaRPr lang="en-US" sz="2000" b="1">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3.3 Lập trình WinSock</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94</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TextBox 6"/>
          <p:cNvSpPr txBox="1"/>
          <p:nvPr/>
        </p:nvSpPr>
        <p:spPr>
          <a:xfrm>
            <a:off x="1600200" y="2667000"/>
            <a:ext cx="6934200" cy="3416320"/>
          </a:xfrm>
          <a:prstGeom prst="rect">
            <a:avLst/>
          </a:prstGeom>
          <a:noFill/>
        </p:spPr>
        <p:txBody>
          <a:bodyPr wrap="square" rtlCol="0">
            <a:spAutoFit/>
          </a:bodyPr>
          <a:lstStyle/>
          <a:p>
            <a:r>
              <a:rPr lang="en-US">
                <a:solidFill>
                  <a:srgbClr val="002060"/>
                </a:solidFill>
              </a:rPr>
              <a:t>int recvfrom(</a:t>
            </a:r>
          </a:p>
          <a:p>
            <a:r>
              <a:rPr lang="en-US">
                <a:solidFill>
                  <a:srgbClr val="002060"/>
                </a:solidFill>
              </a:rPr>
              <a:t>    SOCKET s,	</a:t>
            </a:r>
            <a:r>
              <a:rPr lang="en-US">
                <a:solidFill>
                  <a:srgbClr val="006020"/>
                </a:solidFill>
              </a:rPr>
              <a:t>// [IN] SOCKET sẽ nhận dữ liệu</a:t>
            </a:r>
          </a:p>
          <a:p>
            <a:r>
              <a:rPr lang="en-US">
                <a:solidFill>
                  <a:srgbClr val="002060"/>
                </a:solidFill>
              </a:rPr>
              <a:t>    char FAR* buf, 	</a:t>
            </a:r>
            <a:r>
              <a:rPr lang="en-US">
                <a:solidFill>
                  <a:srgbClr val="006020"/>
                </a:solidFill>
              </a:rPr>
              <a:t>// [IN] địa chỉ bộ đệm chứa dữ liệu sẽ nhận được</a:t>
            </a:r>
          </a:p>
          <a:p>
            <a:r>
              <a:rPr lang="en-US">
                <a:solidFill>
                  <a:srgbClr val="002060"/>
                </a:solidFill>
              </a:rPr>
              <a:t>    int len,		</a:t>
            </a:r>
            <a:r>
              <a:rPr lang="en-US">
                <a:solidFill>
                  <a:srgbClr val="006020"/>
                </a:solidFill>
              </a:rPr>
              <a:t>// [IN] kích thước bộ đệm </a:t>
            </a:r>
          </a:p>
          <a:p>
            <a:r>
              <a:rPr lang="en-US">
                <a:solidFill>
                  <a:srgbClr val="002060"/>
                </a:solidFill>
              </a:rPr>
              <a:t>    int flags,	</a:t>
            </a:r>
            <a:r>
              <a:rPr lang="en-US">
                <a:solidFill>
                  <a:srgbClr val="006020"/>
                </a:solidFill>
              </a:rPr>
              <a:t>// [IN] cờ, tương tự như hàm recv</a:t>
            </a:r>
          </a:p>
          <a:p>
            <a:r>
              <a:rPr lang="en-US">
                <a:solidFill>
                  <a:srgbClr val="002060"/>
                </a:solidFill>
              </a:rPr>
              <a:t>    struct sockaddr FAR* from</a:t>
            </a:r>
            <a:r>
              <a:rPr lang="en-US">
                <a:solidFill>
                  <a:srgbClr val="006020"/>
                </a:solidFill>
              </a:rPr>
              <a:t>,// [OUT] địa chỉ của bên gửi</a:t>
            </a:r>
          </a:p>
          <a:p>
            <a:r>
              <a:rPr lang="en-US">
                <a:solidFill>
                  <a:srgbClr val="002060"/>
                </a:solidFill>
              </a:rPr>
              <a:t>    int FAR* fromlen </a:t>
            </a:r>
            <a:r>
              <a:rPr lang="en-US">
                <a:solidFill>
                  <a:srgbClr val="006020"/>
                </a:solidFill>
              </a:rPr>
              <a:t>// [IN/OUT] chiều dài cấu trúc địa chỉ của bên 		 //  gửi, khởi tạo là chiều dài của from</a:t>
            </a:r>
            <a:br>
              <a:rPr lang="en-US">
                <a:solidFill>
                  <a:srgbClr val="002060"/>
                </a:solidFill>
              </a:rPr>
            </a:br>
            <a:r>
              <a:rPr lang="en-US">
                <a:solidFill>
                  <a:srgbClr val="002060"/>
                </a:solidFill>
              </a:rPr>
              <a:t>);</a:t>
            </a:r>
          </a:p>
          <a:p>
            <a:r>
              <a:rPr lang="en-US">
                <a:solidFill>
                  <a:srgbClr val="002060"/>
                </a:solidFill>
              </a:rPr>
              <a:t>Giá trị trả về </a:t>
            </a:r>
          </a:p>
          <a:p>
            <a:pPr lvl="1">
              <a:buFont typeface="Wingdings" pitchFamily="2" charset="2"/>
              <a:buChar char="§"/>
            </a:pPr>
            <a:r>
              <a:rPr lang="en-US">
                <a:solidFill>
                  <a:srgbClr val="002060"/>
                </a:solidFill>
              </a:rPr>
              <a:t>Thành công: số byte nhận được</a:t>
            </a:r>
          </a:p>
          <a:p>
            <a:pPr lvl="1">
              <a:buFont typeface="Wingdings" pitchFamily="2" charset="2"/>
              <a:buChar char="§"/>
            </a:pPr>
            <a:r>
              <a:rPr lang="en-US">
                <a:solidFill>
                  <a:srgbClr val="002060"/>
                </a:solidFill>
              </a:rPr>
              <a:t>Thất bại: SOCKET_ERROR</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a:solidFill>
                  <a:srgbClr val="002060"/>
                </a:solidFill>
              </a:rPr>
              <a:t>Truyền dữ liệu sử dụng UDP</a:t>
            </a:r>
          </a:p>
          <a:p>
            <a:pPr lvl="1"/>
            <a:r>
              <a:rPr lang="en-US" sz="2000">
                <a:solidFill>
                  <a:srgbClr val="002060"/>
                </a:solidFill>
              </a:rPr>
              <a:t>Đoạn chương trình sau sẽ nhận đữ liệu datagram từ cổng 8888 và hiển thị ra màn hình</a:t>
            </a:r>
          </a:p>
        </p:txBody>
      </p:sp>
      <p:sp>
        <p:nvSpPr>
          <p:cNvPr id="3" name="Title 2"/>
          <p:cNvSpPr>
            <a:spLocks noGrp="1"/>
          </p:cNvSpPr>
          <p:nvPr>
            <p:ph type="title"/>
          </p:nvPr>
        </p:nvSpPr>
        <p:spPr/>
        <p:txBody>
          <a:bodyPr>
            <a:normAutofit/>
          </a:bodyPr>
          <a:lstStyle/>
          <a:p>
            <a:pPr algn="ctr"/>
            <a:r>
              <a:rPr lang="en-US" b="1">
                <a:solidFill>
                  <a:srgbClr val="002060"/>
                </a:solidFill>
              </a:rPr>
              <a:t>3.3 Lập trình WinSock</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95</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 name="TextBox 7"/>
          <p:cNvSpPr txBox="1"/>
          <p:nvPr/>
        </p:nvSpPr>
        <p:spPr>
          <a:xfrm>
            <a:off x="1219200" y="2744212"/>
            <a:ext cx="7239000" cy="3046988"/>
          </a:xfrm>
          <a:prstGeom prst="rect">
            <a:avLst/>
          </a:prstGeom>
          <a:noFill/>
        </p:spPr>
        <p:txBody>
          <a:bodyPr wrap="square" rtlCol="0">
            <a:spAutoFit/>
          </a:bodyPr>
          <a:lstStyle/>
          <a:p>
            <a:r>
              <a:rPr lang="en-US" sz="1600" dirty="0">
                <a:solidFill>
                  <a:srgbClr val="002060"/>
                </a:solidFill>
              </a:rPr>
              <a:t>SOCKET 		receiver;</a:t>
            </a:r>
          </a:p>
          <a:p>
            <a:r>
              <a:rPr lang="en-US" sz="1600" dirty="0">
                <a:solidFill>
                  <a:srgbClr val="002060"/>
                </a:solidFill>
              </a:rPr>
              <a:t>SOCKADDR_IN 	</a:t>
            </a:r>
            <a:r>
              <a:rPr lang="en-US" sz="1600" dirty="0" err="1">
                <a:solidFill>
                  <a:srgbClr val="002060"/>
                </a:solidFill>
              </a:rPr>
              <a:t>addr</a:t>
            </a:r>
            <a:r>
              <a:rPr lang="en-US" sz="1600" dirty="0">
                <a:solidFill>
                  <a:srgbClr val="002060"/>
                </a:solidFill>
              </a:rPr>
              <a:t>, source; </a:t>
            </a:r>
          </a:p>
          <a:p>
            <a:r>
              <a:rPr lang="en-US" sz="1600" dirty="0" err="1">
                <a:solidFill>
                  <a:srgbClr val="002060"/>
                </a:solidFill>
              </a:rPr>
              <a:t>int</a:t>
            </a:r>
            <a:r>
              <a:rPr lang="en-US" sz="1600" dirty="0">
                <a:solidFill>
                  <a:srgbClr val="002060"/>
                </a:solidFill>
              </a:rPr>
              <a:t>		</a:t>
            </a:r>
            <a:r>
              <a:rPr lang="en-US" sz="1600" dirty="0" err="1">
                <a:solidFill>
                  <a:srgbClr val="002060"/>
                </a:solidFill>
              </a:rPr>
              <a:t>len</a:t>
            </a:r>
            <a:r>
              <a:rPr lang="en-US" sz="1600" dirty="0">
                <a:solidFill>
                  <a:srgbClr val="002060"/>
                </a:solidFill>
              </a:rPr>
              <a:t> = </a:t>
            </a:r>
            <a:r>
              <a:rPr lang="en-US" sz="1600" dirty="0" err="1">
                <a:solidFill>
                  <a:srgbClr val="002060"/>
                </a:solidFill>
              </a:rPr>
              <a:t>sizeof</a:t>
            </a:r>
            <a:r>
              <a:rPr lang="en-US" sz="1600" dirty="0">
                <a:solidFill>
                  <a:srgbClr val="002060"/>
                </a:solidFill>
              </a:rPr>
              <a:t>(source);</a:t>
            </a:r>
          </a:p>
          <a:p>
            <a:r>
              <a:rPr lang="en-US" sz="1600" dirty="0">
                <a:solidFill>
                  <a:srgbClr val="006020"/>
                </a:solidFill>
              </a:rPr>
              <a:t>// </a:t>
            </a:r>
            <a:r>
              <a:rPr lang="en-US" sz="1600" dirty="0" err="1">
                <a:solidFill>
                  <a:srgbClr val="006020"/>
                </a:solidFill>
              </a:rPr>
              <a:t>Tạo</a:t>
            </a:r>
            <a:r>
              <a:rPr lang="en-US" sz="1600" dirty="0">
                <a:solidFill>
                  <a:srgbClr val="006020"/>
                </a:solidFill>
              </a:rPr>
              <a:t> socket UDP</a:t>
            </a:r>
          </a:p>
          <a:p>
            <a:r>
              <a:rPr lang="en-US" sz="1600" dirty="0">
                <a:solidFill>
                  <a:srgbClr val="002060"/>
                </a:solidFill>
              </a:rPr>
              <a:t>receiver = socket(AF_INET, SOCK_DGRAM, IPPROTO_UDP);</a:t>
            </a:r>
          </a:p>
          <a:p>
            <a:r>
              <a:rPr lang="en-US" sz="1600" dirty="0">
                <a:solidFill>
                  <a:srgbClr val="006020"/>
                </a:solidFill>
              </a:rPr>
              <a:t>// </a:t>
            </a:r>
            <a:r>
              <a:rPr lang="en-US" sz="1600" dirty="0" err="1">
                <a:solidFill>
                  <a:srgbClr val="006020"/>
                </a:solidFill>
              </a:rPr>
              <a:t>Khởi</a:t>
            </a:r>
            <a:r>
              <a:rPr lang="en-US" sz="1600" dirty="0">
                <a:solidFill>
                  <a:srgbClr val="006020"/>
                </a:solidFill>
              </a:rPr>
              <a:t> </a:t>
            </a:r>
            <a:r>
              <a:rPr lang="en-US" sz="1600" dirty="0" err="1">
                <a:solidFill>
                  <a:srgbClr val="006020"/>
                </a:solidFill>
              </a:rPr>
              <a:t>tạo</a:t>
            </a:r>
            <a:r>
              <a:rPr lang="en-US" sz="1600" dirty="0">
                <a:solidFill>
                  <a:srgbClr val="006020"/>
                </a:solidFill>
              </a:rPr>
              <a:t> </a:t>
            </a:r>
            <a:r>
              <a:rPr lang="en-US" sz="1600" dirty="0" err="1">
                <a:solidFill>
                  <a:srgbClr val="006020"/>
                </a:solidFill>
              </a:rPr>
              <a:t>địa</a:t>
            </a:r>
            <a:r>
              <a:rPr lang="en-US" sz="1600" dirty="0">
                <a:solidFill>
                  <a:srgbClr val="006020"/>
                </a:solidFill>
              </a:rPr>
              <a:t> </a:t>
            </a:r>
            <a:r>
              <a:rPr lang="en-US" sz="1600" dirty="0" err="1">
                <a:solidFill>
                  <a:srgbClr val="006020"/>
                </a:solidFill>
              </a:rPr>
              <a:t>chỉ</a:t>
            </a:r>
            <a:r>
              <a:rPr lang="en-US" sz="1600" dirty="0">
                <a:solidFill>
                  <a:srgbClr val="006020"/>
                </a:solidFill>
              </a:rPr>
              <a:t> </a:t>
            </a:r>
            <a:r>
              <a:rPr lang="en-US" sz="1600" dirty="0" err="1">
                <a:solidFill>
                  <a:srgbClr val="006020"/>
                </a:solidFill>
              </a:rPr>
              <a:t>và</a:t>
            </a:r>
            <a:r>
              <a:rPr lang="en-US" sz="1600" dirty="0">
                <a:solidFill>
                  <a:srgbClr val="006020"/>
                </a:solidFill>
              </a:rPr>
              <a:t> </a:t>
            </a:r>
            <a:r>
              <a:rPr lang="en-US" sz="1600" dirty="0" err="1">
                <a:solidFill>
                  <a:srgbClr val="006020"/>
                </a:solidFill>
              </a:rPr>
              <a:t>cổng</a:t>
            </a:r>
            <a:r>
              <a:rPr lang="en-US" sz="1600" dirty="0">
                <a:solidFill>
                  <a:srgbClr val="006020"/>
                </a:solidFill>
              </a:rPr>
              <a:t> 8888</a:t>
            </a:r>
            <a:r>
              <a:rPr lang="en-US" sz="1600" dirty="0">
                <a:solidFill>
                  <a:srgbClr val="002060"/>
                </a:solidFill>
              </a:rPr>
              <a:t> </a:t>
            </a:r>
          </a:p>
          <a:p>
            <a:r>
              <a:rPr lang="en-US" sz="1600" dirty="0" err="1">
                <a:solidFill>
                  <a:srgbClr val="002060"/>
                </a:solidFill>
              </a:rPr>
              <a:t>addr.sin_family</a:t>
            </a:r>
            <a:r>
              <a:rPr lang="en-US" sz="1600" dirty="0">
                <a:solidFill>
                  <a:srgbClr val="002060"/>
                </a:solidFill>
              </a:rPr>
              <a:t> = AF_INET;</a:t>
            </a:r>
          </a:p>
          <a:p>
            <a:r>
              <a:rPr lang="en-US" sz="1600" dirty="0" err="1">
                <a:solidFill>
                  <a:srgbClr val="002060"/>
                </a:solidFill>
              </a:rPr>
              <a:t>addr.sin_addr.s_addr</a:t>
            </a:r>
            <a:r>
              <a:rPr lang="en-US" sz="1600" dirty="0">
                <a:solidFill>
                  <a:srgbClr val="002060"/>
                </a:solidFill>
              </a:rPr>
              <a:t> = </a:t>
            </a:r>
            <a:r>
              <a:rPr lang="en-US" sz="1600" dirty="0" err="1">
                <a:solidFill>
                  <a:srgbClr val="002060"/>
                </a:solidFill>
              </a:rPr>
              <a:t>htonl</a:t>
            </a:r>
            <a:r>
              <a:rPr lang="en-US" sz="1600" dirty="0">
                <a:solidFill>
                  <a:srgbClr val="002060"/>
                </a:solidFill>
              </a:rPr>
              <a:t>(INADDR_ANY);</a:t>
            </a:r>
          </a:p>
          <a:p>
            <a:r>
              <a:rPr lang="en-US" sz="1600" dirty="0" err="1">
                <a:solidFill>
                  <a:srgbClr val="002060"/>
                </a:solidFill>
              </a:rPr>
              <a:t>addr.sin_port</a:t>
            </a:r>
            <a:r>
              <a:rPr lang="en-US" sz="1600" dirty="0">
                <a:solidFill>
                  <a:srgbClr val="002060"/>
                </a:solidFill>
              </a:rPr>
              <a:t> = </a:t>
            </a:r>
            <a:r>
              <a:rPr lang="en-US" sz="1600" dirty="0" err="1">
                <a:solidFill>
                  <a:srgbClr val="002060"/>
                </a:solidFill>
              </a:rPr>
              <a:t>htons</a:t>
            </a:r>
            <a:r>
              <a:rPr lang="en-US" sz="1600" dirty="0">
                <a:solidFill>
                  <a:srgbClr val="002060"/>
                </a:solidFill>
              </a:rPr>
              <a:t>(8888); // </a:t>
            </a:r>
            <a:r>
              <a:rPr lang="en-US" sz="1600" dirty="0" err="1">
                <a:solidFill>
                  <a:srgbClr val="002060"/>
                </a:solidFill>
              </a:rPr>
              <a:t>Đợi</a:t>
            </a:r>
            <a:r>
              <a:rPr lang="en-US" sz="1600" dirty="0">
                <a:solidFill>
                  <a:srgbClr val="002060"/>
                </a:solidFill>
              </a:rPr>
              <a:t> UDP datagram ở </a:t>
            </a:r>
            <a:r>
              <a:rPr lang="en-US" sz="1600" dirty="0" err="1">
                <a:solidFill>
                  <a:srgbClr val="002060"/>
                </a:solidFill>
              </a:rPr>
              <a:t>cổng</a:t>
            </a:r>
            <a:r>
              <a:rPr lang="en-US" sz="1600" dirty="0">
                <a:solidFill>
                  <a:srgbClr val="002060"/>
                </a:solidFill>
              </a:rPr>
              <a:t> 8888</a:t>
            </a:r>
          </a:p>
          <a:p>
            <a:r>
              <a:rPr lang="en-US" sz="1600" dirty="0">
                <a:solidFill>
                  <a:srgbClr val="002060"/>
                </a:solidFill>
              </a:rPr>
              <a:t> </a:t>
            </a:r>
          </a:p>
          <a:p>
            <a:r>
              <a:rPr lang="en-US" sz="1600" dirty="0">
                <a:solidFill>
                  <a:srgbClr val="006020"/>
                </a:solidFill>
              </a:rPr>
              <a:t>// Bind socket </a:t>
            </a:r>
            <a:r>
              <a:rPr lang="en-US" sz="1600" dirty="0" err="1">
                <a:solidFill>
                  <a:srgbClr val="006020"/>
                </a:solidFill>
              </a:rPr>
              <a:t>vào</a:t>
            </a:r>
            <a:r>
              <a:rPr lang="en-US" sz="1600" dirty="0">
                <a:solidFill>
                  <a:srgbClr val="006020"/>
                </a:solidFill>
              </a:rPr>
              <a:t> </a:t>
            </a:r>
            <a:r>
              <a:rPr lang="en-US" sz="1600" dirty="0" err="1">
                <a:solidFill>
                  <a:srgbClr val="006020"/>
                </a:solidFill>
              </a:rPr>
              <a:t>tất</a:t>
            </a:r>
            <a:r>
              <a:rPr lang="en-US" sz="1600" dirty="0">
                <a:solidFill>
                  <a:srgbClr val="006020"/>
                </a:solidFill>
              </a:rPr>
              <a:t> </a:t>
            </a:r>
            <a:r>
              <a:rPr lang="en-US" sz="1600" dirty="0" err="1">
                <a:solidFill>
                  <a:srgbClr val="006020"/>
                </a:solidFill>
              </a:rPr>
              <a:t>cả</a:t>
            </a:r>
            <a:r>
              <a:rPr lang="en-US" sz="1600" dirty="0">
                <a:solidFill>
                  <a:srgbClr val="006020"/>
                </a:solidFill>
              </a:rPr>
              <a:t> </a:t>
            </a:r>
            <a:r>
              <a:rPr lang="en-US" sz="1600" dirty="0" err="1">
                <a:solidFill>
                  <a:srgbClr val="006020"/>
                </a:solidFill>
              </a:rPr>
              <a:t>các</a:t>
            </a:r>
            <a:r>
              <a:rPr lang="en-US" sz="1600" dirty="0">
                <a:solidFill>
                  <a:srgbClr val="006020"/>
                </a:solidFill>
              </a:rPr>
              <a:t> </a:t>
            </a:r>
            <a:r>
              <a:rPr lang="en-US" sz="1600" dirty="0" err="1">
                <a:solidFill>
                  <a:srgbClr val="006020"/>
                </a:solidFill>
              </a:rPr>
              <a:t>giao</a:t>
            </a:r>
            <a:r>
              <a:rPr lang="en-US" sz="1600" dirty="0">
                <a:solidFill>
                  <a:srgbClr val="006020"/>
                </a:solidFill>
              </a:rPr>
              <a:t> </a:t>
            </a:r>
            <a:r>
              <a:rPr lang="en-US" sz="1600" dirty="0" err="1">
                <a:solidFill>
                  <a:srgbClr val="006020"/>
                </a:solidFill>
              </a:rPr>
              <a:t>diện</a:t>
            </a:r>
            <a:r>
              <a:rPr lang="en-US" sz="1600" dirty="0">
                <a:solidFill>
                  <a:srgbClr val="006020"/>
                </a:solidFill>
              </a:rPr>
              <a:t> </a:t>
            </a:r>
            <a:r>
              <a:rPr lang="en-US" sz="1600" dirty="0" err="1">
                <a:solidFill>
                  <a:srgbClr val="006020"/>
                </a:solidFill>
              </a:rPr>
              <a:t>và</a:t>
            </a:r>
            <a:r>
              <a:rPr lang="en-US" sz="1600" dirty="0">
                <a:solidFill>
                  <a:srgbClr val="006020"/>
                </a:solidFill>
              </a:rPr>
              <a:t> </a:t>
            </a:r>
            <a:r>
              <a:rPr lang="en-US" sz="1600" dirty="0" err="1">
                <a:solidFill>
                  <a:srgbClr val="006020"/>
                </a:solidFill>
              </a:rPr>
              <a:t>cổng</a:t>
            </a:r>
            <a:r>
              <a:rPr lang="en-US" sz="1600" dirty="0">
                <a:solidFill>
                  <a:srgbClr val="006020"/>
                </a:solidFill>
              </a:rPr>
              <a:t> 8888</a:t>
            </a:r>
          </a:p>
          <a:p>
            <a:r>
              <a:rPr lang="en-US" sz="1600" dirty="0">
                <a:solidFill>
                  <a:srgbClr val="002060"/>
                </a:solidFill>
              </a:rPr>
              <a:t>bind(receiver,(</a:t>
            </a:r>
            <a:r>
              <a:rPr lang="en-US" sz="1600" dirty="0" err="1">
                <a:solidFill>
                  <a:srgbClr val="002060"/>
                </a:solidFill>
              </a:rPr>
              <a:t>sockaddr</a:t>
            </a:r>
            <a:r>
              <a:rPr lang="en-US" sz="1600" dirty="0">
                <a:solidFill>
                  <a:srgbClr val="002060"/>
                </a:solidFill>
              </a:rPr>
              <a:t>*)&amp;</a:t>
            </a:r>
            <a:r>
              <a:rPr lang="en-US" sz="1600" dirty="0" err="1">
                <a:solidFill>
                  <a:srgbClr val="002060"/>
                </a:solidFill>
              </a:rPr>
              <a:t>addr,sizeof</a:t>
            </a:r>
            <a:r>
              <a:rPr lang="en-US" sz="1600" dirty="0">
                <a:solidFill>
                  <a:srgbClr val="002060"/>
                </a:solidFill>
              </a:rPr>
              <a:t>(SOCKADDR_IN));</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a:solidFill>
                  <a:srgbClr val="002060"/>
                </a:solidFill>
              </a:rPr>
              <a:t>Truyền dữ liệu sử dụng UDP</a:t>
            </a:r>
          </a:p>
          <a:p>
            <a:pPr lvl="1"/>
            <a:r>
              <a:rPr lang="en-US" sz="2000">
                <a:solidFill>
                  <a:srgbClr val="002060"/>
                </a:solidFill>
              </a:rPr>
              <a:t>Đoạn chương trình (tiếp)</a:t>
            </a:r>
          </a:p>
        </p:txBody>
      </p:sp>
      <p:sp>
        <p:nvSpPr>
          <p:cNvPr id="3" name="Title 2"/>
          <p:cNvSpPr>
            <a:spLocks noGrp="1"/>
          </p:cNvSpPr>
          <p:nvPr>
            <p:ph type="title"/>
          </p:nvPr>
        </p:nvSpPr>
        <p:spPr/>
        <p:txBody>
          <a:bodyPr>
            <a:normAutofit/>
          </a:bodyPr>
          <a:lstStyle/>
          <a:p>
            <a:pPr algn="ctr"/>
            <a:r>
              <a:rPr lang="en-US" b="1">
                <a:solidFill>
                  <a:srgbClr val="002060"/>
                </a:solidFill>
              </a:rPr>
              <a:t>3.3 Lập trình WinSock</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96</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 name="TextBox 7"/>
          <p:cNvSpPr txBox="1"/>
          <p:nvPr/>
        </p:nvSpPr>
        <p:spPr>
          <a:xfrm>
            <a:off x="1219200" y="2421791"/>
            <a:ext cx="7239000" cy="3293209"/>
          </a:xfrm>
          <a:prstGeom prst="rect">
            <a:avLst/>
          </a:prstGeom>
          <a:noFill/>
        </p:spPr>
        <p:txBody>
          <a:bodyPr wrap="square" rtlCol="0">
            <a:spAutoFit/>
          </a:bodyPr>
          <a:lstStyle/>
          <a:p>
            <a:r>
              <a:rPr lang="en-US" sz="1600">
                <a:solidFill>
                  <a:srgbClr val="006020"/>
                </a:solidFill>
              </a:rPr>
              <a:t>// Lặp đợi gói tin</a:t>
            </a:r>
          </a:p>
          <a:p>
            <a:r>
              <a:rPr lang="en-US" sz="1600">
                <a:solidFill>
                  <a:srgbClr val="002060"/>
                </a:solidFill>
              </a:rPr>
              <a:t>while (1)</a:t>
            </a:r>
          </a:p>
          <a:p>
            <a:r>
              <a:rPr lang="en-US" sz="1600">
                <a:solidFill>
                  <a:srgbClr val="002060"/>
                </a:solidFill>
              </a:rPr>
              <a:t>{</a:t>
            </a:r>
          </a:p>
          <a:p>
            <a:r>
              <a:rPr lang="en-US" sz="1600">
                <a:solidFill>
                  <a:srgbClr val="006020"/>
                </a:solidFill>
              </a:rPr>
              <a:t>	// Nhận dữ liệu từ mạng</a:t>
            </a:r>
          </a:p>
          <a:p>
            <a:r>
              <a:rPr lang="en-US" sz="1600">
                <a:solidFill>
                  <a:srgbClr val="002060"/>
                </a:solidFill>
              </a:rPr>
              <a:t>	datalen = recvfrom(receiver,buf,100,0,(sockaddr*)&amp;source,</a:t>
            </a:r>
          </a:p>
          <a:p>
            <a:r>
              <a:rPr lang="en-US" sz="1600">
                <a:solidFill>
                  <a:srgbClr val="002060"/>
                </a:solidFill>
              </a:rPr>
              <a:t>			&amp;len);</a:t>
            </a:r>
          </a:p>
          <a:p>
            <a:r>
              <a:rPr lang="en-US" sz="1600">
                <a:solidFill>
                  <a:srgbClr val="002060"/>
                </a:solidFill>
              </a:rPr>
              <a:t>	</a:t>
            </a:r>
            <a:r>
              <a:rPr lang="en-US" sz="1600">
                <a:solidFill>
                  <a:srgbClr val="006020"/>
                </a:solidFill>
              </a:rPr>
              <a:t>// Kiểm tra chiều dài</a:t>
            </a:r>
          </a:p>
          <a:p>
            <a:r>
              <a:rPr lang="en-US" sz="1600">
                <a:solidFill>
                  <a:srgbClr val="002060"/>
                </a:solidFill>
              </a:rPr>
              <a:t>	if (datalen&gt;0)</a:t>
            </a:r>
          </a:p>
          <a:p>
            <a:r>
              <a:rPr lang="en-US" sz="1600">
                <a:solidFill>
                  <a:srgbClr val="002060"/>
                </a:solidFill>
              </a:rPr>
              <a:t>	{</a:t>
            </a:r>
          </a:p>
          <a:p>
            <a:r>
              <a:rPr lang="en-US" sz="1600">
                <a:solidFill>
                  <a:srgbClr val="002060"/>
                </a:solidFill>
              </a:rPr>
              <a:t>		buf[datalen]=0;</a:t>
            </a:r>
          </a:p>
          <a:p>
            <a:r>
              <a:rPr lang="en-US" sz="1600">
                <a:solidFill>
                  <a:srgbClr val="002060"/>
                </a:solidFill>
              </a:rPr>
              <a:t>		printf("Data:%s",buf); </a:t>
            </a:r>
            <a:r>
              <a:rPr lang="en-US" sz="1600">
                <a:solidFill>
                  <a:srgbClr val="006020"/>
                </a:solidFill>
              </a:rPr>
              <a:t>// Hiển thị ra màn hình</a:t>
            </a:r>
          </a:p>
          <a:p>
            <a:r>
              <a:rPr lang="en-US" sz="1600">
                <a:solidFill>
                  <a:srgbClr val="002060"/>
                </a:solidFill>
              </a:rPr>
              <a:t>	}		</a:t>
            </a:r>
          </a:p>
          <a:p>
            <a:r>
              <a:rPr lang="en-US" sz="1600">
                <a:solidFill>
                  <a:srgbClr val="002060"/>
                </a:solidFill>
              </a:rPr>
              <a:t>}</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a:solidFill>
                  <a:srgbClr val="002060"/>
                </a:solidFill>
              </a:rPr>
              <a:t>Sử dụng Netcat để gửi nhận dữ liệu đơn giản</a:t>
            </a:r>
          </a:p>
          <a:p>
            <a:pPr lvl="1"/>
            <a:r>
              <a:rPr lang="en-US" sz="2000">
                <a:solidFill>
                  <a:srgbClr val="002060"/>
                </a:solidFill>
              </a:rPr>
              <a:t>Netcat là một tiện ích mạng rất đa năng.</a:t>
            </a:r>
          </a:p>
          <a:p>
            <a:pPr lvl="1"/>
            <a:r>
              <a:rPr lang="en-US" sz="2000">
                <a:solidFill>
                  <a:srgbClr val="002060"/>
                </a:solidFill>
              </a:rPr>
              <a:t>Có thể sử dụng như TCP server: nc.exe  -v -l   -p    &lt;</a:t>
            </a:r>
            <a:r>
              <a:rPr lang="en-US" sz="2000" i="1">
                <a:solidFill>
                  <a:srgbClr val="002060"/>
                </a:solidFill>
              </a:rPr>
              <a:t>cổng đợi kết nối</a:t>
            </a:r>
            <a:r>
              <a:rPr lang="en-US" sz="2000">
                <a:solidFill>
                  <a:srgbClr val="002060"/>
                </a:solidFill>
              </a:rPr>
              <a:t>&gt;</a:t>
            </a:r>
          </a:p>
          <a:p>
            <a:pPr lvl="1">
              <a:buNone/>
            </a:pPr>
            <a:r>
              <a:rPr lang="en-US" sz="2000">
                <a:solidFill>
                  <a:srgbClr val="002060"/>
                </a:solidFill>
              </a:rPr>
              <a:t>	Thí dụ:	nc.exe  -l  -p 8888</a:t>
            </a:r>
          </a:p>
          <a:p>
            <a:pPr lvl="1"/>
            <a:r>
              <a:rPr lang="en-US" sz="2000">
                <a:solidFill>
                  <a:srgbClr val="002060"/>
                </a:solidFill>
              </a:rPr>
              <a:t>Có thể sử dụng như TCP client:  nc   -v    &lt;</a:t>
            </a:r>
            <a:r>
              <a:rPr lang="en-US" sz="2000" i="1">
                <a:solidFill>
                  <a:srgbClr val="002060"/>
                </a:solidFill>
              </a:rPr>
              <a:t>ip/tên miền</a:t>
            </a:r>
            <a:r>
              <a:rPr lang="en-US" sz="2000">
                <a:solidFill>
                  <a:srgbClr val="002060"/>
                </a:solidFill>
              </a:rPr>
              <a:t>&gt;     &lt;</a:t>
            </a:r>
            <a:r>
              <a:rPr lang="en-US" sz="2000" i="1">
                <a:solidFill>
                  <a:srgbClr val="002060"/>
                </a:solidFill>
              </a:rPr>
              <a:t>cổng</a:t>
            </a:r>
            <a:r>
              <a:rPr lang="en-US" sz="2000">
                <a:solidFill>
                  <a:srgbClr val="002060"/>
                </a:solidFill>
              </a:rPr>
              <a:t>&gt;       </a:t>
            </a:r>
          </a:p>
          <a:p>
            <a:pPr lvl="1">
              <a:buNone/>
            </a:pPr>
            <a:r>
              <a:rPr lang="en-US" sz="2000">
                <a:solidFill>
                  <a:srgbClr val="002060"/>
                </a:solidFill>
              </a:rPr>
              <a:t>	Thí dụ:	nc.exe	127.0.0.1    80</a:t>
            </a:r>
          </a:p>
          <a:p>
            <a:pPr lvl="1"/>
            <a:r>
              <a:rPr lang="en-US" sz="2000">
                <a:solidFill>
                  <a:srgbClr val="002060"/>
                </a:solidFill>
              </a:rPr>
              <a:t> Sử dụng như UDP receiver:    nc  -v   -l   -u   -p    &lt;</a:t>
            </a:r>
            <a:r>
              <a:rPr lang="en-US" sz="2000" i="1">
                <a:solidFill>
                  <a:srgbClr val="002060"/>
                </a:solidFill>
              </a:rPr>
              <a:t>cổng đợi kết nối</a:t>
            </a:r>
            <a:r>
              <a:rPr lang="en-US" sz="2000">
                <a:solidFill>
                  <a:srgbClr val="002060"/>
                </a:solidFill>
              </a:rPr>
              <a:t>&gt;</a:t>
            </a:r>
          </a:p>
          <a:p>
            <a:pPr lvl="1">
              <a:buNone/>
            </a:pPr>
            <a:r>
              <a:rPr lang="en-US" sz="2000">
                <a:solidFill>
                  <a:srgbClr val="002060"/>
                </a:solidFill>
              </a:rPr>
              <a:t>	Thí dụ:      nc.exe   -v    -l     -u      -p      8888</a:t>
            </a:r>
          </a:p>
          <a:p>
            <a:pPr lvl="1"/>
            <a:r>
              <a:rPr lang="en-US" sz="2000">
                <a:solidFill>
                  <a:srgbClr val="002060"/>
                </a:solidFill>
              </a:rPr>
              <a:t>Sử dụng như UDP sender:    nc   -v   -u    &lt;</a:t>
            </a:r>
            <a:r>
              <a:rPr lang="en-US" sz="2000" i="1">
                <a:solidFill>
                  <a:srgbClr val="002060"/>
                </a:solidFill>
              </a:rPr>
              <a:t>ip/tên miền</a:t>
            </a:r>
            <a:r>
              <a:rPr lang="en-US" sz="2000">
                <a:solidFill>
                  <a:srgbClr val="002060"/>
                </a:solidFill>
              </a:rPr>
              <a:t>&gt;      &lt;</a:t>
            </a:r>
            <a:r>
              <a:rPr lang="en-US" sz="2000" i="1">
                <a:solidFill>
                  <a:srgbClr val="002060"/>
                </a:solidFill>
              </a:rPr>
              <a:t>cổng</a:t>
            </a:r>
            <a:r>
              <a:rPr lang="en-US" sz="2000">
                <a:solidFill>
                  <a:srgbClr val="002060"/>
                </a:solidFill>
              </a:rPr>
              <a:t>&gt;</a:t>
            </a:r>
          </a:p>
          <a:p>
            <a:pPr lvl="1"/>
            <a:r>
              <a:rPr lang="en-US" sz="2000">
                <a:solidFill>
                  <a:srgbClr val="002060"/>
                </a:solidFill>
              </a:rPr>
              <a:t>Thí dụ:      nc.exe    -v  -u    192.168.0.1   80    </a:t>
            </a:r>
          </a:p>
          <a:p>
            <a:pPr lvl="1"/>
            <a:endParaRPr lang="en-US" sz="2000">
              <a:solidFill>
                <a:srgbClr val="002060"/>
              </a:solidFill>
            </a:endParaRPr>
          </a:p>
          <a:p>
            <a:pPr lvl="1"/>
            <a:endParaRPr lang="en-US" sz="2000">
              <a:solidFill>
                <a:srgbClr val="002060"/>
              </a:solidFill>
            </a:endParaRPr>
          </a:p>
          <a:p>
            <a:pPr lvl="2">
              <a:buNone/>
            </a:pPr>
            <a:endParaRPr lang="en-US" sz="2000">
              <a:solidFill>
                <a:srgbClr val="002060"/>
              </a:solidFill>
            </a:endParaRPr>
          </a:p>
          <a:p>
            <a:pPr marL="571500" lvl="2">
              <a:buNone/>
            </a:pPr>
            <a:endParaRPr lang="en-US" sz="2000">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3.3 Lập trình WinSock</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97</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a:solidFill>
                  <a:srgbClr val="002060"/>
                </a:solidFill>
              </a:rPr>
              <a:t>Một số hàm khác</a:t>
            </a:r>
          </a:p>
          <a:p>
            <a:pPr lvl="1"/>
            <a:r>
              <a:rPr lang="en-US" sz="2000">
                <a:solidFill>
                  <a:srgbClr val="002060"/>
                </a:solidFill>
              </a:rPr>
              <a:t>getpeername: lấy địa chỉ đầu kia mà SOCKET kết nối đến</a:t>
            </a:r>
          </a:p>
          <a:p>
            <a:pPr lvl="1"/>
            <a:endParaRPr lang="en-US" sz="2000">
              <a:solidFill>
                <a:srgbClr val="002060"/>
              </a:solidFill>
            </a:endParaRPr>
          </a:p>
          <a:p>
            <a:pPr lvl="1"/>
            <a:endParaRPr lang="en-US" sz="2000">
              <a:solidFill>
                <a:srgbClr val="002060"/>
              </a:solidFill>
            </a:endParaRPr>
          </a:p>
          <a:p>
            <a:pPr lvl="1"/>
            <a:endParaRPr lang="en-US" sz="2000">
              <a:solidFill>
                <a:srgbClr val="002060"/>
              </a:solidFill>
            </a:endParaRPr>
          </a:p>
          <a:p>
            <a:pPr lvl="1"/>
            <a:endParaRPr lang="en-US" sz="2000">
              <a:solidFill>
                <a:srgbClr val="002060"/>
              </a:solidFill>
            </a:endParaRPr>
          </a:p>
          <a:p>
            <a:pPr lvl="1"/>
            <a:r>
              <a:rPr lang="en-US" sz="2000">
                <a:solidFill>
                  <a:srgbClr val="002060"/>
                </a:solidFill>
              </a:rPr>
              <a:t>getsockname: lấy địa chỉ cục bộ của SOCKET</a:t>
            </a:r>
          </a:p>
          <a:p>
            <a:pPr lvl="1">
              <a:buNone/>
            </a:pPr>
            <a:endParaRPr lang="en-US" sz="2000">
              <a:solidFill>
                <a:srgbClr val="002060"/>
              </a:solidFill>
            </a:endParaRPr>
          </a:p>
          <a:p>
            <a:pPr lvl="1">
              <a:buNone/>
            </a:pPr>
            <a:endParaRPr lang="en-US" sz="2000">
              <a:solidFill>
                <a:srgbClr val="002060"/>
              </a:solidFill>
            </a:endParaRPr>
          </a:p>
          <a:p>
            <a:pPr lvl="1"/>
            <a:endParaRPr lang="en-US" sz="2000">
              <a:solidFill>
                <a:srgbClr val="002060"/>
              </a:solidFill>
            </a:endParaRPr>
          </a:p>
          <a:p>
            <a:pPr lvl="2">
              <a:buNone/>
            </a:pPr>
            <a:endParaRPr lang="en-US" sz="2000">
              <a:solidFill>
                <a:srgbClr val="002060"/>
              </a:solidFill>
            </a:endParaRPr>
          </a:p>
          <a:p>
            <a:pPr marL="571500" lvl="2">
              <a:buNone/>
            </a:pPr>
            <a:endParaRPr lang="en-US" sz="2000">
              <a:solidFill>
                <a:srgbClr val="002060"/>
              </a:solidFill>
            </a:endParaRPr>
          </a:p>
          <a:p>
            <a:pPr marL="571500" lvl="2">
              <a:buNone/>
            </a:pPr>
            <a:endParaRPr lang="en-US" sz="2000">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3.3 Lập trình WinSock</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98</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Box 5"/>
          <p:cNvSpPr txBox="1"/>
          <p:nvPr/>
        </p:nvSpPr>
        <p:spPr>
          <a:xfrm>
            <a:off x="1219200" y="2286000"/>
            <a:ext cx="6400800" cy="1323439"/>
          </a:xfrm>
          <a:prstGeom prst="rect">
            <a:avLst/>
          </a:prstGeom>
          <a:noFill/>
        </p:spPr>
        <p:txBody>
          <a:bodyPr wrap="square" rtlCol="0">
            <a:spAutoFit/>
          </a:bodyPr>
          <a:lstStyle/>
          <a:p>
            <a:r>
              <a:rPr lang="en-US" sz="1600" b="1">
                <a:solidFill>
                  <a:srgbClr val="002060"/>
                </a:solidFill>
              </a:rPr>
              <a:t>int getpeername(</a:t>
            </a:r>
          </a:p>
          <a:p>
            <a:r>
              <a:rPr lang="en-US" sz="1600" b="1">
                <a:solidFill>
                  <a:srgbClr val="002060"/>
                </a:solidFill>
              </a:rPr>
              <a:t>    SOCKET s,		   // [IN] SOCKET cần lấy địa chỉ</a:t>
            </a:r>
          </a:p>
          <a:p>
            <a:r>
              <a:rPr lang="en-US" sz="1600" b="1">
                <a:solidFill>
                  <a:srgbClr val="002060"/>
                </a:solidFill>
              </a:rPr>
              <a:t>    struct sockaddr FAR* name,  // [OUT] địa chỉ lấy được</a:t>
            </a:r>
          </a:p>
          <a:p>
            <a:r>
              <a:rPr lang="en-US" sz="1600" b="1">
                <a:solidFill>
                  <a:srgbClr val="002060"/>
                </a:solidFill>
              </a:rPr>
              <a:t>    int FAR* namelen		   // [OUT] chiều dài địa chỉ</a:t>
            </a:r>
          </a:p>
          <a:p>
            <a:r>
              <a:rPr lang="en-US" sz="1600" b="1">
                <a:solidFill>
                  <a:srgbClr val="002060"/>
                </a:solidFill>
              </a:rPr>
              <a:t>);</a:t>
            </a:r>
          </a:p>
        </p:txBody>
      </p:sp>
      <p:sp>
        <p:nvSpPr>
          <p:cNvPr id="7" name="TextBox 6"/>
          <p:cNvSpPr txBox="1"/>
          <p:nvPr/>
        </p:nvSpPr>
        <p:spPr>
          <a:xfrm>
            <a:off x="1219200" y="3810000"/>
            <a:ext cx="6858000" cy="1323439"/>
          </a:xfrm>
          <a:prstGeom prst="rect">
            <a:avLst/>
          </a:prstGeom>
          <a:noFill/>
        </p:spPr>
        <p:txBody>
          <a:bodyPr wrap="square" rtlCol="0">
            <a:spAutoFit/>
          </a:bodyPr>
          <a:lstStyle/>
          <a:p>
            <a:r>
              <a:rPr lang="en-US" sz="1600" b="1">
                <a:solidFill>
                  <a:srgbClr val="002060"/>
                </a:solidFill>
              </a:rPr>
              <a:t>int getsockname( </a:t>
            </a:r>
          </a:p>
          <a:p>
            <a:r>
              <a:rPr lang="en-US" sz="1600" b="1">
                <a:solidFill>
                  <a:srgbClr val="002060"/>
                </a:solidFill>
              </a:rPr>
              <a:t>    SOCKET s,		  // [IN] SOCKET cần lấy địa chỉ	</a:t>
            </a:r>
          </a:p>
          <a:p>
            <a:r>
              <a:rPr lang="en-US" sz="1600" b="1">
                <a:solidFill>
                  <a:srgbClr val="002060"/>
                </a:solidFill>
              </a:rPr>
              <a:t>    struct sockaddr FAR* name, // [OUT] địa chỉ lấy được</a:t>
            </a:r>
          </a:p>
          <a:p>
            <a:r>
              <a:rPr lang="en-US" sz="1600" b="1">
                <a:solidFill>
                  <a:srgbClr val="002060"/>
                </a:solidFill>
              </a:rPr>
              <a:t>     int FAR* namelen	 //  [OUT] chiều dài địa chỉ</a:t>
            </a:r>
          </a:p>
          <a:p>
            <a:r>
              <a:rPr lang="en-US" sz="1600" b="1">
                <a:solidFill>
                  <a:srgbClr val="002060"/>
                </a:solidFill>
              </a:rPr>
              <a:t>);</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dirty="0" err="1">
                <a:solidFill>
                  <a:srgbClr val="002060"/>
                </a:solidFill>
              </a:rPr>
              <a:t>Bài</a:t>
            </a:r>
            <a:r>
              <a:rPr lang="en-US" sz="2400" dirty="0">
                <a:solidFill>
                  <a:srgbClr val="002060"/>
                </a:solidFill>
              </a:rPr>
              <a:t> </a:t>
            </a:r>
            <a:r>
              <a:rPr lang="en-US" sz="2400" dirty="0" err="1">
                <a:solidFill>
                  <a:srgbClr val="002060"/>
                </a:solidFill>
              </a:rPr>
              <a:t>tập</a:t>
            </a:r>
            <a:endParaRPr lang="en-US" sz="2400" dirty="0">
              <a:solidFill>
                <a:srgbClr val="002060"/>
              </a:solidFill>
            </a:endParaRPr>
          </a:p>
          <a:p>
            <a:pPr marL="457200" lvl="1" indent="0">
              <a:buNone/>
            </a:pPr>
            <a:r>
              <a:rPr lang="en-US" sz="2000" dirty="0">
                <a:solidFill>
                  <a:srgbClr val="002060"/>
                </a:solidFill>
              </a:rPr>
              <a:t>1. </a:t>
            </a:r>
            <a:r>
              <a:rPr lang="en-US" sz="2000" dirty="0" err="1">
                <a:solidFill>
                  <a:srgbClr val="002060"/>
                </a:solidFill>
              </a:rPr>
              <a:t>Viết</a:t>
            </a:r>
            <a:r>
              <a:rPr lang="en-US" sz="2000" dirty="0">
                <a:solidFill>
                  <a:srgbClr val="002060"/>
                </a:solidFill>
              </a:rPr>
              <a:t> </a:t>
            </a:r>
            <a:r>
              <a:rPr lang="en-US" sz="2000" dirty="0" err="1">
                <a:solidFill>
                  <a:srgbClr val="002060"/>
                </a:solidFill>
              </a:rPr>
              <a:t>chương</a:t>
            </a:r>
            <a:r>
              <a:rPr lang="en-US" sz="2000" dirty="0">
                <a:solidFill>
                  <a:srgbClr val="002060"/>
                </a:solidFill>
              </a:rPr>
              <a:t> </a:t>
            </a:r>
            <a:r>
              <a:rPr lang="en-US" sz="2000" dirty="0" err="1">
                <a:solidFill>
                  <a:srgbClr val="002060"/>
                </a:solidFill>
              </a:rPr>
              <a:t>trình</a:t>
            </a:r>
            <a:r>
              <a:rPr lang="en-US" sz="2000" dirty="0">
                <a:solidFill>
                  <a:srgbClr val="002060"/>
                </a:solidFill>
              </a:rPr>
              <a:t> </a:t>
            </a:r>
            <a:r>
              <a:rPr lang="en-US" sz="2000" b="1" dirty="0" err="1">
                <a:solidFill>
                  <a:srgbClr val="002060"/>
                </a:solidFill>
              </a:rPr>
              <a:t>clientinfo</a:t>
            </a:r>
            <a:r>
              <a:rPr lang="en-US" sz="2000" dirty="0">
                <a:solidFill>
                  <a:srgbClr val="002060"/>
                </a:solidFill>
              </a:rPr>
              <a:t> </a:t>
            </a:r>
            <a:r>
              <a:rPr lang="en-US" sz="2000" dirty="0" err="1">
                <a:solidFill>
                  <a:srgbClr val="002060"/>
                </a:solidFill>
              </a:rPr>
              <a:t>thực</a:t>
            </a:r>
            <a:r>
              <a:rPr lang="en-US" sz="2000" dirty="0">
                <a:solidFill>
                  <a:srgbClr val="002060"/>
                </a:solidFill>
              </a:rPr>
              <a:t> </a:t>
            </a:r>
            <a:r>
              <a:rPr lang="en-US" sz="2000" dirty="0" err="1">
                <a:solidFill>
                  <a:srgbClr val="002060"/>
                </a:solidFill>
              </a:rPr>
              <a:t>hiện</a:t>
            </a:r>
            <a:r>
              <a:rPr lang="en-US" sz="2000" dirty="0">
                <a:solidFill>
                  <a:srgbClr val="002060"/>
                </a:solidFill>
              </a:rPr>
              <a:t> </a:t>
            </a:r>
            <a:r>
              <a:rPr lang="en-US" sz="2000" dirty="0" err="1">
                <a:solidFill>
                  <a:srgbClr val="002060"/>
                </a:solidFill>
              </a:rPr>
              <a:t>kết</a:t>
            </a:r>
            <a:r>
              <a:rPr lang="en-US" sz="2000" dirty="0">
                <a:solidFill>
                  <a:srgbClr val="002060"/>
                </a:solidFill>
              </a:rPr>
              <a:t> </a:t>
            </a:r>
            <a:r>
              <a:rPr lang="en-US" sz="2000" dirty="0" err="1">
                <a:solidFill>
                  <a:srgbClr val="002060"/>
                </a:solidFill>
              </a:rPr>
              <a:t>nối</a:t>
            </a:r>
            <a:r>
              <a:rPr lang="en-US" sz="2000" dirty="0">
                <a:solidFill>
                  <a:srgbClr val="002060"/>
                </a:solidFill>
              </a:rPr>
              <a:t> </a:t>
            </a:r>
            <a:r>
              <a:rPr lang="en-US" sz="2000" dirty="0" err="1">
                <a:solidFill>
                  <a:srgbClr val="002060"/>
                </a:solidFill>
              </a:rPr>
              <a:t>đến</a:t>
            </a:r>
            <a:r>
              <a:rPr lang="en-US" sz="2000" dirty="0">
                <a:solidFill>
                  <a:srgbClr val="002060"/>
                </a:solidFill>
              </a:rPr>
              <a:t> </a:t>
            </a:r>
            <a:r>
              <a:rPr lang="en-US" sz="2000" dirty="0" err="1">
                <a:solidFill>
                  <a:srgbClr val="002060"/>
                </a:solidFill>
              </a:rPr>
              <a:t>một</a:t>
            </a:r>
            <a:r>
              <a:rPr lang="en-US" sz="2000" dirty="0">
                <a:solidFill>
                  <a:srgbClr val="002060"/>
                </a:solidFill>
              </a:rPr>
              <a:t> </a:t>
            </a:r>
            <a:r>
              <a:rPr lang="en-US" sz="2000" dirty="0" err="1">
                <a:solidFill>
                  <a:srgbClr val="002060"/>
                </a:solidFill>
              </a:rPr>
              <a:t>máy</a:t>
            </a:r>
            <a:r>
              <a:rPr lang="en-US" sz="2000" dirty="0">
                <a:solidFill>
                  <a:srgbClr val="002060"/>
                </a:solidFill>
              </a:rPr>
              <a:t> </a:t>
            </a:r>
            <a:r>
              <a:rPr lang="en-US" sz="2000" dirty="0" err="1">
                <a:solidFill>
                  <a:srgbClr val="002060"/>
                </a:solidFill>
              </a:rPr>
              <a:t>chủ</a:t>
            </a:r>
            <a:r>
              <a:rPr lang="en-US" sz="2000" dirty="0">
                <a:solidFill>
                  <a:srgbClr val="002060"/>
                </a:solidFill>
              </a:rPr>
              <a:t> </a:t>
            </a:r>
            <a:r>
              <a:rPr lang="en-US" sz="2000" dirty="0" err="1">
                <a:solidFill>
                  <a:srgbClr val="002060"/>
                </a:solidFill>
              </a:rPr>
              <a:t>xác</a:t>
            </a:r>
            <a:r>
              <a:rPr lang="en-US" sz="2000" dirty="0">
                <a:solidFill>
                  <a:srgbClr val="002060"/>
                </a:solidFill>
              </a:rPr>
              <a:t> </a:t>
            </a:r>
            <a:r>
              <a:rPr lang="en-US" sz="2000" dirty="0" err="1">
                <a:solidFill>
                  <a:srgbClr val="002060"/>
                </a:solidFill>
              </a:rPr>
              <a:t>định</a:t>
            </a:r>
            <a:r>
              <a:rPr lang="en-US" sz="2000" dirty="0">
                <a:solidFill>
                  <a:srgbClr val="002060"/>
                </a:solidFill>
              </a:rPr>
              <a:t> </a:t>
            </a:r>
            <a:r>
              <a:rPr lang="en-US" sz="2000" dirty="0" err="1">
                <a:solidFill>
                  <a:srgbClr val="002060"/>
                </a:solidFill>
              </a:rPr>
              <a:t>và</a:t>
            </a:r>
            <a:r>
              <a:rPr lang="en-US" sz="2000" dirty="0">
                <a:solidFill>
                  <a:srgbClr val="002060"/>
                </a:solidFill>
              </a:rPr>
              <a:t> </a:t>
            </a:r>
            <a:r>
              <a:rPr lang="en-US" sz="2000" dirty="0" err="1">
                <a:solidFill>
                  <a:srgbClr val="002060"/>
                </a:solidFill>
              </a:rPr>
              <a:t>gửi</a:t>
            </a:r>
            <a:r>
              <a:rPr lang="en-US" sz="2000" dirty="0">
                <a:solidFill>
                  <a:srgbClr val="002060"/>
                </a:solidFill>
              </a:rPr>
              <a:t> </a:t>
            </a:r>
            <a:r>
              <a:rPr lang="en-US" sz="2000" dirty="0" err="1">
                <a:solidFill>
                  <a:srgbClr val="002060"/>
                </a:solidFill>
              </a:rPr>
              <a:t>thông</a:t>
            </a:r>
            <a:r>
              <a:rPr lang="en-US" sz="2000" dirty="0">
                <a:solidFill>
                  <a:srgbClr val="002060"/>
                </a:solidFill>
              </a:rPr>
              <a:t> tin </a:t>
            </a:r>
            <a:r>
              <a:rPr lang="en-US" sz="2000" dirty="0" err="1">
                <a:solidFill>
                  <a:srgbClr val="002060"/>
                </a:solidFill>
              </a:rPr>
              <a:t>về</a:t>
            </a:r>
            <a:r>
              <a:rPr lang="en-US" sz="2000" dirty="0">
                <a:solidFill>
                  <a:srgbClr val="002060"/>
                </a:solidFill>
              </a:rPr>
              <a:t> </a:t>
            </a:r>
            <a:r>
              <a:rPr lang="en-US" sz="2000" dirty="0" err="1">
                <a:solidFill>
                  <a:srgbClr val="002060"/>
                </a:solidFill>
              </a:rPr>
              <a:t>tên</a:t>
            </a:r>
            <a:r>
              <a:rPr lang="en-US" sz="2000" dirty="0">
                <a:solidFill>
                  <a:srgbClr val="002060"/>
                </a:solidFill>
              </a:rPr>
              <a:t> </a:t>
            </a:r>
            <a:r>
              <a:rPr lang="en-US" sz="2000" dirty="0" err="1">
                <a:solidFill>
                  <a:srgbClr val="002060"/>
                </a:solidFill>
              </a:rPr>
              <a:t>máy</a:t>
            </a:r>
            <a:r>
              <a:rPr lang="en-US" sz="2000" dirty="0">
                <a:solidFill>
                  <a:srgbClr val="002060"/>
                </a:solidFill>
              </a:rPr>
              <a:t>, </a:t>
            </a:r>
            <a:r>
              <a:rPr lang="en-US" sz="2000" dirty="0" err="1">
                <a:solidFill>
                  <a:srgbClr val="002060"/>
                </a:solidFill>
              </a:rPr>
              <a:t>danh</a:t>
            </a:r>
            <a:r>
              <a:rPr lang="en-US" sz="2000" dirty="0">
                <a:solidFill>
                  <a:srgbClr val="002060"/>
                </a:solidFill>
              </a:rPr>
              <a:t> </a:t>
            </a:r>
            <a:r>
              <a:rPr lang="en-US" sz="2000" dirty="0" err="1">
                <a:solidFill>
                  <a:srgbClr val="002060"/>
                </a:solidFill>
              </a:rPr>
              <a:t>sách</a:t>
            </a:r>
            <a:r>
              <a:rPr lang="en-US" sz="2000" dirty="0">
                <a:solidFill>
                  <a:srgbClr val="002060"/>
                </a:solidFill>
              </a:rPr>
              <a:t> </a:t>
            </a:r>
            <a:r>
              <a:rPr lang="en-US" sz="2000" dirty="0" err="1">
                <a:solidFill>
                  <a:srgbClr val="002060"/>
                </a:solidFill>
              </a:rPr>
              <a:t>các</a:t>
            </a:r>
            <a:r>
              <a:rPr lang="en-US" sz="2000" dirty="0">
                <a:solidFill>
                  <a:srgbClr val="002060"/>
                </a:solidFill>
              </a:rPr>
              <a:t> ổ </a:t>
            </a:r>
            <a:r>
              <a:rPr lang="en-US" sz="2000" dirty="0" err="1">
                <a:solidFill>
                  <a:srgbClr val="002060"/>
                </a:solidFill>
              </a:rPr>
              <a:t>đĩa</a:t>
            </a:r>
            <a:r>
              <a:rPr lang="en-US" sz="2000" dirty="0">
                <a:solidFill>
                  <a:srgbClr val="002060"/>
                </a:solidFill>
              </a:rPr>
              <a:t> </a:t>
            </a:r>
            <a:r>
              <a:rPr lang="en-US" sz="2000" dirty="0" err="1">
                <a:solidFill>
                  <a:srgbClr val="002060"/>
                </a:solidFill>
              </a:rPr>
              <a:t>có</a:t>
            </a:r>
            <a:r>
              <a:rPr lang="en-US" sz="2000" dirty="0">
                <a:solidFill>
                  <a:srgbClr val="002060"/>
                </a:solidFill>
              </a:rPr>
              <a:t> </a:t>
            </a:r>
            <a:r>
              <a:rPr lang="en-US" sz="2000" dirty="0" err="1">
                <a:solidFill>
                  <a:srgbClr val="002060"/>
                </a:solidFill>
              </a:rPr>
              <a:t>trong</a:t>
            </a:r>
            <a:r>
              <a:rPr lang="en-US" sz="2000" dirty="0">
                <a:solidFill>
                  <a:srgbClr val="002060"/>
                </a:solidFill>
              </a:rPr>
              <a:t> </a:t>
            </a:r>
            <a:r>
              <a:rPr lang="en-US" sz="2000" dirty="0" err="1">
                <a:solidFill>
                  <a:srgbClr val="002060"/>
                </a:solidFill>
              </a:rPr>
              <a:t>máy</a:t>
            </a:r>
            <a:r>
              <a:rPr lang="en-US" sz="2000" dirty="0">
                <a:solidFill>
                  <a:srgbClr val="002060"/>
                </a:solidFill>
              </a:rPr>
              <a:t>, </a:t>
            </a:r>
            <a:r>
              <a:rPr lang="en-US" sz="2000" dirty="0" err="1">
                <a:solidFill>
                  <a:srgbClr val="002060"/>
                </a:solidFill>
              </a:rPr>
              <a:t>kích</a:t>
            </a:r>
            <a:r>
              <a:rPr lang="en-US" sz="2000" dirty="0">
                <a:solidFill>
                  <a:srgbClr val="002060"/>
                </a:solidFill>
              </a:rPr>
              <a:t> </a:t>
            </a:r>
            <a:r>
              <a:rPr lang="en-US" sz="2000" dirty="0" err="1">
                <a:solidFill>
                  <a:srgbClr val="002060"/>
                </a:solidFill>
              </a:rPr>
              <a:t>thước</a:t>
            </a:r>
            <a:r>
              <a:rPr lang="en-US" sz="2000" dirty="0">
                <a:solidFill>
                  <a:srgbClr val="002060"/>
                </a:solidFill>
              </a:rPr>
              <a:t> </a:t>
            </a:r>
            <a:r>
              <a:rPr lang="en-US" sz="2000" dirty="0" err="1">
                <a:solidFill>
                  <a:srgbClr val="002060"/>
                </a:solidFill>
              </a:rPr>
              <a:t>các</a:t>
            </a:r>
            <a:r>
              <a:rPr lang="en-US" sz="2000" dirty="0">
                <a:solidFill>
                  <a:srgbClr val="002060"/>
                </a:solidFill>
              </a:rPr>
              <a:t> ổ </a:t>
            </a:r>
            <a:r>
              <a:rPr lang="en-US" sz="2000" dirty="0" err="1">
                <a:solidFill>
                  <a:srgbClr val="002060"/>
                </a:solidFill>
              </a:rPr>
              <a:t>đĩa</a:t>
            </a:r>
            <a:r>
              <a:rPr lang="en-US" sz="2000" dirty="0">
                <a:solidFill>
                  <a:srgbClr val="002060"/>
                </a:solidFill>
              </a:rPr>
              <a:t>. </a:t>
            </a:r>
            <a:r>
              <a:rPr lang="en-US" sz="2000" dirty="0" err="1">
                <a:solidFill>
                  <a:srgbClr val="002060"/>
                </a:solidFill>
              </a:rPr>
              <a:t>Địa</a:t>
            </a:r>
            <a:r>
              <a:rPr lang="en-US" sz="2000" dirty="0">
                <a:solidFill>
                  <a:srgbClr val="002060"/>
                </a:solidFill>
              </a:rPr>
              <a:t> </a:t>
            </a:r>
            <a:r>
              <a:rPr lang="en-US" sz="2000" dirty="0" err="1">
                <a:solidFill>
                  <a:srgbClr val="002060"/>
                </a:solidFill>
              </a:rPr>
              <a:t>chỉ</a:t>
            </a:r>
            <a:r>
              <a:rPr lang="en-US" sz="2000" dirty="0">
                <a:solidFill>
                  <a:srgbClr val="002060"/>
                </a:solidFill>
              </a:rPr>
              <a:t> (</a:t>
            </a:r>
            <a:r>
              <a:rPr lang="en-US" sz="2000" dirty="0" err="1">
                <a:solidFill>
                  <a:srgbClr val="002060"/>
                </a:solidFill>
              </a:rPr>
              <a:t>tên</a:t>
            </a:r>
            <a:r>
              <a:rPr lang="en-US" sz="2000" dirty="0">
                <a:solidFill>
                  <a:srgbClr val="002060"/>
                </a:solidFill>
              </a:rPr>
              <a:t> </a:t>
            </a:r>
            <a:r>
              <a:rPr lang="en-US" sz="2000" dirty="0" err="1">
                <a:solidFill>
                  <a:srgbClr val="002060"/>
                </a:solidFill>
              </a:rPr>
              <a:t>miền</a:t>
            </a:r>
            <a:r>
              <a:rPr lang="en-US" sz="2000" dirty="0">
                <a:solidFill>
                  <a:srgbClr val="002060"/>
                </a:solidFill>
              </a:rPr>
              <a:t>) </a:t>
            </a:r>
            <a:r>
              <a:rPr lang="en-US" sz="2000" dirty="0" err="1">
                <a:solidFill>
                  <a:srgbClr val="002060"/>
                </a:solidFill>
              </a:rPr>
              <a:t>và</a:t>
            </a:r>
            <a:r>
              <a:rPr lang="en-US" sz="2000" dirty="0">
                <a:solidFill>
                  <a:srgbClr val="002060"/>
                </a:solidFill>
              </a:rPr>
              <a:t> </a:t>
            </a:r>
            <a:r>
              <a:rPr lang="en-US" sz="2000" dirty="0" err="1">
                <a:solidFill>
                  <a:srgbClr val="002060"/>
                </a:solidFill>
              </a:rPr>
              <a:t>cổng</a:t>
            </a:r>
            <a:r>
              <a:rPr lang="en-US" sz="2000" dirty="0">
                <a:solidFill>
                  <a:srgbClr val="002060"/>
                </a:solidFill>
              </a:rPr>
              <a:t> </a:t>
            </a:r>
            <a:r>
              <a:rPr lang="en-US" sz="2000" dirty="0" err="1">
                <a:solidFill>
                  <a:srgbClr val="002060"/>
                </a:solidFill>
              </a:rPr>
              <a:t>nhận</a:t>
            </a:r>
            <a:r>
              <a:rPr lang="en-US" sz="2000" dirty="0">
                <a:solidFill>
                  <a:srgbClr val="002060"/>
                </a:solidFill>
              </a:rPr>
              <a:t> </a:t>
            </a:r>
            <a:r>
              <a:rPr lang="en-US" sz="2000" dirty="0" err="1">
                <a:solidFill>
                  <a:srgbClr val="002060"/>
                </a:solidFill>
              </a:rPr>
              <a:t>vào</a:t>
            </a:r>
            <a:r>
              <a:rPr lang="en-US" sz="2000" dirty="0">
                <a:solidFill>
                  <a:srgbClr val="002060"/>
                </a:solidFill>
              </a:rPr>
              <a:t> </a:t>
            </a:r>
            <a:r>
              <a:rPr lang="en-US" sz="2000" dirty="0" err="1">
                <a:solidFill>
                  <a:srgbClr val="002060"/>
                </a:solidFill>
              </a:rPr>
              <a:t>từ</a:t>
            </a:r>
            <a:r>
              <a:rPr lang="en-US" sz="2000" dirty="0">
                <a:solidFill>
                  <a:srgbClr val="002060"/>
                </a:solidFill>
              </a:rPr>
              <a:t> </a:t>
            </a:r>
            <a:r>
              <a:rPr lang="en-US" sz="2000" dirty="0" err="1">
                <a:solidFill>
                  <a:srgbClr val="002060"/>
                </a:solidFill>
              </a:rPr>
              <a:t>tham</a:t>
            </a:r>
            <a:r>
              <a:rPr lang="en-US" sz="2000" dirty="0">
                <a:solidFill>
                  <a:srgbClr val="002060"/>
                </a:solidFill>
              </a:rPr>
              <a:t> </a:t>
            </a:r>
            <a:r>
              <a:rPr lang="en-US" sz="2000" dirty="0" err="1">
                <a:solidFill>
                  <a:srgbClr val="002060"/>
                </a:solidFill>
              </a:rPr>
              <a:t>số</a:t>
            </a:r>
            <a:r>
              <a:rPr lang="en-US" sz="2000" dirty="0">
                <a:solidFill>
                  <a:srgbClr val="002060"/>
                </a:solidFill>
              </a:rPr>
              <a:t> </a:t>
            </a:r>
            <a:r>
              <a:rPr lang="en-US" sz="2000" dirty="0" err="1">
                <a:solidFill>
                  <a:srgbClr val="002060"/>
                </a:solidFill>
              </a:rPr>
              <a:t>dòng</a:t>
            </a:r>
            <a:r>
              <a:rPr lang="en-US" sz="2000" dirty="0">
                <a:solidFill>
                  <a:srgbClr val="002060"/>
                </a:solidFill>
              </a:rPr>
              <a:t> </a:t>
            </a:r>
            <a:r>
              <a:rPr lang="en-US" sz="2000" dirty="0" err="1">
                <a:solidFill>
                  <a:srgbClr val="002060"/>
                </a:solidFill>
              </a:rPr>
              <a:t>lệnh</a:t>
            </a:r>
            <a:r>
              <a:rPr lang="en-US" sz="2000" dirty="0">
                <a:solidFill>
                  <a:srgbClr val="002060"/>
                </a:solidFill>
              </a:rPr>
              <a:t>. </a:t>
            </a:r>
          </a:p>
          <a:p>
            <a:pPr lvl="2">
              <a:buNone/>
            </a:pPr>
            <a:r>
              <a:rPr lang="en-US" sz="2000" dirty="0">
                <a:solidFill>
                  <a:srgbClr val="002060"/>
                </a:solidFill>
              </a:rPr>
              <a:t>VD: </a:t>
            </a:r>
            <a:r>
              <a:rPr lang="en-US" sz="2000" dirty="0" err="1">
                <a:solidFill>
                  <a:srgbClr val="002060"/>
                </a:solidFill>
              </a:rPr>
              <a:t>clientinfo</a:t>
            </a:r>
            <a:r>
              <a:rPr lang="en-US" sz="2000" b="1" dirty="0">
                <a:solidFill>
                  <a:srgbClr val="002060"/>
                </a:solidFill>
              </a:rPr>
              <a:t>         </a:t>
            </a:r>
            <a:r>
              <a:rPr lang="en-US" sz="2000" dirty="0">
                <a:solidFill>
                  <a:srgbClr val="002060"/>
                </a:solidFill>
              </a:rPr>
              <a:t>abc.com	1234</a:t>
            </a:r>
            <a:endParaRPr lang="en-US" sz="2000" b="1" dirty="0">
              <a:solidFill>
                <a:srgbClr val="002060"/>
              </a:solidFill>
            </a:endParaRPr>
          </a:p>
          <a:p>
            <a:pPr marL="457200" lvl="1" indent="0">
              <a:buNone/>
            </a:pPr>
            <a:r>
              <a:rPr lang="en-US" sz="2000" dirty="0">
                <a:solidFill>
                  <a:srgbClr val="002060"/>
                </a:solidFill>
              </a:rPr>
              <a:t>2. </a:t>
            </a:r>
            <a:r>
              <a:rPr lang="en-US" sz="2000" dirty="0" err="1">
                <a:solidFill>
                  <a:srgbClr val="002060"/>
                </a:solidFill>
              </a:rPr>
              <a:t>Viết</a:t>
            </a:r>
            <a:r>
              <a:rPr lang="en-US" sz="2000" dirty="0">
                <a:solidFill>
                  <a:srgbClr val="002060"/>
                </a:solidFill>
              </a:rPr>
              <a:t> </a:t>
            </a:r>
            <a:r>
              <a:rPr lang="en-US" sz="2000" dirty="0" err="1">
                <a:solidFill>
                  <a:srgbClr val="002060"/>
                </a:solidFill>
              </a:rPr>
              <a:t>chương</a:t>
            </a:r>
            <a:r>
              <a:rPr lang="en-US" sz="2000" dirty="0">
                <a:solidFill>
                  <a:srgbClr val="002060"/>
                </a:solidFill>
              </a:rPr>
              <a:t> </a:t>
            </a:r>
            <a:r>
              <a:rPr lang="en-US" sz="2000" dirty="0" err="1">
                <a:solidFill>
                  <a:srgbClr val="002060"/>
                </a:solidFill>
              </a:rPr>
              <a:t>trình</a:t>
            </a:r>
            <a:r>
              <a:rPr lang="en-US" sz="2000" dirty="0">
                <a:solidFill>
                  <a:srgbClr val="002060"/>
                </a:solidFill>
              </a:rPr>
              <a:t> </a:t>
            </a:r>
            <a:r>
              <a:rPr lang="en-US" sz="2000" b="1" dirty="0" err="1">
                <a:solidFill>
                  <a:srgbClr val="002060"/>
                </a:solidFill>
              </a:rPr>
              <a:t>serverinfo</a:t>
            </a:r>
            <a:r>
              <a:rPr lang="en-US" sz="2000" dirty="0">
                <a:solidFill>
                  <a:srgbClr val="002060"/>
                </a:solidFill>
              </a:rPr>
              <a:t> </a:t>
            </a:r>
            <a:r>
              <a:rPr lang="en-US" sz="2000" dirty="0" err="1">
                <a:solidFill>
                  <a:srgbClr val="002060"/>
                </a:solidFill>
              </a:rPr>
              <a:t>đợi</a:t>
            </a:r>
            <a:r>
              <a:rPr lang="en-US" sz="2000" dirty="0">
                <a:solidFill>
                  <a:srgbClr val="002060"/>
                </a:solidFill>
              </a:rPr>
              <a:t> </a:t>
            </a:r>
            <a:r>
              <a:rPr lang="en-US" sz="2000" dirty="0" err="1">
                <a:solidFill>
                  <a:srgbClr val="002060"/>
                </a:solidFill>
              </a:rPr>
              <a:t>kết</a:t>
            </a:r>
            <a:r>
              <a:rPr lang="en-US" sz="2000" dirty="0">
                <a:solidFill>
                  <a:srgbClr val="002060"/>
                </a:solidFill>
              </a:rPr>
              <a:t> </a:t>
            </a:r>
            <a:r>
              <a:rPr lang="en-US" sz="2000" dirty="0" err="1">
                <a:solidFill>
                  <a:srgbClr val="002060"/>
                </a:solidFill>
              </a:rPr>
              <a:t>nối</a:t>
            </a:r>
            <a:r>
              <a:rPr lang="en-US" sz="2000" dirty="0">
                <a:solidFill>
                  <a:srgbClr val="002060"/>
                </a:solidFill>
              </a:rPr>
              <a:t> </a:t>
            </a:r>
            <a:r>
              <a:rPr lang="en-US" sz="2000" dirty="0" err="1">
                <a:solidFill>
                  <a:srgbClr val="002060"/>
                </a:solidFill>
              </a:rPr>
              <a:t>từ</a:t>
            </a:r>
            <a:r>
              <a:rPr lang="en-US" sz="2000" dirty="0">
                <a:solidFill>
                  <a:srgbClr val="002060"/>
                </a:solidFill>
              </a:rPr>
              <a:t> </a:t>
            </a:r>
            <a:r>
              <a:rPr lang="en-US" sz="2000" b="1" dirty="0" err="1">
                <a:solidFill>
                  <a:srgbClr val="FF0000"/>
                </a:solidFill>
              </a:rPr>
              <a:t>các</a:t>
            </a:r>
            <a:r>
              <a:rPr lang="en-US" sz="2000" dirty="0">
                <a:solidFill>
                  <a:srgbClr val="002060"/>
                </a:solidFill>
              </a:rPr>
              <a:t> </a:t>
            </a:r>
            <a:r>
              <a:rPr lang="en-US" sz="2000" b="1" dirty="0" err="1">
                <a:solidFill>
                  <a:srgbClr val="002060"/>
                </a:solidFill>
              </a:rPr>
              <a:t>clientinfo</a:t>
            </a:r>
            <a:r>
              <a:rPr lang="en-US" sz="2000" dirty="0">
                <a:solidFill>
                  <a:srgbClr val="002060"/>
                </a:solidFill>
              </a:rPr>
              <a:t> </a:t>
            </a:r>
            <a:r>
              <a:rPr lang="en-US" sz="2000" dirty="0" err="1">
                <a:solidFill>
                  <a:srgbClr val="002060"/>
                </a:solidFill>
              </a:rPr>
              <a:t>và</a:t>
            </a:r>
            <a:r>
              <a:rPr lang="en-US" sz="2000" dirty="0">
                <a:solidFill>
                  <a:srgbClr val="002060"/>
                </a:solidFill>
              </a:rPr>
              <a:t> </a:t>
            </a:r>
            <a:r>
              <a:rPr lang="en-US" sz="2000" dirty="0" err="1">
                <a:solidFill>
                  <a:srgbClr val="002060"/>
                </a:solidFill>
              </a:rPr>
              <a:t>thu</a:t>
            </a:r>
            <a:r>
              <a:rPr lang="en-US" sz="2000" dirty="0">
                <a:solidFill>
                  <a:srgbClr val="002060"/>
                </a:solidFill>
              </a:rPr>
              <a:t> </a:t>
            </a:r>
            <a:r>
              <a:rPr lang="en-US" sz="2000" dirty="0" err="1">
                <a:solidFill>
                  <a:srgbClr val="002060"/>
                </a:solidFill>
              </a:rPr>
              <a:t>nhận</a:t>
            </a:r>
            <a:r>
              <a:rPr lang="en-US" sz="2000" dirty="0">
                <a:solidFill>
                  <a:srgbClr val="002060"/>
                </a:solidFill>
              </a:rPr>
              <a:t> </a:t>
            </a:r>
            <a:r>
              <a:rPr lang="en-US" sz="2000" dirty="0" err="1">
                <a:solidFill>
                  <a:srgbClr val="002060"/>
                </a:solidFill>
              </a:rPr>
              <a:t>thông</a:t>
            </a:r>
            <a:r>
              <a:rPr lang="en-US" sz="2000" dirty="0">
                <a:solidFill>
                  <a:srgbClr val="002060"/>
                </a:solidFill>
              </a:rPr>
              <a:t> tin </a:t>
            </a:r>
            <a:r>
              <a:rPr lang="en-US" sz="2000" dirty="0" err="1">
                <a:solidFill>
                  <a:srgbClr val="002060"/>
                </a:solidFill>
              </a:rPr>
              <a:t>từ</a:t>
            </a:r>
            <a:r>
              <a:rPr lang="en-US" sz="2000" dirty="0">
                <a:solidFill>
                  <a:srgbClr val="002060"/>
                </a:solidFill>
              </a:rPr>
              <a:t> client, </a:t>
            </a:r>
            <a:r>
              <a:rPr lang="en-US" sz="2000" dirty="0" err="1">
                <a:solidFill>
                  <a:srgbClr val="002060"/>
                </a:solidFill>
              </a:rPr>
              <a:t>hiện</a:t>
            </a:r>
            <a:r>
              <a:rPr lang="en-US" sz="2000" dirty="0">
                <a:solidFill>
                  <a:srgbClr val="002060"/>
                </a:solidFill>
              </a:rPr>
              <a:t> </a:t>
            </a:r>
            <a:r>
              <a:rPr lang="en-US" sz="2000" dirty="0" err="1">
                <a:solidFill>
                  <a:srgbClr val="002060"/>
                </a:solidFill>
              </a:rPr>
              <a:t>ra</a:t>
            </a:r>
            <a:r>
              <a:rPr lang="en-US" sz="2000" dirty="0">
                <a:solidFill>
                  <a:srgbClr val="002060"/>
                </a:solidFill>
              </a:rPr>
              <a:t> </a:t>
            </a:r>
            <a:r>
              <a:rPr lang="en-US" sz="2000" dirty="0" err="1">
                <a:solidFill>
                  <a:srgbClr val="002060"/>
                </a:solidFill>
              </a:rPr>
              <a:t>màn</a:t>
            </a:r>
            <a:r>
              <a:rPr lang="en-US" sz="2000" dirty="0">
                <a:solidFill>
                  <a:srgbClr val="002060"/>
                </a:solidFill>
              </a:rPr>
              <a:t> </a:t>
            </a:r>
            <a:r>
              <a:rPr lang="en-US" sz="2000" dirty="0" err="1">
                <a:solidFill>
                  <a:srgbClr val="002060"/>
                </a:solidFill>
              </a:rPr>
              <a:t>hình</a:t>
            </a:r>
            <a:r>
              <a:rPr lang="en-US" sz="2000" dirty="0">
                <a:solidFill>
                  <a:srgbClr val="002060"/>
                </a:solidFill>
              </a:rPr>
              <a:t>. </a:t>
            </a:r>
            <a:r>
              <a:rPr lang="en-US" sz="2000" dirty="0" err="1">
                <a:solidFill>
                  <a:srgbClr val="002060"/>
                </a:solidFill>
              </a:rPr>
              <a:t>Tham</a:t>
            </a:r>
            <a:r>
              <a:rPr lang="en-US" sz="2000" dirty="0">
                <a:solidFill>
                  <a:srgbClr val="002060"/>
                </a:solidFill>
              </a:rPr>
              <a:t> </a:t>
            </a:r>
            <a:r>
              <a:rPr lang="en-US" sz="2000" dirty="0" err="1">
                <a:solidFill>
                  <a:srgbClr val="002060"/>
                </a:solidFill>
              </a:rPr>
              <a:t>số</a:t>
            </a:r>
            <a:r>
              <a:rPr lang="en-US" sz="2000" dirty="0">
                <a:solidFill>
                  <a:srgbClr val="002060"/>
                </a:solidFill>
              </a:rPr>
              <a:t> </a:t>
            </a:r>
            <a:r>
              <a:rPr lang="en-US" sz="2000" dirty="0" err="1">
                <a:solidFill>
                  <a:srgbClr val="002060"/>
                </a:solidFill>
              </a:rPr>
              <a:t>dòng</a:t>
            </a:r>
            <a:r>
              <a:rPr lang="en-US" sz="2000" dirty="0">
                <a:solidFill>
                  <a:srgbClr val="002060"/>
                </a:solidFill>
              </a:rPr>
              <a:t> </a:t>
            </a:r>
            <a:r>
              <a:rPr lang="en-US" sz="2000" dirty="0" err="1">
                <a:solidFill>
                  <a:srgbClr val="002060"/>
                </a:solidFill>
              </a:rPr>
              <a:t>lệnh</a:t>
            </a:r>
            <a:r>
              <a:rPr lang="en-US" sz="2000" dirty="0">
                <a:solidFill>
                  <a:srgbClr val="002060"/>
                </a:solidFill>
              </a:rPr>
              <a:t> </a:t>
            </a:r>
            <a:r>
              <a:rPr lang="en-US" sz="2000" dirty="0" err="1">
                <a:solidFill>
                  <a:srgbClr val="002060"/>
                </a:solidFill>
              </a:rPr>
              <a:t>truyền</a:t>
            </a:r>
            <a:r>
              <a:rPr lang="en-US" sz="2000" dirty="0">
                <a:solidFill>
                  <a:srgbClr val="002060"/>
                </a:solidFill>
              </a:rPr>
              <a:t> </a:t>
            </a:r>
            <a:r>
              <a:rPr lang="en-US" sz="2000" dirty="0" err="1">
                <a:solidFill>
                  <a:srgbClr val="002060"/>
                </a:solidFill>
              </a:rPr>
              <a:t>vào</a:t>
            </a:r>
            <a:r>
              <a:rPr lang="en-US" sz="2000" dirty="0">
                <a:solidFill>
                  <a:srgbClr val="002060"/>
                </a:solidFill>
              </a:rPr>
              <a:t> </a:t>
            </a:r>
            <a:r>
              <a:rPr lang="en-US" sz="2000" dirty="0" err="1">
                <a:solidFill>
                  <a:srgbClr val="002060"/>
                </a:solidFill>
              </a:rPr>
              <a:t>là</a:t>
            </a:r>
            <a:r>
              <a:rPr lang="en-US" sz="2000" dirty="0">
                <a:solidFill>
                  <a:srgbClr val="002060"/>
                </a:solidFill>
              </a:rPr>
              <a:t> </a:t>
            </a:r>
            <a:r>
              <a:rPr lang="en-US" sz="2000" dirty="0" err="1">
                <a:solidFill>
                  <a:srgbClr val="002060"/>
                </a:solidFill>
              </a:rPr>
              <a:t>cổng</a:t>
            </a:r>
            <a:r>
              <a:rPr lang="en-US" sz="2000" dirty="0">
                <a:solidFill>
                  <a:srgbClr val="002060"/>
                </a:solidFill>
              </a:rPr>
              <a:t> </a:t>
            </a:r>
            <a:r>
              <a:rPr lang="en-US" sz="2000" dirty="0" err="1">
                <a:solidFill>
                  <a:srgbClr val="002060"/>
                </a:solidFill>
              </a:rPr>
              <a:t>mà</a:t>
            </a:r>
            <a:r>
              <a:rPr lang="en-US" sz="2000" dirty="0">
                <a:solidFill>
                  <a:srgbClr val="002060"/>
                </a:solidFill>
              </a:rPr>
              <a:t> </a:t>
            </a:r>
            <a:r>
              <a:rPr lang="en-US" sz="2000" dirty="0" err="1">
                <a:solidFill>
                  <a:srgbClr val="002060"/>
                </a:solidFill>
              </a:rPr>
              <a:t>serverinfo</a:t>
            </a:r>
            <a:r>
              <a:rPr lang="en-US" sz="2000" dirty="0">
                <a:solidFill>
                  <a:srgbClr val="002060"/>
                </a:solidFill>
              </a:rPr>
              <a:t> </a:t>
            </a:r>
            <a:r>
              <a:rPr lang="en-US" sz="2000" dirty="0" err="1">
                <a:solidFill>
                  <a:srgbClr val="002060"/>
                </a:solidFill>
              </a:rPr>
              <a:t>sẽ</a:t>
            </a:r>
            <a:r>
              <a:rPr lang="en-US" sz="2000" dirty="0">
                <a:solidFill>
                  <a:srgbClr val="002060"/>
                </a:solidFill>
              </a:rPr>
              <a:t> </a:t>
            </a:r>
            <a:r>
              <a:rPr lang="en-US" sz="2000" dirty="0" err="1">
                <a:solidFill>
                  <a:srgbClr val="002060"/>
                </a:solidFill>
              </a:rPr>
              <a:t>đợi</a:t>
            </a:r>
            <a:r>
              <a:rPr lang="en-US" sz="2000" dirty="0">
                <a:solidFill>
                  <a:srgbClr val="002060"/>
                </a:solidFill>
              </a:rPr>
              <a:t> </a:t>
            </a:r>
            <a:r>
              <a:rPr lang="en-US" sz="2000" dirty="0" err="1">
                <a:solidFill>
                  <a:srgbClr val="002060"/>
                </a:solidFill>
              </a:rPr>
              <a:t>kết</a:t>
            </a:r>
            <a:r>
              <a:rPr lang="en-US" sz="2000" dirty="0">
                <a:solidFill>
                  <a:srgbClr val="002060"/>
                </a:solidFill>
              </a:rPr>
              <a:t> </a:t>
            </a:r>
            <a:r>
              <a:rPr lang="en-US" sz="2000" dirty="0" err="1">
                <a:solidFill>
                  <a:srgbClr val="002060"/>
                </a:solidFill>
              </a:rPr>
              <a:t>nối</a:t>
            </a:r>
            <a:endParaRPr lang="en-US" sz="2000" dirty="0">
              <a:solidFill>
                <a:srgbClr val="002060"/>
              </a:solidFill>
            </a:endParaRPr>
          </a:p>
          <a:p>
            <a:pPr lvl="1">
              <a:buNone/>
            </a:pPr>
            <a:r>
              <a:rPr lang="en-US" sz="2000" dirty="0">
                <a:solidFill>
                  <a:srgbClr val="002060"/>
                </a:solidFill>
              </a:rPr>
              <a:t>		VD: </a:t>
            </a:r>
            <a:r>
              <a:rPr lang="en-US" sz="2000" dirty="0" err="1">
                <a:solidFill>
                  <a:srgbClr val="002060"/>
                </a:solidFill>
              </a:rPr>
              <a:t>serverinfo</a:t>
            </a:r>
            <a:r>
              <a:rPr lang="en-US" sz="2000" dirty="0">
                <a:solidFill>
                  <a:srgbClr val="002060"/>
                </a:solidFill>
              </a:rPr>
              <a:t>	1234</a:t>
            </a:r>
          </a:p>
          <a:p>
            <a:pPr lvl="1"/>
            <a:endParaRPr lang="en-US" sz="2000" dirty="0">
              <a:solidFill>
                <a:srgbClr val="002060"/>
              </a:solidFill>
            </a:endParaRPr>
          </a:p>
          <a:p>
            <a:pPr lvl="1">
              <a:buNone/>
            </a:pPr>
            <a:endParaRPr lang="en-US" sz="2000" dirty="0">
              <a:solidFill>
                <a:srgbClr val="002060"/>
              </a:solidFill>
            </a:endParaRPr>
          </a:p>
          <a:p>
            <a:pPr lvl="1"/>
            <a:endParaRPr lang="en-US" sz="2000" dirty="0">
              <a:solidFill>
                <a:srgbClr val="002060"/>
              </a:solidFill>
            </a:endParaRPr>
          </a:p>
          <a:p>
            <a:pPr lvl="1">
              <a:buNone/>
            </a:pPr>
            <a:endParaRPr lang="en-US" sz="2000" dirty="0">
              <a:solidFill>
                <a:srgbClr val="002060"/>
              </a:solidFill>
            </a:endParaRPr>
          </a:p>
          <a:p>
            <a:pPr lvl="1">
              <a:buNone/>
            </a:pPr>
            <a:endParaRPr lang="en-US" sz="2000" dirty="0">
              <a:solidFill>
                <a:srgbClr val="002060"/>
              </a:solidFill>
            </a:endParaRPr>
          </a:p>
          <a:p>
            <a:pPr lvl="1"/>
            <a:endParaRPr lang="en-US" sz="2000" dirty="0">
              <a:solidFill>
                <a:srgbClr val="002060"/>
              </a:solidFill>
            </a:endParaRPr>
          </a:p>
          <a:p>
            <a:pPr lvl="2">
              <a:buNone/>
            </a:pPr>
            <a:endParaRPr lang="en-US" sz="2000" dirty="0">
              <a:solidFill>
                <a:srgbClr val="002060"/>
              </a:solidFill>
            </a:endParaRPr>
          </a:p>
          <a:p>
            <a:pPr marL="571500" lvl="2">
              <a:buNone/>
            </a:pPr>
            <a:endParaRPr lang="en-US" sz="2000" dirty="0">
              <a:solidFill>
                <a:srgbClr val="002060"/>
              </a:solidFill>
            </a:endParaRPr>
          </a:p>
          <a:p>
            <a:pPr marL="571500" lvl="2">
              <a:buNone/>
            </a:pPr>
            <a:endParaRPr lang="en-US" sz="2000" dirty="0">
              <a:solidFill>
                <a:srgbClr val="002060"/>
              </a:solidFill>
            </a:endParaRPr>
          </a:p>
        </p:txBody>
      </p:sp>
      <p:sp>
        <p:nvSpPr>
          <p:cNvPr id="3" name="Title 2"/>
          <p:cNvSpPr>
            <a:spLocks noGrp="1"/>
          </p:cNvSpPr>
          <p:nvPr>
            <p:ph type="title"/>
          </p:nvPr>
        </p:nvSpPr>
        <p:spPr/>
        <p:txBody>
          <a:bodyPr>
            <a:normAutofit/>
          </a:bodyPr>
          <a:lstStyle/>
          <a:p>
            <a:pPr algn="ctr"/>
            <a:r>
              <a:rPr lang="en-US" b="1" dirty="0">
                <a:solidFill>
                  <a:srgbClr val="002060"/>
                </a:solidFill>
              </a:rPr>
              <a:t>3.3 </a:t>
            </a:r>
            <a:r>
              <a:rPr lang="en-US" b="1" dirty="0" err="1">
                <a:solidFill>
                  <a:srgbClr val="002060"/>
                </a:solidFill>
              </a:rPr>
              <a:t>Lập</a:t>
            </a:r>
            <a:r>
              <a:rPr lang="en-US" b="1" dirty="0">
                <a:solidFill>
                  <a:srgbClr val="002060"/>
                </a:solidFill>
              </a:rPr>
              <a:t> </a:t>
            </a:r>
            <a:r>
              <a:rPr lang="en-US" b="1" dirty="0" err="1">
                <a:solidFill>
                  <a:srgbClr val="002060"/>
                </a:solidFill>
              </a:rPr>
              <a:t>trình</a:t>
            </a:r>
            <a:r>
              <a:rPr lang="en-US" b="1" dirty="0">
                <a:solidFill>
                  <a:srgbClr val="002060"/>
                </a:solidFill>
              </a:rPr>
              <a:t> WinSock</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99</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theme/theme1.xml><?xml version="1.0" encoding="utf-8"?>
<a:theme xmlns:a="http://schemas.openxmlformats.org/drawingml/2006/main" name="Contemporary blue design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yFonts">
      <a:majorFont>
        <a:latin typeface="Cambria"/>
        <a:ea typeface=""/>
        <a:cs typeface=""/>
      </a:majorFont>
      <a:minorFont>
        <a:latin typeface="Cambria"/>
        <a:ea typeface=""/>
        <a:cs typeface=""/>
      </a:minorFont>
    </a:fontScheme>
    <a:fmtScheme name="Office Effects">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tint val="100000"/>
                <a:shade val="50000"/>
                <a:satMod val="145000"/>
              </a:schemeClr>
            </a:gs>
            <a:gs pos="40000">
              <a:schemeClr val="phClr">
                <a:tint val="100000"/>
                <a:shade val="70000"/>
                <a:satMod val="145000"/>
              </a:schemeClr>
            </a:gs>
            <a:gs pos="100000">
              <a:schemeClr val="phClr">
                <a:tint val="85000"/>
                <a:shade val="100000"/>
                <a:satMod val="155000"/>
              </a:schemeClr>
            </a:gs>
          </a:gsLst>
          <a:lin ang="16200000" scaled="1"/>
        </a:gradFill>
        <a:gradFill rotWithShape="1">
          <a:gsLst>
            <a:gs pos="0">
              <a:schemeClr val="phClr">
                <a:tint val="100000"/>
                <a:shade val="50000"/>
                <a:satMod val="145000"/>
              </a:schemeClr>
            </a:gs>
            <a:gs pos="30000">
              <a:schemeClr val="phClr">
                <a:tint val="100000"/>
                <a:shade val="65000"/>
                <a:satMod val="155000"/>
              </a:schemeClr>
            </a:gs>
            <a:gs pos="100000">
              <a:schemeClr val="phClr">
                <a:tint val="60000"/>
                <a:shade val="100000"/>
                <a:satMod val="170000"/>
              </a:schemeClr>
            </a:gs>
          </a:gsLst>
          <a:lin ang="16200000" scaled="1"/>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Template>
  <TotalTime>10762</TotalTime>
  <Words>10890</Words>
  <Application>Microsoft Office PowerPoint</Application>
  <PresentationFormat>On-screen Show (4:3)</PresentationFormat>
  <Paragraphs>2330</Paragraphs>
  <Slides>178</Slides>
  <Notes>40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178</vt:i4>
      </vt:variant>
    </vt:vector>
  </HeadingPairs>
  <TitlesOfParts>
    <vt:vector size="185" baseType="lpstr">
      <vt:lpstr>Arial</vt:lpstr>
      <vt:lpstr>Calibri</vt:lpstr>
      <vt:lpstr>Cambria</vt:lpstr>
      <vt:lpstr>Candara</vt:lpstr>
      <vt:lpstr>Times New Roman</vt:lpstr>
      <vt:lpstr>Wingdings</vt:lpstr>
      <vt:lpstr>Contemporary blue design template</vt:lpstr>
      <vt:lpstr>PowerPoint Presentation</vt:lpstr>
      <vt:lpstr>LẬP TRÌNH MẠNG Network Programming</vt:lpstr>
      <vt:lpstr>Mục đích</vt:lpstr>
      <vt:lpstr>Yêu cầu</vt:lpstr>
      <vt:lpstr>Tài liệu</vt:lpstr>
      <vt:lpstr>Nội dung</vt:lpstr>
      <vt:lpstr>Chương 1. Giới thiệu các mô hình lập trình mạng</vt:lpstr>
      <vt:lpstr>Chương 1. Giới thiệu các mô hình lập trình mạng</vt:lpstr>
      <vt:lpstr>1.1. Tổng quan về lập trình mạng</vt:lpstr>
      <vt:lpstr>1.1. Tổng quan về lập trình mạng</vt:lpstr>
      <vt:lpstr>1.1. Tổng quan về lập trình mạng</vt:lpstr>
      <vt:lpstr>1.1. Tổng quan về lập trình mạng</vt:lpstr>
      <vt:lpstr>1.1. Tổng quan về lập trình mạng</vt:lpstr>
      <vt:lpstr>1.1. Tổng quan về lập trình mạng</vt:lpstr>
      <vt:lpstr>1.1. Tổng quan về lập trình mạng</vt:lpstr>
      <vt:lpstr>1.1. Tổng quan về lập trình mạng</vt:lpstr>
      <vt:lpstr>1.2. Giao thức Internet</vt:lpstr>
      <vt:lpstr>Chương 2. Bộ giao thức Internet TCP/IP</vt:lpstr>
      <vt:lpstr>Chương 2. Bộ giao thức Internet (TCP/IP)</vt:lpstr>
      <vt:lpstr>2.1. Giới thiệu</vt:lpstr>
      <vt:lpstr>2.1. Giới thiệu</vt:lpstr>
      <vt:lpstr>2.1. Giới thiệu</vt:lpstr>
      <vt:lpstr>2.1. Giới thiệu</vt:lpstr>
      <vt:lpstr>2.1. Giới thiệu</vt:lpstr>
      <vt:lpstr>2.1. Giới thiệu</vt:lpstr>
      <vt:lpstr>2.1. Giới thiệu</vt:lpstr>
      <vt:lpstr>2.2. Giao thức IPv4</vt:lpstr>
      <vt:lpstr>2.2. Giao thức IPv4</vt:lpstr>
      <vt:lpstr>2.2. Giao thức IPv4</vt:lpstr>
      <vt:lpstr>2.2. Giao thức IPv4</vt:lpstr>
      <vt:lpstr>PowerPoint Presentation</vt:lpstr>
      <vt:lpstr>2.2. Giao thức IPv4</vt:lpstr>
      <vt:lpstr>2.2. Giao thức IPv4</vt:lpstr>
      <vt:lpstr>2.2. Giao thức IPv4</vt:lpstr>
      <vt:lpstr>2.2. Giao thức IPv4</vt:lpstr>
      <vt:lpstr>2.3. Giao thức IPv6</vt:lpstr>
      <vt:lpstr>2.4. Giao thức TCP</vt:lpstr>
      <vt:lpstr>2.4. Giao thức TCP</vt:lpstr>
      <vt:lpstr>2.4. Giao thức TCP</vt:lpstr>
      <vt:lpstr>2.4. Giao thức TCP</vt:lpstr>
      <vt:lpstr>2.4. Giao thức TCP</vt:lpstr>
      <vt:lpstr>2.4. Giao thức TCP</vt:lpstr>
      <vt:lpstr>2.5. Giao thức UDP</vt:lpstr>
      <vt:lpstr>2.5. Giao thức UDP</vt:lpstr>
      <vt:lpstr>2.5. Giao thức UDP</vt:lpstr>
      <vt:lpstr>2.5. Giao thức UDP</vt:lpstr>
      <vt:lpstr>2.6. Hệ thống phân giải tên miền DNS</vt:lpstr>
      <vt:lpstr>2.6. Hệ thống phân giải tên miền DNS</vt:lpstr>
      <vt:lpstr>2.6. Hệ thống phân giải tên miền DNS</vt:lpstr>
      <vt:lpstr>2.6. Hệ thống phân giải tên miền DNS</vt:lpstr>
      <vt:lpstr>Chương 3. Windows Socket</vt:lpstr>
      <vt:lpstr>Chương 3. Windows Socket</vt:lpstr>
      <vt:lpstr>3.1 Kiến trúc</vt:lpstr>
      <vt:lpstr>3.1 Kiến trúc</vt:lpstr>
      <vt:lpstr>3.1 Kiến trúc</vt:lpstr>
      <vt:lpstr>3.2 Đặc tính</vt:lpstr>
      <vt:lpstr>3.2 Đặc tính</vt:lpstr>
      <vt:lpstr>3.2 Đặc tính</vt:lpstr>
      <vt:lpstr>3.2 Đặc tính</vt:lpstr>
      <vt:lpstr>3.2 Đặc tính</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3.4 Các phương pháp vào ra</vt:lpstr>
      <vt:lpstr>3.4 Các phương pháp vào ra</vt:lpstr>
      <vt:lpstr>3.4 Các phương pháp vào ra</vt:lpstr>
      <vt:lpstr>3.4 Các phương pháp vào ra</vt:lpstr>
      <vt:lpstr>3.4 Các phương pháp vào ra</vt:lpstr>
      <vt:lpstr>3.4 Các phương pháp vào ra</vt:lpstr>
      <vt:lpstr>3.4 Các phương pháp vào ra</vt:lpstr>
      <vt:lpstr>3.4 Các phương pháp vào ra</vt:lpstr>
      <vt:lpstr>3.4 Các phương pháp vào ra</vt:lpstr>
      <vt:lpstr>3.4 Các phương pháp vào ra</vt:lpstr>
      <vt:lpstr>Viết TELNET Server</vt:lpstr>
      <vt:lpstr>CHATROOM SERVER</vt:lpstr>
      <vt:lpstr>3.4 Các phương pháp vào ra</vt:lpstr>
      <vt:lpstr>LOCAL File Server</vt:lpstr>
      <vt:lpstr>How to scan files and folders in a specified path</vt:lpstr>
      <vt:lpstr>3.4 Các phương pháp vào ra</vt:lpstr>
      <vt:lpstr>3.4 Các phương pháp vào ra</vt:lpstr>
      <vt:lpstr>3.4 Các phương pháp vào ra</vt:lpstr>
      <vt:lpstr>3.4 Các phương pháp vào ra</vt:lpstr>
      <vt:lpstr>Viết TELNET Server</vt:lpstr>
      <vt:lpstr>3.4 Các phương pháp vào ra</vt:lpstr>
      <vt:lpstr>3.4 Các phương pháp vào ra</vt:lpstr>
      <vt:lpstr>3.4 Các phương pháp vào ra</vt:lpstr>
      <vt:lpstr>3.4 Các phương pháp vào ra</vt:lpstr>
      <vt:lpstr>3.4 Các phương pháp vào ra</vt:lpstr>
      <vt:lpstr>Viết TELNET Server</vt:lpstr>
      <vt:lpstr>3.4 Các phương pháp vào ra</vt:lpstr>
      <vt:lpstr>3.4 Các phương pháp vào ra</vt:lpstr>
      <vt:lpstr>3.4 Các phương pháp vào ra</vt:lpstr>
      <vt:lpstr>3.4 Các phương pháp vào ra</vt:lpstr>
      <vt:lpstr>3.4 Các phương pháp vào ra</vt:lpstr>
      <vt:lpstr>3.4 Các phương pháp vào ra</vt:lpstr>
      <vt:lpstr>3.4 Các phương pháp vào ra</vt:lpstr>
      <vt:lpstr>3.4 Các phương pháp vào ra</vt:lpstr>
      <vt:lpstr>3.4 Các phương pháp vào ra</vt:lpstr>
      <vt:lpstr>Viết TELNET Server</vt:lpstr>
      <vt:lpstr>3.4 Các phương pháp vào ra</vt:lpstr>
      <vt:lpstr>3.4 Các phương pháp vào ra</vt:lpstr>
      <vt:lpstr>3.4 Các phương pháp vào ra</vt:lpstr>
      <vt:lpstr>3.4 Các phương pháp vào ra</vt:lpstr>
      <vt:lpstr>3.4 Các phương pháp vào ra</vt:lpstr>
      <vt:lpstr>3.4 Các phương pháp vào ra</vt:lpstr>
      <vt:lpstr>3.4 Các phương pháp vào ra</vt:lpstr>
      <vt:lpstr>3.4 Các phương pháp vào ra</vt:lpstr>
      <vt:lpstr>3.4 Các phương pháp vào ra</vt:lpstr>
      <vt:lpstr>3.4 Các phương pháp vào ra</vt:lpstr>
      <vt:lpstr>3.4 Các phương pháp vào ra</vt:lpstr>
      <vt:lpstr>3.4 Các phương pháp vào ra</vt:lpstr>
      <vt:lpstr>Chương 4. MFC Socket</vt:lpstr>
      <vt:lpstr>Chương 4. MFC Soket</vt:lpstr>
      <vt:lpstr>Chương 4.1 Giới thiệu</vt:lpstr>
      <vt:lpstr>Chương 4.2 CSocket</vt:lpstr>
      <vt:lpstr>Chương 4.2 CSocket</vt:lpstr>
      <vt:lpstr>Chương 4.2 CSocket</vt:lpstr>
      <vt:lpstr>Chương 4.2 CSocket</vt:lpstr>
      <vt:lpstr>Chương 4.2 CSocket</vt:lpstr>
      <vt:lpstr>Chương 4.2 CSocket</vt:lpstr>
      <vt:lpstr>Chương 4.2 CSocket</vt:lpstr>
      <vt:lpstr>Chương 4.2 CSocket</vt:lpstr>
      <vt:lpstr>Chương 4.3 CAsyncSocket</vt:lpstr>
      <vt:lpstr>Chương 4.3 CAsyncSocket</vt:lpstr>
      <vt:lpstr>Chương 4.3 CAsyncSocket</vt:lpstr>
      <vt:lpstr>Chương 4.3 CAsyncSocket</vt:lpstr>
      <vt:lpstr>Chương 4.3 CAsyncSocket</vt:lpstr>
      <vt:lpstr>Chương 4.3 CAsyncSocket</vt:lpstr>
      <vt:lpstr>Chương 4.3 CAsyncSocket</vt:lpstr>
      <vt:lpstr>Chương 5. NET Socket</vt:lpstr>
      <vt:lpstr>Chương 5. NET Soket</vt:lpstr>
      <vt:lpstr>Chương 5.1 Giới thiệu</vt:lpstr>
      <vt:lpstr>Chương 5.1 Giới thiệu</vt:lpstr>
      <vt:lpstr>Chương 5.2 TCP Server</vt:lpstr>
      <vt:lpstr>Chương 5.2 TCP Server</vt:lpstr>
      <vt:lpstr>Chương 5.2 TCP Server</vt:lpstr>
      <vt:lpstr>Chương 5.3 TCP Client</vt:lpstr>
      <vt:lpstr>Chương 5.3 TCP Client</vt:lpstr>
      <vt:lpstr>Chương 5.3 TCP Client</vt:lpstr>
      <vt:lpstr>Chương 5.4 UDP Server/Client</vt:lpstr>
      <vt:lpstr>Nội dung thi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MẠNG</dc:title>
  <dc:creator>Luong Anh Hoang</dc:creator>
  <cp:lastModifiedBy>Vinh La</cp:lastModifiedBy>
  <cp:revision>654</cp:revision>
  <dcterms:created xsi:type="dcterms:W3CDTF">2011-01-03T15:31:51Z</dcterms:created>
  <dcterms:modified xsi:type="dcterms:W3CDTF">2018-05-16T06:54:03Z</dcterms:modified>
</cp:coreProperties>
</file>