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08" r:id="rId4"/>
    <p:sldMasterId id="2147483709" r:id="rId5"/>
    <p:sldMasterId id="2147483710" r:id="rId6"/>
    <p:sldMasterId id="2147483711" r:id="rId7"/>
    <p:sldMasterId id="2147483712" r:id="rId8"/>
  </p:sldMasterIdLst>
  <p:notesMasterIdLst>
    <p:notesMasterId r:id="rId9"/>
  </p:notes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</p:sldIdLst>
  <p:sldSz cy="5143500" cx="9144000"/>
  <p:notesSz cx="6858000" cy="9144000"/>
  <p:embeddedFontLst>
    <p:embeddedFont>
      <p:font typeface="Roboto"/>
      <p:regular r:id="rId38"/>
      <p:bold r:id="rId39"/>
      <p:italic r:id="rId40"/>
      <p:boldItalic r:id="rId41"/>
    </p:embeddedFont>
    <p:embeddedFont>
      <p:font typeface="Open Sans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426C8E2-7692-419B-BE74-6FC98DE3AC95}">
  <a:tblStyle styleId="{2426C8E2-7692-419B-BE74-6FC98DE3AC9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italic.fntdata"/><Relationship Id="rId20" Type="http://schemas.openxmlformats.org/officeDocument/2006/relationships/slide" Target="slides/slide11.xml"/><Relationship Id="rId42" Type="http://schemas.openxmlformats.org/officeDocument/2006/relationships/font" Target="fonts/OpenSans-regular.fntdata"/><Relationship Id="rId41" Type="http://schemas.openxmlformats.org/officeDocument/2006/relationships/font" Target="fonts/Roboto-boldItalic.fntdata"/><Relationship Id="rId22" Type="http://schemas.openxmlformats.org/officeDocument/2006/relationships/slide" Target="slides/slide13.xml"/><Relationship Id="rId44" Type="http://schemas.openxmlformats.org/officeDocument/2006/relationships/font" Target="fonts/OpenSans-italic.fntdata"/><Relationship Id="rId21" Type="http://schemas.openxmlformats.org/officeDocument/2006/relationships/slide" Target="slides/slide12.xml"/><Relationship Id="rId43" Type="http://schemas.openxmlformats.org/officeDocument/2006/relationships/font" Target="fonts/OpenSans-bold.fntdata"/><Relationship Id="rId24" Type="http://schemas.openxmlformats.org/officeDocument/2006/relationships/slide" Target="slides/slide15.xml"/><Relationship Id="rId23" Type="http://schemas.openxmlformats.org/officeDocument/2006/relationships/slide" Target="slides/slide14.xml"/><Relationship Id="rId45" Type="http://schemas.openxmlformats.org/officeDocument/2006/relationships/font" Target="fonts/OpenSans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26" Type="http://schemas.openxmlformats.org/officeDocument/2006/relationships/slide" Target="slides/slide17.xml"/><Relationship Id="rId25" Type="http://schemas.openxmlformats.org/officeDocument/2006/relationships/slide" Target="slides/slide16.xml"/><Relationship Id="rId28" Type="http://schemas.openxmlformats.org/officeDocument/2006/relationships/slide" Target="slides/slide19.xml"/><Relationship Id="rId27" Type="http://schemas.openxmlformats.org/officeDocument/2006/relationships/slide" Target="slides/slide18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slide" Target="slides/slide20.xml"/><Relationship Id="rId7" Type="http://schemas.openxmlformats.org/officeDocument/2006/relationships/slideMaster" Target="slideMasters/slideMaster4.xml"/><Relationship Id="rId8" Type="http://schemas.openxmlformats.org/officeDocument/2006/relationships/slideMaster" Target="slideMasters/slideMaster5.xml"/><Relationship Id="rId31" Type="http://schemas.openxmlformats.org/officeDocument/2006/relationships/slide" Target="slides/slide22.xml"/><Relationship Id="rId30" Type="http://schemas.openxmlformats.org/officeDocument/2006/relationships/slide" Target="slides/slide21.xml"/><Relationship Id="rId11" Type="http://schemas.openxmlformats.org/officeDocument/2006/relationships/slide" Target="slides/slide2.xml"/><Relationship Id="rId33" Type="http://schemas.openxmlformats.org/officeDocument/2006/relationships/slide" Target="slides/slide24.xml"/><Relationship Id="rId10" Type="http://schemas.openxmlformats.org/officeDocument/2006/relationships/slide" Target="slides/slide1.xml"/><Relationship Id="rId32" Type="http://schemas.openxmlformats.org/officeDocument/2006/relationships/slide" Target="slides/slide23.xml"/><Relationship Id="rId13" Type="http://schemas.openxmlformats.org/officeDocument/2006/relationships/slide" Target="slides/slide4.xml"/><Relationship Id="rId35" Type="http://schemas.openxmlformats.org/officeDocument/2006/relationships/slide" Target="slides/slide26.xml"/><Relationship Id="rId12" Type="http://schemas.openxmlformats.org/officeDocument/2006/relationships/slide" Target="slides/slide3.xml"/><Relationship Id="rId34" Type="http://schemas.openxmlformats.org/officeDocument/2006/relationships/slide" Target="slides/slide25.xml"/><Relationship Id="rId15" Type="http://schemas.openxmlformats.org/officeDocument/2006/relationships/slide" Target="slides/slide6.xml"/><Relationship Id="rId37" Type="http://schemas.openxmlformats.org/officeDocument/2006/relationships/slide" Target="slides/slide28.xml"/><Relationship Id="rId14" Type="http://schemas.openxmlformats.org/officeDocument/2006/relationships/slide" Target="slides/slide5.xml"/><Relationship Id="rId36" Type="http://schemas.openxmlformats.org/officeDocument/2006/relationships/slide" Target="slides/slide27.xml"/><Relationship Id="rId17" Type="http://schemas.openxmlformats.org/officeDocument/2006/relationships/slide" Target="slides/slide8.xml"/><Relationship Id="rId39" Type="http://schemas.openxmlformats.org/officeDocument/2006/relationships/font" Target="fonts/Roboto-bold.fntdata"/><Relationship Id="rId16" Type="http://schemas.openxmlformats.org/officeDocument/2006/relationships/slide" Target="slides/slide7.xml"/><Relationship Id="rId38" Type="http://schemas.openxmlformats.org/officeDocument/2006/relationships/font" Target="fonts/Roboto-regular.fntdata"/><Relationship Id="rId19" Type="http://schemas.openxmlformats.org/officeDocument/2006/relationships/slide" Target="slides/slide10.xml"/><Relationship Id="rId18" Type="http://schemas.openxmlformats.org/officeDocument/2006/relationships/slide" Target="slides/slide9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16d7d9d49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116d7d9d49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1688c7f589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1688c7f589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181b69bfaa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181b69bfaa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1688c7f589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1688c7f589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1688c7f589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1688c7f589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181b69bfaa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181b69bfaa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1688c7f589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1688c7f589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15b0c3dd1e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15b0c3dd1e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181b69bfaa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181b69bfaa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15b36853e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15b36853e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1688c7f589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1688c7f589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181b69bfaa_0_3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181b69bfaa_0_3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181b69bfaa_0_3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181b69bfaa_0_3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181b69bfaa_0_4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181b69bfaa_0_4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195be00ea8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195be00ea8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are other stepping commands.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181b69bfaa_0_4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181b69bfaa_0_4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11715f920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11715f920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181b69bfaa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181b69bfaa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181b69bfaa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Google Shape;564;g181b69bfaa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181b69bfaa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Google Shape;571;g181b69bfaa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181b69bfa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181b69bfa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15b0c3dd1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15b0c3dd1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688c7f589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1688c7f589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688c7f589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1688c7f589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181b69bfaa_0_3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181b69bfaa_0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81b69bfaa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181b69bfaa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181b69bfaa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181b69bfaa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4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3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jpg"/><Relationship Id="rId3" Type="http://schemas.openxmlformats.org/officeDocument/2006/relationships/image" Target="../media/image10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8.jpg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hyperlink" Target="http://creativecommons.org/licenses/by-nc/4.0/" TargetMode="Externa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8.jpg"/><Relationship Id="rId3" Type="http://schemas.openxmlformats.org/officeDocument/2006/relationships/image" Target="../media/image5.png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2.jpg"/><Relationship Id="rId3" Type="http://schemas.openxmlformats.org/officeDocument/2006/relationships/image" Target="../media/image9.png"/><Relationship Id="rId4" Type="http://schemas.openxmlformats.org/officeDocument/2006/relationships/image" Target="../media/image14.png"/><Relationship Id="rId5" Type="http://schemas.openxmlformats.org/officeDocument/2006/relationships/hyperlink" Target="http://creativecommons.org/licenses/by-nc/4.0/" TargetMode="Externa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58" name="Google Shape;58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59" name="Google Shape;5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2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2" name="Google Shape;62;p12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3" name="Google Shape;63;p12"/>
          <p:cNvSpPr txBox="1"/>
          <p:nvPr>
            <p:ph idx="2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4" name="Google Shape;64;p12"/>
          <p:cNvSpPr txBox="1"/>
          <p:nvPr/>
        </p:nvSpPr>
        <p:spPr>
          <a:xfrm>
            <a:off x="2206125" y="4761375"/>
            <a:ext cx="23340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" name="Google Shape;65;p12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" name="Google Shape;66;p12"/>
          <p:cNvSpPr txBox="1"/>
          <p:nvPr/>
        </p:nvSpPr>
        <p:spPr>
          <a:xfrm>
            <a:off x="4483425" y="4678741"/>
            <a:ext cx="11688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The </a:t>
            </a: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Studio debugger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7" name="Google Shape;67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79" name="Google Shape;79;p15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0" name="Google Shape;80;p1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3" name="Google Shape;83;p1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88" name="Google Shape;88;p1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1" name="Google Shape;91;p18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2" name="Google Shape;92;p1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3" name="Google Shape;93;p1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7" name="Google Shape;97;p1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2" name="Google Shape;102;p2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09" name="Google Shape;109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0" name="Google Shape;110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14" name="Google Shape;114;p2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7" name="Google Shape;117;p2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8" name="Google Shape;118;p2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20" name="Google Shape;120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2" name="Google Shape;122;p25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3" name="Google Shape;123;p25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4" name="Google Shape;124;p25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5" name="Google Shape;125;p25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126" name="Google Shape;12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5"/>
          <p:cNvSpPr txBox="1"/>
          <p:nvPr>
            <p:ph idx="4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8" name="Google Shape;128;p25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8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43" name="Google Shape;143;p28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4" name="Google Shape;144;p2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9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7" name="Google Shape;147;p2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3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1" name="Google Shape;151;p3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52" name="Google Shape;152;p3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1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5" name="Google Shape;155;p31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6" name="Google Shape;156;p3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7" name="Google Shape;157;p3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3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1" name="Google Shape;161;p3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5" name="Google Shape;165;p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6" name="Google Shape;166;p3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9" name="Google Shape;169;p3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5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3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3" name="Google Shape;173;p3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4" name="Google Shape;174;p3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5" name="Google Shape;175;p3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6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78" name="Google Shape;178;p3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1" name="Google Shape;181;p3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2" name="Google Shape;182;p3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84" name="Google Shape;184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185" name="Google Shape;185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38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7" name="Google Shape;187;p3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8" name="Google Shape;188;p38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9" name="Google Shape;189;p38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0" name="Google Shape;190;p38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1" name="Google Shape;191;p38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2" name="Google Shape;192;p38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193" name="Google Shape;193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38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5" name="Google Shape;195;p38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Introduction to Android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1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07" name="Google Shape;207;p41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08" name="Google Shape;208;p4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2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1" name="Google Shape;211;p4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43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4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5" name="Google Shape;215;p4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16" name="Google Shape;216;p4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4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9" name="Google Shape;219;p44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0" name="Google Shape;220;p4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1" name="Google Shape;221;p4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4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5" name="Google Shape;225;p4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4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29" name="Google Shape;229;p4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0" name="Google Shape;230;p4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33" name="Google Shape;233;p4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37" name="Google Shape;237;p4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38" name="Google Shape;238;p4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9" name="Google Shape;239;p4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9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242" name="Google Shape;242;p4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5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45" name="Google Shape;245;p5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6" name="Google Shape;246;p5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248" name="Google Shape;248;p5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5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0" name="Google Shape;250;p51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1" name="Google Shape;251;p51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52" name="Google Shape;252;p51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53" name="Google Shape;253;p51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254" name="Google Shape;254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51"/>
          <p:cNvSpPr txBox="1"/>
          <p:nvPr>
            <p:ph idx="4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6" name="Google Shape;256;p51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5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54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71" name="Google Shape;271;p54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72" name="Google Shape;272;p5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55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75" name="Google Shape;275;p5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5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5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9" name="Google Shape;279;p56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  <a:defRPr>
                <a:solidFill>
                  <a:srgbClr val="000000"/>
                </a:solidFill>
              </a:defRPr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lphaLcPeriod"/>
              <a:defRPr sz="2000">
                <a:solidFill>
                  <a:srgbClr val="000000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romanLcPeriod"/>
              <a:defRPr>
                <a:solidFill>
                  <a:srgbClr val="000000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  <a:defRPr>
                <a:solidFill>
                  <a:srgbClr val="000000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  <a:defRPr>
                <a:solidFill>
                  <a:srgbClr val="000000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romanLcPeriod"/>
              <a:defRPr>
                <a:solidFill>
                  <a:srgbClr val="000000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  <a:defRPr>
                <a:solidFill>
                  <a:srgbClr val="000000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  <a:defRPr>
                <a:solidFill>
                  <a:srgbClr val="000000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AutoNum type="romanLcPeriod"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80" name="Google Shape;280;p5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57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3" name="Google Shape;283;p57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4" name="Google Shape;284;p5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5" name="Google Shape;285;p5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5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5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9" name="Google Shape;289;p5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5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5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93" name="Google Shape;293;p5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4" name="Google Shape;294;p5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6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97" name="Google Shape;297;p6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61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6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01" name="Google Shape;301;p6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02" name="Google Shape;302;p6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03" name="Google Shape;303;p6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62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306" name="Google Shape;306;p6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6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09" name="Google Shape;309;p6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10" name="Google Shape;310;p6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312" name="Google Shape;312;p6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313" name="Google Shape;313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64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5" name="Google Shape;315;p6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6" name="Google Shape;316;p64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7" name="Google Shape;317;p64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18" name="Google Shape;318;p64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19" name="Google Shape;319;p64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0" name="Google Shape;320;p64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321" name="Google Shape;321;p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64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3" name="Google Shape;323;p64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6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4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3.xml"/><Relationship Id="rId1" Type="http://schemas.openxmlformats.org/officeDocument/2006/relationships/image" Target="../media/image1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35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8.xml"/><Relationship Id="rId12" Type="http://schemas.openxmlformats.org/officeDocument/2006/relationships/slideLayout" Target="../slideLayouts/slideLayout47.xml"/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theme" Target="../theme/theme6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/Relationships>
</file>

<file path=ppt/slideMasters/_rels/slideMaster5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5.xml"/><Relationship Id="rId13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7.xml"/><Relationship Id="rId1" Type="http://schemas.openxmlformats.org/officeDocument/2006/relationships/image" Target="../media/image9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15" Type="http://schemas.openxmlformats.org/officeDocument/2006/relationships/slideLayout" Target="../slideLayouts/slideLayout60.xml"/><Relationship Id="rId14" Type="http://schemas.openxmlformats.org/officeDocument/2006/relationships/slideLayout" Target="../slideLayouts/slideLayout59.xml"/><Relationship Id="rId16" Type="http://schemas.openxmlformats.org/officeDocument/2006/relationships/theme" Target="../theme/theme5.xml"/><Relationship Id="rId5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2.xml"/><Relationship Id="rId8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2214625" y="4761375"/>
            <a:ext cx="23256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4483425" y="4678741"/>
            <a:ext cx="11688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The Android Studio debugger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71" name="Google Shape;71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4" name="Google Shape;74;p1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5" name="Google Shape;75;p14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4"/>
          <p:cNvSpPr txBox="1"/>
          <p:nvPr/>
        </p:nvSpPr>
        <p:spPr>
          <a:xfrm>
            <a:off x="22292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132" name="Google Shape;132;p2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4" name="Google Shape;134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35" name="Google Shape;135;p2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6" name="Google Shape;136;p27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7"/>
          <p:cNvSpPr txBox="1"/>
          <p:nvPr/>
        </p:nvSpPr>
        <p:spPr>
          <a:xfrm>
            <a:off x="2214624" y="4761375"/>
            <a:ext cx="2299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" name="Google Shape;138;p27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" name="Google Shape;139;p27"/>
          <p:cNvSpPr txBox="1"/>
          <p:nvPr/>
        </p:nvSpPr>
        <p:spPr>
          <a:xfrm>
            <a:off x="4398075" y="4664925"/>
            <a:ext cx="12831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The Android Studio debugger 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0" name="Google Shape;14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199" name="Google Shape;199;p4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1" name="Google Shape;201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02" name="Google Shape;202;p4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3" name="Google Shape;203;p40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40"/>
          <p:cNvSpPr txBox="1"/>
          <p:nvPr/>
        </p:nvSpPr>
        <p:spPr>
          <a:xfrm>
            <a:off x="22292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60" name="Google Shape;260;p5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2" name="Google Shape;262;p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63" name="Google Shape;263;p5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4" name="Google Shape;264;p53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53"/>
          <p:cNvSpPr txBox="1"/>
          <p:nvPr/>
        </p:nvSpPr>
        <p:spPr>
          <a:xfrm>
            <a:off x="2265600" y="4761375"/>
            <a:ext cx="2303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 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6" name="Google Shape;266;p53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7" name="Google Shape;267;p53"/>
          <p:cNvSpPr txBox="1"/>
          <p:nvPr/>
        </p:nvSpPr>
        <p:spPr>
          <a:xfrm>
            <a:off x="4483425" y="4678741"/>
            <a:ext cx="11688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The Android Studio debugger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68" name="Google Shape;268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2.png"/><Relationship Id="rId4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0.png"/><Relationship Id="rId4" Type="http://schemas.openxmlformats.org/officeDocument/2006/relationships/image" Target="../media/image2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7.png"/><Relationship Id="rId4" Type="http://schemas.openxmlformats.org/officeDocument/2006/relationships/image" Target="../media/image2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developer.android.com/studio/debug/index.html" TargetMode="External"/><Relationship Id="rId4" Type="http://schemas.openxmlformats.org/officeDocument/2006/relationships/hyperlink" Target="https://www.youtube.com/watch?v=2I6fuD20qlY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google-developer-training.github.io/android-developer-fundamentals-course-concepts-v2/unit-1-get-started/lesson-3-testing,-debugging,-and-using-support-libraries/3-1-c-the-android-studio-debugger/3-1-c-the-android-studio-debugger.html" TargetMode="External"/><Relationship Id="rId4" Type="http://schemas.openxmlformats.org/officeDocument/2006/relationships/hyperlink" Target="https://codelabs.developers.google.com/codelabs/android-training-using-debugger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www.computerworld.com/article/2515435/app-development/moth-in-the-machine--debugging-the-origins-of--bug-.html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6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1" name="Google Shape;331;p66"/>
          <p:cNvSpPr txBox="1"/>
          <p:nvPr>
            <p:ph idx="4294967295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2" name="Google Shape;332;p66"/>
          <p:cNvSpPr txBox="1"/>
          <p:nvPr>
            <p:ph type="title"/>
          </p:nvPr>
        </p:nvSpPr>
        <p:spPr>
          <a:xfrm>
            <a:off x="265500" y="1275375"/>
            <a:ext cx="3895800" cy="181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3200"/>
              <a:t>Testing, debugging, and using support libraries</a:t>
            </a:r>
            <a:endParaRPr sz="3200"/>
          </a:p>
        </p:txBody>
      </p:sp>
      <p:sp>
        <p:nvSpPr>
          <p:cNvPr id="333" name="Google Shape;333;p66"/>
          <p:cNvSpPr txBox="1"/>
          <p:nvPr>
            <p:ph idx="4294967295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4" name="Google Shape;334;p66"/>
          <p:cNvSpPr txBox="1"/>
          <p:nvPr>
            <p:ph idx="2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</p:txBody>
      </p:sp>
      <p:sp>
        <p:nvSpPr>
          <p:cNvPr id="335" name="Google Shape;335;p66"/>
          <p:cNvSpPr txBox="1"/>
          <p:nvPr/>
        </p:nvSpPr>
        <p:spPr>
          <a:xfrm>
            <a:off x="265500" y="3497911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Lesson 3</a:t>
            </a:r>
            <a:endParaRPr sz="2100">
              <a:solidFill>
                <a:srgbClr val="FAFAF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3" name="Google Shape;393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3400" y="1014319"/>
            <a:ext cx="6433474" cy="3556981"/>
          </a:xfrm>
          <a:prstGeom prst="rect">
            <a:avLst/>
          </a:prstGeom>
          <a:noFill/>
          <a:ln>
            <a:noFill/>
          </a:ln>
        </p:spPr>
      </p:pic>
      <p:sp>
        <p:nvSpPr>
          <p:cNvPr id="394" name="Google Shape;394;p7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Logcat pane</a:t>
            </a:r>
            <a:endParaRPr/>
          </a:p>
        </p:txBody>
      </p:sp>
      <p:sp>
        <p:nvSpPr>
          <p:cNvPr id="395" name="Google Shape;395;p7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6" name="Google Shape;396;p75"/>
          <p:cNvSpPr/>
          <p:nvPr/>
        </p:nvSpPr>
        <p:spPr>
          <a:xfrm>
            <a:off x="1135570" y="4286200"/>
            <a:ext cx="977100" cy="269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75"/>
          <p:cNvSpPr/>
          <p:nvPr/>
        </p:nvSpPr>
        <p:spPr>
          <a:xfrm>
            <a:off x="1135570" y="3254125"/>
            <a:ext cx="900900" cy="269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75"/>
          <p:cNvSpPr txBox="1"/>
          <p:nvPr/>
        </p:nvSpPr>
        <p:spPr>
          <a:xfrm>
            <a:off x="273800" y="3039175"/>
            <a:ext cx="977100" cy="6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</a:t>
            </a:r>
            <a:r>
              <a:rPr lang="en" sz="1800"/>
              <a:t>ogcat 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pane</a:t>
            </a:r>
            <a:endParaRPr sz="1800"/>
          </a:p>
        </p:txBody>
      </p:sp>
      <p:sp>
        <p:nvSpPr>
          <p:cNvPr id="399" name="Google Shape;399;p75"/>
          <p:cNvSpPr txBox="1"/>
          <p:nvPr/>
        </p:nvSpPr>
        <p:spPr>
          <a:xfrm>
            <a:off x="273800" y="3997100"/>
            <a:ext cx="977100" cy="6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Logcat tab</a:t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7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Inspect logging messages</a:t>
            </a:r>
            <a:endParaRPr/>
          </a:p>
        </p:txBody>
      </p:sp>
      <p:sp>
        <p:nvSpPr>
          <p:cNvPr id="405" name="Google Shape;405;p7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06" name="Google Shape;406;p76"/>
          <p:cNvPicPr preferRelativeResize="0"/>
          <p:nvPr/>
        </p:nvPicPr>
        <p:blipFill rotWithShape="1">
          <a:blip r:embed="rId3">
            <a:alphaModFix/>
          </a:blip>
          <a:srcRect b="12620" l="0" r="0" t="6837"/>
          <a:stretch/>
        </p:blipFill>
        <p:spPr>
          <a:xfrm>
            <a:off x="0" y="1004175"/>
            <a:ext cx="7397300" cy="3510650"/>
          </a:xfrm>
          <a:prstGeom prst="rect">
            <a:avLst/>
          </a:prstGeom>
          <a:noFill/>
          <a:ln>
            <a:noFill/>
          </a:ln>
        </p:spPr>
      </p:pic>
      <p:sp>
        <p:nvSpPr>
          <p:cNvPr id="407" name="Google Shape;407;p76"/>
          <p:cNvSpPr txBox="1"/>
          <p:nvPr/>
        </p:nvSpPr>
        <p:spPr>
          <a:xfrm>
            <a:off x="4030325" y="1475000"/>
            <a:ext cx="4921500" cy="3936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Log.d("MainActivity", "Hello World");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08" name="Google Shape;408;p76"/>
          <p:cNvSpPr txBox="1"/>
          <p:nvPr/>
        </p:nvSpPr>
        <p:spPr>
          <a:xfrm>
            <a:off x="473525" y="3306550"/>
            <a:ext cx="8478300" cy="3936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09-12 14:28:07.971 4304 /com.example.android.helloworld D/MainActivity: Hello World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3" name="Google Shape;413;p77"/>
          <p:cNvPicPr preferRelativeResize="0"/>
          <p:nvPr/>
        </p:nvPicPr>
        <p:blipFill rotWithShape="1">
          <a:blip r:embed="rId3">
            <a:alphaModFix/>
          </a:blip>
          <a:srcRect b="47583" l="1039" r="0" t="26836"/>
          <a:stretch/>
        </p:blipFill>
        <p:spPr>
          <a:xfrm>
            <a:off x="213250" y="1367750"/>
            <a:ext cx="8520600" cy="1217650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Google Shape;414;p7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Choose visible logging level</a:t>
            </a:r>
            <a:endParaRPr/>
          </a:p>
        </p:txBody>
      </p:sp>
      <p:sp>
        <p:nvSpPr>
          <p:cNvPr id="415" name="Google Shape;415;p7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6" name="Google Shape;416;p77"/>
          <p:cNvSpPr txBox="1"/>
          <p:nvPr/>
        </p:nvSpPr>
        <p:spPr>
          <a:xfrm>
            <a:off x="2512350" y="3227925"/>
            <a:ext cx="4119300" cy="8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Displays logs with levels at this level or higher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7" name="Google Shape;417;p77"/>
          <p:cNvSpPr/>
          <p:nvPr/>
        </p:nvSpPr>
        <p:spPr>
          <a:xfrm>
            <a:off x="3360000" y="1950550"/>
            <a:ext cx="1212600" cy="269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9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18" name="Google Shape;418;p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6475" y="1519225"/>
            <a:ext cx="1047750" cy="139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7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Log Levels</a:t>
            </a:r>
            <a:endParaRPr/>
          </a:p>
        </p:txBody>
      </p:sp>
      <p:sp>
        <p:nvSpPr>
          <p:cNvPr id="424" name="Google Shape;424;p78"/>
          <p:cNvSpPr txBox="1"/>
          <p:nvPr>
            <p:ph idx="1" type="body"/>
          </p:nvPr>
        </p:nvSpPr>
        <p:spPr>
          <a:xfrm>
            <a:off x="0" y="1214750"/>
            <a:ext cx="8927700" cy="31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242729"/>
              </a:buClr>
              <a:buSzPts val="2200"/>
              <a:buChar char="●"/>
            </a:pPr>
            <a:r>
              <a:rPr b="1" lang="en" sz="2200">
                <a:solidFill>
                  <a:srgbClr val="242729"/>
                </a:solidFill>
                <a:highlight>
                  <a:srgbClr val="FFFFFF"/>
                </a:highlight>
              </a:rPr>
              <a:t>Verbose</a:t>
            </a:r>
            <a:r>
              <a:rPr lang="en" sz="2200">
                <a:solidFill>
                  <a:srgbClr val="242729"/>
                </a:solidFill>
                <a:highlight>
                  <a:srgbClr val="FFFFFF"/>
                </a:highlight>
              </a:rPr>
              <a:t> - All verbose log statements and comprehensive system </a:t>
            </a:r>
            <a:endParaRPr sz="2200">
              <a:solidFill>
                <a:srgbClr val="242729"/>
              </a:solidFill>
              <a:highlight>
                <a:srgbClr val="FFFFFF"/>
              </a:highlight>
            </a:endParaRPr>
          </a:p>
          <a:p>
            <a:pPr indent="-368300" lvl="0" marL="4572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rgbClr val="242729"/>
              </a:buClr>
              <a:buSzPts val="2200"/>
              <a:buChar char="●"/>
            </a:pPr>
            <a:r>
              <a:rPr b="1" lang="en" sz="2200">
                <a:solidFill>
                  <a:srgbClr val="242729"/>
                </a:solidFill>
                <a:highlight>
                  <a:srgbClr val="FFFFFF"/>
                </a:highlight>
              </a:rPr>
              <a:t>Debug </a:t>
            </a:r>
            <a:r>
              <a:rPr lang="en" sz="2200">
                <a:solidFill>
                  <a:srgbClr val="242729"/>
                </a:solidFill>
                <a:highlight>
                  <a:srgbClr val="FFFFFF"/>
                </a:highlight>
              </a:rPr>
              <a:t>- All debug logs, variable values, debugging notes</a:t>
            </a:r>
            <a:endParaRPr sz="2200">
              <a:solidFill>
                <a:srgbClr val="242729"/>
              </a:solidFill>
              <a:highlight>
                <a:srgbClr val="FFFFFF"/>
              </a:highlight>
            </a:endParaRPr>
          </a:p>
          <a:p>
            <a:pPr indent="-368300" lvl="0" marL="457200" rtl="0" algn="l">
              <a:lnSpc>
                <a:spcPct val="110000"/>
              </a:lnSpc>
              <a:spcBef>
                <a:spcPts val="1700"/>
              </a:spcBef>
              <a:spcAft>
                <a:spcPts val="0"/>
              </a:spcAft>
              <a:buClr>
                <a:srgbClr val="242729"/>
              </a:buClr>
              <a:buSzPts val="2200"/>
              <a:buChar char="●"/>
            </a:pPr>
            <a:r>
              <a:rPr b="1" lang="en" sz="2200">
                <a:solidFill>
                  <a:srgbClr val="242729"/>
                </a:solidFill>
                <a:highlight>
                  <a:srgbClr val="FFFFFF"/>
                </a:highlight>
              </a:rPr>
              <a:t>Info </a:t>
            </a:r>
            <a:r>
              <a:rPr lang="en" sz="2200">
                <a:solidFill>
                  <a:srgbClr val="242729"/>
                </a:solidFill>
                <a:highlight>
                  <a:srgbClr val="FFFFFF"/>
                </a:highlight>
              </a:rPr>
              <a:t>- Status info,  such as database connection</a:t>
            </a:r>
            <a:endParaRPr sz="2200">
              <a:solidFill>
                <a:srgbClr val="242729"/>
              </a:solidFill>
              <a:highlight>
                <a:srgbClr val="FFFFFF"/>
              </a:highlight>
            </a:endParaRPr>
          </a:p>
          <a:p>
            <a:pPr indent="-368300" lvl="0" marL="457200" rtl="0" algn="l">
              <a:lnSpc>
                <a:spcPct val="110000"/>
              </a:lnSpc>
              <a:spcBef>
                <a:spcPts val="1700"/>
              </a:spcBef>
              <a:spcAft>
                <a:spcPts val="0"/>
              </a:spcAft>
              <a:buClr>
                <a:srgbClr val="242729"/>
              </a:buClr>
              <a:buSzPts val="2200"/>
              <a:buChar char="●"/>
            </a:pPr>
            <a:r>
              <a:rPr b="1" lang="en" sz="2200">
                <a:solidFill>
                  <a:srgbClr val="242729"/>
                </a:solidFill>
                <a:highlight>
                  <a:srgbClr val="FFFFFF"/>
                </a:highlight>
              </a:rPr>
              <a:t>Warning </a:t>
            </a:r>
            <a:r>
              <a:rPr lang="en" sz="2200">
                <a:solidFill>
                  <a:srgbClr val="242729"/>
                </a:solidFill>
                <a:highlight>
                  <a:srgbClr val="FFFFFF"/>
                </a:highlight>
              </a:rPr>
              <a:t>- Unexpected behavior, non-fatal issues</a:t>
            </a:r>
            <a:endParaRPr sz="2200">
              <a:solidFill>
                <a:srgbClr val="242729"/>
              </a:solidFill>
              <a:highlight>
                <a:srgbClr val="FFFFFF"/>
              </a:highlight>
            </a:endParaRPr>
          </a:p>
          <a:p>
            <a:pPr indent="-368300" lvl="0" marL="457200" rtl="0" algn="l">
              <a:lnSpc>
                <a:spcPct val="110000"/>
              </a:lnSpc>
              <a:spcBef>
                <a:spcPts val="1700"/>
              </a:spcBef>
              <a:spcAft>
                <a:spcPts val="0"/>
              </a:spcAft>
              <a:buClr>
                <a:srgbClr val="242729"/>
              </a:buClr>
              <a:buSzPts val="2200"/>
              <a:buChar char="●"/>
            </a:pPr>
            <a:r>
              <a:rPr b="1" lang="en" sz="2200">
                <a:solidFill>
                  <a:srgbClr val="242729"/>
                </a:solidFill>
                <a:highlight>
                  <a:srgbClr val="FFFFFF"/>
                </a:highlight>
              </a:rPr>
              <a:t>Error</a:t>
            </a:r>
            <a:r>
              <a:rPr lang="en" sz="2200">
                <a:solidFill>
                  <a:srgbClr val="242729"/>
                </a:solidFill>
                <a:highlight>
                  <a:srgbClr val="FFFFFF"/>
                </a:highlight>
              </a:rPr>
              <a:t> - Serious error conditions, exceptions, crashes only</a:t>
            </a:r>
            <a:endParaRPr sz="2200">
              <a:solidFill>
                <a:srgbClr val="242729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00000"/>
              </a:solidFill>
            </a:endParaRPr>
          </a:p>
        </p:txBody>
      </p:sp>
      <p:sp>
        <p:nvSpPr>
          <p:cNvPr id="425" name="Google Shape;425;p7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79"/>
          <p:cNvSpPr txBox="1"/>
          <p:nvPr>
            <p:ph type="title"/>
          </p:nvPr>
        </p:nvSpPr>
        <p:spPr>
          <a:xfrm>
            <a:off x="265500" y="18427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Debugging with Android </a:t>
            </a:r>
            <a:br>
              <a:rPr lang="en"/>
            </a:br>
            <a:r>
              <a:rPr lang="en"/>
              <a:t>Studio </a:t>
            </a:r>
            <a:endParaRPr/>
          </a:p>
        </p:txBody>
      </p:sp>
      <p:sp>
        <p:nvSpPr>
          <p:cNvPr id="431" name="Google Shape;431;p7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80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What you can do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37" name="Google Shape;437;p8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8" name="Google Shape;438;p80"/>
          <p:cNvSpPr txBox="1"/>
          <p:nvPr>
            <p:ph idx="1" type="body"/>
          </p:nvPr>
        </p:nvSpPr>
        <p:spPr>
          <a:xfrm>
            <a:off x="311700" y="1076275"/>
            <a:ext cx="8520600" cy="35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Run in debug mode with attached debugger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Set and </a:t>
            </a:r>
            <a:r>
              <a:rPr lang="en">
                <a:solidFill>
                  <a:schemeClr val="dk1"/>
                </a:solidFill>
              </a:rPr>
              <a:t>configure </a:t>
            </a:r>
            <a:r>
              <a:rPr lang="en">
                <a:solidFill>
                  <a:schemeClr val="dk1"/>
                </a:solidFill>
              </a:rPr>
              <a:t>breakpoints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Halt execution at breakpoints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Inspect execution stack frames and variable values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Change variable values 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Step through code line by line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Pause and resume a running program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81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Run in debug mode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44" name="Google Shape;444;p8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45" name="Google Shape;445;p81"/>
          <p:cNvPicPr preferRelativeResize="0"/>
          <p:nvPr/>
        </p:nvPicPr>
        <p:blipFill rotWithShape="1">
          <a:blip r:embed="rId3">
            <a:alphaModFix/>
          </a:blip>
          <a:srcRect b="7740" l="0" r="0" t="0"/>
          <a:stretch/>
        </p:blipFill>
        <p:spPr>
          <a:xfrm>
            <a:off x="119900" y="1041600"/>
            <a:ext cx="6106301" cy="3286350"/>
          </a:xfrm>
          <a:prstGeom prst="rect">
            <a:avLst/>
          </a:prstGeom>
          <a:noFill/>
          <a:ln>
            <a:noFill/>
          </a:ln>
        </p:spPr>
      </p:pic>
      <p:sp>
        <p:nvSpPr>
          <p:cNvPr id="446" name="Google Shape;446;p81"/>
          <p:cNvSpPr/>
          <p:nvPr/>
        </p:nvSpPr>
        <p:spPr>
          <a:xfrm>
            <a:off x="2669725" y="1118500"/>
            <a:ext cx="187800" cy="187800"/>
          </a:xfrm>
          <a:prstGeom prst="rect">
            <a:avLst/>
          </a:prstGeom>
          <a:noFill/>
          <a:ln cap="flat" cmpd="sng" w="19050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81"/>
          <p:cNvSpPr/>
          <p:nvPr/>
        </p:nvSpPr>
        <p:spPr>
          <a:xfrm rot="10800000">
            <a:off x="2857393" y="1153850"/>
            <a:ext cx="4678200" cy="147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9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81"/>
          <p:cNvSpPr/>
          <p:nvPr/>
        </p:nvSpPr>
        <p:spPr>
          <a:xfrm>
            <a:off x="381000" y="3034400"/>
            <a:ext cx="459900" cy="187800"/>
          </a:xfrm>
          <a:prstGeom prst="rect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81"/>
          <p:cNvSpPr txBox="1"/>
          <p:nvPr/>
        </p:nvSpPr>
        <p:spPr>
          <a:xfrm>
            <a:off x="381000" y="2563575"/>
            <a:ext cx="2476500" cy="4560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Debugger pane opens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debug.png" id="450" name="Google Shape;450;p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74950" y="1041600"/>
            <a:ext cx="748400" cy="748400"/>
          </a:xfrm>
          <a:prstGeom prst="rect">
            <a:avLst/>
          </a:prstGeom>
          <a:noFill/>
          <a:ln>
            <a:noFill/>
          </a:ln>
        </p:spPr>
      </p:pic>
      <p:sp>
        <p:nvSpPr>
          <p:cNvPr id="451" name="Google Shape;451;p81"/>
          <p:cNvSpPr/>
          <p:nvPr/>
        </p:nvSpPr>
        <p:spPr>
          <a:xfrm>
            <a:off x="7535600" y="1030550"/>
            <a:ext cx="393600" cy="393600"/>
          </a:xfrm>
          <a:prstGeom prst="ellipse">
            <a:avLst/>
          </a:prstGeom>
          <a:solidFill>
            <a:srgbClr val="990000"/>
          </a:solidFill>
          <a:ln cap="flat" cmpd="sng" w="952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2" name="Google Shape;452;p81"/>
          <p:cNvSpPr/>
          <p:nvPr/>
        </p:nvSpPr>
        <p:spPr>
          <a:xfrm>
            <a:off x="840900" y="2931500"/>
            <a:ext cx="393600" cy="393600"/>
          </a:xfrm>
          <a:prstGeom prst="ellipse">
            <a:avLst/>
          </a:prstGeom>
          <a:solidFill>
            <a:srgbClr val="990000"/>
          </a:solidFill>
          <a:ln cap="flat" cmpd="sng" w="952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3" name="Google Shape;453;p81"/>
          <p:cNvSpPr txBox="1"/>
          <p:nvPr/>
        </p:nvSpPr>
        <p:spPr>
          <a:xfrm>
            <a:off x="6482450" y="2555425"/>
            <a:ext cx="2514600" cy="7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Menu: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Run &gt; Debug 'your app</a:t>
            </a:r>
            <a:r>
              <a:rPr b="1" lang="en"/>
              <a:t>'</a:t>
            </a:r>
            <a:endParaRPr b="1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82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Set breakpoints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59" name="Google Shape;459;p8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60" name="Google Shape;460;p82"/>
          <p:cNvPicPr preferRelativeResize="0"/>
          <p:nvPr/>
        </p:nvPicPr>
        <p:blipFill rotWithShape="1">
          <a:blip r:embed="rId3">
            <a:alphaModFix/>
          </a:blip>
          <a:srcRect b="7415" l="0" r="0" t="-1048"/>
          <a:stretch/>
        </p:blipFill>
        <p:spPr>
          <a:xfrm>
            <a:off x="1222075" y="1020525"/>
            <a:ext cx="6106301" cy="33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461" name="Google Shape;461;p82"/>
          <p:cNvSpPr/>
          <p:nvPr/>
        </p:nvSpPr>
        <p:spPr>
          <a:xfrm>
            <a:off x="3118761" y="1559389"/>
            <a:ext cx="155100" cy="1249200"/>
          </a:xfrm>
          <a:prstGeom prst="rect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82"/>
          <p:cNvSpPr txBox="1"/>
          <p:nvPr/>
        </p:nvSpPr>
        <p:spPr>
          <a:xfrm>
            <a:off x="106125" y="1555050"/>
            <a:ext cx="2982600" cy="7473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Click in the left margin next to executable line of code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83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Edit breakpoint properties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68" name="Google Shape;468;p8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69" name="Google Shape;469;p83"/>
          <p:cNvPicPr preferRelativeResize="0"/>
          <p:nvPr/>
        </p:nvPicPr>
        <p:blipFill rotWithShape="1">
          <a:blip r:embed="rId3">
            <a:alphaModFix/>
          </a:blip>
          <a:srcRect b="0" l="815" r="9603" t="0"/>
          <a:stretch/>
        </p:blipFill>
        <p:spPr>
          <a:xfrm>
            <a:off x="1485900" y="1020075"/>
            <a:ext cx="7483501" cy="35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470" name="Google Shape;470;p83"/>
          <p:cNvSpPr/>
          <p:nvPr/>
        </p:nvSpPr>
        <p:spPr>
          <a:xfrm>
            <a:off x="405500" y="3017425"/>
            <a:ext cx="1085700" cy="269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9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71" name="Google Shape;471;p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6125" y="2873100"/>
            <a:ext cx="633375" cy="633375"/>
          </a:xfrm>
          <a:prstGeom prst="rect">
            <a:avLst/>
          </a:prstGeom>
          <a:noFill/>
          <a:ln>
            <a:noFill/>
          </a:ln>
        </p:spPr>
      </p:pic>
      <p:sp>
        <p:nvSpPr>
          <p:cNvPr id="472" name="Google Shape;472;p83"/>
          <p:cNvSpPr/>
          <p:nvPr/>
        </p:nvSpPr>
        <p:spPr>
          <a:xfrm>
            <a:off x="95225" y="2955325"/>
            <a:ext cx="393600" cy="393600"/>
          </a:xfrm>
          <a:prstGeom prst="ellipse">
            <a:avLst/>
          </a:prstGeom>
          <a:solidFill>
            <a:srgbClr val="990000"/>
          </a:solidFill>
          <a:ln cap="flat" cmpd="sng" w="952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3" name="Google Shape;473;p83"/>
          <p:cNvSpPr/>
          <p:nvPr/>
        </p:nvSpPr>
        <p:spPr>
          <a:xfrm>
            <a:off x="4669100" y="1590600"/>
            <a:ext cx="393600" cy="393600"/>
          </a:xfrm>
          <a:prstGeom prst="ellipse">
            <a:avLst/>
          </a:prstGeom>
          <a:solidFill>
            <a:srgbClr val="990000"/>
          </a:solidFill>
          <a:ln cap="flat" cmpd="sng" w="952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84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Make breakpoints conditional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79" name="Google Shape;479;p8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0" name="Google Shape;480;p8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In properties dialog or right -click existing breakpoint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Any Java expression that returns a boolean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Code completion helps you write conditions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481" name="Google Shape;481;p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3500" y="2672700"/>
            <a:ext cx="4362450" cy="1619250"/>
          </a:xfrm>
          <a:prstGeom prst="rect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82" name="Google Shape;482;p84"/>
          <p:cNvSpPr/>
          <p:nvPr/>
        </p:nvSpPr>
        <p:spPr>
          <a:xfrm>
            <a:off x="925275" y="3588925"/>
            <a:ext cx="465300" cy="269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9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67"/>
          <p:cNvSpPr txBox="1"/>
          <p:nvPr>
            <p:ph type="ctrTitle"/>
          </p:nvPr>
        </p:nvSpPr>
        <p:spPr>
          <a:xfrm>
            <a:off x="311700" y="778202"/>
            <a:ext cx="8520600" cy="25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3.1 The Android Studio debugger</a:t>
            </a:r>
            <a:endParaRPr/>
          </a:p>
        </p:txBody>
      </p:sp>
      <p:sp>
        <p:nvSpPr>
          <p:cNvPr id="341" name="Google Shape;341;p6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85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Run until app stops at breakpoint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88" name="Google Shape;488;p8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89" name="Google Shape;489;p85"/>
          <p:cNvPicPr preferRelativeResize="0"/>
          <p:nvPr/>
        </p:nvPicPr>
        <p:blipFill rotWithShape="1">
          <a:blip r:embed="rId3">
            <a:alphaModFix/>
          </a:blip>
          <a:srcRect b="14274" l="5489" r="3931" t="12374"/>
          <a:stretch/>
        </p:blipFill>
        <p:spPr>
          <a:xfrm>
            <a:off x="593125" y="1380875"/>
            <a:ext cx="5968324" cy="3132425"/>
          </a:xfrm>
          <a:prstGeom prst="rect">
            <a:avLst/>
          </a:prstGeom>
          <a:noFill/>
          <a:ln>
            <a:noFill/>
          </a:ln>
        </p:spPr>
      </p:pic>
      <p:sp>
        <p:nvSpPr>
          <p:cNvPr id="490" name="Google Shape;490;p85"/>
          <p:cNvSpPr txBox="1"/>
          <p:nvPr/>
        </p:nvSpPr>
        <p:spPr>
          <a:xfrm>
            <a:off x="6910950" y="1564175"/>
            <a:ext cx="1561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Breakpoint</a:t>
            </a:r>
            <a:endParaRPr/>
          </a:p>
        </p:txBody>
      </p:sp>
      <p:sp>
        <p:nvSpPr>
          <p:cNvPr id="491" name="Google Shape;491;p85"/>
          <p:cNvSpPr/>
          <p:nvPr/>
        </p:nvSpPr>
        <p:spPr>
          <a:xfrm rot="10800000">
            <a:off x="6480046" y="1687475"/>
            <a:ext cx="424500" cy="147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9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85"/>
          <p:cNvSpPr txBox="1"/>
          <p:nvPr/>
        </p:nvSpPr>
        <p:spPr>
          <a:xfrm>
            <a:off x="788850" y="3788300"/>
            <a:ext cx="1031700" cy="4725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Frames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3" name="Google Shape;493;p85"/>
          <p:cNvSpPr txBox="1"/>
          <p:nvPr/>
        </p:nvSpPr>
        <p:spPr>
          <a:xfrm>
            <a:off x="2092425" y="3788300"/>
            <a:ext cx="2338800" cy="4725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Variable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s in scope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4" name="Google Shape;494;p85"/>
          <p:cNvSpPr txBox="1"/>
          <p:nvPr/>
        </p:nvSpPr>
        <p:spPr>
          <a:xfrm>
            <a:off x="5538900" y="3827750"/>
            <a:ext cx="2258100" cy="3936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Watches (C/C++)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9" name="Google Shape;499;p86"/>
          <p:cNvPicPr preferRelativeResize="0"/>
          <p:nvPr/>
        </p:nvPicPr>
        <p:blipFill rotWithShape="1">
          <a:blip r:embed="rId3">
            <a:alphaModFix/>
          </a:blip>
          <a:srcRect b="6994" l="0" r="71428" t="0"/>
          <a:stretch/>
        </p:blipFill>
        <p:spPr>
          <a:xfrm>
            <a:off x="311700" y="1271275"/>
            <a:ext cx="2612576" cy="2889876"/>
          </a:xfrm>
          <a:prstGeom prst="rect">
            <a:avLst/>
          </a:prstGeom>
          <a:noFill/>
          <a:ln>
            <a:noFill/>
          </a:ln>
        </p:spPr>
      </p:pic>
      <p:sp>
        <p:nvSpPr>
          <p:cNvPr id="500" name="Google Shape;500;p86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Inspect frames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01" name="Google Shape;501;p8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2" name="Google Shape;502;p86"/>
          <p:cNvSpPr txBox="1"/>
          <p:nvPr/>
        </p:nvSpPr>
        <p:spPr>
          <a:xfrm>
            <a:off x="3367400" y="2072850"/>
            <a:ext cx="4996200" cy="9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Top frame is where execution is halted in your code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3" name="Google Shape;503;p86"/>
          <p:cNvSpPr/>
          <p:nvPr/>
        </p:nvSpPr>
        <p:spPr>
          <a:xfrm rot="10800000">
            <a:off x="2742670" y="2273950"/>
            <a:ext cx="548700" cy="147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9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8" name="Google Shape;508;p87"/>
          <p:cNvPicPr preferRelativeResize="0"/>
          <p:nvPr/>
        </p:nvPicPr>
        <p:blipFill rotWithShape="1">
          <a:blip r:embed="rId3">
            <a:alphaModFix/>
          </a:blip>
          <a:srcRect b="6716" l="26162" r="36247" t="0"/>
          <a:stretch/>
        </p:blipFill>
        <p:spPr>
          <a:xfrm>
            <a:off x="189225" y="1068025"/>
            <a:ext cx="3437173" cy="2898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9" name="Google Shape;509;p87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Inspect and edit variables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10" name="Google Shape;510;p8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1" name="Google Shape;511;p87"/>
          <p:cNvSpPr txBox="1"/>
          <p:nvPr/>
        </p:nvSpPr>
        <p:spPr>
          <a:xfrm>
            <a:off x="3711025" y="1343350"/>
            <a:ext cx="4996200" cy="6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Right-click on variable for menu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12" name="Google Shape;512;p87"/>
          <p:cNvPicPr preferRelativeResize="0"/>
          <p:nvPr/>
        </p:nvPicPr>
        <p:blipFill rotWithShape="1">
          <a:blip r:embed="rId4">
            <a:alphaModFix/>
          </a:blip>
          <a:srcRect b="1559" l="28289" r="34429" t="27884"/>
          <a:stretch/>
        </p:blipFill>
        <p:spPr>
          <a:xfrm>
            <a:off x="2351300" y="2090075"/>
            <a:ext cx="1698175" cy="2522749"/>
          </a:xfrm>
          <a:prstGeom prst="rect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88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Basic Stepping Commands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18" name="Google Shape;518;p8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519" name="Google Shape;519;p88"/>
          <p:cNvGraphicFramePr/>
          <p:nvPr/>
        </p:nvGraphicFramePr>
        <p:xfrm>
          <a:off x="372175" y="1073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{2426C8E2-7692-419B-BE74-6FC98DE3AC95}</a:tableStyleId>
              </a:tblPr>
              <a:tblGrid>
                <a:gridCol w="2221875"/>
                <a:gridCol w="875200"/>
                <a:gridCol w="5194525"/>
              </a:tblGrid>
              <a:tr h="437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Step Over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F8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Step to the next line in current file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7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Step Into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F7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Step to the next executed line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52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Force</a:t>
                      </a: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 Step Into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⇧F7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40485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Step into a method in a class that you wouldn't normally step into, like a standard JDK class</a:t>
                      </a:r>
                      <a:endParaRPr sz="1800">
                        <a:solidFill>
                          <a:srgbClr val="404853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5250" marB="476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52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Step Out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⇧F8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40485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Step to first executed line after returning from current method</a:t>
                      </a:r>
                      <a:endParaRPr sz="1800">
                        <a:solidFill>
                          <a:srgbClr val="404853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5250" marB="476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4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Run to Cursor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⌥</a:t>
                      </a: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F9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71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40485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Run to the line where the cursor is in the file</a:t>
                      </a:r>
                      <a:endParaRPr sz="1800">
                        <a:solidFill>
                          <a:srgbClr val="404853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5250" marB="476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89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Stepping through code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25" name="Google Shape;525;p8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6" name="Google Shape;526;p89"/>
          <p:cNvSpPr txBox="1"/>
          <p:nvPr/>
        </p:nvSpPr>
        <p:spPr>
          <a:xfrm>
            <a:off x="2204350" y="1356475"/>
            <a:ext cx="3184200" cy="4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Show execution point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27" name="Google Shape;527;p89"/>
          <p:cNvPicPr preferRelativeResize="0"/>
          <p:nvPr/>
        </p:nvPicPr>
        <p:blipFill rotWithShape="1">
          <a:blip r:embed="rId3">
            <a:alphaModFix/>
          </a:blip>
          <a:srcRect b="80110" l="0" r="38302" t="0"/>
          <a:stretch/>
        </p:blipFill>
        <p:spPr>
          <a:xfrm>
            <a:off x="585063" y="2228788"/>
            <a:ext cx="7059475" cy="970300"/>
          </a:xfrm>
          <a:prstGeom prst="rect">
            <a:avLst/>
          </a:prstGeom>
          <a:noFill/>
          <a:ln>
            <a:noFill/>
          </a:ln>
        </p:spPr>
      </p:pic>
      <p:sp>
        <p:nvSpPr>
          <p:cNvPr id="528" name="Google Shape;528;p89"/>
          <p:cNvSpPr txBox="1"/>
          <p:nvPr/>
        </p:nvSpPr>
        <p:spPr>
          <a:xfrm>
            <a:off x="2808175" y="3446500"/>
            <a:ext cx="1529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Step over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9" name="Google Shape;529;p89"/>
          <p:cNvSpPr txBox="1"/>
          <p:nvPr/>
        </p:nvSpPr>
        <p:spPr>
          <a:xfrm>
            <a:off x="4337575" y="3440775"/>
            <a:ext cx="1529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Step into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0" name="Google Shape;530;p89"/>
          <p:cNvSpPr txBox="1"/>
          <p:nvPr/>
        </p:nvSpPr>
        <p:spPr>
          <a:xfrm>
            <a:off x="5142200" y="3940850"/>
            <a:ext cx="2375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Force step into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1" name="Google Shape;531;p89"/>
          <p:cNvSpPr txBox="1"/>
          <p:nvPr/>
        </p:nvSpPr>
        <p:spPr>
          <a:xfrm>
            <a:off x="6210275" y="3446500"/>
            <a:ext cx="1529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Step out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2" name="Google Shape;532;p89"/>
          <p:cNvSpPr txBox="1"/>
          <p:nvPr/>
        </p:nvSpPr>
        <p:spPr>
          <a:xfrm>
            <a:off x="5236150" y="1356475"/>
            <a:ext cx="1714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Drop frame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3" name="Google Shape;533;p89"/>
          <p:cNvSpPr txBox="1"/>
          <p:nvPr/>
        </p:nvSpPr>
        <p:spPr>
          <a:xfrm>
            <a:off x="6972275" y="1356475"/>
            <a:ext cx="2169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Run to cursor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34" name="Google Shape;534;p89"/>
          <p:cNvCxnSpPr/>
          <p:nvPr/>
        </p:nvCxnSpPr>
        <p:spPr>
          <a:xfrm>
            <a:off x="4430950" y="1824575"/>
            <a:ext cx="0" cy="873300"/>
          </a:xfrm>
          <a:prstGeom prst="straightConnector1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5" name="Google Shape;535;p89"/>
          <p:cNvCxnSpPr/>
          <p:nvPr/>
        </p:nvCxnSpPr>
        <p:spPr>
          <a:xfrm>
            <a:off x="6598225" y="1831625"/>
            <a:ext cx="0" cy="848100"/>
          </a:xfrm>
          <a:prstGeom prst="straightConnector1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6" name="Google Shape;536;p89"/>
          <p:cNvCxnSpPr/>
          <p:nvPr/>
        </p:nvCxnSpPr>
        <p:spPr>
          <a:xfrm>
            <a:off x="7234625" y="1824575"/>
            <a:ext cx="0" cy="838200"/>
          </a:xfrm>
          <a:prstGeom prst="straightConnector1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7" name="Google Shape;537;p89"/>
          <p:cNvCxnSpPr/>
          <p:nvPr/>
        </p:nvCxnSpPr>
        <p:spPr>
          <a:xfrm>
            <a:off x="5910500" y="3022175"/>
            <a:ext cx="0" cy="1092000"/>
          </a:xfrm>
          <a:prstGeom prst="straightConnector1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8" name="Google Shape;538;p89"/>
          <p:cNvCxnSpPr/>
          <p:nvPr/>
        </p:nvCxnSpPr>
        <p:spPr>
          <a:xfrm>
            <a:off x="6355425" y="3022175"/>
            <a:ext cx="242700" cy="552600"/>
          </a:xfrm>
          <a:prstGeom prst="straightConnector1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9" name="Google Shape;539;p89"/>
          <p:cNvCxnSpPr/>
          <p:nvPr/>
        </p:nvCxnSpPr>
        <p:spPr>
          <a:xfrm flipH="1">
            <a:off x="4966375" y="3022175"/>
            <a:ext cx="389400" cy="556500"/>
          </a:xfrm>
          <a:prstGeom prst="straightConnector1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0" name="Google Shape;540;p89"/>
          <p:cNvCxnSpPr/>
          <p:nvPr/>
        </p:nvCxnSpPr>
        <p:spPr>
          <a:xfrm flipH="1">
            <a:off x="3388400" y="3024125"/>
            <a:ext cx="1511100" cy="589800"/>
          </a:xfrm>
          <a:prstGeom prst="straightConnector1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90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>
                <a:solidFill>
                  <a:srgbClr val="FFFFFF"/>
                </a:solidFill>
              </a:rPr>
              <a:t>Resume and Pause</a:t>
            </a:r>
            <a:endParaRPr sz="3400">
              <a:solidFill>
                <a:srgbClr val="FFFFFF"/>
              </a:solidFill>
            </a:endParaRPr>
          </a:p>
        </p:txBody>
      </p:sp>
      <p:sp>
        <p:nvSpPr>
          <p:cNvPr id="546" name="Google Shape;546;p9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47" name="Google Shape;547;p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2857" y="1321300"/>
            <a:ext cx="4819650" cy="2705100"/>
          </a:xfrm>
          <a:prstGeom prst="rect">
            <a:avLst/>
          </a:prstGeom>
          <a:noFill/>
          <a:ln>
            <a:noFill/>
          </a:ln>
        </p:spPr>
      </p:pic>
      <p:sp>
        <p:nvSpPr>
          <p:cNvPr id="548" name="Google Shape;548;p90"/>
          <p:cNvSpPr txBox="1"/>
          <p:nvPr/>
        </p:nvSpPr>
        <p:spPr>
          <a:xfrm>
            <a:off x="1020075" y="1445175"/>
            <a:ext cx="1316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Resume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9" name="Google Shape;549;p90"/>
          <p:cNvSpPr txBox="1"/>
          <p:nvPr/>
        </p:nvSpPr>
        <p:spPr>
          <a:xfrm>
            <a:off x="1195575" y="2138500"/>
            <a:ext cx="1141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Pause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50" name="Google Shape;550;p90"/>
          <p:cNvCxnSpPr/>
          <p:nvPr/>
        </p:nvCxnSpPr>
        <p:spPr>
          <a:xfrm>
            <a:off x="2340537" y="1796400"/>
            <a:ext cx="665400" cy="98700"/>
          </a:xfrm>
          <a:prstGeom prst="straightConnector1">
            <a:avLst/>
          </a:prstGeom>
          <a:noFill/>
          <a:ln cap="flat" cmpd="sng" w="38100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1" name="Google Shape;551;p90"/>
          <p:cNvCxnSpPr/>
          <p:nvPr/>
        </p:nvCxnSpPr>
        <p:spPr>
          <a:xfrm flipH="1" rot="10800000">
            <a:off x="2359975" y="2219325"/>
            <a:ext cx="666600" cy="260400"/>
          </a:xfrm>
          <a:prstGeom prst="straightConnector1">
            <a:avLst/>
          </a:prstGeom>
          <a:noFill/>
          <a:ln cap="flat" cmpd="sng" w="38100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2" name="Google Shape;552;p90"/>
          <p:cNvSpPr txBox="1"/>
          <p:nvPr/>
        </p:nvSpPr>
        <p:spPr>
          <a:xfrm>
            <a:off x="5794200" y="3483250"/>
            <a:ext cx="3138600" cy="11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M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enu: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   Run-&gt;Pause Program…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   Run-&gt;Resume Program...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3" name="Google Shape;553;p90"/>
          <p:cNvSpPr txBox="1"/>
          <p:nvPr/>
        </p:nvSpPr>
        <p:spPr>
          <a:xfrm>
            <a:off x="270975" y="3013450"/>
            <a:ext cx="2065800" cy="8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Mute all breakpoints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54" name="Google Shape;554;p90"/>
          <p:cNvCxnSpPr>
            <a:stCxn id="553" idx="3"/>
          </p:cNvCxnSpPr>
          <p:nvPr/>
        </p:nvCxnSpPr>
        <p:spPr>
          <a:xfrm flipH="1" rot="10800000">
            <a:off x="2336775" y="3198400"/>
            <a:ext cx="678300" cy="238500"/>
          </a:xfrm>
          <a:prstGeom prst="straightConnector1">
            <a:avLst/>
          </a:prstGeom>
          <a:noFill/>
          <a:ln cap="flat" cmpd="sng" w="38100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9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560" name="Google Shape;560;p91"/>
          <p:cNvSpPr txBox="1"/>
          <p:nvPr>
            <p:ph idx="1" type="body"/>
          </p:nvPr>
        </p:nvSpPr>
        <p:spPr>
          <a:xfrm>
            <a:off x="235500" y="1096275"/>
            <a:ext cx="8696400" cy="35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Debug Your App</a:t>
            </a:r>
            <a:r>
              <a:rPr lang="en"/>
              <a:t> (Android Studio User Guide)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Debugging and Testing in Android Studio</a:t>
            </a:r>
            <a:r>
              <a:rPr lang="en"/>
              <a:t> (video) </a:t>
            </a:r>
            <a:endParaRPr/>
          </a:p>
        </p:txBody>
      </p:sp>
      <p:sp>
        <p:nvSpPr>
          <p:cNvPr id="561" name="Google Shape;561;p9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9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567" name="Google Shape;567;p9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8" name="Google Shape;568;p92"/>
          <p:cNvSpPr txBox="1"/>
          <p:nvPr/>
        </p:nvSpPr>
        <p:spPr>
          <a:xfrm>
            <a:off x="311700" y="2063725"/>
            <a:ext cx="8520600" cy="13833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Concept Chapter:</a:t>
            </a: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3.1 The Android Studio debugger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Practical: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3.1 The debugger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9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574" name="Google Shape;574;p9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9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6" name="Google Shape;576;p9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68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Contents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47" name="Google Shape;347;p68"/>
          <p:cNvSpPr txBox="1"/>
          <p:nvPr>
            <p:ph idx="1" type="body"/>
          </p:nvPr>
        </p:nvSpPr>
        <p:spPr>
          <a:xfrm>
            <a:off x="311700" y="1076275"/>
            <a:ext cx="8398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All code has bugs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Android Studio logging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Android Studio debugger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Working with breakpoints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Changing variables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Stepping through code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48" name="Google Shape;348;p6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69"/>
          <p:cNvSpPr txBox="1"/>
          <p:nvPr>
            <p:ph type="title"/>
          </p:nvPr>
        </p:nvSpPr>
        <p:spPr>
          <a:xfrm>
            <a:off x="265500" y="18427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Code Has Bugs</a:t>
            </a:r>
            <a:endParaRPr/>
          </a:p>
        </p:txBody>
      </p:sp>
      <p:sp>
        <p:nvSpPr>
          <p:cNvPr id="354" name="Google Shape;354;p6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7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Bugs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60" name="Google Shape;360;p7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1" name="Google Shape;361;p7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Incorrect or unexpected result, wrong values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Crashes, exceptions, freezes, memory leaks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Causes</a:t>
            </a:r>
            <a:endParaRPr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>
                <a:solidFill>
                  <a:schemeClr val="dk1"/>
                </a:solidFill>
              </a:rPr>
              <a:t>Human Design or Implementation Error &gt; Fix your code</a:t>
            </a:r>
            <a:endParaRPr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>
                <a:solidFill>
                  <a:schemeClr val="dk1"/>
                </a:solidFill>
              </a:rPr>
              <a:t>Software fault, but in libraries &gt; Work around limitation</a:t>
            </a:r>
            <a:endParaRPr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>
                <a:solidFill>
                  <a:schemeClr val="dk1"/>
                </a:solidFill>
              </a:rPr>
              <a:t>Hardware fault or limitation -&gt; Make it work with what's available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Origin of the term "bug"</a:t>
            </a:r>
            <a:r>
              <a:rPr lang="en">
                <a:solidFill>
                  <a:schemeClr val="dk1"/>
                </a:solidFill>
              </a:rPr>
              <a:t> (it's not what you think)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7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Debugging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67" name="Google Shape;367;p7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8" name="Google Shape;368;p71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Find and fix errors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Correct unexpected and undesirable behavior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Unit tests help identify bugs and prevent regression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User testing helps identify interaction bugs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72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Android Studio debugging tools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74" name="Google Shape;374;p7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5" name="Google Shape;375;p72"/>
          <p:cNvSpPr txBox="1"/>
          <p:nvPr>
            <p:ph idx="1" type="body"/>
          </p:nvPr>
        </p:nvSpPr>
        <p:spPr>
          <a:xfrm>
            <a:off x="311700" y="1076275"/>
            <a:ext cx="8520600" cy="35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Android Studio has tools that help you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identify problems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find where in the source code the problem is created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so that you can fix it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73"/>
          <p:cNvSpPr txBox="1"/>
          <p:nvPr>
            <p:ph type="title"/>
          </p:nvPr>
        </p:nvSpPr>
        <p:spPr>
          <a:xfrm>
            <a:off x="265500" y="18427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Logging with Android Studio </a:t>
            </a:r>
            <a:endParaRPr/>
          </a:p>
        </p:txBody>
      </p:sp>
      <p:sp>
        <p:nvSpPr>
          <p:cNvPr id="381" name="Google Shape;381;p7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7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Log messages to your code</a:t>
            </a:r>
            <a:endParaRPr/>
          </a:p>
        </p:txBody>
      </p:sp>
      <p:sp>
        <p:nvSpPr>
          <p:cNvPr id="387" name="Google Shape;387;p74"/>
          <p:cNvSpPr txBox="1"/>
          <p:nvPr>
            <p:ph idx="1" type="body"/>
          </p:nvPr>
        </p:nvSpPr>
        <p:spPr>
          <a:xfrm>
            <a:off x="311700" y="1077825"/>
            <a:ext cx="8520600" cy="350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import android.util.Log;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// Use class variable with class name as tag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private static final String TAG =   </a:t>
            </a:r>
            <a:br>
              <a:rPr lang="en" sz="2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MainActivity.class.getSimpleName();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// Show message in Logcat pane of Android Studio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// Log.&lt;log-level&gt;(TAG, "Message");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Log.d(TAG, “Hello World”);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8" name="Google Shape;388;p7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