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0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64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65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72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66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1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67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68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69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6.xml"/>
  <Override ContentType="application/vnd.openxmlformats-officedocument.presentationml.slideMaster+xml" PartName="/ppt/slideMasters/slideMaster5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7.xml"/>
  <Override ContentType="application/vnd.openxmlformats-officedocument.theme+xml" PartName="/ppt/theme/theme6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20" r:id="rId3"/>
    <p:sldMasterId id="2147483721" r:id="rId4"/>
    <p:sldMasterId id="2147483722" r:id="rId5"/>
    <p:sldMasterId id="2147483723" r:id="rId6"/>
    <p:sldMasterId id="2147483724" r:id="rId7"/>
    <p:sldMasterId id="2147483725" r:id="rId8"/>
  </p:sldMasterIdLst>
  <p:notesMasterIdLst>
    <p:notesMasterId r:id="rId9"/>
  </p:notesMasterIdLst>
  <p:sldIdLst>
    <p:sldId id="256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3" r:id="rId27"/>
    <p:sldId id="274" r:id="rId28"/>
    <p:sldId id="275" r:id="rId29"/>
    <p:sldId id="276" r:id="rId30"/>
    <p:sldId id="277" r:id="rId31"/>
    <p:sldId id="278" r:id="rId32"/>
    <p:sldId id="279" r:id="rId33"/>
    <p:sldId id="280" r:id="rId34"/>
    <p:sldId id="281" r:id="rId35"/>
    <p:sldId id="282" r:id="rId36"/>
    <p:sldId id="283" r:id="rId37"/>
    <p:sldId id="284" r:id="rId38"/>
    <p:sldId id="285" r:id="rId39"/>
    <p:sldId id="286" r:id="rId40"/>
    <p:sldId id="287" r:id="rId41"/>
    <p:sldId id="288" r:id="rId42"/>
    <p:sldId id="289" r:id="rId43"/>
    <p:sldId id="290" r:id="rId44"/>
    <p:sldId id="291" r:id="rId45"/>
    <p:sldId id="292" r:id="rId46"/>
    <p:sldId id="293" r:id="rId47"/>
    <p:sldId id="294" r:id="rId48"/>
  </p:sldIdLst>
  <p:sldSz cy="5143500" cx="9144000"/>
  <p:notesSz cx="6858000" cy="9144000"/>
  <p:embeddedFontLst>
    <p:embeddedFont>
      <p:font typeface="Roboto"/>
      <p:regular r:id="rId49"/>
      <p:bold r:id="rId50"/>
      <p:italic r:id="rId51"/>
      <p:boldItalic r:id="rId52"/>
    </p:embeddedFont>
    <p:embeddedFont>
      <p:font typeface="Open Sans"/>
      <p:regular r:id="rId53"/>
      <p:bold r:id="rId54"/>
      <p:italic r:id="rId55"/>
      <p:boldItalic r:id="rId5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1.xml"/><Relationship Id="rId42" Type="http://schemas.openxmlformats.org/officeDocument/2006/relationships/slide" Target="slides/slide33.xml"/><Relationship Id="rId41" Type="http://schemas.openxmlformats.org/officeDocument/2006/relationships/slide" Target="slides/slide32.xml"/><Relationship Id="rId44" Type="http://schemas.openxmlformats.org/officeDocument/2006/relationships/slide" Target="slides/slide35.xml"/><Relationship Id="rId43" Type="http://schemas.openxmlformats.org/officeDocument/2006/relationships/slide" Target="slides/slide34.xml"/><Relationship Id="rId46" Type="http://schemas.openxmlformats.org/officeDocument/2006/relationships/slide" Target="slides/slide37.xml"/><Relationship Id="rId45" Type="http://schemas.openxmlformats.org/officeDocument/2006/relationships/slide" Target="slides/slide36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notesMaster" Target="notesMasters/notesMaster1.xml"/><Relationship Id="rId48" Type="http://schemas.openxmlformats.org/officeDocument/2006/relationships/slide" Target="slides/slide39.xml"/><Relationship Id="rId47" Type="http://schemas.openxmlformats.org/officeDocument/2006/relationships/slide" Target="slides/slide38.xml"/><Relationship Id="rId49" Type="http://schemas.openxmlformats.org/officeDocument/2006/relationships/font" Target="fonts/Roboto-regular.fntdata"/><Relationship Id="rId5" Type="http://schemas.openxmlformats.org/officeDocument/2006/relationships/slideMaster" Target="slideMasters/slideMaster3.xml"/><Relationship Id="rId6" Type="http://schemas.openxmlformats.org/officeDocument/2006/relationships/slideMaster" Target="slideMasters/slideMaster4.xml"/><Relationship Id="rId7" Type="http://schemas.openxmlformats.org/officeDocument/2006/relationships/slideMaster" Target="slideMasters/slideMaster5.xml"/><Relationship Id="rId8" Type="http://schemas.openxmlformats.org/officeDocument/2006/relationships/slideMaster" Target="slideMasters/slideMaster6.xml"/><Relationship Id="rId31" Type="http://schemas.openxmlformats.org/officeDocument/2006/relationships/slide" Target="slides/slide22.xml"/><Relationship Id="rId30" Type="http://schemas.openxmlformats.org/officeDocument/2006/relationships/slide" Target="slides/slide21.xml"/><Relationship Id="rId33" Type="http://schemas.openxmlformats.org/officeDocument/2006/relationships/slide" Target="slides/slide24.xml"/><Relationship Id="rId32" Type="http://schemas.openxmlformats.org/officeDocument/2006/relationships/slide" Target="slides/slide23.xml"/><Relationship Id="rId35" Type="http://schemas.openxmlformats.org/officeDocument/2006/relationships/slide" Target="slides/slide26.xml"/><Relationship Id="rId34" Type="http://schemas.openxmlformats.org/officeDocument/2006/relationships/slide" Target="slides/slide25.xml"/><Relationship Id="rId37" Type="http://schemas.openxmlformats.org/officeDocument/2006/relationships/slide" Target="slides/slide28.xml"/><Relationship Id="rId36" Type="http://schemas.openxmlformats.org/officeDocument/2006/relationships/slide" Target="slides/slide27.xml"/><Relationship Id="rId39" Type="http://schemas.openxmlformats.org/officeDocument/2006/relationships/slide" Target="slides/slide30.xml"/><Relationship Id="rId38" Type="http://schemas.openxmlformats.org/officeDocument/2006/relationships/slide" Target="slides/slide29.xml"/><Relationship Id="rId20" Type="http://schemas.openxmlformats.org/officeDocument/2006/relationships/slide" Target="slides/slide11.xml"/><Relationship Id="rId22" Type="http://schemas.openxmlformats.org/officeDocument/2006/relationships/slide" Target="slides/slide13.xml"/><Relationship Id="rId21" Type="http://schemas.openxmlformats.org/officeDocument/2006/relationships/slide" Target="slides/slide12.xml"/><Relationship Id="rId24" Type="http://schemas.openxmlformats.org/officeDocument/2006/relationships/slide" Target="slides/slide15.xml"/><Relationship Id="rId23" Type="http://schemas.openxmlformats.org/officeDocument/2006/relationships/slide" Target="slides/slide14.xml"/><Relationship Id="rId26" Type="http://schemas.openxmlformats.org/officeDocument/2006/relationships/slide" Target="slides/slide17.xml"/><Relationship Id="rId25" Type="http://schemas.openxmlformats.org/officeDocument/2006/relationships/slide" Target="slides/slide16.xml"/><Relationship Id="rId28" Type="http://schemas.openxmlformats.org/officeDocument/2006/relationships/slide" Target="slides/slide19.xml"/><Relationship Id="rId27" Type="http://schemas.openxmlformats.org/officeDocument/2006/relationships/slide" Target="slides/slide18.xml"/><Relationship Id="rId29" Type="http://schemas.openxmlformats.org/officeDocument/2006/relationships/slide" Target="slides/slide20.xml"/><Relationship Id="rId51" Type="http://schemas.openxmlformats.org/officeDocument/2006/relationships/font" Target="fonts/Roboto-italic.fntdata"/><Relationship Id="rId50" Type="http://schemas.openxmlformats.org/officeDocument/2006/relationships/font" Target="fonts/Roboto-bold.fntdata"/><Relationship Id="rId53" Type="http://schemas.openxmlformats.org/officeDocument/2006/relationships/font" Target="fonts/OpenSans-regular.fntdata"/><Relationship Id="rId52" Type="http://schemas.openxmlformats.org/officeDocument/2006/relationships/font" Target="fonts/Roboto-boldItalic.fntdata"/><Relationship Id="rId11" Type="http://schemas.openxmlformats.org/officeDocument/2006/relationships/slide" Target="slides/slide2.xml"/><Relationship Id="rId55" Type="http://schemas.openxmlformats.org/officeDocument/2006/relationships/font" Target="fonts/OpenSans-italic.fntdata"/><Relationship Id="rId10" Type="http://schemas.openxmlformats.org/officeDocument/2006/relationships/slide" Target="slides/slide1.xml"/><Relationship Id="rId54" Type="http://schemas.openxmlformats.org/officeDocument/2006/relationships/font" Target="fonts/OpenSans-bold.fntdata"/><Relationship Id="rId13" Type="http://schemas.openxmlformats.org/officeDocument/2006/relationships/slide" Target="slides/slide4.xml"/><Relationship Id="rId12" Type="http://schemas.openxmlformats.org/officeDocument/2006/relationships/slide" Target="slides/slide3.xml"/><Relationship Id="rId56" Type="http://schemas.openxmlformats.org/officeDocument/2006/relationships/font" Target="fonts/OpenSans-boldItalic.fntdata"/><Relationship Id="rId15" Type="http://schemas.openxmlformats.org/officeDocument/2006/relationships/slide" Target="slides/slide6.xml"/><Relationship Id="rId14" Type="http://schemas.openxmlformats.org/officeDocument/2006/relationships/slide" Target="slides/slide5.xml"/><Relationship Id="rId17" Type="http://schemas.openxmlformats.org/officeDocument/2006/relationships/slide" Target="slides/slide8.xml"/><Relationship Id="rId16" Type="http://schemas.openxmlformats.org/officeDocument/2006/relationships/slide" Target="slides/slide7.xml"/><Relationship Id="rId19" Type="http://schemas.openxmlformats.org/officeDocument/2006/relationships/slide" Target="slides/slide10.xml"/><Relationship Id="rId18" Type="http://schemas.openxmlformats.org/officeDocument/2006/relationships/slide" Target="slides/slide9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15c6e85b7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15c6e85b7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1662f124ac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1662f124ac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1878bc5f46_0_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1878bc5f46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1878bc5f46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1878bc5f46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11793e440e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" name="Google Shape;489;g11793e440e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11793e440e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6" name="Google Shape;496;g11793e440e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16f6a80a6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Google Shape;503;g16f6a80a6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1878bc5f46_0_2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1878bc5f46_0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11793e440e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11793e440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g11793e440e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4" name="Google Shape;524;g11793e440e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g1878bc5f46_0_2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0" name="Google Shape;530;g1878bc5f46_0_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1878bc5f46_0_2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1878bc5f46_0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1878bc5f46_0_2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Google Shape;544;g1878bc5f46_0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1878bc5f46_0_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" name="Google Shape;551;g1878bc5f46_0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g1878bc5f46_0_2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8" name="Google Shape;558;g1878bc5f46_0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11793e440e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5" name="Google Shape;565;g11793e440e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g1878bc5f46_0_2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2" name="Google Shape;572;g1878bc5f46_0_2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g1878bc5f46_0_3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9" name="Google Shape;579;g1878bc5f46_0_3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g1878bc5f46_0_3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6" name="Google Shape;586;g1878bc5f46_0_3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g11793e440e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3" name="Google Shape;593;g11793e440e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g11793e440e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0" name="Google Shape;600;g11793e440e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1878bc5f46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1878bc5f46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g1878bc5f46_0_3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7" name="Google Shape;607;g1878bc5f46_0_3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g1878bc5f46_0_3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4" name="Google Shape;614;g1878bc5f46_0_3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g11793e440e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0" name="Google Shape;620;g11793e440e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g11793e440e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7" name="Google Shape;627;g11793e440e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g16f6a80a6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5" name="Google Shape;635;g16f6a80a6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g1878bc5f4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3" name="Google Shape;643;g1878bc5f4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g1878bc5f46_0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1" name="Google Shape;651;g1878bc5f46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g1878bc5f46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8" name="Google Shape;658;g1878bc5f46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g1878bc5f46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5" name="Google Shape;665;g1878bc5f4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g1878bc5f46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2" name="Google Shape;672;g1878bc5f46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116e4ee7f0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116e4ee7f0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15c6e85b73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15c6e85b73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None/>
            </a:pPr>
            <a:r>
              <a:t/>
            </a:r>
            <a:endParaRPr i="1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1662f124ac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1662f124ac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1662f124ac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1662f124ac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1878bc5f46_0_2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1878bc5f46_0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1662f124ac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1662f124ac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3.png"/><Relationship Id="rId4" Type="http://schemas.openxmlformats.org/officeDocument/2006/relationships/hyperlink" Target="https://creativecommons.org/licenses/by/4.0/" TargetMode="External"/><Relationship Id="rId5" Type="http://schemas.openxmlformats.org/officeDocument/2006/relationships/image" Target="../media/image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2.jpg"/><Relationship Id="rId3" Type="http://schemas.openxmlformats.org/officeDocument/2006/relationships/image" Target="../media/image4.png"/><Relationship Id="rId4" Type="http://schemas.openxmlformats.org/officeDocument/2006/relationships/hyperlink" Target="http://creativecommons.org/licenses/by-nc/4.0/" TargetMode="External"/><Relationship Id="rId5" Type="http://schemas.openxmlformats.org/officeDocument/2006/relationships/image" Target="../media/image6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8.pn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7.jpg"/><Relationship Id="rId3" Type="http://schemas.openxmlformats.org/officeDocument/2006/relationships/image" Target="../media/image5.png"/><Relationship Id="rId4" Type="http://schemas.openxmlformats.org/officeDocument/2006/relationships/hyperlink" Target="https://creativecommons.org/licenses/by/4.0/" TargetMode="External"/><Relationship Id="rId5" Type="http://schemas.openxmlformats.org/officeDocument/2006/relationships/image" Target="../media/image2.png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3.jp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hyperlink" Target="http://creativecommons.org/licenses/by-nc/4.0/" TargetMode="Externa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14.jpg"/><Relationship Id="rId3" Type="http://schemas.openxmlformats.org/officeDocument/2006/relationships/image" Target="../media/image15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16.jpg"/><Relationship Id="rId3" Type="http://schemas.openxmlformats.org/officeDocument/2006/relationships/image" Target="../media/image11.png"/><Relationship Id="rId4" Type="http://schemas.openxmlformats.org/officeDocument/2006/relationships/image" Target="../media/image17.png"/><Relationship Id="rId5" Type="http://schemas.openxmlformats.org/officeDocument/2006/relationships/hyperlink" Target="http://creativecommons.org/licenses/by-nc/4.0/" TargetMode="External"/></Relationships>
</file>

<file path=ppt/slideLayouts/_rels/slideLayout7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58" name="Google Shape;58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59" name="Google Shape;59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" name="Google Shape;61;p12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" name="Google Shape;62;p12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12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12"/>
          <p:cNvSpPr txBox="1"/>
          <p:nvPr>
            <p:ph idx="3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5" name="Google Shape;65;p12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66" name="Google Shape;66;p12"/>
          <p:cNvSpPr txBox="1"/>
          <p:nvPr/>
        </p:nvSpPr>
        <p:spPr>
          <a:xfrm>
            <a:off x="4559625" y="4756453"/>
            <a:ext cx="1105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UI testing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" name="Google Shape;67;p12"/>
          <p:cNvSpPr txBox="1"/>
          <p:nvPr/>
        </p:nvSpPr>
        <p:spPr>
          <a:xfrm>
            <a:off x="23054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" name="Google Shape;68;p12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9" name="Google Shape;69;p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84" name="Google Shape;84;p15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85" name="Google Shape;85;p1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8" name="Google Shape;88;p1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93" name="Google Shape;93;p1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6" name="Google Shape;96;p18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7" name="Google Shape;97;p1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8" name="Google Shape;98;p18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2" name="Google Shape;102;p19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7" name="Google Shape;107;p2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0" name="Google Shape;110;p2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/>
          <p:nvPr/>
        </p:nvSpPr>
        <p:spPr>
          <a:xfrm>
            <a:off x="4572000" y="-125"/>
            <a:ext cx="4572000" cy="46497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14" name="Google Shape;114;p2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5" name="Google Shape;115;p2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6" name="Google Shape;116;p2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19" name="Google Shape;119;p2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2" name="Google Shape;122;p2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25" name="Google Shape;125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7" name="Google Shape;127;p25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8" name="Google Shape;128;p25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9" name="Google Shape;129;p25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30" name="Google Shape;130;p25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131" name="Google Shape;131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5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3" name="Google Shape;133;p25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4" name="Google Shape;134;p25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5" name="Google Shape;135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14575" y="4777363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5"/>
          <p:cNvSpPr txBox="1"/>
          <p:nvPr/>
        </p:nvSpPr>
        <p:spPr>
          <a:xfrm>
            <a:off x="4449813" y="4672575"/>
            <a:ext cx="1105800" cy="4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Testing the User Interface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8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1" name="Google Shape;151;p28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52" name="Google Shape;152;p2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9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5" name="Google Shape;155;p2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0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3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9" name="Google Shape;159;p30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160" name="Google Shape;160;p3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1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63" name="Google Shape;163;p31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64" name="Google Shape;164;p3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5" name="Google Shape;165;p31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3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9" name="Google Shape;169;p32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3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73" name="Google Shape;173;p3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74" name="Google Shape;174;p3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77" name="Google Shape;177;p3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split.png" id="179" name="Google Shape;179;p3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3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81" name="Google Shape;181;p3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82" name="Google Shape;182;p3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3" name="Google Shape;183;p3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4" name="Google Shape;184;p35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  </a:t>
            </a:r>
            <a:r>
              <a:rPr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User Interaction and Intuitive Navigation - Lesson 4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6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87" name="Google Shape;187;p3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7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90" name="Google Shape;190;p37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1" name="Google Shape;191;p3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93" name="Google Shape;193;p3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3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5" name="Google Shape;195;p38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6" name="Google Shape;196;p38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97" name="Google Shape;197;p38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98" name="Google Shape;198;p38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199" name="Google Shape;199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38"/>
          <p:cNvSpPr txBox="1"/>
          <p:nvPr>
            <p:ph idx="4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1" name="Google Shape;201;p38"/>
          <p:cNvSpPr txBox="1"/>
          <p:nvPr/>
        </p:nvSpPr>
        <p:spPr>
          <a:xfrm>
            <a:off x="4559625" y="4756453"/>
            <a:ext cx="1105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UI testing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2" name="Google Shape;202;p38"/>
          <p:cNvSpPr txBox="1"/>
          <p:nvPr/>
        </p:nvSpPr>
        <p:spPr>
          <a:xfrm>
            <a:off x="23054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3" name="Google Shape;203;p38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4" name="Google Shape;204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1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19" name="Google Shape;219;p41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20" name="Google Shape;220;p4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42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23" name="Google Shape;223;p4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43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4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7" name="Google Shape;227;p43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28" name="Google Shape;228;p4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44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1" name="Google Shape;231;p44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2" name="Google Shape;232;p4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3" name="Google Shape;233;p4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4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7" name="Google Shape;237;p4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4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41" name="Google Shape;241;p46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2" name="Google Shape;242;p4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45" name="Google Shape;245;p4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8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4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49" name="Google Shape;249;p4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50" name="Google Shape;250;p4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1" name="Google Shape;251;p4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9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254" name="Google Shape;254;p4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50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57" name="Google Shape;257;p50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8" name="Google Shape;258;p5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260" name="Google Shape;260;p5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261" name="Google Shape;261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51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3" name="Google Shape;263;p5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4" name="Google Shape;264;p51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5" name="Google Shape;265;p51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66" name="Google Shape;266;p51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67" name="Google Shape;267;p51"/>
          <p:cNvSpPr txBox="1"/>
          <p:nvPr>
            <p:ph idx="3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8" name="Google Shape;268;p51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269" name="Google Shape;269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51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1" name="Google Shape;271;p51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Create your first Android app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5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54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83" name="Google Shape;283;p54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84" name="Google Shape;284;p5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" name="Google Shape;35;p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55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87" name="Google Shape;287;p5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5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5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1" name="Google Shape;291;p56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92" name="Google Shape;292;p5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57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5" name="Google Shape;295;p57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6" name="Google Shape;296;p5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7" name="Google Shape;297;p57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5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5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1" name="Google Shape;301;p58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5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5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5" name="Google Shape;305;p5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6" name="Google Shape;306;p5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6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09" name="Google Shape;309;p6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6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6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13" name="Google Shape;313;p6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14" name="Google Shape;314;p6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15" name="Google Shape;315;p6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62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318" name="Google Shape;318;p6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6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21" name="Google Shape;321;p6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22" name="Google Shape;322;p6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324" name="Google Shape;324;p6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p6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6" name="Google Shape;326;p64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7" name="Google Shape;327;p64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28" name="Google Shape;328;p64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29" name="Google Shape;329;p64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330" name="Google Shape;330;p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64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2" name="Google Shape;332;p64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6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67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47" name="Google Shape;347;p67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48" name="Google Shape;348;p6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68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51" name="Google Shape;351;p6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69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6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55" name="Google Shape;355;p69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356" name="Google Shape;356;p6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70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9" name="Google Shape;359;p70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0" name="Google Shape;360;p7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1" name="Google Shape;361;p70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7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7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5" name="Google Shape;365;p71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7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7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9" name="Google Shape;369;p72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0" name="Google Shape;370;p7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7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3" name="Google Shape;373;p7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74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7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77" name="Google Shape;377;p7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78" name="Google Shape;378;p74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9" name="Google Shape;379;p7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75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382" name="Google Shape;382;p7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76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85" name="Google Shape;385;p7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86" name="Google Shape;386;p7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388" name="Google Shape;388;p7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389" name="Google Shape;389;p7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90" name="Google Shape;390;p77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1" name="Google Shape;391;p7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2" name="Google Shape;392;p77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3" name="Google Shape;393;p77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94" name="Google Shape;394;p77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5" name="Google Shape;395;p77"/>
          <p:cNvSpPr txBox="1"/>
          <p:nvPr>
            <p:ph idx="3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6" name="Google Shape;396;p77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397" name="Google Shape;397;p7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398" name="Google Shape;398;p77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9" name="Google Shape;399;p77"/>
          <p:cNvSpPr txBox="1"/>
          <p:nvPr/>
        </p:nvSpPr>
        <p:spPr>
          <a:xfrm>
            <a:off x="4407225" y="4756453"/>
            <a:ext cx="1105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UI testing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7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4572000" y="-125"/>
            <a:ext cx="4572000" cy="46164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52" name="Google Shape;52;p1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3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1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1.xml"/><Relationship Id="rId1" Type="http://schemas.openxmlformats.org/officeDocument/2006/relationships/image" Target="../media/image4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3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3.xml"/><Relationship Id="rId1" Type="http://schemas.openxmlformats.org/officeDocument/2006/relationships/image" Target="../media/image5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36.xml"/><Relationship Id="rId14" Type="http://schemas.openxmlformats.org/officeDocument/2006/relationships/slideLayout" Target="../slideLayouts/slideLayout35.xml"/><Relationship Id="rId16" Type="http://schemas.openxmlformats.org/officeDocument/2006/relationships/theme" Target="../theme/theme4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/Relationships>
</file>

<file path=ppt/slideMasters/_rels/slideMaster4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5.xml"/><Relationship Id="rId1" Type="http://schemas.openxmlformats.org/officeDocument/2006/relationships/image" Target="../media/image9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5" Type="http://schemas.openxmlformats.org/officeDocument/2006/relationships/slideLayout" Target="../slideLayouts/slideLayout48.xml"/><Relationship Id="rId14" Type="http://schemas.openxmlformats.org/officeDocument/2006/relationships/slideLayout" Target="../slideLayouts/slideLayout47.xml"/><Relationship Id="rId16" Type="http://schemas.openxmlformats.org/officeDocument/2006/relationships/theme" Target="../theme/theme6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/Relationships>
</file>

<file path=ppt/slideMasters/_rels/slideMaster5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58.xml"/><Relationship Id="rId10" Type="http://schemas.openxmlformats.org/officeDocument/2006/relationships/slideLayout" Target="../slideLayouts/slideLayout57.xml"/><Relationship Id="rId13" Type="http://schemas.openxmlformats.org/officeDocument/2006/relationships/slideLayout" Target="../slideLayouts/slideLayout60.xml"/><Relationship Id="rId12" Type="http://schemas.openxmlformats.org/officeDocument/2006/relationships/slideLayout" Target="../slideLayouts/slideLayout59.xml"/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6.xml"/><Relationship Id="rId14" Type="http://schemas.openxmlformats.org/officeDocument/2006/relationships/theme" Target="../theme/theme3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/Relationships>
</file>

<file path=ppt/slideMasters/_rels/slideMaster6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7.xml"/><Relationship Id="rId13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69.xml"/><Relationship Id="rId1" Type="http://schemas.openxmlformats.org/officeDocument/2006/relationships/image" Target="../media/image11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61.xml"/><Relationship Id="rId9" Type="http://schemas.openxmlformats.org/officeDocument/2006/relationships/slideLayout" Target="../slideLayouts/slideLayout66.xml"/><Relationship Id="rId15" Type="http://schemas.openxmlformats.org/officeDocument/2006/relationships/slideLayout" Target="../slideLayouts/slideLayout72.xml"/><Relationship Id="rId14" Type="http://schemas.openxmlformats.org/officeDocument/2006/relationships/slideLayout" Target="../slideLayouts/slideLayout71.xml"/><Relationship Id="rId16" Type="http://schemas.openxmlformats.org/officeDocument/2006/relationships/theme" Target="../theme/theme7.xml"/><Relationship Id="rId5" Type="http://schemas.openxmlformats.org/officeDocument/2006/relationships/slideLayout" Target="../slideLayouts/slideLayout62.xml"/><Relationship Id="rId6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4.xml"/><Relationship Id="rId8" Type="http://schemas.openxmlformats.org/officeDocument/2006/relationships/slideLayout" Target="../slideLayouts/slideLayout6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" name="Google Shape;10;p1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1"/>
          <p:cNvSpPr txBox="1"/>
          <p:nvPr/>
        </p:nvSpPr>
        <p:spPr>
          <a:xfrm>
            <a:off x="4559625" y="4756453"/>
            <a:ext cx="1105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UI testing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Google Shape;12;p1"/>
          <p:cNvSpPr txBox="1"/>
          <p:nvPr/>
        </p:nvSpPr>
        <p:spPr>
          <a:xfrm>
            <a:off x="23054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" name="Google Shape;13;p1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" name="Google Shape;14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73" name="Google Shape;73;p1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5" name="Google Shape;75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6" name="Google Shape;76;p1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7" name="Google Shape;77;p14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4"/>
          <p:cNvSpPr txBox="1"/>
          <p:nvPr/>
        </p:nvSpPr>
        <p:spPr>
          <a:xfrm>
            <a:off x="4559625" y="4756453"/>
            <a:ext cx="1105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UI testing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" name="Google Shape;79;p14"/>
          <p:cNvSpPr txBox="1"/>
          <p:nvPr/>
        </p:nvSpPr>
        <p:spPr>
          <a:xfrm>
            <a:off x="23054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" name="Google Shape;80;p14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1" name="Google Shape;8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  <p:sldLayoutId id="2147483670" r:id="rId14"/>
    <p:sldLayoutId id="2147483671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140" name="Google Shape;140;p27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2" name="Google Shape;142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43" name="Google Shape;143;p2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4" name="Google Shape;144;p27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7"/>
          <p:cNvSpPr txBox="1"/>
          <p:nvPr/>
        </p:nvSpPr>
        <p:spPr>
          <a:xfrm>
            <a:off x="4559625" y="4756453"/>
            <a:ext cx="1105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UI testing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6" name="Google Shape;146;p27"/>
          <p:cNvSpPr txBox="1"/>
          <p:nvPr/>
        </p:nvSpPr>
        <p:spPr>
          <a:xfrm>
            <a:off x="23054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7" name="Google Shape;147;p27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8" name="Google Shape;14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208" name="Google Shape;208;p4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10" name="Google Shape;210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11" name="Google Shape;211;p4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2" name="Google Shape;212;p40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40"/>
          <p:cNvSpPr txBox="1"/>
          <p:nvPr/>
        </p:nvSpPr>
        <p:spPr>
          <a:xfrm>
            <a:off x="4559625" y="4756453"/>
            <a:ext cx="1105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UI testing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4" name="Google Shape;214;p40"/>
          <p:cNvSpPr txBox="1"/>
          <p:nvPr/>
        </p:nvSpPr>
        <p:spPr>
          <a:xfrm>
            <a:off x="23054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5" name="Google Shape;215;p40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16" name="Google Shape;216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275" name="Google Shape;275;p5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77" name="Google Shape;277;p5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78" name="Google Shape;278;p5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9" name="Google Shape;279;p53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53"/>
          <p:cNvSpPr txBox="1"/>
          <p:nvPr/>
        </p:nvSpPr>
        <p:spPr>
          <a:xfrm>
            <a:off x="23054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336" name="Google Shape;336;p6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37" name="Google Shape;337;p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38" name="Google Shape;338;p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39" name="Google Shape;339;p6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0" name="Google Shape;340;p66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66"/>
          <p:cNvSpPr txBox="1"/>
          <p:nvPr/>
        </p:nvSpPr>
        <p:spPr>
          <a:xfrm>
            <a:off x="4559625" y="4756453"/>
            <a:ext cx="1105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UI testing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2" name="Google Shape;342;p66"/>
          <p:cNvSpPr txBox="1"/>
          <p:nvPr/>
        </p:nvSpPr>
        <p:spPr>
          <a:xfrm>
            <a:off x="23054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3" name="Google Shape;343;p66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44" name="Google Shape;344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  <p:sldLayoutId id="2147483717" r:id="rId13"/>
    <p:sldLayoutId id="2147483718" r:id="rId14"/>
    <p:sldLayoutId id="2147483719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://junit.org/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developer.android.com/reference/android/support/test/rule/ActivityTestRule.html" TargetMode="External"/><Relationship Id="rId4" Type="http://schemas.openxmlformats.org/officeDocument/2006/relationships/hyperlink" Target="https://developer.android.com/reference/android/support/test/rule/ActivityTestRule.html" TargetMode="External"/><Relationship Id="rId5" Type="http://schemas.openxmlformats.org/officeDocument/2006/relationships/hyperlink" Target="https://developer.android.com/reference/android/support/test/rule/ServiceTestRule.html" TargetMode="External"/><Relationship Id="rId6" Type="http://schemas.openxmlformats.org/officeDocument/2006/relationships/hyperlink" Target="https://developer.android.com/reference/android/support/test/rule/ServiceTestRule.html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code.google.com/archive/p/hamcrest/wikis/Tutorial.wiki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developer.android.com/reference/android/support/test/espresso/ViewInteraction.html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9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8.png"/></Relationships>
</file>

<file path=ppt/slides/_rels/slide35.xml.rels><?xml version="1.0" encoding="UTF-8" standalone="yes"?><Relationships xmlns="http://schemas.openxmlformats.org/package/2006/relationships"><Relationship Id="rId11" Type="http://schemas.openxmlformats.org/officeDocument/2006/relationships/hyperlink" Target="https://code.google.com/archive/p/hamcrest/wikis/Tutorial.wiki" TargetMode="External"/><Relationship Id="rId10" Type="http://schemas.openxmlformats.org/officeDocument/2006/relationships/hyperlink" Target="https://google.github.io/android-testing-support-library/docs/espresso/advanced/" TargetMode="External"/><Relationship Id="rId13" Type="http://schemas.openxmlformats.org/officeDocument/2006/relationships/hyperlink" Target="https://developer.android.com/reference/android/support/test/package-summary.html" TargetMode="External"/><Relationship Id="rId12" Type="http://schemas.openxmlformats.org/officeDocument/2006/relationships/hyperlink" Target="http://hamcrest.org/JavaHamcrest/javadoc/1.3/" TargetMode="External"/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35.xml"/><Relationship Id="rId3" Type="http://schemas.openxmlformats.org/officeDocument/2006/relationships/hyperlink" Target="http://d.android.com/tools/testing/testing_android.html" TargetMode="External"/><Relationship Id="rId4" Type="http://schemas.openxmlformats.org/officeDocument/2006/relationships/hyperlink" Target="https://google.github.io/android-testing-support-library/docs/espresso/basics/" TargetMode="External"/><Relationship Id="rId9" Type="http://schemas.openxmlformats.org/officeDocument/2006/relationships/hyperlink" Target="https://developer.android.com/training/testing/unit-testing/instrumented-unit-tests.html" TargetMode="External"/><Relationship Id="rId5" Type="http://schemas.openxmlformats.org/officeDocument/2006/relationships/hyperlink" Target="https://google.github.io/android-testing-support-library/docs/espresso/cheatsheet/index.html" TargetMode="External"/><Relationship Id="rId6" Type="http://schemas.openxmlformats.org/officeDocument/2006/relationships/hyperlink" Target="https://developer.android.com/training/testing/index.html" TargetMode="External"/><Relationship Id="rId7" Type="http://schemas.openxmlformats.org/officeDocument/2006/relationships/hyperlink" Target="https://developer.android.com/training/testing/start/index.html" TargetMode="External"/><Relationship Id="rId8" Type="http://schemas.openxmlformats.org/officeDocument/2006/relationships/hyperlink" Target="https://developer.android.com/training/testing/ui-testing/espresso-testing.html" TargetMode="Externa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36.xml"/><Relationship Id="rId3" Type="http://schemas.openxmlformats.org/officeDocument/2006/relationships/hyperlink" Target="https://google.github.io/android-testing-support-library/docs/espresso/index.html" TargetMode="External"/><Relationship Id="rId4" Type="http://schemas.openxmlformats.org/officeDocument/2006/relationships/hyperlink" Target="https://google.github.io/android-testing-support-library/samples/index.html" TargetMode="External"/><Relationship Id="rId5" Type="http://schemas.openxmlformats.org/officeDocument/2006/relationships/hyperlink" Target="https://youtu.be/W8LJjfkTKik" TargetMode="External"/><Relationship Id="rId6" Type="http://schemas.openxmlformats.org/officeDocument/2006/relationships/hyperlink" Target="https://youtu.be/kL3MCQV2M2s" TargetMode="External"/><Relationship Id="rId7" Type="http://schemas.openxmlformats.org/officeDocument/2006/relationships/hyperlink" Target="https://youtu.be/zi7v47kYKrk" TargetMode="Externa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37.xml"/><Relationship Id="rId3" Type="http://schemas.openxmlformats.org/officeDocument/2006/relationships/hyperlink" Target="http://googletesting.blogspot.com/2015/03/android-ui-automated-testing.html" TargetMode="External"/><Relationship Id="rId4" Type="http://schemas.openxmlformats.org/officeDocument/2006/relationships/hyperlink" Target="https://spin.atomicobject.com/2016/04/15/espresso-testing-recyclerviews/" TargetMode="External"/><Relationship Id="rId5" Type="http://schemas.openxmlformats.org/officeDocument/2006/relationships/hyperlink" Target="http://stackoverflow.com/questions/31394569/how-to-assert-inside-a-recyclerview-in-espresso" TargetMode="External"/><Relationship Id="rId6" Type="http://schemas.openxmlformats.org/officeDocument/2006/relationships/hyperlink" Target="https://github.com/googlesamples/android-testing" TargetMode="External"/><Relationship Id="rId7" Type="http://schemas.openxmlformats.org/officeDocument/2006/relationships/hyperlink" Target="https://codelabs.developers.google.com/codelabs/android-testing/index.html#0" TargetMode="Externa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38.xml"/><Relationship Id="rId3" Type="http://schemas.openxmlformats.org/officeDocument/2006/relationships/hyperlink" Target="https://google-developer-training.github.io/android-developer-fundamentals-course-concepts-v2/unit-2-user-experience/lesson-6-testing-your-ui/6-1-c-ui-testing/6-1-c-ui-testing.html" TargetMode="External"/><Relationship Id="rId4" Type="http://schemas.openxmlformats.org/officeDocument/2006/relationships/hyperlink" Target="https://codelabs.developers.google.com/codelabs/android-training-espresso-for-ui-testing" TargetMode="Externa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6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7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7" name="Google Shape;407;p79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8" name="Google Shape;408;p79"/>
          <p:cNvSpPr txBox="1"/>
          <p:nvPr>
            <p:ph type="title"/>
          </p:nvPr>
        </p:nvSpPr>
        <p:spPr>
          <a:xfrm>
            <a:off x="265500" y="10898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your UI</a:t>
            </a:r>
            <a:endParaRPr/>
          </a:p>
        </p:txBody>
      </p:sp>
      <p:sp>
        <p:nvSpPr>
          <p:cNvPr id="409" name="Google Shape;409;p79"/>
          <p:cNvSpPr txBox="1"/>
          <p:nvPr>
            <p:ph idx="4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0" name="Google Shape;410;p79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Developer Fundamentals V2</a:t>
            </a:r>
            <a:endParaRPr/>
          </a:p>
        </p:txBody>
      </p:sp>
      <p:sp>
        <p:nvSpPr>
          <p:cNvPr id="411" name="Google Shape;411;p79"/>
          <p:cNvSpPr txBox="1"/>
          <p:nvPr/>
        </p:nvSpPr>
        <p:spPr>
          <a:xfrm>
            <a:off x="265500" y="3497911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rPr>
              <a:t>Lesson 6</a:t>
            </a:r>
            <a:endParaRPr sz="2100">
              <a:solidFill>
                <a:srgbClr val="FAFAF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2" name="Google Shape;412;p79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88"/>
          <p:cNvSpPr txBox="1"/>
          <p:nvPr>
            <p:ph idx="1" type="body"/>
          </p:nvPr>
        </p:nvSpPr>
        <p:spPr>
          <a:xfrm>
            <a:off x="311700" y="1189875"/>
            <a:ext cx="8520600" cy="3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 set of hooks in the Android system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Loads test package and app into same process, allowing tests to call methods and examine fields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Control components independently of app’s lifecycle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Control how Android loads apps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72" name="Google Shape;472;p88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What is instrumentation?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73" name="Google Shape;473;p8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89"/>
          <p:cNvSpPr txBox="1"/>
          <p:nvPr>
            <p:ph idx="1" type="body"/>
          </p:nvPr>
        </p:nvSpPr>
        <p:spPr>
          <a:xfrm>
            <a:off x="311700" y="1037475"/>
            <a:ext cx="8520600" cy="3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Tests can monitor all interaction with Android system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Tests can invoke methods in the app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Tests can modify and examine fields in the app independent of the app’s lifecycle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79" name="Google Shape;479;p89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Benefits of instrumentation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80" name="Google Shape;480;p8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90"/>
          <p:cNvSpPr txBox="1"/>
          <p:nvPr>
            <p:ph type="title"/>
          </p:nvPr>
        </p:nvSpPr>
        <p:spPr>
          <a:xfrm>
            <a:off x="265500" y="1233175"/>
            <a:ext cx="4008900" cy="2705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e</a:t>
            </a:r>
            <a:r>
              <a:rPr lang="en"/>
              <a:t>nvironment </a:t>
            </a:r>
            <a:br>
              <a:rPr lang="en"/>
            </a:br>
            <a:r>
              <a:rPr lang="en"/>
              <a:t>And Espresso s</a:t>
            </a:r>
            <a:r>
              <a:rPr lang="en"/>
              <a:t>etup</a:t>
            </a:r>
            <a:endParaRPr/>
          </a:p>
        </p:txBody>
      </p:sp>
      <p:sp>
        <p:nvSpPr>
          <p:cNvPr id="486" name="Google Shape;486;p9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91"/>
          <p:cNvSpPr txBox="1"/>
          <p:nvPr>
            <p:ph idx="1" type="body"/>
          </p:nvPr>
        </p:nvSpPr>
        <p:spPr>
          <a:xfrm>
            <a:off x="311700" y="1494675"/>
            <a:ext cx="8520600" cy="259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In Android Studio choose T</a:t>
            </a:r>
            <a:r>
              <a:rPr b="1" lang="en"/>
              <a:t>ools &gt; Android &gt; SDK Manager</a:t>
            </a:r>
            <a:endParaRPr b="1"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Click </a:t>
            </a:r>
            <a:r>
              <a:rPr b="1" lang="en"/>
              <a:t>SDK Tools</a:t>
            </a:r>
            <a:r>
              <a:rPr lang="en"/>
              <a:t> and look for </a:t>
            </a:r>
            <a:r>
              <a:rPr b="1" lang="en"/>
              <a:t>Android Support Repository</a:t>
            </a:r>
            <a:endParaRPr b="1"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If necessary, update or install the library 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492" name="Google Shape;492;p91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Install Android Support Library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93" name="Google Shape;493;p9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92"/>
          <p:cNvSpPr txBox="1"/>
          <p:nvPr>
            <p:ph idx="1" type="body"/>
          </p:nvPr>
        </p:nvSpPr>
        <p:spPr>
          <a:xfrm>
            <a:off x="0" y="1113675"/>
            <a:ext cx="9144000" cy="350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Android Studio templates include dependencies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If needed, add the following dependencies: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testImplementation 'junit:junit:4.12'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androidTestImplementation 'com.android.support.test:runner:1.0.1'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androidTestImplementation 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'com.android.support.test.espresso:espresso-core:3.0.1'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499" name="Google Shape;499;p92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Add dependencies to build.gradle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00" name="Google Shape;500;p9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93"/>
          <p:cNvSpPr txBox="1"/>
          <p:nvPr>
            <p:ph idx="1" type="body"/>
          </p:nvPr>
        </p:nvSpPr>
        <p:spPr>
          <a:xfrm>
            <a:off x="311700" y="1195525"/>
            <a:ext cx="8520600" cy="252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Android Studio templates include defaultConfig setting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If needed, add the following to defaultConfig section: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testInstrumentationRunner 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"android.support.test.runner.AndroidJUnitRunner"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06" name="Google Shape;506;p93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Add defaultConfig </a:t>
            </a: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to build.gradle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07" name="Google Shape;507;p9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94"/>
          <p:cNvSpPr txBox="1"/>
          <p:nvPr>
            <p:ph idx="1" type="body"/>
          </p:nvPr>
        </p:nvSpPr>
        <p:spPr>
          <a:xfrm>
            <a:off x="311700" y="1113675"/>
            <a:ext cx="8520600" cy="309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Turn on USB Debugging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Turn off all animations in </a:t>
            </a:r>
            <a:r>
              <a:rPr b="1" lang="en"/>
              <a:t>Developer Options &gt; Drawing</a:t>
            </a:r>
            <a:endParaRPr b="1"/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Window animation scale</a:t>
            </a:r>
            <a:endParaRPr/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Transition animation scale</a:t>
            </a:r>
            <a:endParaRPr/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Animator duration scale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13" name="Google Shape;513;p94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Prepare your device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14" name="Google Shape;514;p9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95"/>
          <p:cNvSpPr txBox="1"/>
          <p:nvPr>
            <p:ph idx="1" type="body"/>
          </p:nvPr>
        </p:nvSpPr>
        <p:spPr>
          <a:xfrm>
            <a:off x="311700" y="1647075"/>
            <a:ext cx="8520600" cy="21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Store in </a:t>
            </a:r>
            <a:r>
              <a:rPr i="1" lang="en">
                <a:latin typeface="Consolas"/>
                <a:ea typeface="Consolas"/>
                <a:cs typeface="Consolas"/>
                <a:sym typeface="Consolas"/>
              </a:rPr>
              <a:t>module-name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/src/androidTests/java/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In Android Studio: app &gt; java &gt; </a:t>
            </a:r>
            <a:r>
              <a:rPr i="1" lang="en"/>
              <a:t>module-name</a:t>
            </a:r>
            <a:r>
              <a:rPr lang="en"/>
              <a:t> (androidTest)</a:t>
            </a:r>
            <a:endParaRPr b="1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Create tests as </a:t>
            </a:r>
            <a:r>
              <a:rPr lang="en" u="sng">
                <a:solidFill>
                  <a:schemeClr val="hlink"/>
                </a:solidFill>
                <a:hlinkClick r:id="rId3"/>
              </a:rPr>
              <a:t>JUnit</a:t>
            </a:r>
            <a:r>
              <a:rPr lang="en"/>
              <a:t> classes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520" name="Google Shape;520;p95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Create tests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21" name="Google Shape;521;p9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96"/>
          <p:cNvSpPr txBox="1"/>
          <p:nvPr>
            <p:ph type="title"/>
          </p:nvPr>
        </p:nvSpPr>
        <p:spPr>
          <a:xfrm>
            <a:off x="220425" y="1233175"/>
            <a:ext cx="4135800" cy="167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Espresso tests </a:t>
            </a:r>
            <a:endParaRPr/>
          </a:p>
        </p:txBody>
      </p:sp>
      <p:sp>
        <p:nvSpPr>
          <p:cNvPr id="527" name="Google Shape;527;p9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97"/>
          <p:cNvSpPr txBox="1"/>
          <p:nvPr>
            <p:ph idx="1" type="body"/>
          </p:nvPr>
        </p:nvSpPr>
        <p:spPr>
          <a:xfrm>
            <a:off x="311700" y="1021475"/>
            <a:ext cx="8520600" cy="35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@RunWith(AndroidJUnit4.class)</a:t>
            </a:r>
            <a:r>
              <a:rPr b="1" lang="en" sz="1800"/>
              <a:t> </a:t>
            </a:r>
            <a:r>
              <a:rPr lang="en" sz="1800"/>
              <a:t>— Required annotation for tests</a:t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@LargeTest </a:t>
            </a:r>
            <a:r>
              <a:rPr lang="en" sz="1800"/>
              <a:t>— </a:t>
            </a:r>
            <a:r>
              <a:rPr lang="en" sz="1800"/>
              <a:t>Based on resources the test uses and time to run</a:t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     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public class ChangeTextBehaviorTest {}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@SmallTest </a:t>
            </a:r>
            <a:r>
              <a:rPr lang="en" sz="1800"/>
              <a:t>— Runs in &lt; 60s and uses no external resources</a:t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@MediumTest 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— </a:t>
            </a:r>
            <a:r>
              <a:rPr lang="en" sz="1800"/>
              <a:t>Runs in &lt; 300s, only local network</a:t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@LargeTest 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— </a:t>
            </a:r>
            <a:r>
              <a:rPr lang="en" sz="1800"/>
              <a:t>Runs for a long time and uses many resources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33" name="Google Shape;533;p97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Test class definition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34" name="Google Shape;534;p9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80"/>
          <p:cNvSpPr txBox="1"/>
          <p:nvPr>
            <p:ph type="ctrTitle"/>
          </p:nvPr>
        </p:nvSpPr>
        <p:spPr>
          <a:xfrm>
            <a:off x="311700" y="1493580"/>
            <a:ext cx="8520600" cy="171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6.1 UI testing</a:t>
            </a:r>
            <a:endParaRPr/>
          </a:p>
        </p:txBody>
      </p:sp>
      <p:sp>
        <p:nvSpPr>
          <p:cNvPr id="418" name="Google Shape;418;p8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98"/>
          <p:cNvSpPr txBox="1"/>
          <p:nvPr>
            <p:ph idx="1" type="body"/>
          </p:nvPr>
        </p:nvSpPr>
        <p:spPr>
          <a:xfrm>
            <a:off x="311700" y="1021475"/>
            <a:ext cx="8520600" cy="35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@Rule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ActivityTestRule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&lt;MainActivity&gt; mActivityRule = 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new ActivityTestRule&lt;&gt;(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MainActivity.class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@</a:t>
            </a:r>
            <a:r>
              <a:rPr b="1" lang="en" sz="1800" u="sng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Activity</a:t>
            </a:r>
            <a:r>
              <a:rPr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TestRule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— </a:t>
            </a:r>
            <a:r>
              <a:rPr lang="en" sz="1800"/>
              <a:t>Testing support for a single specified activity</a:t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@</a:t>
            </a:r>
            <a:r>
              <a:rPr b="1" lang="en" sz="1800" u="sng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Service</a:t>
            </a:r>
            <a:r>
              <a:rPr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6"/>
              </a:rPr>
              <a:t>TestRule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— </a:t>
            </a:r>
            <a:r>
              <a:rPr lang="en" sz="1800"/>
              <a:t>Testing support for starting, binding,  shutting down a service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40" name="Google Shape;540;p98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@Rule specifies the context of testing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41" name="Google Shape;541;p9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99"/>
          <p:cNvSpPr txBox="1"/>
          <p:nvPr>
            <p:ph idx="1" type="body"/>
          </p:nvPr>
        </p:nvSpPr>
        <p:spPr>
          <a:xfrm>
            <a:off x="311700" y="1021475"/>
            <a:ext cx="8520600" cy="35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@Before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public void initValidString()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mStringToBetyped = "Espresso";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@Before 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—</a:t>
            </a:r>
            <a:r>
              <a:rPr lang="en" sz="1800"/>
              <a:t> S</a:t>
            </a:r>
            <a:r>
              <a:rPr lang="en" sz="1800"/>
              <a:t>etup, initializations </a:t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@After 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— </a:t>
            </a:r>
            <a:r>
              <a:rPr lang="en" sz="1800"/>
              <a:t>Teardown, freeing resources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47" name="Google Shape;547;p99"/>
          <p:cNvSpPr txBox="1"/>
          <p:nvPr>
            <p:ph type="title"/>
          </p:nvPr>
        </p:nvSpPr>
        <p:spPr>
          <a:xfrm>
            <a:off x="112725" y="170825"/>
            <a:ext cx="8856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@Before and @After set up and tear down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48" name="Google Shape;548;p9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100"/>
          <p:cNvSpPr txBox="1"/>
          <p:nvPr>
            <p:ph idx="1" type="body"/>
          </p:nvPr>
        </p:nvSpPr>
        <p:spPr>
          <a:xfrm>
            <a:off x="311700" y="1021475"/>
            <a:ext cx="8520600" cy="35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@Test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public void changeText_sameActivity()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//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1. Find a View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// 2. Perform an action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// 3. Verify action was taken, assert result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54" name="Google Shape;554;p100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@Test method structure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55" name="Google Shape;555;p10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101"/>
          <p:cNvSpPr txBox="1"/>
          <p:nvPr>
            <p:ph idx="1" type="body"/>
          </p:nvPr>
        </p:nvSpPr>
        <p:spPr>
          <a:xfrm>
            <a:off x="311700" y="1113675"/>
            <a:ext cx="8520600" cy="350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“Hamcrest” an anagram of “Matchers”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Framework for creating custom matchers and assertions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Match rules defined declaratively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Enables precise testing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The Hamcrest Tutorial</a:t>
            </a:r>
            <a:endParaRPr/>
          </a:p>
        </p:txBody>
      </p:sp>
      <p:sp>
        <p:nvSpPr>
          <p:cNvPr id="561" name="Google Shape;561;p101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"Hamcrest" simplifies tests 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62" name="Google Shape;562;p10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102"/>
          <p:cNvSpPr txBox="1"/>
          <p:nvPr>
            <p:ph idx="1" type="body"/>
          </p:nvPr>
        </p:nvSpPr>
        <p:spPr>
          <a:xfrm>
            <a:off x="311700" y="1113675"/>
            <a:ext cx="8520600" cy="350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ViewMatcher — find Views by id, content, focus, hierarchy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ViewAction — perform an action on a view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ViewAssertion — assert state and verify the result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68" name="Google Shape;568;p102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Hamcrest Matchers 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69" name="Google Shape;569;p10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103"/>
          <p:cNvSpPr txBox="1"/>
          <p:nvPr>
            <p:ph idx="1" type="body"/>
          </p:nvPr>
        </p:nvSpPr>
        <p:spPr>
          <a:xfrm>
            <a:off x="311700" y="1018200"/>
            <a:ext cx="8520600" cy="358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@Test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public void changeText_sameActivity()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800">
                <a:highlight>
                  <a:srgbClr val="D9EAD3"/>
                </a:highlight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lang="en" sz="1800">
                <a:highlight>
                  <a:srgbClr val="D9EAD3"/>
                </a:highlight>
                <a:latin typeface="Consolas"/>
                <a:ea typeface="Consolas"/>
                <a:cs typeface="Consolas"/>
                <a:sym typeface="Consolas"/>
              </a:rPr>
              <a:t>/ 1. Find view by Id</a:t>
            </a:r>
            <a:endParaRPr sz="1800">
              <a:highlight>
                <a:srgbClr val="D9EAD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onView(withId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(R.id.editTextUserInput)) 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800">
                <a:highlight>
                  <a:srgbClr val="D9EAD3"/>
                </a:highlight>
                <a:latin typeface="Consolas"/>
                <a:ea typeface="Consolas"/>
                <a:cs typeface="Consolas"/>
                <a:sym typeface="Consolas"/>
              </a:rPr>
              <a:t>// 2. Perform action—type string and click button</a:t>
            </a:r>
            <a:endParaRPr sz="1800">
              <a:highlight>
                <a:srgbClr val="D9EAD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.perform(typeText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(mStringToBetyped), closeSoftKeyboard());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onView(withId(R.id.changeTextBt))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.perform(click()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800">
                <a:highlight>
                  <a:srgbClr val="D9EAD3"/>
                </a:highlight>
                <a:latin typeface="Consolas"/>
                <a:ea typeface="Consolas"/>
                <a:cs typeface="Consolas"/>
                <a:sym typeface="Consolas"/>
              </a:rPr>
              <a:t>// 3. Check that the text was changed</a:t>
            </a:r>
            <a:endParaRPr sz="1800">
              <a:highlight>
                <a:srgbClr val="D9EAD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onView(withId(R.id.textToBeChanged))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.check(matches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(withText(mStringToBetyped)));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75" name="Google Shape;575;p103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Basic example test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76" name="Google Shape;576;p10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104"/>
          <p:cNvSpPr txBox="1"/>
          <p:nvPr>
            <p:ph idx="1" type="body"/>
          </p:nvPr>
        </p:nvSpPr>
        <p:spPr>
          <a:xfrm>
            <a:off x="311700" y="1113675"/>
            <a:ext cx="8520600" cy="350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withId() </a:t>
            </a:r>
            <a:r>
              <a:rPr lang="en" sz="2000">
                <a:solidFill>
                  <a:schemeClr val="dk1"/>
                </a:solidFill>
              </a:rPr>
              <a:t>— find a view with the specified Android id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Char char="○"/>
            </a:pPr>
            <a:r>
              <a:rPr b="1" lang="en" sz="1800">
                <a:solidFill>
                  <a:srgbClr val="000000"/>
                </a:solidFill>
                <a:highlight>
                  <a:srgbClr val="D9EAD3"/>
                </a:highlight>
                <a:latin typeface="Consolas"/>
                <a:ea typeface="Consolas"/>
                <a:cs typeface="Consolas"/>
                <a:sym typeface="Consolas"/>
              </a:rPr>
              <a:t>onView(withId</a:t>
            </a:r>
            <a:r>
              <a:rPr lang="en" sz="1800">
                <a:solidFill>
                  <a:srgbClr val="000000"/>
                </a:solidFill>
                <a:highlight>
                  <a:srgbClr val="D9EAD3"/>
                </a:highlight>
                <a:latin typeface="Consolas"/>
                <a:ea typeface="Consolas"/>
                <a:cs typeface="Consolas"/>
                <a:sym typeface="Consolas"/>
              </a:rPr>
              <a:t>(R.id.editTextUserInput))</a:t>
            </a:r>
            <a:endParaRPr sz="2000">
              <a:solidFill>
                <a:srgbClr val="000000"/>
              </a:solidFill>
              <a:highlight>
                <a:srgbClr val="D9EAD3"/>
              </a:highlight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withText() </a:t>
            </a:r>
            <a:r>
              <a:rPr lang="en" sz="2000">
                <a:solidFill>
                  <a:schemeClr val="dk1"/>
                </a:solidFill>
              </a:rPr>
              <a:t>— find a view with specific text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allOf() </a:t>
            </a:r>
            <a:r>
              <a:rPr lang="en" sz="2000">
                <a:solidFill>
                  <a:schemeClr val="dk1"/>
                </a:solidFill>
              </a:rPr>
              <a:t>— find a view to that matches multiple conditions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Example: Find a visible list item with the given text: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onView(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allOf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(withId(R.id.word), 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withText("Clicked! Word 15"), 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isDisplayed()))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582" name="Google Shape;582;p104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Finding views with onView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83" name="Google Shape;583;p10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105"/>
          <p:cNvSpPr txBox="1"/>
          <p:nvPr>
            <p:ph idx="1" type="body"/>
          </p:nvPr>
        </p:nvSpPr>
        <p:spPr>
          <a:xfrm>
            <a:off x="311700" y="885075"/>
            <a:ext cx="8520600" cy="350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If you need to reuse the View returned by onView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Make code more readable or explicit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check()</a:t>
            </a:r>
            <a:r>
              <a:rPr lang="en"/>
              <a:t> and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perform()</a:t>
            </a:r>
            <a:r>
              <a:rPr lang="en"/>
              <a:t> methods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ViewInteraction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textView = onView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allOf(withId(R.id.word), withText("Clicked! Word 15"),  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isDisplayed()));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textView.check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(matches(withText("Clicked! Word 15")));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89" name="Google Shape;589;p105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onView returns ViewInteraction object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90" name="Google Shape;590;p10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106"/>
          <p:cNvSpPr txBox="1"/>
          <p:nvPr>
            <p:ph idx="1" type="body"/>
          </p:nvPr>
        </p:nvSpPr>
        <p:spPr>
          <a:xfrm>
            <a:off x="311700" y="1037475"/>
            <a:ext cx="8520600" cy="350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Perform an action on the View found by a ViewMatcher</a:t>
            </a:r>
            <a:endParaRPr>
              <a:solidFill>
                <a:schemeClr val="dk1"/>
              </a:solidFill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Can be any action you can perform on the View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/ </a:t>
            </a: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1. </a:t>
            </a: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Find view by Id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onView(withId(R.id.editTextUserInput))</a:t>
            </a: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// 2. Perform action—type string and click button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.perform(typeText</a:t>
            </a: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(mStringToBetyped), closeSoftKeyboard());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onView(withId(R.id.changeTextBt))</a:t>
            </a:r>
            <a:r>
              <a:rPr b="1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.perform(click()</a:t>
            </a: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96" name="Google Shape;596;p106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Perform actions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97" name="Google Shape;597;p10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107"/>
          <p:cNvSpPr txBox="1"/>
          <p:nvPr>
            <p:ph idx="1" type="body"/>
          </p:nvPr>
        </p:nvSpPr>
        <p:spPr>
          <a:xfrm>
            <a:off x="311700" y="1647075"/>
            <a:ext cx="8520600" cy="265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Asserts or checks the state of the View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// 3. Check that the text was changed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onView(withId(R.id.textToBeChanged))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.check(matches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(withText(mStringToBetyped)));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603" name="Google Shape;603;p107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Check result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04" name="Google Shape;604;p10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81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Contents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24" name="Google Shape;424;p81"/>
          <p:cNvSpPr txBox="1"/>
          <p:nvPr>
            <p:ph idx="1" type="body"/>
          </p:nvPr>
        </p:nvSpPr>
        <p:spPr>
          <a:xfrm>
            <a:off x="387900" y="1000900"/>
            <a:ext cx="8291100" cy="373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UI t</a:t>
            </a:r>
            <a:r>
              <a:rPr lang="en"/>
              <a:t>esting overview</a:t>
            </a:r>
            <a:endParaRPr/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Test environment and Espresso setup</a:t>
            </a:r>
            <a:endParaRPr/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Creating Espresso tests</a:t>
            </a:r>
            <a:endParaRPr/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Espresso test examples</a:t>
            </a:r>
            <a:endParaRPr/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Recording tests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425" name="Google Shape;425;p8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108"/>
          <p:cNvSpPr txBox="1"/>
          <p:nvPr>
            <p:ph idx="1" type="body"/>
          </p:nvPr>
        </p:nvSpPr>
        <p:spPr>
          <a:xfrm>
            <a:off x="311700" y="1037475"/>
            <a:ext cx="8520600" cy="350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Test</a:t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onView(withId(R.id.text_message))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.check(matches(withText("This is a failing test.")));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Result snippet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android.support.test.espresso.base.DefaultFailureHandler$AssertionFailedWithCauseError: 'with text: is "This is a failing test."' doesn't match the selected view.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Expected: with text: is "This is a failing test."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Got: "AppCompatTextView{id=2131427417, res-name=text_message ...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10" name="Google Shape;610;p108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When a test fails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11" name="Google Shape;611;p10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109"/>
          <p:cNvSpPr txBox="1"/>
          <p:nvPr>
            <p:ph type="title"/>
          </p:nvPr>
        </p:nvSpPr>
        <p:spPr>
          <a:xfrm>
            <a:off x="265500" y="1233175"/>
            <a:ext cx="4045200" cy="196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Recording </a:t>
            </a:r>
            <a:br>
              <a:rPr lang="en"/>
            </a:br>
            <a:r>
              <a:rPr lang="en"/>
              <a:t>tests</a:t>
            </a:r>
            <a:endParaRPr/>
          </a:p>
        </p:txBody>
      </p:sp>
      <p:sp>
        <p:nvSpPr>
          <p:cNvPr id="617" name="Google Shape;617;p10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p110"/>
          <p:cNvSpPr txBox="1"/>
          <p:nvPr>
            <p:ph idx="1" type="body"/>
          </p:nvPr>
        </p:nvSpPr>
        <p:spPr>
          <a:xfrm>
            <a:off x="311700" y="1113675"/>
            <a:ext cx="8520600" cy="350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Use app normally, clicking through the UI</a:t>
            </a:r>
            <a:endParaRPr>
              <a:solidFill>
                <a:schemeClr val="dk1"/>
              </a:solidFill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Editable test code generated automatically</a:t>
            </a:r>
            <a:endParaRPr>
              <a:solidFill>
                <a:schemeClr val="dk1"/>
              </a:solidFill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Add assertions to check if a view holds a certain value</a:t>
            </a:r>
            <a:endParaRPr>
              <a:solidFill>
                <a:schemeClr val="dk1"/>
              </a:solidFill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Record multiple interactions in one session, or record multiple sessions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23" name="Google Shape;623;p110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Recording an Espresso test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24" name="Google Shape;624;p11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111"/>
          <p:cNvSpPr txBox="1"/>
          <p:nvPr>
            <p:ph idx="1" type="body"/>
          </p:nvPr>
        </p:nvSpPr>
        <p:spPr>
          <a:xfrm>
            <a:off x="311700" y="1113675"/>
            <a:ext cx="4994700" cy="350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b="1" lang="en"/>
              <a:t>Run &gt; Record Espresso Test</a:t>
            </a:r>
            <a:endParaRPr b="1"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Click </a:t>
            </a:r>
            <a:r>
              <a:rPr b="1" lang="en"/>
              <a:t>Restart app</a:t>
            </a:r>
            <a:r>
              <a:rPr lang="en"/>
              <a:t>, select target, and click </a:t>
            </a:r>
            <a:r>
              <a:rPr b="1" lang="en"/>
              <a:t>OK</a:t>
            </a:r>
            <a:endParaRPr b="1"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Interact with the app to do what you want to test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30" name="Google Shape;630;p111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Start recording an Espresso test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31" name="Google Shape;631;p11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32" name="Google Shape;632;p1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36600" y="1355950"/>
            <a:ext cx="3532799" cy="2771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112"/>
          <p:cNvSpPr txBox="1"/>
          <p:nvPr>
            <p:ph idx="1" type="body"/>
          </p:nvPr>
        </p:nvSpPr>
        <p:spPr>
          <a:xfrm>
            <a:off x="311700" y="1113675"/>
            <a:ext cx="4994700" cy="350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 startAt="4"/>
            </a:pPr>
            <a:r>
              <a:rPr lang="en"/>
              <a:t>Click </a:t>
            </a:r>
            <a:r>
              <a:rPr b="1" lang="en"/>
              <a:t>Add Assertion</a:t>
            </a:r>
            <a:r>
              <a:rPr lang="en"/>
              <a:t> and select a UI element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 startAt="4"/>
            </a:pPr>
            <a:r>
              <a:rPr lang="en"/>
              <a:t>Choose </a:t>
            </a:r>
            <a:r>
              <a:rPr b="1" lang="en"/>
              <a:t>text is</a:t>
            </a:r>
            <a:r>
              <a:rPr lang="en"/>
              <a:t> and enter the text you expect to see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 startAt="4"/>
            </a:pPr>
            <a:r>
              <a:rPr lang="en"/>
              <a:t>Click </a:t>
            </a:r>
            <a:r>
              <a:rPr b="1" lang="en"/>
              <a:t>Save Assertion</a:t>
            </a:r>
            <a:r>
              <a:rPr lang="en"/>
              <a:t> and click </a:t>
            </a:r>
            <a:r>
              <a:rPr b="1" lang="en"/>
              <a:t>Complete Recording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38" name="Google Shape;638;p112"/>
          <p:cNvSpPr txBox="1"/>
          <p:nvPr>
            <p:ph type="title"/>
          </p:nvPr>
        </p:nvSpPr>
        <p:spPr>
          <a:xfrm>
            <a:off x="167775" y="170825"/>
            <a:ext cx="9003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Add assertion to Espresso test recording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639" name="Google Shape;639;p11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40" name="Google Shape;640;p1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88350" y="1293500"/>
            <a:ext cx="3532800" cy="2895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11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Learn more from developer docs</a:t>
            </a:r>
            <a:endParaRPr/>
          </a:p>
        </p:txBody>
      </p:sp>
      <p:sp>
        <p:nvSpPr>
          <p:cNvPr id="646" name="Google Shape;646;p113"/>
          <p:cNvSpPr txBox="1"/>
          <p:nvPr>
            <p:ph idx="1" type="body"/>
          </p:nvPr>
        </p:nvSpPr>
        <p:spPr>
          <a:xfrm>
            <a:off x="418650" y="1059775"/>
            <a:ext cx="4153200" cy="293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/>
              <a:t>Android Studio Documentation</a:t>
            </a:r>
            <a:endParaRPr sz="18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Test Your App</a:t>
            </a:r>
            <a:endParaRPr sz="18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 u="sng">
                <a:solidFill>
                  <a:schemeClr val="hlink"/>
                </a:solidFill>
                <a:hlinkClick r:id="rId4"/>
              </a:rPr>
              <a:t>Espresso basics</a:t>
            </a:r>
            <a:endParaRPr sz="18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 u="sng">
                <a:solidFill>
                  <a:schemeClr val="hlink"/>
                </a:solidFill>
                <a:hlinkClick r:id="rId5"/>
              </a:rPr>
              <a:t>Espresso cheat sheet</a:t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47" name="Google Shape;647;p11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48" name="Google Shape;648;p113"/>
          <p:cNvSpPr txBox="1"/>
          <p:nvPr>
            <p:ph idx="1" type="body"/>
          </p:nvPr>
        </p:nvSpPr>
        <p:spPr>
          <a:xfrm>
            <a:off x="4790825" y="1174350"/>
            <a:ext cx="4153200" cy="293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/>
              <a:t>Android Developer Documentation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u="sng">
                <a:solidFill>
                  <a:schemeClr val="hlink"/>
                </a:solidFill>
                <a:hlinkClick r:id="rId6"/>
              </a:rPr>
              <a:t>Best Practices for Testing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u="sng">
                <a:solidFill>
                  <a:schemeClr val="hlink"/>
                </a:solidFill>
                <a:hlinkClick r:id="rId7"/>
              </a:rPr>
              <a:t>Getting Started with Testing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u="sng">
                <a:solidFill>
                  <a:schemeClr val="hlink"/>
                </a:solidFill>
                <a:hlinkClick r:id="rId8"/>
              </a:rPr>
              <a:t>Testing UI for a Single App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u="sng">
                <a:solidFill>
                  <a:schemeClr val="hlink"/>
                </a:solidFill>
                <a:hlinkClick r:id="rId9"/>
              </a:rPr>
              <a:t>Building Instrumented Unit Tests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u="sng">
                <a:solidFill>
                  <a:schemeClr val="hlink"/>
                </a:solidFill>
                <a:hlinkClick r:id="rId10"/>
              </a:rPr>
              <a:t>Espresso Advanced Samples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u="sng">
                <a:solidFill>
                  <a:schemeClr val="hlink"/>
                </a:solidFill>
                <a:hlinkClick r:id="rId11"/>
              </a:rPr>
              <a:t>The Hamcrest Tutorial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u="sng">
                <a:solidFill>
                  <a:schemeClr val="hlink"/>
                </a:solidFill>
                <a:hlinkClick r:id="rId12"/>
              </a:rPr>
              <a:t>Hamcrest API and Utility Classes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u="sng">
                <a:solidFill>
                  <a:schemeClr val="hlink"/>
                </a:solidFill>
                <a:hlinkClick r:id="rId13"/>
              </a:rPr>
              <a:t>Test Support APIs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11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Learn even more</a:t>
            </a:r>
            <a:endParaRPr/>
          </a:p>
        </p:txBody>
      </p:sp>
      <p:sp>
        <p:nvSpPr>
          <p:cNvPr id="654" name="Google Shape;654;p114"/>
          <p:cNvSpPr txBox="1"/>
          <p:nvPr>
            <p:ph idx="1" type="body"/>
          </p:nvPr>
        </p:nvSpPr>
        <p:spPr>
          <a:xfrm>
            <a:off x="119750" y="1324875"/>
            <a:ext cx="8812800" cy="316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/>
              <a:t>Android Testing Support Library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Espresso documentation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u="sng">
                <a:solidFill>
                  <a:schemeClr val="hlink"/>
                </a:solidFill>
                <a:hlinkClick r:id="rId4"/>
              </a:rPr>
              <a:t>Espresso Samples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/>
              <a:t>Videos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u="sng">
                <a:solidFill>
                  <a:schemeClr val="hlink"/>
                </a:solidFill>
                <a:hlinkClick r:id="rId5"/>
              </a:rPr>
              <a:t>Android Testing Support - Android Testing Patterns #1</a:t>
            </a:r>
            <a:r>
              <a:rPr lang="en" sz="1800"/>
              <a:t> (introduction)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u="sng">
                <a:solidFill>
                  <a:schemeClr val="hlink"/>
                </a:solidFill>
                <a:hlinkClick r:id="rId6"/>
              </a:rPr>
              <a:t>Android Testing Support - Android Testing Patterns #2</a:t>
            </a:r>
            <a:r>
              <a:rPr lang="en" sz="1800"/>
              <a:t> (onView view matching)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u="sng">
                <a:solidFill>
                  <a:schemeClr val="hlink"/>
                </a:solidFill>
                <a:hlinkClick r:id="rId7"/>
              </a:rPr>
              <a:t>Android Testing Support - Android Testing Patterns #3</a:t>
            </a:r>
            <a:r>
              <a:rPr lang="en" sz="1800"/>
              <a:t> (onData &amp; adapter views)</a:t>
            </a:r>
            <a:endParaRPr sz="1800"/>
          </a:p>
        </p:txBody>
      </p:sp>
      <p:sp>
        <p:nvSpPr>
          <p:cNvPr id="655" name="Google Shape;655;p11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11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Learn even more</a:t>
            </a:r>
            <a:endParaRPr/>
          </a:p>
        </p:txBody>
      </p:sp>
      <p:sp>
        <p:nvSpPr>
          <p:cNvPr id="661" name="Google Shape;661;p115"/>
          <p:cNvSpPr txBox="1"/>
          <p:nvPr>
            <p:ph idx="1" type="body"/>
          </p:nvPr>
        </p:nvSpPr>
        <p:spPr>
          <a:xfrm>
            <a:off x="235500" y="1324875"/>
            <a:ext cx="8690100" cy="293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Google Testing Blog: 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Android UI Automated Testing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Atomic Object: “</a:t>
            </a:r>
            <a:r>
              <a:rPr lang="en" sz="1800" u="sng">
                <a:solidFill>
                  <a:schemeClr val="hlink"/>
                </a:solidFill>
                <a:hlinkClick r:id="rId4"/>
              </a:rPr>
              <a:t>Espresso – Testing RecyclerViews at Specific Positions</a:t>
            </a:r>
            <a:r>
              <a:rPr lang="en" sz="1800"/>
              <a:t>”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Stack Overflow: “</a:t>
            </a:r>
            <a:r>
              <a:rPr lang="en" sz="1800" u="sng">
                <a:solidFill>
                  <a:schemeClr val="hlink"/>
                </a:solidFill>
                <a:hlinkClick r:id="rId5"/>
              </a:rPr>
              <a:t>How to assert inside a RecyclerView in Espresso?</a:t>
            </a:r>
            <a:r>
              <a:rPr lang="en" sz="1800"/>
              <a:t>”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GitHub: </a:t>
            </a:r>
            <a:r>
              <a:rPr lang="en" sz="1800" u="sng">
                <a:solidFill>
                  <a:schemeClr val="hlink"/>
                </a:solidFill>
                <a:hlinkClick r:id="rId6"/>
              </a:rPr>
              <a:t>Android Testing Samples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Google Codelabs: </a:t>
            </a:r>
            <a:r>
              <a:rPr lang="en" sz="1800" u="sng">
                <a:solidFill>
                  <a:schemeClr val="hlink"/>
                </a:solidFill>
                <a:hlinkClick r:id="rId7"/>
              </a:rPr>
              <a:t>Android Testing Codelab</a:t>
            </a:r>
            <a:endParaRPr sz="1800"/>
          </a:p>
        </p:txBody>
      </p:sp>
      <p:sp>
        <p:nvSpPr>
          <p:cNvPr id="662" name="Google Shape;662;p11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11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What's Next?</a:t>
            </a:r>
            <a:endParaRPr/>
          </a:p>
        </p:txBody>
      </p:sp>
      <p:sp>
        <p:nvSpPr>
          <p:cNvPr id="668" name="Google Shape;668;p11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9" name="Google Shape;669;p116"/>
          <p:cNvSpPr txBox="1"/>
          <p:nvPr/>
        </p:nvSpPr>
        <p:spPr>
          <a:xfrm>
            <a:off x="311700" y="2139925"/>
            <a:ext cx="8520600" cy="1389900"/>
          </a:xfrm>
          <a:prstGeom prst="rect">
            <a:avLst/>
          </a:prstGeom>
          <a:noFill/>
          <a:ln cap="flat" cmpd="sng" w="38100">
            <a:solidFill>
              <a:srgbClr val="4CAF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Concept Chapter: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6.1 UI testing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Practical: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6.1 Espresso for UI testing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p11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</a:t>
            </a:r>
            <a:endParaRPr/>
          </a:p>
        </p:txBody>
      </p:sp>
      <p:sp>
        <p:nvSpPr>
          <p:cNvPr id="675" name="Google Shape;675;p117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6" name="Google Shape;676;p11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77" name="Google Shape;677;p117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82"/>
          <p:cNvSpPr txBox="1"/>
          <p:nvPr>
            <p:ph type="title"/>
          </p:nvPr>
        </p:nvSpPr>
        <p:spPr>
          <a:xfrm>
            <a:off x="265500" y="1233175"/>
            <a:ext cx="4008900" cy="215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UI testing overview</a:t>
            </a:r>
            <a:endParaRPr/>
          </a:p>
        </p:txBody>
      </p:sp>
      <p:sp>
        <p:nvSpPr>
          <p:cNvPr id="431" name="Google Shape;431;p8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83"/>
          <p:cNvSpPr txBox="1"/>
          <p:nvPr>
            <p:ph idx="1" type="body"/>
          </p:nvPr>
        </p:nvSpPr>
        <p:spPr>
          <a:xfrm>
            <a:off x="311700" y="1037475"/>
            <a:ext cx="8520600" cy="3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Perform all user UI actions with View elements</a:t>
            </a:r>
            <a:endParaRPr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>
                <a:solidFill>
                  <a:schemeClr val="dk1"/>
                </a:solidFill>
              </a:rPr>
              <a:t>Tap a View, and enter data or make a choice</a:t>
            </a:r>
            <a:endParaRPr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>
                <a:solidFill>
                  <a:schemeClr val="dk1"/>
                </a:solidFill>
              </a:rPr>
              <a:t>Examine the values of the properties of each View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Provide input to all View elements</a:t>
            </a:r>
            <a:endParaRPr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>
                <a:solidFill>
                  <a:schemeClr val="dk1"/>
                </a:solidFill>
              </a:rPr>
              <a:t>Try invalid values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Check returned output</a:t>
            </a:r>
            <a:endParaRPr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>
                <a:solidFill>
                  <a:schemeClr val="dk1"/>
                </a:solidFill>
              </a:rPr>
              <a:t>Correct or expected values? </a:t>
            </a:r>
            <a:endParaRPr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>
                <a:solidFill>
                  <a:schemeClr val="dk1"/>
                </a:solidFill>
              </a:rPr>
              <a:t>Correct presentation?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37" name="Google Shape;437;p83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UI</a:t>
            </a: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testing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38" name="Google Shape;438;p8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84"/>
          <p:cNvSpPr txBox="1"/>
          <p:nvPr>
            <p:ph idx="1" type="body"/>
          </p:nvPr>
        </p:nvSpPr>
        <p:spPr>
          <a:xfrm>
            <a:off x="311700" y="885075"/>
            <a:ext cx="8358900" cy="3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Time consuming, tedious, error-prone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UI may change and need frequent retesting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Some paths fail over time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As app gets more complex, possible sequences of actions may grow non-linearly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44" name="Google Shape;444;p84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Problems with testing manually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45" name="Google Shape;445;p8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85"/>
          <p:cNvSpPr txBox="1"/>
          <p:nvPr>
            <p:ph idx="1" type="body"/>
          </p:nvPr>
        </p:nvSpPr>
        <p:spPr>
          <a:xfrm>
            <a:off x="311700" y="1415700"/>
            <a:ext cx="8520600" cy="312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Free your time and resources for other work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Faster than manual testing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Repeatable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Run tests for different device states and configurations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51" name="Google Shape;451;p85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Benefits of testing automatically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52" name="Google Shape;452;p8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86"/>
          <p:cNvSpPr txBox="1"/>
          <p:nvPr>
            <p:ph idx="1" type="body"/>
          </p:nvPr>
        </p:nvSpPr>
        <p:spPr>
          <a:xfrm>
            <a:off x="311700" y="1196650"/>
            <a:ext cx="8520600" cy="283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Verify that the UI behaves as expected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Check that the app returns the correct UI output in response to user interactions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Navigation and controls behave correctly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App responds correctly to mocked-out dependencies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58" name="Google Shape;458;p86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Espresso for single app testing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59" name="Google Shape;459;p8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87"/>
          <p:cNvSpPr txBox="1"/>
          <p:nvPr>
            <p:ph idx="1" type="body"/>
          </p:nvPr>
        </p:nvSpPr>
        <p:spPr>
          <a:xfrm>
            <a:off x="311700" y="1037475"/>
            <a:ext cx="8520600" cy="3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Verify that interactions between different user apps and system apps behave as expected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Interact with visible elements on a device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Monitor interactions between app and system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Simulate user interactions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Requires instrumentation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65" name="Google Shape;465;p87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UI Automator for multiple apps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66" name="Google Shape;466;p8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