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8"/>
  </p:notesMasterIdLst>
  <p:sldIdLst>
    <p:sldId id="266" r:id="rId5"/>
    <p:sldId id="375" r:id="rId6"/>
    <p:sldId id="409" r:id="rId7"/>
    <p:sldId id="359" r:id="rId8"/>
    <p:sldId id="410" r:id="rId9"/>
    <p:sldId id="412" r:id="rId10"/>
    <p:sldId id="413" r:id="rId11"/>
    <p:sldId id="414" r:id="rId12"/>
    <p:sldId id="415" r:id="rId13"/>
    <p:sldId id="416" r:id="rId14"/>
    <p:sldId id="417" r:id="rId15"/>
    <p:sldId id="418" r:id="rId16"/>
    <p:sldId id="419" r:id="rId17"/>
    <p:sldId id="420" r:id="rId18"/>
    <p:sldId id="421" r:id="rId19"/>
    <p:sldId id="422" r:id="rId20"/>
    <p:sldId id="480" r:id="rId21"/>
    <p:sldId id="371" r:id="rId22"/>
    <p:sldId id="372" r:id="rId23"/>
    <p:sldId id="481" r:id="rId24"/>
    <p:sldId id="374" r:id="rId25"/>
    <p:sldId id="482" r:id="rId26"/>
    <p:sldId id="483" r:id="rId27"/>
    <p:sldId id="382" r:id="rId28"/>
    <p:sldId id="383" r:id="rId29"/>
    <p:sldId id="385" r:id="rId30"/>
    <p:sldId id="484" r:id="rId31"/>
    <p:sldId id="485" r:id="rId32"/>
    <p:sldId id="486" r:id="rId33"/>
    <p:sldId id="390" r:id="rId34"/>
    <p:sldId id="487" r:id="rId35"/>
    <p:sldId id="488" r:id="rId36"/>
    <p:sldId id="489" r:id="rId37"/>
    <p:sldId id="394" r:id="rId38"/>
    <p:sldId id="395" r:id="rId39"/>
    <p:sldId id="396" r:id="rId40"/>
    <p:sldId id="397" r:id="rId41"/>
    <p:sldId id="398" r:id="rId42"/>
    <p:sldId id="399" r:id="rId43"/>
    <p:sldId id="401" r:id="rId44"/>
    <p:sldId id="400" r:id="rId45"/>
    <p:sldId id="402" r:id="rId46"/>
    <p:sldId id="392" r:id="rId47"/>
    <p:sldId id="334" r:id="rId48"/>
    <p:sldId id="335" r:id="rId49"/>
    <p:sldId id="337" r:id="rId50"/>
    <p:sldId id="338" r:id="rId51"/>
    <p:sldId id="339" r:id="rId52"/>
    <p:sldId id="340" r:id="rId53"/>
    <p:sldId id="341" r:id="rId54"/>
    <p:sldId id="343" r:id="rId55"/>
    <p:sldId id="344" r:id="rId56"/>
    <p:sldId id="345" r:id="rId57"/>
    <p:sldId id="347" r:id="rId58"/>
    <p:sldId id="348" r:id="rId59"/>
    <p:sldId id="349" r:id="rId60"/>
    <p:sldId id="389" r:id="rId61"/>
    <p:sldId id="391" r:id="rId62"/>
    <p:sldId id="393" r:id="rId63"/>
    <p:sldId id="351" r:id="rId64"/>
    <p:sldId id="352" r:id="rId65"/>
    <p:sldId id="353" r:id="rId66"/>
    <p:sldId id="355" r:id="rId67"/>
    <p:sldId id="356" r:id="rId68"/>
    <p:sldId id="357" r:id="rId69"/>
    <p:sldId id="358" r:id="rId70"/>
    <p:sldId id="360" r:id="rId71"/>
    <p:sldId id="361" r:id="rId72"/>
    <p:sldId id="362" r:id="rId73"/>
    <p:sldId id="363" r:id="rId74"/>
    <p:sldId id="364" r:id="rId75"/>
    <p:sldId id="365" r:id="rId76"/>
    <p:sldId id="423" r:id="rId77"/>
    <p:sldId id="257" r:id="rId78"/>
    <p:sldId id="258" r:id="rId79"/>
    <p:sldId id="424" r:id="rId80"/>
    <p:sldId id="443" r:id="rId81"/>
    <p:sldId id="490" r:id="rId82"/>
    <p:sldId id="491" r:id="rId83"/>
    <p:sldId id="492" r:id="rId84"/>
    <p:sldId id="493" r:id="rId85"/>
    <p:sldId id="270" r:id="rId86"/>
    <p:sldId id="268"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27BDF-1DBF-42CC-BAAC-F319A1A2004F}" v="5" dt="2022-02-24T19:17:02.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74240"/>
  </p:normalViewPr>
  <p:slideViewPr>
    <p:cSldViewPr snapToGrid="0">
      <p:cViewPr varScale="1">
        <p:scale>
          <a:sx n="67" d="100"/>
          <a:sy n="67" d="100"/>
        </p:scale>
        <p:origin x="17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ONG HOANG LAM 20183780" userId="1abe82ce-2731-418e-a05f-6b9c7cc42019" providerId="ADAL" clId="{6A300BD5-3CBC-4A3B-A1DB-BCF72830944E}"/>
    <pc:docChg chg="modSld">
      <pc:chgData name="LUONG HOANG LAM 20183780" userId="1abe82ce-2731-418e-a05f-6b9c7cc42019" providerId="ADAL" clId="{6A300BD5-3CBC-4A3B-A1DB-BCF72830944E}" dt="2021-12-04T03:48:38.427" v="0" actId="1076"/>
      <pc:docMkLst>
        <pc:docMk/>
      </pc:docMkLst>
      <pc:sldChg chg="modSp">
        <pc:chgData name="LUONG HOANG LAM 20183780" userId="1abe82ce-2731-418e-a05f-6b9c7cc42019" providerId="ADAL" clId="{6A300BD5-3CBC-4A3B-A1DB-BCF72830944E}" dt="2021-12-04T03:48:38.427" v="0" actId="1076"/>
        <pc:sldMkLst>
          <pc:docMk/>
          <pc:sldMk cId="3144582579" sldId="418"/>
        </pc:sldMkLst>
        <pc:spChg chg="mod">
          <ac:chgData name="LUONG HOANG LAM 20183780" userId="1abe82ce-2731-418e-a05f-6b9c7cc42019" providerId="ADAL" clId="{6A300BD5-3CBC-4A3B-A1DB-BCF72830944E}" dt="2021-12-04T03:48:38.427" v="0" actId="1076"/>
          <ac:spMkLst>
            <pc:docMk/>
            <pc:sldMk cId="3144582579" sldId="418"/>
            <ac:spMk id="88071" creationId="{38ACCD12-95BF-47ED-8B09-C48036B4E95A}"/>
          </ac:spMkLst>
        </pc:spChg>
      </pc:sldChg>
    </pc:docChg>
  </pc:docChgLst>
  <pc:docChgLst>
    <pc:chgData name="LUONG HOANG LAM 20183780" userId="1abe82ce-2731-418e-a05f-6b9c7cc42019" providerId="ADAL" clId="{07C27BDF-1DBF-42CC-BAAC-F319A1A2004F}"/>
    <pc:docChg chg="undo custSel modSld">
      <pc:chgData name="LUONG HOANG LAM 20183780" userId="1abe82ce-2731-418e-a05f-6b9c7cc42019" providerId="ADAL" clId="{07C27BDF-1DBF-42CC-BAAC-F319A1A2004F}" dt="2022-02-24T19:16:56.144" v="9" actId="14"/>
      <pc:docMkLst>
        <pc:docMk/>
      </pc:docMkLst>
      <pc:sldChg chg="modSp mod modAnim">
        <pc:chgData name="LUONG HOANG LAM 20183780" userId="1abe82ce-2731-418e-a05f-6b9c7cc42019" providerId="ADAL" clId="{07C27BDF-1DBF-42CC-BAAC-F319A1A2004F}" dt="2022-02-24T19:08:17.566" v="8" actId="20578"/>
        <pc:sldMkLst>
          <pc:docMk/>
          <pc:sldMk cId="1072867425" sldId="343"/>
        </pc:sldMkLst>
        <pc:spChg chg="mod">
          <ac:chgData name="LUONG HOANG LAM 20183780" userId="1abe82ce-2731-418e-a05f-6b9c7cc42019" providerId="ADAL" clId="{07C27BDF-1DBF-42CC-BAAC-F319A1A2004F}" dt="2022-02-24T19:08:17.566" v="8" actId="20578"/>
          <ac:spMkLst>
            <pc:docMk/>
            <pc:sldMk cId="1072867425" sldId="343"/>
            <ac:spMk id="317443" creationId="{4A037E78-811B-BB4D-B718-C3A530CDBE50}"/>
          </ac:spMkLst>
        </pc:spChg>
      </pc:sldChg>
      <pc:sldChg chg="modSp">
        <pc:chgData name="LUONG HOANG LAM 20183780" userId="1abe82ce-2731-418e-a05f-6b9c7cc42019" providerId="ADAL" clId="{07C27BDF-1DBF-42CC-BAAC-F319A1A2004F}" dt="2022-02-24T19:16:56.144" v="9" actId="14"/>
        <pc:sldMkLst>
          <pc:docMk/>
          <pc:sldMk cId="1106417193" sldId="348"/>
        </pc:sldMkLst>
        <pc:spChg chg="mod">
          <ac:chgData name="LUONG HOANG LAM 20183780" userId="1abe82ce-2731-418e-a05f-6b9c7cc42019" providerId="ADAL" clId="{07C27BDF-1DBF-42CC-BAAC-F319A1A2004F}" dt="2022-02-24T19:16:56.144" v="9" actId="14"/>
          <ac:spMkLst>
            <pc:docMk/>
            <pc:sldMk cId="1106417193" sldId="348"/>
            <ac:spMk id="322563" creationId="{A3951B02-789C-404F-8CE2-F8B4D8C43A32}"/>
          </ac:spMkLst>
        </pc:spChg>
      </pc:sldChg>
      <pc:sldChg chg="modSp mod">
        <pc:chgData name="LUONG HOANG LAM 20183780" userId="1abe82ce-2731-418e-a05f-6b9c7cc42019" providerId="ADAL" clId="{07C27BDF-1DBF-42CC-BAAC-F319A1A2004F}" dt="2022-02-24T18:00:40.265" v="4" actId="1076"/>
        <pc:sldMkLst>
          <pc:docMk/>
          <pc:sldMk cId="0" sldId="399"/>
        </pc:sldMkLst>
        <pc:spChg chg="mod">
          <ac:chgData name="LUONG HOANG LAM 20183780" userId="1abe82ce-2731-418e-a05f-6b9c7cc42019" providerId="ADAL" clId="{07C27BDF-1DBF-42CC-BAAC-F319A1A2004F}" dt="2022-02-24T18:00:40.265" v="4" actId="1076"/>
          <ac:spMkLst>
            <pc:docMk/>
            <pc:sldMk cId="0" sldId="399"/>
            <ac:spMk id="78850" creationId="{B2EDFA85-E648-AB44-B950-9A8D5B69516D}"/>
          </ac:spMkLst>
        </pc:spChg>
      </pc:sldChg>
      <pc:sldChg chg="addSp modSp">
        <pc:chgData name="LUONG HOANG LAM 20183780" userId="1abe82ce-2731-418e-a05f-6b9c7cc42019" providerId="ADAL" clId="{07C27BDF-1DBF-42CC-BAAC-F319A1A2004F}" dt="2022-02-24T16:55:14.057" v="0"/>
        <pc:sldMkLst>
          <pc:docMk/>
          <pc:sldMk cId="3064074847" sldId="410"/>
        </pc:sldMkLst>
        <pc:picChg chg="add mod">
          <ac:chgData name="LUONG HOANG LAM 20183780" userId="1abe82ce-2731-418e-a05f-6b9c7cc42019" providerId="ADAL" clId="{07C27BDF-1DBF-42CC-BAAC-F319A1A2004F}" dt="2022-02-24T16:55:14.057" v="0"/>
          <ac:picMkLst>
            <pc:docMk/>
            <pc:sldMk cId="3064074847" sldId="410"/>
            <ac:picMk id="2" creationId="{4B2F957C-35EE-4F09-A803-A2B3F1DFE79C}"/>
          </ac:picMkLst>
        </pc:picChg>
      </pc:sldChg>
      <pc:sldChg chg="modSp mod">
        <pc:chgData name="LUONG HOANG LAM 20183780" userId="1abe82ce-2731-418e-a05f-6b9c7cc42019" providerId="ADAL" clId="{07C27BDF-1DBF-42CC-BAAC-F319A1A2004F}" dt="2022-02-24T17:16:34.500" v="2" actId="14100"/>
        <pc:sldMkLst>
          <pc:docMk/>
          <pc:sldMk cId="0" sldId="480"/>
        </pc:sldMkLst>
        <pc:spChg chg="mod">
          <ac:chgData name="LUONG HOANG LAM 20183780" userId="1abe82ce-2731-418e-a05f-6b9c7cc42019" providerId="ADAL" clId="{07C27BDF-1DBF-42CC-BAAC-F319A1A2004F}" dt="2022-02-24T17:16:34.500" v="2" actId="14100"/>
          <ac:spMkLst>
            <pc:docMk/>
            <pc:sldMk cId="0" sldId="480"/>
            <ac:spMk id="44033" creationId="{DBF6BA8B-245F-ED44-B072-E1A180E9E50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6BF9B-DA91-2D40-809A-E93B1FB55180}" type="datetimeFigureOut">
              <a:rPr lang="en-VN" smtClean="0"/>
              <a:t>02/24/2022</a:t>
            </a:fld>
            <a:endParaRPr lang="en-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B2618-B6CD-1649-A4CA-60EDB33201DC}" type="slidenum">
              <a:rPr lang="en-VN" smtClean="0"/>
              <a:t>‹#›</a:t>
            </a:fld>
            <a:endParaRPr lang="en-VN"/>
          </a:p>
        </p:txBody>
      </p:sp>
    </p:spTree>
    <p:extLst>
      <p:ext uri="{BB962C8B-B14F-4D97-AF65-F5344CB8AC3E}">
        <p14:creationId xmlns:p14="http://schemas.microsoft.com/office/powerpoint/2010/main" val="400612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5661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58CEDD7-F31D-DA42-A114-8F5F0DC43E61}"/>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6867" name="Rectangle 3">
            <a:extLst>
              <a:ext uri="{FF2B5EF4-FFF2-40B4-BE49-F238E27FC236}">
                <a16:creationId xmlns:a16="http://schemas.microsoft.com/office/drawing/2014/main" id="{B329DF76-1500-D845-BA64-5FBA8B3F2557}"/>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372160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8A686C9-8EE5-1342-BD63-49F3CD1EED21}"/>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8915" name="Rectangle 3">
            <a:extLst>
              <a:ext uri="{FF2B5EF4-FFF2-40B4-BE49-F238E27FC236}">
                <a16:creationId xmlns:a16="http://schemas.microsoft.com/office/drawing/2014/main" id="{FAAC619E-5582-C944-A8CA-A46EE679D625}"/>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957037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F3802FE-F44B-F747-853C-8AB0C04FF2D2}"/>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63" name="Rectangle 3">
            <a:extLst>
              <a:ext uri="{FF2B5EF4-FFF2-40B4-BE49-F238E27FC236}">
                <a16:creationId xmlns:a16="http://schemas.microsoft.com/office/drawing/2014/main" id="{95EEFC6E-0509-9A4F-A138-0D4FE416CB97}"/>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4179171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5C16440-6EB6-9745-97F5-4ECF74063D2C}"/>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3011" name="Rectangle 3">
            <a:extLst>
              <a:ext uri="{FF2B5EF4-FFF2-40B4-BE49-F238E27FC236}">
                <a16:creationId xmlns:a16="http://schemas.microsoft.com/office/drawing/2014/main" id="{2426D418-FF2C-D140-9914-484437DA2E74}"/>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13020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722A643-2224-2F46-9835-859796A08259}"/>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5059" name="Rectangle 3">
            <a:extLst>
              <a:ext uri="{FF2B5EF4-FFF2-40B4-BE49-F238E27FC236}">
                <a16:creationId xmlns:a16="http://schemas.microsoft.com/office/drawing/2014/main" id="{A0FD4EA8-A192-0C4B-BC45-501E60C2A9BB}"/>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1328595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9B35A0BE-92F8-5841-947C-C1D14F28CBAB}"/>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5058" name="Rectangle 3">
            <a:extLst>
              <a:ext uri="{FF2B5EF4-FFF2-40B4-BE49-F238E27FC236}">
                <a16:creationId xmlns:a16="http://schemas.microsoft.com/office/drawing/2014/main" id="{EFE2B850-967C-3642-B8D1-6CF2C4732930}"/>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r>
              <a:rPr lang="en-US" altLang="en-US">
                <a:latin typeface="Arial" panose="020B0604020202020204" pitchFamily="34" charset="0"/>
              </a:rPr>
              <a:t>- Instruction: chỉ thị</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DC993FF3-65C8-984B-BE21-E0DAA7A4830A}"/>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7106" name="Rectangle 3">
            <a:extLst>
              <a:ext uri="{FF2B5EF4-FFF2-40B4-BE49-F238E27FC236}">
                <a16:creationId xmlns:a16="http://schemas.microsoft.com/office/drawing/2014/main" id="{5365A9AE-06C2-BA42-BCEF-408733FF9F11}"/>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r>
              <a:rPr lang="en-US" altLang="en-US">
                <a:latin typeface="Arial" panose="020B0604020202020204" pitchFamily="34" charset="0"/>
              </a:rPr>
              <a:t>- subsequent: (sắpssiquent): theo sau</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7B2BA338-69FF-A240-8A49-BDDCD67F9B0A}"/>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9154" name="Rectangle 3">
            <a:extLst>
              <a:ext uri="{FF2B5EF4-FFF2-40B4-BE49-F238E27FC236}">
                <a16:creationId xmlns:a16="http://schemas.microsoft.com/office/drawing/2014/main" id="{FD13FD43-0DB7-214B-A0EF-FAEAD2E10E4C}"/>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5D415BFC-20A7-6D4C-A0FE-141B6CA0F3C0}"/>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02" name="Rectangle 3">
            <a:extLst>
              <a:ext uri="{FF2B5EF4-FFF2-40B4-BE49-F238E27FC236}">
                <a16:creationId xmlns:a16="http://schemas.microsoft.com/office/drawing/2014/main" id="{F2B70964-D3F0-5045-A483-D48B0847ACF5}"/>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4023F617-2A2E-244D-BA36-241D0BFE514A}"/>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3250" name="Rectangle 3">
            <a:extLst>
              <a:ext uri="{FF2B5EF4-FFF2-40B4-BE49-F238E27FC236}">
                <a16:creationId xmlns:a16="http://schemas.microsoft.com/office/drawing/2014/main" id="{7187220C-A295-CE42-867A-175B570424C7}"/>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r>
              <a:rPr lang="en-US" altLang="en-US">
                <a:latin typeface="Arial" panose="020B0604020202020204" pitchFamily="34" charset="0"/>
              </a:rPr>
              <a:t>- inherently (inhiơrơntli): vốn đã</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48D3F33-FDEA-D049-A870-93EE2B857D67}"/>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8435" name="Rectangle 3">
            <a:extLst>
              <a:ext uri="{FF2B5EF4-FFF2-40B4-BE49-F238E27FC236}">
                <a16:creationId xmlns:a16="http://schemas.microsoft.com/office/drawing/2014/main" id="{564F9439-BC4B-414A-8D35-160F1BBBA3E6}"/>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2583196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364BAD43-E51B-584F-ABA6-637D7B9CF5D3}"/>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5298" name="Rectangle 3">
            <a:extLst>
              <a:ext uri="{FF2B5EF4-FFF2-40B4-BE49-F238E27FC236}">
                <a16:creationId xmlns:a16="http://schemas.microsoft.com/office/drawing/2014/main" id="{C6D1C943-26E3-E547-AE60-476BACDA197F}"/>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8D7FC85F-8F2E-6747-B006-168681E33BCC}"/>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7346" name="Rectangle 3">
            <a:extLst>
              <a:ext uri="{FF2B5EF4-FFF2-40B4-BE49-F238E27FC236}">
                <a16:creationId xmlns:a16="http://schemas.microsoft.com/office/drawing/2014/main" id="{1D82AB68-425C-C849-A150-092F810BE199}"/>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DAAB0350-DC07-964F-8B0B-429B52324E47}"/>
              </a:ext>
            </a:extLst>
          </p:cNvPr>
          <p:cNvSpPr>
            <a:spLocks noGrp="1" noRot="1" noChangeAspect="1" noTextEdit="1"/>
          </p:cNvSpPr>
          <p:nvPr>
            <p:ph type="sldImg"/>
          </p:nvPr>
        </p:nvSpPr>
        <p:spPr bwMode="auto">
          <a:xfrm>
            <a:off x="992188" y="768350"/>
            <a:ext cx="5114925" cy="38369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Notes Placeholder 2">
            <a:extLst>
              <a:ext uri="{FF2B5EF4-FFF2-40B4-BE49-F238E27FC236}">
                <a16:creationId xmlns:a16="http://schemas.microsoft.com/office/drawing/2014/main" id="{D3761409-5A62-F443-9CA1-465F180B405F}"/>
              </a:ext>
            </a:extLst>
          </p:cNvPr>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p>
        </p:txBody>
      </p:sp>
      <p:sp>
        <p:nvSpPr>
          <p:cNvPr id="59395" name="Slide Number Placeholder 3">
            <a:extLst>
              <a:ext uri="{FF2B5EF4-FFF2-40B4-BE49-F238E27FC236}">
                <a16:creationId xmlns:a16="http://schemas.microsoft.com/office/drawing/2014/main" id="{6CB07799-E2EB-3C4C-811A-7ECE24A3CFA3}"/>
              </a:ext>
            </a:extLst>
          </p:cNvPr>
          <p:cNvSpPr>
            <a:spLocks noGrp="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D620DFD-1A4A-6F4E-97EE-B0983A9FC371}" type="slidenum">
              <a:rPr lang="en-US" altLang="en-US" sz="2400">
                <a:solidFill>
                  <a:schemeClr val="tx1"/>
                </a:solidFill>
              </a:rPr>
              <a:pPr eaLnBrk="1" hangingPunct="1"/>
              <a:t>24</a:t>
            </a:fld>
            <a:endParaRPr lang="en-US" altLang="en-US" sz="240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1">
            <a:extLst>
              <a:ext uri="{FF2B5EF4-FFF2-40B4-BE49-F238E27FC236}">
                <a16:creationId xmlns:a16="http://schemas.microsoft.com/office/drawing/2014/main" id="{661A9881-B1B2-B647-BC96-89D3558B53A4}"/>
              </a:ext>
            </a:extLst>
          </p:cNvPr>
          <p:cNvSpPr txBox="1">
            <a:spLocks noChangeArrowheads="1"/>
          </p:cNvSpPr>
          <p:nvPr/>
        </p:nvSpPr>
        <p:spPr bwMode="auto">
          <a:xfrm>
            <a:off x="1449388" y="1023938"/>
            <a:ext cx="4198937" cy="3506787"/>
          </a:xfrm>
          <a:prstGeom prst="rect">
            <a:avLst/>
          </a:prstGeom>
          <a:solidFill>
            <a:srgbClr val="FFFFFF"/>
          </a:solidFill>
          <a:ln w="9525">
            <a:solidFill>
              <a:srgbClr val="000000"/>
            </a:solidFill>
            <a:miter lim="800000"/>
            <a:headEnd/>
            <a:tailEnd/>
          </a:ln>
        </p:spPr>
        <p:txBody>
          <a:bodyPr wrap="none" lIns="88885" tIns="44443" rIns="88885" bIns="44443"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2400">
              <a:solidFill>
                <a:schemeClr val="tx1"/>
              </a:solidFill>
            </a:endParaRPr>
          </a:p>
        </p:txBody>
      </p:sp>
      <p:sp>
        <p:nvSpPr>
          <p:cNvPr id="65539" name="Text Box 2">
            <a:extLst>
              <a:ext uri="{FF2B5EF4-FFF2-40B4-BE49-F238E27FC236}">
                <a16:creationId xmlns:a16="http://schemas.microsoft.com/office/drawing/2014/main" id="{58529C77-464E-4B4C-9DE7-BF8C05AD29C3}"/>
              </a:ext>
            </a:extLst>
          </p:cNvPr>
          <p:cNvSpPr>
            <a:spLocks noGrp="1" noChangeArrowheads="1"/>
          </p:cNvSpPr>
          <p:nvPr>
            <p:ph type="body"/>
          </p:nvPr>
        </p:nvSpPr>
        <p:spPr bwMode="auto">
          <a:xfrm>
            <a:off x="658813" y="4735513"/>
            <a:ext cx="5783262" cy="49736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574" rIns="0" bIns="0"/>
          <a:lstStyle/>
          <a:p>
            <a:pPr eaLnBrk="1">
              <a:lnSpc>
                <a:spcPct val="95000"/>
              </a:lnSpc>
              <a:spcBef>
                <a:spcPct val="0"/>
              </a:spcBef>
              <a:tabLst>
                <a:tab pos="703263" algn="l"/>
                <a:tab pos="1406525" algn="l"/>
                <a:tab pos="2109788" algn="l"/>
                <a:tab pos="2813050" algn="l"/>
                <a:tab pos="3517900" algn="l"/>
                <a:tab pos="4221163" algn="l"/>
                <a:tab pos="4924425" algn="l"/>
                <a:tab pos="5627688" algn="l"/>
              </a:tabLst>
            </a:pPr>
            <a:r>
              <a:rPr lang="en-US" altLang="en-US" sz="1400">
                <a:ea typeface="msmincho"/>
                <a:cs typeface="msmincho"/>
              </a:rPr>
              <a:t>So this is an example directory structure of hello1 web application you find in the Java WSDP.  There are two servlet Java source files. And there is a web directory called web which contains WEB-INF directory and other static resource files.  </a:t>
            </a: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r>
              <a:rPr lang="en-US" altLang="en-US" sz="1400">
                <a:ea typeface="msmincho"/>
                <a:cs typeface="msmincho"/>
              </a:rPr>
              <a:t>You will code each web component in the src directory. </a:t>
            </a: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817A8CB6-9A50-7740-85A9-53371379AB16}"/>
              </a:ext>
            </a:extLst>
          </p:cNvPr>
          <p:cNvSpPr txBox="1">
            <a:spLocks noChangeArrowheads="1"/>
          </p:cNvSpPr>
          <p:nvPr/>
        </p:nvSpPr>
        <p:spPr bwMode="auto">
          <a:xfrm>
            <a:off x="1449388" y="1023938"/>
            <a:ext cx="4198937" cy="3506787"/>
          </a:xfrm>
          <a:prstGeom prst="rect">
            <a:avLst/>
          </a:prstGeom>
          <a:solidFill>
            <a:srgbClr val="FFFFFF"/>
          </a:solidFill>
          <a:ln w="9525">
            <a:solidFill>
              <a:srgbClr val="000000"/>
            </a:solidFill>
            <a:miter lim="800000"/>
            <a:headEnd/>
            <a:tailEnd/>
          </a:ln>
        </p:spPr>
        <p:txBody>
          <a:bodyPr wrap="none" lIns="88885" tIns="44443" rIns="88885" bIns="44443"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2400">
              <a:solidFill>
                <a:schemeClr val="tx1"/>
              </a:solidFill>
            </a:endParaRPr>
          </a:p>
        </p:txBody>
      </p:sp>
      <p:sp>
        <p:nvSpPr>
          <p:cNvPr id="67587" name="Text Box 2">
            <a:extLst>
              <a:ext uri="{FF2B5EF4-FFF2-40B4-BE49-F238E27FC236}">
                <a16:creationId xmlns:a16="http://schemas.microsoft.com/office/drawing/2014/main" id="{945DE374-4968-D147-819D-A01A42944DB7}"/>
              </a:ext>
            </a:extLst>
          </p:cNvPr>
          <p:cNvSpPr>
            <a:spLocks noGrp="1" noChangeArrowheads="1"/>
          </p:cNvSpPr>
          <p:nvPr>
            <p:ph type="body"/>
          </p:nvPr>
        </p:nvSpPr>
        <p:spPr bwMode="auto">
          <a:xfrm>
            <a:off x="658813" y="4735513"/>
            <a:ext cx="5783262" cy="49736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574" rIns="0" bIns="0"/>
          <a:lstStyle/>
          <a:p>
            <a:pPr eaLnBrk="1">
              <a:lnSpc>
                <a:spcPct val="95000"/>
              </a:lnSpc>
              <a:spcBef>
                <a:spcPct val="0"/>
              </a:spcBef>
              <a:tabLst>
                <a:tab pos="703263" algn="l"/>
                <a:tab pos="1406525" algn="l"/>
                <a:tab pos="2109788" algn="l"/>
                <a:tab pos="2813050" algn="l"/>
                <a:tab pos="3517900" algn="l"/>
                <a:tab pos="4221163" algn="l"/>
                <a:tab pos="4924425" algn="l"/>
                <a:tab pos="5627688" algn="l"/>
              </a:tabLst>
            </a:pPr>
            <a:r>
              <a:rPr lang="en-US" altLang="en-US" sz="1400">
                <a:ea typeface="msmincho"/>
                <a:cs typeface="msmincho"/>
              </a:rPr>
              <a:t>So this is an example directory structure of hello1 web application you find in the Java WSDP.  There are two servlet Java source files. And there is a web directory called web which contains WEB-INF directory and other static resource files.  </a:t>
            </a: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r>
              <a:rPr lang="en-US" altLang="en-US" sz="1400">
                <a:ea typeface="msmincho"/>
                <a:cs typeface="msmincho"/>
              </a:rPr>
              <a:t>You will code each web component in the src directory. </a:t>
            </a: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a:p>
            <a:pPr eaLnBrk="1">
              <a:lnSpc>
                <a:spcPct val="95000"/>
              </a:lnSpc>
              <a:spcBef>
                <a:spcPct val="0"/>
              </a:spcBef>
              <a:tabLst>
                <a:tab pos="703263" algn="l"/>
                <a:tab pos="1406525" algn="l"/>
                <a:tab pos="2109788" algn="l"/>
                <a:tab pos="2813050" algn="l"/>
                <a:tab pos="3517900" algn="l"/>
                <a:tab pos="4221163" algn="l"/>
                <a:tab pos="4924425" algn="l"/>
                <a:tab pos="5627688" algn="l"/>
              </a:tabLst>
            </a:pPr>
            <a:endParaRPr lang="en-US" altLang="en-US" sz="1400">
              <a:ea typeface="msmincho"/>
              <a:cs typeface="msminch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3809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5B43ABD4-E503-C74E-AD1F-C4C6DE36E9E7}"/>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A3FD5BB8-D91E-7C42-9E3A-9C371CA6AC4D}"/>
              </a:ext>
            </a:extLst>
          </p:cNvPr>
          <p:cNvSpPr>
            <a:spLocks noGrp="1" noChangeArrowheads="1"/>
          </p:cNvSpPr>
          <p:nvPr>
            <p:ph type="body" idx="1"/>
          </p:nvPr>
        </p:nvSpPr>
        <p:spPr>
          <a:noFill/>
        </p:spPr>
        <p:txBody>
          <a:bodyPr/>
          <a:lstStyle/>
          <a:p>
            <a:pPr marL="171450" indent="-171450">
              <a:buFontTx/>
              <a:buChar char="-"/>
            </a:pPr>
            <a:r>
              <a:rPr lang="en-US" altLang="en-US"/>
              <a:t>ingredient: thành phần</a:t>
            </a:r>
          </a:p>
          <a:p>
            <a:pPr marL="171450" indent="-171450">
              <a:buFontTx/>
              <a:buChar char="-"/>
            </a:pPr>
            <a:r>
              <a:rPr lang="en-US" altLang="en-US"/>
              <a:t>directive: chỉ dẫn</a:t>
            </a:r>
          </a:p>
          <a:p>
            <a:pPr marL="171450" indent="-171450">
              <a:buFontTx/>
              <a:buChar char="-"/>
            </a:pPr>
            <a:r>
              <a:rPr lang="en-US" altLang="en-US"/>
              <a:t>Resultant: xảy ra như một kết quả</a:t>
            </a:r>
          </a:p>
        </p:txBody>
      </p:sp>
      <p:sp>
        <p:nvSpPr>
          <p:cNvPr id="24580" name="Slide Number Placeholder 3">
            <a:extLst>
              <a:ext uri="{FF2B5EF4-FFF2-40B4-BE49-F238E27FC236}">
                <a16:creationId xmlns:a16="http://schemas.microsoft.com/office/drawing/2014/main" id="{0C7409A4-7FB4-4B48-B93B-9C3CE29D88A5}"/>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F578BE58-1367-B54D-BFB2-8E4C8CA962C7}" type="slidenum">
              <a:rPr lang="zh-CN" altLang="en-US" sz="1200" b="0">
                <a:latin typeface="Times New Roman" panose="02020603050405020304" pitchFamily="18" charset="0"/>
              </a:rPr>
              <a:pPr/>
              <a:t>45</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4151132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73EF3983-8653-E140-8A01-0C1026643173}"/>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71770046-9816-464D-93AB-BF83F42E9BFC}"/>
              </a:ext>
            </a:extLst>
          </p:cNvPr>
          <p:cNvSpPr>
            <a:spLocks noGrp="1" noChangeArrowheads="1"/>
          </p:cNvSpPr>
          <p:nvPr>
            <p:ph type="body" idx="1"/>
          </p:nvPr>
        </p:nvSpPr>
        <p:spPr>
          <a:noFill/>
        </p:spPr>
        <p:txBody>
          <a:bodyPr/>
          <a:lstStyle/>
          <a:p>
            <a:r>
              <a:rPr lang="en-US" altLang="en-US"/>
              <a:t>- expression: biểu lộ</a:t>
            </a:r>
          </a:p>
        </p:txBody>
      </p:sp>
      <p:sp>
        <p:nvSpPr>
          <p:cNvPr id="27652" name="Slide Number Placeholder 3">
            <a:extLst>
              <a:ext uri="{FF2B5EF4-FFF2-40B4-BE49-F238E27FC236}">
                <a16:creationId xmlns:a16="http://schemas.microsoft.com/office/drawing/2014/main" id="{5FDEEC4D-10B1-5E4C-A6B4-5D84E23EAA03}"/>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790E3E8D-F9D0-484B-877C-C96F4C2C1D58}" type="slidenum">
              <a:rPr lang="zh-CN" altLang="en-US" sz="1200" b="0">
                <a:latin typeface="Times New Roman" panose="02020603050405020304" pitchFamily="18" charset="0"/>
              </a:rPr>
              <a:pPr/>
              <a:t>46</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223886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60EC08F-0C10-794D-8A0B-A61F5900AB40}"/>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C99786EF-0018-4F48-A7AA-6E488037ECD5}"/>
              </a:ext>
            </a:extLst>
          </p:cNvPr>
          <p:cNvSpPr>
            <a:spLocks noGrp="1" noChangeArrowheads="1"/>
          </p:cNvSpPr>
          <p:nvPr>
            <p:ph type="body" idx="1"/>
          </p:nvPr>
        </p:nvSpPr>
        <p:spPr>
          <a:noFill/>
        </p:spPr>
        <p:txBody>
          <a:bodyPr/>
          <a:lstStyle/>
          <a:p>
            <a:r>
              <a:rPr lang="en-US" altLang="en-US"/>
              <a:t>- If any: nếu có</a:t>
            </a:r>
          </a:p>
        </p:txBody>
      </p:sp>
      <p:sp>
        <p:nvSpPr>
          <p:cNvPr id="30724" name="Slide Number Placeholder 3">
            <a:extLst>
              <a:ext uri="{FF2B5EF4-FFF2-40B4-BE49-F238E27FC236}">
                <a16:creationId xmlns:a16="http://schemas.microsoft.com/office/drawing/2014/main" id="{13EB4416-B9D6-B64B-8183-C65E298E5549}"/>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CCBB9E26-2F48-1842-A2C7-81852416DED3}" type="slidenum">
              <a:rPr lang="zh-CN" altLang="en-US" sz="1200" b="0">
                <a:latin typeface="Times New Roman" panose="02020603050405020304" pitchFamily="18" charset="0"/>
              </a:rPr>
              <a:pPr/>
              <a:t>48</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3792857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6073EE16-D07C-8841-974F-785983D59A4F}"/>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9A8C8109-743F-064A-B507-3781A80A7101}"/>
              </a:ext>
            </a:extLst>
          </p:cNvPr>
          <p:cNvSpPr>
            <a:spLocks noGrp="1" noChangeArrowheads="1"/>
          </p:cNvSpPr>
          <p:nvPr>
            <p:ph type="body" idx="1"/>
          </p:nvPr>
        </p:nvSpPr>
        <p:spPr>
          <a:noFill/>
        </p:spPr>
        <p:txBody>
          <a:bodyPr/>
          <a:lstStyle/>
          <a:p>
            <a:r>
              <a:rPr lang="en-US" altLang="en-US"/>
              <a:t>- conjunction: kết hợp</a:t>
            </a:r>
          </a:p>
        </p:txBody>
      </p:sp>
      <p:sp>
        <p:nvSpPr>
          <p:cNvPr id="33796" name="Slide Number Placeholder 3">
            <a:extLst>
              <a:ext uri="{FF2B5EF4-FFF2-40B4-BE49-F238E27FC236}">
                <a16:creationId xmlns:a16="http://schemas.microsoft.com/office/drawing/2014/main" id="{D524C7CD-68ED-5446-A8D3-04B7D0FC8AE7}"/>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CC136F13-05B2-0C49-AF3E-95E53C85AE43}" type="slidenum">
              <a:rPr lang="zh-CN" altLang="en-US" sz="1200" b="0">
                <a:latin typeface="Times New Roman" panose="02020603050405020304" pitchFamily="18" charset="0"/>
              </a:rPr>
              <a:pPr/>
              <a:t>50</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291383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2E56A3A-28DD-6C44-9CCE-F1AA962F6856}"/>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483" name="Rectangle 3">
            <a:extLst>
              <a:ext uri="{FF2B5EF4-FFF2-40B4-BE49-F238E27FC236}">
                <a16:creationId xmlns:a16="http://schemas.microsoft.com/office/drawing/2014/main" id="{C0D6F5FB-28F6-674B-BB07-2E9F25945519}"/>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pPr marL="171450" indent="-171450">
              <a:buFontTx/>
              <a:buChar char="-"/>
            </a:pPr>
            <a:r>
              <a:rPr lang="en-US" altLang="en-US">
                <a:latin typeface="Arial" panose="020B0604020202020204" pitchFamily="34" charset="0"/>
              </a:rPr>
              <a:t>constitute: cấu thành, tạo thành</a:t>
            </a:r>
          </a:p>
          <a:p>
            <a:pPr marL="171450" indent="-171450">
              <a:buFontTx/>
              <a:buChar char="-"/>
            </a:pPr>
            <a:endParaRPr lang="en-US" altLang="en-US">
              <a:latin typeface="Arial" panose="020B0604020202020204" pitchFamily="34" charset="0"/>
            </a:endParaRPr>
          </a:p>
        </p:txBody>
      </p:sp>
    </p:spTree>
    <p:extLst>
      <p:ext uri="{BB962C8B-B14F-4D97-AF65-F5344CB8AC3E}">
        <p14:creationId xmlns:p14="http://schemas.microsoft.com/office/powerpoint/2010/main" val="3373103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4CB9F6E3-6BBD-FA4A-993B-08770D437C38}"/>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FB72099B-4ED9-458B-9974-6CBCD5E8B855}"/>
              </a:ext>
            </a:extLst>
          </p:cNvPr>
          <p:cNvSpPr>
            <a:spLocks noGrp="1"/>
          </p:cNvSpPr>
          <p:nvPr>
            <p:ph type="body" idx="1"/>
          </p:nvPr>
        </p:nvSpPr>
        <p:spPr/>
        <p:txBody>
          <a:bodyPr/>
          <a:lstStyle/>
          <a:p>
            <a:pPr marL="171450" indent="-171450" eaLnBrk="1" hangingPunct="1">
              <a:buFontTx/>
              <a:buChar char="-"/>
              <a:defRPr/>
            </a:pPr>
            <a:r>
              <a:rPr lang="en-US" dirty="0"/>
              <a:t>affect: </a:t>
            </a:r>
            <a:r>
              <a:rPr lang="en-US" dirty="0" err="1"/>
              <a:t>ảnh</a:t>
            </a:r>
            <a:r>
              <a:rPr lang="en-US" dirty="0"/>
              <a:t> </a:t>
            </a:r>
            <a:r>
              <a:rPr lang="en-US" dirty="0" err="1"/>
              <a:t>hưởng</a:t>
            </a:r>
            <a:endParaRPr lang="en-US" dirty="0"/>
          </a:p>
          <a:p>
            <a:pPr marL="171450" indent="-171450" eaLnBrk="1" hangingPunct="1">
              <a:buFontTx/>
              <a:buChar char="-"/>
              <a:defRPr/>
            </a:pPr>
            <a:r>
              <a:rPr lang="en-US" altLang="en-US" b="1" dirty="0"/>
              <a:t>Include Directive</a:t>
            </a:r>
          </a:p>
          <a:p>
            <a:pPr lvl="1" eaLnBrk="1" hangingPunct="1">
              <a:defRPr/>
            </a:pPr>
            <a:r>
              <a:rPr lang="en-US" altLang="en-US" dirty="0"/>
              <a:t>lets you include files at the time the JSP page is translated into a servlet (static including). </a:t>
            </a:r>
          </a:p>
          <a:p>
            <a:pPr>
              <a:defRPr/>
            </a:pPr>
            <a:endParaRPr lang="en-US" dirty="0"/>
          </a:p>
        </p:txBody>
      </p:sp>
      <p:sp>
        <p:nvSpPr>
          <p:cNvPr id="36868" name="Slide Number Placeholder 3">
            <a:extLst>
              <a:ext uri="{FF2B5EF4-FFF2-40B4-BE49-F238E27FC236}">
                <a16:creationId xmlns:a16="http://schemas.microsoft.com/office/drawing/2014/main" id="{09400F86-EF0F-9645-B6A5-9CD58CF405CF}"/>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49100234-2D89-1D4E-A38A-2F52C2876519}" type="slidenum">
              <a:rPr lang="zh-CN" altLang="en-US" sz="1200" b="0">
                <a:latin typeface="Times New Roman" panose="02020603050405020304" pitchFamily="18" charset="0"/>
              </a:rPr>
              <a:pPr/>
              <a:t>51</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3341518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38A7AA40-B7ED-4245-B1A6-F7EB2658AA0D}"/>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75CB1B41-6C2A-0842-9A00-FE93DBC1B9BD}"/>
              </a:ext>
            </a:extLst>
          </p:cNvPr>
          <p:cNvSpPr>
            <a:spLocks noGrp="1" noChangeArrowheads="1"/>
          </p:cNvSpPr>
          <p:nvPr>
            <p:ph type="body" idx="1"/>
          </p:nvPr>
        </p:nvSpPr>
        <p:spPr>
          <a:noFill/>
        </p:spPr>
        <p:txBody>
          <a:bodyPr/>
          <a:lstStyle/>
          <a:p>
            <a:endParaRPr lang="en-US" altLang="en-US"/>
          </a:p>
        </p:txBody>
      </p:sp>
      <p:sp>
        <p:nvSpPr>
          <p:cNvPr id="38916" name="Slide Number Placeholder 3">
            <a:extLst>
              <a:ext uri="{FF2B5EF4-FFF2-40B4-BE49-F238E27FC236}">
                <a16:creationId xmlns:a16="http://schemas.microsoft.com/office/drawing/2014/main" id="{7287DFF0-D227-E940-883A-E40E089544DD}"/>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2407508A-C5AF-0D4C-B470-AE4060F1F2B5}" type="slidenum">
              <a:rPr lang="zh-CN" altLang="en-US" sz="1200" b="0">
                <a:latin typeface="Times New Roman" panose="02020603050405020304" pitchFamily="18" charset="0"/>
              </a:rPr>
              <a:pPr/>
              <a:t>52</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4146651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B4203348-A59F-804A-8330-5B54228B8F22}"/>
              </a:ext>
            </a:extLst>
          </p:cNvPr>
          <p:cNvSpPr txBox="1">
            <a:spLocks noChangeArrowheads="1"/>
          </p:cNvSpPr>
          <p:nvPr/>
        </p:nvSpPr>
        <p:spPr bwMode="auto">
          <a:xfrm>
            <a:off x="1438275" y="1025525"/>
            <a:ext cx="4348163" cy="3355975"/>
          </a:xfrm>
          <a:prstGeom prst="rect">
            <a:avLst/>
          </a:prstGeom>
          <a:solidFill>
            <a:srgbClr val="FFFFFF"/>
          </a:solidFill>
          <a:ln w="9525">
            <a:solidFill>
              <a:srgbClr val="000000"/>
            </a:solidFill>
            <a:miter lim="800000"/>
            <a:headEnd/>
            <a:tailEnd/>
          </a:ln>
        </p:spPr>
        <p:txBody>
          <a:bodyPr wrap="none" lIns="81560" tIns="40780" rIns="81560" bIns="40780" anchor="ct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pPr eaLnBrk="1" hangingPunct="1">
              <a:spcBef>
                <a:spcPct val="20000"/>
              </a:spcBef>
              <a:buClr>
                <a:schemeClr val="tx2"/>
              </a:buClr>
              <a:buSzPct val="75000"/>
              <a:buFont typeface="Monotype Sorts" pitchFamily="2" charset="2"/>
              <a:buChar char="l"/>
            </a:pPr>
            <a:endParaRPr lang="en-US" altLang="en-US">
              <a:cs typeface="Arial" panose="020B0604020202020204" pitchFamily="34" charset="0"/>
            </a:endParaRPr>
          </a:p>
        </p:txBody>
      </p:sp>
      <p:sp>
        <p:nvSpPr>
          <p:cNvPr id="46083" name="Text Box 2">
            <a:extLst>
              <a:ext uri="{FF2B5EF4-FFF2-40B4-BE49-F238E27FC236}">
                <a16:creationId xmlns:a16="http://schemas.microsoft.com/office/drawing/2014/main" id="{A25AE251-AD00-5B40-9275-4A9673F56CD2}"/>
              </a:ext>
            </a:extLst>
          </p:cNvPr>
          <p:cNvSpPr>
            <a:spLocks noGrp="1" noChangeArrowheads="1"/>
          </p:cNvSpPr>
          <p:nvPr>
            <p:ph type="body"/>
          </p:nvPr>
        </p:nvSpPr>
        <p:spPr>
          <a:xfrm>
            <a:off x="1173163" y="4710113"/>
            <a:ext cx="5005387" cy="2944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867" rIns="0" bIns="0"/>
          <a:lstStyle/>
          <a:p>
            <a:pPr eaLnBrk="1">
              <a:lnSpc>
                <a:spcPct val="95000"/>
              </a:lnSpc>
              <a:spcBef>
                <a:spcPct val="0"/>
              </a:spcBef>
              <a:tabLst>
                <a:tab pos="642938" algn="l"/>
                <a:tab pos="1289050" algn="l"/>
                <a:tab pos="1935163" algn="l"/>
                <a:tab pos="2581275" algn="l"/>
                <a:tab pos="3225800" algn="l"/>
                <a:tab pos="3871913" algn="l"/>
                <a:tab pos="4518025" algn="l"/>
              </a:tabLst>
            </a:pPr>
            <a:r>
              <a:rPr lang="en-US" altLang="en-US">
                <a:ea typeface="msmincho"/>
                <a:cs typeface="msmincho"/>
              </a:rPr>
              <a:t>This is something we talked about in servlet session.  Just  to rehash the difference between the two technologies, let's compare them one more time here.</a:t>
            </a:r>
          </a:p>
          <a:p>
            <a:pPr eaLnBrk="1">
              <a:lnSpc>
                <a:spcPct val="95000"/>
              </a:lnSpc>
              <a:spcBef>
                <a:spcPct val="0"/>
              </a:spcBef>
              <a:tabLst>
                <a:tab pos="642938" algn="l"/>
                <a:tab pos="1289050" algn="l"/>
                <a:tab pos="1935163" algn="l"/>
                <a:tab pos="2581275" algn="l"/>
                <a:tab pos="3225800" algn="l"/>
                <a:tab pos="3871913" algn="l"/>
                <a:tab pos="4518025" algn="l"/>
              </a:tabLst>
            </a:pPr>
            <a:endParaRPr lang="en-US" altLang="en-US">
              <a:ea typeface="msmincho"/>
              <a:cs typeface="msmincho"/>
            </a:endParaRPr>
          </a:p>
          <a:p>
            <a:pPr eaLnBrk="1">
              <a:lnSpc>
                <a:spcPct val="95000"/>
              </a:lnSpc>
              <a:spcBef>
                <a:spcPct val="0"/>
              </a:spcBef>
              <a:tabLst>
                <a:tab pos="642938" algn="l"/>
                <a:tab pos="1289050" algn="l"/>
                <a:tab pos="1935163" algn="l"/>
                <a:tab pos="2581275" algn="l"/>
                <a:tab pos="3225800" algn="l"/>
                <a:tab pos="3871913" algn="l"/>
                <a:tab pos="4518025" algn="l"/>
              </a:tabLst>
            </a:pPr>
            <a:r>
              <a:rPr lang="en-US" altLang="en-US">
                <a:ea typeface="msmincho"/>
                <a:cs typeface="msmincho"/>
              </a:rPr>
              <a:t>In servlet, the HTML generation logic is in the form of Java code while in JSP, the HTML page can be represented as HTML tags.  In servlet, because HTML page has to be generated inside Java code, it is rather hard to author web pages.   And JSP is designed to make this webpage authoring process easier for web page designers because they don't have to know how to write Java code in most cases.</a:t>
            </a:r>
          </a:p>
          <a:p>
            <a:pPr eaLnBrk="1">
              <a:lnSpc>
                <a:spcPct val="95000"/>
              </a:lnSpc>
              <a:spcBef>
                <a:spcPct val="0"/>
              </a:spcBef>
              <a:tabLst>
                <a:tab pos="642938" algn="l"/>
                <a:tab pos="1289050" algn="l"/>
                <a:tab pos="1935163" algn="l"/>
                <a:tab pos="2581275" algn="l"/>
                <a:tab pos="3225800" algn="l"/>
                <a:tab pos="3871913" algn="l"/>
                <a:tab pos="4518025" algn="l"/>
              </a:tabLst>
            </a:pPr>
            <a:endParaRPr lang="en-US" altLang="en-US">
              <a:ea typeface="msmincho"/>
              <a:cs typeface="msmincho"/>
            </a:endParaRPr>
          </a:p>
          <a:p>
            <a:pPr eaLnBrk="1">
              <a:lnSpc>
                <a:spcPct val="95000"/>
              </a:lnSpc>
              <a:spcBef>
                <a:spcPct val="0"/>
              </a:spcBef>
              <a:tabLst>
                <a:tab pos="642938" algn="l"/>
                <a:tab pos="1289050" algn="l"/>
                <a:tab pos="1935163" algn="l"/>
                <a:tab pos="2581275" algn="l"/>
                <a:tab pos="3225800" algn="l"/>
                <a:tab pos="3871913" algn="l"/>
                <a:tab pos="4518025" algn="l"/>
              </a:tabLst>
            </a:pPr>
            <a:r>
              <a:rPr lang="en-US" altLang="en-US">
                <a:ea typeface="msmincho"/>
                <a:cs typeface="msmincho"/>
              </a:rPr>
              <a:t>Now I want to make sure you understand that JSP and servlet are very closely related and complementary.  In fact, JSP pages are internally translated into servlet code when they get deployed. And I will talk about this aspect later on one more time.</a:t>
            </a:r>
          </a:p>
        </p:txBody>
      </p:sp>
    </p:spTree>
    <p:extLst>
      <p:ext uri="{BB962C8B-B14F-4D97-AF65-F5344CB8AC3E}">
        <p14:creationId xmlns:p14="http://schemas.microsoft.com/office/powerpoint/2010/main" val="797730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95A6D92C-E937-434E-86D9-60969D54C413}"/>
              </a:ext>
            </a:extLst>
          </p:cNvPr>
          <p:cNvSpPr txBox="1">
            <a:spLocks noChangeArrowheads="1"/>
          </p:cNvSpPr>
          <p:nvPr/>
        </p:nvSpPr>
        <p:spPr bwMode="auto">
          <a:xfrm>
            <a:off x="1355725" y="1136650"/>
            <a:ext cx="4446588" cy="2884488"/>
          </a:xfrm>
          <a:prstGeom prst="rect">
            <a:avLst/>
          </a:prstGeom>
          <a:solidFill>
            <a:srgbClr val="FFFFFF"/>
          </a:solidFill>
          <a:ln w="9525">
            <a:solidFill>
              <a:srgbClr val="000000"/>
            </a:solidFill>
            <a:miter lim="800000"/>
            <a:headEnd/>
            <a:tailEnd/>
          </a:ln>
        </p:spPr>
        <p:txBody>
          <a:bodyPr wrap="none" lIns="81560" tIns="40780" rIns="81560" bIns="40780" anchor="ct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pPr eaLnBrk="1" hangingPunct="1">
              <a:spcBef>
                <a:spcPct val="20000"/>
              </a:spcBef>
              <a:buClr>
                <a:schemeClr val="tx2"/>
              </a:buClr>
              <a:buSzPct val="75000"/>
              <a:buFont typeface="Monotype Sorts" pitchFamily="2" charset="2"/>
              <a:buChar char="l"/>
            </a:pPr>
            <a:endParaRPr lang="en-US" altLang="en-US">
              <a:cs typeface="Arial" panose="020B0604020202020204" pitchFamily="34" charset="0"/>
            </a:endParaRPr>
          </a:p>
        </p:txBody>
      </p:sp>
      <p:sp>
        <p:nvSpPr>
          <p:cNvPr id="52227" name="Text Box 2">
            <a:extLst>
              <a:ext uri="{FF2B5EF4-FFF2-40B4-BE49-F238E27FC236}">
                <a16:creationId xmlns:a16="http://schemas.microsoft.com/office/drawing/2014/main" id="{BE7BA841-740A-5E46-BDCC-8CC7685427D4}"/>
              </a:ext>
            </a:extLst>
          </p:cNvPr>
          <p:cNvSpPr>
            <a:spLocks noGrp="1" noChangeArrowheads="1"/>
          </p:cNvSpPr>
          <p:nvPr>
            <p:ph type="body"/>
          </p:nvPr>
        </p:nvSpPr>
        <p:spPr>
          <a:xfrm>
            <a:off x="752475" y="4289425"/>
            <a:ext cx="5776913" cy="3497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867" rIns="0" bIns="0"/>
          <a:lstStyle/>
          <a:p>
            <a:pPr eaLnBrk="1">
              <a:lnSpc>
                <a:spcPct val="95000"/>
              </a:lnSpc>
              <a:spcBef>
                <a:spcPct val="0"/>
              </a:spcBef>
              <a:tabLst>
                <a:tab pos="642938" algn="l"/>
                <a:tab pos="1289050" algn="l"/>
                <a:tab pos="1935163" algn="l"/>
                <a:tab pos="2581275" algn="l"/>
                <a:tab pos="3225800" algn="l"/>
                <a:tab pos="3871913" algn="l"/>
                <a:tab pos="4518025" algn="l"/>
                <a:tab pos="5164138" algn="l"/>
              </a:tabLst>
            </a:pPr>
            <a:r>
              <a:rPr lang="en-US" altLang="en-US">
                <a:ea typeface="msmincho"/>
                <a:cs typeface="msmincho"/>
              </a:rPr>
              <a:t>OK, we talked about benefits of using JSP over servlet.  </a:t>
            </a:r>
          </a:p>
          <a:p>
            <a:pPr eaLnBrk="1">
              <a:lnSpc>
                <a:spcPct val="95000"/>
              </a:lnSpc>
              <a:spcBef>
                <a:spcPct val="0"/>
              </a:spcBef>
              <a:tabLst>
                <a:tab pos="642938" algn="l"/>
                <a:tab pos="1289050" algn="l"/>
                <a:tab pos="1935163" algn="l"/>
                <a:tab pos="2581275" algn="l"/>
                <a:tab pos="3225800" algn="l"/>
                <a:tab pos="3871913" algn="l"/>
                <a:tab pos="4518025" algn="l"/>
                <a:tab pos="5164138" algn="l"/>
              </a:tabLst>
            </a:pPr>
            <a:endParaRPr lang="en-US" altLang="en-US">
              <a:ea typeface="msmincho"/>
              <a:cs typeface="msmincho"/>
            </a:endParaRPr>
          </a:p>
          <a:p>
            <a:pPr eaLnBrk="1">
              <a:lnSpc>
                <a:spcPct val="95000"/>
              </a:lnSpc>
              <a:spcBef>
                <a:spcPct val="0"/>
              </a:spcBef>
              <a:tabLst>
                <a:tab pos="642938" algn="l"/>
                <a:tab pos="1289050" algn="l"/>
                <a:tab pos="1935163" algn="l"/>
                <a:tab pos="2581275" algn="l"/>
                <a:tab pos="3225800" algn="l"/>
                <a:tab pos="3871913" algn="l"/>
                <a:tab pos="4518025" algn="l"/>
                <a:tab pos="5164138" algn="l"/>
              </a:tabLst>
            </a:pPr>
            <a:r>
              <a:rPr lang="en-US" altLang="en-US">
                <a:ea typeface="msmincho"/>
                <a:cs typeface="msmincho"/>
              </a:rPr>
              <a:t>Now  some of you want to ask “Do I have to use JSP over Servlet for all my web application development?”  The answer is emphatic no. The strengths and for that matter the weaknesses of these two technologies are different.  That is, they are designed for different purpose. And you want to leverage the strength of each technologies in your application.</a:t>
            </a:r>
          </a:p>
          <a:p>
            <a:pPr eaLnBrk="1">
              <a:lnSpc>
                <a:spcPct val="95000"/>
              </a:lnSpc>
              <a:spcBef>
                <a:spcPct val="0"/>
              </a:spcBef>
              <a:tabLst>
                <a:tab pos="642938" algn="l"/>
                <a:tab pos="1289050" algn="l"/>
                <a:tab pos="1935163" algn="l"/>
                <a:tab pos="2581275" algn="l"/>
                <a:tab pos="3225800" algn="l"/>
                <a:tab pos="3871913" algn="l"/>
                <a:tab pos="4518025" algn="l"/>
                <a:tab pos="5164138" algn="l"/>
              </a:tabLst>
            </a:pPr>
            <a:endParaRPr lang="en-US" altLang="en-US">
              <a:ea typeface="msmincho"/>
              <a:cs typeface="msmincho"/>
            </a:endParaRPr>
          </a:p>
          <a:p>
            <a:pPr eaLnBrk="1">
              <a:lnSpc>
                <a:spcPct val="95000"/>
              </a:lnSpc>
              <a:spcBef>
                <a:spcPct val="0"/>
              </a:spcBef>
              <a:tabLst>
                <a:tab pos="642938" algn="l"/>
                <a:tab pos="1289050" algn="l"/>
                <a:tab pos="1935163" algn="l"/>
                <a:tab pos="2581275" algn="l"/>
                <a:tab pos="3225800" algn="l"/>
                <a:tab pos="3871913" algn="l"/>
                <a:tab pos="4518025" algn="l"/>
                <a:tab pos="5164138" algn="l"/>
              </a:tabLst>
            </a:pPr>
            <a:r>
              <a:rPr lang="en-US" altLang="en-US">
                <a:ea typeface="msmincho"/>
                <a:cs typeface="msmincho"/>
              </a:rPr>
              <a:t>Let's talk about Servlet first. Because it gives the web application designer a great control in the form of a Java program, its strength is in the area of controlling and dispatching.  For example, if you want to display a different contents depending on who is the caller or input parameter value or time of day or based on some business logic processing, it is somewhat easier to express that condition in a program.  Now after controlling and dispatching is done, you can choose which HTML page (or XML or WML page) can be displayed. The strength of JSP is again displaying HTML or XML pages.  </a:t>
            </a:r>
          </a:p>
          <a:p>
            <a:pPr eaLnBrk="1">
              <a:lnSpc>
                <a:spcPct val="95000"/>
              </a:lnSpc>
              <a:spcBef>
                <a:spcPct val="0"/>
              </a:spcBef>
              <a:tabLst>
                <a:tab pos="642938" algn="l"/>
                <a:tab pos="1289050" algn="l"/>
                <a:tab pos="1935163" algn="l"/>
                <a:tab pos="2581275" algn="l"/>
                <a:tab pos="3225800" algn="l"/>
                <a:tab pos="3871913" algn="l"/>
                <a:tab pos="4518025" algn="l"/>
                <a:tab pos="5164138" algn="l"/>
              </a:tabLst>
            </a:pPr>
            <a:endParaRPr lang="en-US" altLang="en-US">
              <a:ea typeface="msmincho"/>
              <a:cs typeface="msmincho"/>
            </a:endParaRPr>
          </a:p>
          <a:p>
            <a:pPr eaLnBrk="1">
              <a:lnSpc>
                <a:spcPct val="95000"/>
              </a:lnSpc>
              <a:spcBef>
                <a:spcPct val="0"/>
              </a:spcBef>
              <a:tabLst>
                <a:tab pos="642938" algn="l"/>
                <a:tab pos="1289050" algn="l"/>
                <a:tab pos="1935163" algn="l"/>
                <a:tab pos="2581275" algn="l"/>
                <a:tab pos="3225800" algn="l"/>
                <a:tab pos="3871913" algn="l"/>
                <a:tab pos="4518025" algn="l"/>
                <a:tab pos="5164138" algn="l"/>
              </a:tabLst>
            </a:pPr>
            <a:r>
              <a:rPr lang="en-US" altLang="en-US">
                <a:ea typeface="msmincho"/>
                <a:cs typeface="msmincho"/>
              </a:rPr>
              <a:t>So in a typical production environment, people use servlet  and JSP technologies together in a so-called MVC (Model-View-Controller) pattern, where servlet plays the role of Controller while JSP plays the role of View.  </a:t>
            </a:r>
          </a:p>
        </p:txBody>
      </p:sp>
    </p:spTree>
    <p:extLst>
      <p:ext uri="{BB962C8B-B14F-4D97-AF65-F5344CB8AC3E}">
        <p14:creationId xmlns:p14="http://schemas.microsoft.com/office/powerpoint/2010/main" val="1687161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6761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50A55791-24F6-AC49-BD4E-7DE56A1DF2F6}"/>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C6DFF809-4743-8549-88F0-4D4B61DCF9D4}"/>
              </a:ext>
            </a:extLst>
          </p:cNvPr>
          <p:cNvSpPr>
            <a:spLocks noGrp="1" noChangeArrowheads="1"/>
          </p:cNvSpPr>
          <p:nvPr>
            <p:ph type="body" idx="1"/>
          </p:nvPr>
        </p:nvSpPr>
        <p:spPr>
          <a:noFill/>
        </p:spPr>
        <p:txBody>
          <a:bodyPr/>
          <a:lstStyle/>
          <a:p>
            <a:r>
              <a:rPr lang="vi-VN" sz="1200" b="0" i="0" kern="1200">
                <a:solidFill>
                  <a:schemeClr val="tx1"/>
                </a:solidFill>
                <a:effectLst/>
                <a:latin typeface="+mn-lt"/>
                <a:ea typeface="+mn-ea"/>
                <a:cs typeface="+mn-cs"/>
              </a:rPr>
              <a:t>Một JavaBean là một lớp Java được xây dựng một cách đặc biệt trong Java và được mã hóa theo JavaBeans API Specifications.</a:t>
            </a:r>
          </a:p>
          <a:p>
            <a:r>
              <a:rPr lang="vi-VN" sz="1200" b="0" i="0" kern="1200">
                <a:solidFill>
                  <a:schemeClr val="tx1"/>
                </a:solidFill>
                <a:effectLst/>
                <a:latin typeface="+mn-lt"/>
                <a:ea typeface="+mn-ea"/>
                <a:cs typeface="+mn-cs"/>
              </a:rPr>
              <a:t>Sau đây là các đặc trưng duy nhất giúp phân biệt một JavaBean với các lớp khác trong Java:</a:t>
            </a:r>
          </a:p>
          <a:p>
            <a:br>
              <a:rPr lang="vi-VN" sz="1200" b="0" i="0" kern="1200">
                <a:solidFill>
                  <a:schemeClr val="tx1"/>
                </a:solidFill>
                <a:effectLst/>
                <a:latin typeface="+mn-lt"/>
                <a:ea typeface="+mn-ea"/>
                <a:cs typeface="+mn-cs"/>
              </a:rPr>
            </a:br>
            <a:endParaRPr lang="vi-VN" sz="1200" b="0" i="0" kern="1200">
              <a:solidFill>
                <a:schemeClr val="tx1"/>
              </a:solidFill>
              <a:effectLst/>
              <a:latin typeface="+mn-lt"/>
              <a:ea typeface="+mn-ea"/>
              <a:cs typeface="+mn-cs"/>
            </a:endParaRPr>
          </a:p>
          <a:p>
            <a:pPr marL="171450" indent="-171450">
              <a:buFontTx/>
              <a:buChar char="-"/>
            </a:pPr>
            <a:endParaRPr lang="en-US" altLang="en-US"/>
          </a:p>
        </p:txBody>
      </p:sp>
      <p:sp>
        <p:nvSpPr>
          <p:cNvPr id="55300" name="Slide Number Placeholder 3">
            <a:extLst>
              <a:ext uri="{FF2B5EF4-FFF2-40B4-BE49-F238E27FC236}">
                <a16:creationId xmlns:a16="http://schemas.microsoft.com/office/drawing/2014/main" id="{ADB459EC-424A-2449-A498-F14141110F4B}"/>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58722941-6615-DB40-8BD6-85F1F6AE3739}" type="slidenum">
              <a:rPr lang="zh-CN" altLang="en-US" sz="1200" b="0">
                <a:latin typeface="Times New Roman" panose="02020603050405020304" pitchFamily="18" charset="0"/>
              </a:rPr>
              <a:pPr/>
              <a:t>60</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777144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65DB2618-B6CD-1649-A4CA-60EDB33201DC}" type="slidenum">
              <a:rPr lang="en-VN" smtClean="0"/>
              <a:t>61</a:t>
            </a:fld>
            <a:endParaRPr lang="en-VN"/>
          </a:p>
        </p:txBody>
      </p:sp>
    </p:spTree>
    <p:extLst>
      <p:ext uri="{BB962C8B-B14F-4D97-AF65-F5344CB8AC3E}">
        <p14:creationId xmlns:p14="http://schemas.microsoft.com/office/powerpoint/2010/main" val="3317921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F2B173DF-658F-7E40-90F9-28CE083ED2B5}"/>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7C088FC9-6EB4-0B49-A1B4-91A32DE3A484}"/>
              </a:ext>
            </a:extLst>
          </p:cNvPr>
          <p:cNvSpPr>
            <a:spLocks noGrp="1" noChangeArrowheads="1"/>
          </p:cNvSpPr>
          <p:nvPr>
            <p:ph type="body" idx="1"/>
          </p:nvPr>
        </p:nvSpPr>
        <p:spPr>
          <a:noFill/>
        </p:spPr>
        <p:txBody>
          <a:bodyPr/>
          <a:lstStyle/>
          <a:p>
            <a:pPr marL="171450" indent="-171450">
              <a:buFontTx/>
              <a:buChar char="-"/>
            </a:pPr>
            <a:r>
              <a:rPr lang="en-US" altLang="en-US"/>
              <a:t>property: thuộc tính</a:t>
            </a:r>
          </a:p>
          <a:p>
            <a:pPr marL="171450" indent="-171450">
              <a:buFontTx/>
              <a:buChar char="-"/>
            </a:pPr>
            <a:r>
              <a:rPr lang="en-US" altLang="en-US"/>
              <a:t>Whose: của ai</a:t>
            </a:r>
          </a:p>
        </p:txBody>
      </p:sp>
      <p:sp>
        <p:nvSpPr>
          <p:cNvPr id="60420" name="Slide Number Placeholder 3">
            <a:extLst>
              <a:ext uri="{FF2B5EF4-FFF2-40B4-BE49-F238E27FC236}">
                <a16:creationId xmlns:a16="http://schemas.microsoft.com/office/drawing/2014/main" id="{5DF68A6A-FA90-5048-A8CA-C0D6889DFF53}"/>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4804F872-CAA4-AA4B-8DDD-941CBCC9A9BA}" type="slidenum">
              <a:rPr lang="zh-CN" altLang="en-US" sz="1200" b="0">
                <a:latin typeface="Times New Roman" panose="02020603050405020304" pitchFamily="18" charset="0"/>
              </a:rPr>
              <a:pPr/>
              <a:t>64</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364874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0B683326-68DA-274F-9BA5-61702753A572}"/>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FA3BB52D-5376-1C4E-A6BB-B79AC4838452}"/>
              </a:ext>
            </a:extLst>
          </p:cNvPr>
          <p:cNvSpPr>
            <a:spLocks noGrp="1" noChangeArrowheads="1"/>
          </p:cNvSpPr>
          <p:nvPr>
            <p:ph type="body" idx="1"/>
          </p:nvPr>
        </p:nvSpPr>
        <p:spPr>
          <a:noFill/>
        </p:spPr>
        <p:txBody>
          <a:bodyPr/>
          <a:lstStyle/>
          <a:p>
            <a:r>
              <a:rPr lang="en-US" altLang="en-US"/>
              <a:t>- instantiate: thuyết minh/ khởi tạo</a:t>
            </a:r>
          </a:p>
        </p:txBody>
      </p:sp>
      <p:sp>
        <p:nvSpPr>
          <p:cNvPr id="65540" name="Slide Number Placeholder 3">
            <a:extLst>
              <a:ext uri="{FF2B5EF4-FFF2-40B4-BE49-F238E27FC236}">
                <a16:creationId xmlns:a16="http://schemas.microsoft.com/office/drawing/2014/main" id="{06440152-E8FD-D945-B230-0F1920F6E3F0}"/>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081DE8F2-740E-1045-A240-03E4BD1826BE}" type="slidenum">
              <a:rPr lang="zh-CN" altLang="en-US" sz="1200" b="0">
                <a:latin typeface="Times New Roman" panose="02020603050405020304" pitchFamily="18" charset="0"/>
              </a:rPr>
              <a:pPr/>
              <a:t>67</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2434802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A9DE7D94-4AE9-9548-80CE-7CB13B8796EF}"/>
              </a:ext>
            </a:extLst>
          </p:cNvPr>
          <p:cNvSpPr>
            <a:spLocks noGrp="1" noRot="1" noChangeAspect="1" noChangeArrowheads="1" noTextEdit="1"/>
          </p:cNvSpPr>
          <p:nvPr>
            <p:ph type="sldImg"/>
          </p:nvPr>
        </p:nvSpPr>
        <p:spPr>
          <a:ln/>
        </p:spPr>
      </p:sp>
      <p:sp>
        <p:nvSpPr>
          <p:cNvPr id="69635" name="Notes Placeholder 2">
            <a:extLst>
              <a:ext uri="{FF2B5EF4-FFF2-40B4-BE49-F238E27FC236}">
                <a16:creationId xmlns:a16="http://schemas.microsoft.com/office/drawing/2014/main" id="{D188DB05-FFF0-4043-864C-FE36290D6B26}"/>
              </a:ext>
            </a:extLst>
          </p:cNvPr>
          <p:cNvSpPr>
            <a:spLocks noGrp="1" noChangeArrowheads="1"/>
          </p:cNvSpPr>
          <p:nvPr>
            <p:ph type="body" idx="1"/>
          </p:nvPr>
        </p:nvSpPr>
        <p:spPr>
          <a:noFill/>
        </p:spPr>
        <p:txBody>
          <a:bodyPr/>
          <a:lstStyle/>
          <a:p>
            <a:pPr marL="171450" indent="-171450">
              <a:buFontTx/>
              <a:buChar char="-"/>
            </a:pPr>
            <a:r>
              <a:rPr lang="en-US" altLang="en-US"/>
              <a:t>portion: phần chia</a:t>
            </a:r>
          </a:p>
          <a:p>
            <a:pPr marL="171450" indent="-171450">
              <a:buFontTx/>
              <a:buChar char="-"/>
            </a:pPr>
            <a:endParaRPr lang="en-US" altLang="en-US"/>
          </a:p>
        </p:txBody>
      </p:sp>
      <p:sp>
        <p:nvSpPr>
          <p:cNvPr id="69636" name="Slide Number Placeholder 3">
            <a:extLst>
              <a:ext uri="{FF2B5EF4-FFF2-40B4-BE49-F238E27FC236}">
                <a16:creationId xmlns:a16="http://schemas.microsoft.com/office/drawing/2014/main" id="{82EF7B15-13F5-484C-9494-42BC84472287}"/>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E0AE9A98-18BE-FA49-B372-0D516F1DB300}" type="slidenum">
              <a:rPr lang="zh-CN" altLang="en-US" sz="1200" b="0">
                <a:latin typeface="Times New Roman" panose="02020603050405020304" pitchFamily="18" charset="0"/>
              </a:rPr>
              <a:pPr/>
              <a:t>70</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254209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DDA0E98-22F9-584E-8E1D-2E253C253C8F}"/>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2531" name="Rectangle 3">
            <a:extLst>
              <a:ext uri="{FF2B5EF4-FFF2-40B4-BE49-F238E27FC236}">
                <a16:creationId xmlns:a16="http://schemas.microsoft.com/office/drawing/2014/main" id="{CA8E9FF1-965F-C945-859A-B32AD131230E}"/>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7163332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D8D82A8C-C112-944F-978C-0D9E625A98F8}"/>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35352AE4-CA69-004B-94E4-47EB35E26326}"/>
              </a:ext>
            </a:extLst>
          </p:cNvPr>
          <p:cNvSpPr>
            <a:spLocks noGrp="1" noChangeArrowheads="1"/>
          </p:cNvSpPr>
          <p:nvPr>
            <p:ph type="body" idx="1"/>
          </p:nvPr>
        </p:nvSpPr>
        <p:spPr>
          <a:noFill/>
        </p:spPr>
        <p:txBody>
          <a:bodyPr/>
          <a:lstStyle/>
          <a:p>
            <a:pPr marL="171450" indent="-171450">
              <a:buFontTx/>
              <a:buChar char="-"/>
            </a:pPr>
            <a:r>
              <a:rPr lang="en-US" altLang="en-US"/>
              <a:t>conversion:  quy đổi</a:t>
            </a:r>
          </a:p>
          <a:p>
            <a:pPr marL="171450" indent="-171450">
              <a:buFontTx/>
              <a:buChar char="-"/>
            </a:pPr>
            <a:endParaRPr lang="en-US" altLang="en-US"/>
          </a:p>
        </p:txBody>
      </p:sp>
      <p:sp>
        <p:nvSpPr>
          <p:cNvPr id="72708" name="Slide Number Placeholder 3">
            <a:extLst>
              <a:ext uri="{FF2B5EF4-FFF2-40B4-BE49-F238E27FC236}">
                <a16:creationId xmlns:a16="http://schemas.microsoft.com/office/drawing/2014/main" id="{770192CA-B38E-2441-A6A5-21039CEA4E39}"/>
              </a:ext>
            </a:extLst>
          </p:cNvPr>
          <p:cNvSpPr>
            <a:spLocks noGrp="1"/>
          </p:cNvSpPr>
          <p:nvPr>
            <p:ph type="sldNum" sz="quarter" idx="5"/>
          </p:nvPr>
        </p:nvSpPr>
        <p:spPr>
          <a:noFill/>
        </p:spPr>
        <p:txBody>
          <a:bodyPr/>
          <a:lstStyle>
            <a:lvl1pPr>
              <a:defRPr sz="2000" b="1">
                <a:solidFill>
                  <a:schemeClr val="tx1"/>
                </a:solidFill>
                <a:latin typeface="Arial" panose="020B0604020202020204" pitchFamily="34" charset="0"/>
                <a:ea typeface="SimSun" panose="02010600030101010101" pitchFamily="2" charset="-122"/>
              </a:defRPr>
            </a:lvl1pPr>
            <a:lvl2pPr marL="742950" indent="-285750">
              <a:defRPr sz="2000" b="1">
                <a:solidFill>
                  <a:schemeClr val="tx1"/>
                </a:solidFill>
                <a:latin typeface="Arial" panose="020B0604020202020204" pitchFamily="34" charset="0"/>
                <a:ea typeface="SimSun" panose="02010600030101010101" pitchFamily="2" charset="-122"/>
              </a:defRPr>
            </a:lvl2pPr>
            <a:lvl3pPr marL="1143000" indent="-228600">
              <a:defRPr sz="2000" b="1">
                <a:solidFill>
                  <a:schemeClr val="tx1"/>
                </a:solidFill>
                <a:latin typeface="Arial" panose="020B0604020202020204" pitchFamily="34" charset="0"/>
                <a:ea typeface="SimSun" panose="02010600030101010101" pitchFamily="2" charset="-122"/>
              </a:defRPr>
            </a:lvl3pPr>
            <a:lvl4pPr marL="1600200" indent="-228600">
              <a:defRPr sz="2000" b="1">
                <a:solidFill>
                  <a:schemeClr val="tx1"/>
                </a:solidFill>
                <a:latin typeface="Arial" panose="020B0604020202020204" pitchFamily="34" charset="0"/>
                <a:ea typeface="SimSun" panose="02010600030101010101" pitchFamily="2" charset="-122"/>
              </a:defRPr>
            </a:lvl4pPr>
            <a:lvl5pPr marL="2057400" indent="-228600">
              <a:defRPr sz="2000" b="1">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SimSun" panose="02010600030101010101" pitchFamily="2" charset="-122"/>
              </a:defRPr>
            </a:lvl9pPr>
          </a:lstStyle>
          <a:p>
            <a:fld id="{DFEEF0D8-3AB2-EA4B-AB6E-525E3681FD68}" type="slidenum">
              <a:rPr lang="zh-CN" altLang="en-US" sz="1200" b="0">
                <a:latin typeface="Times New Roman" panose="02020603050405020304" pitchFamily="18" charset="0"/>
              </a:rPr>
              <a:pPr/>
              <a:t>72</a:t>
            </a:fld>
            <a:endParaRPr lang="en-US" altLang="zh-CN" sz="1200" b="0">
              <a:latin typeface="Times New Roman" panose="02020603050405020304" pitchFamily="18" charset="0"/>
            </a:endParaRPr>
          </a:p>
        </p:txBody>
      </p:sp>
    </p:spTree>
    <p:extLst>
      <p:ext uri="{BB962C8B-B14F-4D97-AF65-F5344CB8AC3E}">
        <p14:creationId xmlns:p14="http://schemas.microsoft.com/office/powerpoint/2010/main" val="4020094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61750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DB2 Call Level Interface: CLI</a:t>
            </a:r>
          </a:p>
          <a:p>
            <a:r>
              <a:rPr lang="vi-VN" sz="1200" b="0" i="0" kern="1200">
                <a:solidFill>
                  <a:schemeClr val="tx1"/>
                </a:solidFill>
                <a:effectLst/>
                <a:latin typeface="+mn-lt"/>
                <a:ea typeface="+mn-ea"/>
                <a:cs typeface="+mn-cs"/>
              </a:rPr>
              <a:t>Java JDBC là một java API được sử dụng để kết nối và thực hiện truy vấn với cơ sở dữ liệu. JDBC API sử dụng trình điều khiển jdbc để kết nối với cơ sở dữ liệu</a:t>
            </a:r>
            <a:endParaRPr lang="en-VN"/>
          </a:p>
        </p:txBody>
      </p:sp>
      <p:sp>
        <p:nvSpPr>
          <p:cNvPr id="4" name="Slide Number Placeholder 3"/>
          <p:cNvSpPr>
            <a:spLocks noGrp="1"/>
          </p:cNvSpPr>
          <p:nvPr>
            <p:ph type="sldNum" sz="quarter" idx="5"/>
          </p:nvPr>
        </p:nvSpPr>
        <p:spPr/>
        <p:txBody>
          <a:bodyPr/>
          <a:lstStyle/>
          <a:p>
            <a:fld id="{65DB2618-B6CD-1649-A4CA-60EDB33201DC}" type="slidenum">
              <a:rPr lang="en-VN" smtClean="0"/>
              <a:t>75</a:t>
            </a:fld>
            <a:endParaRPr lang="en-VN"/>
          </a:p>
        </p:txBody>
      </p:sp>
    </p:spTree>
    <p:extLst>
      <p:ext uri="{BB962C8B-B14F-4D97-AF65-F5344CB8AC3E}">
        <p14:creationId xmlns:p14="http://schemas.microsoft.com/office/powerpoint/2010/main" val="3191921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502A7C3-5F54-4943-95A1-C6264EC39636}"/>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5603" name="Rectangle 3">
            <a:extLst>
              <a:ext uri="{FF2B5EF4-FFF2-40B4-BE49-F238E27FC236}">
                <a16:creationId xmlns:a16="http://schemas.microsoft.com/office/drawing/2014/main" id="{F1C3D74B-9290-6440-BACB-AC16856A2FF2}"/>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20017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EEF4F95-7F4F-2347-8147-165559C8EF97}"/>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7651" name="Rectangle 3">
            <a:extLst>
              <a:ext uri="{FF2B5EF4-FFF2-40B4-BE49-F238E27FC236}">
                <a16:creationId xmlns:a16="http://schemas.microsoft.com/office/drawing/2014/main" id="{F190D80A-3594-5046-9083-7693D5D28D1B}"/>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r>
              <a:rPr lang="en-US" altLang="en-US">
                <a:latin typeface="Arial" panose="020B0604020202020204" pitchFamily="34" charset="0"/>
              </a:rPr>
              <a:t>- upon: theo, với, nhờ</a:t>
            </a:r>
          </a:p>
        </p:txBody>
      </p:sp>
    </p:spTree>
    <p:extLst>
      <p:ext uri="{BB962C8B-B14F-4D97-AF65-F5344CB8AC3E}">
        <p14:creationId xmlns:p14="http://schemas.microsoft.com/office/powerpoint/2010/main" val="397076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26B0731-73CB-F649-B767-E0A25E6F6CA1}"/>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9699" name="Rectangle 3">
            <a:extLst>
              <a:ext uri="{FF2B5EF4-FFF2-40B4-BE49-F238E27FC236}">
                <a16:creationId xmlns:a16="http://schemas.microsoft.com/office/drawing/2014/main" id="{50BDC899-78A9-A34B-BA3C-347735F3BB62}"/>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1330455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7FE7E34-9947-9B4B-B8F3-18204DA574D6}"/>
              </a:ext>
            </a:extLst>
          </p:cNvPr>
          <p:cNvSpPr>
            <a:spLocks noGrp="1" noRot="1" noChangeAspect="1"/>
          </p:cNvSpPr>
          <p:nvPr>
            <p:ph type="sldImg"/>
          </p:nvPr>
        </p:nvSpPr>
        <p:spPr bwMode="auto">
          <a:xfrm>
            <a:off x="1247775" y="1279525"/>
            <a:ext cx="4603750" cy="34544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0C8AFBD3-506E-3E4C-ADD7-0C0BF1736493}"/>
              </a:ext>
            </a:extLst>
          </p:cNvPr>
          <p:cNvSpPr>
            <a:spLocks noGrp="1"/>
          </p:cNvSpPr>
          <p:nvPr>
            <p:ph type="body" idx="1"/>
          </p:nvPr>
        </p:nvSpPr>
        <p:spPr bwMode="auto">
          <a:xfrm>
            <a:off x="709613" y="4926013"/>
            <a:ext cx="5680075" cy="40290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a:t>overridden: ghi đè</a:t>
            </a:r>
          </a:p>
          <a:p>
            <a:pPr marL="171450" indent="-171450">
              <a:buFontTx/>
              <a:buChar char="-"/>
            </a:pPr>
            <a:endParaRPr lang="en-US" altLang="en-US"/>
          </a:p>
        </p:txBody>
      </p:sp>
    </p:spTree>
    <p:extLst>
      <p:ext uri="{BB962C8B-B14F-4D97-AF65-F5344CB8AC3E}">
        <p14:creationId xmlns:p14="http://schemas.microsoft.com/office/powerpoint/2010/main" val="21838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13A6192-AFAE-1B42-91FA-13287903BF88}"/>
              </a:ext>
            </a:extLst>
          </p:cNvPr>
          <p:cNvSpPr>
            <a:spLocks noGrp="1" noRot="1" noChangeAspect="1" noChangeArrowheads="1" noTextEdit="1"/>
          </p:cNvSpPr>
          <p:nvPr>
            <p:ph type="sldImg"/>
          </p:nvPr>
        </p:nvSpPr>
        <p:spPr bwMode="auto">
          <a:xfrm>
            <a:off x="992188" y="768350"/>
            <a:ext cx="5114925" cy="3836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3795" name="Rectangle 3">
            <a:extLst>
              <a:ext uri="{FF2B5EF4-FFF2-40B4-BE49-F238E27FC236}">
                <a16:creationId xmlns:a16="http://schemas.microsoft.com/office/drawing/2014/main" id="{33BF5BFD-90B4-1448-AAD7-03747F498CEF}"/>
              </a:ext>
            </a:extLst>
          </p:cNvPr>
          <p:cNvSpPr>
            <a:spLocks noGrp="1" noChangeArrowheads="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endParaRPr lang="en-US" altLang="en-US">
              <a:latin typeface="Arial" panose="020B0604020202020204" pitchFamily="34" charset="0"/>
            </a:endParaRPr>
          </a:p>
        </p:txBody>
      </p:sp>
    </p:spTree>
    <p:extLst>
      <p:ext uri="{BB962C8B-B14F-4D97-AF65-F5344CB8AC3E}">
        <p14:creationId xmlns:p14="http://schemas.microsoft.com/office/powerpoint/2010/main" val="815067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Linh AvantGarde" panose="02000603030000020004" pitchFamily="2" charset="0"/>
                <a:ea typeface="+mn-ea"/>
                <a:cs typeface="+mn-cs"/>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Linh AvantGarde" panose="02000603030000020004" pitchFamily="2"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654A45B-AEA1-954A-BB00-0BCE9CDD426D}" type="datetime1">
              <a:rPr lang="en-US" altLang="zh-CN" smtClean="0"/>
              <a:t>2/24/2022</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98B016D-B47A-F64B-9AB3-458AB1762BCF}" type="datetime1">
              <a:rPr lang="en-US" altLang="zh-CN" smtClean="0"/>
              <a:t>2/24/2022</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1" y="365129"/>
            <a:ext cx="7886700" cy="1325563"/>
          </a:xfrm>
          <a:prstGeom prst="rect">
            <a:avLst/>
          </a:prstGeom>
          <a:noFill/>
          <a:ln>
            <a:noFill/>
          </a:ln>
        </p:spPr>
        <p:txBody>
          <a:bodyPr spcFirstLastPara="1">
            <a:noAutofit/>
          </a:bodyPr>
          <a:lstStyle>
            <a:lvl1pPr lvl="0" algn="l">
              <a:lnSpc>
                <a:spcPct val="90000"/>
              </a:lnSpc>
              <a:spcBef>
                <a:spcPts val="0"/>
              </a:spcBef>
              <a:spcAft>
                <a:spcPts val="0"/>
              </a:spcAft>
              <a:buClr>
                <a:schemeClr val="dk1"/>
              </a:buClr>
              <a:buSzPts val="3000"/>
              <a:buFont typeface="Arial"/>
              <a:buNone/>
              <a:defRPr sz="295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3"/>
          <p:cNvSpPr txBox="1">
            <a:spLocks noGrp="1"/>
          </p:cNvSpPr>
          <p:nvPr>
            <p:ph type="body" idx="1"/>
          </p:nvPr>
        </p:nvSpPr>
        <p:spPr>
          <a:xfrm>
            <a:off x="628651" y="1825625"/>
            <a:ext cx="7886700" cy="4351339"/>
          </a:xfrm>
          <a:prstGeom prst="rect">
            <a:avLst/>
          </a:prstGeom>
          <a:noFill/>
          <a:ln>
            <a:noFill/>
          </a:ln>
        </p:spPr>
        <p:txBody>
          <a:bodyPr spcFirstLastPara="1">
            <a:noAutofit/>
          </a:bodyPr>
          <a:lstStyle>
            <a:lvl1pPr marL="450056" lvl="0" indent="-375047" algn="l">
              <a:lnSpc>
                <a:spcPct val="100000"/>
              </a:lnSpc>
              <a:spcBef>
                <a:spcPts val="221"/>
              </a:spcBef>
              <a:spcAft>
                <a:spcPts val="0"/>
              </a:spcAft>
              <a:buClr>
                <a:schemeClr val="dk1"/>
              </a:buClr>
              <a:buSzPts val="2400"/>
              <a:buChar char="•"/>
              <a:defRPr sz="2363"/>
            </a:lvl1pPr>
            <a:lvl2pPr marL="900113" lvl="1" indent="-350044" algn="l">
              <a:lnSpc>
                <a:spcPct val="100000"/>
              </a:lnSpc>
              <a:spcBef>
                <a:spcPts val="221"/>
              </a:spcBef>
              <a:spcAft>
                <a:spcPts val="0"/>
              </a:spcAft>
              <a:buClr>
                <a:schemeClr val="dk1"/>
              </a:buClr>
              <a:buSzPts val="2000"/>
              <a:buFont typeface="Arial"/>
              <a:buChar char="•"/>
              <a:defRPr sz="1969"/>
            </a:lvl2pPr>
            <a:lvl3pPr marL="1350169" lvl="2" indent="-337542" algn="l">
              <a:lnSpc>
                <a:spcPct val="100000"/>
              </a:lnSpc>
              <a:spcBef>
                <a:spcPts val="221"/>
              </a:spcBef>
              <a:spcAft>
                <a:spcPts val="0"/>
              </a:spcAft>
              <a:buClr>
                <a:schemeClr val="dk1"/>
              </a:buClr>
              <a:buSzPts val="1800"/>
              <a:buChar char="•"/>
              <a:defRPr/>
            </a:lvl3pPr>
            <a:lvl4pPr marL="1800225" lvl="3" indent="-337542" algn="l">
              <a:lnSpc>
                <a:spcPct val="100000"/>
              </a:lnSpc>
              <a:spcBef>
                <a:spcPts val="221"/>
              </a:spcBef>
              <a:spcAft>
                <a:spcPts val="0"/>
              </a:spcAft>
              <a:buClr>
                <a:schemeClr val="dk1"/>
              </a:buClr>
              <a:buSzPts val="1800"/>
              <a:buChar char="‒"/>
              <a:defRPr/>
            </a:lvl4pPr>
            <a:lvl5pPr marL="2250281" lvl="4" indent="-337542" algn="l">
              <a:lnSpc>
                <a:spcPct val="100000"/>
              </a:lnSpc>
              <a:spcBef>
                <a:spcPts val="221"/>
              </a:spcBef>
              <a:spcAft>
                <a:spcPts val="0"/>
              </a:spcAft>
              <a:buClr>
                <a:schemeClr val="dk1"/>
              </a:buClr>
              <a:buSzPts val="1800"/>
              <a:buChar char="•"/>
              <a:defRPr/>
            </a:lvl5pPr>
            <a:lvl6pPr marL="2700338" lvl="5" indent="-337542" algn="l">
              <a:lnSpc>
                <a:spcPct val="90000"/>
              </a:lnSpc>
              <a:spcBef>
                <a:spcPts val="369"/>
              </a:spcBef>
              <a:spcAft>
                <a:spcPts val="0"/>
              </a:spcAft>
              <a:buClr>
                <a:schemeClr val="dk1"/>
              </a:buClr>
              <a:buSzPts val="1800"/>
              <a:buChar char="•"/>
              <a:defRPr/>
            </a:lvl6pPr>
            <a:lvl7pPr marL="3150394" lvl="6" indent="-337542" algn="l">
              <a:lnSpc>
                <a:spcPct val="90000"/>
              </a:lnSpc>
              <a:spcBef>
                <a:spcPts val="369"/>
              </a:spcBef>
              <a:spcAft>
                <a:spcPts val="0"/>
              </a:spcAft>
              <a:buClr>
                <a:schemeClr val="dk1"/>
              </a:buClr>
              <a:buSzPts val="1800"/>
              <a:buChar char="•"/>
              <a:defRPr/>
            </a:lvl7pPr>
            <a:lvl8pPr marL="3600450" lvl="7" indent="-337542" algn="l">
              <a:lnSpc>
                <a:spcPct val="90000"/>
              </a:lnSpc>
              <a:spcBef>
                <a:spcPts val="369"/>
              </a:spcBef>
              <a:spcAft>
                <a:spcPts val="0"/>
              </a:spcAft>
              <a:buClr>
                <a:schemeClr val="dk1"/>
              </a:buClr>
              <a:buSzPts val="1800"/>
              <a:buChar char="•"/>
              <a:defRPr/>
            </a:lvl8pPr>
            <a:lvl9pPr marL="4050506" lvl="8" indent="-337542" algn="l">
              <a:lnSpc>
                <a:spcPct val="90000"/>
              </a:lnSpc>
              <a:spcBef>
                <a:spcPts val="369"/>
              </a:spcBef>
              <a:spcAft>
                <a:spcPts val="0"/>
              </a:spcAft>
              <a:buClr>
                <a:schemeClr val="dk1"/>
              </a:buClr>
              <a:buSzPts val="1800"/>
              <a:buChar char="•"/>
              <a:defRPr/>
            </a:lvl9pPr>
          </a:lstStyle>
          <a:p>
            <a:pPr lvl="0"/>
            <a:r>
              <a:rPr lang="en-US"/>
              <a:t>Click to edit Master text styles</a:t>
            </a:r>
          </a:p>
        </p:txBody>
      </p:sp>
      <p:sp>
        <p:nvSpPr>
          <p:cNvPr id="4" name="Google Shape;12;p1">
            <a:extLst>
              <a:ext uri="{FF2B5EF4-FFF2-40B4-BE49-F238E27FC236}">
                <a16:creationId xmlns:a16="http://schemas.microsoft.com/office/drawing/2014/main" id="{05A94617-46CD-A043-BCC5-20C5704B540A}"/>
              </a:ext>
            </a:extLst>
          </p:cNvPr>
          <p:cNvSpPr txBox="1">
            <a:spLocks noGrp="1"/>
          </p:cNvSpPr>
          <p:nvPr>
            <p:ph type="sldNum" idx="13"/>
          </p:nvPr>
        </p:nvSpPr>
        <p:spPr>
          <a:ln/>
        </p:spPr>
        <p:txBody>
          <a:bodyPr/>
          <a:lstStyle>
            <a:lvl1pPr>
              <a:defRPr/>
            </a:lvl1pPr>
          </a:lstStyle>
          <a:p>
            <a:pPr>
              <a:defRPr/>
            </a:pPr>
            <a:fld id="{0E97FF2F-DDEF-4544-8FD6-60C97636BEE7}" type="slidenum">
              <a:rPr lang="en-US"/>
              <a:pPr>
                <a:defRPr/>
              </a:pPr>
              <a:t>‹#›</a:t>
            </a:fld>
            <a:endParaRPr lang="en-US"/>
          </a:p>
        </p:txBody>
      </p:sp>
      <p:sp>
        <p:nvSpPr>
          <p:cNvPr id="5" name="Google Shape;13;p1">
            <a:extLst>
              <a:ext uri="{FF2B5EF4-FFF2-40B4-BE49-F238E27FC236}">
                <a16:creationId xmlns:a16="http://schemas.microsoft.com/office/drawing/2014/main" id="{4DD36756-C486-A548-8BE7-0F6D32C6A59E}"/>
              </a:ext>
            </a:extLst>
          </p:cNvPr>
          <p:cNvSpPr txBox="1">
            <a:spLocks noGrp="1"/>
          </p:cNvSpPr>
          <p:nvPr>
            <p:ph type="dt" idx="14"/>
          </p:nvPr>
        </p:nvSpPr>
        <p:spPr>
          <a:ln/>
        </p:spPr>
        <p:txBody>
          <a:bodyPr/>
          <a:lstStyle>
            <a:lvl1pPr>
              <a:defRPr/>
            </a:lvl1pPr>
          </a:lstStyle>
          <a:p>
            <a:pPr>
              <a:defRPr/>
            </a:pPr>
            <a:endParaRPr/>
          </a:p>
        </p:txBody>
      </p:sp>
      <p:sp>
        <p:nvSpPr>
          <p:cNvPr id="6" name="Google Shape;14;p1">
            <a:extLst>
              <a:ext uri="{FF2B5EF4-FFF2-40B4-BE49-F238E27FC236}">
                <a16:creationId xmlns:a16="http://schemas.microsoft.com/office/drawing/2014/main" id="{D14FD59F-448C-2142-8CFB-5915AE4F86D8}"/>
              </a:ext>
            </a:extLst>
          </p:cNvPr>
          <p:cNvSpPr txBox="1">
            <a:spLocks noGrp="1"/>
          </p:cNvSpPr>
          <p:nvPr>
            <p:ph type="ftr" idx="15"/>
          </p:nvPr>
        </p:nvSpPr>
        <p:spPr>
          <a:ln/>
        </p:spPr>
        <p:txBody>
          <a:bodyPr/>
          <a:lstStyle>
            <a:lvl1pPr>
              <a:defRPr/>
            </a:lvl1pPr>
          </a:lstStyle>
          <a:p>
            <a:pPr>
              <a:defRPr/>
            </a:pPr>
            <a:endParaRPr/>
          </a:p>
        </p:txBody>
      </p:sp>
    </p:spTree>
    <p:extLst>
      <p:ext uri="{BB962C8B-B14F-4D97-AF65-F5344CB8AC3E}">
        <p14:creationId xmlns:p14="http://schemas.microsoft.com/office/powerpoint/2010/main" val="93789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Linh AvantGarde" panose="02000603030000020004" pitchFamily="2" charset="0"/>
                <a:ea typeface="+mj-ea"/>
                <a:cs typeface="+mj-cs"/>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393F4AD-008A-A148-AF05-40099C5B7D1D}" type="datetime1">
              <a:rPr lang="en-US" altLang="zh-CN" smtClean="0"/>
              <a:t>2/24/2022</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5F9657A-7B03-6543-BF9C-92A5A3C7AF60}" type="datetime1">
              <a:rPr lang="en-US" altLang="zh-CN" smtClean="0"/>
              <a:t>2/24/2022</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4FDD4009-A9B1-A042-9DEA-E15D729E89EA}" type="datetime1">
              <a:rPr lang="en-US" altLang="zh-CN" smtClean="0"/>
              <a:t>2/24/2022</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FC9CBD47-38DE-2B47-8BD1-C5FC9B60D5F0}" type="datetime1">
              <a:rPr lang="en-US" altLang="zh-CN" smtClean="0"/>
              <a:t>2/24/2022</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68E49F9B-9D70-264E-B083-24A0F59EFD7C}" type="datetime1">
              <a:rPr lang="en-US" altLang="zh-CN" smtClean="0"/>
              <a:t>2/24/2022</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userDrawn="1"/>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34391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D240C92-26A9-5649-8726-56CF0A848DB8}" type="datetime1">
              <a:rPr lang="en-US" altLang="zh-CN" smtClean="0"/>
              <a:t>2/24/2022</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8D32A38-B388-CF45-A84B-5F5A8CFC882F}" type="datetime1">
              <a:rPr lang="en-US" altLang="zh-CN" smtClean="0"/>
              <a:t>2/24/2022</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579AA-DEBF-F946-AA75-BE82A91E75EA}" type="datetime1">
              <a:rPr lang="en-US" altLang="zh-CN" smtClean="0"/>
              <a:t>2/24/2022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2" r:id="rId7"/>
    <p:sldLayoutId id="2147483668" r:id="rId8"/>
    <p:sldLayoutId id="2147483670" r:id="rId9"/>
    <p:sldLayoutId id="2147483671" r:id="rId10"/>
    <p:sldLayoutId id="2147483674"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Linh AvantGarde" panose="02000603030000020004" pitchFamily="2" charset="0"/>
          <a:ea typeface="+mj-ea"/>
          <a:cs typeface="+mj-cs"/>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A549BB-1A8D-284B-A3AC-62AEDE96B110}"/>
              </a:ext>
            </a:extLst>
          </p:cNvPr>
          <p:cNvSpPr>
            <a:spLocks noGrp="1"/>
          </p:cNvSpPr>
          <p:nvPr>
            <p:ph type="ctrTitle"/>
          </p:nvPr>
        </p:nvSpPr>
        <p:spPr/>
        <p:txBody>
          <a:bodyPr>
            <a:normAutofit fontScale="90000"/>
          </a:bodyPr>
          <a:lstStyle/>
          <a:p>
            <a:r>
              <a:rPr lang="en-US"/>
              <a:t>Web Development with Java</a:t>
            </a:r>
            <a:endParaRPr lang="en-VN"/>
          </a:p>
        </p:txBody>
      </p:sp>
      <p:sp>
        <p:nvSpPr>
          <p:cNvPr id="4" name="Slide Number Placeholder 3">
            <a:extLst>
              <a:ext uri="{FF2B5EF4-FFF2-40B4-BE49-F238E27FC236}">
                <a16:creationId xmlns:a16="http://schemas.microsoft.com/office/drawing/2014/main" id="{90A26695-38A1-DC4A-A2E6-1B572BB120D8}"/>
              </a:ext>
            </a:extLst>
          </p:cNvPr>
          <p:cNvSpPr>
            <a:spLocks noGrp="1"/>
          </p:cNvSpPr>
          <p:nvPr>
            <p:ph type="sldNum" sz="quarter" idx="12"/>
          </p:nvPr>
        </p:nvSpPr>
        <p:spPr/>
        <p:txBody>
          <a:bodyPr/>
          <a:lstStyle/>
          <a:p>
            <a:fld id="{11F88B7E-86B8-4862-842E-2DB840C1EC76}" type="slidenum">
              <a:rPr lang="zh-CN" altLang="en-US" smtClean="0"/>
              <a:t>1</a:t>
            </a:fld>
            <a:endParaRPr lang="zh-CN" altLang="en-US"/>
          </a:p>
        </p:txBody>
      </p:sp>
    </p:spTree>
    <p:extLst>
      <p:ext uri="{BB962C8B-B14F-4D97-AF65-F5344CB8AC3E}">
        <p14:creationId xmlns:p14="http://schemas.microsoft.com/office/powerpoint/2010/main" val="383679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15164A1-5865-AF40-B919-602F05621994}"/>
              </a:ext>
            </a:extLst>
          </p:cNvPr>
          <p:cNvSpPr>
            <a:spLocks noGrp="1" noChangeArrowheads="1"/>
          </p:cNvSpPr>
          <p:nvPr>
            <p:ph type="title"/>
          </p:nvPr>
        </p:nvSpPr>
        <p:spPr/>
        <p:txBody>
          <a:bodyPr/>
          <a:lstStyle/>
          <a:p>
            <a:pPr eaLnBrk="1" hangingPunct="1"/>
            <a:r>
              <a:rPr lang="en-US" altLang="en-US" sz="3000">
                <a:latin typeface="+mn-lt"/>
              </a:rPr>
              <a:t>Servlet Example 1</a:t>
            </a:r>
          </a:p>
        </p:txBody>
      </p:sp>
      <p:sp>
        <p:nvSpPr>
          <p:cNvPr id="32771" name="Rectangle 3">
            <a:extLst>
              <a:ext uri="{FF2B5EF4-FFF2-40B4-BE49-F238E27FC236}">
                <a16:creationId xmlns:a16="http://schemas.microsoft.com/office/drawing/2014/main" id="{051A5603-DD56-D14D-BF74-C67CF8F0DED6}"/>
              </a:ext>
            </a:extLst>
          </p:cNvPr>
          <p:cNvSpPr>
            <a:spLocks noGrp="1" noChangeArrowheads="1"/>
          </p:cNvSpPr>
          <p:nvPr>
            <p:ph type="body" idx="1"/>
          </p:nvPr>
        </p:nvSpPr>
        <p:spPr>
          <a:xfrm>
            <a:off x="520898" y="852567"/>
            <a:ext cx="8102203" cy="4801195"/>
          </a:xfrm>
        </p:spPr>
        <p:txBody>
          <a:bodyPr>
            <a:normAutofit fontScale="92500" lnSpcReduction="20000"/>
          </a:bodyPr>
          <a:lstStyle/>
          <a:p>
            <a:pPr>
              <a:lnSpc>
                <a:spcPct val="80000"/>
              </a:lnSpc>
            </a:pPr>
            <a:r>
              <a:rPr lang="en-US" altLang="en-US" dirty="0"/>
              <a:t>This servlet will say "Hello!" (in HTML)</a:t>
            </a:r>
          </a:p>
          <a:p>
            <a:pPr>
              <a:lnSpc>
                <a:spcPct val="80000"/>
              </a:lnSpc>
            </a:pPr>
            <a:endParaRPr lang="en-US" altLang="en-US" sz="2813" dirty="0"/>
          </a:p>
          <a:p>
            <a:pPr>
              <a:lnSpc>
                <a:spcPct val="80000"/>
              </a:lnSpc>
              <a:buFontTx/>
              <a:buNone/>
            </a:pPr>
            <a:r>
              <a:rPr lang="en-US" altLang="en-US" sz="1875" dirty="0">
                <a:latin typeface="Courier New" panose="02070309020205020404" pitchFamily="49" charset="0"/>
                <a:cs typeface="Courier New" panose="02070309020205020404" pitchFamily="49" charset="0"/>
              </a:rPr>
              <a:t>package servlet;</a:t>
            </a:r>
          </a:p>
          <a:p>
            <a:pPr>
              <a:lnSpc>
                <a:spcPct val="80000"/>
              </a:lnSpc>
              <a:buFontTx/>
              <a:buNone/>
            </a:pPr>
            <a:r>
              <a:rPr lang="en-US" altLang="en-US" sz="1875" dirty="0">
                <a:latin typeface="Courier New" panose="02070309020205020404" pitchFamily="49" charset="0"/>
                <a:cs typeface="Courier New" panose="02070309020205020404" pitchFamily="49" charset="0"/>
              </a:rPr>
              <a:t>import </a:t>
            </a:r>
            <a:r>
              <a:rPr lang="en-US" altLang="en-US" sz="1875" dirty="0" err="1">
                <a:latin typeface="Courier New" panose="02070309020205020404" pitchFamily="49" charset="0"/>
                <a:cs typeface="Courier New" panose="02070309020205020404" pitchFamily="49" charset="0"/>
              </a:rPr>
              <a:t>javax.servlet.http</a:t>
            </a:r>
            <a:r>
              <a:rPr lang="en-US" altLang="en-US" sz="1875" dirty="0">
                <a:latin typeface="Courier New" panose="02070309020205020404" pitchFamily="49" charset="0"/>
                <a:cs typeface="Courier New" panose="02070309020205020404" pitchFamily="49" charset="0"/>
              </a:rPr>
              <a:t>.*;</a:t>
            </a:r>
          </a:p>
          <a:p>
            <a:pPr>
              <a:lnSpc>
                <a:spcPct val="80000"/>
              </a:lnSpc>
              <a:buFontTx/>
              <a:buNone/>
            </a:pPr>
            <a:endParaRPr lang="en-US" altLang="en-US" sz="1875" dirty="0">
              <a:latin typeface="Courier New" panose="02070309020205020404" pitchFamily="49" charset="0"/>
              <a:cs typeface="Courier New" panose="02070309020205020404" pitchFamily="49" charset="0"/>
            </a:endParaRPr>
          </a:p>
          <a:p>
            <a:pPr>
              <a:lnSpc>
                <a:spcPct val="80000"/>
              </a:lnSpc>
              <a:buFontTx/>
              <a:buNone/>
            </a:pPr>
            <a:r>
              <a:rPr lang="en-US" altLang="en-US" sz="1875" dirty="0">
                <a:latin typeface="Courier New" panose="02070309020205020404" pitchFamily="49" charset="0"/>
                <a:cs typeface="Courier New" panose="02070309020205020404" pitchFamily="49" charset="0"/>
              </a:rPr>
              <a:t>public class </a:t>
            </a:r>
            <a:r>
              <a:rPr lang="en-US" altLang="en-US" sz="1875" dirty="0" err="1">
                <a:latin typeface="Courier New" panose="02070309020205020404" pitchFamily="49" charset="0"/>
                <a:cs typeface="Courier New" panose="02070309020205020404" pitchFamily="49" charset="0"/>
              </a:rPr>
              <a:t>HelloServlet</a:t>
            </a:r>
            <a:r>
              <a:rPr lang="en-US" altLang="en-US" sz="1875" dirty="0">
                <a:latin typeface="Courier New" panose="02070309020205020404" pitchFamily="49" charset="0"/>
                <a:cs typeface="Courier New" panose="02070309020205020404" pitchFamily="49" charset="0"/>
              </a:rPr>
              <a:t> extends </a:t>
            </a:r>
            <a:r>
              <a:rPr lang="en-US" altLang="en-US" sz="1875" dirty="0" err="1">
                <a:latin typeface="Courier New" panose="02070309020205020404" pitchFamily="49" charset="0"/>
                <a:cs typeface="Courier New" panose="02070309020205020404" pitchFamily="49" charset="0"/>
              </a:rPr>
              <a:t>HttpServlet</a:t>
            </a:r>
            <a:r>
              <a:rPr lang="en-US" altLang="en-US" sz="1875" dirty="0">
                <a:latin typeface="Courier New" panose="02070309020205020404" pitchFamily="49" charset="0"/>
                <a:cs typeface="Courier New" panose="02070309020205020404" pitchFamily="49" charset="0"/>
              </a:rPr>
              <a:t> {</a:t>
            </a:r>
          </a:p>
          <a:p>
            <a:pPr>
              <a:lnSpc>
                <a:spcPct val="80000"/>
              </a:lnSpc>
              <a:buFontTx/>
              <a:buNone/>
            </a:pPr>
            <a:r>
              <a:rPr lang="en-US" altLang="en-US" sz="1875" dirty="0">
                <a:latin typeface="Courier New" panose="02070309020205020404" pitchFamily="49" charset="0"/>
                <a:cs typeface="Courier New" panose="02070309020205020404" pitchFamily="49" charset="0"/>
              </a:rPr>
              <a:t>  public void service(</a:t>
            </a:r>
            <a:r>
              <a:rPr lang="en-US" altLang="en-US" sz="1875" dirty="0" err="1">
                <a:latin typeface="Courier New" panose="02070309020205020404" pitchFamily="49" charset="0"/>
                <a:cs typeface="Courier New" panose="02070309020205020404" pitchFamily="49" charset="0"/>
              </a:rPr>
              <a:t>HttpServletRequest</a:t>
            </a:r>
            <a:r>
              <a:rPr lang="en-US" altLang="en-US" sz="1875" dirty="0">
                <a:latin typeface="Courier New" panose="02070309020205020404" pitchFamily="49" charset="0"/>
                <a:cs typeface="Courier New" panose="02070309020205020404" pitchFamily="49" charset="0"/>
              </a:rPr>
              <a:t> req, </a:t>
            </a:r>
          </a:p>
          <a:p>
            <a:pPr>
              <a:lnSpc>
                <a:spcPct val="80000"/>
              </a:lnSpc>
              <a:buFontTx/>
              <a:buNone/>
            </a:pP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HttpServletResponse</a:t>
            </a:r>
            <a:r>
              <a:rPr lang="en-US" altLang="en-US" sz="1875" dirty="0">
                <a:latin typeface="Courier New" panose="02070309020205020404" pitchFamily="49" charset="0"/>
                <a:cs typeface="Courier New" panose="02070309020205020404" pitchFamily="49" charset="0"/>
              </a:rPr>
              <a:t> res) throws </a:t>
            </a:r>
            <a:r>
              <a:rPr lang="en-US" altLang="en-US" sz="1875" dirty="0" err="1">
                <a:latin typeface="Courier New" panose="02070309020205020404" pitchFamily="49" charset="0"/>
                <a:cs typeface="Courier New" panose="02070309020205020404" pitchFamily="49" charset="0"/>
              </a:rPr>
              <a:t>IOException</a:t>
            </a:r>
            <a:r>
              <a:rPr lang="en-US" altLang="en-US" sz="1875" dirty="0">
                <a:latin typeface="Courier New" panose="02070309020205020404" pitchFamily="49" charset="0"/>
                <a:cs typeface="Courier New" panose="02070309020205020404" pitchFamily="49" charset="0"/>
              </a:rPr>
              <a:t> {</a:t>
            </a:r>
          </a:p>
          <a:p>
            <a:pPr>
              <a:lnSpc>
                <a:spcPct val="80000"/>
              </a:lnSpc>
              <a:buFontTx/>
              <a:buNone/>
            </a:pP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PrintWriter</a:t>
            </a: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htmlOut</a:t>
            </a:r>
            <a:r>
              <a:rPr lang="en-US" altLang="en-US" sz="1875" dirty="0">
                <a:latin typeface="Courier New" panose="02070309020205020404" pitchFamily="49" charset="0"/>
                <a:cs typeface="Courier New" panose="02070309020205020404" pitchFamily="49" charset="0"/>
              </a:rPr>
              <a:t> = </a:t>
            </a:r>
            <a:r>
              <a:rPr lang="en-US" altLang="en-US" sz="1875" dirty="0" err="1">
                <a:latin typeface="Courier New" panose="02070309020205020404" pitchFamily="49" charset="0"/>
                <a:cs typeface="Courier New" panose="02070309020205020404" pitchFamily="49" charset="0"/>
              </a:rPr>
              <a:t>res.getWriter</a:t>
            </a:r>
            <a:r>
              <a:rPr lang="en-US" altLang="en-US" sz="1875" dirty="0">
                <a:latin typeface="Courier New" panose="02070309020205020404" pitchFamily="49" charset="0"/>
                <a:cs typeface="Courier New" panose="02070309020205020404" pitchFamily="49" charset="0"/>
              </a:rPr>
              <a:t>();</a:t>
            </a:r>
          </a:p>
          <a:p>
            <a:pPr>
              <a:lnSpc>
                <a:spcPct val="80000"/>
              </a:lnSpc>
              <a:buFontTx/>
              <a:buNone/>
            </a:pP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res.setContentType</a:t>
            </a:r>
            <a:r>
              <a:rPr lang="en-US" altLang="en-US" sz="1875" dirty="0">
                <a:latin typeface="Courier New" panose="02070309020205020404" pitchFamily="49" charset="0"/>
                <a:cs typeface="Courier New" panose="02070309020205020404" pitchFamily="49" charset="0"/>
              </a:rPr>
              <a:t>("text/html");</a:t>
            </a:r>
          </a:p>
          <a:p>
            <a:pPr>
              <a:lnSpc>
                <a:spcPct val="80000"/>
              </a:lnSpc>
              <a:buFontTx/>
              <a:buNone/>
            </a:pP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htmlOut.println</a:t>
            </a:r>
            <a:r>
              <a:rPr lang="en-US" altLang="en-US" sz="1875" dirty="0">
                <a:latin typeface="Courier New" panose="02070309020205020404" pitchFamily="49" charset="0"/>
                <a:cs typeface="Courier New" panose="02070309020205020404" pitchFamily="49" charset="0"/>
              </a:rPr>
              <a:t>("&lt;html&gt;&lt;head&gt;&lt;title&gt;" +</a:t>
            </a:r>
          </a:p>
          <a:p>
            <a:pPr>
              <a:lnSpc>
                <a:spcPct val="80000"/>
              </a:lnSpc>
              <a:buFontTx/>
              <a:buNone/>
            </a:pPr>
            <a:r>
              <a:rPr lang="en-US" altLang="en-US" sz="1875" dirty="0">
                <a:latin typeface="Courier New" panose="02070309020205020404" pitchFamily="49" charset="0"/>
                <a:cs typeface="Courier New" panose="02070309020205020404" pitchFamily="49" charset="0"/>
              </a:rPr>
              <a:t>      "Servlet Example Output&lt;/title&gt;&lt;/head&gt;&lt;body&gt;" +</a:t>
            </a:r>
          </a:p>
          <a:p>
            <a:pPr>
              <a:lnSpc>
                <a:spcPct val="80000"/>
              </a:lnSpc>
              <a:buFontTx/>
              <a:buNone/>
            </a:pPr>
            <a:r>
              <a:rPr lang="en-US" altLang="en-US" sz="1875" dirty="0">
                <a:latin typeface="Courier New" panose="02070309020205020404" pitchFamily="49" charset="0"/>
                <a:cs typeface="Courier New" panose="02070309020205020404" pitchFamily="49" charset="0"/>
              </a:rPr>
              <a:t>      "&lt;p&gt;Hello!&lt;/p&gt;" + "&lt;/body&gt;&lt;/html&gt;");</a:t>
            </a:r>
          </a:p>
          <a:p>
            <a:pPr>
              <a:lnSpc>
                <a:spcPct val="80000"/>
              </a:lnSpc>
              <a:buFontTx/>
              <a:buNone/>
            </a:pP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htmlOut.close</a:t>
            </a:r>
            <a:r>
              <a:rPr lang="en-US" altLang="en-US" sz="1875" dirty="0">
                <a:latin typeface="Courier New" panose="02070309020205020404" pitchFamily="49" charset="0"/>
                <a:cs typeface="Courier New" panose="02070309020205020404" pitchFamily="49" charset="0"/>
              </a:rPr>
              <a:t>();</a:t>
            </a:r>
          </a:p>
          <a:p>
            <a:pPr>
              <a:lnSpc>
                <a:spcPct val="80000"/>
              </a:lnSpc>
              <a:buFontTx/>
              <a:buNone/>
            </a:pPr>
            <a:r>
              <a:rPr lang="en-US" altLang="en-US" sz="1875" dirty="0">
                <a:latin typeface="Courier New" panose="02070309020205020404" pitchFamily="49" charset="0"/>
                <a:cs typeface="Courier New" panose="02070309020205020404" pitchFamily="49" charset="0"/>
              </a:rPr>
              <a:t>  }</a:t>
            </a:r>
            <a:endParaRPr lang="en-US" altLang="en-US" sz="1781" dirty="0">
              <a:latin typeface="Courier New" panose="02070309020205020404" pitchFamily="49" charset="0"/>
              <a:cs typeface="Courier New" panose="02070309020205020404" pitchFamily="49" charset="0"/>
            </a:endParaRPr>
          </a:p>
          <a:p>
            <a:pPr>
              <a:lnSpc>
                <a:spcPct val="80000"/>
              </a:lnSpc>
              <a:buFontTx/>
              <a:buNone/>
            </a:pPr>
            <a:r>
              <a:rPr lang="en-US" altLang="en-US" sz="1781" b="1" dirty="0">
                <a:latin typeface="Courier New" panose="02070309020205020404" pitchFamily="49" charset="0"/>
              </a:rPr>
              <a:t>}</a:t>
            </a:r>
          </a:p>
        </p:txBody>
      </p:sp>
    </p:spTree>
    <p:extLst>
      <p:ext uri="{BB962C8B-B14F-4D97-AF65-F5344CB8AC3E}">
        <p14:creationId xmlns:p14="http://schemas.microsoft.com/office/powerpoint/2010/main" val="429075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2B11C78-50CF-8241-A133-D8F883A35376}"/>
              </a:ext>
            </a:extLst>
          </p:cNvPr>
          <p:cNvSpPr>
            <a:spLocks noGrp="1" noChangeArrowheads="1"/>
          </p:cNvSpPr>
          <p:nvPr>
            <p:ph type="title"/>
          </p:nvPr>
        </p:nvSpPr>
        <p:spPr/>
        <p:txBody>
          <a:bodyPr>
            <a:normAutofit/>
          </a:bodyPr>
          <a:lstStyle/>
          <a:p>
            <a:r>
              <a:rPr lang="en-US" altLang="en-US" sz="3000">
                <a:latin typeface="+mn-lt"/>
              </a:rPr>
              <a:t>Servlet Example 2</a:t>
            </a:r>
          </a:p>
        </p:txBody>
      </p:sp>
      <p:sp>
        <p:nvSpPr>
          <p:cNvPr id="34819" name="Rectangle 4">
            <a:extLst>
              <a:ext uri="{FF2B5EF4-FFF2-40B4-BE49-F238E27FC236}">
                <a16:creationId xmlns:a16="http://schemas.microsoft.com/office/drawing/2014/main" id="{DC84073D-92B6-6D4B-988C-13E6EF1E3B82}"/>
              </a:ext>
            </a:extLst>
          </p:cNvPr>
          <p:cNvSpPr txBox="1">
            <a:spLocks noChangeArrowheads="1"/>
          </p:cNvSpPr>
          <p:nvPr/>
        </p:nvSpPr>
        <p:spPr bwMode="auto">
          <a:xfrm>
            <a:off x="142875" y="1928812"/>
            <a:ext cx="7572375" cy="4500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lstStyle>
            <a:lvl1pPr marL="342900" indent="-342900">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import java.io.*; </a:t>
            </a: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import </a:t>
            </a:r>
            <a:r>
              <a:rPr lang="en-US" altLang="en-US" sz="1875" dirty="0" err="1">
                <a:latin typeface="Courier New" panose="02070309020205020404" pitchFamily="49" charset="0"/>
                <a:cs typeface="Courier New" panose="02070309020205020404" pitchFamily="49" charset="0"/>
              </a:rPr>
              <a:t>javax.servlet</a:t>
            </a:r>
            <a:r>
              <a:rPr lang="en-US" altLang="en-US" sz="1875" dirty="0">
                <a:latin typeface="Courier New" panose="02070309020205020404" pitchFamily="49" charset="0"/>
                <a:cs typeface="Courier New" panose="02070309020205020404" pitchFamily="49" charset="0"/>
              </a:rPr>
              <a:t>.*;</a:t>
            </a: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import </a:t>
            </a:r>
            <a:r>
              <a:rPr lang="en-US" altLang="en-US" sz="1875" dirty="0" err="1">
                <a:latin typeface="Courier New" panose="02070309020205020404" pitchFamily="49" charset="0"/>
                <a:cs typeface="Courier New" panose="02070309020205020404" pitchFamily="49" charset="0"/>
              </a:rPr>
              <a:t>javax.servlet.http</a:t>
            </a:r>
            <a:r>
              <a:rPr lang="en-US" altLang="en-US" sz="1875" dirty="0">
                <a:latin typeface="Courier New" panose="02070309020205020404" pitchFamily="49" charset="0"/>
                <a:cs typeface="Courier New" panose="02070309020205020404" pitchFamily="49" charset="0"/>
              </a:rPr>
              <a:t>.*;</a:t>
            </a:r>
          </a:p>
          <a:p>
            <a:pPr>
              <a:lnSpc>
                <a:spcPct val="90000"/>
              </a:lnSpc>
              <a:buFont typeface="Wingdings" pitchFamily="2" charset="2"/>
              <a:buNone/>
            </a:pPr>
            <a:endParaRPr lang="en-US" altLang="en-US" sz="1875"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public class HelloWorld extends </a:t>
            </a:r>
            <a:r>
              <a:rPr lang="en-US" altLang="en-US" sz="1875" dirty="0" err="1">
                <a:latin typeface="Courier New" panose="02070309020205020404" pitchFamily="49" charset="0"/>
                <a:cs typeface="Courier New" panose="02070309020205020404" pitchFamily="49" charset="0"/>
              </a:rPr>
              <a:t>HttpServlet</a:t>
            </a:r>
            <a:r>
              <a:rPr lang="en-US" altLang="en-US" sz="1875" dirty="0">
                <a:latin typeface="Courier New" panose="02070309020205020404" pitchFamily="49" charset="0"/>
                <a:cs typeface="Courier New" panose="02070309020205020404" pitchFamily="49" charset="0"/>
              </a:rPr>
              <a:t> {</a:t>
            </a: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  public void </a:t>
            </a:r>
            <a:r>
              <a:rPr lang="en-US" altLang="en-US" sz="1875" dirty="0" err="1">
                <a:solidFill>
                  <a:srgbClr val="FF0000"/>
                </a:solidFill>
                <a:latin typeface="Courier New" panose="02070309020205020404" pitchFamily="49" charset="0"/>
                <a:cs typeface="Courier New" panose="02070309020205020404" pitchFamily="49" charset="0"/>
              </a:rPr>
              <a:t>doGet</a:t>
            </a:r>
            <a:r>
              <a:rPr lang="en-US" altLang="en-US" sz="1875" dirty="0">
                <a:latin typeface="Courier New" panose="02070309020205020404" pitchFamily="49" charset="0"/>
                <a:cs typeface="Courier New" panose="02070309020205020404" pitchFamily="49" charset="0"/>
              </a:rPr>
              <a:t>(</a:t>
            </a:r>
            <a:r>
              <a:rPr lang="en-US" altLang="en-US" sz="1875" dirty="0" err="1">
                <a:latin typeface="Courier New" panose="02070309020205020404" pitchFamily="49" charset="0"/>
                <a:cs typeface="Courier New" panose="02070309020205020404" pitchFamily="49" charset="0"/>
              </a:rPr>
              <a:t>HttpServletRequest</a:t>
            </a:r>
            <a:r>
              <a:rPr lang="en-US" altLang="en-US" sz="1875" dirty="0">
                <a:latin typeface="Courier New" panose="02070309020205020404" pitchFamily="49" charset="0"/>
                <a:cs typeface="Courier New" panose="02070309020205020404" pitchFamily="49" charset="0"/>
              </a:rPr>
              <a:t> request,</a:t>
            </a: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HttpServletResponse</a:t>
            </a:r>
            <a:r>
              <a:rPr lang="en-US" altLang="en-US" sz="1875" dirty="0">
                <a:latin typeface="Courier New" panose="02070309020205020404" pitchFamily="49" charset="0"/>
                <a:cs typeface="Courier New" panose="02070309020205020404" pitchFamily="49" charset="0"/>
              </a:rPr>
              <a:t> response)</a:t>
            </a: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      throws </a:t>
            </a:r>
            <a:r>
              <a:rPr lang="en-US" altLang="en-US" sz="1875" dirty="0" err="1">
                <a:latin typeface="Courier New" panose="02070309020205020404" pitchFamily="49" charset="0"/>
                <a:cs typeface="Courier New" panose="02070309020205020404" pitchFamily="49" charset="0"/>
              </a:rPr>
              <a:t>ServletException</a:t>
            </a: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IOException</a:t>
            </a:r>
            <a:r>
              <a:rPr lang="en-US" altLang="en-US" sz="1875" dirty="0">
                <a:latin typeface="Courier New" panose="02070309020205020404" pitchFamily="49" charset="0"/>
                <a:cs typeface="Courier New" panose="02070309020205020404" pitchFamily="49" charset="0"/>
              </a:rPr>
              <a:t> {</a:t>
            </a: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PrintWriter</a:t>
            </a:r>
            <a:r>
              <a:rPr lang="en-US" altLang="en-US" sz="1875" dirty="0">
                <a:latin typeface="Courier New" panose="02070309020205020404" pitchFamily="49" charset="0"/>
                <a:cs typeface="Courier New" panose="02070309020205020404" pitchFamily="49" charset="0"/>
              </a:rPr>
              <a:t> out = </a:t>
            </a:r>
            <a:r>
              <a:rPr lang="en-US" altLang="en-US" sz="1875" dirty="0" err="1">
                <a:latin typeface="Courier New" panose="02070309020205020404" pitchFamily="49" charset="0"/>
                <a:cs typeface="Courier New" panose="02070309020205020404" pitchFamily="49" charset="0"/>
              </a:rPr>
              <a:t>response.getWriter</a:t>
            </a:r>
            <a:r>
              <a:rPr lang="en-US" altLang="en-US" sz="1875" dirty="0">
                <a:latin typeface="Courier New" panose="02070309020205020404" pitchFamily="49" charset="0"/>
                <a:cs typeface="Courier New" panose="02070309020205020404" pitchFamily="49" charset="0"/>
              </a:rPr>
              <a:t>();</a:t>
            </a: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    </a:t>
            </a:r>
            <a:r>
              <a:rPr lang="en-US" altLang="en-US" sz="1875" dirty="0" err="1">
                <a:latin typeface="Courier New" panose="02070309020205020404" pitchFamily="49" charset="0"/>
                <a:cs typeface="Courier New" panose="02070309020205020404" pitchFamily="49" charset="0"/>
              </a:rPr>
              <a:t>out.println</a:t>
            </a:r>
            <a:r>
              <a:rPr lang="en-US" altLang="en-US" sz="1875" dirty="0">
                <a:latin typeface="Courier New" panose="02070309020205020404" pitchFamily="49" charset="0"/>
                <a:cs typeface="Courier New" panose="02070309020205020404" pitchFamily="49" charset="0"/>
              </a:rPr>
              <a:t>("Hello World");</a:t>
            </a: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  }</a:t>
            </a:r>
          </a:p>
          <a:p>
            <a:pPr>
              <a:lnSpc>
                <a:spcPct val="90000"/>
              </a:lnSpc>
              <a:buFont typeface="Wingdings" pitchFamily="2" charset="2"/>
              <a:buNone/>
            </a:pPr>
            <a:r>
              <a:rPr lang="en-US" altLang="en-US" sz="1875" dirty="0">
                <a:latin typeface="Courier New" panose="02070309020205020404" pitchFamily="49" charset="0"/>
                <a:cs typeface="Courier New" panose="02070309020205020404" pitchFamily="49" charset="0"/>
              </a:rPr>
              <a:t>}</a:t>
            </a:r>
          </a:p>
        </p:txBody>
      </p:sp>
      <p:pic>
        <p:nvPicPr>
          <p:cNvPr id="34820" name="Picture 2" descr="HelloWorld-NS">
            <a:extLst>
              <a:ext uri="{FF2B5EF4-FFF2-40B4-BE49-F238E27FC236}">
                <a16:creationId xmlns:a16="http://schemas.microsoft.com/office/drawing/2014/main" id="{EDF7BD53-366B-4142-B15A-A4E888690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928687"/>
            <a:ext cx="4214813" cy="17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5248A11-EAC0-4FBE-8F4E-9AA2CA610623}"/>
              </a:ext>
            </a:extLst>
          </p:cNvPr>
          <p:cNvSpPr/>
          <p:nvPr/>
        </p:nvSpPr>
        <p:spPr>
          <a:xfrm>
            <a:off x="221754" y="928687"/>
            <a:ext cx="4635996" cy="513154"/>
          </a:xfrm>
          <a:prstGeom prst="rect">
            <a:avLst/>
          </a:prstGeom>
        </p:spPr>
        <p:txBody>
          <a:bodyPr>
            <a:spAutoFit/>
          </a:bodyPr>
          <a:lstStyle/>
          <a:p>
            <a:pPr marL="321469" indent="-321469">
              <a:lnSpc>
                <a:spcPct val="80000"/>
              </a:lnSpc>
              <a:buFont typeface="Arial" pitchFamily="34" charset="0"/>
              <a:buChar char="•"/>
              <a:defRPr/>
            </a:pPr>
            <a:r>
              <a:rPr lang="en-US" sz="1688" dirty="0"/>
              <a:t>This servlet also will say "Hello World" (not in HTML)</a:t>
            </a:r>
          </a:p>
        </p:txBody>
      </p:sp>
    </p:spTree>
    <p:extLst>
      <p:ext uri="{BB962C8B-B14F-4D97-AF65-F5344CB8AC3E}">
        <p14:creationId xmlns:p14="http://schemas.microsoft.com/office/powerpoint/2010/main" val="34676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C53BA13-4651-0241-964F-5926841A7881}"/>
              </a:ext>
            </a:extLst>
          </p:cNvPr>
          <p:cNvSpPr>
            <a:spLocks noGrp="1" noChangeArrowheads="1"/>
          </p:cNvSpPr>
          <p:nvPr>
            <p:ph type="title"/>
          </p:nvPr>
        </p:nvSpPr>
        <p:spPr/>
        <p:txBody>
          <a:bodyPr/>
          <a:lstStyle/>
          <a:p>
            <a:pPr eaLnBrk="1" hangingPunct="1"/>
            <a:r>
              <a:rPr lang="en-US" altLang="en-US" sz="3000">
                <a:latin typeface="+mn-lt"/>
              </a:rPr>
              <a:t>Servlet Configuration</a:t>
            </a:r>
          </a:p>
        </p:txBody>
      </p:sp>
      <p:sp>
        <p:nvSpPr>
          <p:cNvPr id="35843" name="Rectangle 3">
            <a:extLst>
              <a:ext uri="{FF2B5EF4-FFF2-40B4-BE49-F238E27FC236}">
                <a16:creationId xmlns:a16="http://schemas.microsoft.com/office/drawing/2014/main" id="{CDC8F25D-17CB-B74B-9ED1-B58A314000C0}"/>
              </a:ext>
            </a:extLst>
          </p:cNvPr>
          <p:cNvSpPr>
            <a:spLocks noGrp="1" noChangeArrowheads="1"/>
          </p:cNvSpPr>
          <p:nvPr>
            <p:ph type="body" idx="1"/>
          </p:nvPr>
        </p:nvSpPr>
        <p:spPr>
          <a:xfrm>
            <a:off x="528324" y="1509807"/>
            <a:ext cx="8326934" cy="4525863"/>
          </a:xfrm>
        </p:spPr>
        <p:txBody>
          <a:bodyPr>
            <a:normAutofit fontScale="92500" lnSpcReduction="20000"/>
          </a:bodyPr>
          <a:lstStyle/>
          <a:p>
            <a:pPr>
              <a:lnSpc>
                <a:spcPct val="90000"/>
              </a:lnSpc>
            </a:pPr>
            <a:r>
              <a:rPr lang="en-US" altLang="en-US" dirty="0"/>
              <a:t>The web application configuration file, web.xml, identifies servlets and defines a mapping from requests to servlets</a:t>
            </a:r>
          </a:p>
          <a:p>
            <a:pPr>
              <a:lnSpc>
                <a:spcPct val="90000"/>
              </a:lnSpc>
              <a:buFontTx/>
              <a:buNone/>
            </a:pPr>
            <a:endParaRPr lang="en-US" altLang="en-US" sz="2344" dirty="0"/>
          </a:p>
          <a:p>
            <a:pPr>
              <a:lnSpc>
                <a:spcPct val="90000"/>
              </a:lnSpc>
              <a:buFontTx/>
              <a:buNone/>
            </a:pPr>
            <a:endParaRPr lang="en-US" altLang="en-US" sz="2344" dirty="0"/>
          </a:p>
          <a:p>
            <a:pPr>
              <a:lnSpc>
                <a:spcPct val="90000"/>
              </a:lnSpc>
              <a:buFontTx/>
              <a:buNone/>
            </a:pPr>
            <a:endParaRPr lang="en-US" altLang="en-US" sz="2344" dirty="0"/>
          </a:p>
          <a:p>
            <a:pPr>
              <a:lnSpc>
                <a:spcPct val="90000"/>
              </a:lnSpc>
              <a:buFontTx/>
              <a:buNone/>
            </a:pPr>
            <a:r>
              <a:rPr lang="en-US" altLang="en-US" sz="1875" dirty="0">
                <a:latin typeface="Courier New" panose="02070309020205020404" pitchFamily="49" charset="0"/>
              </a:rPr>
              <a:t>&lt;servlet&gt;</a:t>
            </a:r>
          </a:p>
          <a:p>
            <a:pPr>
              <a:lnSpc>
                <a:spcPct val="90000"/>
              </a:lnSpc>
              <a:buFontTx/>
              <a:buNone/>
            </a:pPr>
            <a:r>
              <a:rPr lang="en-US" altLang="en-US" sz="1875" dirty="0">
                <a:latin typeface="Courier New" panose="02070309020205020404" pitchFamily="49" charset="0"/>
              </a:rPr>
              <a:t>  &lt;servlet-name&gt;</a:t>
            </a:r>
            <a:r>
              <a:rPr lang="en-US" altLang="en-US" sz="1875" dirty="0" err="1">
                <a:latin typeface="Courier New" panose="02070309020205020404" pitchFamily="49" charset="0"/>
              </a:rPr>
              <a:t>HelloServlet</a:t>
            </a:r>
            <a:r>
              <a:rPr lang="en-US" altLang="en-US" sz="1875" dirty="0">
                <a:latin typeface="Courier New" panose="02070309020205020404" pitchFamily="49" charset="0"/>
              </a:rPr>
              <a:t>&lt;/servlet-name&gt;</a:t>
            </a:r>
          </a:p>
          <a:p>
            <a:pPr>
              <a:lnSpc>
                <a:spcPct val="90000"/>
              </a:lnSpc>
              <a:buFontTx/>
              <a:buNone/>
            </a:pPr>
            <a:r>
              <a:rPr lang="en-US" altLang="en-US" sz="1875" dirty="0">
                <a:latin typeface="Courier New" panose="02070309020205020404" pitchFamily="49" charset="0"/>
              </a:rPr>
              <a:t>  &lt;servlet-class&gt;</a:t>
            </a:r>
            <a:r>
              <a:rPr lang="en-US" altLang="en-US" sz="1875" dirty="0" err="1">
                <a:latin typeface="Courier New" panose="02070309020205020404" pitchFamily="49" charset="0"/>
              </a:rPr>
              <a:t>servlet.HelloServlet</a:t>
            </a:r>
            <a:r>
              <a:rPr lang="en-US" altLang="en-US" sz="1875" dirty="0">
                <a:latin typeface="Courier New" panose="02070309020205020404" pitchFamily="49" charset="0"/>
              </a:rPr>
              <a:t>&lt;/servlet-class&gt;</a:t>
            </a:r>
          </a:p>
          <a:p>
            <a:pPr>
              <a:lnSpc>
                <a:spcPct val="90000"/>
              </a:lnSpc>
              <a:buFontTx/>
              <a:buNone/>
            </a:pPr>
            <a:r>
              <a:rPr lang="en-US" altLang="en-US" sz="1875" dirty="0">
                <a:latin typeface="Courier New" panose="02070309020205020404" pitchFamily="49" charset="0"/>
              </a:rPr>
              <a:t>&lt;/servlet&gt;</a:t>
            </a:r>
          </a:p>
          <a:p>
            <a:pPr>
              <a:lnSpc>
                <a:spcPct val="90000"/>
              </a:lnSpc>
              <a:buFontTx/>
              <a:buNone/>
            </a:pPr>
            <a:r>
              <a:rPr lang="en-US" altLang="en-US" sz="1875" dirty="0">
                <a:latin typeface="Courier New" panose="02070309020205020404" pitchFamily="49" charset="0"/>
              </a:rPr>
              <a:t>&lt;servlet-mapping&gt;</a:t>
            </a:r>
          </a:p>
          <a:p>
            <a:pPr>
              <a:lnSpc>
                <a:spcPct val="90000"/>
              </a:lnSpc>
              <a:buFontTx/>
              <a:buNone/>
            </a:pPr>
            <a:r>
              <a:rPr lang="en-US" altLang="en-US" sz="1875" dirty="0">
                <a:latin typeface="Courier New" panose="02070309020205020404" pitchFamily="49" charset="0"/>
              </a:rPr>
              <a:t>  &lt;servlet-name&gt;</a:t>
            </a:r>
            <a:r>
              <a:rPr lang="en-US" altLang="en-US" sz="1875" dirty="0" err="1">
                <a:latin typeface="Courier New" panose="02070309020205020404" pitchFamily="49" charset="0"/>
              </a:rPr>
              <a:t>HelloServlet</a:t>
            </a:r>
            <a:r>
              <a:rPr lang="en-US" altLang="en-US" sz="1875" dirty="0">
                <a:latin typeface="Courier New" panose="02070309020205020404" pitchFamily="49" charset="0"/>
              </a:rPr>
              <a:t>&lt;/servlet-name&gt;</a:t>
            </a:r>
          </a:p>
          <a:p>
            <a:pPr>
              <a:lnSpc>
                <a:spcPct val="90000"/>
              </a:lnSpc>
              <a:buFontTx/>
              <a:buNone/>
            </a:pPr>
            <a:r>
              <a:rPr lang="en-US" altLang="en-US" sz="1875" dirty="0">
                <a:latin typeface="Courier New" panose="02070309020205020404" pitchFamily="49" charset="0"/>
              </a:rPr>
              <a:t>  &lt;</a:t>
            </a:r>
            <a:r>
              <a:rPr lang="en-US" altLang="en-US" sz="1875" dirty="0" err="1">
                <a:latin typeface="Courier New" panose="02070309020205020404" pitchFamily="49" charset="0"/>
              </a:rPr>
              <a:t>url</a:t>
            </a:r>
            <a:r>
              <a:rPr lang="en-US" altLang="en-US" sz="1875" dirty="0">
                <a:latin typeface="Courier New" panose="02070309020205020404" pitchFamily="49" charset="0"/>
              </a:rPr>
              <a:t>-pattern&gt;/hello&lt;/</a:t>
            </a:r>
            <a:r>
              <a:rPr lang="en-US" altLang="en-US" sz="1875" dirty="0" err="1">
                <a:latin typeface="Courier New" panose="02070309020205020404" pitchFamily="49" charset="0"/>
              </a:rPr>
              <a:t>url</a:t>
            </a:r>
            <a:r>
              <a:rPr lang="en-US" altLang="en-US" sz="1875" dirty="0">
                <a:latin typeface="Courier New" panose="02070309020205020404" pitchFamily="49" charset="0"/>
              </a:rPr>
              <a:t>-pattern&gt;</a:t>
            </a:r>
          </a:p>
          <a:p>
            <a:pPr>
              <a:lnSpc>
                <a:spcPct val="90000"/>
              </a:lnSpc>
              <a:buFontTx/>
              <a:buNone/>
            </a:pPr>
            <a:r>
              <a:rPr lang="en-US" altLang="en-US" sz="1875" dirty="0">
                <a:latin typeface="Courier New" panose="02070309020205020404" pitchFamily="49" charset="0"/>
              </a:rPr>
              <a:t>&lt;/servlet-mapping&gt;</a:t>
            </a:r>
          </a:p>
        </p:txBody>
      </p:sp>
      <p:sp>
        <p:nvSpPr>
          <p:cNvPr id="88069" name="Text Box 5">
            <a:extLst>
              <a:ext uri="{FF2B5EF4-FFF2-40B4-BE49-F238E27FC236}">
                <a16:creationId xmlns:a16="http://schemas.microsoft.com/office/drawing/2014/main" id="{D0307167-E350-42FB-A362-15300E886089}"/>
              </a:ext>
            </a:extLst>
          </p:cNvPr>
          <p:cNvSpPr txBox="1">
            <a:spLocks noChangeArrowheads="1"/>
          </p:cNvSpPr>
          <p:nvPr/>
        </p:nvSpPr>
        <p:spPr bwMode="auto">
          <a:xfrm>
            <a:off x="355700" y="2704208"/>
            <a:ext cx="4650195" cy="351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p>
            <a:pPr>
              <a:defRPr/>
            </a:pPr>
            <a:r>
              <a:rPr lang="en-US" sz="1688" dirty="0">
                <a:solidFill>
                  <a:srgbClr val="FF0000"/>
                </a:solidFill>
              </a:rPr>
              <a:t>An identifying name for the servlet (appears twice)</a:t>
            </a:r>
          </a:p>
        </p:txBody>
      </p:sp>
      <p:sp>
        <p:nvSpPr>
          <p:cNvPr id="88070" name="Line 6">
            <a:extLst>
              <a:ext uri="{FF2B5EF4-FFF2-40B4-BE49-F238E27FC236}">
                <a16:creationId xmlns:a16="http://schemas.microsoft.com/office/drawing/2014/main" id="{A80F0795-BD73-43D2-8A56-B61E93234999}"/>
              </a:ext>
            </a:extLst>
          </p:cNvPr>
          <p:cNvSpPr>
            <a:spLocks noChangeShapeType="1"/>
          </p:cNvSpPr>
          <p:nvPr/>
        </p:nvSpPr>
        <p:spPr bwMode="auto">
          <a:xfrm>
            <a:off x="2021086" y="3048000"/>
            <a:ext cx="1050727" cy="762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0" tIns="45310" rIns="90620" bIns="45310"/>
          <a:lstStyle/>
          <a:p>
            <a:pPr>
              <a:defRPr/>
            </a:pPr>
            <a:endParaRPr lang="en-US" sz="1688">
              <a:solidFill>
                <a:srgbClr val="FF0000"/>
              </a:solidFill>
            </a:endParaRPr>
          </a:p>
        </p:txBody>
      </p:sp>
      <p:sp>
        <p:nvSpPr>
          <p:cNvPr id="88071" name="Text Box 7">
            <a:extLst>
              <a:ext uri="{FF2B5EF4-FFF2-40B4-BE49-F238E27FC236}">
                <a16:creationId xmlns:a16="http://schemas.microsoft.com/office/drawing/2014/main" id="{38ACCD12-95BF-47ED-8B09-C48036B4E95A}"/>
              </a:ext>
            </a:extLst>
          </p:cNvPr>
          <p:cNvSpPr txBox="1">
            <a:spLocks noChangeArrowheads="1"/>
          </p:cNvSpPr>
          <p:nvPr/>
        </p:nvSpPr>
        <p:spPr bwMode="auto">
          <a:xfrm>
            <a:off x="6621240" y="4553845"/>
            <a:ext cx="2053843" cy="6110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p>
            <a:pPr>
              <a:defRPr/>
            </a:pPr>
            <a:r>
              <a:rPr lang="en-US" sz="1688" dirty="0">
                <a:solidFill>
                  <a:srgbClr val="FF0000"/>
                </a:solidFill>
              </a:rPr>
              <a:t>The servlet's package</a:t>
            </a:r>
          </a:p>
          <a:p>
            <a:pPr>
              <a:defRPr/>
            </a:pPr>
            <a:r>
              <a:rPr lang="en-US" sz="1688" dirty="0">
                <a:solidFill>
                  <a:srgbClr val="FF0000"/>
                </a:solidFill>
              </a:rPr>
              <a:t>and class names </a:t>
            </a:r>
          </a:p>
        </p:txBody>
      </p:sp>
      <p:sp>
        <p:nvSpPr>
          <p:cNvPr id="88072" name="Line 8">
            <a:extLst>
              <a:ext uri="{FF2B5EF4-FFF2-40B4-BE49-F238E27FC236}">
                <a16:creationId xmlns:a16="http://schemas.microsoft.com/office/drawing/2014/main" id="{115EC5AE-CBBE-490E-9C3E-A29B61DD380B}"/>
              </a:ext>
            </a:extLst>
          </p:cNvPr>
          <p:cNvSpPr>
            <a:spLocks noChangeShapeType="1"/>
          </p:cNvSpPr>
          <p:nvPr/>
        </p:nvSpPr>
        <p:spPr bwMode="auto">
          <a:xfrm flipH="1" flipV="1">
            <a:off x="3972223" y="4496099"/>
            <a:ext cx="2625328" cy="305097"/>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0" tIns="45310" rIns="90620" bIns="45310"/>
          <a:lstStyle/>
          <a:p>
            <a:pPr>
              <a:defRPr/>
            </a:pPr>
            <a:endParaRPr lang="en-US" sz="1688">
              <a:solidFill>
                <a:srgbClr val="FF0000"/>
              </a:solidFill>
            </a:endParaRPr>
          </a:p>
        </p:txBody>
      </p:sp>
      <p:sp>
        <p:nvSpPr>
          <p:cNvPr id="88073" name="Text Box 9">
            <a:extLst>
              <a:ext uri="{FF2B5EF4-FFF2-40B4-BE49-F238E27FC236}">
                <a16:creationId xmlns:a16="http://schemas.microsoft.com/office/drawing/2014/main" id="{2A83C973-1A51-470C-85C7-3B9C8AC4A426}"/>
              </a:ext>
            </a:extLst>
          </p:cNvPr>
          <p:cNvSpPr txBox="1">
            <a:spLocks noChangeArrowheads="1"/>
          </p:cNvSpPr>
          <p:nvPr/>
        </p:nvSpPr>
        <p:spPr bwMode="auto">
          <a:xfrm>
            <a:off x="4926382" y="5722058"/>
            <a:ext cx="3769120" cy="6110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p>
            <a:pPr>
              <a:defRPr/>
            </a:pPr>
            <a:r>
              <a:rPr lang="en-US" sz="1688" dirty="0">
                <a:solidFill>
                  <a:srgbClr val="FF0000"/>
                </a:solidFill>
              </a:rPr>
              <a:t>The pathname used to invoke the servlet</a:t>
            </a:r>
          </a:p>
          <a:p>
            <a:pPr>
              <a:defRPr/>
            </a:pPr>
            <a:r>
              <a:rPr lang="en-US" sz="1688" dirty="0">
                <a:solidFill>
                  <a:srgbClr val="FF0000"/>
                </a:solidFill>
              </a:rPr>
              <a:t>(relative to the web application URL)</a:t>
            </a:r>
          </a:p>
        </p:txBody>
      </p:sp>
      <p:sp>
        <p:nvSpPr>
          <p:cNvPr id="88074" name="Line 10">
            <a:extLst>
              <a:ext uri="{FF2B5EF4-FFF2-40B4-BE49-F238E27FC236}">
                <a16:creationId xmlns:a16="http://schemas.microsoft.com/office/drawing/2014/main" id="{077B7B9C-8781-4F6F-BE4E-82BE1833E271}"/>
              </a:ext>
            </a:extLst>
          </p:cNvPr>
          <p:cNvSpPr>
            <a:spLocks noChangeShapeType="1"/>
          </p:cNvSpPr>
          <p:nvPr/>
        </p:nvSpPr>
        <p:spPr bwMode="auto">
          <a:xfrm flipH="1" flipV="1">
            <a:off x="3222130" y="5639098"/>
            <a:ext cx="1704252" cy="39657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0" tIns="45310" rIns="90620" bIns="45310"/>
          <a:lstStyle/>
          <a:p>
            <a:pPr>
              <a:defRPr/>
            </a:pPr>
            <a:endParaRPr lang="en-US" sz="1688">
              <a:solidFill>
                <a:srgbClr val="FF0000"/>
              </a:solidFill>
            </a:endParaRPr>
          </a:p>
        </p:txBody>
      </p:sp>
      <p:sp>
        <p:nvSpPr>
          <p:cNvPr id="88075" name="Line 11">
            <a:extLst>
              <a:ext uri="{FF2B5EF4-FFF2-40B4-BE49-F238E27FC236}">
                <a16:creationId xmlns:a16="http://schemas.microsoft.com/office/drawing/2014/main" id="{BEBB4F84-DC18-467B-9DE5-0B1FD530F436}"/>
              </a:ext>
            </a:extLst>
          </p:cNvPr>
          <p:cNvSpPr>
            <a:spLocks noChangeShapeType="1"/>
          </p:cNvSpPr>
          <p:nvPr/>
        </p:nvSpPr>
        <p:spPr bwMode="auto">
          <a:xfrm>
            <a:off x="1946672" y="3048000"/>
            <a:ext cx="1275458" cy="198090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0" tIns="45310" rIns="90620" bIns="45310"/>
          <a:lstStyle/>
          <a:p>
            <a:pPr>
              <a:defRPr/>
            </a:pPr>
            <a:endParaRPr lang="en-US" sz="1688">
              <a:solidFill>
                <a:srgbClr val="FF0000"/>
              </a:solidFill>
            </a:endParaRPr>
          </a:p>
        </p:txBody>
      </p:sp>
    </p:spTree>
    <p:extLst>
      <p:ext uri="{BB962C8B-B14F-4D97-AF65-F5344CB8AC3E}">
        <p14:creationId xmlns:p14="http://schemas.microsoft.com/office/powerpoint/2010/main" val="314458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6D31939-CC63-7E4F-B0AE-E787D7BA8A2F}"/>
              </a:ext>
            </a:extLst>
          </p:cNvPr>
          <p:cNvSpPr>
            <a:spLocks noGrp="1" noChangeArrowheads="1"/>
          </p:cNvSpPr>
          <p:nvPr>
            <p:ph type="title"/>
          </p:nvPr>
        </p:nvSpPr>
        <p:spPr/>
        <p:txBody>
          <a:bodyPr/>
          <a:lstStyle/>
          <a:p>
            <a:pPr eaLnBrk="1" hangingPunct="1"/>
            <a:r>
              <a:rPr lang="en-US" altLang="en-US" sz="3000">
                <a:latin typeface="+mn-lt"/>
              </a:rPr>
              <a:t>Environment Entries</a:t>
            </a:r>
          </a:p>
        </p:txBody>
      </p:sp>
      <p:sp>
        <p:nvSpPr>
          <p:cNvPr id="37891" name="Rectangle 3">
            <a:extLst>
              <a:ext uri="{FF2B5EF4-FFF2-40B4-BE49-F238E27FC236}">
                <a16:creationId xmlns:a16="http://schemas.microsoft.com/office/drawing/2014/main" id="{7A630D29-A367-8C42-A0A9-3897E1C23EDA}"/>
              </a:ext>
            </a:extLst>
          </p:cNvPr>
          <p:cNvSpPr>
            <a:spLocks noGrp="1" noChangeArrowheads="1"/>
          </p:cNvSpPr>
          <p:nvPr>
            <p:ph type="body" idx="1"/>
          </p:nvPr>
        </p:nvSpPr>
        <p:spPr/>
        <p:txBody>
          <a:bodyPr/>
          <a:lstStyle/>
          <a:p>
            <a:r>
              <a:rPr lang="en-US" altLang="en-US" dirty="0"/>
              <a:t>Servlets can obtain configuration information at run-time from the configuration file (web.xml)</a:t>
            </a:r>
          </a:p>
          <a:p>
            <a:pPr lvl="1"/>
            <a:r>
              <a:rPr lang="en-US" altLang="en-US" dirty="0"/>
              <a:t>a file name, a database password, etc.</a:t>
            </a:r>
          </a:p>
          <a:p>
            <a:pPr lvl="1"/>
            <a:endParaRPr lang="en-US" altLang="en-US" sz="2344" dirty="0"/>
          </a:p>
          <a:p>
            <a:r>
              <a:rPr lang="en-US" altLang="en-US" dirty="0"/>
              <a:t>in web.xml:</a:t>
            </a:r>
          </a:p>
          <a:p>
            <a:endParaRPr lang="en-US" altLang="en-US" sz="2813" dirty="0"/>
          </a:p>
          <a:p>
            <a:pPr>
              <a:spcBef>
                <a:spcPct val="0"/>
              </a:spcBef>
              <a:buFontTx/>
              <a:buNone/>
            </a:pPr>
            <a:r>
              <a:rPr lang="en-US" altLang="en-US" sz="1875" dirty="0">
                <a:latin typeface="Courier New" panose="02070309020205020404" pitchFamily="49" charset="0"/>
                <a:cs typeface="Courier New" panose="02070309020205020404" pitchFamily="49" charset="0"/>
              </a:rPr>
              <a:t>&lt;env-entry-description&gt;password&lt;/env-entry-description&gt;</a:t>
            </a:r>
          </a:p>
          <a:p>
            <a:pPr>
              <a:spcBef>
                <a:spcPct val="0"/>
              </a:spcBef>
              <a:buFontTx/>
              <a:buNone/>
            </a:pPr>
            <a:r>
              <a:rPr lang="en-US" altLang="en-US" sz="1875" dirty="0">
                <a:latin typeface="Courier New" panose="02070309020205020404" pitchFamily="49" charset="0"/>
                <a:cs typeface="Courier New" panose="02070309020205020404" pitchFamily="49" charset="0"/>
              </a:rPr>
              <a:t>&lt;env-entry&gt;</a:t>
            </a:r>
          </a:p>
          <a:p>
            <a:pPr>
              <a:spcBef>
                <a:spcPct val="0"/>
              </a:spcBef>
              <a:buFontTx/>
              <a:buNone/>
            </a:pPr>
            <a:r>
              <a:rPr lang="en-US" altLang="en-US" sz="1875" dirty="0">
                <a:latin typeface="Courier New" panose="02070309020205020404" pitchFamily="49" charset="0"/>
                <a:cs typeface="Courier New" panose="02070309020205020404" pitchFamily="49" charset="0"/>
              </a:rPr>
              <a:t>  &lt;env-entry-name&gt;</a:t>
            </a:r>
            <a:r>
              <a:rPr lang="en-US" altLang="en-US" sz="1875" dirty="0" err="1">
                <a:latin typeface="Courier New" panose="02070309020205020404" pitchFamily="49" charset="0"/>
                <a:cs typeface="Courier New" panose="02070309020205020404" pitchFamily="49" charset="0"/>
              </a:rPr>
              <a:t>UserId</a:t>
            </a:r>
            <a:r>
              <a:rPr lang="en-US" altLang="en-US" sz="1875" dirty="0">
                <a:latin typeface="Courier New" panose="02070309020205020404" pitchFamily="49" charset="0"/>
                <a:cs typeface="Courier New" panose="02070309020205020404" pitchFamily="49" charset="0"/>
              </a:rPr>
              <a:t>&lt;/env-entry-name&gt;</a:t>
            </a:r>
          </a:p>
          <a:p>
            <a:pPr>
              <a:spcBef>
                <a:spcPct val="0"/>
              </a:spcBef>
              <a:buFontTx/>
              <a:buNone/>
            </a:pPr>
            <a:r>
              <a:rPr lang="en-US" altLang="en-US" sz="1875" dirty="0">
                <a:latin typeface="Courier New" panose="02070309020205020404" pitchFamily="49" charset="0"/>
                <a:cs typeface="Courier New" panose="02070309020205020404" pitchFamily="49" charset="0"/>
              </a:rPr>
              <a:t>&lt;env-entry-value&gt;Xy87!fx9*&lt;/env-entry-value&gt;</a:t>
            </a:r>
          </a:p>
          <a:p>
            <a:pPr>
              <a:spcBef>
                <a:spcPct val="0"/>
              </a:spcBef>
              <a:buFontTx/>
              <a:buNone/>
            </a:pPr>
            <a:r>
              <a:rPr lang="en-US" altLang="en-US" sz="1875" dirty="0">
                <a:latin typeface="Courier New" panose="02070309020205020404" pitchFamily="49" charset="0"/>
                <a:cs typeface="Courier New" panose="02070309020205020404" pitchFamily="49" charset="0"/>
              </a:rPr>
              <a:t>  &lt;env-entry-type&gt;</a:t>
            </a:r>
            <a:r>
              <a:rPr lang="en-US" altLang="en-US" sz="1875" dirty="0" err="1">
                <a:latin typeface="Courier New" panose="02070309020205020404" pitchFamily="49" charset="0"/>
                <a:cs typeface="Courier New" panose="02070309020205020404" pitchFamily="49" charset="0"/>
              </a:rPr>
              <a:t>java.lang.String</a:t>
            </a:r>
            <a:r>
              <a:rPr lang="en-US" altLang="en-US" sz="1875" dirty="0">
                <a:latin typeface="Courier New" panose="02070309020205020404" pitchFamily="49" charset="0"/>
                <a:cs typeface="Courier New" panose="02070309020205020404" pitchFamily="49" charset="0"/>
              </a:rPr>
              <a:t>&lt;/env-entry-type&gt;</a:t>
            </a:r>
          </a:p>
          <a:p>
            <a:pPr>
              <a:spcBef>
                <a:spcPct val="0"/>
              </a:spcBef>
              <a:buFontTx/>
              <a:buNone/>
            </a:pPr>
            <a:r>
              <a:rPr lang="en-US" altLang="en-US" sz="1875" dirty="0">
                <a:latin typeface="Courier New" panose="02070309020205020404" pitchFamily="49" charset="0"/>
                <a:cs typeface="Courier New" panose="02070309020205020404" pitchFamily="49" charset="0"/>
              </a:rPr>
              <a:t>&lt;/env-entry&gt; </a:t>
            </a:r>
          </a:p>
        </p:txBody>
      </p:sp>
    </p:spTree>
    <p:extLst>
      <p:ext uri="{BB962C8B-B14F-4D97-AF65-F5344CB8AC3E}">
        <p14:creationId xmlns:p14="http://schemas.microsoft.com/office/powerpoint/2010/main" val="158465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98E2A37-CC76-B447-B1F4-43BA187E25FD}"/>
              </a:ext>
            </a:extLst>
          </p:cNvPr>
          <p:cNvSpPr>
            <a:spLocks noGrp="1" noChangeArrowheads="1"/>
          </p:cNvSpPr>
          <p:nvPr>
            <p:ph type="title"/>
          </p:nvPr>
        </p:nvSpPr>
        <p:spPr/>
        <p:txBody>
          <a:bodyPr/>
          <a:lstStyle/>
          <a:p>
            <a:r>
              <a:rPr lang="en-US" altLang="en-US" sz="3000"/>
              <a:t>Environment Entries</a:t>
            </a:r>
          </a:p>
        </p:txBody>
      </p:sp>
      <p:sp>
        <p:nvSpPr>
          <p:cNvPr id="39939" name="Rectangle 3">
            <a:extLst>
              <a:ext uri="{FF2B5EF4-FFF2-40B4-BE49-F238E27FC236}">
                <a16:creationId xmlns:a16="http://schemas.microsoft.com/office/drawing/2014/main" id="{24A24E15-374E-C742-AFAC-4BACFD96B700}"/>
              </a:ext>
            </a:extLst>
          </p:cNvPr>
          <p:cNvSpPr>
            <a:spLocks noGrp="1" noChangeArrowheads="1"/>
          </p:cNvSpPr>
          <p:nvPr>
            <p:ph type="body" idx="1"/>
          </p:nvPr>
        </p:nvSpPr>
        <p:spPr/>
        <p:txBody>
          <a:bodyPr/>
          <a:lstStyle/>
          <a:p>
            <a:pPr>
              <a:lnSpc>
                <a:spcPct val="90000"/>
              </a:lnSpc>
            </a:pPr>
            <a:r>
              <a:rPr lang="en-US" altLang="en-US" sz="2344"/>
              <a:t>in the init() method of the servlet:</a:t>
            </a:r>
          </a:p>
          <a:p>
            <a:pPr>
              <a:lnSpc>
                <a:spcPct val="90000"/>
              </a:lnSpc>
            </a:pPr>
            <a:endParaRPr lang="en-US" altLang="en-US" sz="2344"/>
          </a:p>
          <a:p>
            <a:pPr>
              <a:lnSpc>
                <a:spcPct val="90000"/>
              </a:lnSpc>
              <a:buFontTx/>
              <a:buNone/>
            </a:pPr>
            <a:r>
              <a:rPr lang="en-US" altLang="en-US" sz="1875">
                <a:latin typeface="Courier New" panose="02070309020205020404" pitchFamily="49" charset="0"/>
              </a:rPr>
              <a:t>try {</a:t>
            </a:r>
          </a:p>
          <a:p>
            <a:pPr>
              <a:lnSpc>
                <a:spcPct val="90000"/>
              </a:lnSpc>
              <a:buFontTx/>
              <a:buNone/>
            </a:pPr>
            <a:r>
              <a:rPr lang="en-US" altLang="en-US" sz="1875">
                <a:latin typeface="Courier New" panose="02070309020205020404" pitchFamily="49" charset="0"/>
              </a:rPr>
              <a:t>  Context envCtx = (Context)</a:t>
            </a:r>
            <a:br>
              <a:rPr lang="en-US" altLang="en-US" sz="1875">
                <a:latin typeface="Courier New" panose="02070309020205020404" pitchFamily="49" charset="0"/>
              </a:rPr>
            </a:br>
            <a:r>
              <a:rPr lang="en-US" altLang="en-US" sz="1875">
                <a:latin typeface="Courier New" panose="02070309020205020404" pitchFamily="49" charset="0"/>
              </a:rPr>
              <a:t> (new InitialContext()).lookup("java:comp/env");</a:t>
            </a:r>
          </a:p>
          <a:p>
            <a:pPr>
              <a:lnSpc>
                <a:spcPct val="90000"/>
              </a:lnSpc>
              <a:buFontTx/>
              <a:buNone/>
            </a:pPr>
            <a:r>
              <a:rPr lang="en-US" altLang="en-US" sz="1875">
                <a:latin typeface="Courier New" panose="02070309020205020404" pitchFamily="49" charset="0"/>
              </a:rPr>
              <a:t>  password = (String) envCtx.lookup("password");</a:t>
            </a:r>
          </a:p>
          <a:p>
            <a:pPr>
              <a:lnSpc>
                <a:spcPct val="90000"/>
              </a:lnSpc>
              <a:buFontTx/>
              <a:buNone/>
            </a:pPr>
            <a:r>
              <a:rPr lang="en-US" altLang="en-US" sz="1875">
                <a:latin typeface="Courier New" panose="02070309020205020404" pitchFamily="49" charset="0"/>
              </a:rPr>
              <a:t>} catch (NamingException e) {</a:t>
            </a:r>
          </a:p>
          <a:p>
            <a:pPr>
              <a:lnSpc>
                <a:spcPct val="90000"/>
              </a:lnSpc>
              <a:buFontTx/>
              <a:buNone/>
            </a:pPr>
            <a:r>
              <a:rPr lang="en-US" altLang="en-US" sz="1875">
                <a:latin typeface="Courier New" panose="02070309020205020404" pitchFamily="49" charset="0"/>
              </a:rPr>
              <a:t>  e.printStackTrace();</a:t>
            </a:r>
          </a:p>
          <a:p>
            <a:pPr>
              <a:lnSpc>
                <a:spcPct val="90000"/>
              </a:lnSpc>
              <a:buFontTx/>
              <a:buNone/>
            </a:pPr>
            <a:r>
              <a:rPr lang="en-US" altLang="en-US" sz="1875">
                <a:latin typeface="Courier New" panose="02070309020205020404" pitchFamily="49" charset="0"/>
              </a:rPr>
              <a:t>} catch (ClassNotFoundException e) {</a:t>
            </a:r>
          </a:p>
          <a:p>
            <a:pPr>
              <a:lnSpc>
                <a:spcPct val="90000"/>
              </a:lnSpc>
              <a:buFontTx/>
              <a:buNone/>
            </a:pPr>
            <a:r>
              <a:rPr lang="en-US" altLang="en-US" sz="1875">
                <a:latin typeface="Courier New" panose="02070309020205020404" pitchFamily="49" charset="0"/>
              </a:rPr>
              <a:t>  e.printStackTrace();</a:t>
            </a:r>
          </a:p>
          <a:p>
            <a:pPr>
              <a:lnSpc>
                <a:spcPct val="90000"/>
              </a:lnSpc>
              <a:buFontTx/>
              <a:buNone/>
            </a:pPr>
            <a:r>
              <a:rPr lang="en-US" altLang="en-US" sz="1875">
                <a:latin typeface="Courier New" panose="02070309020205020404" pitchFamily="49" charset="0"/>
              </a:rPr>
              <a:t>}</a:t>
            </a:r>
          </a:p>
        </p:txBody>
      </p:sp>
    </p:spTree>
    <p:extLst>
      <p:ext uri="{BB962C8B-B14F-4D97-AF65-F5344CB8AC3E}">
        <p14:creationId xmlns:p14="http://schemas.microsoft.com/office/powerpoint/2010/main" val="4124716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8">
            <a:extLst>
              <a:ext uri="{FF2B5EF4-FFF2-40B4-BE49-F238E27FC236}">
                <a16:creationId xmlns:a16="http://schemas.microsoft.com/office/drawing/2014/main" id="{618373F9-4B9D-E747-B82E-6FF4F980FDB6}"/>
              </a:ext>
            </a:extLst>
          </p:cNvPr>
          <p:cNvSpPr>
            <a:spLocks noChangeArrowheads="1"/>
          </p:cNvSpPr>
          <p:nvPr/>
        </p:nvSpPr>
        <p:spPr bwMode="auto">
          <a:xfrm>
            <a:off x="3546906" y="4561682"/>
            <a:ext cx="674191" cy="53429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41987" name="Oval 7">
            <a:extLst>
              <a:ext uri="{FF2B5EF4-FFF2-40B4-BE49-F238E27FC236}">
                <a16:creationId xmlns:a16="http://schemas.microsoft.com/office/drawing/2014/main" id="{781BF6E7-277D-3947-BD3A-01F27D9229B8}"/>
              </a:ext>
            </a:extLst>
          </p:cNvPr>
          <p:cNvSpPr>
            <a:spLocks noChangeArrowheads="1"/>
          </p:cNvSpPr>
          <p:nvPr/>
        </p:nvSpPr>
        <p:spPr bwMode="auto">
          <a:xfrm>
            <a:off x="5191052" y="2972574"/>
            <a:ext cx="674192" cy="53280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41988" name="Rectangle 2">
            <a:extLst>
              <a:ext uri="{FF2B5EF4-FFF2-40B4-BE49-F238E27FC236}">
                <a16:creationId xmlns:a16="http://schemas.microsoft.com/office/drawing/2014/main" id="{D29FE001-735A-BF43-B65E-12603611D6EF}"/>
              </a:ext>
            </a:extLst>
          </p:cNvPr>
          <p:cNvSpPr>
            <a:spLocks noGrp="1" noChangeArrowheads="1"/>
          </p:cNvSpPr>
          <p:nvPr>
            <p:ph type="title"/>
          </p:nvPr>
        </p:nvSpPr>
        <p:spPr/>
        <p:txBody>
          <a:bodyPr/>
          <a:lstStyle/>
          <a:p>
            <a:pPr eaLnBrk="1" hangingPunct="1"/>
            <a:r>
              <a:rPr lang="en-US" altLang="en-US" sz="3000">
                <a:latin typeface="+mn-lt"/>
              </a:rPr>
              <a:t>Handling HTML Forms </a:t>
            </a:r>
          </a:p>
        </p:txBody>
      </p:sp>
      <p:sp>
        <p:nvSpPr>
          <p:cNvPr id="41989" name="Rectangle 3">
            <a:extLst>
              <a:ext uri="{FF2B5EF4-FFF2-40B4-BE49-F238E27FC236}">
                <a16:creationId xmlns:a16="http://schemas.microsoft.com/office/drawing/2014/main" id="{E51C6D00-8BE6-2C4B-AF6A-BF93C839F31F}"/>
              </a:ext>
            </a:extLst>
          </p:cNvPr>
          <p:cNvSpPr>
            <a:spLocks noGrp="1" noChangeArrowheads="1"/>
          </p:cNvSpPr>
          <p:nvPr>
            <p:ph type="body" idx="1"/>
          </p:nvPr>
        </p:nvSpPr>
        <p:spPr/>
        <p:txBody>
          <a:bodyPr/>
          <a:lstStyle/>
          <a:p>
            <a:r>
              <a:rPr lang="en-US" altLang="en-US"/>
              <a:t>An HTML form can be sent to a servlet for processing</a:t>
            </a:r>
          </a:p>
          <a:p>
            <a:r>
              <a:rPr lang="en-US" altLang="en-US"/>
              <a:t>The action attribute of the form must match the servlet URL mapping</a:t>
            </a:r>
          </a:p>
        </p:txBody>
      </p:sp>
      <p:sp>
        <p:nvSpPr>
          <p:cNvPr id="41990" name="Text Box 4">
            <a:extLst>
              <a:ext uri="{FF2B5EF4-FFF2-40B4-BE49-F238E27FC236}">
                <a16:creationId xmlns:a16="http://schemas.microsoft.com/office/drawing/2014/main" id="{12AB8E8E-4E1C-8446-9F27-47DF16F0C8EF}"/>
              </a:ext>
            </a:extLst>
          </p:cNvPr>
          <p:cNvSpPr txBox="1">
            <a:spLocks noChangeArrowheads="1"/>
          </p:cNvSpPr>
          <p:nvPr/>
        </p:nvSpPr>
        <p:spPr bwMode="auto">
          <a:xfrm>
            <a:off x="895945" y="4342805"/>
            <a:ext cx="2101453" cy="43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0" tIns="45310" rIns="90620" bIns="45310">
            <a:spAutoFit/>
          </a:bodyP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250">
              <a:latin typeface="Times New Roman" panose="02020603050405020304" pitchFamily="18" charset="0"/>
            </a:endParaRPr>
          </a:p>
        </p:txBody>
      </p:sp>
      <p:sp>
        <p:nvSpPr>
          <p:cNvPr id="41991" name="Text Box 5">
            <a:extLst>
              <a:ext uri="{FF2B5EF4-FFF2-40B4-BE49-F238E27FC236}">
                <a16:creationId xmlns:a16="http://schemas.microsoft.com/office/drawing/2014/main" id="{FF6A518D-3ED9-094E-95F1-922B24315851}"/>
              </a:ext>
            </a:extLst>
          </p:cNvPr>
          <p:cNvSpPr txBox="1">
            <a:spLocks noChangeArrowheads="1"/>
          </p:cNvSpPr>
          <p:nvPr/>
        </p:nvSpPr>
        <p:spPr bwMode="auto">
          <a:xfrm>
            <a:off x="1178158" y="4081959"/>
            <a:ext cx="6386631" cy="124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75">
                <a:latin typeface="Courier New" panose="02070309020205020404" pitchFamily="49" charset="0"/>
                <a:cs typeface="Courier New" panose="02070309020205020404" pitchFamily="49" charset="0"/>
              </a:rPr>
              <a:t>&lt;servlet-mapping&gt;</a:t>
            </a:r>
          </a:p>
          <a:p>
            <a:pPr>
              <a:spcBef>
                <a:spcPct val="0"/>
              </a:spcBef>
              <a:buFontTx/>
              <a:buNone/>
            </a:pPr>
            <a:r>
              <a:rPr lang="en-US" altLang="en-US" sz="1875">
                <a:latin typeface="Courier New" panose="02070309020205020404" pitchFamily="49" charset="0"/>
                <a:cs typeface="Courier New" panose="02070309020205020404" pitchFamily="49" charset="0"/>
              </a:rPr>
              <a:t>  &lt;servlet-name&gt;HelloServlet&lt;/servlet-name&gt;</a:t>
            </a:r>
          </a:p>
          <a:p>
            <a:pPr>
              <a:spcBef>
                <a:spcPct val="0"/>
              </a:spcBef>
              <a:buFontTx/>
              <a:buNone/>
            </a:pPr>
            <a:r>
              <a:rPr lang="en-US" altLang="en-US" sz="1875">
                <a:latin typeface="Courier New" panose="02070309020205020404" pitchFamily="49" charset="0"/>
                <a:cs typeface="Courier New" panose="02070309020205020404" pitchFamily="49" charset="0"/>
              </a:rPr>
              <a:t>  &lt;url-pattern&gt;/hello&lt;/url-pattern&gt;</a:t>
            </a:r>
          </a:p>
          <a:p>
            <a:pPr>
              <a:spcBef>
                <a:spcPct val="0"/>
              </a:spcBef>
              <a:buFontTx/>
              <a:buNone/>
            </a:pPr>
            <a:r>
              <a:rPr lang="en-US" altLang="en-US" sz="1875">
                <a:latin typeface="Courier New" panose="02070309020205020404" pitchFamily="49" charset="0"/>
                <a:cs typeface="Courier New" panose="02070309020205020404" pitchFamily="49" charset="0"/>
              </a:rPr>
              <a:t>&lt;/servlet-mapping&gt;</a:t>
            </a:r>
          </a:p>
        </p:txBody>
      </p:sp>
      <p:sp>
        <p:nvSpPr>
          <p:cNvPr id="41992" name="Text Box 6">
            <a:extLst>
              <a:ext uri="{FF2B5EF4-FFF2-40B4-BE49-F238E27FC236}">
                <a16:creationId xmlns:a16="http://schemas.microsoft.com/office/drawing/2014/main" id="{07551FAA-421E-3E44-8B06-04CCD996F44B}"/>
              </a:ext>
            </a:extLst>
          </p:cNvPr>
          <p:cNvSpPr txBox="1">
            <a:spLocks noChangeArrowheads="1"/>
          </p:cNvSpPr>
          <p:nvPr/>
        </p:nvSpPr>
        <p:spPr bwMode="auto">
          <a:xfrm>
            <a:off x="1072640" y="3048955"/>
            <a:ext cx="5521010" cy="38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75">
                <a:latin typeface="Courier New" panose="02070309020205020404" pitchFamily="49" charset="0"/>
                <a:cs typeface="Courier New" panose="02070309020205020404" pitchFamily="49" charset="0"/>
              </a:rPr>
              <a:t>&lt;form method="post" action="hello" /&gt;</a:t>
            </a:r>
          </a:p>
        </p:txBody>
      </p:sp>
    </p:spTree>
    <p:extLst>
      <p:ext uri="{BB962C8B-B14F-4D97-AF65-F5344CB8AC3E}">
        <p14:creationId xmlns:p14="http://schemas.microsoft.com/office/powerpoint/2010/main" val="409362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a:extLst>
              <a:ext uri="{FF2B5EF4-FFF2-40B4-BE49-F238E27FC236}">
                <a16:creationId xmlns:a16="http://schemas.microsoft.com/office/drawing/2014/main" id="{25C8E786-5BAB-DC45-81DD-4910924DFFCF}"/>
              </a:ext>
            </a:extLst>
          </p:cNvPr>
          <p:cNvSpPr>
            <a:spLocks noGrp="1" noChangeArrowheads="1"/>
          </p:cNvSpPr>
          <p:nvPr>
            <p:ph type="body" idx="1"/>
          </p:nvPr>
        </p:nvSpPr>
        <p:spPr>
          <a:xfrm>
            <a:off x="142875" y="1121364"/>
            <a:ext cx="9001125" cy="4929188"/>
          </a:xfrm>
        </p:spPr>
        <p:txBody>
          <a:bodyPr/>
          <a:lstStyle/>
          <a:p>
            <a:pPr>
              <a:spcBef>
                <a:spcPct val="0"/>
              </a:spcBef>
              <a:buFontTx/>
              <a:buNone/>
            </a:pPr>
            <a:r>
              <a:rPr lang="en-US" altLang="en-US" sz="1875">
                <a:latin typeface="Courier New" panose="02070309020205020404" pitchFamily="49" charset="0"/>
              </a:rPr>
              <a:t>&lt;form action="hello" method="post" &gt;</a:t>
            </a:r>
          </a:p>
          <a:p>
            <a:pPr>
              <a:spcBef>
                <a:spcPct val="0"/>
              </a:spcBef>
              <a:buFontTx/>
              <a:buNone/>
            </a:pPr>
            <a:r>
              <a:rPr lang="en-US" altLang="en-US" sz="1875">
                <a:latin typeface="Courier New" panose="02070309020205020404" pitchFamily="49" charset="0"/>
              </a:rPr>
              <a:t>  &lt;p&gt;User Id:&lt;input type="text" name="userid" /&gt;&lt;/p&gt;</a:t>
            </a:r>
          </a:p>
          <a:p>
            <a:pPr>
              <a:spcBef>
                <a:spcPct val="0"/>
              </a:spcBef>
              <a:buFontTx/>
              <a:buNone/>
            </a:pPr>
            <a:r>
              <a:rPr lang="en-US" altLang="en-US" sz="1875">
                <a:latin typeface="Courier New" panose="02070309020205020404" pitchFamily="49" charset="0"/>
              </a:rPr>
              <a:t>  &lt;p&gt;&lt;input type="submit" value="Say Hello" /&gt;&lt;/p&gt;</a:t>
            </a:r>
          </a:p>
          <a:p>
            <a:pPr>
              <a:spcBef>
                <a:spcPct val="0"/>
              </a:spcBef>
              <a:buFontTx/>
              <a:buNone/>
            </a:pPr>
            <a:r>
              <a:rPr lang="en-US" altLang="en-US" sz="1875">
                <a:latin typeface="Courier New" panose="02070309020205020404" pitchFamily="49" charset="0"/>
              </a:rPr>
              <a:t>&lt;/form&gt;</a:t>
            </a:r>
          </a:p>
          <a:p>
            <a:pPr>
              <a:spcBef>
                <a:spcPct val="0"/>
              </a:spcBef>
              <a:buFontTx/>
              <a:buNone/>
            </a:pPr>
            <a:endParaRPr lang="en-US" altLang="en-US" sz="1875">
              <a:latin typeface="Courier New" panose="02070309020205020404" pitchFamily="49" charset="0"/>
            </a:endParaRPr>
          </a:p>
          <a:p>
            <a:pPr>
              <a:spcBef>
                <a:spcPct val="0"/>
              </a:spcBef>
              <a:buFontTx/>
              <a:buNone/>
            </a:pPr>
            <a:r>
              <a:rPr lang="en-US" altLang="en-US" sz="1875">
                <a:latin typeface="Courier New" panose="02070309020205020404" pitchFamily="49" charset="0"/>
              </a:rPr>
              <a:t>public class HelloServlet extends HttpServlet {</a:t>
            </a:r>
          </a:p>
          <a:p>
            <a:pPr>
              <a:spcBef>
                <a:spcPct val="0"/>
              </a:spcBef>
              <a:buFontTx/>
              <a:buNone/>
            </a:pPr>
            <a:r>
              <a:rPr lang="en-US" altLang="en-US" sz="1875">
                <a:latin typeface="Courier New" panose="02070309020205020404" pitchFamily="49" charset="0"/>
              </a:rPr>
              <a:t>  public void doPost(HttpServletRequest req,</a:t>
            </a:r>
          </a:p>
          <a:p>
            <a:pPr>
              <a:spcBef>
                <a:spcPct val="0"/>
              </a:spcBef>
              <a:buFontTx/>
              <a:buNone/>
            </a:pPr>
            <a:r>
              <a:rPr lang="en-US" altLang="en-US" sz="1875">
                <a:latin typeface="Courier New" panose="02070309020205020404" pitchFamily="49" charset="0"/>
              </a:rPr>
              <a:t>      HttpServletResponse res) throws IOException {</a:t>
            </a:r>
          </a:p>
          <a:p>
            <a:pPr>
              <a:spcBef>
                <a:spcPct val="0"/>
              </a:spcBef>
              <a:buFontTx/>
              <a:buNone/>
            </a:pPr>
            <a:r>
              <a:rPr lang="en-US" altLang="en-US" sz="1875">
                <a:latin typeface="Courier New" panose="02070309020205020404" pitchFamily="49" charset="0"/>
              </a:rPr>
              <a:t>    PrintWriter out = res.getWriter();</a:t>
            </a:r>
          </a:p>
          <a:p>
            <a:pPr>
              <a:spcBef>
                <a:spcPct val="0"/>
              </a:spcBef>
              <a:buFontTx/>
              <a:buNone/>
            </a:pPr>
            <a:r>
              <a:rPr lang="en-US" altLang="en-US" sz="1875">
                <a:latin typeface="Courier New" panose="02070309020205020404" pitchFamily="49" charset="0"/>
              </a:rPr>
              <a:t>    res.setContentType("text/html");</a:t>
            </a:r>
          </a:p>
          <a:p>
            <a:pPr>
              <a:spcBef>
                <a:spcPct val="0"/>
              </a:spcBef>
              <a:buFontTx/>
              <a:buNone/>
            </a:pPr>
            <a:r>
              <a:rPr lang="en-US" altLang="en-US" sz="1875">
                <a:latin typeface="Courier New" panose="02070309020205020404" pitchFamily="49" charset="0"/>
              </a:rPr>
              <a:t>    String userId = req.getParameter("userid");</a:t>
            </a:r>
          </a:p>
          <a:p>
            <a:pPr>
              <a:spcBef>
                <a:spcPct val="0"/>
              </a:spcBef>
              <a:buFontTx/>
              <a:buNone/>
            </a:pPr>
            <a:r>
              <a:rPr lang="en-US" altLang="en-US" sz="1875">
                <a:latin typeface="Courier New" panose="02070309020205020404" pitchFamily="49" charset="0"/>
              </a:rPr>
              <a:t>    out.println("&lt;html&gt;&lt;head&gt;&lt;title&gt;Hello&lt;/title&gt;&lt;/head&gt;"</a:t>
            </a:r>
          </a:p>
          <a:p>
            <a:pPr>
              <a:spcBef>
                <a:spcPct val="0"/>
              </a:spcBef>
              <a:buFontTx/>
              <a:buNone/>
            </a:pPr>
            <a:r>
              <a:rPr lang="en-US" altLang="en-US" sz="1875">
                <a:latin typeface="Courier New" panose="02070309020205020404" pitchFamily="49" charset="0"/>
              </a:rPr>
              <a:t>      + "&lt;body&gt;&lt;p&gt;Hello, " + userId </a:t>
            </a:r>
          </a:p>
          <a:p>
            <a:pPr>
              <a:spcBef>
                <a:spcPct val="0"/>
              </a:spcBef>
              <a:buFontTx/>
              <a:buNone/>
            </a:pPr>
            <a:r>
              <a:rPr lang="en-US" altLang="en-US" sz="1875">
                <a:latin typeface="Courier New" panose="02070309020205020404" pitchFamily="49" charset="0"/>
              </a:rPr>
              <a:t>      + "!&lt;/p&gt;&lt;/body&gt;&lt;/html&gt;");</a:t>
            </a:r>
          </a:p>
          <a:p>
            <a:pPr>
              <a:spcBef>
                <a:spcPct val="0"/>
              </a:spcBef>
              <a:buFontTx/>
              <a:buNone/>
            </a:pPr>
            <a:r>
              <a:rPr lang="en-US" altLang="en-US" sz="1875">
                <a:latin typeface="Courier New" panose="02070309020205020404" pitchFamily="49" charset="0"/>
              </a:rPr>
              <a:t>    out.close();    </a:t>
            </a:r>
          </a:p>
          <a:p>
            <a:pPr>
              <a:spcBef>
                <a:spcPct val="0"/>
              </a:spcBef>
              <a:buFontTx/>
              <a:buNone/>
            </a:pPr>
            <a:r>
              <a:rPr lang="en-US" altLang="en-US" sz="1875">
                <a:latin typeface="Courier New" panose="02070309020205020404" pitchFamily="49" charset="0"/>
              </a:rPr>
              <a:t>}</a:t>
            </a:r>
          </a:p>
        </p:txBody>
      </p:sp>
      <p:sp>
        <p:nvSpPr>
          <p:cNvPr id="44036" name="Rectangle 2">
            <a:extLst>
              <a:ext uri="{FF2B5EF4-FFF2-40B4-BE49-F238E27FC236}">
                <a16:creationId xmlns:a16="http://schemas.microsoft.com/office/drawing/2014/main" id="{07CE18B3-5D20-C04A-91C0-D02EF617D070}"/>
              </a:ext>
            </a:extLst>
          </p:cNvPr>
          <p:cNvSpPr>
            <a:spLocks noGrp="1" noChangeArrowheads="1"/>
          </p:cNvSpPr>
          <p:nvPr>
            <p:ph type="title"/>
          </p:nvPr>
        </p:nvSpPr>
        <p:spPr/>
        <p:txBody>
          <a:bodyPr/>
          <a:lstStyle/>
          <a:p>
            <a:pPr eaLnBrk="1" hangingPunct="1"/>
            <a:r>
              <a:rPr lang="en-US" altLang="en-US" sz="3000">
                <a:latin typeface="+mn-lt"/>
              </a:rPr>
              <a:t>Simple Form Servlet</a:t>
            </a:r>
          </a:p>
        </p:txBody>
      </p:sp>
    </p:spTree>
    <p:extLst>
      <p:ext uri="{BB962C8B-B14F-4D97-AF65-F5344CB8AC3E}">
        <p14:creationId xmlns:p14="http://schemas.microsoft.com/office/powerpoint/2010/main" val="377318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DBF6BA8B-245F-ED44-B072-E1A180E9E506}"/>
              </a:ext>
            </a:extLst>
          </p:cNvPr>
          <p:cNvSpPr txBox="1">
            <a:spLocks noGrp="1" noChangeArrowheads="1"/>
          </p:cNvSpPr>
          <p:nvPr>
            <p:ph type="title"/>
          </p:nvPr>
        </p:nvSpPr>
        <p:spPr>
          <a:xfrm>
            <a:off x="690563" y="353199"/>
            <a:ext cx="7842885" cy="1326058"/>
          </a:xfrm>
        </p:spPr>
        <p:txBody>
          <a:bodyPr/>
          <a:lstStyle/>
          <a:p>
            <a:pPr>
              <a:spcBef>
                <a:spcPct val="0"/>
              </a:spcBef>
              <a:spcAft>
                <a:spcPct val="0"/>
              </a:spcAft>
              <a:buClr>
                <a:srgbClr val="000000"/>
              </a:buClr>
              <a:buFont typeface="Arial" panose="020B0604020202020204" pitchFamily="34" charset="0"/>
              <a:buNone/>
            </a:pPr>
            <a:r>
              <a:rPr lang="en-US" altLang="en-US" sz="3000" dirty="0">
                <a:latin typeface="Arial" panose="020B0604020202020204" pitchFamily="34" charset="0"/>
                <a:cs typeface="Arial" panose="020B0604020202020204" pitchFamily="34" charset="0"/>
              </a:rPr>
              <a:t>State Management</a:t>
            </a:r>
          </a:p>
        </p:txBody>
      </p:sp>
      <p:sp>
        <p:nvSpPr>
          <p:cNvPr id="46083" name="Rectangle 3">
            <a:extLst>
              <a:ext uri="{FF2B5EF4-FFF2-40B4-BE49-F238E27FC236}">
                <a16:creationId xmlns:a16="http://schemas.microsoft.com/office/drawing/2014/main" id="{C3FF98DB-0634-4442-BFDC-D85EFFAEBECE}"/>
              </a:ext>
            </a:extLst>
          </p:cNvPr>
          <p:cNvSpPr>
            <a:spLocks noGrp="1" noChangeArrowheads="1"/>
          </p:cNvSpPr>
          <p:nvPr>
            <p:ph type="body" idx="1"/>
          </p:nvPr>
        </p:nvSpPr>
        <p:spPr>
          <a:xfrm>
            <a:off x="690563" y="1826121"/>
            <a:ext cx="7762875" cy="4350246"/>
          </a:xfrm>
        </p:spPr>
        <p:txBody>
          <a:bodyPr/>
          <a:lstStyle/>
          <a:p>
            <a:pPr fontAlgn="auto">
              <a:buFont typeface="Arial"/>
              <a:buChar char="•"/>
              <a:defRPr/>
            </a:pPr>
            <a:r>
              <a:rPr lang="en-US" altLang="en-US" dirty="0">
                <a:solidFill>
                  <a:srgbClr val="FF0000"/>
                </a:solidFill>
                <a:sym typeface="Arial"/>
              </a:rPr>
              <a:t>session</a:t>
            </a:r>
            <a:r>
              <a:rPr lang="en-US" altLang="en-US" dirty="0">
                <a:solidFill>
                  <a:schemeClr val="dk1"/>
                </a:solidFill>
                <a:sym typeface="Arial"/>
              </a:rPr>
              <a:t>: a series of transaction between user and application</a:t>
            </a:r>
          </a:p>
          <a:p>
            <a:pPr fontAlgn="auto">
              <a:buFont typeface="Arial"/>
              <a:buChar char="•"/>
              <a:defRPr/>
            </a:pPr>
            <a:r>
              <a:rPr lang="en-US" altLang="en-US" dirty="0">
                <a:solidFill>
                  <a:srgbClr val="FF0000"/>
                </a:solidFill>
                <a:sym typeface="Arial"/>
              </a:rPr>
              <a:t>session state</a:t>
            </a:r>
            <a:r>
              <a:rPr lang="en-US" altLang="en-US" dirty="0">
                <a:solidFill>
                  <a:schemeClr val="dk1"/>
                </a:solidFill>
                <a:sym typeface="Arial"/>
              </a:rPr>
              <a:t>: the short-term memory that the application needs in order to maintain the session</a:t>
            </a:r>
          </a:p>
          <a:p>
            <a:pPr lvl="1" fontAlgn="auto">
              <a:defRPr/>
            </a:pPr>
            <a:r>
              <a:rPr lang="en-US" altLang="en-US" dirty="0">
                <a:solidFill>
                  <a:schemeClr val="dk1"/>
                </a:solidFill>
                <a:sym typeface="Arial"/>
              </a:rPr>
              <a:t>e.g., shopping cart, user-id</a:t>
            </a:r>
          </a:p>
          <a:p>
            <a:pPr fontAlgn="auto">
              <a:buFont typeface="Arial"/>
              <a:buChar char="•"/>
              <a:defRPr/>
            </a:pPr>
            <a:r>
              <a:rPr lang="en-US" altLang="en-US" dirty="0">
                <a:solidFill>
                  <a:srgbClr val="FF0000"/>
                </a:solidFill>
                <a:sym typeface="Arial"/>
              </a:rPr>
              <a:t>cookie</a:t>
            </a:r>
            <a:r>
              <a:rPr lang="en-US" altLang="en-US" dirty="0">
                <a:solidFill>
                  <a:schemeClr val="dk1"/>
                </a:solidFill>
                <a:sym typeface="Arial"/>
              </a:rPr>
              <a:t>: a small file stored by the client at the instruction of the server</a:t>
            </a:r>
          </a:p>
          <a:p>
            <a:pPr fontAlgn="auto">
              <a:buFont typeface="Arial"/>
              <a:buChar char="•"/>
              <a:defRPr/>
            </a:pPr>
            <a:endParaRPr lang="en-US" altLang="en-US" dirty="0">
              <a:solidFill>
                <a:schemeClr val="dk1"/>
              </a:solidFil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B19773B-9377-0341-A9FB-F629EC6EA464}"/>
              </a:ext>
            </a:extLst>
          </p:cNvPr>
          <p:cNvSpPr>
            <a:spLocks noGrp="1" noChangeArrowheads="1"/>
          </p:cNvSpPr>
          <p:nvPr>
            <p:ph type="title"/>
          </p:nvPr>
        </p:nvSpPr>
        <p:spPr>
          <a:xfrm>
            <a:off x="690563" y="364629"/>
            <a:ext cx="7762875" cy="1326058"/>
          </a:xfrm>
        </p:spPr>
        <p:txBody>
          <a:bodyPr/>
          <a:lstStyle/>
          <a:p>
            <a:pPr fontAlgn="auto">
              <a:defRPr/>
            </a:pPr>
            <a:r>
              <a:rPr lang="en-US" altLang="en-US" sz="3000">
                <a:sym typeface="Arial"/>
              </a:rPr>
              <a:t>Cookies</a:t>
            </a:r>
            <a:endParaRPr lang="en-US" altLang="en-US">
              <a:solidFill>
                <a:schemeClr val="tx1"/>
              </a:solidFill>
              <a:sym typeface="Arial"/>
            </a:endParaRPr>
          </a:p>
        </p:txBody>
      </p:sp>
      <p:sp>
        <p:nvSpPr>
          <p:cNvPr id="48131" name="Rectangle 3">
            <a:extLst>
              <a:ext uri="{FF2B5EF4-FFF2-40B4-BE49-F238E27FC236}">
                <a16:creationId xmlns:a16="http://schemas.microsoft.com/office/drawing/2014/main" id="{3C44535A-AD93-594C-A55D-ED7AD9B1ECE0}"/>
              </a:ext>
            </a:extLst>
          </p:cNvPr>
          <p:cNvSpPr>
            <a:spLocks noGrp="1" noChangeArrowheads="1"/>
          </p:cNvSpPr>
          <p:nvPr>
            <p:ph type="body" idx="1"/>
          </p:nvPr>
        </p:nvSpPr>
        <p:spPr>
          <a:xfrm>
            <a:off x="690563" y="1826121"/>
            <a:ext cx="7762875" cy="4350246"/>
          </a:xfrm>
        </p:spPr>
        <p:txBody>
          <a:bodyPr/>
          <a:lstStyle/>
          <a:p>
            <a:pPr fontAlgn="auto">
              <a:buFont typeface="Arial"/>
              <a:buChar char="•"/>
              <a:defRPr/>
            </a:pPr>
            <a:r>
              <a:rPr lang="en-US" altLang="en-US" dirty="0">
                <a:solidFill>
                  <a:schemeClr val="dk1"/>
                </a:solidFill>
                <a:sym typeface="Arial"/>
              </a:rPr>
              <a:t>The Set-Cookie: header in an HTTP response instructs the client to store a cookie</a:t>
            </a:r>
          </a:p>
          <a:p>
            <a:pPr lvl="1" fontAlgn="auto">
              <a:buFontTx/>
              <a:buNone/>
              <a:defRPr/>
            </a:pPr>
            <a:r>
              <a:rPr lang="en-US" altLang="en-US" dirty="0">
                <a:solidFill>
                  <a:schemeClr val="dk1"/>
                </a:solidFill>
                <a:latin typeface="Courier New" panose="02070309020205020404" pitchFamily="49" charset="0"/>
                <a:sym typeface="Arial"/>
              </a:rPr>
              <a:t>Set-Cookie: SESSIONID=B6E98A; Path=/</a:t>
            </a:r>
            <a:r>
              <a:rPr lang="en-US" altLang="en-US" dirty="0" err="1">
                <a:solidFill>
                  <a:schemeClr val="dk1"/>
                </a:solidFill>
                <a:latin typeface="Courier New" panose="02070309020205020404" pitchFamily="49" charset="0"/>
                <a:sym typeface="Arial"/>
              </a:rPr>
              <a:t>slms</a:t>
            </a:r>
            <a:r>
              <a:rPr lang="en-US" altLang="en-US" dirty="0">
                <a:solidFill>
                  <a:schemeClr val="dk1"/>
                </a:solidFill>
                <a:latin typeface="Courier New" panose="02070309020205020404" pitchFamily="49" charset="0"/>
                <a:sym typeface="Arial"/>
              </a:rPr>
              <a:t>; Secure</a:t>
            </a:r>
          </a:p>
          <a:p>
            <a:pPr fontAlgn="auto">
              <a:buFont typeface="Arial"/>
              <a:buChar char="•"/>
              <a:defRPr/>
            </a:pPr>
            <a:endParaRPr lang="en-US" altLang="en-US" dirty="0">
              <a:solidFill>
                <a:schemeClr val="dk1"/>
              </a:solidFill>
              <a:sym typeface="Arial"/>
            </a:endParaRPr>
          </a:p>
          <a:p>
            <a:pPr fontAlgn="auto">
              <a:buFont typeface="Arial"/>
              <a:buChar char="•"/>
              <a:defRPr/>
            </a:pPr>
            <a:r>
              <a:rPr lang="en-US" altLang="en-US" dirty="0">
                <a:solidFill>
                  <a:schemeClr val="dk1"/>
                </a:solidFill>
                <a:sym typeface="Arial"/>
              </a:rPr>
              <a:t>After a cookie is created, it is returned to the server in subsequent requests as an HTTP request Cookie: header</a:t>
            </a:r>
          </a:p>
          <a:p>
            <a:pPr lvl="1" fontAlgn="auto">
              <a:buFontTx/>
              <a:buNone/>
              <a:defRPr/>
            </a:pPr>
            <a:r>
              <a:rPr lang="en-US" altLang="en-US" dirty="0">
                <a:solidFill>
                  <a:schemeClr val="dk1"/>
                </a:solidFill>
                <a:latin typeface="Courier New" panose="02070309020205020404" pitchFamily="49" charset="0"/>
                <a:sym typeface="Arial"/>
              </a:rPr>
              <a:t>Cookie: SESSIONID=B6E98A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F1DBB146-10C2-9D4B-9B5B-E8399C4FBBF0}"/>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Cookie Attributes</a:t>
            </a:r>
          </a:p>
        </p:txBody>
      </p:sp>
      <p:sp>
        <p:nvSpPr>
          <p:cNvPr id="50179" name="Rectangle 3">
            <a:extLst>
              <a:ext uri="{FF2B5EF4-FFF2-40B4-BE49-F238E27FC236}">
                <a16:creationId xmlns:a16="http://schemas.microsoft.com/office/drawing/2014/main" id="{1DEDC4CF-4D41-9541-98E8-BC2E9A3013F5}"/>
              </a:ext>
            </a:extLst>
          </p:cNvPr>
          <p:cNvSpPr>
            <a:spLocks noGrp="1" noChangeArrowheads="1"/>
          </p:cNvSpPr>
          <p:nvPr>
            <p:ph type="body" idx="1"/>
          </p:nvPr>
        </p:nvSpPr>
        <p:spPr>
          <a:xfrm>
            <a:off x="690563" y="1826121"/>
            <a:ext cx="7762875" cy="4350246"/>
          </a:xfrm>
        </p:spPr>
        <p:txBody>
          <a:bodyPr/>
          <a:lstStyle/>
          <a:p>
            <a:pPr fontAlgn="auto">
              <a:lnSpc>
                <a:spcPct val="90000"/>
              </a:lnSpc>
              <a:buFont typeface="Arial"/>
              <a:buChar char="•"/>
              <a:defRPr/>
            </a:pPr>
            <a:r>
              <a:rPr lang="en-US" altLang="en-US" dirty="0">
                <a:solidFill>
                  <a:srgbClr val="FF0000"/>
                </a:solidFill>
                <a:sym typeface="Arial"/>
              </a:rPr>
              <a:t>Name</a:t>
            </a:r>
            <a:r>
              <a:rPr lang="en-US" altLang="en-US" dirty="0">
                <a:solidFill>
                  <a:schemeClr val="dk1"/>
                </a:solidFill>
                <a:sym typeface="Arial"/>
              </a:rPr>
              <a:t>: the unique name associated with the cookie</a:t>
            </a:r>
          </a:p>
          <a:p>
            <a:pPr fontAlgn="auto">
              <a:lnSpc>
                <a:spcPct val="90000"/>
              </a:lnSpc>
              <a:buFont typeface="Arial"/>
              <a:buChar char="•"/>
              <a:defRPr/>
            </a:pPr>
            <a:r>
              <a:rPr lang="en-US" altLang="en-US" dirty="0">
                <a:solidFill>
                  <a:srgbClr val="FF0000"/>
                </a:solidFill>
                <a:sym typeface="Arial"/>
              </a:rPr>
              <a:t>Content</a:t>
            </a:r>
            <a:r>
              <a:rPr lang="en-US" altLang="en-US" dirty="0">
                <a:solidFill>
                  <a:schemeClr val="dk1"/>
                </a:solidFill>
                <a:sym typeface="Arial"/>
              </a:rPr>
              <a:t>: value stored in the cookie</a:t>
            </a:r>
          </a:p>
          <a:p>
            <a:pPr fontAlgn="auto">
              <a:lnSpc>
                <a:spcPct val="90000"/>
              </a:lnSpc>
              <a:buFont typeface="Arial"/>
              <a:buChar char="•"/>
              <a:defRPr/>
            </a:pPr>
            <a:r>
              <a:rPr lang="en-US" altLang="en-US" dirty="0">
                <a:solidFill>
                  <a:srgbClr val="FF0000"/>
                </a:solidFill>
                <a:sym typeface="Arial"/>
              </a:rPr>
              <a:t>Expiration</a:t>
            </a:r>
            <a:r>
              <a:rPr lang="en-US" altLang="en-US" dirty="0">
                <a:solidFill>
                  <a:srgbClr val="993300"/>
                </a:solidFill>
                <a:sym typeface="Arial"/>
              </a:rPr>
              <a:t> </a:t>
            </a:r>
            <a:r>
              <a:rPr lang="en-US" altLang="en-US" dirty="0">
                <a:solidFill>
                  <a:srgbClr val="FF0000"/>
                </a:solidFill>
                <a:sym typeface="Arial"/>
              </a:rPr>
              <a:t>Date</a:t>
            </a:r>
            <a:r>
              <a:rPr lang="en-US" altLang="en-US" dirty="0">
                <a:solidFill>
                  <a:schemeClr val="dk1"/>
                </a:solidFill>
                <a:sym typeface="Arial"/>
              </a:rPr>
              <a:t>: cookie lifetime</a:t>
            </a:r>
          </a:p>
          <a:p>
            <a:pPr fontAlgn="auto">
              <a:lnSpc>
                <a:spcPct val="90000"/>
              </a:lnSpc>
              <a:buFont typeface="Arial"/>
              <a:buChar char="•"/>
              <a:defRPr/>
            </a:pPr>
            <a:r>
              <a:rPr lang="en-US" altLang="en-US" dirty="0">
                <a:solidFill>
                  <a:srgbClr val="FF0000"/>
                </a:solidFill>
                <a:sym typeface="Arial"/>
              </a:rPr>
              <a:t>Domain</a:t>
            </a:r>
            <a:r>
              <a:rPr lang="en-US" altLang="en-US" dirty="0">
                <a:solidFill>
                  <a:schemeClr val="dk1"/>
                </a:solidFill>
                <a:sym typeface="Arial"/>
              </a:rPr>
              <a:t>: Defines the hosts to which the cookie should be returned</a:t>
            </a:r>
          </a:p>
          <a:p>
            <a:pPr fontAlgn="auto">
              <a:lnSpc>
                <a:spcPct val="90000"/>
              </a:lnSpc>
              <a:buFont typeface="Arial"/>
              <a:buChar char="•"/>
              <a:defRPr/>
            </a:pPr>
            <a:r>
              <a:rPr lang="en-US" altLang="en-US" dirty="0">
                <a:solidFill>
                  <a:srgbClr val="FF0000"/>
                </a:solidFill>
                <a:sym typeface="Arial"/>
              </a:rPr>
              <a:t>Path</a:t>
            </a:r>
            <a:r>
              <a:rPr lang="en-US" altLang="en-US" dirty="0">
                <a:solidFill>
                  <a:schemeClr val="dk1"/>
                </a:solidFill>
                <a:sym typeface="Arial"/>
              </a:rPr>
              <a:t>: Defines the resource requests with which the cookie should be returned</a:t>
            </a:r>
          </a:p>
          <a:p>
            <a:pPr fontAlgn="auto">
              <a:lnSpc>
                <a:spcPct val="90000"/>
              </a:lnSpc>
              <a:buFont typeface="Arial"/>
              <a:buChar char="•"/>
              <a:defRPr/>
            </a:pPr>
            <a:r>
              <a:rPr lang="en-US" altLang="en-US" dirty="0">
                <a:solidFill>
                  <a:srgbClr val="FF0000"/>
                </a:solidFill>
                <a:sym typeface="Arial"/>
              </a:rPr>
              <a:t>Secure</a:t>
            </a:r>
            <a:r>
              <a:rPr lang="en-US" altLang="en-US" dirty="0">
                <a:solidFill>
                  <a:schemeClr val="dk1"/>
                </a:solidFill>
                <a:sym typeface="Arial"/>
              </a:rPr>
              <a:t>: if true, cookie is returned only with HTTPS requests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Outline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b="1">
                <a:solidFill>
                  <a:srgbClr val="FF0000"/>
                </a:solidFill>
              </a:rPr>
              <a:t>Servlet</a:t>
            </a:r>
          </a:p>
          <a:p>
            <a:pPr marL="514350" indent="-514350">
              <a:buFont typeface="+mj-lt"/>
              <a:buAutoNum type="arabicPeriod"/>
            </a:pPr>
            <a:r>
              <a:rPr lang="en-US" sz="2800"/>
              <a:t>JSP – Java Server Page </a:t>
            </a:r>
          </a:p>
          <a:p>
            <a:pPr marL="514350" indent="-514350">
              <a:buFont typeface="+mj-lt"/>
              <a:buAutoNum type="arabicPeriod"/>
            </a:pPr>
            <a:r>
              <a:rPr lang="en-US" sz="2800"/>
              <a:t>Java Beans</a:t>
            </a:r>
          </a:p>
          <a:p>
            <a:pPr marL="514350" indent="-514350">
              <a:buFont typeface="+mj-lt"/>
              <a:buAutoNum type="arabicPeriod"/>
            </a:pPr>
            <a:r>
              <a:rPr lang="en-US" altLang="en-US"/>
              <a:t>ORM (Object Relational Mapping)</a:t>
            </a:r>
            <a:endParaRPr lang="en-US" sz="2800"/>
          </a:p>
        </p:txBody>
      </p:sp>
      <p:sp>
        <p:nvSpPr>
          <p:cNvPr id="4" name="Slide Number Placeholder 3"/>
          <p:cNvSpPr>
            <a:spLocks noGrp="1"/>
          </p:cNvSpPr>
          <p:nvPr>
            <p:ph type="sldNum" sz="quarter" idx="12"/>
          </p:nvPr>
        </p:nvSpPr>
        <p:spPr/>
        <p:txBody>
          <a:bodyPr/>
          <a:lstStyle/>
          <a:p>
            <a:fld id="{56969FB6-8607-469E-84BB-4E9214D062C9}" type="slidenum">
              <a:rPr lang="en-US" smtClean="0"/>
              <a:pPr/>
              <a:t>2</a:t>
            </a:fld>
            <a:endParaRPr lang="en-US"/>
          </a:p>
        </p:txBody>
      </p:sp>
    </p:spTree>
    <p:extLst>
      <p:ext uri="{BB962C8B-B14F-4D97-AF65-F5344CB8AC3E}">
        <p14:creationId xmlns:p14="http://schemas.microsoft.com/office/powerpoint/2010/main" val="763417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91C9B151-591F-1448-B10F-63DF5217B2B0}"/>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Cookie Example</a:t>
            </a:r>
          </a:p>
        </p:txBody>
      </p:sp>
      <p:sp>
        <p:nvSpPr>
          <p:cNvPr id="52227" name="Rectangle 3">
            <a:extLst>
              <a:ext uri="{FF2B5EF4-FFF2-40B4-BE49-F238E27FC236}">
                <a16:creationId xmlns:a16="http://schemas.microsoft.com/office/drawing/2014/main" id="{C0F1D17F-8360-7440-BA78-C29FEE0C1F3B}"/>
              </a:ext>
            </a:extLst>
          </p:cNvPr>
          <p:cNvSpPr>
            <a:spLocks noGrp="1" noChangeArrowheads="1"/>
          </p:cNvSpPr>
          <p:nvPr>
            <p:ph type="body" idx="1"/>
          </p:nvPr>
        </p:nvSpPr>
        <p:spPr>
          <a:xfrm>
            <a:off x="690563" y="1826121"/>
            <a:ext cx="7762875" cy="4350246"/>
          </a:xfrm>
        </p:spPr>
        <p:txBody>
          <a:bodyPr/>
          <a:lstStyle/>
          <a:p>
            <a:pPr fontAlgn="auto">
              <a:lnSpc>
                <a:spcPct val="90000"/>
              </a:lnSpc>
              <a:buFont typeface="Arial"/>
              <a:buChar char="•"/>
              <a:defRPr/>
            </a:pPr>
            <a:r>
              <a:rPr lang="en-US" altLang="en-US">
                <a:solidFill>
                  <a:srgbClr val="FF0000"/>
                </a:solidFill>
                <a:sym typeface="Arial"/>
              </a:rPr>
              <a:t>Name</a:t>
            </a:r>
            <a:r>
              <a:rPr lang="en-US" altLang="en-US">
                <a:solidFill>
                  <a:schemeClr val="dk1"/>
                </a:solidFill>
                <a:sym typeface="Arial"/>
              </a:rPr>
              <a:t>: session-id</a:t>
            </a:r>
          </a:p>
          <a:p>
            <a:pPr fontAlgn="auto">
              <a:lnSpc>
                <a:spcPct val="90000"/>
              </a:lnSpc>
              <a:buFont typeface="Arial"/>
              <a:buChar char="•"/>
              <a:defRPr/>
            </a:pPr>
            <a:r>
              <a:rPr lang="en-US" altLang="en-US">
                <a:solidFill>
                  <a:srgbClr val="FF0000"/>
                </a:solidFill>
                <a:sym typeface="Arial"/>
              </a:rPr>
              <a:t>Content</a:t>
            </a:r>
            <a:r>
              <a:rPr lang="en-US" altLang="en-US">
                <a:solidFill>
                  <a:schemeClr val="dk1"/>
                </a:solidFill>
                <a:sym typeface="Arial"/>
              </a:rPr>
              <a:t>: 104-1898635-929144</a:t>
            </a:r>
          </a:p>
          <a:p>
            <a:pPr fontAlgn="auto">
              <a:lnSpc>
                <a:spcPct val="90000"/>
              </a:lnSpc>
              <a:buFont typeface="Arial"/>
              <a:buChar char="•"/>
              <a:defRPr/>
            </a:pPr>
            <a:r>
              <a:rPr lang="en-US" altLang="en-US">
                <a:solidFill>
                  <a:srgbClr val="FF0000"/>
                </a:solidFill>
                <a:sym typeface="Arial"/>
              </a:rPr>
              <a:t>Expiration</a:t>
            </a:r>
            <a:r>
              <a:rPr lang="en-US" altLang="en-US">
                <a:solidFill>
                  <a:srgbClr val="993300"/>
                </a:solidFill>
                <a:sym typeface="Arial"/>
              </a:rPr>
              <a:t> </a:t>
            </a:r>
            <a:r>
              <a:rPr lang="en-US" altLang="en-US">
                <a:solidFill>
                  <a:srgbClr val="FF0000"/>
                </a:solidFill>
                <a:sym typeface="Arial"/>
              </a:rPr>
              <a:t>Date</a:t>
            </a:r>
            <a:r>
              <a:rPr lang="en-US" altLang="en-US">
                <a:solidFill>
                  <a:schemeClr val="dk1"/>
                </a:solidFill>
                <a:sym typeface="Arial"/>
              </a:rPr>
              <a:t>: Monday, June 29, 2009 3:33:30 PM</a:t>
            </a:r>
          </a:p>
          <a:p>
            <a:pPr fontAlgn="auto">
              <a:lnSpc>
                <a:spcPct val="90000"/>
              </a:lnSpc>
              <a:buFont typeface="Arial"/>
              <a:buChar char="•"/>
              <a:defRPr/>
            </a:pPr>
            <a:r>
              <a:rPr lang="en-US" altLang="en-US">
                <a:solidFill>
                  <a:srgbClr val="FF0000"/>
                </a:solidFill>
                <a:sym typeface="Arial"/>
              </a:rPr>
              <a:t>Domain</a:t>
            </a:r>
            <a:r>
              <a:rPr lang="en-US" altLang="en-US">
                <a:solidFill>
                  <a:schemeClr val="dk1"/>
                </a:solidFill>
                <a:sym typeface="Arial"/>
              </a:rPr>
              <a:t>: .ehsl.org</a:t>
            </a:r>
          </a:p>
          <a:p>
            <a:pPr fontAlgn="auto">
              <a:lnSpc>
                <a:spcPct val="90000"/>
              </a:lnSpc>
              <a:buFont typeface="Arial"/>
              <a:buChar char="•"/>
              <a:defRPr/>
            </a:pPr>
            <a:r>
              <a:rPr lang="en-US" altLang="en-US">
                <a:solidFill>
                  <a:srgbClr val="FF0000"/>
                </a:solidFill>
                <a:sym typeface="Arial"/>
              </a:rPr>
              <a:t>Path</a:t>
            </a:r>
            <a:r>
              <a:rPr lang="en-US" altLang="en-US">
                <a:solidFill>
                  <a:schemeClr val="dk1"/>
                </a:solidFill>
                <a:sym typeface="Arial"/>
              </a:rPr>
              <a:t>: /slms</a:t>
            </a:r>
          </a:p>
          <a:p>
            <a:pPr fontAlgn="auto">
              <a:lnSpc>
                <a:spcPct val="90000"/>
              </a:lnSpc>
              <a:buFont typeface="Arial"/>
              <a:buChar char="•"/>
              <a:defRPr/>
            </a:pPr>
            <a:r>
              <a:rPr lang="en-US" altLang="en-US">
                <a:solidFill>
                  <a:srgbClr val="FF0000"/>
                </a:solidFill>
                <a:sym typeface="Arial"/>
              </a:rPr>
              <a:t>Secure</a:t>
            </a:r>
            <a:r>
              <a:rPr lang="en-US" altLang="en-US">
                <a:solidFill>
                  <a:schemeClr val="dk1"/>
                </a:solidFill>
                <a:sym typeface="Arial"/>
              </a:rPr>
              <a:t>: no</a:t>
            </a:r>
          </a:p>
          <a:p>
            <a:pPr fontAlgn="auto">
              <a:lnSpc>
                <a:spcPct val="90000"/>
              </a:lnSpc>
              <a:buFont typeface="Arial"/>
              <a:buChar char="•"/>
              <a:defRPr/>
            </a:pPr>
            <a:endParaRPr lang="en-US" altLang="en-US">
              <a:solidFill>
                <a:schemeClr val="dk1"/>
              </a:solidFill>
              <a:sym typeface="Arial"/>
            </a:endParaRPr>
          </a:p>
          <a:p>
            <a:pPr fontAlgn="auto">
              <a:lnSpc>
                <a:spcPct val="90000"/>
              </a:lnSpc>
              <a:buFont typeface="Arial"/>
              <a:buChar char="•"/>
              <a:defRPr/>
            </a:pPr>
            <a:r>
              <a:rPr lang="en-US" altLang="en-US">
                <a:solidFill>
                  <a:schemeClr val="dk1"/>
                </a:solidFill>
                <a:sym typeface="Arial"/>
              </a:rPr>
              <a:t>This cookie will be returned with all requests matching *.ehsl.org/slms*, through the indicated expiration date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E2891188-66D1-264A-AD95-D3875F6C43D4}"/>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Session Management</a:t>
            </a:r>
          </a:p>
        </p:txBody>
      </p:sp>
      <p:sp>
        <p:nvSpPr>
          <p:cNvPr id="54275" name="Rectangle 3">
            <a:extLst>
              <a:ext uri="{FF2B5EF4-FFF2-40B4-BE49-F238E27FC236}">
                <a16:creationId xmlns:a16="http://schemas.microsoft.com/office/drawing/2014/main" id="{B3E91ED4-9864-FE48-8B67-CA0D72E2CAB0}"/>
              </a:ext>
            </a:extLst>
          </p:cNvPr>
          <p:cNvSpPr>
            <a:spLocks noGrp="1" noChangeArrowheads="1"/>
          </p:cNvSpPr>
          <p:nvPr>
            <p:ph type="body" idx="1"/>
          </p:nvPr>
        </p:nvSpPr>
        <p:spPr>
          <a:xfrm>
            <a:off x="690563" y="1826121"/>
            <a:ext cx="7762875" cy="4350246"/>
          </a:xfrm>
        </p:spPr>
        <p:txBody>
          <a:bodyPr/>
          <a:lstStyle/>
          <a:p>
            <a:pPr fontAlgn="auto">
              <a:buFont typeface="Arial"/>
              <a:buChar char="•"/>
              <a:defRPr/>
            </a:pPr>
            <a:r>
              <a:rPr lang="en-US" altLang="en-US">
                <a:solidFill>
                  <a:schemeClr val="dk1"/>
                </a:solidFill>
                <a:sym typeface="Arial"/>
              </a:rPr>
              <a:t>HTTP is inherently stateless, i.e., there is no memory between transactions</a:t>
            </a:r>
          </a:p>
          <a:p>
            <a:pPr fontAlgn="auto">
              <a:buFont typeface="Arial"/>
              <a:buChar char="•"/>
              <a:defRPr/>
            </a:pPr>
            <a:r>
              <a:rPr lang="en-US" altLang="en-US">
                <a:solidFill>
                  <a:schemeClr val="dk1"/>
                </a:solidFill>
                <a:sym typeface="Arial"/>
              </a:rPr>
              <a:t>Applications must maintain a session memory if it is required</a:t>
            </a:r>
          </a:p>
          <a:p>
            <a:pPr fontAlgn="auto">
              <a:buFont typeface="Arial"/>
              <a:buChar char="•"/>
              <a:defRPr/>
            </a:pPr>
            <a:r>
              <a:rPr lang="en-US" altLang="en-US">
                <a:solidFill>
                  <a:schemeClr val="dk1"/>
                </a:solidFill>
                <a:sym typeface="Arial"/>
              </a:rPr>
              <a:t>Cookies are used to identify sessions, by recording a unique session-id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3826D09E-9329-B940-9786-1C51E481E9A7}"/>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State Management</a:t>
            </a:r>
          </a:p>
        </p:txBody>
      </p:sp>
      <p:sp>
        <p:nvSpPr>
          <p:cNvPr id="112644" name="AutoShape 4">
            <a:extLst>
              <a:ext uri="{FF2B5EF4-FFF2-40B4-BE49-F238E27FC236}">
                <a16:creationId xmlns:a16="http://schemas.microsoft.com/office/drawing/2014/main" id="{9467FEBA-3DA9-6547-811E-4CC0ABEE8E0F}"/>
              </a:ext>
            </a:extLst>
          </p:cNvPr>
          <p:cNvSpPr>
            <a:spLocks noChangeArrowheads="1"/>
          </p:cNvSpPr>
          <p:nvPr/>
        </p:nvSpPr>
        <p:spPr bwMode="auto">
          <a:xfrm>
            <a:off x="446485" y="2134195"/>
            <a:ext cx="2099965" cy="1905000"/>
          </a:xfrm>
          <a:prstGeom prst="cube">
            <a:avLst>
              <a:gd name="adj" fmla="val 8255"/>
            </a:avLst>
          </a:prstGeom>
          <a:solidFill>
            <a:schemeClr val="accent1"/>
          </a:solidFill>
          <a:ln w="9525">
            <a:solidFill>
              <a:schemeClr val="tx1"/>
            </a:solidFill>
            <a:miter lim="800000"/>
            <a:headEnd/>
            <a:tailEnd/>
          </a:ln>
          <a:effectLst/>
        </p:spPr>
        <p:txBody>
          <a:bodyPr wrap="none" lIns="90620" tIns="45310" rIns="90620" bIns="45310"/>
          <a:lstStyle/>
          <a:p>
            <a:pPr>
              <a:buClr>
                <a:srgbClr val="000000"/>
              </a:buClr>
              <a:defRPr/>
            </a:pPr>
            <a:r>
              <a:rPr lang="en-US" sz="1688" kern="0" dirty="0">
                <a:ea typeface="Arial"/>
                <a:cs typeface="Arial"/>
                <a:sym typeface="Arial"/>
              </a:rPr>
              <a:t>Client</a:t>
            </a:r>
          </a:p>
        </p:txBody>
      </p:sp>
      <p:sp>
        <p:nvSpPr>
          <p:cNvPr id="112645" name="AutoShape 5">
            <a:extLst>
              <a:ext uri="{FF2B5EF4-FFF2-40B4-BE49-F238E27FC236}">
                <a16:creationId xmlns:a16="http://schemas.microsoft.com/office/drawing/2014/main" id="{9947747A-C989-8A40-B150-68A5029AE1EE}"/>
              </a:ext>
            </a:extLst>
          </p:cNvPr>
          <p:cNvSpPr>
            <a:spLocks noChangeArrowheads="1"/>
          </p:cNvSpPr>
          <p:nvPr/>
        </p:nvSpPr>
        <p:spPr bwMode="auto">
          <a:xfrm>
            <a:off x="596801" y="2972098"/>
            <a:ext cx="1349871" cy="913805"/>
          </a:xfrm>
          <a:prstGeom prst="can">
            <a:avLst>
              <a:gd name="adj" fmla="val 25000"/>
            </a:avLst>
          </a:prstGeom>
          <a:solidFill>
            <a:srgbClr val="FFFFCC"/>
          </a:solidFill>
          <a:ln w="9525">
            <a:solidFill>
              <a:schemeClr val="tx1"/>
            </a:solidFill>
            <a:round/>
            <a:headEnd/>
            <a:tailEnd/>
          </a:ln>
          <a:effectLst/>
        </p:spPr>
        <p:txBody>
          <a:bodyPr wrap="none" lIns="90620" tIns="45310" rIns="90620" bIns="45310" anchor="ctr"/>
          <a:lstStyle/>
          <a:p>
            <a:pPr algn="ctr">
              <a:buClr>
                <a:srgbClr val="000000"/>
              </a:buClr>
              <a:defRPr/>
            </a:pPr>
            <a:r>
              <a:rPr lang="en-US" sz="1688" kern="0" dirty="0">
                <a:ea typeface="Arial"/>
                <a:cs typeface="Arial"/>
                <a:sym typeface="Arial"/>
              </a:rPr>
              <a:t>Cookie</a:t>
            </a:r>
          </a:p>
          <a:p>
            <a:pPr algn="ctr">
              <a:buClr>
                <a:srgbClr val="000000"/>
              </a:buClr>
              <a:defRPr/>
            </a:pPr>
            <a:r>
              <a:rPr lang="en-US" sz="1688" kern="0" dirty="0">
                <a:ea typeface="Arial"/>
                <a:cs typeface="Arial"/>
                <a:sym typeface="Arial"/>
              </a:rPr>
              <a:t>[session-id]</a:t>
            </a:r>
          </a:p>
        </p:txBody>
      </p:sp>
      <p:sp>
        <p:nvSpPr>
          <p:cNvPr id="112646" name="AutoShape 6">
            <a:extLst>
              <a:ext uri="{FF2B5EF4-FFF2-40B4-BE49-F238E27FC236}">
                <a16:creationId xmlns:a16="http://schemas.microsoft.com/office/drawing/2014/main" id="{D88919D5-03E7-E340-B90D-9086D47E9546}"/>
              </a:ext>
            </a:extLst>
          </p:cNvPr>
          <p:cNvSpPr>
            <a:spLocks noChangeArrowheads="1"/>
          </p:cNvSpPr>
          <p:nvPr/>
        </p:nvSpPr>
        <p:spPr bwMode="auto">
          <a:xfrm>
            <a:off x="5097364" y="1448098"/>
            <a:ext cx="3525738" cy="2894707"/>
          </a:xfrm>
          <a:prstGeom prst="cube">
            <a:avLst>
              <a:gd name="adj" fmla="val 8255"/>
            </a:avLst>
          </a:prstGeom>
          <a:solidFill>
            <a:schemeClr val="accent1"/>
          </a:solidFill>
          <a:ln w="9525">
            <a:solidFill>
              <a:schemeClr val="tx1"/>
            </a:solidFill>
            <a:miter lim="800000"/>
            <a:headEnd/>
            <a:tailEnd/>
          </a:ln>
          <a:effectLst/>
        </p:spPr>
        <p:txBody>
          <a:bodyPr wrap="none" lIns="90620" tIns="45310" rIns="90620" bIns="45310"/>
          <a:lstStyle/>
          <a:p>
            <a:pPr>
              <a:buClr>
                <a:srgbClr val="000000"/>
              </a:buClr>
              <a:defRPr/>
            </a:pPr>
            <a:r>
              <a:rPr lang="en-US" sz="1688" kern="0">
                <a:ea typeface="Arial"/>
                <a:cs typeface="Arial"/>
                <a:sym typeface="Arial"/>
              </a:rPr>
              <a:t>Server</a:t>
            </a:r>
          </a:p>
        </p:txBody>
      </p:sp>
      <p:sp>
        <p:nvSpPr>
          <p:cNvPr id="112647" name="AutoShape 7">
            <a:extLst>
              <a:ext uri="{FF2B5EF4-FFF2-40B4-BE49-F238E27FC236}">
                <a16:creationId xmlns:a16="http://schemas.microsoft.com/office/drawing/2014/main" id="{AB888DAA-DC3E-B440-AF25-D5ADA6823DBD}"/>
              </a:ext>
            </a:extLst>
          </p:cNvPr>
          <p:cNvSpPr>
            <a:spLocks noChangeArrowheads="1"/>
          </p:cNvSpPr>
          <p:nvPr/>
        </p:nvSpPr>
        <p:spPr bwMode="auto">
          <a:xfrm>
            <a:off x="6072187" y="2818805"/>
            <a:ext cx="1500188" cy="1143000"/>
          </a:xfrm>
          <a:prstGeom prst="can">
            <a:avLst>
              <a:gd name="adj" fmla="val 25000"/>
            </a:avLst>
          </a:prstGeom>
          <a:solidFill>
            <a:srgbClr val="FFFFCC"/>
          </a:solidFill>
          <a:ln w="9525">
            <a:solidFill>
              <a:schemeClr val="tx1"/>
            </a:solidFill>
            <a:round/>
            <a:headEnd/>
            <a:tailEnd/>
          </a:ln>
          <a:effectLst/>
        </p:spPr>
        <p:txBody>
          <a:bodyPr wrap="none" lIns="90620" tIns="45310" rIns="90620" bIns="45310" anchor="ctr"/>
          <a:lstStyle/>
          <a:p>
            <a:pPr algn="ctr">
              <a:buClr>
                <a:srgbClr val="000000"/>
              </a:buClr>
              <a:defRPr/>
            </a:pPr>
            <a:r>
              <a:rPr lang="en-US" sz="1688" kern="0">
                <a:ea typeface="Arial"/>
                <a:cs typeface="Arial"/>
                <a:sym typeface="Arial"/>
              </a:rPr>
              <a:t>Session </a:t>
            </a:r>
          </a:p>
          <a:p>
            <a:pPr algn="ctr">
              <a:buClr>
                <a:srgbClr val="000000"/>
              </a:buClr>
              <a:defRPr/>
            </a:pPr>
            <a:r>
              <a:rPr lang="en-US" sz="1688" kern="0">
                <a:ea typeface="Arial"/>
                <a:cs typeface="Arial"/>
                <a:sym typeface="Arial"/>
              </a:rPr>
              <a:t>Memory</a:t>
            </a:r>
          </a:p>
        </p:txBody>
      </p:sp>
      <p:sp>
        <p:nvSpPr>
          <p:cNvPr id="112648" name="Line 8">
            <a:extLst>
              <a:ext uri="{FF2B5EF4-FFF2-40B4-BE49-F238E27FC236}">
                <a16:creationId xmlns:a16="http://schemas.microsoft.com/office/drawing/2014/main" id="{EBED32B4-907F-8543-85F1-905E95D804B2}"/>
              </a:ext>
            </a:extLst>
          </p:cNvPr>
          <p:cNvSpPr>
            <a:spLocks noChangeShapeType="1"/>
          </p:cNvSpPr>
          <p:nvPr/>
        </p:nvSpPr>
        <p:spPr bwMode="auto">
          <a:xfrm>
            <a:off x="2696766" y="2361903"/>
            <a:ext cx="2250281" cy="75902"/>
          </a:xfrm>
          <a:prstGeom prst="line">
            <a:avLst/>
          </a:prstGeom>
          <a:noFill/>
          <a:ln w="9525">
            <a:solidFill>
              <a:schemeClr val="tx1"/>
            </a:solidFill>
            <a:round/>
            <a:headEnd/>
            <a:tailEnd type="triangle" w="med" len="med"/>
          </a:ln>
          <a:effectLst/>
        </p:spPr>
        <p:txBody>
          <a:bodyPr lIns="90620" tIns="45310" rIns="90620" bIns="45310"/>
          <a:lstStyle/>
          <a:p>
            <a:pPr>
              <a:buClr>
                <a:srgbClr val="000000"/>
              </a:buClr>
              <a:defRPr/>
            </a:pPr>
            <a:endParaRPr lang="en-US" sz="1688" kern="0">
              <a:ea typeface="Arial"/>
              <a:cs typeface="Arial"/>
              <a:sym typeface="Arial"/>
            </a:endParaRPr>
          </a:p>
        </p:txBody>
      </p:sp>
      <p:sp>
        <p:nvSpPr>
          <p:cNvPr id="112649" name="Line 9">
            <a:extLst>
              <a:ext uri="{FF2B5EF4-FFF2-40B4-BE49-F238E27FC236}">
                <a16:creationId xmlns:a16="http://schemas.microsoft.com/office/drawing/2014/main" id="{25D669D6-1B0C-574E-9765-7BCDC55C2388}"/>
              </a:ext>
            </a:extLst>
          </p:cNvPr>
          <p:cNvSpPr>
            <a:spLocks noChangeShapeType="1"/>
          </p:cNvSpPr>
          <p:nvPr/>
        </p:nvSpPr>
        <p:spPr bwMode="auto">
          <a:xfrm flipH="1">
            <a:off x="2671465" y="2515196"/>
            <a:ext cx="2250281" cy="151805"/>
          </a:xfrm>
          <a:prstGeom prst="line">
            <a:avLst/>
          </a:prstGeom>
          <a:noFill/>
          <a:ln w="9525">
            <a:solidFill>
              <a:schemeClr val="tx1"/>
            </a:solidFill>
            <a:round/>
            <a:headEnd/>
            <a:tailEnd type="triangle" w="med" len="med"/>
          </a:ln>
          <a:effectLst/>
        </p:spPr>
        <p:txBody>
          <a:bodyPr lIns="90620" tIns="45310" rIns="90620" bIns="45310"/>
          <a:lstStyle/>
          <a:p>
            <a:pPr>
              <a:buClr>
                <a:srgbClr val="000000"/>
              </a:buClr>
              <a:defRPr/>
            </a:pPr>
            <a:endParaRPr lang="en-US" sz="1688" kern="0">
              <a:ea typeface="Arial"/>
              <a:cs typeface="Arial"/>
              <a:sym typeface="Arial"/>
            </a:endParaRPr>
          </a:p>
        </p:txBody>
      </p:sp>
      <p:sp>
        <p:nvSpPr>
          <p:cNvPr id="112654" name="Line 14">
            <a:extLst>
              <a:ext uri="{FF2B5EF4-FFF2-40B4-BE49-F238E27FC236}">
                <a16:creationId xmlns:a16="http://schemas.microsoft.com/office/drawing/2014/main" id="{26CE7273-B683-AC4E-BDCA-486FD8E88A82}"/>
              </a:ext>
            </a:extLst>
          </p:cNvPr>
          <p:cNvSpPr>
            <a:spLocks noChangeShapeType="1"/>
          </p:cNvSpPr>
          <p:nvPr/>
        </p:nvSpPr>
        <p:spPr bwMode="auto">
          <a:xfrm>
            <a:off x="2722067" y="2818805"/>
            <a:ext cx="2250281" cy="77391"/>
          </a:xfrm>
          <a:prstGeom prst="line">
            <a:avLst/>
          </a:prstGeom>
          <a:noFill/>
          <a:ln w="9525">
            <a:solidFill>
              <a:schemeClr val="tx1"/>
            </a:solidFill>
            <a:round/>
            <a:headEnd/>
            <a:tailEnd type="triangle" w="med" len="med"/>
          </a:ln>
          <a:effectLst/>
        </p:spPr>
        <p:txBody>
          <a:bodyPr lIns="90620" tIns="45310" rIns="90620" bIns="45310"/>
          <a:lstStyle/>
          <a:p>
            <a:pPr>
              <a:buClr>
                <a:srgbClr val="000000"/>
              </a:buClr>
              <a:defRPr/>
            </a:pPr>
            <a:endParaRPr lang="en-US" sz="1688" kern="0">
              <a:ea typeface="Arial"/>
              <a:cs typeface="Arial"/>
              <a:sym typeface="Arial"/>
            </a:endParaRPr>
          </a:p>
        </p:txBody>
      </p:sp>
      <p:sp>
        <p:nvSpPr>
          <p:cNvPr id="112655" name="Line 15">
            <a:extLst>
              <a:ext uri="{FF2B5EF4-FFF2-40B4-BE49-F238E27FC236}">
                <a16:creationId xmlns:a16="http://schemas.microsoft.com/office/drawing/2014/main" id="{8087CEBD-A1D1-7442-95D1-4E7A0E3C2F5F}"/>
              </a:ext>
            </a:extLst>
          </p:cNvPr>
          <p:cNvSpPr>
            <a:spLocks noChangeShapeType="1"/>
          </p:cNvSpPr>
          <p:nvPr/>
        </p:nvSpPr>
        <p:spPr bwMode="auto">
          <a:xfrm flipH="1">
            <a:off x="2696766" y="2972098"/>
            <a:ext cx="2250281" cy="151805"/>
          </a:xfrm>
          <a:prstGeom prst="line">
            <a:avLst/>
          </a:prstGeom>
          <a:noFill/>
          <a:ln w="9525">
            <a:solidFill>
              <a:schemeClr val="tx1"/>
            </a:solidFill>
            <a:round/>
            <a:headEnd/>
            <a:tailEnd type="triangle" w="med" len="med"/>
          </a:ln>
          <a:effectLst/>
        </p:spPr>
        <p:txBody>
          <a:bodyPr lIns="90620" tIns="45310" rIns="90620" bIns="45310"/>
          <a:lstStyle/>
          <a:p>
            <a:pPr>
              <a:buClr>
                <a:srgbClr val="000000"/>
              </a:buClr>
              <a:defRPr/>
            </a:pPr>
            <a:endParaRPr lang="en-US" sz="1688" kern="0">
              <a:ea typeface="Arial"/>
              <a:cs typeface="Arial"/>
              <a:sym typeface="Arial"/>
            </a:endParaRPr>
          </a:p>
        </p:txBody>
      </p:sp>
      <p:sp>
        <p:nvSpPr>
          <p:cNvPr id="112656" name="Line 16">
            <a:extLst>
              <a:ext uri="{FF2B5EF4-FFF2-40B4-BE49-F238E27FC236}">
                <a16:creationId xmlns:a16="http://schemas.microsoft.com/office/drawing/2014/main" id="{46C86312-FC81-BC47-98A5-18DE1D08441A}"/>
              </a:ext>
            </a:extLst>
          </p:cNvPr>
          <p:cNvSpPr>
            <a:spLocks noChangeShapeType="1"/>
          </p:cNvSpPr>
          <p:nvPr/>
        </p:nvSpPr>
        <p:spPr bwMode="auto">
          <a:xfrm>
            <a:off x="2722067" y="3277196"/>
            <a:ext cx="2250281" cy="75903"/>
          </a:xfrm>
          <a:prstGeom prst="line">
            <a:avLst/>
          </a:prstGeom>
          <a:noFill/>
          <a:ln w="9525">
            <a:solidFill>
              <a:schemeClr val="tx1"/>
            </a:solidFill>
            <a:round/>
            <a:headEnd/>
            <a:tailEnd type="triangle" w="med" len="med"/>
          </a:ln>
          <a:effectLst/>
        </p:spPr>
        <p:txBody>
          <a:bodyPr lIns="90620" tIns="45310" rIns="90620" bIns="45310"/>
          <a:lstStyle/>
          <a:p>
            <a:pPr>
              <a:buClr>
                <a:srgbClr val="000000"/>
              </a:buClr>
              <a:defRPr/>
            </a:pPr>
            <a:endParaRPr lang="en-US" sz="1688" kern="0">
              <a:ea typeface="Arial"/>
              <a:cs typeface="Arial"/>
              <a:sym typeface="Arial"/>
            </a:endParaRPr>
          </a:p>
        </p:txBody>
      </p:sp>
      <p:sp>
        <p:nvSpPr>
          <p:cNvPr id="112657" name="Line 17">
            <a:extLst>
              <a:ext uri="{FF2B5EF4-FFF2-40B4-BE49-F238E27FC236}">
                <a16:creationId xmlns:a16="http://schemas.microsoft.com/office/drawing/2014/main" id="{0351E48A-A508-E447-83F1-3F7D7E626BA5}"/>
              </a:ext>
            </a:extLst>
          </p:cNvPr>
          <p:cNvSpPr>
            <a:spLocks noChangeShapeType="1"/>
          </p:cNvSpPr>
          <p:nvPr/>
        </p:nvSpPr>
        <p:spPr bwMode="auto">
          <a:xfrm flipH="1">
            <a:off x="2696766" y="3429000"/>
            <a:ext cx="2250281" cy="151805"/>
          </a:xfrm>
          <a:prstGeom prst="line">
            <a:avLst/>
          </a:prstGeom>
          <a:noFill/>
          <a:ln w="9525">
            <a:solidFill>
              <a:schemeClr val="tx1"/>
            </a:solidFill>
            <a:round/>
            <a:headEnd/>
            <a:tailEnd type="triangle" w="med" len="med"/>
          </a:ln>
          <a:effectLst/>
        </p:spPr>
        <p:txBody>
          <a:bodyPr lIns="90620" tIns="45310" rIns="90620" bIns="45310"/>
          <a:lstStyle/>
          <a:p>
            <a:pPr>
              <a:buClr>
                <a:srgbClr val="000000"/>
              </a:buClr>
              <a:defRPr/>
            </a:pPr>
            <a:endParaRPr lang="en-US" sz="1688" kern="0">
              <a:ea typeface="Arial"/>
              <a:cs typeface="Arial"/>
              <a:sym typeface="Arial"/>
            </a:endParaRPr>
          </a:p>
        </p:txBody>
      </p:sp>
      <p:sp>
        <p:nvSpPr>
          <p:cNvPr id="112658" name="Line 18">
            <a:extLst>
              <a:ext uri="{FF2B5EF4-FFF2-40B4-BE49-F238E27FC236}">
                <a16:creationId xmlns:a16="http://schemas.microsoft.com/office/drawing/2014/main" id="{4E702C5A-7429-2E41-990A-D4CFB6B74051}"/>
              </a:ext>
            </a:extLst>
          </p:cNvPr>
          <p:cNvSpPr>
            <a:spLocks noChangeShapeType="1"/>
          </p:cNvSpPr>
          <p:nvPr/>
        </p:nvSpPr>
        <p:spPr bwMode="auto">
          <a:xfrm>
            <a:off x="2722067" y="3734098"/>
            <a:ext cx="2250281" cy="75902"/>
          </a:xfrm>
          <a:prstGeom prst="line">
            <a:avLst/>
          </a:prstGeom>
          <a:noFill/>
          <a:ln w="9525">
            <a:solidFill>
              <a:schemeClr val="tx1"/>
            </a:solidFill>
            <a:round/>
            <a:headEnd/>
            <a:tailEnd type="triangle" w="med" len="med"/>
          </a:ln>
          <a:effectLst/>
        </p:spPr>
        <p:txBody>
          <a:bodyPr lIns="90620" tIns="45310" rIns="90620" bIns="45310"/>
          <a:lstStyle/>
          <a:p>
            <a:pPr>
              <a:buClr>
                <a:srgbClr val="000000"/>
              </a:buClr>
              <a:defRPr/>
            </a:pPr>
            <a:endParaRPr lang="en-US" sz="1688" kern="0">
              <a:ea typeface="Arial"/>
              <a:cs typeface="Arial"/>
              <a:sym typeface="Arial"/>
            </a:endParaRPr>
          </a:p>
        </p:txBody>
      </p:sp>
      <p:sp>
        <p:nvSpPr>
          <p:cNvPr id="112659" name="Line 19">
            <a:extLst>
              <a:ext uri="{FF2B5EF4-FFF2-40B4-BE49-F238E27FC236}">
                <a16:creationId xmlns:a16="http://schemas.microsoft.com/office/drawing/2014/main" id="{FC53B2B0-9D02-1B47-94AD-23030C70350E}"/>
              </a:ext>
            </a:extLst>
          </p:cNvPr>
          <p:cNvSpPr>
            <a:spLocks noChangeShapeType="1"/>
          </p:cNvSpPr>
          <p:nvPr/>
        </p:nvSpPr>
        <p:spPr bwMode="auto">
          <a:xfrm flipH="1">
            <a:off x="2696766" y="3885903"/>
            <a:ext cx="2250281" cy="153293"/>
          </a:xfrm>
          <a:prstGeom prst="line">
            <a:avLst/>
          </a:prstGeom>
          <a:noFill/>
          <a:ln w="9525">
            <a:solidFill>
              <a:schemeClr val="tx1"/>
            </a:solidFill>
            <a:round/>
            <a:headEnd/>
            <a:tailEnd type="triangle" w="med" len="med"/>
          </a:ln>
          <a:effectLst/>
        </p:spPr>
        <p:txBody>
          <a:bodyPr lIns="90620" tIns="45310" rIns="90620" bIns="45310"/>
          <a:lstStyle/>
          <a:p>
            <a:pPr>
              <a:buClr>
                <a:srgbClr val="000000"/>
              </a:buClr>
              <a:defRPr/>
            </a:pPr>
            <a:endParaRPr lang="en-US" sz="1688" kern="0">
              <a:ea typeface="Arial"/>
              <a:cs typeface="Arial"/>
              <a:sym typeface="Arial"/>
            </a:endParaRPr>
          </a:p>
        </p:txBody>
      </p:sp>
      <p:sp>
        <p:nvSpPr>
          <p:cNvPr id="112660" name="Text Box 20">
            <a:extLst>
              <a:ext uri="{FF2B5EF4-FFF2-40B4-BE49-F238E27FC236}">
                <a16:creationId xmlns:a16="http://schemas.microsoft.com/office/drawing/2014/main" id="{50A407A4-80DD-6143-8952-439CBDB82261}"/>
              </a:ext>
            </a:extLst>
          </p:cNvPr>
          <p:cNvSpPr txBox="1">
            <a:spLocks noChangeArrowheads="1"/>
          </p:cNvSpPr>
          <p:nvPr/>
        </p:nvSpPr>
        <p:spPr bwMode="auto">
          <a:xfrm>
            <a:off x="3222130" y="4266903"/>
            <a:ext cx="811387" cy="351256"/>
          </a:xfrm>
          <a:prstGeom prst="rect">
            <a:avLst/>
          </a:prstGeom>
          <a:noFill/>
          <a:ln>
            <a:noFill/>
          </a:ln>
          <a:effectLst/>
        </p:spPr>
        <p:txBody>
          <a:bodyPr wrap="none" lIns="90620" tIns="45310" rIns="90620" bIns="45310">
            <a:spAutoFit/>
          </a:bodyPr>
          <a:lstStyle/>
          <a:p>
            <a:pPr>
              <a:buClr>
                <a:srgbClr val="000000"/>
              </a:buClr>
              <a:defRPr/>
            </a:pPr>
            <a:r>
              <a:rPr lang="en-US" sz="1688" i="1" kern="0" dirty="0">
                <a:ea typeface="Arial"/>
                <a:cs typeface="Arial"/>
                <a:sym typeface="Arial"/>
              </a:rPr>
              <a:t>session</a:t>
            </a:r>
          </a:p>
        </p:txBody>
      </p:sp>
      <p:sp>
        <p:nvSpPr>
          <p:cNvPr id="112661" name="Text Box 21">
            <a:extLst>
              <a:ext uri="{FF2B5EF4-FFF2-40B4-BE49-F238E27FC236}">
                <a16:creationId xmlns:a16="http://schemas.microsoft.com/office/drawing/2014/main" id="{0E463699-9939-B04D-A755-B6FBF85FB6E5}"/>
              </a:ext>
            </a:extLst>
          </p:cNvPr>
          <p:cNvSpPr txBox="1">
            <a:spLocks noChangeArrowheads="1"/>
          </p:cNvSpPr>
          <p:nvPr/>
        </p:nvSpPr>
        <p:spPr bwMode="auto">
          <a:xfrm>
            <a:off x="671215" y="4801195"/>
            <a:ext cx="7762875" cy="1014835"/>
          </a:xfrm>
          <a:prstGeom prst="rect">
            <a:avLst/>
          </a:prstGeom>
          <a:noFill/>
          <a:ln>
            <a:noFill/>
          </a:ln>
          <a:effectLst/>
        </p:spPr>
        <p:txBody>
          <a:bodyPr lIns="90620" tIns="45310" rIns="90620" bIns="45310">
            <a:spAutoFit/>
          </a:bodyPr>
          <a:lstStyle/>
          <a:p>
            <a:pPr>
              <a:buClr>
                <a:srgbClr val="000000"/>
              </a:buClr>
              <a:buFontTx/>
              <a:buChar char="•"/>
              <a:defRPr/>
            </a:pPr>
            <a:r>
              <a:rPr lang="en-US" sz="1500" kern="0" dirty="0">
                <a:ea typeface="Arial"/>
                <a:cs typeface="Arial"/>
                <a:sym typeface="Arial"/>
              </a:rPr>
              <a:t> At the start of a new session, the server sets a new</a:t>
            </a:r>
            <a:br>
              <a:rPr lang="en-US" sz="1500" kern="0" dirty="0">
                <a:ea typeface="Arial"/>
                <a:cs typeface="Arial"/>
                <a:sym typeface="Arial"/>
              </a:rPr>
            </a:br>
            <a:r>
              <a:rPr lang="en-US" sz="1500" kern="0" dirty="0">
                <a:ea typeface="Arial"/>
                <a:cs typeface="Arial"/>
                <a:sym typeface="Arial"/>
              </a:rPr>
              <a:t>cookie containing the session-id </a:t>
            </a:r>
          </a:p>
          <a:p>
            <a:pPr>
              <a:buClr>
                <a:srgbClr val="000000"/>
              </a:buClr>
              <a:buFontTx/>
              <a:buChar char="•"/>
              <a:defRPr/>
            </a:pPr>
            <a:r>
              <a:rPr lang="en-US" sz="1500" kern="0" dirty="0">
                <a:ea typeface="Arial"/>
                <a:cs typeface="Arial"/>
                <a:sym typeface="Arial"/>
              </a:rPr>
              <a:t> With each transaction, the client sends the session-id,</a:t>
            </a:r>
            <a:br>
              <a:rPr lang="en-US" sz="1500" kern="0" dirty="0">
                <a:ea typeface="Arial"/>
                <a:cs typeface="Arial"/>
                <a:sym typeface="Arial"/>
              </a:rPr>
            </a:br>
            <a:r>
              <a:rPr lang="en-US" sz="1500" kern="0" dirty="0">
                <a:ea typeface="Arial"/>
                <a:cs typeface="Arial"/>
                <a:sym typeface="Arial"/>
              </a:rPr>
              <a:t>allowing the server to retrieve the session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CEF7067C-9023-3F47-ADD4-7FBCC4019236}"/>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Session</a:t>
            </a:r>
            <a:r>
              <a:rPr lang="en-US" altLang="en-US" sz="3000">
                <a:solidFill>
                  <a:srgbClr val="FF0000"/>
                </a:solidFill>
                <a:latin typeface="Arial" panose="020B0604020202020204" pitchFamily="34" charset="0"/>
                <a:cs typeface="Arial" panose="020B0604020202020204" pitchFamily="34" charset="0"/>
              </a:rPr>
              <a:t> </a:t>
            </a:r>
            <a:r>
              <a:rPr lang="en-US" altLang="en-US" sz="3000">
                <a:latin typeface="Arial" panose="020B0604020202020204" pitchFamily="34" charset="0"/>
                <a:cs typeface="Arial" panose="020B0604020202020204" pitchFamily="34" charset="0"/>
              </a:rPr>
              <a:t>Attributes</a:t>
            </a:r>
          </a:p>
        </p:txBody>
      </p:sp>
      <p:sp>
        <p:nvSpPr>
          <p:cNvPr id="58371" name="Rectangle 3">
            <a:extLst>
              <a:ext uri="{FF2B5EF4-FFF2-40B4-BE49-F238E27FC236}">
                <a16:creationId xmlns:a16="http://schemas.microsoft.com/office/drawing/2014/main" id="{08F902A2-16CA-7243-A5DA-907AABD50650}"/>
              </a:ext>
            </a:extLst>
          </p:cNvPr>
          <p:cNvSpPr>
            <a:spLocks noGrp="1" noChangeArrowheads="1"/>
          </p:cNvSpPr>
          <p:nvPr>
            <p:ph type="body" idx="1"/>
          </p:nvPr>
        </p:nvSpPr>
        <p:spPr>
          <a:xfrm>
            <a:off x="690563" y="1826121"/>
            <a:ext cx="7762875" cy="4350246"/>
          </a:xfrm>
        </p:spPr>
        <p:txBody>
          <a:bodyPr/>
          <a:lstStyle/>
          <a:p>
            <a:pPr fontAlgn="auto">
              <a:buFont typeface="Arial"/>
              <a:buChar char="•"/>
              <a:defRPr/>
            </a:pPr>
            <a:r>
              <a:rPr lang="en-US" altLang="en-US">
                <a:solidFill>
                  <a:schemeClr val="dk1"/>
                </a:solidFill>
                <a:sym typeface="Arial"/>
              </a:rPr>
              <a:t>The methods</a:t>
            </a:r>
            <a:br>
              <a:rPr lang="en-US" altLang="en-US">
                <a:solidFill>
                  <a:schemeClr val="dk1"/>
                </a:solidFill>
                <a:sym typeface="Arial"/>
              </a:rPr>
            </a:br>
            <a:r>
              <a:rPr lang="en-US" altLang="en-US" sz="1875">
                <a:solidFill>
                  <a:schemeClr val="dk1"/>
                </a:solidFill>
                <a:latin typeface="Courier New" panose="02070309020205020404" pitchFamily="49" charset="0"/>
                <a:sym typeface="Arial"/>
              </a:rPr>
              <a:t>session.setAttribute(key, value)</a:t>
            </a:r>
            <a:br>
              <a:rPr lang="en-US" altLang="en-US" sz="1875">
                <a:solidFill>
                  <a:schemeClr val="dk1"/>
                </a:solidFill>
                <a:latin typeface="Courier New" panose="02070309020205020404" pitchFamily="49" charset="0"/>
                <a:sym typeface="Arial"/>
              </a:rPr>
            </a:br>
            <a:r>
              <a:rPr lang="en-US" altLang="en-US" sz="1875">
                <a:solidFill>
                  <a:schemeClr val="dk1"/>
                </a:solidFill>
                <a:latin typeface="Courier New" panose="02070309020205020404" pitchFamily="49" charset="0"/>
                <a:sym typeface="Arial"/>
              </a:rPr>
              <a:t>session.getAttribute(key)</a:t>
            </a:r>
            <a:br>
              <a:rPr lang="en-US" altLang="en-US" sz="1969" b="1" i="1">
                <a:solidFill>
                  <a:schemeClr val="dk1"/>
                </a:solidFill>
                <a:latin typeface="Courier New" panose="02070309020205020404" pitchFamily="49" charset="0"/>
                <a:sym typeface="Arial"/>
              </a:rPr>
            </a:br>
            <a:r>
              <a:rPr lang="en-US" altLang="en-US">
                <a:solidFill>
                  <a:schemeClr val="dk1"/>
                </a:solidFill>
                <a:sym typeface="Arial"/>
              </a:rPr>
              <a:t>store and retrieve session memory</a:t>
            </a:r>
          </a:p>
          <a:p>
            <a:pPr fontAlgn="auto">
              <a:buFont typeface="Arial"/>
              <a:buChar char="•"/>
              <a:defRPr/>
            </a:pPr>
            <a:r>
              <a:rPr lang="en-US" altLang="en-US">
                <a:solidFill>
                  <a:schemeClr val="dk1"/>
                </a:solidFill>
                <a:sym typeface="Arial"/>
              </a:rPr>
              <a:t>key is a string; value can be any object</a:t>
            </a:r>
          </a:p>
          <a:p>
            <a:pPr fontAlgn="auto">
              <a:buFont typeface="Arial"/>
              <a:buChar char="•"/>
              <a:defRPr/>
            </a:pPr>
            <a:endParaRPr lang="en-US" altLang="en-US">
              <a:solidFill>
                <a:schemeClr val="dk1"/>
              </a:solidFill>
              <a:sym typeface="Arial"/>
            </a:endParaRPr>
          </a:p>
          <a:p>
            <a:pPr fontAlgn="auto">
              <a:buFont typeface="Arial"/>
              <a:buChar char="•"/>
              <a:defRPr/>
            </a:pPr>
            <a:r>
              <a:rPr lang="en-US" altLang="en-US">
                <a:solidFill>
                  <a:schemeClr val="dk1"/>
                </a:solidFill>
                <a:sym typeface="Arial"/>
              </a:rPr>
              <a:t>For example,</a:t>
            </a:r>
          </a:p>
          <a:p>
            <a:pPr lvl="1" fontAlgn="auto">
              <a:buFontTx/>
              <a:buNone/>
              <a:defRPr/>
            </a:pPr>
            <a:r>
              <a:rPr lang="en-US" altLang="en-US">
                <a:solidFill>
                  <a:schemeClr val="dk1"/>
                </a:solidFill>
                <a:latin typeface="Courier New" panose="02070309020205020404" pitchFamily="49" charset="0"/>
                <a:sym typeface="Arial"/>
              </a:rPr>
              <a:t>session.setAttribute("userid", userId);</a:t>
            </a:r>
          </a:p>
          <a:p>
            <a:pPr lvl="1" fontAlgn="auto">
              <a:buFontTx/>
              <a:buNone/>
              <a:defRPr/>
            </a:pPr>
            <a:r>
              <a:rPr lang="en-US" altLang="en-US">
                <a:solidFill>
                  <a:schemeClr val="dk1"/>
                </a:solidFill>
                <a:latin typeface="Courier New" panose="02070309020205020404" pitchFamily="49" charset="0"/>
                <a:sym typeface="Arial"/>
              </a:rPr>
              <a:t>String userId = (String)session.getAttribute("userid");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E3FE7B09-2A12-AF4E-A689-8FAA53F8F6C3}"/>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Problem</a:t>
            </a:r>
          </a:p>
        </p:txBody>
      </p:sp>
      <p:sp>
        <p:nvSpPr>
          <p:cNvPr id="58370" name="Slide Number Placeholder 3">
            <a:extLst>
              <a:ext uri="{FF2B5EF4-FFF2-40B4-BE49-F238E27FC236}">
                <a16:creationId xmlns:a16="http://schemas.microsoft.com/office/drawing/2014/main" id="{60A22D51-2EA6-834F-8A0B-AC944B5D48A0}"/>
              </a:ext>
            </a:extLst>
          </p:cNvPr>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0620" tIns="45310" rIns="90620" bIns="45310" numCol="1" rtlCol="0" anchor="ctr" compatLnSpc="1">
            <a:prstTxWarp prst="textNoShape">
              <a:avLst/>
            </a:prstTxWarp>
          </a:bodyPr>
          <a:lstStyle>
            <a:lvl1pPr>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696516" indent="-267891">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07156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500188"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92881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35743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78606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21468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64331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fontAlgn="base">
              <a:spcBef>
                <a:spcPct val="0"/>
              </a:spcBef>
              <a:spcAft>
                <a:spcPct val="0"/>
              </a:spcAft>
              <a:buFontTx/>
              <a:buNone/>
            </a:pPr>
            <a:fld id="{AA731F20-04C6-D54E-9524-D259D7EE1671}" type="slidenum">
              <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rPr>
              <a:pPr fontAlgn="base">
                <a:spcBef>
                  <a:spcPct val="0"/>
                </a:spcBef>
                <a:spcAft>
                  <a:spcPct val="0"/>
                </a:spcAft>
                <a:buFontTx/>
                <a:buNone/>
              </a:pPr>
              <a:t>24</a:t>
            </a:fld>
            <a:endPar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endParaRPr>
          </a:p>
        </p:txBody>
      </p:sp>
      <p:pic>
        <p:nvPicPr>
          <p:cNvPr id="58371" name="Picture 2">
            <a:extLst>
              <a:ext uri="{FF2B5EF4-FFF2-40B4-BE49-F238E27FC236}">
                <a16:creationId xmlns:a16="http://schemas.microsoft.com/office/drawing/2014/main" id="{73CB76BB-7793-604B-82F2-0E4AB4E4EECA}"/>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721942" y="1428750"/>
            <a:ext cx="7350621" cy="51182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662A2EE1-3DA5-904E-A1C8-AB2B0EC67D8B}"/>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Initial Solution</a:t>
            </a:r>
          </a:p>
        </p:txBody>
      </p:sp>
      <p:sp>
        <p:nvSpPr>
          <p:cNvPr id="62467" name="Content Placeholder 2">
            <a:extLst>
              <a:ext uri="{FF2B5EF4-FFF2-40B4-BE49-F238E27FC236}">
                <a16:creationId xmlns:a16="http://schemas.microsoft.com/office/drawing/2014/main" id="{515BD16E-3938-714F-AF86-CCF3D362EA60}"/>
              </a:ext>
            </a:extLst>
          </p:cNvPr>
          <p:cNvSpPr>
            <a:spLocks noGrp="1" noChangeArrowheads="1"/>
          </p:cNvSpPr>
          <p:nvPr>
            <p:ph type="body" idx="1"/>
          </p:nvPr>
        </p:nvSpPr>
        <p:spPr>
          <a:xfrm>
            <a:off x="690563" y="1826121"/>
            <a:ext cx="7762875" cy="4350246"/>
          </a:xfrm>
        </p:spPr>
        <p:txBody>
          <a:bodyPr/>
          <a:lstStyle/>
          <a:p>
            <a:pPr fontAlgn="auto">
              <a:buFont typeface="Arial"/>
              <a:buChar char="•"/>
              <a:defRPr/>
            </a:pPr>
            <a:r>
              <a:rPr lang="en-US" altLang="en-US">
                <a:solidFill>
                  <a:schemeClr val="dk1"/>
                </a:solidFill>
                <a:sym typeface="Arial"/>
              </a:rPr>
              <a:t>Develop a number of servlets</a:t>
            </a:r>
          </a:p>
          <a:p>
            <a:pPr fontAlgn="auto">
              <a:buFont typeface="Arial"/>
              <a:buChar char="•"/>
              <a:defRPr/>
            </a:pPr>
            <a:r>
              <a:rPr lang="en-US" altLang="en-US">
                <a:solidFill>
                  <a:schemeClr val="dk1"/>
                </a:solidFill>
                <a:sym typeface="Arial"/>
              </a:rPr>
              <a:t>Each servlet plays the role of one function (a.k.a business logic)</a:t>
            </a:r>
          </a:p>
        </p:txBody>
      </p:sp>
      <p:pic>
        <p:nvPicPr>
          <p:cNvPr id="60419" name="Picture 2">
            <a:extLst>
              <a:ext uri="{FF2B5EF4-FFF2-40B4-BE49-F238E27FC236}">
                <a16:creationId xmlns:a16="http://schemas.microsoft.com/office/drawing/2014/main" id="{FCA2B5FC-A80E-2F41-9415-2B57203A8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949" y="2643188"/>
            <a:ext cx="4963418" cy="336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F909BE20-2813-5C4A-87E2-52BD753C5139}"/>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Better Solution: Using MVC</a:t>
            </a:r>
          </a:p>
        </p:txBody>
      </p:sp>
      <p:sp>
        <p:nvSpPr>
          <p:cNvPr id="63491" name="Content Placeholder 2">
            <a:extLst>
              <a:ext uri="{FF2B5EF4-FFF2-40B4-BE49-F238E27FC236}">
                <a16:creationId xmlns:a16="http://schemas.microsoft.com/office/drawing/2014/main" id="{7DE7ECDC-2B6E-F546-8263-922380BC5344}"/>
              </a:ext>
            </a:extLst>
          </p:cNvPr>
          <p:cNvSpPr>
            <a:spLocks noGrp="1" noChangeArrowheads="1"/>
          </p:cNvSpPr>
          <p:nvPr>
            <p:ph type="body" idx="1"/>
          </p:nvPr>
        </p:nvSpPr>
        <p:spPr>
          <a:xfrm>
            <a:off x="690563" y="1826121"/>
            <a:ext cx="7762875" cy="4350246"/>
          </a:xfrm>
        </p:spPr>
        <p:txBody>
          <a:bodyPr/>
          <a:lstStyle/>
          <a:p>
            <a:pPr fontAlgn="auto">
              <a:buFont typeface="Arial"/>
              <a:buChar char="•"/>
              <a:defRPr/>
            </a:pPr>
            <a:r>
              <a:rPr lang="en-US" altLang="en-US">
                <a:solidFill>
                  <a:schemeClr val="dk1"/>
                </a:solidFill>
                <a:sym typeface="Arial"/>
              </a:rPr>
              <a:t>Take business logic out servlets and put them inside Model</a:t>
            </a:r>
          </a:p>
          <a:p>
            <a:pPr fontAlgn="auto">
              <a:buFont typeface="Arial"/>
              <a:buChar char="•"/>
              <a:defRPr/>
            </a:pPr>
            <a:endParaRPr lang="en-US" altLang="en-US">
              <a:solidFill>
                <a:schemeClr val="dk1"/>
              </a:solidFill>
              <a:sym typeface="Arial"/>
            </a:endParaRPr>
          </a:p>
        </p:txBody>
      </p:sp>
      <p:pic>
        <p:nvPicPr>
          <p:cNvPr id="61443" name="Picture 2">
            <a:extLst>
              <a:ext uri="{FF2B5EF4-FFF2-40B4-BE49-F238E27FC236}">
                <a16:creationId xmlns:a16="http://schemas.microsoft.com/office/drawing/2014/main" id="{9774E596-65AB-8847-AC2F-5B6BA0CBF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71" y="1714500"/>
            <a:ext cx="8320981" cy="464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6918F432-0A83-EC4D-BD08-6F94D7C3CEFC}"/>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Example 1: Beer Recommendation</a:t>
            </a:r>
          </a:p>
        </p:txBody>
      </p:sp>
      <p:pic>
        <p:nvPicPr>
          <p:cNvPr id="62467" name="Picture 2">
            <a:extLst>
              <a:ext uri="{FF2B5EF4-FFF2-40B4-BE49-F238E27FC236}">
                <a16:creationId xmlns:a16="http://schemas.microsoft.com/office/drawing/2014/main" id="{A6433B59-842C-4B46-BCF3-D7CD95BD1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69" y="1372195"/>
            <a:ext cx="4229695" cy="3085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a:extLst>
              <a:ext uri="{FF2B5EF4-FFF2-40B4-BE49-F238E27FC236}">
                <a16:creationId xmlns:a16="http://schemas.microsoft.com/office/drawing/2014/main" id="{8596C9A7-67D2-084E-A829-423BF31A9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2216" y="3277195"/>
            <a:ext cx="4210347"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469" name="Shape 7">
            <a:extLst>
              <a:ext uri="{FF2B5EF4-FFF2-40B4-BE49-F238E27FC236}">
                <a16:creationId xmlns:a16="http://schemas.microsoft.com/office/drawing/2014/main" id="{B188B1EA-8AD2-2848-9D02-E85AE8C3957D}"/>
              </a:ext>
            </a:extLst>
          </p:cNvPr>
          <p:cNvCxnSpPr>
            <a:cxnSpLocks noChangeShapeType="1"/>
          </p:cNvCxnSpPr>
          <p:nvPr/>
        </p:nvCxnSpPr>
        <p:spPr bwMode="auto">
          <a:xfrm rot="16200000" flipH="1">
            <a:off x="3280173" y="3588246"/>
            <a:ext cx="647402" cy="2385715"/>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470" name="TextBox 8">
            <a:extLst>
              <a:ext uri="{FF2B5EF4-FFF2-40B4-BE49-F238E27FC236}">
                <a16:creationId xmlns:a16="http://schemas.microsoft.com/office/drawing/2014/main" id="{22B4EA3E-98D8-B444-9698-839F485F3941}"/>
              </a:ext>
            </a:extLst>
          </p:cNvPr>
          <p:cNvSpPr txBox="1">
            <a:spLocks noChangeArrowheads="1"/>
          </p:cNvSpPr>
          <p:nvPr/>
        </p:nvSpPr>
        <p:spPr bwMode="auto">
          <a:xfrm>
            <a:off x="6811864" y="2457153"/>
            <a:ext cx="1714500" cy="43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20" tIns="45310" rIns="90620" bIns="4531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Tx/>
              <a:buNone/>
            </a:pPr>
            <a:r>
              <a:rPr lang="en-US" altLang="en-US" sz="2250">
                <a:solidFill>
                  <a:schemeClr val="tx1"/>
                </a:solidFill>
              </a:rPr>
              <a:t>JSP page</a:t>
            </a:r>
          </a:p>
        </p:txBody>
      </p:sp>
      <p:cxnSp>
        <p:nvCxnSpPr>
          <p:cNvPr id="62471" name="Straight Connector 10">
            <a:extLst>
              <a:ext uri="{FF2B5EF4-FFF2-40B4-BE49-F238E27FC236}">
                <a16:creationId xmlns:a16="http://schemas.microsoft.com/office/drawing/2014/main" id="{54D2EFA5-F570-1845-BDBE-671F7084D6A1}"/>
              </a:ext>
            </a:extLst>
          </p:cNvPr>
          <p:cNvCxnSpPr>
            <a:cxnSpLocks noChangeShapeType="1"/>
          </p:cNvCxnSpPr>
          <p:nvPr/>
        </p:nvCxnSpPr>
        <p:spPr bwMode="auto">
          <a:xfrm flipV="1">
            <a:off x="4646414" y="2286000"/>
            <a:ext cx="750094" cy="3125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2472" name="TextBox 16">
            <a:extLst>
              <a:ext uri="{FF2B5EF4-FFF2-40B4-BE49-F238E27FC236}">
                <a16:creationId xmlns:a16="http://schemas.microsoft.com/office/drawing/2014/main" id="{68D9CB05-E645-4144-BAED-0602E5E9699F}"/>
              </a:ext>
            </a:extLst>
          </p:cNvPr>
          <p:cNvSpPr txBox="1">
            <a:spLocks noChangeArrowheads="1"/>
          </p:cNvSpPr>
          <p:nvPr/>
        </p:nvSpPr>
        <p:spPr bwMode="auto">
          <a:xfrm>
            <a:off x="5461992" y="1909466"/>
            <a:ext cx="1349872" cy="784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20" tIns="45310" rIns="90620" bIns="4531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Tx/>
              <a:buNone/>
            </a:pPr>
            <a:r>
              <a:rPr lang="en-US" altLang="en-US" sz="2250">
                <a:solidFill>
                  <a:schemeClr val="tx1"/>
                </a:solidFill>
              </a:rPr>
              <a:t>HTML page</a:t>
            </a:r>
          </a:p>
        </p:txBody>
      </p:sp>
      <p:cxnSp>
        <p:nvCxnSpPr>
          <p:cNvPr id="62473" name="Straight Connector 18">
            <a:extLst>
              <a:ext uri="{FF2B5EF4-FFF2-40B4-BE49-F238E27FC236}">
                <a16:creationId xmlns:a16="http://schemas.microsoft.com/office/drawing/2014/main" id="{47E2791B-0AE8-5344-8F5D-B6EE928514A9}"/>
              </a:ext>
            </a:extLst>
          </p:cNvPr>
          <p:cNvCxnSpPr>
            <a:cxnSpLocks noChangeShapeType="1"/>
          </p:cNvCxnSpPr>
          <p:nvPr/>
        </p:nvCxnSpPr>
        <p:spPr bwMode="auto">
          <a:xfrm rot="5400000">
            <a:off x="7418339" y="3123159"/>
            <a:ext cx="456903" cy="297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82E2-DB1B-294D-A79A-4FA697C26805}"/>
              </a:ext>
            </a:extLst>
          </p:cNvPr>
          <p:cNvSpPr>
            <a:spLocks noGrp="1"/>
          </p:cNvSpPr>
          <p:nvPr>
            <p:ph type="title"/>
          </p:nvPr>
        </p:nvSpPr>
        <p:spPr>
          <a:xfrm>
            <a:off x="690563" y="364629"/>
            <a:ext cx="7762875" cy="1326058"/>
          </a:xfrm>
        </p:spPr>
        <p:txBody>
          <a:bodyPr/>
          <a:lstStyle/>
          <a:p>
            <a:pPr fontAlgn="auto">
              <a:defRPr/>
            </a:pPr>
            <a:endParaRPr lang="en-VN">
              <a:solidFill>
                <a:schemeClr val="dk1"/>
              </a:solidFill>
              <a:sym typeface="Arial"/>
            </a:endParaRPr>
          </a:p>
        </p:txBody>
      </p:sp>
      <p:sp>
        <p:nvSpPr>
          <p:cNvPr id="3" name="Text Placeholder 2">
            <a:extLst>
              <a:ext uri="{FF2B5EF4-FFF2-40B4-BE49-F238E27FC236}">
                <a16:creationId xmlns:a16="http://schemas.microsoft.com/office/drawing/2014/main" id="{05620DFC-CB80-D048-8A9E-AA408B6C0A2F}"/>
              </a:ext>
            </a:extLst>
          </p:cNvPr>
          <p:cNvSpPr>
            <a:spLocks noGrp="1"/>
          </p:cNvSpPr>
          <p:nvPr>
            <p:ph type="body" idx="1"/>
          </p:nvPr>
        </p:nvSpPr>
        <p:spPr>
          <a:xfrm>
            <a:off x="690563" y="1826121"/>
            <a:ext cx="7762875" cy="4350246"/>
          </a:xfrm>
        </p:spPr>
        <p:txBody>
          <a:bodyPr/>
          <a:lstStyle/>
          <a:p>
            <a:pPr fontAlgn="auto">
              <a:buFont typeface="Arial"/>
              <a:buChar char="•"/>
              <a:defRPr/>
            </a:pPr>
            <a:endParaRPr lang="en-VN">
              <a:solidFill>
                <a:schemeClr val="dk1"/>
              </a:solidFill>
              <a:sym typeface="Arial"/>
            </a:endParaRPr>
          </a:p>
        </p:txBody>
      </p:sp>
      <p:sp>
        <p:nvSpPr>
          <p:cNvPr id="63491" name="Slide Number Placeholder 3">
            <a:extLst>
              <a:ext uri="{FF2B5EF4-FFF2-40B4-BE49-F238E27FC236}">
                <a16:creationId xmlns:a16="http://schemas.microsoft.com/office/drawing/2014/main" id="{F3CC52E5-51EB-CB4A-9AF5-EBDBD34A2B0D}"/>
              </a:ext>
            </a:extLst>
          </p:cNvPr>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0620" tIns="45310" rIns="90620" bIns="45310" numCol="1" rtlCol="0" anchor="ctr" compatLnSpc="1">
            <a:prstTxWarp prst="textNoShape">
              <a:avLst/>
            </a:prstTxWarp>
          </a:bodyPr>
          <a:lstStyle>
            <a:lvl1pPr>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696516" indent="-267891">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07156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500188"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92881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35743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78606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21468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64331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fontAlgn="base">
              <a:spcBef>
                <a:spcPct val="0"/>
              </a:spcBef>
              <a:spcAft>
                <a:spcPct val="0"/>
              </a:spcAft>
              <a:buFontTx/>
              <a:buNone/>
            </a:pPr>
            <a:fld id="{A6F32F55-4B27-CC41-AE45-BB032635F80A}" type="slidenum">
              <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rPr>
              <a:pPr fontAlgn="base">
                <a:spcBef>
                  <a:spcPct val="0"/>
                </a:spcBef>
                <a:spcAft>
                  <a:spcPct val="0"/>
                </a:spcAft>
                <a:buFontTx/>
                <a:buNone/>
              </a:pPr>
              <a:t>28</a:t>
            </a:fld>
            <a:endPar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endParaRPr>
          </a:p>
        </p:txBody>
      </p:sp>
      <p:pic>
        <p:nvPicPr>
          <p:cNvPr id="63492" name="Picture 2">
            <a:extLst>
              <a:ext uri="{FF2B5EF4-FFF2-40B4-BE49-F238E27FC236}">
                <a16:creationId xmlns:a16="http://schemas.microsoft.com/office/drawing/2014/main" id="{D3079366-0277-0843-AA61-3D5809852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55" y="0"/>
            <a:ext cx="5432227" cy="350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3">
            <a:extLst>
              <a:ext uri="{FF2B5EF4-FFF2-40B4-BE49-F238E27FC236}">
                <a16:creationId xmlns:a16="http://schemas.microsoft.com/office/drawing/2014/main" id="{1571D52E-AA8B-2E43-B0EC-042829F6A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68" y="3580805"/>
            <a:ext cx="5439668" cy="29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4">
            <a:extLst>
              <a:ext uri="{FF2B5EF4-FFF2-40B4-BE49-F238E27FC236}">
                <a16:creationId xmlns:a16="http://schemas.microsoft.com/office/drawing/2014/main" id="{93B54F1B-266E-9D43-ADAF-72202DBAB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1555" y="0"/>
            <a:ext cx="2851547"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5">
            <a:extLst>
              <a:ext uri="{FF2B5EF4-FFF2-40B4-BE49-F238E27FC236}">
                <a16:creationId xmlns:a16="http://schemas.microsoft.com/office/drawing/2014/main" id="{89D49496-E6C9-EE44-8F93-47CE5AFC6A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7458" y="2591098"/>
            <a:ext cx="2549425" cy="4308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3" name="Group 4">
            <a:extLst>
              <a:ext uri="{FF2B5EF4-FFF2-40B4-BE49-F238E27FC236}">
                <a16:creationId xmlns:a16="http://schemas.microsoft.com/office/drawing/2014/main" id="{28596BBD-0F5D-544B-87A8-46682003F181}"/>
              </a:ext>
            </a:extLst>
          </p:cNvPr>
          <p:cNvGrpSpPr>
            <a:grpSpLocks/>
          </p:cNvGrpSpPr>
          <p:nvPr/>
        </p:nvGrpSpPr>
        <p:grpSpPr bwMode="auto">
          <a:xfrm>
            <a:off x="71438" y="1372196"/>
            <a:ext cx="8538270" cy="4342805"/>
            <a:chOff x="320040" y="731520"/>
            <a:chExt cx="9041130" cy="6583680"/>
          </a:xfrm>
        </p:grpSpPr>
        <p:sp>
          <p:nvSpPr>
            <p:cNvPr id="12291" name="Rectangle 5">
              <a:extLst>
                <a:ext uri="{FF2B5EF4-FFF2-40B4-BE49-F238E27FC236}">
                  <a16:creationId xmlns:a16="http://schemas.microsoft.com/office/drawing/2014/main" id="{BFDDD281-0EBC-F24A-B209-6C37CE4C5B9A}"/>
                </a:ext>
              </a:extLst>
            </p:cNvPr>
            <p:cNvSpPr>
              <a:spLocks noChangeArrowheads="1"/>
            </p:cNvSpPr>
            <p:nvPr/>
          </p:nvSpPr>
          <p:spPr bwMode="auto">
            <a:xfrm>
              <a:off x="3440388" y="731520"/>
              <a:ext cx="1599573" cy="733276"/>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beer_v1</a:t>
              </a:r>
            </a:p>
          </p:txBody>
        </p:sp>
        <p:sp>
          <p:nvSpPr>
            <p:cNvPr id="12292" name="Rectangle 8">
              <a:extLst>
                <a:ext uri="{FF2B5EF4-FFF2-40B4-BE49-F238E27FC236}">
                  <a16:creationId xmlns:a16="http://schemas.microsoft.com/office/drawing/2014/main" id="{E09D2736-9489-A64A-837F-BB22533425C8}"/>
                </a:ext>
              </a:extLst>
            </p:cNvPr>
            <p:cNvSpPr>
              <a:spLocks noChangeArrowheads="1"/>
            </p:cNvSpPr>
            <p:nvPr/>
          </p:nvSpPr>
          <p:spPr bwMode="auto">
            <a:xfrm>
              <a:off x="6641109" y="1868660"/>
              <a:ext cx="1519200" cy="733276"/>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web</a:t>
              </a:r>
            </a:p>
          </p:txBody>
        </p:sp>
        <p:sp>
          <p:nvSpPr>
            <p:cNvPr id="12293" name="Rectangle 9">
              <a:extLst>
                <a:ext uri="{FF2B5EF4-FFF2-40B4-BE49-F238E27FC236}">
                  <a16:creationId xmlns:a16="http://schemas.microsoft.com/office/drawing/2014/main" id="{D933362A-25D0-5D4E-9D26-9C42F7B6968B}"/>
                </a:ext>
              </a:extLst>
            </p:cNvPr>
            <p:cNvSpPr>
              <a:spLocks noChangeArrowheads="1"/>
            </p:cNvSpPr>
            <p:nvPr/>
          </p:nvSpPr>
          <p:spPr bwMode="auto">
            <a:xfrm>
              <a:off x="1839240" y="1952141"/>
              <a:ext cx="1520776" cy="728762"/>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src</a:t>
              </a:r>
            </a:p>
          </p:txBody>
        </p:sp>
        <p:sp>
          <p:nvSpPr>
            <p:cNvPr id="12294" name="Rectangle 10">
              <a:extLst>
                <a:ext uri="{FF2B5EF4-FFF2-40B4-BE49-F238E27FC236}">
                  <a16:creationId xmlns:a16="http://schemas.microsoft.com/office/drawing/2014/main" id="{54D36594-FF47-C244-B953-CE936A861A6A}"/>
                </a:ext>
              </a:extLst>
            </p:cNvPr>
            <p:cNvSpPr>
              <a:spLocks noChangeArrowheads="1"/>
            </p:cNvSpPr>
            <p:nvPr/>
          </p:nvSpPr>
          <p:spPr bwMode="auto">
            <a:xfrm>
              <a:off x="6641109" y="3820300"/>
              <a:ext cx="1519200" cy="731019"/>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WEB-INF</a:t>
              </a:r>
            </a:p>
          </p:txBody>
        </p:sp>
        <p:cxnSp>
          <p:nvCxnSpPr>
            <p:cNvPr id="64519" name="Straight Connector 12">
              <a:extLst>
                <a:ext uri="{FF2B5EF4-FFF2-40B4-BE49-F238E27FC236}">
                  <a16:creationId xmlns:a16="http://schemas.microsoft.com/office/drawing/2014/main" id="{E831D110-3B37-9D4C-98D6-99BFECAAE2B3}"/>
                </a:ext>
              </a:extLst>
            </p:cNvPr>
            <p:cNvCxnSpPr>
              <a:cxnSpLocks noChangeShapeType="1"/>
              <a:stCxn id="12291" idx="2"/>
              <a:endCxn id="12293" idx="0"/>
            </p:cNvCxnSpPr>
            <p:nvPr/>
          </p:nvCxnSpPr>
          <p:spPr bwMode="auto">
            <a:xfrm flipH="1">
              <a:off x="2600325" y="1463040"/>
              <a:ext cx="1640206" cy="48768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20" name="Straight Connector 14">
              <a:extLst>
                <a:ext uri="{FF2B5EF4-FFF2-40B4-BE49-F238E27FC236}">
                  <a16:creationId xmlns:a16="http://schemas.microsoft.com/office/drawing/2014/main" id="{EDE6A77C-14B0-C34A-AB3A-EFA5638514BB}"/>
                </a:ext>
              </a:extLst>
            </p:cNvPr>
            <p:cNvCxnSpPr>
              <a:cxnSpLocks noChangeShapeType="1"/>
              <a:stCxn id="12291" idx="2"/>
              <a:endCxn id="12292" idx="0"/>
            </p:cNvCxnSpPr>
            <p:nvPr/>
          </p:nvCxnSpPr>
          <p:spPr bwMode="auto">
            <a:xfrm>
              <a:off x="4240531" y="1463040"/>
              <a:ext cx="3160394" cy="406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21" name="Straight Connector 16">
              <a:extLst>
                <a:ext uri="{FF2B5EF4-FFF2-40B4-BE49-F238E27FC236}">
                  <a16:creationId xmlns:a16="http://schemas.microsoft.com/office/drawing/2014/main" id="{2B497A19-0FD1-E944-9FE2-27022C84416D}"/>
                </a:ext>
              </a:extLst>
            </p:cNvPr>
            <p:cNvCxnSpPr>
              <a:cxnSpLocks noChangeShapeType="1"/>
              <a:stCxn id="12292" idx="2"/>
              <a:endCxn id="12294" idx="0"/>
            </p:cNvCxnSpPr>
            <p:nvPr/>
          </p:nvCxnSpPr>
          <p:spPr bwMode="auto">
            <a:xfrm rot="5400000">
              <a:off x="6791326" y="3210587"/>
              <a:ext cx="1219200"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298" name="Flowchart: Punched Tape 19">
              <a:extLst>
                <a:ext uri="{FF2B5EF4-FFF2-40B4-BE49-F238E27FC236}">
                  <a16:creationId xmlns:a16="http://schemas.microsoft.com/office/drawing/2014/main" id="{2250805C-A4A2-1B46-B2FF-57C73B410255}"/>
                </a:ext>
              </a:extLst>
            </p:cNvPr>
            <p:cNvSpPr>
              <a:spLocks noChangeArrowheads="1"/>
            </p:cNvSpPr>
            <p:nvPr/>
          </p:nvSpPr>
          <p:spPr bwMode="auto">
            <a:xfrm>
              <a:off x="6641109" y="4876216"/>
              <a:ext cx="1519200" cy="893467"/>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web.xml</a:t>
              </a:r>
            </a:p>
          </p:txBody>
        </p:sp>
        <p:cxnSp>
          <p:nvCxnSpPr>
            <p:cNvPr id="64523" name="Straight Connector 22">
              <a:extLst>
                <a:ext uri="{FF2B5EF4-FFF2-40B4-BE49-F238E27FC236}">
                  <a16:creationId xmlns:a16="http://schemas.microsoft.com/office/drawing/2014/main" id="{7AEC27E3-53E5-D44E-8B67-9F523BA65B83}"/>
                </a:ext>
              </a:extLst>
            </p:cNvPr>
            <p:cNvCxnSpPr>
              <a:cxnSpLocks noChangeShapeType="1"/>
              <a:stCxn id="12305" idx="0"/>
              <a:endCxn id="12293" idx="2"/>
            </p:cNvCxnSpPr>
            <p:nvPr/>
          </p:nvCxnSpPr>
          <p:spPr bwMode="auto">
            <a:xfrm rot="5400000" flipH="1" flipV="1">
              <a:off x="2437766" y="2844827"/>
              <a:ext cx="325120"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24" name="Straight Connector 24">
              <a:extLst>
                <a:ext uri="{FF2B5EF4-FFF2-40B4-BE49-F238E27FC236}">
                  <a16:creationId xmlns:a16="http://schemas.microsoft.com/office/drawing/2014/main" id="{CBD10B5A-BD0E-8146-9097-609EC4355F36}"/>
                </a:ext>
              </a:extLst>
            </p:cNvPr>
            <p:cNvCxnSpPr>
              <a:cxnSpLocks noChangeShapeType="1"/>
              <a:stCxn id="12298" idx="0"/>
              <a:endCxn id="12294" idx="2"/>
            </p:cNvCxnSpPr>
            <p:nvPr/>
          </p:nvCxnSpPr>
          <p:spPr bwMode="auto">
            <a:xfrm rot="5400000" flipH="1" flipV="1">
              <a:off x="7194340" y="4758294"/>
              <a:ext cx="413173"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301" name="Flowchart: Punched Tape 19">
              <a:extLst>
                <a:ext uri="{FF2B5EF4-FFF2-40B4-BE49-F238E27FC236}">
                  <a16:creationId xmlns:a16="http://schemas.microsoft.com/office/drawing/2014/main" id="{E8881C43-8F7C-D046-AECC-A00B74CF393D}"/>
                </a:ext>
              </a:extLst>
            </p:cNvPr>
            <p:cNvSpPr>
              <a:spLocks noChangeArrowheads="1"/>
            </p:cNvSpPr>
            <p:nvPr/>
          </p:nvSpPr>
          <p:spPr bwMode="auto">
            <a:xfrm>
              <a:off x="7841970" y="2926833"/>
              <a:ext cx="1519200" cy="893467"/>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result.html</a:t>
              </a:r>
            </a:p>
          </p:txBody>
        </p:sp>
        <p:sp>
          <p:nvSpPr>
            <p:cNvPr id="12302" name="Flowchart: Punched Tape 19">
              <a:extLst>
                <a:ext uri="{FF2B5EF4-FFF2-40B4-BE49-F238E27FC236}">
                  <a16:creationId xmlns:a16="http://schemas.microsoft.com/office/drawing/2014/main" id="{0A920A69-9BB2-4343-B1A2-95C09E1C8ADD}"/>
                </a:ext>
              </a:extLst>
            </p:cNvPr>
            <p:cNvSpPr>
              <a:spLocks noChangeArrowheads="1"/>
            </p:cNvSpPr>
            <p:nvPr/>
          </p:nvSpPr>
          <p:spPr bwMode="auto">
            <a:xfrm>
              <a:off x="5520620" y="2926833"/>
              <a:ext cx="1520776" cy="893467"/>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form.html</a:t>
              </a:r>
            </a:p>
          </p:txBody>
        </p:sp>
        <p:cxnSp>
          <p:nvCxnSpPr>
            <p:cNvPr id="64527" name="Straight Connector 37">
              <a:extLst>
                <a:ext uri="{FF2B5EF4-FFF2-40B4-BE49-F238E27FC236}">
                  <a16:creationId xmlns:a16="http://schemas.microsoft.com/office/drawing/2014/main" id="{387F2FEB-BA4D-B044-855F-924EBC710B8E}"/>
                </a:ext>
              </a:extLst>
            </p:cNvPr>
            <p:cNvCxnSpPr>
              <a:cxnSpLocks noChangeShapeType="1"/>
              <a:stCxn id="12292" idx="2"/>
              <a:endCxn id="12302" idx="0"/>
            </p:cNvCxnSpPr>
            <p:nvPr/>
          </p:nvCxnSpPr>
          <p:spPr bwMode="auto">
            <a:xfrm rot="5400000">
              <a:off x="6633422" y="2248324"/>
              <a:ext cx="414867" cy="112014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28" name="Straight Connector 39">
              <a:extLst>
                <a:ext uri="{FF2B5EF4-FFF2-40B4-BE49-F238E27FC236}">
                  <a16:creationId xmlns:a16="http://schemas.microsoft.com/office/drawing/2014/main" id="{ECC765D6-8EF1-2540-A79E-69AD801BFCCA}"/>
                </a:ext>
              </a:extLst>
            </p:cNvPr>
            <p:cNvCxnSpPr>
              <a:cxnSpLocks noChangeShapeType="1"/>
              <a:endCxn id="12301" idx="0"/>
            </p:cNvCxnSpPr>
            <p:nvPr/>
          </p:nvCxnSpPr>
          <p:spPr bwMode="auto">
            <a:xfrm>
              <a:off x="7400925" y="2600960"/>
              <a:ext cx="1200150" cy="41486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305" name="Rectangle 9">
              <a:extLst>
                <a:ext uri="{FF2B5EF4-FFF2-40B4-BE49-F238E27FC236}">
                  <a16:creationId xmlns:a16="http://schemas.microsoft.com/office/drawing/2014/main" id="{7320241E-CD36-054B-B9F7-C60E85E28E36}"/>
                </a:ext>
              </a:extLst>
            </p:cNvPr>
            <p:cNvSpPr>
              <a:spLocks noChangeArrowheads="1"/>
            </p:cNvSpPr>
            <p:nvPr/>
          </p:nvSpPr>
          <p:spPr bwMode="auto">
            <a:xfrm>
              <a:off x="1839240" y="3008057"/>
              <a:ext cx="1520776" cy="731019"/>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com</a:t>
              </a:r>
            </a:p>
          </p:txBody>
        </p:sp>
        <p:sp>
          <p:nvSpPr>
            <p:cNvPr id="12306" name="Flowchart: Punched Tape 20">
              <a:extLst>
                <a:ext uri="{FF2B5EF4-FFF2-40B4-BE49-F238E27FC236}">
                  <a16:creationId xmlns:a16="http://schemas.microsoft.com/office/drawing/2014/main" id="{A54391E2-19C3-1C4F-8454-C2E1AA45E92E}"/>
                </a:ext>
              </a:extLst>
            </p:cNvPr>
            <p:cNvSpPr>
              <a:spLocks noChangeArrowheads="1"/>
            </p:cNvSpPr>
            <p:nvPr/>
          </p:nvSpPr>
          <p:spPr bwMode="auto">
            <a:xfrm>
              <a:off x="3360017" y="6257029"/>
              <a:ext cx="1515865" cy="976946"/>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BeerExpert</a:t>
              </a:r>
            </a:p>
            <a:p>
              <a:pPr algn="ctr">
                <a:buClr>
                  <a:srgbClr val="000000"/>
                </a:buClr>
                <a:defRPr/>
              </a:pPr>
              <a:r>
                <a:rPr lang="en-US" sz="1875" kern="0">
                  <a:ea typeface="Arial"/>
                  <a:cs typeface="Arial"/>
                  <a:sym typeface="Arial"/>
                </a:rPr>
                <a:t>.java</a:t>
              </a:r>
            </a:p>
          </p:txBody>
        </p:sp>
        <p:cxnSp>
          <p:nvCxnSpPr>
            <p:cNvPr id="64531" name="Straight Connector 22">
              <a:extLst>
                <a:ext uri="{FF2B5EF4-FFF2-40B4-BE49-F238E27FC236}">
                  <a16:creationId xmlns:a16="http://schemas.microsoft.com/office/drawing/2014/main" id="{06F43D8A-5EBF-0949-9F83-0B52B0B959B7}"/>
                </a:ext>
              </a:extLst>
            </p:cNvPr>
            <p:cNvCxnSpPr>
              <a:cxnSpLocks noChangeShapeType="1"/>
              <a:stCxn id="12306" idx="0"/>
              <a:endCxn id="12310" idx="2"/>
            </p:cNvCxnSpPr>
            <p:nvPr/>
          </p:nvCxnSpPr>
          <p:spPr bwMode="auto">
            <a:xfrm flipV="1">
              <a:off x="4117950" y="5932132"/>
              <a:ext cx="1667" cy="42259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308" name="Rectangle 9">
              <a:extLst>
                <a:ext uri="{FF2B5EF4-FFF2-40B4-BE49-F238E27FC236}">
                  <a16:creationId xmlns:a16="http://schemas.microsoft.com/office/drawing/2014/main" id="{2D38B8C0-2363-464F-AE14-A6F49A1568E1}"/>
                </a:ext>
              </a:extLst>
            </p:cNvPr>
            <p:cNvSpPr>
              <a:spLocks noChangeArrowheads="1"/>
            </p:cNvSpPr>
            <p:nvPr/>
          </p:nvSpPr>
          <p:spPr bwMode="auto">
            <a:xfrm>
              <a:off x="1839240" y="4063973"/>
              <a:ext cx="1520776" cy="731019"/>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example</a:t>
              </a:r>
            </a:p>
          </p:txBody>
        </p:sp>
        <p:sp>
          <p:nvSpPr>
            <p:cNvPr id="12309" name="Rectangle 9">
              <a:extLst>
                <a:ext uri="{FF2B5EF4-FFF2-40B4-BE49-F238E27FC236}">
                  <a16:creationId xmlns:a16="http://schemas.microsoft.com/office/drawing/2014/main" id="{0EE80A1D-64D2-5148-8092-302BB4460472}"/>
                </a:ext>
              </a:extLst>
            </p:cNvPr>
            <p:cNvSpPr>
              <a:spLocks noChangeArrowheads="1"/>
            </p:cNvSpPr>
            <p:nvPr/>
          </p:nvSpPr>
          <p:spPr bwMode="auto">
            <a:xfrm>
              <a:off x="320040" y="5201113"/>
              <a:ext cx="1519200" cy="731019"/>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web</a:t>
              </a:r>
            </a:p>
          </p:txBody>
        </p:sp>
        <p:sp>
          <p:nvSpPr>
            <p:cNvPr id="12310" name="Rectangle 9">
              <a:extLst>
                <a:ext uri="{FF2B5EF4-FFF2-40B4-BE49-F238E27FC236}">
                  <a16:creationId xmlns:a16="http://schemas.microsoft.com/office/drawing/2014/main" id="{1D28A97C-DE5F-D341-8758-E31EC6655A5F}"/>
                </a:ext>
              </a:extLst>
            </p:cNvPr>
            <p:cNvSpPr>
              <a:spLocks noChangeArrowheads="1"/>
            </p:cNvSpPr>
            <p:nvPr/>
          </p:nvSpPr>
          <p:spPr bwMode="auto">
            <a:xfrm>
              <a:off x="3360016" y="5201113"/>
              <a:ext cx="1519200" cy="731019"/>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 model</a:t>
              </a:r>
            </a:p>
          </p:txBody>
        </p:sp>
        <p:cxnSp>
          <p:nvCxnSpPr>
            <p:cNvPr id="64535" name="Straight Connector 22">
              <a:extLst>
                <a:ext uri="{FF2B5EF4-FFF2-40B4-BE49-F238E27FC236}">
                  <a16:creationId xmlns:a16="http://schemas.microsoft.com/office/drawing/2014/main" id="{DD5289E8-17AC-2E4C-A264-BE49F4EDE990}"/>
                </a:ext>
              </a:extLst>
            </p:cNvPr>
            <p:cNvCxnSpPr>
              <a:cxnSpLocks noChangeShapeType="1"/>
              <a:stCxn id="12308" idx="0"/>
              <a:endCxn id="12305" idx="2"/>
            </p:cNvCxnSpPr>
            <p:nvPr/>
          </p:nvCxnSpPr>
          <p:spPr bwMode="auto">
            <a:xfrm rot="5400000" flipH="1" flipV="1">
              <a:off x="2437766" y="3901467"/>
              <a:ext cx="325120"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36" name="Straight Connector 22">
              <a:extLst>
                <a:ext uri="{FF2B5EF4-FFF2-40B4-BE49-F238E27FC236}">
                  <a16:creationId xmlns:a16="http://schemas.microsoft.com/office/drawing/2014/main" id="{AFF2F084-07DD-E242-A8AD-E94CBA1E2164}"/>
                </a:ext>
              </a:extLst>
            </p:cNvPr>
            <p:cNvCxnSpPr>
              <a:cxnSpLocks noChangeShapeType="1"/>
              <a:stCxn id="12310" idx="0"/>
              <a:endCxn id="12308" idx="2"/>
            </p:cNvCxnSpPr>
            <p:nvPr/>
          </p:nvCxnSpPr>
          <p:spPr bwMode="auto">
            <a:xfrm rot="16200000" flipV="1">
              <a:off x="3157220" y="4238625"/>
              <a:ext cx="406400" cy="152019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537" name="Straight Connector 22">
              <a:extLst>
                <a:ext uri="{FF2B5EF4-FFF2-40B4-BE49-F238E27FC236}">
                  <a16:creationId xmlns:a16="http://schemas.microsoft.com/office/drawing/2014/main" id="{4F8C47F9-BAEF-DF41-84B6-0415332BE8B7}"/>
                </a:ext>
              </a:extLst>
            </p:cNvPr>
            <p:cNvCxnSpPr>
              <a:cxnSpLocks noChangeShapeType="1"/>
              <a:stCxn id="12309" idx="0"/>
              <a:endCxn id="12308" idx="2"/>
            </p:cNvCxnSpPr>
            <p:nvPr/>
          </p:nvCxnSpPr>
          <p:spPr bwMode="auto">
            <a:xfrm rot="5400000" flipH="1" flipV="1">
              <a:off x="1637030" y="4238625"/>
              <a:ext cx="406400" cy="152019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314" name="Flowchart: Punched Tape 20">
              <a:extLst>
                <a:ext uri="{FF2B5EF4-FFF2-40B4-BE49-F238E27FC236}">
                  <a16:creationId xmlns:a16="http://schemas.microsoft.com/office/drawing/2014/main" id="{DAC839BF-4848-A54F-9013-2CED1C85158A}"/>
                </a:ext>
              </a:extLst>
            </p:cNvPr>
            <p:cNvSpPr>
              <a:spLocks noChangeArrowheads="1"/>
            </p:cNvSpPr>
            <p:nvPr/>
          </p:nvSpPr>
          <p:spPr bwMode="auto">
            <a:xfrm>
              <a:off x="320040" y="6340509"/>
              <a:ext cx="1519200" cy="974691"/>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BeerSelect</a:t>
              </a:r>
            </a:p>
            <a:p>
              <a:pPr algn="ctr">
                <a:buClr>
                  <a:srgbClr val="000000"/>
                </a:buClr>
                <a:defRPr/>
              </a:pPr>
              <a:r>
                <a:rPr lang="en-US" sz="1875" kern="0">
                  <a:ea typeface="Arial"/>
                  <a:cs typeface="Arial"/>
                  <a:sym typeface="Arial"/>
                </a:rPr>
                <a:t>.java</a:t>
              </a:r>
            </a:p>
          </p:txBody>
        </p:sp>
        <p:cxnSp>
          <p:nvCxnSpPr>
            <p:cNvPr id="64539" name="Straight Connector 22">
              <a:extLst>
                <a:ext uri="{FF2B5EF4-FFF2-40B4-BE49-F238E27FC236}">
                  <a16:creationId xmlns:a16="http://schemas.microsoft.com/office/drawing/2014/main" id="{7174E9C1-A33A-D44C-9FC6-4E5D90A53F1E}"/>
                </a:ext>
              </a:extLst>
            </p:cNvPr>
            <p:cNvCxnSpPr>
              <a:cxnSpLocks noChangeShapeType="1"/>
              <a:stCxn id="12314" idx="0"/>
              <a:endCxn id="12309" idx="2"/>
            </p:cNvCxnSpPr>
            <p:nvPr/>
          </p:nvCxnSpPr>
          <p:spPr bwMode="auto">
            <a:xfrm rot="5400000" flipH="1" flipV="1">
              <a:off x="828677" y="6184927"/>
              <a:ext cx="502919"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 name="Title 1">
            <a:extLst>
              <a:ext uri="{FF2B5EF4-FFF2-40B4-BE49-F238E27FC236}">
                <a16:creationId xmlns:a16="http://schemas.microsoft.com/office/drawing/2014/main" id="{AC44CD74-8160-8044-8B03-A76C9E240BFA}"/>
              </a:ext>
            </a:extLst>
          </p:cNvPr>
          <p:cNvSpPr>
            <a:spLocks noGrp="1"/>
          </p:cNvSpPr>
          <p:nvPr>
            <p:ph type="title"/>
          </p:nvPr>
        </p:nvSpPr>
        <p:spPr>
          <a:xfrm>
            <a:off x="690563" y="364629"/>
            <a:ext cx="7762875" cy="434578"/>
          </a:xfrm>
        </p:spPr>
        <p:txBody>
          <a:bodyPr/>
          <a:lstStyle/>
          <a:p>
            <a:pPr fontAlgn="auto">
              <a:defRPr/>
            </a:pPr>
            <a:r>
              <a:rPr lang="en-US" sz="2625" dirty="0">
                <a:sym typeface="Arial"/>
              </a:rPr>
              <a:t>Application Programming Structure</a:t>
            </a:r>
            <a:endParaRPr lang="en-VN" b="1">
              <a:solidFill>
                <a:schemeClr val="tx1"/>
              </a:solidFill>
              <a:sym typeface="Aria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62B33DD-4319-AD48-BFB6-506F6B067339}"/>
              </a:ext>
            </a:extLst>
          </p:cNvPr>
          <p:cNvSpPr>
            <a:spLocks noGrp="1" noChangeArrowheads="1"/>
          </p:cNvSpPr>
          <p:nvPr>
            <p:ph type="title"/>
          </p:nvPr>
        </p:nvSpPr>
        <p:spPr/>
        <p:txBody>
          <a:bodyPr/>
          <a:lstStyle/>
          <a:p>
            <a:pPr eaLnBrk="1" hangingPunct="1"/>
            <a:r>
              <a:rPr lang="en-US" altLang="en-US" sz="3000">
                <a:latin typeface="+mn-lt"/>
              </a:rPr>
              <a:t>Java Servlets</a:t>
            </a:r>
          </a:p>
        </p:txBody>
      </p:sp>
      <p:sp>
        <p:nvSpPr>
          <p:cNvPr id="17411" name="Rectangle 3">
            <a:extLst>
              <a:ext uri="{FF2B5EF4-FFF2-40B4-BE49-F238E27FC236}">
                <a16:creationId xmlns:a16="http://schemas.microsoft.com/office/drawing/2014/main" id="{488DDEE3-79F4-8F4D-AD6C-FEBED7534BBB}"/>
              </a:ext>
            </a:extLst>
          </p:cNvPr>
          <p:cNvSpPr>
            <a:spLocks noGrp="1" noChangeArrowheads="1"/>
          </p:cNvSpPr>
          <p:nvPr>
            <p:ph type="body" idx="1"/>
          </p:nvPr>
        </p:nvSpPr>
        <p:spPr/>
        <p:txBody>
          <a:bodyPr/>
          <a:lstStyle/>
          <a:p>
            <a:r>
              <a:rPr lang="en-US" altLang="en-US"/>
              <a:t>A </a:t>
            </a:r>
            <a:r>
              <a:rPr lang="en-US" altLang="en-US">
                <a:solidFill>
                  <a:srgbClr val="FF0000"/>
                </a:solidFill>
              </a:rPr>
              <a:t>servlet </a:t>
            </a:r>
            <a:r>
              <a:rPr lang="en-US" altLang="en-US"/>
              <a:t>is a Java program that is invoked by a web server in response to a request</a:t>
            </a:r>
          </a:p>
        </p:txBody>
      </p:sp>
      <p:sp>
        <p:nvSpPr>
          <p:cNvPr id="17412" name="AutoShape 7">
            <a:extLst>
              <a:ext uri="{FF2B5EF4-FFF2-40B4-BE49-F238E27FC236}">
                <a16:creationId xmlns:a16="http://schemas.microsoft.com/office/drawing/2014/main" id="{B67954D8-4BDC-434D-9C55-421FCF6DE34F}"/>
              </a:ext>
            </a:extLst>
          </p:cNvPr>
          <p:cNvSpPr>
            <a:spLocks noChangeArrowheads="1"/>
          </p:cNvSpPr>
          <p:nvPr/>
        </p:nvSpPr>
        <p:spPr bwMode="auto">
          <a:xfrm>
            <a:off x="895945" y="3277196"/>
            <a:ext cx="1275458" cy="1065609"/>
          </a:xfrm>
          <a:prstGeom prst="cube">
            <a:avLst>
              <a:gd name="adj" fmla="val 63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50">
                <a:latin typeface="Times New Roman" panose="02020603050405020304" pitchFamily="18" charset="0"/>
              </a:rPr>
              <a:t>Client</a:t>
            </a:r>
          </a:p>
        </p:txBody>
      </p:sp>
      <p:sp>
        <p:nvSpPr>
          <p:cNvPr id="17413" name="AutoShape 8">
            <a:extLst>
              <a:ext uri="{FF2B5EF4-FFF2-40B4-BE49-F238E27FC236}">
                <a16:creationId xmlns:a16="http://schemas.microsoft.com/office/drawing/2014/main" id="{4F5F5B01-5E00-E84C-9D2D-52DA840E7344}"/>
              </a:ext>
            </a:extLst>
          </p:cNvPr>
          <p:cNvSpPr>
            <a:spLocks noChangeArrowheads="1"/>
          </p:cNvSpPr>
          <p:nvPr/>
        </p:nvSpPr>
        <p:spPr bwMode="auto">
          <a:xfrm>
            <a:off x="2997399" y="3048000"/>
            <a:ext cx="4199930" cy="3048000"/>
          </a:xfrm>
          <a:prstGeom prst="cube">
            <a:avLst>
              <a:gd name="adj" fmla="val 63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50">
                <a:latin typeface="Times New Roman" panose="02020603050405020304" pitchFamily="18" charset="0"/>
              </a:rPr>
              <a:t>Server Platform</a:t>
            </a:r>
          </a:p>
        </p:txBody>
      </p:sp>
      <p:sp>
        <p:nvSpPr>
          <p:cNvPr id="17414" name="Rectangle 9">
            <a:extLst>
              <a:ext uri="{FF2B5EF4-FFF2-40B4-BE49-F238E27FC236}">
                <a16:creationId xmlns:a16="http://schemas.microsoft.com/office/drawing/2014/main" id="{C8F3DB75-2CFD-CF40-B7DD-E54DE3490A9F}"/>
              </a:ext>
            </a:extLst>
          </p:cNvPr>
          <p:cNvSpPr>
            <a:spLocks noChangeArrowheads="1"/>
          </p:cNvSpPr>
          <p:nvPr/>
        </p:nvSpPr>
        <p:spPr bwMode="auto">
          <a:xfrm>
            <a:off x="3896321" y="3734099"/>
            <a:ext cx="1201043" cy="686097"/>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250">
                <a:latin typeface="Times New Roman" panose="02020603050405020304" pitchFamily="18" charset="0"/>
              </a:rPr>
              <a:t>Web</a:t>
            </a:r>
          </a:p>
          <a:p>
            <a:pPr algn="ctr">
              <a:spcBef>
                <a:spcPct val="0"/>
              </a:spcBef>
              <a:buFontTx/>
              <a:buNone/>
            </a:pPr>
            <a:r>
              <a:rPr lang="en-US" altLang="en-US" sz="2250">
                <a:latin typeface="Times New Roman" panose="02020603050405020304" pitchFamily="18" charset="0"/>
              </a:rPr>
              <a:t>Server</a:t>
            </a:r>
          </a:p>
        </p:txBody>
      </p:sp>
      <p:sp>
        <p:nvSpPr>
          <p:cNvPr id="17415" name="Rectangle 10">
            <a:extLst>
              <a:ext uri="{FF2B5EF4-FFF2-40B4-BE49-F238E27FC236}">
                <a16:creationId xmlns:a16="http://schemas.microsoft.com/office/drawing/2014/main" id="{B5A2D16F-AE29-DA4C-BA15-0F376856B86B}"/>
              </a:ext>
            </a:extLst>
          </p:cNvPr>
          <p:cNvSpPr>
            <a:spLocks noChangeArrowheads="1"/>
          </p:cNvSpPr>
          <p:nvPr/>
        </p:nvSpPr>
        <p:spPr bwMode="auto">
          <a:xfrm>
            <a:off x="3708797" y="3936504"/>
            <a:ext cx="375047" cy="77391"/>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17416" name="Rectangle 11">
            <a:extLst>
              <a:ext uri="{FF2B5EF4-FFF2-40B4-BE49-F238E27FC236}">
                <a16:creationId xmlns:a16="http://schemas.microsoft.com/office/drawing/2014/main" id="{B0029D2E-BD56-7741-86D0-D19BE6967526}"/>
              </a:ext>
            </a:extLst>
          </p:cNvPr>
          <p:cNvSpPr>
            <a:spLocks noChangeArrowheads="1"/>
          </p:cNvSpPr>
          <p:nvPr/>
        </p:nvSpPr>
        <p:spPr bwMode="auto">
          <a:xfrm>
            <a:off x="3708797" y="4165700"/>
            <a:ext cx="375047" cy="75902"/>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17417" name="Rectangle 12">
            <a:extLst>
              <a:ext uri="{FF2B5EF4-FFF2-40B4-BE49-F238E27FC236}">
                <a16:creationId xmlns:a16="http://schemas.microsoft.com/office/drawing/2014/main" id="{234D0E0B-2D02-BD40-81C9-A92CB00F16C6}"/>
              </a:ext>
            </a:extLst>
          </p:cNvPr>
          <p:cNvSpPr>
            <a:spLocks noChangeArrowheads="1"/>
          </p:cNvSpPr>
          <p:nvPr/>
        </p:nvSpPr>
        <p:spPr bwMode="auto">
          <a:xfrm>
            <a:off x="3372446" y="4572000"/>
            <a:ext cx="3225106" cy="129480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50">
                <a:latin typeface="Times New Roman" panose="02020603050405020304" pitchFamily="18" charset="0"/>
              </a:rPr>
              <a:t>Web Application</a:t>
            </a:r>
          </a:p>
        </p:txBody>
      </p:sp>
      <p:sp>
        <p:nvSpPr>
          <p:cNvPr id="17418" name="Rectangle 13">
            <a:extLst>
              <a:ext uri="{FF2B5EF4-FFF2-40B4-BE49-F238E27FC236}">
                <a16:creationId xmlns:a16="http://schemas.microsoft.com/office/drawing/2014/main" id="{8D4CB5F8-A42C-9C44-AC94-D6C8EE308264}"/>
              </a:ext>
            </a:extLst>
          </p:cNvPr>
          <p:cNvSpPr>
            <a:spLocks noChangeArrowheads="1"/>
          </p:cNvSpPr>
          <p:nvPr/>
        </p:nvSpPr>
        <p:spPr bwMode="auto">
          <a:xfrm>
            <a:off x="3184922" y="5003602"/>
            <a:ext cx="412254" cy="101203"/>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17419" name="Rectangle 14">
            <a:extLst>
              <a:ext uri="{FF2B5EF4-FFF2-40B4-BE49-F238E27FC236}">
                <a16:creationId xmlns:a16="http://schemas.microsoft.com/office/drawing/2014/main" id="{17EAD4DC-3819-024C-B2C1-7A9B5B1EC421}"/>
              </a:ext>
            </a:extLst>
          </p:cNvPr>
          <p:cNvSpPr>
            <a:spLocks noChangeArrowheads="1"/>
          </p:cNvSpPr>
          <p:nvPr/>
        </p:nvSpPr>
        <p:spPr bwMode="auto">
          <a:xfrm>
            <a:off x="3184922" y="5232797"/>
            <a:ext cx="412254" cy="101203"/>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17420" name="Rectangle 15">
            <a:extLst>
              <a:ext uri="{FF2B5EF4-FFF2-40B4-BE49-F238E27FC236}">
                <a16:creationId xmlns:a16="http://schemas.microsoft.com/office/drawing/2014/main" id="{1F4B64BA-D708-BF44-B693-B8F9C6862050}"/>
              </a:ext>
            </a:extLst>
          </p:cNvPr>
          <p:cNvSpPr>
            <a:spLocks noChangeArrowheads="1"/>
          </p:cNvSpPr>
          <p:nvPr/>
        </p:nvSpPr>
        <p:spPr bwMode="auto">
          <a:xfrm>
            <a:off x="4722317" y="5182196"/>
            <a:ext cx="1199555" cy="53280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250">
                <a:latin typeface="Times New Roman" panose="02020603050405020304" pitchFamily="18" charset="0"/>
              </a:rPr>
              <a:t>Servlet</a:t>
            </a:r>
          </a:p>
        </p:txBody>
      </p:sp>
      <p:sp>
        <p:nvSpPr>
          <p:cNvPr id="17421" name="Rectangle 18">
            <a:extLst>
              <a:ext uri="{FF2B5EF4-FFF2-40B4-BE49-F238E27FC236}">
                <a16:creationId xmlns:a16="http://schemas.microsoft.com/office/drawing/2014/main" id="{BC067F5B-C524-3846-B294-8C5E8756002B}"/>
              </a:ext>
            </a:extLst>
          </p:cNvPr>
          <p:cNvSpPr>
            <a:spLocks noChangeArrowheads="1"/>
          </p:cNvSpPr>
          <p:nvPr/>
        </p:nvSpPr>
        <p:spPr bwMode="auto">
          <a:xfrm>
            <a:off x="4546700" y="5308700"/>
            <a:ext cx="375047" cy="7590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17422" name="Rectangle 19">
            <a:extLst>
              <a:ext uri="{FF2B5EF4-FFF2-40B4-BE49-F238E27FC236}">
                <a16:creationId xmlns:a16="http://schemas.microsoft.com/office/drawing/2014/main" id="{26DC813E-D1FC-494E-BBAD-4A44CCD46115}"/>
              </a:ext>
            </a:extLst>
          </p:cNvPr>
          <p:cNvSpPr>
            <a:spLocks noChangeArrowheads="1"/>
          </p:cNvSpPr>
          <p:nvPr/>
        </p:nvSpPr>
        <p:spPr bwMode="auto">
          <a:xfrm>
            <a:off x="4546700" y="5511106"/>
            <a:ext cx="375047" cy="10269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Tree>
    <p:extLst>
      <p:ext uri="{BB962C8B-B14F-4D97-AF65-F5344CB8AC3E}">
        <p14:creationId xmlns:p14="http://schemas.microsoft.com/office/powerpoint/2010/main" val="377660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9" name="TextBox 27">
            <a:extLst>
              <a:ext uri="{FF2B5EF4-FFF2-40B4-BE49-F238E27FC236}">
                <a16:creationId xmlns:a16="http://schemas.microsoft.com/office/drawing/2014/main" id="{46A4DA77-2B5F-C24B-8435-4684726CF3CD}"/>
              </a:ext>
            </a:extLst>
          </p:cNvPr>
          <p:cNvSpPr txBox="1">
            <a:spLocks noChangeArrowheads="1"/>
          </p:cNvSpPr>
          <p:nvPr/>
        </p:nvSpPr>
        <p:spPr bwMode="auto">
          <a:xfrm>
            <a:off x="357187" y="150317"/>
            <a:ext cx="6215063" cy="553170"/>
          </a:xfrm>
          <a:prstGeom prst="rect">
            <a:avLst/>
          </a:prstGeom>
          <a:noFill/>
          <a:ln>
            <a:noFill/>
          </a:ln>
        </p:spPr>
        <p:txBody>
          <a:bodyPr lIns="90620" tIns="45310" rIns="90620" bIns="4531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defRPr/>
            </a:pPr>
            <a:r>
              <a:rPr lang="en-US" sz="3000" kern="0" dirty="0">
                <a:latin typeface="+mj-lt"/>
                <a:ea typeface="Arial"/>
                <a:sym typeface="Arial"/>
              </a:rPr>
              <a:t>Structure of Folder Development</a:t>
            </a:r>
          </a:p>
        </p:txBody>
      </p:sp>
      <p:grpSp>
        <p:nvGrpSpPr>
          <p:cNvPr id="66562" name="Group 1">
            <a:extLst>
              <a:ext uri="{FF2B5EF4-FFF2-40B4-BE49-F238E27FC236}">
                <a16:creationId xmlns:a16="http://schemas.microsoft.com/office/drawing/2014/main" id="{705B105F-5478-4D4F-9BD4-51FE63950F00}"/>
              </a:ext>
            </a:extLst>
          </p:cNvPr>
          <p:cNvGrpSpPr>
            <a:grpSpLocks/>
          </p:cNvGrpSpPr>
          <p:nvPr/>
        </p:nvGrpSpPr>
        <p:grpSpPr bwMode="auto">
          <a:xfrm>
            <a:off x="1138536" y="898922"/>
            <a:ext cx="7934027" cy="5030391"/>
            <a:chOff x="320040" y="162560"/>
            <a:chExt cx="8401050" cy="7071360"/>
          </a:xfrm>
        </p:grpSpPr>
        <p:sp>
          <p:nvSpPr>
            <p:cNvPr id="13315" name="Rectangle 5">
              <a:extLst>
                <a:ext uri="{FF2B5EF4-FFF2-40B4-BE49-F238E27FC236}">
                  <a16:creationId xmlns:a16="http://schemas.microsoft.com/office/drawing/2014/main" id="{186D5A82-342C-C747-8098-77280683652E}"/>
                </a:ext>
              </a:extLst>
            </p:cNvPr>
            <p:cNvSpPr>
              <a:spLocks noChangeArrowheads="1"/>
            </p:cNvSpPr>
            <p:nvPr/>
          </p:nvSpPr>
          <p:spPr bwMode="auto">
            <a:xfrm>
              <a:off x="1680029" y="1219080"/>
              <a:ext cx="1681471" cy="730149"/>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WEB-INF</a:t>
              </a:r>
            </a:p>
          </p:txBody>
        </p:sp>
        <p:sp>
          <p:nvSpPr>
            <p:cNvPr id="13316" name="Rectangle 8">
              <a:extLst>
                <a:ext uri="{FF2B5EF4-FFF2-40B4-BE49-F238E27FC236}">
                  <a16:creationId xmlns:a16="http://schemas.microsoft.com/office/drawing/2014/main" id="{DDDCF211-2461-9943-B8DE-6021FE1221C0}"/>
                </a:ext>
              </a:extLst>
            </p:cNvPr>
            <p:cNvSpPr>
              <a:spLocks noChangeArrowheads="1"/>
            </p:cNvSpPr>
            <p:nvPr/>
          </p:nvSpPr>
          <p:spPr bwMode="auto">
            <a:xfrm>
              <a:off x="1760400" y="162560"/>
              <a:ext cx="1519155" cy="732241"/>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beer_v1</a:t>
              </a:r>
            </a:p>
          </p:txBody>
        </p:sp>
        <p:sp>
          <p:nvSpPr>
            <p:cNvPr id="13317" name="Rectangle 9">
              <a:extLst>
                <a:ext uri="{FF2B5EF4-FFF2-40B4-BE49-F238E27FC236}">
                  <a16:creationId xmlns:a16="http://schemas.microsoft.com/office/drawing/2014/main" id="{4131F3CA-6A2E-8042-8F13-5E43C96F852C}"/>
                </a:ext>
              </a:extLst>
            </p:cNvPr>
            <p:cNvSpPr>
              <a:spLocks noChangeArrowheads="1"/>
            </p:cNvSpPr>
            <p:nvPr/>
          </p:nvSpPr>
          <p:spPr bwMode="auto">
            <a:xfrm>
              <a:off x="1760400" y="2275600"/>
              <a:ext cx="1519155" cy="732241"/>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classes</a:t>
              </a:r>
            </a:p>
          </p:txBody>
        </p:sp>
        <p:sp>
          <p:nvSpPr>
            <p:cNvPr id="13318" name="Rectangle 10">
              <a:extLst>
                <a:ext uri="{FF2B5EF4-FFF2-40B4-BE49-F238E27FC236}">
                  <a16:creationId xmlns:a16="http://schemas.microsoft.com/office/drawing/2014/main" id="{32343131-F348-E342-9F60-05EC326924B6}"/>
                </a:ext>
              </a:extLst>
            </p:cNvPr>
            <p:cNvSpPr>
              <a:spLocks noChangeArrowheads="1"/>
            </p:cNvSpPr>
            <p:nvPr/>
          </p:nvSpPr>
          <p:spPr bwMode="auto">
            <a:xfrm>
              <a:off x="4400009" y="162560"/>
              <a:ext cx="1520731" cy="732241"/>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webapps</a:t>
              </a:r>
            </a:p>
          </p:txBody>
        </p:sp>
        <p:cxnSp>
          <p:nvCxnSpPr>
            <p:cNvPr id="66567" name="Straight Connector 12">
              <a:extLst>
                <a:ext uri="{FF2B5EF4-FFF2-40B4-BE49-F238E27FC236}">
                  <a16:creationId xmlns:a16="http://schemas.microsoft.com/office/drawing/2014/main" id="{B267BDFB-1C40-3445-A4F5-1CADC4F7C7FA}"/>
                </a:ext>
              </a:extLst>
            </p:cNvPr>
            <p:cNvCxnSpPr>
              <a:cxnSpLocks noChangeShapeType="1"/>
              <a:stCxn id="13315" idx="2"/>
              <a:endCxn id="13317" idx="0"/>
            </p:cNvCxnSpPr>
            <p:nvPr/>
          </p:nvCxnSpPr>
          <p:spPr bwMode="auto">
            <a:xfrm rot="5400000">
              <a:off x="2357756" y="2113307"/>
              <a:ext cx="325120"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6568" name="Straight Connector 14">
              <a:extLst>
                <a:ext uri="{FF2B5EF4-FFF2-40B4-BE49-F238E27FC236}">
                  <a16:creationId xmlns:a16="http://schemas.microsoft.com/office/drawing/2014/main" id="{46EEF173-0000-8941-A9B5-9FB7976A50C5}"/>
                </a:ext>
              </a:extLst>
            </p:cNvPr>
            <p:cNvCxnSpPr>
              <a:cxnSpLocks noChangeShapeType="1"/>
              <a:stCxn id="13316" idx="2"/>
              <a:endCxn id="13325" idx="0"/>
            </p:cNvCxnSpPr>
            <p:nvPr/>
          </p:nvCxnSpPr>
          <p:spPr bwMode="auto">
            <a:xfrm rot="16200000" flipH="1">
              <a:off x="3273637" y="140759"/>
              <a:ext cx="333587" cy="184023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321" name="Flowchart: Punched Tape 19">
              <a:extLst>
                <a:ext uri="{FF2B5EF4-FFF2-40B4-BE49-F238E27FC236}">
                  <a16:creationId xmlns:a16="http://schemas.microsoft.com/office/drawing/2014/main" id="{56B8EACB-B064-274A-8C49-1D449BF79EAE}"/>
                </a:ext>
              </a:extLst>
            </p:cNvPr>
            <p:cNvSpPr>
              <a:spLocks noChangeArrowheads="1"/>
            </p:cNvSpPr>
            <p:nvPr/>
          </p:nvSpPr>
          <p:spPr bwMode="auto">
            <a:xfrm>
              <a:off x="3199184" y="3250527"/>
              <a:ext cx="1522306" cy="895427"/>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web.xml</a:t>
              </a:r>
            </a:p>
          </p:txBody>
        </p:sp>
        <p:cxnSp>
          <p:nvCxnSpPr>
            <p:cNvPr id="66570" name="Straight Connector 22">
              <a:extLst>
                <a:ext uri="{FF2B5EF4-FFF2-40B4-BE49-F238E27FC236}">
                  <a16:creationId xmlns:a16="http://schemas.microsoft.com/office/drawing/2014/main" id="{03569158-F505-6942-AA3E-3C72DE4CAF6E}"/>
                </a:ext>
              </a:extLst>
            </p:cNvPr>
            <p:cNvCxnSpPr>
              <a:cxnSpLocks noChangeShapeType="1"/>
              <a:stCxn id="13328" idx="0"/>
              <a:endCxn id="13317" idx="2"/>
            </p:cNvCxnSpPr>
            <p:nvPr/>
          </p:nvCxnSpPr>
          <p:spPr bwMode="auto">
            <a:xfrm rot="5400000" flipH="1" flipV="1">
              <a:off x="2117725" y="2929890"/>
              <a:ext cx="325120" cy="48006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6571" name="Straight Connector 24">
              <a:extLst>
                <a:ext uri="{FF2B5EF4-FFF2-40B4-BE49-F238E27FC236}">
                  <a16:creationId xmlns:a16="http://schemas.microsoft.com/office/drawing/2014/main" id="{5D9783EA-CF40-6540-8ED0-C7EC10CBECE3}"/>
                </a:ext>
              </a:extLst>
            </p:cNvPr>
            <p:cNvCxnSpPr>
              <a:cxnSpLocks noChangeShapeType="1"/>
              <a:stCxn id="13321" idx="0"/>
              <a:endCxn id="13317" idx="2"/>
            </p:cNvCxnSpPr>
            <p:nvPr/>
          </p:nvCxnSpPr>
          <p:spPr bwMode="auto">
            <a:xfrm rot="16200000" flipV="1">
              <a:off x="3073612" y="2454064"/>
              <a:ext cx="333587" cy="144018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324" name="Flowchart: Punched Tape 19">
              <a:extLst>
                <a:ext uri="{FF2B5EF4-FFF2-40B4-BE49-F238E27FC236}">
                  <a16:creationId xmlns:a16="http://schemas.microsoft.com/office/drawing/2014/main" id="{A020E03F-2762-6345-82CD-35177D80BE06}"/>
                </a:ext>
              </a:extLst>
            </p:cNvPr>
            <p:cNvSpPr>
              <a:spLocks noChangeArrowheads="1"/>
            </p:cNvSpPr>
            <p:nvPr/>
          </p:nvSpPr>
          <p:spPr bwMode="auto">
            <a:xfrm>
              <a:off x="5520465" y="1137487"/>
              <a:ext cx="1520730" cy="895427"/>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result.html</a:t>
              </a:r>
            </a:p>
          </p:txBody>
        </p:sp>
        <p:sp>
          <p:nvSpPr>
            <p:cNvPr id="13325" name="Flowchart: Punched Tape 19">
              <a:extLst>
                <a:ext uri="{FF2B5EF4-FFF2-40B4-BE49-F238E27FC236}">
                  <a16:creationId xmlns:a16="http://schemas.microsoft.com/office/drawing/2014/main" id="{A5D5D548-D676-DE47-932E-96498DB843A7}"/>
                </a:ext>
              </a:extLst>
            </p:cNvPr>
            <p:cNvSpPr>
              <a:spLocks noChangeArrowheads="1"/>
            </p:cNvSpPr>
            <p:nvPr/>
          </p:nvSpPr>
          <p:spPr bwMode="auto">
            <a:xfrm>
              <a:off x="3601036" y="1137487"/>
              <a:ext cx="1519155" cy="895427"/>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form.html</a:t>
              </a:r>
            </a:p>
          </p:txBody>
        </p:sp>
        <p:cxnSp>
          <p:nvCxnSpPr>
            <p:cNvPr id="66574" name="Straight Connector 37">
              <a:extLst>
                <a:ext uri="{FF2B5EF4-FFF2-40B4-BE49-F238E27FC236}">
                  <a16:creationId xmlns:a16="http://schemas.microsoft.com/office/drawing/2014/main" id="{7B103CCC-7D88-2441-9763-66B4FA513919}"/>
                </a:ext>
              </a:extLst>
            </p:cNvPr>
            <p:cNvCxnSpPr>
              <a:cxnSpLocks noChangeShapeType="1"/>
              <a:stCxn id="13316" idx="2"/>
              <a:endCxn id="13315" idx="0"/>
            </p:cNvCxnSpPr>
            <p:nvPr/>
          </p:nvCxnSpPr>
          <p:spPr bwMode="auto">
            <a:xfrm rot="5400000">
              <a:off x="2357756" y="1056667"/>
              <a:ext cx="325120"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6575" name="Straight Connector 39">
              <a:extLst>
                <a:ext uri="{FF2B5EF4-FFF2-40B4-BE49-F238E27FC236}">
                  <a16:creationId xmlns:a16="http://schemas.microsoft.com/office/drawing/2014/main" id="{5F8C07CA-560A-1C49-9188-1AA21CA6A751}"/>
                </a:ext>
              </a:extLst>
            </p:cNvPr>
            <p:cNvCxnSpPr>
              <a:cxnSpLocks noChangeShapeType="1"/>
              <a:stCxn id="13316" idx="2"/>
              <a:endCxn id="13324" idx="0"/>
            </p:cNvCxnSpPr>
            <p:nvPr/>
          </p:nvCxnSpPr>
          <p:spPr bwMode="auto">
            <a:xfrm rot="16200000" flipH="1">
              <a:off x="4233757" y="-819361"/>
              <a:ext cx="333587" cy="376047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328" name="Rectangle 9">
              <a:extLst>
                <a:ext uri="{FF2B5EF4-FFF2-40B4-BE49-F238E27FC236}">
                  <a16:creationId xmlns:a16="http://schemas.microsoft.com/office/drawing/2014/main" id="{73EE1280-9236-4748-A9F0-F80BB15D6E41}"/>
                </a:ext>
              </a:extLst>
            </p:cNvPr>
            <p:cNvSpPr>
              <a:spLocks noChangeArrowheads="1"/>
            </p:cNvSpPr>
            <p:nvPr/>
          </p:nvSpPr>
          <p:spPr bwMode="auto">
            <a:xfrm>
              <a:off x="1279754" y="3334211"/>
              <a:ext cx="1520731" cy="728057"/>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com</a:t>
              </a:r>
            </a:p>
          </p:txBody>
        </p:sp>
        <p:sp>
          <p:nvSpPr>
            <p:cNvPr id="13329" name="Flowchart: Punched Tape 20">
              <a:extLst>
                <a:ext uri="{FF2B5EF4-FFF2-40B4-BE49-F238E27FC236}">
                  <a16:creationId xmlns:a16="http://schemas.microsoft.com/office/drawing/2014/main" id="{946E7111-9CE1-594E-8479-06BFA512A572}"/>
                </a:ext>
              </a:extLst>
            </p:cNvPr>
            <p:cNvSpPr>
              <a:spLocks noChangeArrowheads="1"/>
            </p:cNvSpPr>
            <p:nvPr/>
          </p:nvSpPr>
          <p:spPr bwMode="auto">
            <a:xfrm>
              <a:off x="2081881" y="6258993"/>
              <a:ext cx="1519155" cy="974927"/>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BeerExpert</a:t>
              </a:r>
            </a:p>
            <a:p>
              <a:pPr algn="ctr">
                <a:buClr>
                  <a:srgbClr val="000000"/>
                </a:buClr>
                <a:defRPr/>
              </a:pPr>
              <a:r>
                <a:rPr lang="en-US" sz="1875" kern="0">
                  <a:ea typeface="Arial"/>
                  <a:cs typeface="Arial"/>
                  <a:sym typeface="Arial"/>
                </a:rPr>
                <a:t>.class</a:t>
              </a:r>
            </a:p>
          </p:txBody>
        </p:sp>
        <p:cxnSp>
          <p:nvCxnSpPr>
            <p:cNvPr id="66578" name="Straight Connector 22">
              <a:extLst>
                <a:ext uri="{FF2B5EF4-FFF2-40B4-BE49-F238E27FC236}">
                  <a16:creationId xmlns:a16="http://schemas.microsoft.com/office/drawing/2014/main" id="{3E2A036D-B452-B547-B24D-BC6A49AB38CA}"/>
                </a:ext>
              </a:extLst>
            </p:cNvPr>
            <p:cNvCxnSpPr>
              <a:cxnSpLocks noChangeShapeType="1"/>
              <a:stCxn id="13329" idx="0"/>
              <a:endCxn id="13333" idx="2"/>
            </p:cNvCxnSpPr>
            <p:nvPr/>
          </p:nvCxnSpPr>
          <p:spPr bwMode="auto">
            <a:xfrm rot="5400000" flipH="1" flipV="1">
              <a:off x="2670177" y="6184927"/>
              <a:ext cx="340359"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331" name="Rectangle 9">
              <a:extLst>
                <a:ext uri="{FF2B5EF4-FFF2-40B4-BE49-F238E27FC236}">
                  <a16:creationId xmlns:a16="http://schemas.microsoft.com/office/drawing/2014/main" id="{07CBC0FD-89CB-624F-ABEA-ACBC1A19A314}"/>
                </a:ext>
              </a:extLst>
            </p:cNvPr>
            <p:cNvSpPr>
              <a:spLocks noChangeArrowheads="1"/>
            </p:cNvSpPr>
            <p:nvPr/>
          </p:nvSpPr>
          <p:spPr bwMode="auto">
            <a:xfrm>
              <a:off x="1279754" y="4309139"/>
              <a:ext cx="1520731" cy="730150"/>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dirty="0">
                  <a:ea typeface="Arial"/>
                  <a:cs typeface="Arial"/>
                  <a:sym typeface="Arial"/>
                </a:rPr>
                <a:t>example</a:t>
              </a:r>
            </a:p>
          </p:txBody>
        </p:sp>
        <p:sp>
          <p:nvSpPr>
            <p:cNvPr id="13332" name="Rectangle 9">
              <a:extLst>
                <a:ext uri="{FF2B5EF4-FFF2-40B4-BE49-F238E27FC236}">
                  <a16:creationId xmlns:a16="http://schemas.microsoft.com/office/drawing/2014/main" id="{53DB712B-AF78-3140-8013-67644400EF45}"/>
                </a:ext>
              </a:extLst>
            </p:cNvPr>
            <p:cNvSpPr>
              <a:spLocks noChangeArrowheads="1"/>
            </p:cNvSpPr>
            <p:nvPr/>
          </p:nvSpPr>
          <p:spPr bwMode="auto">
            <a:xfrm>
              <a:off x="320040" y="5284066"/>
              <a:ext cx="1519155" cy="732241"/>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web</a:t>
              </a:r>
            </a:p>
          </p:txBody>
        </p:sp>
        <p:sp>
          <p:nvSpPr>
            <p:cNvPr id="13333" name="Rectangle 9">
              <a:extLst>
                <a:ext uri="{FF2B5EF4-FFF2-40B4-BE49-F238E27FC236}">
                  <a16:creationId xmlns:a16="http://schemas.microsoft.com/office/drawing/2014/main" id="{3BE6821E-A32D-CD45-B9D6-5D101C98673E}"/>
                </a:ext>
              </a:extLst>
            </p:cNvPr>
            <p:cNvSpPr>
              <a:spLocks noChangeArrowheads="1"/>
            </p:cNvSpPr>
            <p:nvPr/>
          </p:nvSpPr>
          <p:spPr bwMode="auto">
            <a:xfrm>
              <a:off x="2081881" y="5284066"/>
              <a:ext cx="1519155" cy="732241"/>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 model</a:t>
              </a:r>
            </a:p>
          </p:txBody>
        </p:sp>
        <p:cxnSp>
          <p:nvCxnSpPr>
            <p:cNvPr id="66582" name="Straight Connector 22">
              <a:extLst>
                <a:ext uri="{FF2B5EF4-FFF2-40B4-BE49-F238E27FC236}">
                  <a16:creationId xmlns:a16="http://schemas.microsoft.com/office/drawing/2014/main" id="{33A22241-139C-6144-A9BF-202BDF6DE3E4}"/>
                </a:ext>
              </a:extLst>
            </p:cNvPr>
            <p:cNvCxnSpPr>
              <a:cxnSpLocks noChangeShapeType="1"/>
              <a:stCxn id="13331" idx="0"/>
              <a:endCxn id="13328" idx="2"/>
            </p:cNvCxnSpPr>
            <p:nvPr/>
          </p:nvCxnSpPr>
          <p:spPr bwMode="auto">
            <a:xfrm rot="5400000" flipH="1" flipV="1">
              <a:off x="1918336" y="4185947"/>
              <a:ext cx="243840"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6583" name="Straight Connector 22">
              <a:extLst>
                <a:ext uri="{FF2B5EF4-FFF2-40B4-BE49-F238E27FC236}">
                  <a16:creationId xmlns:a16="http://schemas.microsoft.com/office/drawing/2014/main" id="{0E6EAB3D-2934-2342-AF72-9234E6107625}"/>
                </a:ext>
              </a:extLst>
            </p:cNvPr>
            <p:cNvCxnSpPr>
              <a:cxnSpLocks noChangeShapeType="1"/>
              <a:stCxn id="13333" idx="0"/>
              <a:endCxn id="13331" idx="2"/>
            </p:cNvCxnSpPr>
            <p:nvPr/>
          </p:nvCxnSpPr>
          <p:spPr bwMode="auto">
            <a:xfrm rot="16200000" flipV="1">
              <a:off x="2318385" y="4761230"/>
              <a:ext cx="243840" cy="8001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6584" name="Straight Connector 22">
              <a:extLst>
                <a:ext uri="{FF2B5EF4-FFF2-40B4-BE49-F238E27FC236}">
                  <a16:creationId xmlns:a16="http://schemas.microsoft.com/office/drawing/2014/main" id="{9D393BEE-49DA-5041-95D4-7522D00D0D8E}"/>
                </a:ext>
              </a:extLst>
            </p:cNvPr>
            <p:cNvCxnSpPr>
              <a:cxnSpLocks noChangeShapeType="1"/>
              <a:stCxn id="13332" idx="0"/>
              <a:endCxn id="13331" idx="2"/>
            </p:cNvCxnSpPr>
            <p:nvPr/>
          </p:nvCxnSpPr>
          <p:spPr bwMode="auto">
            <a:xfrm rot="5400000" flipH="1" flipV="1">
              <a:off x="1438275" y="4681220"/>
              <a:ext cx="243840" cy="96012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337" name="Flowchart: Punched Tape 20">
              <a:extLst>
                <a:ext uri="{FF2B5EF4-FFF2-40B4-BE49-F238E27FC236}">
                  <a16:creationId xmlns:a16="http://schemas.microsoft.com/office/drawing/2014/main" id="{7C7D8CC9-15EF-864A-A632-028D20408542}"/>
                </a:ext>
              </a:extLst>
            </p:cNvPr>
            <p:cNvSpPr>
              <a:spLocks noChangeArrowheads="1"/>
            </p:cNvSpPr>
            <p:nvPr/>
          </p:nvSpPr>
          <p:spPr bwMode="auto">
            <a:xfrm>
              <a:off x="320040" y="6258993"/>
              <a:ext cx="1519155" cy="974927"/>
            </a:xfrm>
            <a:prstGeom prst="flowChartPunchedTape">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BeerSelect</a:t>
              </a:r>
            </a:p>
            <a:p>
              <a:pPr algn="ctr">
                <a:buClr>
                  <a:srgbClr val="000000"/>
                </a:buClr>
                <a:defRPr/>
              </a:pPr>
              <a:r>
                <a:rPr lang="en-US" sz="1875" kern="0">
                  <a:ea typeface="Arial"/>
                  <a:cs typeface="Arial"/>
                  <a:sym typeface="Arial"/>
                </a:rPr>
                <a:t>.class</a:t>
              </a:r>
            </a:p>
          </p:txBody>
        </p:sp>
        <p:cxnSp>
          <p:nvCxnSpPr>
            <p:cNvPr id="66586" name="Straight Connector 22">
              <a:extLst>
                <a:ext uri="{FF2B5EF4-FFF2-40B4-BE49-F238E27FC236}">
                  <a16:creationId xmlns:a16="http://schemas.microsoft.com/office/drawing/2014/main" id="{051681C6-C46C-5848-8F47-11FE359549C8}"/>
                </a:ext>
              </a:extLst>
            </p:cNvPr>
            <p:cNvCxnSpPr>
              <a:cxnSpLocks noChangeShapeType="1"/>
              <a:stCxn id="13337" idx="0"/>
              <a:endCxn id="13332" idx="2"/>
            </p:cNvCxnSpPr>
            <p:nvPr/>
          </p:nvCxnSpPr>
          <p:spPr bwMode="auto">
            <a:xfrm rot="5400000" flipH="1" flipV="1">
              <a:off x="909957" y="6184927"/>
              <a:ext cx="340359" cy="333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6587" name="Straight Connector 65">
              <a:extLst>
                <a:ext uri="{FF2B5EF4-FFF2-40B4-BE49-F238E27FC236}">
                  <a16:creationId xmlns:a16="http://schemas.microsoft.com/office/drawing/2014/main" id="{1B2560BC-A863-774A-A5E9-34094B452D01}"/>
                </a:ext>
              </a:extLst>
            </p:cNvPr>
            <p:cNvCxnSpPr>
              <a:cxnSpLocks noChangeShapeType="1"/>
              <a:stCxn id="13316" idx="3"/>
              <a:endCxn id="13318" idx="1"/>
            </p:cNvCxnSpPr>
            <p:nvPr/>
          </p:nvCxnSpPr>
          <p:spPr bwMode="auto">
            <a:xfrm>
              <a:off x="3280410" y="528320"/>
              <a:ext cx="1120140" cy="169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341" name="Rectangle 10">
              <a:extLst>
                <a:ext uri="{FF2B5EF4-FFF2-40B4-BE49-F238E27FC236}">
                  <a16:creationId xmlns:a16="http://schemas.microsoft.com/office/drawing/2014/main" id="{98202A7F-2969-ED46-BCEF-D0276EC14553}"/>
                </a:ext>
              </a:extLst>
            </p:cNvPr>
            <p:cNvSpPr>
              <a:spLocks noChangeArrowheads="1"/>
            </p:cNvSpPr>
            <p:nvPr/>
          </p:nvSpPr>
          <p:spPr bwMode="auto">
            <a:xfrm>
              <a:off x="7201935" y="162560"/>
              <a:ext cx="1519155" cy="732241"/>
            </a:xfrm>
            <a:prstGeom prst="rect">
              <a:avLst/>
            </a:prstGeom>
            <a:noFill/>
            <a:ln w="9525" algn="ctr">
              <a:solidFill>
                <a:schemeClr val="tx1"/>
              </a:solidFill>
              <a:round/>
              <a:headEnd/>
              <a:tailEnd/>
            </a:ln>
          </p:spPr>
          <p:txBody>
            <a:bodyPr lIns="90620" tIns="45310" rIns="90620" bIns="45310"/>
            <a:lstStyle/>
            <a:p>
              <a:pPr algn="ctr">
                <a:buClr>
                  <a:srgbClr val="000000"/>
                </a:buClr>
                <a:defRPr/>
              </a:pPr>
              <a:r>
                <a:rPr lang="en-US" sz="1875" kern="0">
                  <a:ea typeface="Arial"/>
                  <a:cs typeface="Arial"/>
                  <a:sym typeface="Arial"/>
                </a:rPr>
                <a:t>tomcat</a:t>
              </a:r>
            </a:p>
          </p:txBody>
        </p:sp>
        <p:cxnSp>
          <p:nvCxnSpPr>
            <p:cNvPr id="66589" name="Straight Connector 69">
              <a:extLst>
                <a:ext uri="{FF2B5EF4-FFF2-40B4-BE49-F238E27FC236}">
                  <a16:creationId xmlns:a16="http://schemas.microsoft.com/office/drawing/2014/main" id="{17FD3E4A-A867-FE49-A4D3-1EBBFEC9C450}"/>
                </a:ext>
              </a:extLst>
            </p:cNvPr>
            <p:cNvCxnSpPr>
              <a:cxnSpLocks noChangeShapeType="1"/>
              <a:stCxn id="13318" idx="3"/>
              <a:endCxn id="13341" idx="1"/>
            </p:cNvCxnSpPr>
            <p:nvPr/>
          </p:nvCxnSpPr>
          <p:spPr bwMode="auto">
            <a:xfrm>
              <a:off x="5920740" y="528320"/>
              <a:ext cx="1280160" cy="169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992693D9-FEEC-5E4A-A69C-5E75939A364C}"/>
              </a:ext>
            </a:extLst>
          </p:cNvPr>
          <p:cNvSpPr>
            <a:spLocks noGrp="1" noChangeArrowheads="1"/>
          </p:cNvSpPr>
          <p:nvPr>
            <p:ph type="title"/>
          </p:nvPr>
        </p:nvSpPr>
        <p:spPr>
          <a:xfrm>
            <a:off x="690563" y="364629"/>
            <a:ext cx="7762875" cy="1326058"/>
          </a:xfrm>
        </p:spPr>
        <p:txBody>
          <a:bodyPr/>
          <a:lstStyle/>
          <a:p>
            <a:pPr fontAlgn="auto">
              <a:defRPr/>
            </a:pPr>
            <a:r>
              <a:rPr lang="en-US" altLang="en-US">
                <a:solidFill>
                  <a:schemeClr val="dk1"/>
                </a:solidFill>
                <a:sym typeface="Arial"/>
              </a:rPr>
              <a:t>form.html</a:t>
            </a:r>
          </a:p>
        </p:txBody>
      </p:sp>
      <p:sp>
        <p:nvSpPr>
          <p:cNvPr id="68610" name="Content Placeholder 2">
            <a:extLst>
              <a:ext uri="{FF2B5EF4-FFF2-40B4-BE49-F238E27FC236}">
                <a16:creationId xmlns:a16="http://schemas.microsoft.com/office/drawing/2014/main" id="{21C7F893-3BD6-774E-BE03-52CF43E355EF}"/>
              </a:ext>
            </a:extLst>
          </p:cNvPr>
          <p:cNvSpPr txBox="1">
            <a:spLocks noGrp="1" noChangeArrowheads="1"/>
          </p:cNvSpPr>
          <p:nvPr>
            <p:ph type="body" idx="1"/>
          </p:nvPr>
        </p:nvSpPr>
        <p:spPr>
          <a:xfrm>
            <a:off x="690563" y="1826121"/>
            <a:ext cx="7762875" cy="4350246"/>
          </a:xfrm>
        </p:spPr>
        <p:txBody>
          <a:bodyPr/>
          <a:lstStyle/>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&lt;form method="</a:t>
            </a:r>
            <a:r>
              <a:rPr lang="en-US" altLang="en-US" sz="1875">
                <a:solidFill>
                  <a:srgbClr val="FF0000"/>
                </a:solidFill>
                <a:latin typeface="Courier New" panose="02070309020205020404" pitchFamily="49" charset="0"/>
                <a:cs typeface="Courier New" panose="02070309020205020404" pitchFamily="49" charset="0"/>
              </a:rPr>
              <a:t>POST</a:t>
            </a:r>
            <a:r>
              <a:rPr lang="en-US" altLang="en-US" sz="1875">
                <a:latin typeface="Courier New" panose="02070309020205020404" pitchFamily="49" charset="0"/>
                <a:cs typeface="Courier New" panose="02070309020205020404" pitchFamily="49" charset="0"/>
              </a:rPr>
              <a: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action="</a:t>
            </a:r>
            <a:r>
              <a:rPr lang="en-US" altLang="en-US" sz="1875">
                <a:solidFill>
                  <a:srgbClr val="FF0000"/>
                </a:solidFill>
                <a:latin typeface="Courier New" panose="02070309020205020404" pitchFamily="49" charset="0"/>
                <a:cs typeface="Courier New" panose="02070309020205020404" pitchFamily="49" charset="0"/>
              </a:rPr>
              <a:t>SelectBeer.do</a:t>
            </a:r>
            <a:r>
              <a:rPr lang="en-US" altLang="en-US" sz="1875">
                <a:latin typeface="Courier New" panose="02070309020205020404" pitchFamily="49" charset="0"/>
                <a:cs typeface="Courier New" panose="02070309020205020404" pitchFamily="49" charset="0"/>
              </a:rPr>
              <a:t>"&gt;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Select beer characteristics</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&lt;p&gt;Color: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&lt;select name="color" size="1"&gt;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&lt;option value="light"&gt;light&lt;/option&gt;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&lt;option value="amber"&gt;amber&lt;/option&gt;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&lt;option value="brown"&gt;brown&lt;/option&gt;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&lt;option value="dark"&gt;dark&lt;/option&gt;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&lt;/select&gt;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&lt;center&gt; &lt;input type="SUBMIT"&gt;  &lt;/center&gt;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&lt;/form&gt; </a:t>
            </a:r>
          </a:p>
        </p:txBody>
      </p:sp>
      <p:pic>
        <p:nvPicPr>
          <p:cNvPr id="68611" name="Picture 3">
            <a:extLst>
              <a:ext uri="{FF2B5EF4-FFF2-40B4-BE49-F238E27FC236}">
                <a16:creationId xmlns:a16="http://schemas.microsoft.com/office/drawing/2014/main" id="{5F57CB0D-E105-9F42-909D-A7ACD6BD6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503039"/>
            <a:ext cx="3524250" cy="247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B936AA70-7806-084D-8337-A54227BC1E0B}"/>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web.xml</a:t>
            </a:r>
          </a:p>
        </p:txBody>
      </p:sp>
      <p:sp>
        <p:nvSpPr>
          <p:cNvPr id="69634" name="Content Placeholder 2">
            <a:extLst>
              <a:ext uri="{FF2B5EF4-FFF2-40B4-BE49-F238E27FC236}">
                <a16:creationId xmlns:a16="http://schemas.microsoft.com/office/drawing/2014/main" id="{53D592F0-C1F1-8240-AFE1-20DB299F4554}"/>
              </a:ext>
            </a:extLst>
          </p:cNvPr>
          <p:cNvSpPr txBox="1">
            <a:spLocks noGrp="1" noChangeArrowheads="1"/>
          </p:cNvSpPr>
          <p:nvPr>
            <p:ph type="body" idx="1"/>
          </p:nvPr>
        </p:nvSpPr>
        <p:spPr>
          <a:xfrm>
            <a:off x="690563" y="1826121"/>
            <a:ext cx="7762875" cy="4350246"/>
          </a:xfrm>
        </p:spPr>
        <p:txBody>
          <a:bodyPr/>
          <a:lstStyle/>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&lt;?xml version="1.0" encoding="UTF-8"?&gt;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&lt;web-app …&gt;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&lt;servlet&gt;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&lt;servlet-name&gt;</a:t>
            </a:r>
            <a:r>
              <a:rPr lang="en-US" altLang="en-US" sz="1875">
                <a:solidFill>
                  <a:srgbClr val="FF0000"/>
                </a:solidFill>
                <a:latin typeface="Courier New" panose="02070309020205020404" pitchFamily="49" charset="0"/>
                <a:cs typeface="Courier New" panose="02070309020205020404" pitchFamily="49" charset="0"/>
              </a:rPr>
              <a:t>ServletBeer</a:t>
            </a:r>
            <a:r>
              <a:rPr lang="en-US" altLang="en-US" sz="1875">
                <a:latin typeface="Courier New" panose="02070309020205020404" pitchFamily="49" charset="0"/>
                <a:cs typeface="Courier New" panose="02070309020205020404" pitchFamily="49" charset="0"/>
              </a:rPr>
              <a:t>&lt;/servlet-name&gt;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&lt;servlet-class&gt;</a:t>
            </a:r>
            <a:r>
              <a:rPr lang="en-US" altLang="en-US" sz="1875">
                <a:solidFill>
                  <a:srgbClr val="FF0000"/>
                </a:solidFill>
                <a:latin typeface="Courier New" panose="02070309020205020404" pitchFamily="49" charset="0"/>
                <a:cs typeface="Courier New" panose="02070309020205020404" pitchFamily="49" charset="0"/>
              </a:rPr>
              <a:t>com.example.web.BeerSelect</a:t>
            </a:r>
          </a:p>
          <a:p>
            <a:pPr marL="449461">
              <a:spcBef>
                <a:spcPts val="223"/>
              </a:spcBef>
              <a:spcAft>
                <a:spcPct val="0"/>
              </a:spcAft>
              <a:buClr>
                <a:srgbClr val="000000"/>
              </a:buClr>
              <a:buNone/>
            </a:pPr>
            <a:r>
              <a:rPr lang="en-US" altLang="en-US" sz="1875">
                <a:solidFill>
                  <a:srgbClr val="FF0000"/>
                </a:solidFill>
                <a:latin typeface="Courier New" panose="02070309020205020404" pitchFamily="49" charset="0"/>
                <a:cs typeface="Courier New" panose="02070309020205020404" pitchFamily="49" charset="0"/>
              </a:rPr>
              <a:t>                             </a:t>
            </a:r>
            <a:r>
              <a:rPr lang="en-US" altLang="en-US" sz="1875">
                <a:latin typeface="Courier New" panose="02070309020205020404" pitchFamily="49" charset="0"/>
                <a:cs typeface="Courier New" panose="02070309020205020404" pitchFamily="49" charset="0"/>
              </a:rPr>
              <a:t>&lt;/servlet-class&gt;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&lt;/servlet&gt;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&lt;servlet-mapping&gt;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&lt;servlet-name&gt;</a:t>
            </a:r>
            <a:r>
              <a:rPr lang="en-US" altLang="en-US" sz="1875">
                <a:solidFill>
                  <a:srgbClr val="FF0000"/>
                </a:solidFill>
                <a:latin typeface="Courier New" panose="02070309020205020404" pitchFamily="49" charset="0"/>
                <a:cs typeface="Courier New" panose="02070309020205020404" pitchFamily="49" charset="0"/>
              </a:rPr>
              <a:t>ServletBeer</a:t>
            </a:r>
            <a:r>
              <a:rPr lang="en-US" altLang="en-US" sz="1875">
                <a:latin typeface="Courier New" panose="02070309020205020404" pitchFamily="49" charset="0"/>
                <a:cs typeface="Courier New" panose="02070309020205020404" pitchFamily="49" charset="0"/>
              </a:rPr>
              <a:t>&lt;/servlet-name&gt;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&lt;url-pattern&gt;</a:t>
            </a:r>
            <a:r>
              <a:rPr lang="en-US" altLang="en-US" sz="1875">
                <a:solidFill>
                  <a:srgbClr val="FF0000"/>
                </a:solidFill>
                <a:latin typeface="Courier New" panose="02070309020205020404" pitchFamily="49" charset="0"/>
                <a:cs typeface="Courier New" panose="02070309020205020404" pitchFamily="49" charset="0"/>
              </a:rPr>
              <a:t>/SelectBeer.do</a:t>
            </a:r>
            <a:r>
              <a:rPr lang="en-US" altLang="en-US" sz="1875">
                <a:latin typeface="Courier New" panose="02070309020205020404" pitchFamily="49" charset="0"/>
                <a:cs typeface="Courier New" panose="02070309020205020404" pitchFamily="49" charset="0"/>
              </a:rPr>
              <a:t>&lt;/url-pattern&gt;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&lt;/servlet-mapping&gt;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&lt;/web-app&gt;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E1F66B47-04BB-AA43-A215-863D0AEEFEF2}"/>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Servlet BeerSelect – Version 1</a:t>
            </a:r>
          </a:p>
        </p:txBody>
      </p:sp>
      <p:sp>
        <p:nvSpPr>
          <p:cNvPr id="70658" name="Content Placeholder 2">
            <a:extLst>
              <a:ext uri="{FF2B5EF4-FFF2-40B4-BE49-F238E27FC236}">
                <a16:creationId xmlns:a16="http://schemas.microsoft.com/office/drawing/2014/main" id="{DF2E734F-1A4E-174B-862C-77074F4BE72B}"/>
              </a:ext>
            </a:extLst>
          </p:cNvPr>
          <p:cNvSpPr txBox="1">
            <a:spLocks noGrp="1" noChangeArrowheads="1"/>
          </p:cNvSpPr>
          <p:nvPr>
            <p:ph type="body" idx="1"/>
          </p:nvPr>
        </p:nvSpPr>
        <p:spPr>
          <a:xfrm>
            <a:off x="690563" y="1826121"/>
            <a:ext cx="7762875" cy="4350246"/>
          </a:xfrm>
        </p:spPr>
        <p:txBody>
          <a:bodyPr/>
          <a:lstStyle/>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public class BeerSelect extends HttpServlet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@Override</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protected void doPost(HttpServletRequest request, HttpServletResponse response) throws ServletException, IOException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response.setContentType("text/html");</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PrintWriter out = response.getWriter();</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out.println("Beer Selection Advice&lt;br&gt;");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String c = request.getParameter("color");</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out.println("&lt;br&gt;Got beer color "+c);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B6B6E1B4-6EBB-354C-BB06-713520267582}"/>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Application Test</a:t>
            </a:r>
          </a:p>
        </p:txBody>
      </p:sp>
      <p:sp>
        <p:nvSpPr>
          <p:cNvPr id="2" name="Text Placeholder 1">
            <a:extLst>
              <a:ext uri="{FF2B5EF4-FFF2-40B4-BE49-F238E27FC236}">
                <a16:creationId xmlns:a16="http://schemas.microsoft.com/office/drawing/2014/main" id="{C52664B0-7F46-D045-91AB-0EAA7329008C}"/>
              </a:ext>
            </a:extLst>
          </p:cNvPr>
          <p:cNvSpPr>
            <a:spLocks noGrp="1"/>
          </p:cNvSpPr>
          <p:nvPr>
            <p:ph type="body" idx="1"/>
          </p:nvPr>
        </p:nvSpPr>
        <p:spPr>
          <a:xfrm>
            <a:off x="690563" y="1826121"/>
            <a:ext cx="7762875" cy="4350246"/>
          </a:xfrm>
        </p:spPr>
        <p:txBody>
          <a:bodyPr/>
          <a:lstStyle/>
          <a:p>
            <a:pPr fontAlgn="auto">
              <a:buFont typeface="Arial"/>
              <a:buChar char="•"/>
              <a:defRPr/>
            </a:pPr>
            <a:endParaRPr lang="en-VN">
              <a:solidFill>
                <a:schemeClr val="dk1"/>
              </a:solidFill>
              <a:sym typeface="Arial"/>
            </a:endParaRPr>
          </a:p>
        </p:txBody>
      </p:sp>
      <p:pic>
        <p:nvPicPr>
          <p:cNvPr id="71683" name="Picture 2">
            <a:extLst>
              <a:ext uri="{FF2B5EF4-FFF2-40B4-BE49-F238E27FC236}">
                <a16:creationId xmlns:a16="http://schemas.microsoft.com/office/drawing/2014/main" id="{DE478482-D88F-E846-B5AF-4E4DB97BB80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1438" y="991196"/>
            <a:ext cx="4439543" cy="3123903"/>
          </a:xfrm>
          <a:noFill/>
        </p:spPr>
      </p:pic>
      <p:pic>
        <p:nvPicPr>
          <p:cNvPr id="71684" name="Picture 3">
            <a:extLst>
              <a:ext uri="{FF2B5EF4-FFF2-40B4-BE49-F238E27FC236}">
                <a16:creationId xmlns:a16="http://schemas.microsoft.com/office/drawing/2014/main" id="{120CF56A-390F-B742-BD7A-503B4AC08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575" y="3123903"/>
            <a:ext cx="4763988" cy="335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685" name="Curved Connector 7">
            <a:extLst>
              <a:ext uri="{FF2B5EF4-FFF2-40B4-BE49-F238E27FC236}">
                <a16:creationId xmlns:a16="http://schemas.microsoft.com/office/drawing/2014/main" id="{C5B66FCB-EFE2-F849-B74D-7886EC0E1C83}"/>
              </a:ext>
            </a:extLst>
          </p:cNvPr>
          <p:cNvCxnSpPr>
            <a:cxnSpLocks noChangeShapeType="1"/>
          </p:cNvCxnSpPr>
          <p:nvPr/>
        </p:nvCxnSpPr>
        <p:spPr bwMode="auto">
          <a:xfrm>
            <a:off x="2546449" y="4115098"/>
            <a:ext cx="1724918" cy="989707"/>
          </a:xfrm>
          <a:prstGeom prst="curvedConnector3">
            <a:avLst>
              <a:gd name="adj1" fmla="val -444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43DEDFE7-14CB-9B44-85CA-C2F054F4DF55}"/>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Model BeerExpert</a:t>
            </a:r>
          </a:p>
        </p:txBody>
      </p:sp>
      <p:sp>
        <p:nvSpPr>
          <p:cNvPr id="72706" name="Content Placeholder 2">
            <a:extLst>
              <a:ext uri="{FF2B5EF4-FFF2-40B4-BE49-F238E27FC236}">
                <a16:creationId xmlns:a16="http://schemas.microsoft.com/office/drawing/2014/main" id="{543805A6-4783-014A-A4C5-25A21F55A99D}"/>
              </a:ext>
            </a:extLst>
          </p:cNvPr>
          <p:cNvSpPr txBox="1">
            <a:spLocks noGrp="1" noChangeArrowheads="1"/>
          </p:cNvSpPr>
          <p:nvPr>
            <p:ph type="body" idx="1"/>
          </p:nvPr>
        </p:nvSpPr>
        <p:spPr>
          <a:xfrm>
            <a:off x="690563" y="1826121"/>
            <a:ext cx="7762875" cy="4350246"/>
          </a:xfrm>
        </p:spPr>
        <p:txBody>
          <a:bodyPr/>
          <a:lstStyle/>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public class BeerExpert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public List getBrands(String color){</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List brands = new ArrayList();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if(color.equals("amber")){</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brands.add("Jack Amber");</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brands.add("Red Moose");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else{</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brands.add("Jail Pale Ale");</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brands.add("Gout Stout");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return brands;</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a:t>
            </a:r>
          </a:p>
        </p:txBody>
      </p:sp>
      <p:sp>
        <p:nvSpPr>
          <p:cNvPr id="72707" name="Slide Number Placeholder 3">
            <a:extLst>
              <a:ext uri="{FF2B5EF4-FFF2-40B4-BE49-F238E27FC236}">
                <a16:creationId xmlns:a16="http://schemas.microsoft.com/office/drawing/2014/main" id="{85402156-ED7C-EC43-BAFF-AE36B880539B}"/>
              </a:ext>
            </a:extLst>
          </p:cNvPr>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0620" tIns="45310" rIns="90620" bIns="45310" numCol="1" rtlCol="0" anchor="ctr" compatLnSpc="1">
            <a:prstTxWarp prst="textNoShape">
              <a:avLst/>
            </a:prstTxWarp>
          </a:bodyPr>
          <a:lstStyle>
            <a:lvl1pPr>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696516" indent="-267891">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07156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500188"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92881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35743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78606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21468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64331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fontAlgn="base">
              <a:spcBef>
                <a:spcPct val="0"/>
              </a:spcBef>
              <a:spcAft>
                <a:spcPct val="0"/>
              </a:spcAft>
              <a:buFontTx/>
              <a:buNone/>
            </a:pPr>
            <a:fld id="{0FE02788-6400-2A4C-B9EA-7F8D435C673B}" type="slidenum">
              <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rPr>
              <a:pPr fontAlgn="base">
                <a:spcBef>
                  <a:spcPct val="0"/>
                </a:spcBef>
                <a:spcAft>
                  <a:spcPct val="0"/>
                </a:spcAft>
                <a:buFontTx/>
                <a:buNone/>
              </a:pPr>
              <a:t>35</a:t>
            </a:fld>
            <a:endPar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1C0DB3AD-95E4-1B4E-846E-B4954B3620B5}"/>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Servlet BeerSelect – Version 2</a:t>
            </a:r>
          </a:p>
        </p:txBody>
      </p:sp>
      <p:sp>
        <p:nvSpPr>
          <p:cNvPr id="73730" name="Content Placeholder 2">
            <a:extLst>
              <a:ext uri="{FF2B5EF4-FFF2-40B4-BE49-F238E27FC236}">
                <a16:creationId xmlns:a16="http://schemas.microsoft.com/office/drawing/2014/main" id="{BB6F5C95-8E5A-604D-B084-5A5C8A1BA4A7}"/>
              </a:ext>
            </a:extLst>
          </p:cNvPr>
          <p:cNvSpPr txBox="1">
            <a:spLocks noGrp="1" noChangeArrowheads="1"/>
          </p:cNvSpPr>
          <p:nvPr>
            <p:ph type="body" idx="1"/>
          </p:nvPr>
        </p:nvSpPr>
        <p:spPr>
          <a:xfrm>
            <a:off x="690563" y="1826121"/>
            <a:ext cx="7762875" cy="4350246"/>
          </a:xfrm>
        </p:spPr>
        <p:txBody>
          <a:bodyPr/>
          <a:lstStyle/>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import package com.example.web;</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protected void doPost(HttpServletRequest request, HttpServletResponse response)</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throws ServletException, IOException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String c = request.getParameter("color");</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BeerExpert be = new BeerExpert();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List result = be.getBrands(c);</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response.setContentType("text/html");</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PrintWriter out = response.getWriter();</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out.println("Beer Selection Advice&lt;br&gt;");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Iterator it = result.iterator();</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while(it.hasNext()){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out.print("&lt;br&gt;try: "+it.next());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0C530A7C-6295-2249-B36C-E4D947DDD565}"/>
              </a:ext>
            </a:extLst>
          </p:cNvPr>
          <p:cNvSpPr>
            <a:spLocks noGrp="1" noChangeArrowheads="1"/>
          </p:cNvSpPr>
          <p:nvPr>
            <p:ph type="title"/>
          </p:nvPr>
        </p:nvSpPr>
        <p:spPr>
          <a:xfrm>
            <a:off x="690563" y="364629"/>
            <a:ext cx="7762875" cy="1326058"/>
          </a:xfrm>
        </p:spPr>
        <p:txBody>
          <a:bodyPr/>
          <a:lstStyle/>
          <a:p>
            <a:pPr fontAlgn="auto">
              <a:defRPr/>
            </a:pPr>
            <a:r>
              <a:rPr lang="en-US" altLang="en-US">
                <a:solidFill>
                  <a:schemeClr val="dk1"/>
                </a:solidFill>
                <a:sym typeface="Arial"/>
              </a:rPr>
              <a:t>Application Test</a:t>
            </a:r>
          </a:p>
        </p:txBody>
      </p:sp>
      <p:sp>
        <p:nvSpPr>
          <p:cNvPr id="74754" name="Slide Number Placeholder 3">
            <a:extLst>
              <a:ext uri="{FF2B5EF4-FFF2-40B4-BE49-F238E27FC236}">
                <a16:creationId xmlns:a16="http://schemas.microsoft.com/office/drawing/2014/main" id="{BFD0AE33-E37F-3F4E-8F6C-DF0C72D41332}"/>
              </a:ext>
            </a:extLst>
          </p:cNvPr>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0620" tIns="45310" rIns="90620" bIns="45310" numCol="1" rtlCol="0" anchor="ctr" compatLnSpc="1">
            <a:prstTxWarp prst="textNoShape">
              <a:avLst/>
            </a:prstTxWarp>
          </a:bodyPr>
          <a:lstStyle>
            <a:lvl1pPr>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696516" indent="-267891">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07156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500188"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92881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35743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78606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21468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64331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fontAlgn="base">
              <a:spcBef>
                <a:spcPct val="0"/>
              </a:spcBef>
              <a:spcAft>
                <a:spcPct val="0"/>
              </a:spcAft>
              <a:buFontTx/>
              <a:buNone/>
            </a:pPr>
            <a:fld id="{47C80607-3C63-5B4E-8B4A-273143F7AB97}" type="slidenum">
              <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rPr>
              <a:pPr fontAlgn="base">
                <a:spcBef>
                  <a:spcPct val="0"/>
                </a:spcBef>
                <a:spcAft>
                  <a:spcPct val="0"/>
                </a:spcAft>
                <a:buFontTx/>
                <a:buNone/>
              </a:pPr>
              <a:t>37</a:t>
            </a:fld>
            <a:endPar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endParaRPr>
          </a:p>
        </p:txBody>
      </p:sp>
      <p:pic>
        <p:nvPicPr>
          <p:cNvPr id="74755" name="Picture 2">
            <a:extLst>
              <a:ext uri="{FF2B5EF4-FFF2-40B4-BE49-F238E27FC236}">
                <a16:creationId xmlns:a16="http://schemas.microsoft.com/office/drawing/2014/main" id="{40523B1B-C4C1-CA4A-840C-89D5833CB386}"/>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5067" y="1646039"/>
            <a:ext cx="4439543" cy="3123903"/>
          </a:xfrm>
          <a:noFill/>
        </p:spPr>
      </p:pic>
      <p:cxnSp>
        <p:nvCxnSpPr>
          <p:cNvPr id="74756" name="Curved Connector 7">
            <a:extLst>
              <a:ext uri="{FF2B5EF4-FFF2-40B4-BE49-F238E27FC236}">
                <a16:creationId xmlns:a16="http://schemas.microsoft.com/office/drawing/2014/main" id="{3FB9DD90-838C-B643-A22D-C8C511B00142}"/>
              </a:ext>
            </a:extLst>
          </p:cNvPr>
          <p:cNvCxnSpPr>
            <a:cxnSpLocks noChangeShapeType="1"/>
          </p:cNvCxnSpPr>
          <p:nvPr/>
        </p:nvCxnSpPr>
        <p:spPr bwMode="auto">
          <a:xfrm>
            <a:off x="2546449" y="4115098"/>
            <a:ext cx="1724918" cy="989707"/>
          </a:xfrm>
          <a:prstGeom prst="curvedConnector3">
            <a:avLst>
              <a:gd name="adj1" fmla="val -444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74757" name="Picture 2">
            <a:extLst>
              <a:ext uri="{FF2B5EF4-FFF2-40B4-BE49-F238E27FC236}">
                <a16:creationId xmlns:a16="http://schemas.microsoft.com/office/drawing/2014/main" id="{C536A1E1-EC95-2640-AD6C-556565C09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270" y="3504903"/>
            <a:ext cx="4350246" cy="306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E95698F2-33E9-6242-A25E-35F9CD69A077}"/>
              </a:ext>
            </a:extLst>
          </p:cNvPr>
          <p:cNvSpPr>
            <a:spLocks noGrp="1" noChangeArrowheads="1"/>
          </p:cNvSpPr>
          <p:nvPr>
            <p:ph type="title"/>
          </p:nvPr>
        </p:nvSpPr>
        <p:spPr>
          <a:xfrm>
            <a:off x="690563" y="364629"/>
            <a:ext cx="7762875" cy="1326058"/>
          </a:xfrm>
        </p:spPr>
        <p:txBody>
          <a:bodyPr/>
          <a:lstStyle/>
          <a:p>
            <a:pPr fontAlgn="auto">
              <a:defRPr/>
            </a:pPr>
            <a:r>
              <a:rPr lang="en-US" altLang="en-US">
                <a:solidFill>
                  <a:schemeClr val="dk1"/>
                </a:solidFill>
                <a:sym typeface="Arial"/>
              </a:rPr>
              <a:t>Current Architecture of the Application</a:t>
            </a:r>
          </a:p>
        </p:txBody>
      </p:sp>
      <p:sp>
        <p:nvSpPr>
          <p:cNvPr id="2" name="Text Placeholder 1">
            <a:extLst>
              <a:ext uri="{FF2B5EF4-FFF2-40B4-BE49-F238E27FC236}">
                <a16:creationId xmlns:a16="http://schemas.microsoft.com/office/drawing/2014/main" id="{F806A009-E38B-3A47-9A16-CA91BCEA60C6}"/>
              </a:ext>
            </a:extLst>
          </p:cNvPr>
          <p:cNvSpPr>
            <a:spLocks noGrp="1"/>
          </p:cNvSpPr>
          <p:nvPr>
            <p:ph type="body" idx="1"/>
          </p:nvPr>
        </p:nvSpPr>
        <p:spPr>
          <a:xfrm>
            <a:off x="690563" y="1826121"/>
            <a:ext cx="7762875" cy="4350246"/>
          </a:xfrm>
        </p:spPr>
        <p:txBody>
          <a:bodyPr/>
          <a:lstStyle/>
          <a:p>
            <a:pPr fontAlgn="auto">
              <a:buFont typeface="Arial"/>
              <a:buChar char="•"/>
              <a:defRPr/>
            </a:pPr>
            <a:endParaRPr lang="en-VN">
              <a:solidFill>
                <a:schemeClr val="dk1"/>
              </a:solidFill>
              <a:sym typeface="Arial"/>
            </a:endParaRPr>
          </a:p>
        </p:txBody>
      </p:sp>
      <p:pic>
        <p:nvPicPr>
          <p:cNvPr id="75779" name="Picture 2">
            <a:extLst>
              <a:ext uri="{FF2B5EF4-FFF2-40B4-BE49-F238E27FC236}">
                <a16:creationId xmlns:a16="http://schemas.microsoft.com/office/drawing/2014/main" id="{1FFFB2EC-910C-3C4C-95AB-8145DC154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79" y="1448098"/>
            <a:ext cx="8993683" cy="419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B2EDFA85-E648-AB44-B950-9A8D5B69516D}"/>
              </a:ext>
            </a:extLst>
          </p:cNvPr>
          <p:cNvSpPr>
            <a:spLocks noGrp="1" noChangeArrowheads="1"/>
          </p:cNvSpPr>
          <p:nvPr>
            <p:ph type="title"/>
          </p:nvPr>
        </p:nvSpPr>
        <p:spPr>
          <a:xfrm>
            <a:off x="828972" y="422673"/>
            <a:ext cx="7762875" cy="1326058"/>
          </a:xfrm>
        </p:spPr>
        <p:txBody>
          <a:bodyPr/>
          <a:lstStyle/>
          <a:p>
            <a:pPr fontAlgn="auto">
              <a:defRPr/>
            </a:pPr>
            <a:r>
              <a:rPr lang="en-US" altLang="en-US">
                <a:solidFill>
                  <a:schemeClr val="dk1"/>
                </a:solidFill>
                <a:sym typeface="Arial"/>
              </a:rPr>
              <a:t>Desired Application Architecture</a:t>
            </a:r>
          </a:p>
        </p:txBody>
      </p:sp>
      <p:sp>
        <p:nvSpPr>
          <p:cNvPr id="2" name="Text Placeholder 1">
            <a:extLst>
              <a:ext uri="{FF2B5EF4-FFF2-40B4-BE49-F238E27FC236}">
                <a16:creationId xmlns:a16="http://schemas.microsoft.com/office/drawing/2014/main" id="{F3DD89E1-C0DB-254A-BF96-8699F6F620EC}"/>
              </a:ext>
            </a:extLst>
          </p:cNvPr>
          <p:cNvSpPr>
            <a:spLocks noGrp="1"/>
          </p:cNvSpPr>
          <p:nvPr>
            <p:ph type="body" idx="1"/>
          </p:nvPr>
        </p:nvSpPr>
        <p:spPr>
          <a:xfrm>
            <a:off x="690563" y="1826121"/>
            <a:ext cx="7762875" cy="4350246"/>
          </a:xfrm>
        </p:spPr>
        <p:txBody>
          <a:bodyPr/>
          <a:lstStyle/>
          <a:p>
            <a:pPr fontAlgn="auto">
              <a:buFont typeface="Arial"/>
              <a:buChar char="•"/>
              <a:defRPr/>
            </a:pPr>
            <a:endParaRPr lang="en-VN">
              <a:solidFill>
                <a:schemeClr val="dk1"/>
              </a:solidFill>
              <a:sym typeface="Arial"/>
            </a:endParaRPr>
          </a:p>
        </p:txBody>
      </p:sp>
      <p:pic>
        <p:nvPicPr>
          <p:cNvPr id="76803" name="Picture 3">
            <a:extLst>
              <a:ext uri="{FF2B5EF4-FFF2-40B4-BE49-F238E27FC236}">
                <a16:creationId xmlns:a16="http://schemas.microsoft.com/office/drawing/2014/main" id="{EF598884-D107-304C-94C9-1DE9FB99B17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52153" y="1748731"/>
            <a:ext cx="8520410" cy="5101828"/>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D2CC267-CBC9-FE46-98B7-02CE047941EE}"/>
              </a:ext>
            </a:extLst>
          </p:cNvPr>
          <p:cNvSpPr>
            <a:spLocks noGrp="1" noChangeArrowheads="1"/>
          </p:cNvSpPr>
          <p:nvPr>
            <p:ph type="title"/>
          </p:nvPr>
        </p:nvSpPr>
        <p:spPr/>
        <p:txBody>
          <a:bodyPr/>
          <a:lstStyle/>
          <a:p>
            <a:r>
              <a:rPr lang="en-US" altLang="en-US" sz="3000">
                <a:latin typeface="+mn-lt"/>
              </a:rPr>
              <a:t>Java Servlets</a:t>
            </a:r>
          </a:p>
        </p:txBody>
      </p:sp>
      <p:sp>
        <p:nvSpPr>
          <p:cNvPr id="19459" name="Rectangle 3">
            <a:extLst>
              <a:ext uri="{FF2B5EF4-FFF2-40B4-BE49-F238E27FC236}">
                <a16:creationId xmlns:a16="http://schemas.microsoft.com/office/drawing/2014/main" id="{A0398553-4774-2542-9253-867AB84B8752}"/>
              </a:ext>
            </a:extLst>
          </p:cNvPr>
          <p:cNvSpPr>
            <a:spLocks noGrp="1" noChangeArrowheads="1"/>
          </p:cNvSpPr>
          <p:nvPr>
            <p:ph type="body" idx="1"/>
          </p:nvPr>
        </p:nvSpPr>
        <p:spPr/>
        <p:txBody>
          <a:bodyPr/>
          <a:lstStyle/>
          <a:p>
            <a:r>
              <a:rPr lang="en-US" altLang="en-US" dirty="0"/>
              <a:t>Together with web pages and other components, servlets constitute part of a web application</a:t>
            </a:r>
          </a:p>
          <a:p>
            <a:endParaRPr lang="en-US" altLang="en-US" sz="2813" dirty="0"/>
          </a:p>
          <a:p>
            <a:r>
              <a:rPr lang="en-US" altLang="en-US" dirty="0"/>
              <a:t>Servlets can</a:t>
            </a:r>
          </a:p>
          <a:p>
            <a:pPr lvl="1"/>
            <a:r>
              <a:rPr lang="en-US" altLang="en-US" sz="2400" dirty="0"/>
              <a:t>create dynamic (HTML) content in response to a request</a:t>
            </a:r>
          </a:p>
          <a:p>
            <a:pPr lvl="1"/>
            <a:r>
              <a:rPr lang="en-US" altLang="en-US" sz="2400" dirty="0"/>
              <a:t>handle user input, such as from HTML forms</a:t>
            </a:r>
          </a:p>
          <a:p>
            <a:pPr lvl="1"/>
            <a:r>
              <a:rPr lang="en-US" altLang="en-US" sz="2400" dirty="0"/>
              <a:t>access databases, files, and other system resources</a:t>
            </a:r>
          </a:p>
          <a:p>
            <a:pPr lvl="1"/>
            <a:r>
              <a:rPr lang="en-US" altLang="en-US" sz="2400" dirty="0"/>
              <a:t>perform any computation required by an application</a:t>
            </a:r>
          </a:p>
        </p:txBody>
      </p:sp>
    </p:spTree>
    <p:extLst>
      <p:ext uri="{BB962C8B-B14F-4D97-AF65-F5344CB8AC3E}">
        <p14:creationId xmlns:p14="http://schemas.microsoft.com/office/powerpoint/2010/main" val="2341483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3E98B052-6F97-9C41-890F-3AA0D4AC0C4B}"/>
              </a:ext>
            </a:extLst>
          </p:cNvPr>
          <p:cNvSpPr txBox="1">
            <a:spLocks noGrp="1" noChangeArrowheads="1"/>
          </p:cNvSpPr>
          <p:nvPr>
            <p:ph type="title"/>
          </p:nvPr>
        </p:nvSpPr>
        <p:spPr>
          <a:xfrm>
            <a:off x="690563" y="364629"/>
            <a:ext cx="7762875" cy="1326058"/>
          </a:xfrm>
        </p:spPr>
        <p:txBody>
          <a:bodyPr/>
          <a:lstStyle/>
          <a:p>
            <a:pPr>
              <a:spcBef>
                <a:spcPct val="0"/>
              </a:spcBef>
              <a:spcAft>
                <a:spcPct val="0"/>
              </a:spcAft>
              <a:buClr>
                <a:srgbClr val="000000"/>
              </a:buClr>
              <a:buFont typeface="Arial" panose="020B0604020202020204" pitchFamily="34" charset="0"/>
              <a:buNone/>
            </a:pPr>
            <a:r>
              <a:rPr lang="en-US" altLang="en-US" sz="3000">
                <a:latin typeface="Arial" panose="020B0604020202020204" pitchFamily="34" charset="0"/>
                <a:cs typeface="Arial" panose="020B0604020202020204" pitchFamily="34" charset="0"/>
              </a:rPr>
              <a:t>Servlet BeerSelect – Version 3</a:t>
            </a:r>
          </a:p>
        </p:txBody>
      </p:sp>
      <p:sp>
        <p:nvSpPr>
          <p:cNvPr id="78850" name="Content Placeholder 2">
            <a:extLst>
              <a:ext uri="{FF2B5EF4-FFF2-40B4-BE49-F238E27FC236}">
                <a16:creationId xmlns:a16="http://schemas.microsoft.com/office/drawing/2014/main" id="{ECAF4CA2-54DF-4D48-9219-B85579B9F03D}"/>
              </a:ext>
            </a:extLst>
          </p:cNvPr>
          <p:cNvSpPr txBox="1">
            <a:spLocks noGrp="1" noChangeArrowheads="1"/>
          </p:cNvSpPr>
          <p:nvPr>
            <p:ph type="body" idx="1"/>
          </p:nvPr>
        </p:nvSpPr>
        <p:spPr>
          <a:xfrm>
            <a:off x="690563" y="1826121"/>
            <a:ext cx="7762875" cy="4350246"/>
          </a:xfrm>
        </p:spPr>
        <p:txBody>
          <a:bodyPr/>
          <a:lstStyle/>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import package com.example.web;</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protected void doPost(HttpServletRequest request, HttpServletResponse response)</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throws ServletException, IOException {</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String c = request.getParameter("color");</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BeerExpert be = new BeerExpert();</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List result = be.getBrands(c);</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a:t>
            </a:r>
          </a:p>
          <a:p>
            <a:pPr marL="449461">
              <a:spcBef>
                <a:spcPts val="223"/>
              </a:spcBef>
              <a:spcAft>
                <a:spcPct val="0"/>
              </a:spcAft>
              <a:buClr>
                <a:srgbClr val="000000"/>
              </a:buClr>
              <a:buNone/>
            </a:pPr>
            <a:r>
              <a:rPr lang="en-US" altLang="en-US" sz="1875" b="1">
                <a:latin typeface="Courier New" panose="02070309020205020404" pitchFamily="49" charset="0"/>
                <a:cs typeface="Courier New" panose="02070309020205020404" pitchFamily="49" charset="0"/>
              </a:rPr>
              <a:t>	    request.setAttribute("styles", result);</a:t>
            </a:r>
          </a:p>
          <a:p>
            <a:pPr marL="449461">
              <a:spcBef>
                <a:spcPts val="223"/>
              </a:spcBef>
              <a:spcAft>
                <a:spcPct val="0"/>
              </a:spcAft>
              <a:buClr>
                <a:srgbClr val="000000"/>
              </a:buClr>
              <a:buNone/>
            </a:pPr>
            <a:r>
              <a:rPr lang="en-US" altLang="en-US" sz="1875" b="1">
                <a:latin typeface="Courier New" panose="02070309020205020404" pitchFamily="49" charset="0"/>
                <a:cs typeface="Courier New" panose="02070309020205020404" pitchFamily="49" charset="0"/>
              </a:rPr>
              <a:t>       RequestDispatcher view =  </a:t>
            </a:r>
          </a:p>
          <a:p>
            <a:pPr marL="449461">
              <a:spcBef>
                <a:spcPts val="223"/>
              </a:spcBef>
              <a:spcAft>
                <a:spcPct val="0"/>
              </a:spcAft>
              <a:buClr>
                <a:srgbClr val="000000"/>
              </a:buClr>
              <a:buNone/>
            </a:pPr>
            <a:r>
              <a:rPr lang="en-US" altLang="en-US" sz="1875" b="1">
                <a:latin typeface="Courier New" panose="02070309020205020404" pitchFamily="49" charset="0"/>
                <a:cs typeface="Courier New" panose="02070309020205020404" pitchFamily="49" charset="0"/>
              </a:rPr>
              <a:t>       request.getRequestDispatcher("result.jsp");</a:t>
            </a:r>
          </a:p>
          <a:p>
            <a:pPr marL="449461">
              <a:spcBef>
                <a:spcPts val="223"/>
              </a:spcBef>
              <a:spcAft>
                <a:spcPct val="0"/>
              </a:spcAft>
              <a:buClr>
                <a:srgbClr val="000000"/>
              </a:buClr>
              <a:buNone/>
            </a:pPr>
            <a:r>
              <a:rPr lang="en-US" altLang="en-US" sz="1875" b="1">
                <a:latin typeface="Courier New" panose="02070309020205020404" pitchFamily="49" charset="0"/>
                <a:cs typeface="Courier New" panose="02070309020205020404" pitchFamily="49" charset="0"/>
              </a:rPr>
              <a:t>       view.forward(request, response);</a:t>
            </a:r>
          </a:p>
          <a:p>
            <a:pPr marL="449461">
              <a:spcBef>
                <a:spcPts val="223"/>
              </a:spcBef>
              <a:spcAft>
                <a:spcPct val="0"/>
              </a:spcAft>
              <a:buClr>
                <a:srgbClr val="000000"/>
              </a:buClr>
              <a:buNone/>
            </a:pPr>
            <a:r>
              <a:rPr lang="en-US" altLang="en-US" sz="1875">
                <a:latin typeface="Courier New" panose="02070309020205020404" pitchFamily="49" charset="0"/>
                <a:cs typeface="Courier New" panose="02070309020205020404" pitchFamily="49"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3CD87806-73D8-5F4A-80C7-683442DC9E6D}"/>
              </a:ext>
            </a:extLst>
          </p:cNvPr>
          <p:cNvSpPr>
            <a:spLocks noGrp="1" noChangeArrowheads="1"/>
          </p:cNvSpPr>
          <p:nvPr>
            <p:ph type="title"/>
          </p:nvPr>
        </p:nvSpPr>
        <p:spPr>
          <a:xfrm>
            <a:off x="690563" y="364629"/>
            <a:ext cx="7762875" cy="1326058"/>
          </a:xfrm>
        </p:spPr>
        <p:txBody>
          <a:bodyPr/>
          <a:lstStyle/>
          <a:p>
            <a:pPr fontAlgn="auto">
              <a:defRPr/>
            </a:pPr>
            <a:r>
              <a:rPr lang="en-US" altLang="en-US">
                <a:solidFill>
                  <a:schemeClr val="dk1"/>
                </a:solidFill>
                <a:sym typeface="Arial"/>
              </a:rPr>
              <a:t>Result.jsp</a:t>
            </a:r>
          </a:p>
        </p:txBody>
      </p:sp>
      <p:sp>
        <p:nvSpPr>
          <p:cNvPr id="3" name="Content Placeholder 2">
            <a:extLst>
              <a:ext uri="{FF2B5EF4-FFF2-40B4-BE49-F238E27FC236}">
                <a16:creationId xmlns:a16="http://schemas.microsoft.com/office/drawing/2014/main" id="{74F2B66D-F31B-274D-ADB4-926F7BA4D662}"/>
              </a:ext>
            </a:extLst>
          </p:cNvPr>
          <p:cNvSpPr>
            <a:spLocks noGrp="1"/>
          </p:cNvSpPr>
          <p:nvPr>
            <p:ph type="body" idx="1"/>
          </p:nvPr>
        </p:nvSpPr>
        <p:spPr>
          <a:xfrm>
            <a:off x="690563" y="1826121"/>
            <a:ext cx="7762875" cy="4350246"/>
          </a:xfrm>
        </p:spPr>
        <p:txBody>
          <a:bodyPr>
            <a:normAutofit fontScale="92500"/>
          </a:bodyPr>
          <a:lstStyle/>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&lt;%@ page import="</a:t>
            </a:r>
            <a:r>
              <a:rPr lang="en-US" sz="1875" dirty="0" err="1">
                <a:solidFill>
                  <a:schemeClr val="dk1"/>
                </a:solidFill>
                <a:latin typeface="Courier New" pitchFamily="49" charset="0"/>
                <a:cs typeface="Courier New" pitchFamily="49" charset="0"/>
                <a:sym typeface="Arial"/>
              </a:rPr>
              <a:t>java.util</a:t>
            </a:r>
            <a:r>
              <a:rPr lang="en-US" sz="1875" dirty="0">
                <a:solidFill>
                  <a:schemeClr val="dk1"/>
                </a:solidFill>
                <a:latin typeface="Courier New" pitchFamily="49" charset="0"/>
                <a:cs typeface="Courier New" pitchFamily="49" charset="0"/>
                <a:sym typeface="Arial"/>
              </a:rPr>
              <a:t>.*"%&gt;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&lt;!DOCTYPE html&gt;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&lt;html&gt;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&lt;body&gt;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        &lt;h1 align="center"&gt;Beer Recommendation &lt;/h1&gt; &lt;p&gt;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            &lt;% </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            List styles=(List) </a:t>
            </a:r>
            <a:r>
              <a:rPr lang="en-US" sz="1875" dirty="0" err="1">
                <a:solidFill>
                  <a:schemeClr val="dk1"/>
                </a:solidFill>
                <a:latin typeface="Courier New" pitchFamily="49" charset="0"/>
                <a:cs typeface="Courier New" pitchFamily="49" charset="0"/>
                <a:sym typeface="Arial"/>
              </a:rPr>
              <a:t>request.getAttribute</a:t>
            </a:r>
            <a:r>
              <a:rPr lang="en-US" sz="1875" dirty="0">
                <a:solidFill>
                  <a:schemeClr val="dk1"/>
                </a:solidFill>
                <a:latin typeface="Courier New" pitchFamily="49" charset="0"/>
                <a:cs typeface="Courier New" pitchFamily="49" charset="0"/>
                <a:sym typeface="Arial"/>
              </a:rPr>
              <a:t>("styles");</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            Iterator it = </a:t>
            </a:r>
            <a:r>
              <a:rPr lang="en-US" sz="1875" dirty="0" err="1">
                <a:solidFill>
                  <a:schemeClr val="dk1"/>
                </a:solidFill>
                <a:latin typeface="Courier New" pitchFamily="49" charset="0"/>
                <a:cs typeface="Courier New" pitchFamily="49" charset="0"/>
                <a:sym typeface="Arial"/>
              </a:rPr>
              <a:t>styles.iterator</a:t>
            </a:r>
            <a:r>
              <a:rPr lang="en-US" sz="1875" dirty="0">
                <a:solidFill>
                  <a:schemeClr val="dk1"/>
                </a:solidFill>
                <a:latin typeface="Courier New" pitchFamily="49" charset="0"/>
                <a:cs typeface="Courier New" pitchFamily="49" charset="0"/>
                <a:sym typeface="Arial"/>
              </a:rPr>
              <a: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            while(</a:t>
            </a:r>
            <a:r>
              <a:rPr lang="en-US" sz="1875" dirty="0" err="1">
                <a:solidFill>
                  <a:schemeClr val="dk1"/>
                </a:solidFill>
                <a:latin typeface="Courier New" pitchFamily="49" charset="0"/>
                <a:cs typeface="Courier New" pitchFamily="49" charset="0"/>
                <a:sym typeface="Arial"/>
              </a:rPr>
              <a:t>it.hasNext</a:t>
            </a:r>
            <a:r>
              <a:rPr lang="en-US" sz="1875" dirty="0">
                <a:solidFill>
                  <a:schemeClr val="dk1"/>
                </a:solidFill>
                <a:latin typeface="Courier New" pitchFamily="49" charset="0"/>
                <a:cs typeface="Courier New" pitchFamily="49" charset="0"/>
                <a:sym typeface="Arial"/>
              </a:rPr>
              <a: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                </a:t>
            </a:r>
            <a:r>
              <a:rPr lang="en-US" sz="1875" dirty="0" err="1">
                <a:solidFill>
                  <a:schemeClr val="dk1"/>
                </a:solidFill>
                <a:latin typeface="Courier New" pitchFamily="49" charset="0"/>
                <a:cs typeface="Courier New" pitchFamily="49" charset="0"/>
                <a:sym typeface="Arial"/>
              </a:rPr>
              <a:t>out.print</a:t>
            </a:r>
            <a:r>
              <a:rPr lang="en-US" sz="1875" dirty="0">
                <a:solidFill>
                  <a:schemeClr val="dk1"/>
                </a:solidFill>
                <a:latin typeface="Courier New" pitchFamily="49" charset="0"/>
                <a:cs typeface="Courier New" pitchFamily="49" charset="0"/>
                <a:sym typeface="Arial"/>
              </a:rPr>
              <a:t>("&lt;</a:t>
            </a:r>
            <a:r>
              <a:rPr lang="en-US" sz="1875" dirty="0" err="1">
                <a:solidFill>
                  <a:schemeClr val="dk1"/>
                </a:solidFill>
                <a:latin typeface="Courier New" pitchFamily="49" charset="0"/>
                <a:cs typeface="Courier New" pitchFamily="49" charset="0"/>
                <a:sym typeface="Arial"/>
              </a:rPr>
              <a:t>br</a:t>
            </a:r>
            <a:r>
              <a:rPr lang="en-US" sz="1875" dirty="0">
                <a:solidFill>
                  <a:schemeClr val="dk1"/>
                </a:solidFill>
                <a:latin typeface="Courier New" pitchFamily="49" charset="0"/>
                <a:cs typeface="Courier New" pitchFamily="49" charset="0"/>
                <a:sym typeface="Arial"/>
              </a:rPr>
              <a:t>&gt;try: "+</a:t>
            </a:r>
            <a:r>
              <a:rPr lang="en-US" sz="1875" dirty="0" err="1">
                <a:solidFill>
                  <a:schemeClr val="dk1"/>
                </a:solidFill>
                <a:latin typeface="Courier New" pitchFamily="49" charset="0"/>
                <a:cs typeface="Courier New" pitchFamily="49" charset="0"/>
                <a:sym typeface="Arial"/>
              </a:rPr>
              <a:t>it.next</a:t>
            </a:r>
            <a:r>
              <a:rPr lang="en-US" sz="1875" dirty="0">
                <a:solidFill>
                  <a:schemeClr val="dk1"/>
                </a:solidFill>
                <a:latin typeface="Courier New" pitchFamily="49" charset="0"/>
                <a:cs typeface="Courier New" pitchFamily="49" charset="0"/>
                <a:sym typeface="Arial"/>
              </a:rPr>
              <a: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            }</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            %&gt;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    &lt;/body&gt;</a:t>
            </a:r>
          </a:p>
          <a:p>
            <a:pPr fontAlgn="auto">
              <a:buFont typeface="Wingdings" pitchFamily="2" charset="2"/>
              <a:buNone/>
              <a:defRPr/>
            </a:pPr>
            <a:r>
              <a:rPr lang="en-US" sz="1875" dirty="0">
                <a:solidFill>
                  <a:schemeClr val="dk1"/>
                </a:solidFill>
                <a:latin typeface="Courier New" pitchFamily="49" charset="0"/>
                <a:cs typeface="Courier New" pitchFamily="49" charset="0"/>
                <a:sym typeface="Arial"/>
              </a:rPr>
              <a:t>&lt;/html&gt;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F4246312-274E-7D48-8D22-BDD4953ED442}"/>
              </a:ext>
            </a:extLst>
          </p:cNvPr>
          <p:cNvSpPr>
            <a:spLocks noGrp="1" noChangeArrowheads="1"/>
          </p:cNvSpPr>
          <p:nvPr>
            <p:ph type="title"/>
          </p:nvPr>
        </p:nvSpPr>
        <p:spPr>
          <a:xfrm>
            <a:off x="690563" y="364629"/>
            <a:ext cx="7762875" cy="1326058"/>
          </a:xfrm>
        </p:spPr>
        <p:txBody>
          <a:bodyPr/>
          <a:lstStyle/>
          <a:p>
            <a:pPr fontAlgn="auto">
              <a:defRPr/>
            </a:pPr>
            <a:r>
              <a:rPr lang="en-US" altLang="en-US">
                <a:solidFill>
                  <a:schemeClr val="dk1"/>
                </a:solidFill>
                <a:sym typeface="Arial"/>
              </a:rPr>
              <a:t>Application Test</a:t>
            </a:r>
          </a:p>
        </p:txBody>
      </p:sp>
      <p:sp>
        <p:nvSpPr>
          <p:cNvPr id="2" name="Text Placeholder 1">
            <a:extLst>
              <a:ext uri="{FF2B5EF4-FFF2-40B4-BE49-F238E27FC236}">
                <a16:creationId xmlns:a16="http://schemas.microsoft.com/office/drawing/2014/main" id="{2F3079E3-FD54-A64F-8C3E-CE0156BC39E2}"/>
              </a:ext>
            </a:extLst>
          </p:cNvPr>
          <p:cNvSpPr>
            <a:spLocks noGrp="1"/>
          </p:cNvSpPr>
          <p:nvPr>
            <p:ph type="body" idx="1"/>
          </p:nvPr>
        </p:nvSpPr>
        <p:spPr>
          <a:xfrm>
            <a:off x="690563" y="1826121"/>
            <a:ext cx="7762875" cy="4350246"/>
          </a:xfrm>
        </p:spPr>
        <p:txBody>
          <a:bodyPr/>
          <a:lstStyle/>
          <a:p>
            <a:pPr fontAlgn="auto">
              <a:buFont typeface="Arial"/>
              <a:buChar char="•"/>
              <a:defRPr/>
            </a:pPr>
            <a:endParaRPr lang="en-VN">
              <a:solidFill>
                <a:schemeClr val="dk1"/>
              </a:solidFill>
              <a:sym typeface="Arial"/>
            </a:endParaRPr>
          </a:p>
        </p:txBody>
      </p:sp>
      <p:sp>
        <p:nvSpPr>
          <p:cNvPr id="79875" name="Slide Number Placeholder 3">
            <a:extLst>
              <a:ext uri="{FF2B5EF4-FFF2-40B4-BE49-F238E27FC236}">
                <a16:creationId xmlns:a16="http://schemas.microsoft.com/office/drawing/2014/main" id="{6DC7390B-31F4-3C4F-9954-39DEC80C67DA}"/>
              </a:ext>
            </a:extLst>
          </p:cNvPr>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0620" tIns="45310" rIns="90620" bIns="45310" numCol="1" rtlCol="0" anchor="ctr" compatLnSpc="1">
            <a:prstTxWarp prst="textNoShape">
              <a:avLst/>
            </a:prstTxWarp>
          </a:bodyPr>
          <a:lstStyle>
            <a:lvl1pPr>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696516" indent="-267891">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07156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500188"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928813" indent="-214313">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35743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78606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214688"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643313" indent="-214313" eaLnBrk="0" fontAlgn="base" hangingPunct="0">
              <a:spcBef>
                <a:spcPct val="0"/>
              </a:spcBef>
              <a:spcAft>
                <a:spcPct val="0"/>
              </a:spcAft>
              <a:buClr>
                <a:srgbClr val="000000"/>
              </a:buClr>
              <a:buFont typeface="Arial" panose="020B0604020202020204" pitchFamily="34" charset="0"/>
              <a:defRPr sz="1313">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fontAlgn="base">
              <a:spcBef>
                <a:spcPct val="0"/>
              </a:spcBef>
              <a:spcAft>
                <a:spcPct val="0"/>
              </a:spcAft>
              <a:buFontTx/>
              <a:buNone/>
            </a:pPr>
            <a:fld id="{F872B1A6-FF7B-C048-9425-71B270356093}" type="slidenum">
              <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rPr>
              <a:pPr fontAlgn="base">
                <a:spcBef>
                  <a:spcPct val="0"/>
                </a:spcBef>
                <a:spcAft>
                  <a:spcPct val="0"/>
                </a:spcAft>
                <a:buFontTx/>
                <a:buNone/>
              </a:pPr>
              <a:t>42</a:t>
            </a:fld>
            <a:endParaRPr lang="en-US" altLang="en-US" sz="2250">
              <a:solidFill>
                <a:schemeClr val="tx1"/>
              </a:solidFill>
              <a:latin typeface="Times New Roman" panose="02020603050405020304" pitchFamily="18" charset="0"/>
              <a:cs typeface="Calibri" panose="020F0502020204030204" pitchFamily="34" charset="0"/>
              <a:sym typeface="Calibri" panose="020F0502020204030204" pitchFamily="34" charset="0"/>
            </a:endParaRPr>
          </a:p>
        </p:txBody>
      </p:sp>
      <p:pic>
        <p:nvPicPr>
          <p:cNvPr id="79876" name="Picture 2">
            <a:extLst>
              <a:ext uri="{FF2B5EF4-FFF2-40B4-BE49-F238E27FC236}">
                <a16:creationId xmlns:a16="http://schemas.microsoft.com/office/drawing/2014/main" id="{8BFF3C39-FFF5-6A41-9A3E-654F36A54F41}"/>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56270" y="1407914"/>
            <a:ext cx="4439543" cy="3123903"/>
          </a:xfrm>
          <a:noFill/>
        </p:spPr>
      </p:pic>
      <p:cxnSp>
        <p:nvCxnSpPr>
          <p:cNvPr id="79877" name="Curved Connector 7">
            <a:extLst>
              <a:ext uri="{FF2B5EF4-FFF2-40B4-BE49-F238E27FC236}">
                <a16:creationId xmlns:a16="http://schemas.microsoft.com/office/drawing/2014/main" id="{5456D818-7C1D-E84C-9330-0E082ACF711F}"/>
              </a:ext>
            </a:extLst>
          </p:cNvPr>
          <p:cNvCxnSpPr>
            <a:cxnSpLocks noChangeShapeType="1"/>
          </p:cNvCxnSpPr>
          <p:nvPr/>
        </p:nvCxnSpPr>
        <p:spPr bwMode="auto">
          <a:xfrm>
            <a:off x="2546449" y="4115098"/>
            <a:ext cx="1724918" cy="989707"/>
          </a:xfrm>
          <a:prstGeom prst="curvedConnector3">
            <a:avLst>
              <a:gd name="adj1" fmla="val -444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79878" name="Picture 2">
            <a:extLst>
              <a:ext uri="{FF2B5EF4-FFF2-40B4-BE49-F238E27FC236}">
                <a16:creationId xmlns:a16="http://schemas.microsoft.com/office/drawing/2014/main" id="{32E5ADE3-F059-4647-B08F-F12FDF555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270" y="3504903"/>
            <a:ext cx="4350246" cy="306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Outline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Servlet</a:t>
            </a:r>
          </a:p>
          <a:p>
            <a:pPr marL="514350" indent="-514350">
              <a:buFont typeface="+mj-lt"/>
              <a:buAutoNum type="arabicPeriod"/>
            </a:pPr>
            <a:r>
              <a:rPr lang="en-US" b="1">
                <a:solidFill>
                  <a:srgbClr val="FF0000"/>
                </a:solidFill>
              </a:rPr>
              <a:t>JSP – Java Server Page</a:t>
            </a:r>
            <a:r>
              <a:rPr lang="en-US" sz="2800"/>
              <a:t> </a:t>
            </a:r>
          </a:p>
          <a:p>
            <a:pPr marL="514350" indent="-514350">
              <a:buFont typeface="+mj-lt"/>
              <a:buAutoNum type="arabicPeriod"/>
            </a:pPr>
            <a:r>
              <a:rPr lang="en-US" sz="2800"/>
              <a:t>Java Beans</a:t>
            </a:r>
          </a:p>
          <a:p>
            <a:pPr marL="514350" indent="-514350">
              <a:buFont typeface="+mj-lt"/>
              <a:buAutoNum type="arabicPeriod"/>
            </a:pPr>
            <a:r>
              <a:rPr lang="en-US" altLang="en-US"/>
              <a:t>ORM (Object Relational Mapping)</a:t>
            </a:r>
            <a:endParaRPr lang="en-US" sz="2800"/>
          </a:p>
        </p:txBody>
      </p:sp>
      <p:sp>
        <p:nvSpPr>
          <p:cNvPr id="4" name="Slide Number Placeholder 3"/>
          <p:cNvSpPr>
            <a:spLocks noGrp="1"/>
          </p:cNvSpPr>
          <p:nvPr>
            <p:ph type="sldNum" sz="quarter" idx="12"/>
          </p:nvPr>
        </p:nvSpPr>
        <p:spPr/>
        <p:txBody>
          <a:bodyPr/>
          <a:lstStyle/>
          <a:p>
            <a:fld id="{56969FB6-8607-469E-84BB-4E9214D062C9}" type="slidenum">
              <a:rPr lang="en-US" smtClean="0"/>
              <a:pPr/>
              <a:t>43</a:t>
            </a:fld>
            <a:endParaRPr lang="en-US"/>
          </a:p>
        </p:txBody>
      </p:sp>
    </p:spTree>
    <p:extLst>
      <p:ext uri="{BB962C8B-B14F-4D97-AF65-F5344CB8AC3E}">
        <p14:creationId xmlns:p14="http://schemas.microsoft.com/office/powerpoint/2010/main" val="1258496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A3A479F0-D6C3-9E44-8D93-C663C6CDFF69}"/>
              </a:ext>
            </a:extLst>
          </p:cNvPr>
          <p:cNvSpPr>
            <a:spLocks noGrp="1" noChangeArrowheads="1"/>
          </p:cNvSpPr>
          <p:nvPr>
            <p:ph type="title"/>
          </p:nvPr>
        </p:nvSpPr>
        <p:spPr>
          <a:noFill/>
        </p:spPr>
        <p:txBody>
          <a:bodyPr/>
          <a:lstStyle/>
          <a:p>
            <a:pPr eaLnBrk="1" hangingPunct="1"/>
            <a:r>
              <a:rPr lang="en-US" altLang="en-US"/>
              <a:t>Introduction and Overview</a:t>
            </a:r>
          </a:p>
        </p:txBody>
      </p:sp>
      <p:sp>
        <p:nvSpPr>
          <p:cNvPr id="307203" name="Rectangle 3">
            <a:extLst>
              <a:ext uri="{FF2B5EF4-FFF2-40B4-BE49-F238E27FC236}">
                <a16:creationId xmlns:a16="http://schemas.microsoft.com/office/drawing/2014/main" id="{99F8D020-00E2-4A43-92E3-44CFEBF975CF}"/>
              </a:ext>
            </a:extLst>
          </p:cNvPr>
          <p:cNvSpPr>
            <a:spLocks noGrp="1" noChangeArrowheads="1"/>
          </p:cNvSpPr>
          <p:nvPr>
            <p:ph idx="1"/>
          </p:nvPr>
        </p:nvSpPr>
        <p:spPr/>
        <p:txBody>
          <a:bodyPr/>
          <a:lstStyle/>
          <a:p>
            <a:pPr marL="324349" indent="-324349" eaLnBrk="1" hangingPunct="1">
              <a:lnSpc>
                <a:spcPct val="80000"/>
              </a:lnSpc>
              <a:defRPr/>
            </a:pPr>
            <a:r>
              <a:rPr lang="en-US" sz="2000" dirty="0">
                <a:ea typeface="ＭＳ Ｐゴシック" charset="-128"/>
              </a:rPr>
              <a:t>Example: </a:t>
            </a:r>
            <a:r>
              <a:rPr lang="en-US" sz="2000" dirty="0" err="1">
                <a:ea typeface="ＭＳ Ｐゴシック" charset="-128"/>
              </a:rPr>
              <a:t>Hello.jsp</a:t>
            </a:r>
            <a:endParaRPr lang="en-US" sz="2000" dirty="0">
              <a:ea typeface="ＭＳ Ｐゴシック" charset="-128"/>
            </a:endParaRPr>
          </a:p>
          <a:p>
            <a:pPr marL="864931" lvl="2" indent="0" eaLnBrk="1" hangingPunct="1">
              <a:buNone/>
              <a:defRPr/>
            </a:pPr>
            <a:r>
              <a:rPr lang="en-US" dirty="0">
                <a:latin typeface="Courier" pitchFamily="2" charset="0"/>
                <a:ea typeface="ＭＳ Ｐゴシック" charset="-128"/>
              </a:rPr>
              <a:t>&lt;HTML&gt;</a:t>
            </a:r>
          </a:p>
          <a:p>
            <a:pPr marL="864931" lvl="2" indent="0" eaLnBrk="1" hangingPunct="1">
              <a:buNone/>
              <a:defRPr/>
            </a:pPr>
            <a:r>
              <a:rPr lang="en-US" dirty="0">
                <a:latin typeface="Courier" pitchFamily="2" charset="0"/>
                <a:ea typeface="ＭＳ Ｐゴシック" charset="-128"/>
              </a:rPr>
              <a:t>&lt;HEAD&gt;&lt;TITLE&gt;JSP Test&lt;/TITLE&gt;&lt;/HEAD&gt;</a:t>
            </a:r>
          </a:p>
          <a:p>
            <a:pPr marL="864931" lvl="2" indent="0" eaLnBrk="1" hangingPunct="1">
              <a:buNone/>
              <a:defRPr/>
            </a:pPr>
            <a:r>
              <a:rPr lang="en-US" dirty="0">
                <a:latin typeface="Courier" pitchFamily="2" charset="0"/>
                <a:ea typeface="ＭＳ Ｐゴシック" charset="-128"/>
              </a:rPr>
              <a:t>&lt;BODY BGCOLOR="#FDF5E6"&gt;</a:t>
            </a:r>
          </a:p>
          <a:p>
            <a:pPr marL="1081164" lvl="2" indent="-216233" eaLnBrk="1" hangingPunct="1">
              <a:defRPr/>
            </a:pPr>
            <a:endParaRPr lang="en-US" dirty="0">
              <a:latin typeface="Courier" pitchFamily="2" charset="0"/>
              <a:ea typeface="ＭＳ Ｐゴシック" charset="-128"/>
            </a:endParaRPr>
          </a:p>
          <a:p>
            <a:pPr marL="864931" lvl="2" indent="0" eaLnBrk="1" hangingPunct="1">
              <a:buNone/>
              <a:defRPr/>
            </a:pPr>
            <a:r>
              <a:rPr lang="en-US" dirty="0">
                <a:latin typeface="Courier" pitchFamily="2" charset="0"/>
                <a:ea typeface="ＭＳ Ｐゴシック" charset="-128"/>
              </a:rPr>
              <a:t>&lt;H1&gt;JSP Test&lt;/H1&gt;</a:t>
            </a:r>
          </a:p>
          <a:p>
            <a:pPr marL="864931" lvl="2" indent="0" eaLnBrk="1" hangingPunct="1">
              <a:buNone/>
              <a:defRPr/>
            </a:pPr>
            <a:r>
              <a:rPr lang="en-US" dirty="0">
                <a:latin typeface="Courier" pitchFamily="2" charset="0"/>
                <a:ea typeface="ＭＳ Ｐゴシック" charset="-128"/>
              </a:rPr>
              <a:t>Time: </a:t>
            </a:r>
            <a:r>
              <a:rPr lang="en-US" dirty="0">
                <a:solidFill>
                  <a:srgbClr val="C00000"/>
                </a:solidFill>
                <a:latin typeface="Courier" pitchFamily="2" charset="0"/>
                <a:ea typeface="ＭＳ Ｐゴシック" charset="-128"/>
              </a:rPr>
              <a:t>&lt;%= new </a:t>
            </a:r>
            <a:r>
              <a:rPr lang="en-US" dirty="0" err="1">
                <a:solidFill>
                  <a:srgbClr val="C00000"/>
                </a:solidFill>
                <a:latin typeface="Courier" pitchFamily="2" charset="0"/>
                <a:ea typeface="ＭＳ Ｐゴシック" charset="-128"/>
              </a:rPr>
              <a:t>java.util.Date</a:t>
            </a:r>
            <a:r>
              <a:rPr lang="en-US" dirty="0">
                <a:solidFill>
                  <a:srgbClr val="C00000"/>
                </a:solidFill>
                <a:latin typeface="Courier" pitchFamily="2" charset="0"/>
                <a:ea typeface="ＭＳ Ｐゴシック" charset="-128"/>
              </a:rPr>
              <a:t>() </a:t>
            </a:r>
            <a:r>
              <a:rPr lang="en-US" dirty="0">
                <a:latin typeface="Courier" pitchFamily="2" charset="0"/>
                <a:ea typeface="ＭＳ Ｐゴシック" charset="-128"/>
              </a:rPr>
              <a:t>%&gt;</a:t>
            </a:r>
          </a:p>
          <a:p>
            <a:pPr marL="1081164" lvl="2" indent="-216233" eaLnBrk="1" hangingPunct="1">
              <a:defRPr/>
            </a:pPr>
            <a:endParaRPr lang="en-US" dirty="0">
              <a:latin typeface="Courier" pitchFamily="2" charset="0"/>
              <a:ea typeface="ＭＳ Ｐゴシック" charset="-128"/>
            </a:endParaRPr>
          </a:p>
          <a:p>
            <a:pPr marL="864931" lvl="2" indent="0" eaLnBrk="1" hangingPunct="1">
              <a:buNone/>
              <a:defRPr/>
            </a:pPr>
            <a:r>
              <a:rPr lang="en-US" dirty="0">
                <a:latin typeface="Courier" pitchFamily="2" charset="0"/>
                <a:ea typeface="ＭＳ Ｐゴシック" charset="-128"/>
              </a:rPr>
              <a:t>&lt;/BODY&gt;</a:t>
            </a:r>
          </a:p>
          <a:p>
            <a:pPr marL="864931" lvl="2" indent="0" eaLnBrk="1" hangingPunct="1">
              <a:buNone/>
              <a:defRPr/>
            </a:pPr>
            <a:r>
              <a:rPr lang="en-US" dirty="0">
                <a:latin typeface="Courier" pitchFamily="2" charset="0"/>
                <a:ea typeface="ＭＳ Ｐゴシック" charset="-128"/>
              </a:rPr>
              <a:t>&lt;/HTML&gt;</a:t>
            </a:r>
          </a:p>
          <a:p>
            <a:pPr marL="1081164" lvl="2" indent="-216233" eaLnBrk="1" hangingPunct="1">
              <a:defRPr/>
            </a:pPr>
            <a:endParaRPr lang="en-US" sz="1600" b="1" dirty="0">
              <a:latin typeface="Courier New" pitchFamily="49" charset="0"/>
              <a:ea typeface="ＭＳ Ｐゴシック" charset="-128"/>
            </a:endParaRPr>
          </a:p>
          <a:p>
            <a:pPr marL="702756" lvl="1" indent="-270291" eaLnBrk="1" hangingPunct="1">
              <a:defRPr/>
            </a:pPr>
            <a:r>
              <a:rPr lang="en-US" sz="2400" dirty="0">
                <a:ea typeface="ＭＳ Ｐゴシック" charset="-128"/>
                <a:cs typeface="Arial" panose="020B0604020202020204" pitchFamily="34" charset="0"/>
              </a:rPr>
              <a:t>&lt;H1&gt;JSP Test&lt;/H1&gt;: normal HTML</a:t>
            </a:r>
            <a:endParaRPr lang="en-US" sz="2400" dirty="0">
              <a:ea typeface="Arial Unicode MS" pitchFamily="34" charset="-128"/>
              <a:cs typeface="Arial" panose="020B0604020202020204" pitchFamily="34" charset="0"/>
            </a:endParaRPr>
          </a:p>
          <a:p>
            <a:pPr marL="702756" lvl="1" indent="-270291" eaLnBrk="1" hangingPunct="1">
              <a:defRPr/>
            </a:pPr>
            <a:r>
              <a:rPr lang="en-US" sz="2400" dirty="0">
                <a:ea typeface="Arial Unicode MS" pitchFamily="34" charset="-128"/>
                <a:cs typeface="Arial" panose="020B0604020202020204" pitchFamily="34" charset="0"/>
              </a:rPr>
              <a:t>&lt;%, %&gt;: special JSP tags</a:t>
            </a:r>
          </a:p>
          <a:p>
            <a:pPr marL="702756" lvl="1" indent="-270291" eaLnBrk="1" hangingPunct="1">
              <a:defRPr/>
            </a:pPr>
            <a:r>
              <a:rPr lang="en-US" sz="2400" b="1" dirty="0">
                <a:solidFill>
                  <a:srgbClr val="C00000"/>
                </a:solidFill>
                <a:ea typeface="ＭＳ Ｐゴシック" charset="-128"/>
                <a:cs typeface="Arial" panose="020B0604020202020204" pitchFamily="34" charset="0"/>
              </a:rPr>
              <a:t>new </a:t>
            </a:r>
            <a:r>
              <a:rPr lang="en-US" sz="2400" b="1" dirty="0" err="1">
                <a:solidFill>
                  <a:srgbClr val="C00000"/>
                </a:solidFill>
                <a:ea typeface="ＭＳ Ｐゴシック" charset="-128"/>
                <a:cs typeface="Arial" panose="020B0604020202020204" pitchFamily="34" charset="0"/>
              </a:rPr>
              <a:t>java.util.Date</a:t>
            </a:r>
            <a:r>
              <a:rPr lang="en-US" sz="2400" b="1" dirty="0">
                <a:solidFill>
                  <a:srgbClr val="C00000"/>
                </a:solidFill>
                <a:ea typeface="ＭＳ Ｐゴシック" charset="-128"/>
                <a:cs typeface="Arial" panose="020B0604020202020204" pitchFamily="34" charset="0"/>
              </a:rPr>
              <a:t>()</a:t>
            </a:r>
            <a:r>
              <a:rPr lang="en-US" sz="2400" dirty="0">
                <a:solidFill>
                  <a:srgbClr val="C00000"/>
                </a:solidFill>
                <a:ea typeface="Arial Unicode MS" pitchFamily="34" charset="-128"/>
                <a:cs typeface="Arial" panose="020B0604020202020204" pitchFamily="34" charset="0"/>
              </a:rPr>
              <a:t>: </a:t>
            </a:r>
            <a:r>
              <a:rPr lang="en-US" sz="2400" dirty="0">
                <a:ea typeface="Arial Unicode MS" pitchFamily="34" charset="-128"/>
                <a:cs typeface="Arial" panose="020B0604020202020204" pitchFamily="34" charset="0"/>
              </a:rPr>
              <a:t>java code</a:t>
            </a:r>
            <a:endParaRPr lang="en-US" sz="1800" dirty="0">
              <a:latin typeface="Courier New"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195078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03">
                                            <p:txEl>
                                              <p:pRg st="11" end="11"/>
                                            </p:txEl>
                                          </p:spTgt>
                                        </p:tgtEl>
                                        <p:attrNameLst>
                                          <p:attrName>style.visibility</p:attrName>
                                        </p:attrNameLst>
                                      </p:cBhvr>
                                      <p:to>
                                        <p:strVal val="visible"/>
                                      </p:to>
                                    </p:set>
                                    <p:animEffect transition="in" filter="blinds(horizontal)">
                                      <p:cBhvr>
                                        <p:cTn id="7" dur="500"/>
                                        <p:tgtEl>
                                          <p:spTgt spid="307203">
                                            <p:txEl>
                                              <p:pRg st="11" end="1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03">
                                            <p:txEl>
                                              <p:pRg st="12" end="12"/>
                                            </p:txEl>
                                          </p:spTgt>
                                        </p:tgtEl>
                                        <p:attrNameLst>
                                          <p:attrName>style.visibility</p:attrName>
                                        </p:attrNameLst>
                                      </p:cBhvr>
                                      <p:to>
                                        <p:strVal val="visible"/>
                                      </p:to>
                                    </p:set>
                                    <p:animEffect transition="in" filter="blinds(horizontal)">
                                      <p:cBhvr>
                                        <p:cTn id="12" dur="500"/>
                                        <p:tgtEl>
                                          <p:spTgt spid="307203">
                                            <p:txEl>
                                              <p:pRg st="12" end="1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03">
                                            <p:txEl>
                                              <p:pRg st="13" end="13"/>
                                            </p:txEl>
                                          </p:spTgt>
                                        </p:tgtEl>
                                        <p:attrNameLst>
                                          <p:attrName>style.visibility</p:attrName>
                                        </p:attrNameLst>
                                      </p:cBhvr>
                                      <p:to>
                                        <p:strVal val="visible"/>
                                      </p:to>
                                    </p:set>
                                    <p:animEffect transition="in" filter="blinds(horizontal)">
                                      <p:cBhvr>
                                        <p:cTn id="17" dur="500"/>
                                        <p:tgtEl>
                                          <p:spTgt spid="30720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42D94B1D-673B-0A48-9FBC-F739EA13915D}"/>
              </a:ext>
            </a:extLst>
          </p:cNvPr>
          <p:cNvSpPr>
            <a:spLocks noGrp="1" noChangeArrowheads="1"/>
          </p:cNvSpPr>
          <p:nvPr>
            <p:ph type="title"/>
          </p:nvPr>
        </p:nvSpPr>
        <p:spPr>
          <a:noFill/>
        </p:spPr>
        <p:txBody>
          <a:bodyPr/>
          <a:lstStyle/>
          <a:p>
            <a:pPr eaLnBrk="1" hangingPunct="1"/>
            <a:r>
              <a:rPr lang="en-US" altLang="en-US"/>
              <a:t>Introduction and Overview</a:t>
            </a:r>
          </a:p>
        </p:txBody>
      </p:sp>
      <p:sp>
        <p:nvSpPr>
          <p:cNvPr id="308227" name="Rectangle 3">
            <a:extLst>
              <a:ext uri="{FF2B5EF4-FFF2-40B4-BE49-F238E27FC236}">
                <a16:creationId xmlns:a16="http://schemas.microsoft.com/office/drawing/2014/main" id="{FB1D7E3C-CEC2-1A46-806F-6CCD70F7F732}"/>
              </a:ext>
            </a:extLst>
          </p:cNvPr>
          <p:cNvSpPr>
            <a:spLocks noGrp="1" noChangeArrowheads="1"/>
          </p:cNvSpPr>
          <p:nvPr>
            <p:ph idx="1"/>
          </p:nvPr>
        </p:nvSpPr>
        <p:spPr/>
        <p:txBody>
          <a:bodyPr>
            <a:normAutofit lnSpcReduction="10000"/>
          </a:bodyPr>
          <a:lstStyle/>
          <a:p>
            <a:pPr marL="457200" indent="-457200" eaLnBrk="1" hangingPunct="1"/>
            <a:r>
              <a:rPr lang="en-US" altLang="en-US" dirty="0"/>
              <a:t>Ingredients of a JSP</a:t>
            </a:r>
          </a:p>
          <a:p>
            <a:pPr marL="838200" lvl="1" indent="-381000" eaLnBrk="1" hangingPunct="1"/>
            <a:r>
              <a:rPr lang="en-US" altLang="en-US" sz="2400" dirty="0"/>
              <a:t>Regular HTML</a:t>
            </a:r>
          </a:p>
          <a:p>
            <a:pPr marL="1257300" lvl="2" indent="-342900" eaLnBrk="1" hangingPunct="1"/>
            <a:r>
              <a:rPr lang="en-US" altLang="en-US" sz="2400" dirty="0"/>
              <a:t>Simply "passed through" to the client by the servlet created to handle the page. </a:t>
            </a:r>
          </a:p>
          <a:p>
            <a:pPr marL="838200" lvl="1" indent="-381000" eaLnBrk="1" hangingPunct="1"/>
            <a:r>
              <a:rPr lang="en-US" altLang="en-US" sz="2400" dirty="0"/>
              <a:t>JSP constructs 	</a:t>
            </a:r>
          </a:p>
          <a:p>
            <a:pPr marL="1257300" lvl="2" indent="-342900" eaLnBrk="1" hangingPunct="1"/>
            <a:r>
              <a:rPr lang="en-US" altLang="en-US" sz="2400" dirty="0">
                <a:solidFill>
                  <a:srgbClr val="C00000"/>
                </a:solidFill>
              </a:rPr>
              <a:t>Scripting elements </a:t>
            </a:r>
            <a:r>
              <a:rPr lang="en-US" altLang="en-US" sz="2400" dirty="0"/>
              <a:t>let you specify Java code that will become part of the resultant servlet, </a:t>
            </a:r>
          </a:p>
          <a:p>
            <a:pPr marL="1257300" lvl="2" indent="-342900" eaLnBrk="1" hangingPunct="1"/>
            <a:r>
              <a:rPr lang="en-US" altLang="en-US" sz="2400" dirty="0">
                <a:solidFill>
                  <a:srgbClr val="C00000"/>
                </a:solidFill>
              </a:rPr>
              <a:t>Directives</a:t>
            </a:r>
            <a:r>
              <a:rPr lang="en-US" altLang="en-US" sz="2400" dirty="0"/>
              <a:t> let you control the overall structure of the servlet</a:t>
            </a:r>
          </a:p>
          <a:p>
            <a:pPr marL="1257300" lvl="2" indent="-342900" eaLnBrk="1" hangingPunct="1"/>
            <a:r>
              <a:rPr lang="en-US" altLang="en-US" sz="2400" dirty="0">
                <a:solidFill>
                  <a:srgbClr val="C00000"/>
                </a:solidFill>
              </a:rPr>
              <a:t>Actions</a:t>
            </a:r>
            <a:r>
              <a:rPr lang="en-US" altLang="en-US" sz="2400" dirty="0"/>
              <a:t> let you specify existing components that should be used, and control the behavior of the JSP engine </a:t>
            </a:r>
          </a:p>
          <a:p>
            <a:pPr marL="1714500" lvl="3" indent="-342900" eaLnBrk="1" hangingPunct="1"/>
            <a:r>
              <a:rPr lang="en-US" altLang="en-US" sz="2400" dirty="0"/>
              <a:t>JavaBeans: a type of components frequently used in JSP</a:t>
            </a:r>
          </a:p>
        </p:txBody>
      </p:sp>
    </p:spTree>
    <p:extLst>
      <p:ext uri="{BB962C8B-B14F-4D97-AF65-F5344CB8AC3E}">
        <p14:creationId xmlns:p14="http://schemas.microsoft.com/office/powerpoint/2010/main" val="1383431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8227">
                                            <p:txEl>
                                              <p:pRg st="1" end="1"/>
                                            </p:txEl>
                                          </p:spTgt>
                                        </p:tgtEl>
                                        <p:attrNameLst>
                                          <p:attrName>style.visibility</p:attrName>
                                        </p:attrNameLst>
                                      </p:cBhvr>
                                      <p:to>
                                        <p:strVal val="visible"/>
                                      </p:to>
                                    </p:set>
                                    <p:animEffect transition="in" filter="blinds(horizontal)">
                                      <p:cBhvr>
                                        <p:cTn id="7" dur="500"/>
                                        <p:tgtEl>
                                          <p:spTgt spid="3082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8227">
                                            <p:txEl>
                                              <p:pRg st="2" end="2"/>
                                            </p:txEl>
                                          </p:spTgt>
                                        </p:tgtEl>
                                        <p:attrNameLst>
                                          <p:attrName>style.visibility</p:attrName>
                                        </p:attrNameLst>
                                      </p:cBhvr>
                                      <p:to>
                                        <p:strVal val="visible"/>
                                      </p:to>
                                    </p:set>
                                    <p:animEffect transition="in" filter="blinds(horizontal)">
                                      <p:cBhvr>
                                        <p:cTn id="10" dur="500"/>
                                        <p:tgtEl>
                                          <p:spTgt spid="30822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08227">
                                            <p:txEl>
                                              <p:pRg st="3" end="3"/>
                                            </p:txEl>
                                          </p:spTgt>
                                        </p:tgtEl>
                                        <p:attrNameLst>
                                          <p:attrName>style.visibility</p:attrName>
                                        </p:attrNameLst>
                                      </p:cBhvr>
                                      <p:to>
                                        <p:strVal val="visible"/>
                                      </p:to>
                                    </p:set>
                                    <p:animEffect transition="in" filter="blinds(horizontal)">
                                      <p:cBhvr>
                                        <p:cTn id="15" dur="500"/>
                                        <p:tgtEl>
                                          <p:spTgt spid="30822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8227">
                                            <p:txEl>
                                              <p:pRg st="4" end="4"/>
                                            </p:txEl>
                                          </p:spTgt>
                                        </p:tgtEl>
                                        <p:attrNameLst>
                                          <p:attrName>style.visibility</p:attrName>
                                        </p:attrNameLst>
                                      </p:cBhvr>
                                      <p:to>
                                        <p:strVal val="visible"/>
                                      </p:to>
                                    </p:set>
                                    <p:animEffect transition="in" filter="blinds(horizontal)">
                                      <p:cBhvr>
                                        <p:cTn id="18" dur="500"/>
                                        <p:tgtEl>
                                          <p:spTgt spid="30822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08227">
                                            <p:txEl>
                                              <p:pRg st="5" end="5"/>
                                            </p:txEl>
                                          </p:spTgt>
                                        </p:tgtEl>
                                        <p:attrNameLst>
                                          <p:attrName>style.visibility</p:attrName>
                                        </p:attrNameLst>
                                      </p:cBhvr>
                                      <p:to>
                                        <p:strVal val="visible"/>
                                      </p:to>
                                    </p:set>
                                    <p:animEffect transition="in" filter="blinds(horizontal)">
                                      <p:cBhvr>
                                        <p:cTn id="23" dur="500"/>
                                        <p:tgtEl>
                                          <p:spTgt spid="30822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08227">
                                            <p:txEl>
                                              <p:pRg st="6" end="6"/>
                                            </p:txEl>
                                          </p:spTgt>
                                        </p:tgtEl>
                                        <p:attrNameLst>
                                          <p:attrName>style.visibility</p:attrName>
                                        </p:attrNameLst>
                                      </p:cBhvr>
                                      <p:to>
                                        <p:strVal val="visible"/>
                                      </p:to>
                                    </p:set>
                                    <p:animEffect transition="in" filter="blinds(horizontal)">
                                      <p:cBhvr>
                                        <p:cTn id="28" dur="500"/>
                                        <p:tgtEl>
                                          <p:spTgt spid="30822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08227">
                                            <p:txEl>
                                              <p:pRg st="7" end="7"/>
                                            </p:txEl>
                                          </p:spTgt>
                                        </p:tgtEl>
                                        <p:attrNameLst>
                                          <p:attrName>style.visibility</p:attrName>
                                        </p:attrNameLst>
                                      </p:cBhvr>
                                      <p:to>
                                        <p:strVal val="visible"/>
                                      </p:to>
                                    </p:set>
                                    <p:animEffect transition="in" filter="blinds(horizontal)">
                                      <p:cBhvr>
                                        <p:cTn id="33" dur="500"/>
                                        <p:tgtEl>
                                          <p:spTgt spid="308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F6ECE74-EE84-7E4C-A7CD-B957C3C94CAC}"/>
              </a:ext>
            </a:extLst>
          </p:cNvPr>
          <p:cNvSpPr>
            <a:spLocks noGrp="1" noChangeArrowheads="1"/>
          </p:cNvSpPr>
          <p:nvPr>
            <p:ph type="title"/>
          </p:nvPr>
        </p:nvSpPr>
        <p:spPr/>
        <p:txBody>
          <a:bodyPr/>
          <a:lstStyle/>
          <a:p>
            <a:pPr eaLnBrk="1" hangingPunct="1"/>
            <a:r>
              <a:rPr lang="en-US" altLang="en-US"/>
              <a:t>JSP constructs - </a:t>
            </a:r>
            <a:r>
              <a:rPr lang="en-US" altLang="en-US">
                <a:solidFill>
                  <a:srgbClr val="FF0000"/>
                </a:solidFill>
              </a:rPr>
              <a:t>Scripting Elements</a:t>
            </a:r>
          </a:p>
        </p:txBody>
      </p:sp>
      <p:sp>
        <p:nvSpPr>
          <p:cNvPr id="311299" name="Rectangle 3">
            <a:extLst>
              <a:ext uri="{FF2B5EF4-FFF2-40B4-BE49-F238E27FC236}">
                <a16:creationId xmlns:a16="http://schemas.microsoft.com/office/drawing/2014/main" id="{CF8922AF-AF8F-814A-8045-1332CC4DB3C1}"/>
              </a:ext>
            </a:extLst>
          </p:cNvPr>
          <p:cNvSpPr>
            <a:spLocks noGrp="1" noChangeArrowheads="1"/>
          </p:cNvSpPr>
          <p:nvPr>
            <p:ph idx="1"/>
          </p:nvPr>
        </p:nvSpPr>
        <p:spPr/>
        <p:txBody>
          <a:bodyPr>
            <a:noAutofit/>
          </a:bodyPr>
          <a:lstStyle/>
          <a:p>
            <a:pPr eaLnBrk="1" hangingPunct="1"/>
            <a:r>
              <a:rPr lang="en-US" altLang="en-US" sz="2400"/>
              <a:t>JSP converted to Servlet at first access</a:t>
            </a:r>
          </a:p>
          <a:p>
            <a:pPr eaLnBrk="1" hangingPunct="1"/>
            <a:r>
              <a:rPr lang="en-US" altLang="en-US" sz="2400"/>
              <a:t>JSP scripting elements let you insert Java codes into the servlet results</a:t>
            </a:r>
          </a:p>
          <a:p>
            <a:pPr lvl="1" eaLnBrk="1" hangingPunct="1"/>
            <a:r>
              <a:rPr lang="en-US" altLang="en-US" sz="2400" b="1">
                <a:solidFill>
                  <a:schemeClr val="tx2"/>
                </a:solidFill>
              </a:rPr>
              <a:t>Expressions</a:t>
            </a:r>
            <a:r>
              <a:rPr lang="en-US" altLang="en-US" sz="2400"/>
              <a:t>:</a:t>
            </a:r>
          </a:p>
          <a:p>
            <a:pPr lvl="2" eaLnBrk="1" hangingPunct="1"/>
            <a:r>
              <a:rPr lang="en-US" altLang="en-US" sz="2400"/>
              <a:t> Form </a:t>
            </a:r>
            <a:r>
              <a:rPr lang="en-US" altLang="en-US" sz="2400" b="1">
                <a:solidFill>
                  <a:schemeClr val="tx2"/>
                </a:solidFill>
              </a:rPr>
              <a:t>&lt;%=</a:t>
            </a:r>
            <a:r>
              <a:rPr lang="en-US" altLang="en-US" sz="2400"/>
              <a:t> expression </a:t>
            </a:r>
            <a:r>
              <a:rPr lang="en-US" altLang="en-US" sz="2400" b="1">
                <a:solidFill>
                  <a:schemeClr val="tx2"/>
                </a:solidFill>
              </a:rPr>
              <a:t>%&gt; </a:t>
            </a:r>
          </a:p>
          <a:p>
            <a:pPr lvl="2" eaLnBrk="1" hangingPunct="1"/>
            <a:r>
              <a:rPr lang="en-US" altLang="en-US" sz="2400"/>
              <a:t> Evaluated and inserted into the output</a:t>
            </a:r>
          </a:p>
          <a:p>
            <a:pPr lvl="1" eaLnBrk="1" hangingPunct="1"/>
            <a:r>
              <a:rPr lang="en-US" altLang="en-US" sz="2400" b="1">
                <a:solidFill>
                  <a:schemeClr val="tx2"/>
                </a:solidFill>
              </a:rPr>
              <a:t>Scriptlets</a:t>
            </a:r>
            <a:r>
              <a:rPr lang="en-US" altLang="en-US" sz="2400"/>
              <a:t> </a:t>
            </a:r>
          </a:p>
          <a:p>
            <a:pPr lvl="2" eaLnBrk="1" hangingPunct="1"/>
            <a:r>
              <a:rPr lang="en-US" altLang="en-US" sz="2400"/>
              <a:t>Form </a:t>
            </a:r>
            <a:r>
              <a:rPr lang="en-US" altLang="en-US" sz="2400" b="1">
                <a:solidFill>
                  <a:schemeClr val="tx2"/>
                </a:solidFill>
              </a:rPr>
              <a:t>&lt;%</a:t>
            </a:r>
            <a:r>
              <a:rPr lang="en-US" altLang="en-US" sz="2400"/>
              <a:t> code </a:t>
            </a:r>
            <a:r>
              <a:rPr lang="en-US" altLang="en-US" sz="2400" b="1">
                <a:solidFill>
                  <a:schemeClr val="tx2"/>
                </a:solidFill>
              </a:rPr>
              <a:t>%&gt; </a:t>
            </a:r>
          </a:p>
          <a:p>
            <a:pPr lvl="2" eaLnBrk="1" hangingPunct="1"/>
            <a:r>
              <a:rPr lang="en-US" altLang="en-US" sz="2400"/>
              <a:t>Inserted into the servlet's service method</a:t>
            </a:r>
          </a:p>
          <a:p>
            <a:pPr lvl="1" eaLnBrk="1" hangingPunct="1"/>
            <a:r>
              <a:rPr lang="en-US" altLang="en-US" sz="2400" b="1">
                <a:solidFill>
                  <a:schemeClr val="tx2"/>
                </a:solidFill>
              </a:rPr>
              <a:t>Declarations:</a:t>
            </a:r>
          </a:p>
          <a:p>
            <a:pPr lvl="2" eaLnBrk="1" hangingPunct="1"/>
            <a:r>
              <a:rPr lang="en-US" altLang="en-US" sz="2400"/>
              <a:t>Form </a:t>
            </a:r>
            <a:r>
              <a:rPr lang="en-US" altLang="en-US" sz="2400" b="1">
                <a:solidFill>
                  <a:schemeClr val="tx2"/>
                </a:solidFill>
              </a:rPr>
              <a:t>&lt;%!</a:t>
            </a:r>
            <a:r>
              <a:rPr lang="en-US" altLang="en-US" sz="2400"/>
              <a:t> code</a:t>
            </a:r>
            <a:r>
              <a:rPr lang="en-US" altLang="en-US" sz="2400" b="1"/>
              <a:t> </a:t>
            </a:r>
            <a:r>
              <a:rPr lang="en-US" altLang="en-US" sz="2400" b="1">
                <a:solidFill>
                  <a:schemeClr val="tx2"/>
                </a:solidFill>
              </a:rPr>
              <a:t>%&gt;</a:t>
            </a:r>
            <a:r>
              <a:rPr lang="en-US" altLang="en-US" sz="2400">
                <a:solidFill>
                  <a:schemeClr val="tx2"/>
                </a:solidFill>
              </a:rPr>
              <a:t> </a:t>
            </a:r>
          </a:p>
          <a:p>
            <a:pPr lvl="2" eaLnBrk="1" hangingPunct="1"/>
            <a:r>
              <a:rPr lang="en-US" altLang="en-US" sz="2400"/>
              <a:t>Inserted into the body </a:t>
            </a:r>
          </a:p>
        </p:txBody>
      </p:sp>
    </p:spTree>
    <p:extLst>
      <p:ext uri="{BB962C8B-B14F-4D97-AF65-F5344CB8AC3E}">
        <p14:creationId xmlns:p14="http://schemas.microsoft.com/office/powerpoint/2010/main" val="2744374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1299">
                                            <p:txEl>
                                              <p:pRg st="1" end="1"/>
                                            </p:txEl>
                                          </p:spTgt>
                                        </p:tgtEl>
                                        <p:attrNameLst>
                                          <p:attrName>style.visibility</p:attrName>
                                        </p:attrNameLst>
                                      </p:cBhvr>
                                      <p:to>
                                        <p:strVal val="visible"/>
                                      </p:to>
                                    </p:set>
                                    <p:animEffect transition="in" filter="blinds(horizontal)">
                                      <p:cBhvr>
                                        <p:cTn id="7" dur="500"/>
                                        <p:tgtEl>
                                          <p:spTgt spid="311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1299">
                                            <p:txEl>
                                              <p:pRg st="2" end="2"/>
                                            </p:txEl>
                                          </p:spTgt>
                                        </p:tgtEl>
                                        <p:attrNameLst>
                                          <p:attrName>style.visibility</p:attrName>
                                        </p:attrNameLst>
                                      </p:cBhvr>
                                      <p:to>
                                        <p:strVal val="visible"/>
                                      </p:to>
                                    </p:set>
                                    <p:animEffect transition="in" filter="blinds(horizontal)">
                                      <p:cBhvr>
                                        <p:cTn id="12" dur="500"/>
                                        <p:tgtEl>
                                          <p:spTgt spid="31129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11299">
                                            <p:txEl>
                                              <p:pRg st="3" end="3"/>
                                            </p:txEl>
                                          </p:spTgt>
                                        </p:tgtEl>
                                        <p:attrNameLst>
                                          <p:attrName>style.visibility</p:attrName>
                                        </p:attrNameLst>
                                      </p:cBhvr>
                                      <p:to>
                                        <p:strVal val="visible"/>
                                      </p:to>
                                    </p:set>
                                    <p:animEffect transition="in" filter="blinds(horizontal)">
                                      <p:cBhvr>
                                        <p:cTn id="15" dur="500"/>
                                        <p:tgtEl>
                                          <p:spTgt spid="31129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1299">
                                            <p:txEl>
                                              <p:pRg st="4" end="4"/>
                                            </p:txEl>
                                          </p:spTgt>
                                        </p:tgtEl>
                                        <p:attrNameLst>
                                          <p:attrName>style.visibility</p:attrName>
                                        </p:attrNameLst>
                                      </p:cBhvr>
                                      <p:to>
                                        <p:strVal val="visible"/>
                                      </p:to>
                                    </p:set>
                                    <p:animEffect transition="in" filter="blinds(horizontal)">
                                      <p:cBhvr>
                                        <p:cTn id="18" dur="500"/>
                                        <p:tgtEl>
                                          <p:spTgt spid="31129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11299">
                                            <p:txEl>
                                              <p:pRg st="5" end="5"/>
                                            </p:txEl>
                                          </p:spTgt>
                                        </p:tgtEl>
                                        <p:attrNameLst>
                                          <p:attrName>style.visibility</p:attrName>
                                        </p:attrNameLst>
                                      </p:cBhvr>
                                      <p:to>
                                        <p:strVal val="visible"/>
                                      </p:to>
                                    </p:set>
                                    <p:animEffect transition="in" filter="blinds(horizontal)">
                                      <p:cBhvr>
                                        <p:cTn id="23" dur="500"/>
                                        <p:tgtEl>
                                          <p:spTgt spid="311299">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11299">
                                            <p:txEl>
                                              <p:pRg st="6" end="6"/>
                                            </p:txEl>
                                          </p:spTgt>
                                        </p:tgtEl>
                                        <p:attrNameLst>
                                          <p:attrName>style.visibility</p:attrName>
                                        </p:attrNameLst>
                                      </p:cBhvr>
                                      <p:to>
                                        <p:strVal val="visible"/>
                                      </p:to>
                                    </p:set>
                                    <p:animEffect transition="in" filter="blinds(horizontal)">
                                      <p:cBhvr>
                                        <p:cTn id="26" dur="500"/>
                                        <p:tgtEl>
                                          <p:spTgt spid="311299">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11299">
                                            <p:txEl>
                                              <p:pRg st="7" end="7"/>
                                            </p:txEl>
                                          </p:spTgt>
                                        </p:tgtEl>
                                        <p:attrNameLst>
                                          <p:attrName>style.visibility</p:attrName>
                                        </p:attrNameLst>
                                      </p:cBhvr>
                                      <p:to>
                                        <p:strVal val="visible"/>
                                      </p:to>
                                    </p:set>
                                    <p:animEffect transition="in" filter="blinds(horizontal)">
                                      <p:cBhvr>
                                        <p:cTn id="29" dur="500"/>
                                        <p:tgtEl>
                                          <p:spTgt spid="311299">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11299">
                                            <p:txEl>
                                              <p:pRg st="8" end="8"/>
                                            </p:txEl>
                                          </p:spTgt>
                                        </p:tgtEl>
                                        <p:attrNameLst>
                                          <p:attrName>style.visibility</p:attrName>
                                        </p:attrNameLst>
                                      </p:cBhvr>
                                      <p:to>
                                        <p:strVal val="visible"/>
                                      </p:to>
                                    </p:set>
                                    <p:animEffect transition="in" filter="blinds(horizontal)">
                                      <p:cBhvr>
                                        <p:cTn id="34" dur="500"/>
                                        <p:tgtEl>
                                          <p:spTgt spid="311299">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1299">
                                            <p:txEl>
                                              <p:pRg st="9" end="9"/>
                                            </p:txEl>
                                          </p:spTgt>
                                        </p:tgtEl>
                                        <p:attrNameLst>
                                          <p:attrName>style.visibility</p:attrName>
                                        </p:attrNameLst>
                                      </p:cBhvr>
                                      <p:to>
                                        <p:strVal val="visible"/>
                                      </p:to>
                                    </p:set>
                                    <p:animEffect transition="in" filter="blinds(horizontal)">
                                      <p:cBhvr>
                                        <p:cTn id="37" dur="500"/>
                                        <p:tgtEl>
                                          <p:spTgt spid="311299">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11299">
                                            <p:txEl>
                                              <p:pRg st="10" end="10"/>
                                            </p:txEl>
                                          </p:spTgt>
                                        </p:tgtEl>
                                        <p:attrNameLst>
                                          <p:attrName>style.visibility</p:attrName>
                                        </p:attrNameLst>
                                      </p:cBhvr>
                                      <p:to>
                                        <p:strVal val="visible"/>
                                      </p:to>
                                    </p:set>
                                    <p:animEffect transition="in" filter="blinds(horizontal)">
                                      <p:cBhvr>
                                        <p:cTn id="40" dur="500"/>
                                        <p:tgtEl>
                                          <p:spTgt spid="3112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EF249C1D-69C9-F842-ABBB-3E55C8089AC2}"/>
              </a:ext>
            </a:extLst>
          </p:cNvPr>
          <p:cNvSpPr>
            <a:spLocks noGrp="1" noChangeArrowheads="1"/>
          </p:cNvSpPr>
          <p:nvPr>
            <p:ph type="title"/>
          </p:nvPr>
        </p:nvSpPr>
        <p:spPr>
          <a:noFill/>
        </p:spPr>
        <p:txBody>
          <a:bodyPr/>
          <a:lstStyle/>
          <a:p>
            <a:r>
              <a:rPr lang="en-US" altLang="en-US"/>
              <a:t>JSP constructs - </a:t>
            </a:r>
            <a:r>
              <a:rPr lang="en-US" altLang="en-US">
                <a:solidFill>
                  <a:srgbClr val="FF0000"/>
                </a:solidFill>
              </a:rPr>
              <a:t>Scripting Elements</a:t>
            </a:r>
            <a:endParaRPr lang="en-US" altLang="en-US"/>
          </a:p>
        </p:txBody>
      </p:sp>
      <p:sp>
        <p:nvSpPr>
          <p:cNvPr id="312323" name="Rectangle 3">
            <a:extLst>
              <a:ext uri="{FF2B5EF4-FFF2-40B4-BE49-F238E27FC236}">
                <a16:creationId xmlns:a16="http://schemas.microsoft.com/office/drawing/2014/main" id="{5124E77F-13ED-7F43-8617-DC4D02C427B7}"/>
              </a:ext>
            </a:extLst>
          </p:cNvPr>
          <p:cNvSpPr>
            <a:spLocks noGrp="1" noChangeArrowheads="1"/>
          </p:cNvSpPr>
          <p:nvPr>
            <p:ph idx="1"/>
          </p:nvPr>
        </p:nvSpPr>
        <p:spPr/>
        <p:txBody>
          <a:bodyPr/>
          <a:lstStyle/>
          <a:p>
            <a:pPr eaLnBrk="1" hangingPunct="1"/>
            <a:r>
              <a:rPr lang="en-US" altLang="en-US" sz="2800"/>
              <a:t>JSP Expressions:</a:t>
            </a:r>
          </a:p>
          <a:p>
            <a:pPr lvl="1" eaLnBrk="1" hangingPunct="1"/>
            <a:r>
              <a:rPr lang="en-US" altLang="en-US" sz="2400">
                <a:latin typeface="Courier" pitchFamily="2" charset="0"/>
              </a:rPr>
              <a:t>Form:  &lt;%= expression %&gt; </a:t>
            </a:r>
          </a:p>
          <a:p>
            <a:pPr lvl="1" eaLnBrk="1" hangingPunct="1"/>
            <a:endParaRPr lang="en-US" altLang="en-US" sz="2400">
              <a:latin typeface="Courier" pitchFamily="2" charset="0"/>
            </a:endParaRPr>
          </a:p>
          <a:p>
            <a:pPr lvl="1" eaLnBrk="1" hangingPunct="1"/>
            <a:r>
              <a:rPr lang="en-US" altLang="en-US" sz="2400">
                <a:latin typeface="Courier" pitchFamily="2" charset="0"/>
              </a:rPr>
              <a:t>Example</a:t>
            </a:r>
          </a:p>
          <a:p>
            <a:pPr marL="1073150" lvl="2" indent="0" eaLnBrk="1" hangingPunct="1">
              <a:buNone/>
            </a:pPr>
            <a:r>
              <a:rPr lang="en-US" altLang="en-US" sz="2400">
                <a:latin typeface="Courier" pitchFamily="2" charset="0"/>
              </a:rPr>
              <a:t>Time: &lt;%= </a:t>
            </a:r>
            <a:r>
              <a:rPr lang="en-US" altLang="en-US" sz="2400" u="sng">
                <a:latin typeface="Courier" pitchFamily="2" charset="0"/>
              </a:rPr>
              <a:t>new java.util.Date()</a:t>
            </a:r>
            <a:r>
              <a:rPr lang="en-US" altLang="en-US" sz="2400">
                <a:latin typeface="Courier" pitchFamily="2" charset="0"/>
              </a:rPr>
              <a:t> %&gt;</a:t>
            </a:r>
          </a:p>
          <a:p>
            <a:pPr lvl="2" eaLnBrk="1" hangingPunct="1"/>
            <a:endParaRPr lang="en-US" altLang="en-US" sz="2000" b="1">
              <a:solidFill>
                <a:schemeClr val="tx2"/>
              </a:solidFill>
            </a:endParaRPr>
          </a:p>
          <a:p>
            <a:pPr lvl="1" eaLnBrk="1" hangingPunct="1"/>
            <a:r>
              <a:rPr lang="en-US" altLang="en-US" sz="2400"/>
              <a:t>Processing</a:t>
            </a:r>
          </a:p>
          <a:p>
            <a:pPr lvl="2" eaLnBrk="1" hangingPunct="1"/>
            <a:r>
              <a:rPr lang="en-US" altLang="en-US" sz="2400"/>
              <a:t>Evaluated, converted to a string, and inserted in the page. </a:t>
            </a:r>
          </a:p>
          <a:p>
            <a:pPr lvl="2" eaLnBrk="1" hangingPunct="1"/>
            <a:r>
              <a:rPr lang="en-US" altLang="en-US" sz="2400"/>
              <a:t>At run-time (when the page is requested)</a:t>
            </a:r>
            <a:endParaRPr lang="en-US" altLang="en-US" sz="2400">
              <a:solidFill>
                <a:schemeClr val="tx2"/>
              </a:solidFill>
            </a:endParaRPr>
          </a:p>
          <a:p>
            <a:pPr eaLnBrk="1" hangingPunct="1"/>
            <a:endParaRPr lang="en-US" altLang="en-US" sz="2800"/>
          </a:p>
        </p:txBody>
      </p:sp>
    </p:spTree>
    <p:extLst>
      <p:ext uri="{BB962C8B-B14F-4D97-AF65-F5344CB8AC3E}">
        <p14:creationId xmlns:p14="http://schemas.microsoft.com/office/powerpoint/2010/main" val="3227700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7" dur="500"/>
                                        <p:tgtEl>
                                          <p:spTgt spid="31232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10" dur="500"/>
                                        <p:tgtEl>
                                          <p:spTgt spid="31232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15" dur="500"/>
                                        <p:tgtEl>
                                          <p:spTgt spid="31232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18" dur="500"/>
                                        <p:tgtEl>
                                          <p:spTgt spid="312323">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12323">
                                            <p:txEl>
                                              <p:pRg st="8" end="8"/>
                                            </p:txEl>
                                          </p:spTgt>
                                        </p:tgtEl>
                                        <p:attrNameLst>
                                          <p:attrName>style.visibility</p:attrName>
                                        </p:attrNameLst>
                                      </p:cBhvr>
                                      <p:to>
                                        <p:strVal val="visible"/>
                                      </p:to>
                                    </p:set>
                                    <p:animEffect transition="in" filter="blinds(horizontal)">
                                      <p:cBhvr>
                                        <p:cTn id="21" dur="500"/>
                                        <p:tgtEl>
                                          <p:spTgt spid="312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A05E2670-587C-434F-86EA-E05632FA31BC}"/>
              </a:ext>
            </a:extLst>
          </p:cNvPr>
          <p:cNvSpPr>
            <a:spLocks noGrp="1" noChangeArrowheads="1"/>
          </p:cNvSpPr>
          <p:nvPr>
            <p:ph type="title"/>
          </p:nvPr>
        </p:nvSpPr>
        <p:spPr>
          <a:noFill/>
        </p:spPr>
        <p:txBody>
          <a:bodyPr/>
          <a:lstStyle/>
          <a:p>
            <a:r>
              <a:rPr lang="en-US" altLang="en-US"/>
              <a:t>JSP constructs - </a:t>
            </a:r>
            <a:r>
              <a:rPr lang="en-US" altLang="en-US">
                <a:solidFill>
                  <a:srgbClr val="FF0000"/>
                </a:solidFill>
              </a:rPr>
              <a:t>Scripting Elements</a:t>
            </a:r>
            <a:endParaRPr lang="en-US" altLang="en-US"/>
          </a:p>
        </p:txBody>
      </p:sp>
      <p:sp>
        <p:nvSpPr>
          <p:cNvPr id="313347" name="Rectangle 3">
            <a:extLst>
              <a:ext uri="{FF2B5EF4-FFF2-40B4-BE49-F238E27FC236}">
                <a16:creationId xmlns:a16="http://schemas.microsoft.com/office/drawing/2014/main" id="{25B3F808-2E94-7A40-A317-22845097BA4A}"/>
              </a:ext>
            </a:extLst>
          </p:cNvPr>
          <p:cNvSpPr>
            <a:spLocks noGrp="1" noChangeArrowheads="1"/>
          </p:cNvSpPr>
          <p:nvPr>
            <p:ph idx="1"/>
          </p:nvPr>
        </p:nvSpPr>
        <p:spPr/>
        <p:txBody>
          <a:bodyPr>
            <a:noAutofit/>
          </a:bodyPr>
          <a:lstStyle/>
          <a:p>
            <a:pPr eaLnBrk="1" hangingPunct="1"/>
            <a:r>
              <a:rPr lang="en-US" altLang="en-US" sz="2400"/>
              <a:t>JSP Expressions:</a:t>
            </a:r>
          </a:p>
          <a:p>
            <a:pPr lvl="1" eaLnBrk="1" hangingPunct="1"/>
            <a:r>
              <a:rPr lang="en-US" altLang="en-US" sz="2400"/>
              <a:t>Several variables predefined to simply jsp expressions</a:t>
            </a:r>
          </a:p>
          <a:p>
            <a:pPr lvl="2" eaLnBrk="1" hangingPunct="1"/>
            <a:r>
              <a:rPr lang="en-US" altLang="en-US" sz="2400">
                <a:solidFill>
                  <a:srgbClr val="C00000"/>
                </a:solidFill>
              </a:rPr>
              <a:t>request</a:t>
            </a:r>
            <a:r>
              <a:rPr lang="en-US" altLang="en-US" sz="2400"/>
              <a:t>, the HttpServletRequest; </a:t>
            </a:r>
          </a:p>
          <a:p>
            <a:pPr lvl="2" eaLnBrk="1" hangingPunct="1"/>
            <a:r>
              <a:rPr lang="en-US" altLang="en-US" sz="2400">
                <a:solidFill>
                  <a:srgbClr val="C00000"/>
                </a:solidFill>
              </a:rPr>
              <a:t>response</a:t>
            </a:r>
            <a:r>
              <a:rPr lang="en-US" altLang="en-US" sz="2400"/>
              <a:t>, the HttpServletResponse; </a:t>
            </a:r>
          </a:p>
          <a:p>
            <a:pPr lvl="2" eaLnBrk="1" hangingPunct="1"/>
            <a:r>
              <a:rPr lang="en-US" altLang="en-US" sz="2400">
                <a:solidFill>
                  <a:srgbClr val="C00000"/>
                </a:solidFill>
              </a:rPr>
              <a:t>session</a:t>
            </a:r>
            <a:r>
              <a:rPr lang="en-US" altLang="en-US" sz="2400"/>
              <a:t>, the HttpSession associated with the request (if any); </a:t>
            </a:r>
          </a:p>
          <a:p>
            <a:pPr lvl="2" eaLnBrk="1" hangingPunct="1"/>
            <a:r>
              <a:rPr lang="en-US" altLang="en-US" sz="2400">
                <a:solidFill>
                  <a:srgbClr val="C00000"/>
                </a:solidFill>
              </a:rPr>
              <a:t>out</a:t>
            </a:r>
            <a:r>
              <a:rPr lang="en-US" altLang="en-US" sz="2400">
                <a:solidFill>
                  <a:schemeClr val="tx2"/>
                </a:solidFill>
              </a:rPr>
              <a:t>,</a:t>
            </a:r>
            <a:r>
              <a:rPr lang="en-US" altLang="en-US" sz="2400"/>
              <a:t> the PrintWriter (a buffered version of type JspWriter) used to send output to the client. </a:t>
            </a:r>
          </a:p>
          <a:p>
            <a:pPr lvl="1" eaLnBrk="1" hangingPunct="1"/>
            <a:r>
              <a:rPr lang="en-US" altLang="en-US" sz="2400"/>
              <a:t>Example:</a:t>
            </a:r>
          </a:p>
          <a:p>
            <a:pPr lvl="2" eaLnBrk="1" hangingPunct="1"/>
            <a:r>
              <a:rPr lang="en-US" altLang="en-US" sz="2400">
                <a:ea typeface="MS PMincho" panose="02020600040205080304" pitchFamily="18" charset="-128"/>
              </a:rPr>
              <a:t>Your hostname: &lt;%= request.getRemoteHost() %&gt;</a:t>
            </a:r>
            <a:r>
              <a:rPr lang="en-US" altLang="en-US" sz="2400"/>
              <a:t> </a:t>
            </a:r>
          </a:p>
        </p:txBody>
      </p:sp>
    </p:spTree>
    <p:extLst>
      <p:ext uri="{BB962C8B-B14F-4D97-AF65-F5344CB8AC3E}">
        <p14:creationId xmlns:p14="http://schemas.microsoft.com/office/powerpoint/2010/main" val="783344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3347">
                                            <p:txEl>
                                              <p:pRg st="1" end="1"/>
                                            </p:txEl>
                                          </p:spTgt>
                                        </p:tgtEl>
                                        <p:attrNameLst>
                                          <p:attrName>style.visibility</p:attrName>
                                        </p:attrNameLst>
                                      </p:cBhvr>
                                      <p:to>
                                        <p:strVal val="visible"/>
                                      </p:to>
                                    </p:set>
                                    <p:animEffect transition="in" filter="blinds(horizontal)">
                                      <p:cBhvr>
                                        <p:cTn id="7" dur="500"/>
                                        <p:tgtEl>
                                          <p:spTgt spid="3133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3347">
                                            <p:txEl>
                                              <p:pRg st="2" end="2"/>
                                            </p:txEl>
                                          </p:spTgt>
                                        </p:tgtEl>
                                        <p:attrNameLst>
                                          <p:attrName>style.visibility</p:attrName>
                                        </p:attrNameLst>
                                      </p:cBhvr>
                                      <p:to>
                                        <p:strVal val="visible"/>
                                      </p:to>
                                    </p:set>
                                    <p:animEffect transition="in" filter="blinds(horizontal)">
                                      <p:cBhvr>
                                        <p:cTn id="12" dur="500"/>
                                        <p:tgtEl>
                                          <p:spTgt spid="313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3347">
                                            <p:txEl>
                                              <p:pRg st="3" end="3"/>
                                            </p:txEl>
                                          </p:spTgt>
                                        </p:tgtEl>
                                        <p:attrNameLst>
                                          <p:attrName>style.visibility</p:attrName>
                                        </p:attrNameLst>
                                      </p:cBhvr>
                                      <p:to>
                                        <p:strVal val="visible"/>
                                      </p:to>
                                    </p:set>
                                    <p:animEffect transition="in" filter="blinds(horizontal)">
                                      <p:cBhvr>
                                        <p:cTn id="17" dur="500"/>
                                        <p:tgtEl>
                                          <p:spTgt spid="3133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3347">
                                            <p:txEl>
                                              <p:pRg st="4" end="4"/>
                                            </p:txEl>
                                          </p:spTgt>
                                        </p:tgtEl>
                                        <p:attrNameLst>
                                          <p:attrName>style.visibility</p:attrName>
                                        </p:attrNameLst>
                                      </p:cBhvr>
                                      <p:to>
                                        <p:strVal val="visible"/>
                                      </p:to>
                                    </p:set>
                                    <p:animEffect transition="in" filter="blinds(horizontal)">
                                      <p:cBhvr>
                                        <p:cTn id="22" dur="500"/>
                                        <p:tgtEl>
                                          <p:spTgt spid="3133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3347">
                                            <p:txEl>
                                              <p:pRg st="5" end="5"/>
                                            </p:txEl>
                                          </p:spTgt>
                                        </p:tgtEl>
                                        <p:attrNameLst>
                                          <p:attrName>style.visibility</p:attrName>
                                        </p:attrNameLst>
                                      </p:cBhvr>
                                      <p:to>
                                        <p:strVal val="visible"/>
                                      </p:to>
                                    </p:set>
                                    <p:animEffect transition="in" filter="blinds(horizontal)">
                                      <p:cBhvr>
                                        <p:cTn id="27" dur="500"/>
                                        <p:tgtEl>
                                          <p:spTgt spid="3133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3347">
                                            <p:txEl>
                                              <p:pRg st="6" end="6"/>
                                            </p:txEl>
                                          </p:spTgt>
                                        </p:tgtEl>
                                        <p:attrNameLst>
                                          <p:attrName>style.visibility</p:attrName>
                                        </p:attrNameLst>
                                      </p:cBhvr>
                                      <p:to>
                                        <p:strVal val="visible"/>
                                      </p:to>
                                    </p:set>
                                    <p:animEffect transition="in" filter="blinds(horizontal)">
                                      <p:cBhvr>
                                        <p:cTn id="32" dur="500"/>
                                        <p:tgtEl>
                                          <p:spTgt spid="313347">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13347">
                                            <p:txEl>
                                              <p:pRg st="7" end="7"/>
                                            </p:txEl>
                                          </p:spTgt>
                                        </p:tgtEl>
                                        <p:attrNameLst>
                                          <p:attrName>style.visibility</p:attrName>
                                        </p:attrNameLst>
                                      </p:cBhvr>
                                      <p:to>
                                        <p:strVal val="visible"/>
                                      </p:to>
                                    </p:set>
                                    <p:animEffect transition="in" filter="blinds(horizontal)">
                                      <p:cBhvr>
                                        <p:cTn id="35" dur="500"/>
                                        <p:tgtEl>
                                          <p:spTgt spid="313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1990FCD6-C11B-1E4F-9A9B-2345683B4F77}"/>
              </a:ext>
            </a:extLst>
          </p:cNvPr>
          <p:cNvSpPr>
            <a:spLocks noGrp="1" noChangeArrowheads="1"/>
          </p:cNvSpPr>
          <p:nvPr>
            <p:ph type="title"/>
          </p:nvPr>
        </p:nvSpPr>
        <p:spPr>
          <a:noFill/>
        </p:spPr>
        <p:txBody>
          <a:bodyPr>
            <a:normAutofit/>
          </a:bodyPr>
          <a:lstStyle/>
          <a:p>
            <a:r>
              <a:rPr lang="en-US" altLang="en-US"/>
              <a:t>JSP constructs - </a:t>
            </a:r>
            <a:r>
              <a:rPr lang="en-US" altLang="en-US">
                <a:solidFill>
                  <a:srgbClr val="FF0000"/>
                </a:solidFill>
              </a:rPr>
              <a:t>Scripting Elements</a:t>
            </a:r>
            <a:endParaRPr lang="en-US" altLang="en-US"/>
          </a:p>
        </p:txBody>
      </p:sp>
      <p:sp>
        <p:nvSpPr>
          <p:cNvPr id="314371" name="Rectangle 3">
            <a:extLst>
              <a:ext uri="{FF2B5EF4-FFF2-40B4-BE49-F238E27FC236}">
                <a16:creationId xmlns:a16="http://schemas.microsoft.com/office/drawing/2014/main" id="{A707ECBA-67FA-DA4A-92AC-4A05C9A68519}"/>
              </a:ext>
            </a:extLst>
          </p:cNvPr>
          <p:cNvSpPr>
            <a:spLocks noGrp="1" noChangeArrowheads="1"/>
          </p:cNvSpPr>
          <p:nvPr>
            <p:ph idx="1"/>
          </p:nvPr>
        </p:nvSpPr>
        <p:spPr/>
        <p:txBody>
          <a:bodyPr>
            <a:normAutofit/>
          </a:bodyPr>
          <a:lstStyle/>
          <a:p>
            <a:pPr eaLnBrk="1" hangingPunct="1"/>
            <a:r>
              <a:rPr lang="en-US" altLang="en-US" sz="2800" b="1"/>
              <a:t>JSP Scriptlets</a:t>
            </a:r>
            <a:r>
              <a:rPr lang="en-US" altLang="en-US" sz="2800"/>
              <a:t> </a:t>
            </a:r>
          </a:p>
          <a:p>
            <a:pPr lvl="1" eaLnBrk="1" hangingPunct="1"/>
            <a:r>
              <a:rPr lang="en-US" altLang="en-US" sz="2400"/>
              <a:t>Form:</a:t>
            </a:r>
            <a:r>
              <a:rPr lang="en-US" altLang="en-US" sz="2400">
                <a:latin typeface="Courier" pitchFamily="2" charset="0"/>
              </a:rPr>
              <a:t> </a:t>
            </a:r>
            <a:r>
              <a:rPr lang="en-US" altLang="en-US" sz="2400">
                <a:solidFill>
                  <a:schemeClr val="tx2"/>
                </a:solidFill>
                <a:latin typeface="Courier" pitchFamily="2" charset="0"/>
              </a:rPr>
              <a:t>&lt;%</a:t>
            </a:r>
            <a:r>
              <a:rPr lang="en-US" altLang="en-US" sz="2400">
                <a:latin typeface="Courier" pitchFamily="2" charset="0"/>
              </a:rPr>
              <a:t> code </a:t>
            </a:r>
            <a:r>
              <a:rPr lang="en-US" altLang="en-US" sz="2400">
                <a:solidFill>
                  <a:schemeClr val="tx2"/>
                </a:solidFill>
                <a:latin typeface="Courier" pitchFamily="2" charset="0"/>
              </a:rPr>
              <a:t>%&gt; </a:t>
            </a:r>
          </a:p>
          <a:p>
            <a:pPr lvl="1" eaLnBrk="1" hangingPunct="1"/>
            <a:endParaRPr lang="en-US" altLang="en-US" sz="2400" b="1">
              <a:solidFill>
                <a:schemeClr val="tx2"/>
              </a:solidFill>
            </a:endParaRPr>
          </a:p>
          <a:p>
            <a:pPr lvl="1" eaLnBrk="1" hangingPunct="1"/>
            <a:r>
              <a:rPr lang="en-US" altLang="en-US" sz="2400">
                <a:ea typeface="Arial Unicode MS" panose="020B0604020202020204" pitchFamily="34" charset="-128"/>
                <a:cs typeface="Arial Unicode MS" panose="020B0604020202020204" pitchFamily="34" charset="-128"/>
              </a:rPr>
              <a:t>Example</a:t>
            </a:r>
            <a:r>
              <a:rPr lang="en-US" altLang="en-US" sz="2400" b="1">
                <a:ea typeface="Arial Unicode MS" panose="020B0604020202020204" pitchFamily="34" charset="-128"/>
                <a:cs typeface="Arial Unicode MS" panose="020B0604020202020204" pitchFamily="34" charset="-128"/>
              </a:rPr>
              <a:t>:</a:t>
            </a:r>
          </a:p>
          <a:p>
            <a:pPr lvl="2" eaLnBrk="1" hangingPunct="1"/>
            <a:r>
              <a:rPr lang="en-US" altLang="en-US" sz="2400">
                <a:latin typeface="Courier" pitchFamily="2" charset="0"/>
              </a:rPr>
              <a:t>&lt;% String queryData = request.getQueryString(); </a:t>
            </a:r>
          </a:p>
          <a:p>
            <a:pPr lvl="2" eaLnBrk="1" hangingPunct="1"/>
            <a:r>
              <a:rPr lang="en-US" altLang="en-US" sz="2400">
                <a:latin typeface="Courier" pitchFamily="2" charset="0"/>
              </a:rPr>
              <a:t>out.println("Attached GET data: " + queryData); %&gt; </a:t>
            </a:r>
          </a:p>
          <a:p>
            <a:pPr lvl="2" eaLnBrk="1" hangingPunct="1"/>
            <a:endParaRPr lang="en-US" altLang="en-US" sz="2400">
              <a:ea typeface="Arial Unicode MS" panose="020B0604020202020204" pitchFamily="34" charset="-128"/>
              <a:cs typeface="Arial Unicode MS" panose="020B0604020202020204" pitchFamily="34" charset="-128"/>
            </a:endParaRPr>
          </a:p>
          <a:p>
            <a:pPr lvl="1" eaLnBrk="1" hangingPunct="1"/>
            <a:r>
              <a:rPr lang="en-US" altLang="en-US" sz="2400"/>
              <a:t>Inserted into the servlet's service method EXACTLY as written</a:t>
            </a:r>
          </a:p>
          <a:p>
            <a:pPr lvl="1" eaLnBrk="1" hangingPunct="1"/>
            <a:r>
              <a:rPr lang="en-US" altLang="en-US" sz="2400"/>
              <a:t>Can access the same predefined variables as JSP expressions</a:t>
            </a:r>
          </a:p>
          <a:p>
            <a:pPr eaLnBrk="1" hangingPunct="1"/>
            <a:endParaRPr lang="en-US" altLang="en-US" sz="2800"/>
          </a:p>
        </p:txBody>
      </p:sp>
    </p:spTree>
    <p:extLst>
      <p:ext uri="{BB962C8B-B14F-4D97-AF65-F5344CB8AC3E}">
        <p14:creationId xmlns:p14="http://schemas.microsoft.com/office/powerpoint/2010/main" val="2333346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4371">
                                            <p:txEl>
                                              <p:pRg st="1" end="1"/>
                                            </p:txEl>
                                          </p:spTgt>
                                        </p:tgtEl>
                                        <p:attrNameLst>
                                          <p:attrName>style.visibility</p:attrName>
                                        </p:attrNameLst>
                                      </p:cBhvr>
                                      <p:to>
                                        <p:strVal val="visible"/>
                                      </p:to>
                                    </p:set>
                                    <p:animEffect transition="in" filter="blinds(horizontal)">
                                      <p:cBhvr>
                                        <p:cTn id="7" dur="500"/>
                                        <p:tgtEl>
                                          <p:spTgt spid="314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4371">
                                            <p:txEl>
                                              <p:pRg st="3" end="3"/>
                                            </p:txEl>
                                          </p:spTgt>
                                        </p:tgtEl>
                                        <p:attrNameLst>
                                          <p:attrName>style.visibility</p:attrName>
                                        </p:attrNameLst>
                                      </p:cBhvr>
                                      <p:to>
                                        <p:strVal val="visible"/>
                                      </p:to>
                                    </p:set>
                                    <p:animEffect transition="in" filter="blinds(horizontal)">
                                      <p:cBhvr>
                                        <p:cTn id="12" dur="500"/>
                                        <p:tgtEl>
                                          <p:spTgt spid="314371">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14371">
                                            <p:txEl>
                                              <p:pRg st="4" end="4"/>
                                            </p:txEl>
                                          </p:spTgt>
                                        </p:tgtEl>
                                        <p:attrNameLst>
                                          <p:attrName>style.visibility</p:attrName>
                                        </p:attrNameLst>
                                      </p:cBhvr>
                                      <p:to>
                                        <p:strVal val="visible"/>
                                      </p:to>
                                    </p:set>
                                    <p:animEffect transition="in" filter="blinds(horizontal)">
                                      <p:cBhvr>
                                        <p:cTn id="15" dur="500"/>
                                        <p:tgtEl>
                                          <p:spTgt spid="31437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4371">
                                            <p:txEl>
                                              <p:pRg st="5" end="5"/>
                                            </p:txEl>
                                          </p:spTgt>
                                        </p:tgtEl>
                                        <p:attrNameLst>
                                          <p:attrName>style.visibility</p:attrName>
                                        </p:attrNameLst>
                                      </p:cBhvr>
                                      <p:to>
                                        <p:strVal val="visible"/>
                                      </p:to>
                                    </p:set>
                                    <p:animEffect transition="in" filter="blinds(horizontal)">
                                      <p:cBhvr>
                                        <p:cTn id="18" dur="500"/>
                                        <p:tgtEl>
                                          <p:spTgt spid="31437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14371">
                                            <p:txEl>
                                              <p:pRg st="7" end="7"/>
                                            </p:txEl>
                                          </p:spTgt>
                                        </p:tgtEl>
                                        <p:attrNameLst>
                                          <p:attrName>style.visibility</p:attrName>
                                        </p:attrNameLst>
                                      </p:cBhvr>
                                      <p:to>
                                        <p:strVal val="visible"/>
                                      </p:to>
                                    </p:set>
                                    <p:animEffect transition="in" filter="blinds(horizontal)">
                                      <p:cBhvr>
                                        <p:cTn id="23" dur="500"/>
                                        <p:tgtEl>
                                          <p:spTgt spid="314371">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14371">
                                            <p:txEl>
                                              <p:pRg st="8" end="8"/>
                                            </p:txEl>
                                          </p:spTgt>
                                        </p:tgtEl>
                                        <p:attrNameLst>
                                          <p:attrName>style.visibility</p:attrName>
                                        </p:attrNameLst>
                                      </p:cBhvr>
                                      <p:to>
                                        <p:strVal val="visible"/>
                                      </p:to>
                                    </p:set>
                                    <p:animEffect transition="in" filter="blinds(horizontal)">
                                      <p:cBhvr>
                                        <p:cTn id="28" dur="500"/>
                                        <p:tgtEl>
                                          <p:spTgt spid="3143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604D23B-0E8F-CB47-84E8-3903C4D9282E}"/>
              </a:ext>
            </a:extLst>
          </p:cNvPr>
          <p:cNvSpPr>
            <a:spLocks noGrp="1" noChangeArrowheads="1"/>
          </p:cNvSpPr>
          <p:nvPr>
            <p:ph type="title"/>
          </p:nvPr>
        </p:nvSpPr>
        <p:spPr/>
        <p:txBody>
          <a:bodyPr/>
          <a:lstStyle/>
          <a:p>
            <a:r>
              <a:rPr lang="en-US" altLang="en-US" sz="3000">
                <a:latin typeface="+mn-lt"/>
              </a:rPr>
              <a:t>Java Servlets</a:t>
            </a:r>
          </a:p>
        </p:txBody>
      </p:sp>
      <p:sp>
        <p:nvSpPr>
          <p:cNvPr id="21507" name="Rectangle 3">
            <a:extLst>
              <a:ext uri="{FF2B5EF4-FFF2-40B4-BE49-F238E27FC236}">
                <a16:creationId xmlns:a16="http://schemas.microsoft.com/office/drawing/2014/main" id="{17FF7611-6672-124E-BFC8-0D8F9574E871}"/>
              </a:ext>
            </a:extLst>
          </p:cNvPr>
          <p:cNvSpPr>
            <a:spLocks noGrp="1" noChangeArrowheads="1"/>
          </p:cNvSpPr>
          <p:nvPr>
            <p:ph type="body" idx="1"/>
          </p:nvPr>
        </p:nvSpPr>
        <p:spPr>
          <a:xfrm>
            <a:off x="520899" y="1599903"/>
            <a:ext cx="8102203" cy="4877097"/>
          </a:xfrm>
        </p:spPr>
        <p:txBody>
          <a:bodyPr>
            <a:normAutofit fontScale="85000" lnSpcReduction="20000"/>
          </a:bodyPr>
          <a:lstStyle/>
          <a:p>
            <a:pPr>
              <a:lnSpc>
                <a:spcPct val="90000"/>
              </a:lnSpc>
            </a:pPr>
            <a:r>
              <a:rPr lang="en-US" altLang="en-US" sz="3000"/>
              <a:t>Servlets are hosted by a </a:t>
            </a:r>
            <a:r>
              <a:rPr lang="en-US" altLang="en-US" sz="3000">
                <a:solidFill>
                  <a:srgbClr val="FF0000"/>
                </a:solidFill>
              </a:rPr>
              <a:t>servlet container</a:t>
            </a:r>
            <a:r>
              <a:rPr lang="en-US" altLang="en-US" sz="3000"/>
              <a:t>, such as Apache Tomcat*</a:t>
            </a:r>
          </a:p>
          <a:p>
            <a:pPr>
              <a:lnSpc>
                <a:spcPct val="90000"/>
              </a:lnSpc>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endParaRPr lang="en-US" altLang="en-US" sz="1875"/>
          </a:p>
          <a:p>
            <a:pPr>
              <a:lnSpc>
                <a:spcPct val="90000"/>
              </a:lnSpc>
              <a:buFontTx/>
              <a:buNone/>
            </a:pPr>
            <a:r>
              <a:rPr lang="en-US" altLang="en-US" sz="1875"/>
              <a:t>*Apache Tomcat can be both a web server and a servlet container</a:t>
            </a:r>
          </a:p>
        </p:txBody>
      </p:sp>
      <p:sp>
        <p:nvSpPr>
          <p:cNvPr id="21508" name="AutoShape 4">
            <a:extLst>
              <a:ext uri="{FF2B5EF4-FFF2-40B4-BE49-F238E27FC236}">
                <a16:creationId xmlns:a16="http://schemas.microsoft.com/office/drawing/2014/main" id="{D36FAF40-9D10-7541-B186-011572468658}"/>
              </a:ext>
            </a:extLst>
          </p:cNvPr>
          <p:cNvSpPr>
            <a:spLocks noChangeArrowheads="1"/>
          </p:cNvSpPr>
          <p:nvPr/>
        </p:nvSpPr>
        <p:spPr bwMode="auto">
          <a:xfrm>
            <a:off x="1122164" y="2667001"/>
            <a:ext cx="3975200" cy="2896195"/>
          </a:xfrm>
          <a:prstGeom prst="cube">
            <a:avLst>
              <a:gd name="adj" fmla="val 63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50">
                <a:latin typeface="Times New Roman" panose="02020603050405020304" pitchFamily="18" charset="0"/>
              </a:rPr>
              <a:t>Server Platform</a:t>
            </a:r>
          </a:p>
        </p:txBody>
      </p:sp>
      <p:sp>
        <p:nvSpPr>
          <p:cNvPr id="21509" name="Rectangle 5">
            <a:extLst>
              <a:ext uri="{FF2B5EF4-FFF2-40B4-BE49-F238E27FC236}">
                <a16:creationId xmlns:a16="http://schemas.microsoft.com/office/drawing/2014/main" id="{3F433CCA-30B3-0642-9C58-F52C5B5027F3}"/>
              </a:ext>
            </a:extLst>
          </p:cNvPr>
          <p:cNvSpPr>
            <a:spLocks noChangeArrowheads="1"/>
          </p:cNvSpPr>
          <p:nvPr/>
        </p:nvSpPr>
        <p:spPr bwMode="auto">
          <a:xfrm>
            <a:off x="2021087" y="3353099"/>
            <a:ext cx="1201043" cy="686097"/>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250">
                <a:latin typeface="Times New Roman" panose="02020603050405020304" pitchFamily="18" charset="0"/>
              </a:rPr>
              <a:t>Web</a:t>
            </a:r>
          </a:p>
          <a:p>
            <a:pPr algn="ctr">
              <a:spcBef>
                <a:spcPct val="0"/>
              </a:spcBef>
              <a:buFontTx/>
              <a:buNone/>
            </a:pPr>
            <a:r>
              <a:rPr lang="en-US" altLang="en-US" sz="2250">
                <a:latin typeface="Times New Roman" panose="02020603050405020304" pitchFamily="18" charset="0"/>
              </a:rPr>
              <a:t>Server</a:t>
            </a:r>
          </a:p>
        </p:txBody>
      </p:sp>
      <p:sp>
        <p:nvSpPr>
          <p:cNvPr id="21510" name="Rectangle 6">
            <a:extLst>
              <a:ext uri="{FF2B5EF4-FFF2-40B4-BE49-F238E27FC236}">
                <a16:creationId xmlns:a16="http://schemas.microsoft.com/office/drawing/2014/main" id="{8BBF9408-725E-824B-9076-9B6B8E8847D9}"/>
              </a:ext>
            </a:extLst>
          </p:cNvPr>
          <p:cNvSpPr>
            <a:spLocks noChangeArrowheads="1"/>
          </p:cNvSpPr>
          <p:nvPr/>
        </p:nvSpPr>
        <p:spPr bwMode="auto">
          <a:xfrm>
            <a:off x="1833562" y="3555504"/>
            <a:ext cx="375047" cy="77391"/>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21511" name="Rectangle 7">
            <a:extLst>
              <a:ext uri="{FF2B5EF4-FFF2-40B4-BE49-F238E27FC236}">
                <a16:creationId xmlns:a16="http://schemas.microsoft.com/office/drawing/2014/main" id="{2D194A9D-B972-2A4C-B7F0-779A0F34EC3E}"/>
              </a:ext>
            </a:extLst>
          </p:cNvPr>
          <p:cNvSpPr>
            <a:spLocks noChangeArrowheads="1"/>
          </p:cNvSpPr>
          <p:nvPr/>
        </p:nvSpPr>
        <p:spPr bwMode="auto">
          <a:xfrm>
            <a:off x="1833562" y="3784700"/>
            <a:ext cx="375047" cy="75902"/>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21512" name="Rectangle 8">
            <a:extLst>
              <a:ext uri="{FF2B5EF4-FFF2-40B4-BE49-F238E27FC236}">
                <a16:creationId xmlns:a16="http://schemas.microsoft.com/office/drawing/2014/main" id="{83705D5E-3F86-D44D-9F6D-0CE71C73983F}"/>
              </a:ext>
            </a:extLst>
          </p:cNvPr>
          <p:cNvSpPr>
            <a:spLocks noChangeArrowheads="1"/>
          </p:cNvSpPr>
          <p:nvPr/>
        </p:nvSpPr>
        <p:spPr bwMode="auto">
          <a:xfrm>
            <a:off x="2696766" y="4420196"/>
            <a:ext cx="1800820" cy="684609"/>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250">
                <a:latin typeface="Times New Roman" panose="02020603050405020304" pitchFamily="18" charset="0"/>
              </a:rPr>
              <a:t>Servlet</a:t>
            </a:r>
          </a:p>
          <a:p>
            <a:pPr algn="ctr">
              <a:spcBef>
                <a:spcPct val="0"/>
              </a:spcBef>
              <a:buFontTx/>
              <a:buNone/>
            </a:pPr>
            <a:r>
              <a:rPr lang="en-US" altLang="en-US" sz="2250">
                <a:latin typeface="Times New Roman" panose="02020603050405020304" pitchFamily="18" charset="0"/>
              </a:rPr>
              <a:t>Container</a:t>
            </a:r>
          </a:p>
        </p:txBody>
      </p:sp>
      <p:sp>
        <p:nvSpPr>
          <p:cNvPr id="21513" name="Rectangle 9">
            <a:extLst>
              <a:ext uri="{FF2B5EF4-FFF2-40B4-BE49-F238E27FC236}">
                <a16:creationId xmlns:a16="http://schemas.microsoft.com/office/drawing/2014/main" id="{A24B936F-D9DE-4C4B-8C67-2F48D131B815}"/>
              </a:ext>
            </a:extLst>
          </p:cNvPr>
          <p:cNvSpPr>
            <a:spLocks noChangeArrowheads="1"/>
          </p:cNvSpPr>
          <p:nvPr/>
        </p:nvSpPr>
        <p:spPr bwMode="auto">
          <a:xfrm>
            <a:off x="2509242" y="4622602"/>
            <a:ext cx="375047" cy="75903"/>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21514" name="Rectangle 10">
            <a:extLst>
              <a:ext uri="{FF2B5EF4-FFF2-40B4-BE49-F238E27FC236}">
                <a16:creationId xmlns:a16="http://schemas.microsoft.com/office/drawing/2014/main" id="{48D6F6C6-81A8-2F4D-A8F4-0DAD3EA6ECFB}"/>
              </a:ext>
            </a:extLst>
          </p:cNvPr>
          <p:cNvSpPr>
            <a:spLocks noChangeArrowheads="1"/>
          </p:cNvSpPr>
          <p:nvPr/>
        </p:nvSpPr>
        <p:spPr bwMode="auto">
          <a:xfrm>
            <a:off x="2509242" y="4851797"/>
            <a:ext cx="375047" cy="75903"/>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nchor="ct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sp>
        <p:nvSpPr>
          <p:cNvPr id="21515" name="Line 11">
            <a:extLst>
              <a:ext uri="{FF2B5EF4-FFF2-40B4-BE49-F238E27FC236}">
                <a16:creationId xmlns:a16="http://schemas.microsoft.com/office/drawing/2014/main" id="{12566B97-DCC4-7C4B-BEBD-40F57DD979A8}"/>
              </a:ext>
            </a:extLst>
          </p:cNvPr>
          <p:cNvSpPr>
            <a:spLocks noChangeShapeType="1"/>
          </p:cNvSpPr>
          <p:nvPr/>
        </p:nvSpPr>
        <p:spPr bwMode="auto">
          <a:xfrm>
            <a:off x="2997398" y="4115098"/>
            <a:ext cx="299145" cy="22770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0" tIns="45310" rIns="90620" bIns="45310"/>
          <a:lstStyle/>
          <a:p>
            <a:endParaRPr lang="en-VN" sz="1688"/>
          </a:p>
        </p:txBody>
      </p:sp>
      <p:sp>
        <p:nvSpPr>
          <p:cNvPr id="102412" name="Text Box 12">
            <a:extLst>
              <a:ext uri="{FF2B5EF4-FFF2-40B4-BE49-F238E27FC236}">
                <a16:creationId xmlns:a16="http://schemas.microsoft.com/office/drawing/2014/main" id="{F75C159F-4D97-4B28-89B0-9595EA0E4A2C}"/>
              </a:ext>
            </a:extLst>
          </p:cNvPr>
          <p:cNvSpPr txBox="1">
            <a:spLocks noChangeArrowheads="1"/>
          </p:cNvSpPr>
          <p:nvPr/>
        </p:nvSpPr>
        <p:spPr bwMode="auto">
          <a:xfrm>
            <a:off x="5697141" y="4043549"/>
            <a:ext cx="2246267" cy="124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p>
            <a:pPr>
              <a:defRPr/>
            </a:pPr>
            <a:r>
              <a:rPr lang="en-US" sz="1875"/>
              <a:t>The servlet container</a:t>
            </a:r>
          </a:p>
          <a:p>
            <a:pPr>
              <a:defRPr/>
            </a:pPr>
            <a:r>
              <a:rPr lang="en-US" sz="1875"/>
              <a:t>provides a Java</a:t>
            </a:r>
          </a:p>
          <a:p>
            <a:pPr>
              <a:defRPr/>
            </a:pPr>
            <a:r>
              <a:rPr lang="en-US" sz="1875"/>
              <a:t>Virtual Machine </a:t>
            </a:r>
          </a:p>
          <a:p>
            <a:pPr>
              <a:defRPr/>
            </a:pPr>
            <a:r>
              <a:rPr lang="en-US" sz="1875"/>
              <a:t>for servlet execution</a:t>
            </a:r>
          </a:p>
        </p:txBody>
      </p:sp>
      <p:sp>
        <p:nvSpPr>
          <p:cNvPr id="102413" name="Text Box 13">
            <a:extLst>
              <a:ext uri="{FF2B5EF4-FFF2-40B4-BE49-F238E27FC236}">
                <a16:creationId xmlns:a16="http://schemas.microsoft.com/office/drawing/2014/main" id="{73C93DFD-9463-4CF6-B696-E4961E4516CE}"/>
              </a:ext>
            </a:extLst>
          </p:cNvPr>
          <p:cNvSpPr txBox="1">
            <a:spLocks noChangeArrowheads="1"/>
          </p:cNvSpPr>
          <p:nvPr/>
        </p:nvSpPr>
        <p:spPr bwMode="auto">
          <a:xfrm>
            <a:off x="5697141" y="2742903"/>
            <a:ext cx="1978823" cy="95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p>
            <a:pPr>
              <a:defRPr/>
            </a:pPr>
            <a:r>
              <a:rPr lang="en-US" sz="1875" dirty="0"/>
              <a:t>The web server</a:t>
            </a:r>
          </a:p>
          <a:p>
            <a:pPr>
              <a:defRPr/>
            </a:pPr>
            <a:r>
              <a:rPr lang="en-US" sz="1875" dirty="0"/>
              <a:t>handles the HTTP</a:t>
            </a:r>
          </a:p>
          <a:p>
            <a:pPr>
              <a:defRPr/>
            </a:pPr>
            <a:r>
              <a:rPr lang="en-US" sz="1875" dirty="0"/>
              <a:t>transaction details</a:t>
            </a:r>
          </a:p>
        </p:txBody>
      </p:sp>
      <p:pic>
        <p:nvPicPr>
          <p:cNvPr id="2" name="Audio 1">
            <a:hlinkClick r:id="" action="ppaction://media"/>
            <a:extLst>
              <a:ext uri="{FF2B5EF4-FFF2-40B4-BE49-F238E27FC236}">
                <a16:creationId xmlns:a16="http://schemas.microsoft.com/office/drawing/2014/main" id="{4B2F957C-35EE-4F09-A803-A2B3F1DFE79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440738" y="6154738"/>
            <a:ext cx="487362" cy="487362"/>
          </a:xfrm>
          <a:prstGeom prst="rect">
            <a:avLst/>
          </a:prstGeom>
        </p:spPr>
      </p:pic>
    </p:spTree>
    <p:extLst>
      <p:ext uri="{BB962C8B-B14F-4D97-AF65-F5344CB8AC3E}">
        <p14:creationId xmlns:p14="http://schemas.microsoft.com/office/powerpoint/2010/main" val="3064074847"/>
      </p:ext>
    </p:extLst>
  </p:cSld>
  <p:clrMapOvr>
    <a:masterClrMapping/>
  </p:clrMapOvr>
  <mc:AlternateContent xmlns:mc="http://schemas.openxmlformats.org/markup-compatibility/2006">
    <mc:Choice xmlns:p14="http://schemas.microsoft.com/office/powerpoint/2010/main" Requires="p14">
      <p:transition spd="slow" p14:dur="2000" advTm="4432"/>
    </mc:Choice>
    <mc:Fallback>
      <p:transition spd="slow" advTm="44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93CE60A1-A012-1B45-A1EC-16C3DAE44B34}"/>
              </a:ext>
            </a:extLst>
          </p:cNvPr>
          <p:cNvSpPr>
            <a:spLocks noGrp="1" noChangeArrowheads="1"/>
          </p:cNvSpPr>
          <p:nvPr>
            <p:ph type="title"/>
          </p:nvPr>
        </p:nvSpPr>
        <p:spPr>
          <a:noFill/>
        </p:spPr>
        <p:txBody>
          <a:bodyPr>
            <a:normAutofit/>
          </a:bodyPr>
          <a:lstStyle/>
          <a:p>
            <a:r>
              <a:rPr lang="en-US" altLang="en-US"/>
              <a:t>JSP constructs - </a:t>
            </a:r>
            <a:r>
              <a:rPr lang="en-US" altLang="en-US">
                <a:solidFill>
                  <a:srgbClr val="FF0000"/>
                </a:solidFill>
              </a:rPr>
              <a:t>Scripting Elements</a:t>
            </a:r>
            <a:endParaRPr lang="en-US" altLang="en-US"/>
          </a:p>
        </p:txBody>
      </p:sp>
      <p:sp>
        <p:nvSpPr>
          <p:cNvPr id="315395" name="Rectangle 3">
            <a:extLst>
              <a:ext uri="{FF2B5EF4-FFF2-40B4-BE49-F238E27FC236}">
                <a16:creationId xmlns:a16="http://schemas.microsoft.com/office/drawing/2014/main" id="{053EA479-5A5C-D34D-BB1A-90AC637BB07F}"/>
              </a:ext>
            </a:extLst>
          </p:cNvPr>
          <p:cNvSpPr>
            <a:spLocks noGrp="1" noChangeArrowheads="1"/>
          </p:cNvSpPr>
          <p:nvPr>
            <p:ph idx="1"/>
          </p:nvPr>
        </p:nvSpPr>
        <p:spPr/>
        <p:txBody>
          <a:bodyPr/>
          <a:lstStyle/>
          <a:p>
            <a:pPr eaLnBrk="1" hangingPunct="1"/>
            <a:r>
              <a:rPr lang="en-US" altLang="en-US" sz="2800" b="1"/>
              <a:t>JSP Declarations:</a:t>
            </a:r>
          </a:p>
          <a:p>
            <a:pPr lvl="1" eaLnBrk="1" hangingPunct="1"/>
            <a:r>
              <a:rPr lang="en-US" altLang="en-US" sz="2400"/>
              <a:t>Form: </a:t>
            </a:r>
            <a:r>
              <a:rPr lang="en-US" altLang="en-US" sz="2800" b="1">
                <a:solidFill>
                  <a:schemeClr val="tx2"/>
                </a:solidFill>
                <a:latin typeface="Courier New" panose="02070309020205020404" pitchFamily="49" charset="0"/>
              </a:rPr>
              <a:t>&lt;%!</a:t>
            </a:r>
            <a:r>
              <a:rPr lang="en-US" altLang="en-US" sz="2400"/>
              <a:t> code</a:t>
            </a:r>
            <a:r>
              <a:rPr lang="en-US" altLang="en-US" sz="2800" b="1">
                <a:latin typeface="Courier New" panose="02070309020205020404" pitchFamily="49" charset="0"/>
              </a:rPr>
              <a:t> </a:t>
            </a:r>
            <a:r>
              <a:rPr lang="en-US" altLang="en-US" sz="2800" b="1">
                <a:solidFill>
                  <a:schemeClr val="tx2"/>
                </a:solidFill>
                <a:latin typeface="Courier New" panose="02070309020205020404" pitchFamily="49" charset="0"/>
              </a:rPr>
              <a:t>%&gt;</a:t>
            </a:r>
            <a:r>
              <a:rPr lang="en-US" altLang="en-US" sz="2400">
                <a:solidFill>
                  <a:schemeClr val="tx2"/>
                </a:solidFill>
              </a:rPr>
              <a:t> </a:t>
            </a:r>
          </a:p>
          <a:p>
            <a:pPr lvl="1" eaLnBrk="1" hangingPunct="1"/>
            <a:r>
              <a:rPr lang="en-US" altLang="en-US" sz="2400"/>
              <a:t>Example</a:t>
            </a:r>
            <a:r>
              <a:rPr lang="en-US" altLang="en-US" sz="2400">
                <a:solidFill>
                  <a:schemeClr val="tx2"/>
                </a:solidFill>
              </a:rPr>
              <a:t>:  </a:t>
            </a:r>
            <a:r>
              <a:rPr lang="en-US" altLang="en-US" b="1">
                <a:latin typeface="Courier New" panose="02070309020205020404" pitchFamily="49" charset="0"/>
              </a:rPr>
              <a:t>&lt;%! private int accessCount = 0; %&gt;</a:t>
            </a:r>
            <a:r>
              <a:rPr lang="en-US" altLang="en-US"/>
              <a:t> </a:t>
            </a:r>
          </a:p>
          <a:p>
            <a:pPr lvl="1" eaLnBrk="1" hangingPunct="1"/>
            <a:endParaRPr lang="en-US" altLang="en-US"/>
          </a:p>
          <a:p>
            <a:pPr lvl="1" eaLnBrk="1" hangingPunct="1"/>
            <a:r>
              <a:rPr lang="en-US" altLang="en-US"/>
              <a:t>Inserted into the main body of the servlet class (outside of the service method processing the request)</a:t>
            </a:r>
          </a:p>
          <a:p>
            <a:pPr lvl="1" eaLnBrk="1" hangingPunct="1"/>
            <a:r>
              <a:rPr lang="en-US" altLang="en-US"/>
              <a:t>Normally used in conjunction with JSP expressions or scriptlets.</a:t>
            </a:r>
          </a:p>
          <a:p>
            <a:pPr lvl="1" eaLnBrk="1" hangingPunct="1"/>
            <a:endParaRPr lang="en-US" altLang="en-US"/>
          </a:p>
          <a:p>
            <a:pPr lvl="2" eaLnBrk="1" hangingPunct="1"/>
            <a:r>
              <a:rPr lang="en-US" altLang="en-US" sz="2000" b="1">
                <a:latin typeface="Courier New" panose="02070309020205020404" pitchFamily="49" charset="0"/>
              </a:rPr>
              <a:t>&lt;%! private int accessCount = 0; %&gt;</a:t>
            </a:r>
          </a:p>
          <a:p>
            <a:pPr lvl="2" eaLnBrk="1" hangingPunct="1"/>
            <a:r>
              <a:rPr lang="en-US" altLang="en-US" sz="2000" b="1">
                <a:latin typeface="Courier New" panose="02070309020205020404" pitchFamily="49" charset="0"/>
              </a:rPr>
              <a:t>Accesses to page since server reboot:</a:t>
            </a:r>
          </a:p>
          <a:p>
            <a:pPr lvl="2" eaLnBrk="1" hangingPunct="1"/>
            <a:r>
              <a:rPr lang="en-US" altLang="en-US" sz="2000" b="1">
                <a:latin typeface="Courier New" panose="02070309020205020404" pitchFamily="49" charset="0"/>
              </a:rPr>
              <a:t> &lt;%= ++accessCount %&gt; </a:t>
            </a:r>
          </a:p>
        </p:txBody>
      </p:sp>
    </p:spTree>
    <p:extLst>
      <p:ext uri="{BB962C8B-B14F-4D97-AF65-F5344CB8AC3E}">
        <p14:creationId xmlns:p14="http://schemas.microsoft.com/office/powerpoint/2010/main" val="1143247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7" dur="500"/>
                                        <p:tgtEl>
                                          <p:spTgt spid="315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2" dur="500"/>
                                        <p:tgtEl>
                                          <p:spTgt spid="315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5395">
                                            <p:txEl>
                                              <p:pRg st="4" end="4"/>
                                            </p:txEl>
                                          </p:spTgt>
                                        </p:tgtEl>
                                        <p:attrNameLst>
                                          <p:attrName>style.visibility</p:attrName>
                                        </p:attrNameLst>
                                      </p:cBhvr>
                                      <p:to>
                                        <p:strVal val="visible"/>
                                      </p:to>
                                    </p:set>
                                    <p:animEffect transition="in" filter="blinds(horizontal)">
                                      <p:cBhvr>
                                        <p:cTn id="17" dur="500"/>
                                        <p:tgtEl>
                                          <p:spTgt spid="3153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5395">
                                            <p:txEl>
                                              <p:pRg st="5" end="5"/>
                                            </p:txEl>
                                          </p:spTgt>
                                        </p:tgtEl>
                                        <p:attrNameLst>
                                          <p:attrName>style.visibility</p:attrName>
                                        </p:attrNameLst>
                                      </p:cBhvr>
                                      <p:to>
                                        <p:strVal val="visible"/>
                                      </p:to>
                                    </p:set>
                                    <p:animEffect transition="in" filter="blinds(horizontal)">
                                      <p:cBhvr>
                                        <p:cTn id="22" dur="500"/>
                                        <p:tgtEl>
                                          <p:spTgt spid="31539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5395">
                                            <p:txEl>
                                              <p:pRg st="7" end="7"/>
                                            </p:txEl>
                                          </p:spTgt>
                                        </p:tgtEl>
                                        <p:attrNameLst>
                                          <p:attrName>style.visibility</p:attrName>
                                        </p:attrNameLst>
                                      </p:cBhvr>
                                      <p:to>
                                        <p:strVal val="visible"/>
                                      </p:to>
                                    </p:set>
                                    <p:animEffect transition="in" filter="blinds(horizontal)">
                                      <p:cBhvr>
                                        <p:cTn id="25" dur="500"/>
                                        <p:tgtEl>
                                          <p:spTgt spid="31539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5395">
                                            <p:txEl>
                                              <p:pRg st="8" end="8"/>
                                            </p:txEl>
                                          </p:spTgt>
                                        </p:tgtEl>
                                        <p:attrNameLst>
                                          <p:attrName>style.visibility</p:attrName>
                                        </p:attrNameLst>
                                      </p:cBhvr>
                                      <p:to>
                                        <p:strVal val="visible"/>
                                      </p:to>
                                    </p:set>
                                    <p:animEffect transition="in" filter="blinds(horizontal)">
                                      <p:cBhvr>
                                        <p:cTn id="28" dur="500"/>
                                        <p:tgtEl>
                                          <p:spTgt spid="315395">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5395">
                                            <p:txEl>
                                              <p:pRg st="9" end="9"/>
                                            </p:txEl>
                                          </p:spTgt>
                                        </p:tgtEl>
                                        <p:attrNameLst>
                                          <p:attrName>style.visibility</p:attrName>
                                        </p:attrNameLst>
                                      </p:cBhvr>
                                      <p:to>
                                        <p:strVal val="visible"/>
                                      </p:to>
                                    </p:set>
                                    <p:animEffect transition="in" filter="blinds(horizontal)">
                                      <p:cBhvr>
                                        <p:cTn id="31" dur="500"/>
                                        <p:tgtEl>
                                          <p:spTgt spid="315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2EA2923-5E2A-EF47-810A-B06B56FD03A9}"/>
              </a:ext>
            </a:extLst>
          </p:cNvPr>
          <p:cNvSpPr>
            <a:spLocks noGrp="1" noChangeArrowheads="1"/>
          </p:cNvSpPr>
          <p:nvPr>
            <p:ph type="title"/>
          </p:nvPr>
        </p:nvSpPr>
        <p:spPr/>
        <p:txBody>
          <a:bodyPr/>
          <a:lstStyle/>
          <a:p>
            <a:r>
              <a:rPr lang="en-US" altLang="en-US"/>
              <a:t>JSP constructs - </a:t>
            </a:r>
            <a:r>
              <a:rPr lang="en-US" altLang="en-US">
                <a:solidFill>
                  <a:srgbClr val="FF0000"/>
                </a:solidFill>
              </a:rPr>
              <a:t>JSP Directives</a:t>
            </a:r>
          </a:p>
        </p:txBody>
      </p:sp>
      <p:sp>
        <p:nvSpPr>
          <p:cNvPr id="317443" name="Rectangle 3">
            <a:extLst>
              <a:ext uri="{FF2B5EF4-FFF2-40B4-BE49-F238E27FC236}">
                <a16:creationId xmlns:a16="http://schemas.microsoft.com/office/drawing/2014/main" id="{4A037E78-811B-BB4D-B718-C3A530CDBE50}"/>
              </a:ext>
            </a:extLst>
          </p:cNvPr>
          <p:cNvSpPr>
            <a:spLocks noGrp="1" noChangeArrowheads="1"/>
          </p:cNvSpPr>
          <p:nvPr>
            <p:ph idx="1"/>
          </p:nvPr>
        </p:nvSpPr>
        <p:spPr/>
        <p:txBody>
          <a:bodyPr>
            <a:normAutofit fontScale="92500"/>
          </a:bodyPr>
          <a:lstStyle/>
          <a:p>
            <a:pPr eaLnBrk="1" hangingPunct="1"/>
            <a:r>
              <a:rPr lang="en-US" altLang="en-US" sz="2400" dirty="0"/>
              <a:t>Affect the overall structure of the servlet class. </a:t>
            </a:r>
          </a:p>
          <a:p>
            <a:pPr lvl="1" eaLnBrk="1" hangingPunct="1"/>
            <a:r>
              <a:rPr lang="en-US" altLang="en-US" sz="2400" dirty="0"/>
              <a:t>Form:</a:t>
            </a:r>
            <a:r>
              <a:rPr lang="en-US" altLang="en-US" sz="2400" b="1" dirty="0">
                <a:solidFill>
                  <a:schemeClr val="tx2"/>
                </a:solidFill>
                <a:latin typeface="Courier New" panose="02070309020205020404" pitchFamily="49" charset="0"/>
              </a:rPr>
              <a:t> &lt;%@</a:t>
            </a:r>
            <a:r>
              <a:rPr lang="en-US" altLang="en-US" sz="2400" b="1" dirty="0">
                <a:latin typeface="Courier New" panose="02070309020205020404" pitchFamily="49" charset="0"/>
              </a:rPr>
              <a:t> directive attribute1="value1"                                     </a:t>
            </a:r>
          </a:p>
          <a:p>
            <a:pPr lvl="1" eaLnBrk="1" hangingPunct="1">
              <a:buFont typeface="Monotype Sorts" pitchFamily="2" charset="2"/>
              <a:buNone/>
            </a:pPr>
            <a:r>
              <a:rPr lang="en-US" altLang="en-US" sz="2400" b="1" dirty="0">
                <a:latin typeface="Courier New" panose="02070309020205020404" pitchFamily="49" charset="0"/>
              </a:rPr>
              <a:t>                       attribute2="value2" </a:t>
            </a:r>
          </a:p>
          <a:p>
            <a:pPr lvl="1" eaLnBrk="1" hangingPunct="1">
              <a:buFont typeface="Monotype Sorts" pitchFamily="2" charset="2"/>
              <a:buNone/>
            </a:pPr>
            <a:r>
              <a:rPr lang="en-US" altLang="en-US" sz="2400" b="1" dirty="0">
                <a:latin typeface="Courier New" panose="02070309020205020404" pitchFamily="49" charset="0"/>
              </a:rPr>
              <a:t>                       ... </a:t>
            </a:r>
          </a:p>
          <a:p>
            <a:pPr marL="1073150" lvl="2" indent="0" eaLnBrk="1" hangingPunct="1">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attributeN</a:t>
            </a:r>
            <a:r>
              <a:rPr lang="en-US" altLang="en-US" sz="2400" b="1" dirty="0">
                <a:latin typeface="Courier New" panose="02070309020205020404" pitchFamily="49" charset="0"/>
              </a:rPr>
              <a:t>="</a:t>
            </a:r>
            <a:r>
              <a:rPr lang="en-US" altLang="en-US" sz="2400" b="1" dirty="0" err="1">
                <a:latin typeface="Courier New" panose="02070309020205020404" pitchFamily="49" charset="0"/>
              </a:rPr>
              <a:t>valueN</a:t>
            </a:r>
            <a:r>
              <a:rPr lang="en-US" altLang="en-US" sz="2400" b="1" dirty="0">
                <a:latin typeface="Courier New" panose="02070309020205020404" pitchFamily="49" charset="0"/>
              </a:rPr>
              <a:t>" </a:t>
            </a:r>
            <a:r>
              <a:rPr lang="en-US" altLang="en-US" sz="2400" b="1" dirty="0">
                <a:solidFill>
                  <a:schemeClr val="tx2"/>
                </a:solidFill>
                <a:latin typeface="Courier New" panose="02070309020205020404" pitchFamily="49" charset="0"/>
              </a:rPr>
              <a:t>%&gt; </a:t>
            </a:r>
          </a:p>
          <a:p>
            <a:pPr lvl="2" eaLnBrk="1" hangingPunct="1"/>
            <a:endParaRPr lang="en-US" altLang="en-US" sz="2000" b="1" dirty="0">
              <a:solidFill>
                <a:schemeClr val="tx2"/>
              </a:solidFill>
              <a:latin typeface="Courier New" panose="02070309020205020404" pitchFamily="49" charset="0"/>
            </a:endParaRPr>
          </a:p>
          <a:p>
            <a:pPr eaLnBrk="1" hangingPunct="1"/>
            <a:r>
              <a:rPr lang="en-US" altLang="en-US" sz="2400" dirty="0"/>
              <a:t>Two commonly used  types of directives</a:t>
            </a:r>
          </a:p>
          <a:p>
            <a:pPr lvl="1" eaLnBrk="1" hangingPunct="1"/>
            <a:r>
              <a:rPr lang="en-US" altLang="en-US" sz="2400" dirty="0"/>
              <a:t>Page directives</a:t>
            </a:r>
          </a:p>
          <a:p>
            <a:pPr lvl="2" eaLnBrk="1" hangingPunct="1"/>
            <a:r>
              <a:rPr lang="en-US" altLang="en-US" sz="2400" b="1" dirty="0">
                <a:solidFill>
                  <a:schemeClr val="tx2"/>
                </a:solidFill>
                <a:latin typeface="Courier New" panose="02070309020205020404" pitchFamily="49" charset="0"/>
              </a:rPr>
              <a:t>&lt;%@ page</a:t>
            </a:r>
            <a:r>
              <a:rPr lang="en-US" altLang="en-US" sz="2400" b="1" dirty="0">
                <a:latin typeface="Courier New" panose="02070309020205020404" pitchFamily="49" charset="0"/>
              </a:rPr>
              <a:t> import="</a:t>
            </a:r>
            <a:r>
              <a:rPr lang="en-US" altLang="en-US" sz="2400" b="1" dirty="0" err="1">
                <a:latin typeface="Courier New" panose="02070309020205020404" pitchFamily="49" charset="0"/>
              </a:rPr>
              <a:t>java.util</a:t>
            </a:r>
            <a:r>
              <a:rPr lang="en-US" altLang="en-US" sz="2400" b="1" dirty="0">
                <a:latin typeface="Courier New" panose="02070309020205020404" pitchFamily="49" charset="0"/>
              </a:rPr>
              <a:t>.*" </a:t>
            </a:r>
            <a:r>
              <a:rPr lang="en-US" altLang="en-US" sz="2400" b="1" dirty="0">
                <a:solidFill>
                  <a:schemeClr val="tx2"/>
                </a:solidFill>
                <a:latin typeface="Courier New" panose="02070309020205020404" pitchFamily="49" charset="0"/>
              </a:rPr>
              <a:t>%&gt;</a:t>
            </a:r>
          </a:p>
          <a:p>
            <a:pPr eaLnBrk="1" hangingPunct="1"/>
            <a:endParaRPr lang="en-US" altLang="en-US" sz="2400" b="1" dirty="0">
              <a:solidFill>
                <a:schemeClr val="tx2"/>
              </a:solidFill>
              <a:latin typeface="Courier New" panose="02070309020205020404" pitchFamily="49" charset="0"/>
            </a:endParaRPr>
          </a:p>
          <a:p>
            <a:pPr lvl="1" eaLnBrk="1" hangingPunct="1"/>
            <a:r>
              <a:rPr lang="en-US" altLang="en-US" sz="2400" dirty="0"/>
              <a:t>Include directives</a:t>
            </a:r>
          </a:p>
          <a:p>
            <a:pPr lvl="1" eaLnBrk="1" hangingPunct="1">
              <a:buFont typeface="Monotype Sorts" pitchFamily="2" charset="2"/>
              <a:buNone/>
            </a:pPr>
            <a:r>
              <a:rPr lang="en-US" altLang="en-US" sz="2400" dirty="0"/>
              <a:t>    </a:t>
            </a:r>
            <a:r>
              <a:rPr lang="en-US" altLang="en-US" sz="2400" b="1" dirty="0">
                <a:solidFill>
                  <a:schemeClr val="tx2"/>
                </a:solidFill>
                <a:latin typeface="Courier New" panose="02070309020205020404" pitchFamily="49" charset="0"/>
              </a:rPr>
              <a:t>&lt;%@ include</a:t>
            </a:r>
            <a:r>
              <a:rPr lang="en-US" altLang="en-US" sz="2400" b="1" dirty="0">
                <a:latin typeface="Courier New" panose="02070309020205020404" pitchFamily="49" charset="0"/>
              </a:rPr>
              <a:t> file="/navbar.html" </a:t>
            </a:r>
            <a:r>
              <a:rPr lang="en-US" altLang="en-US" sz="2400" b="1" dirty="0">
                <a:solidFill>
                  <a:schemeClr val="tx2"/>
                </a:solidFill>
                <a:latin typeface="Courier New" panose="02070309020205020404" pitchFamily="49" charset="0"/>
              </a:rPr>
              <a:t>%&gt;</a:t>
            </a:r>
            <a:r>
              <a:rPr lang="en-US" altLang="en-US" sz="2400" dirty="0">
                <a:solidFill>
                  <a:schemeClr val="tx2"/>
                </a:solidFill>
              </a:rPr>
              <a:t> </a:t>
            </a:r>
          </a:p>
        </p:txBody>
      </p:sp>
    </p:spTree>
    <p:extLst>
      <p:ext uri="{BB962C8B-B14F-4D97-AF65-F5344CB8AC3E}">
        <p14:creationId xmlns:p14="http://schemas.microsoft.com/office/powerpoint/2010/main" val="1072867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43">
                                            <p:txEl>
                                              <p:pRg st="6" end="6"/>
                                            </p:txEl>
                                          </p:spTgt>
                                        </p:tgtEl>
                                        <p:attrNameLst>
                                          <p:attrName>style.visibility</p:attrName>
                                        </p:attrNameLst>
                                      </p:cBhvr>
                                      <p:to>
                                        <p:strVal val="visible"/>
                                      </p:to>
                                    </p:set>
                                    <p:animEffect transition="in" filter="blinds(horizontal)">
                                      <p:cBhvr>
                                        <p:cTn id="7" dur="500"/>
                                        <p:tgtEl>
                                          <p:spTgt spid="31744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43">
                                            <p:txEl>
                                              <p:pRg st="7" end="7"/>
                                            </p:txEl>
                                          </p:spTgt>
                                        </p:tgtEl>
                                        <p:attrNameLst>
                                          <p:attrName>style.visibility</p:attrName>
                                        </p:attrNameLst>
                                      </p:cBhvr>
                                      <p:to>
                                        <p:strVal val="visible"/>
                                      </p:to>
                                    </p:set>
                                    <p:animEffect transition="in" filter="blinds(horizontal)">
                                      <p:cBhvr>
                                        <p:cTn id="10" dur="500"/>
                                        <p:tgtEl>
                                          <p:spTgt spid="31744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7443">
                                            <p:txEl>
                                              <p:pRg st="8" end="8"/>
                                            </p:txEl>
                                          </p:spTgt>
                                        </p:tgtEl>
                                        <p:attrNameLst>
                                          <p:attrName>style.visibility</p:attrName>
                                        </p:attrNameLst>
                                      </p:cBhvr>
                                      <p:to>
                                        <p:strVal val="visible"/>
                                      </p:to>
                                    </p:set>
                                    <p:animEffect transition="in" filter="blinds(horizontal)">
                                      <p:cBhvr>
                                        <p:cTn id="13" dur="500"/>
                                        <p:tgtEl>
                                          <p:spTgt spid="317443">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17443">
                                            <p:txEl>
                                              <p:pRg st="10" end="10"/>
                                            </p:txEl>
                                          </p:spTgt>
                                        </p:tgtEl>
                                        <p:attrNameLst>
                                          <p:attrName>style.visibility</p:attrName>
                                        </p:attrNameLst>
                                      </p:cBhvr>
                                      <p:to>
                                        <p:strVal val="visible"/>
                                      </p:to>
                                    </p:set>
                                    <p:animEffect transition="in" filter="blinds(horizontal)">
                                      <p:cBhvr>
                                        <p:cTn id="18" dur="500"/>
                                        <p:tgtEl>
                                          <p:spTgt spid="317443">
                                            <p:txEl>
                                              <p:pRg st="10" end="1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17443">
                                            <p:txEl>
                                              <p:pRg st="11" end="11"/>
                                            </p:txEl>
                                          </p:spTgt>
                                        </p:tgtEl>
                                        <p:attrNameLst>
                                          <p:attrName>style.visibility</p:attrName>
                                        </p:attrNameLst>
                                      </p:cBhvr>
                                      <p:to>
                                        <p:strVal val="visible"/>
                                      </p:to>
                                    </p:set>
                                    <p:animEffect transition="in" filter="blinds(horizontal)">
                                      <p:cBhvr>
                                        <p:cTn id="21" dur="500"/>
                                        <p:tgtEl>
                                          <p:spTgt spid="3174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62106CB4-E811-CD45-B626-D53D6B2571FF}"/>
              </a:ext>
            </a:extLst>
          </p:cNvPr>
          <p:cNvSpPr>
            <a:spLocks noGrp="1" noChangeArrowheads="1"/>
          </p:cNvSpPr>
          <p:nvPr>
            <p:ph type="title"/>
          </p:nvPr>
        </p:nvSpPr>
        <p:spPr>
          <a:noFill/>
        </p:spPr>
        <p:txBody>
          <a:bodyPr/>
          <a:lstStyle/>
          <a:p>
            <a:r>
              <a:rPr lang="en-US" altLang="en-US"/>
              <a:t>JSP constructs - </a:t>
            </a:r>
            <a:r>
              <a:rPr lang="en-US" altLang="en-US">
                <a:solidFill>
                  <a:srgbClr val="FF0000"/>
                </a:solidFill>
              </a:rPr>
              <a:t>Directives</a:t>
            </a:r>
          </a:p>
        </p:txBody>
      </p:sp>
      <p:sp>
        <p:nvSpPr>
          <p:cNvPr id="318467" name="Rectangle 3">
            <a:extLst>
              <a:ext uri="{FF2B5EF4-FFF2-40B4-BE49-F238E27FC236}">
                <a16:creationId xmlns:a16="http://schemas.microsoft.com/office/drawing/2014/main" id="{E6994516-BCA5-C545-97E7-6A961A9CE885}"/>
              </a:ext>
            </a:extLst>
          </p:cNvPr>
          <p:cNvSpPr>
            <a:spLocks noGrp="1" noChangeArrowheads="1"/>
          </p:cNvSpPr>
          <p:nvPr>
            <p:ph idx="1"/>
          </p:nvPr>
        </p:nvSpPr>
        <p:spPr/>
        <p:txBody>
          <a:bodyPr/>
          <a:lstStyle/>
          <a:p>
            <a:pPr eaLnBrk="1" hangingPunct="1"/>
            <a:r>
              <a:rPr lang="en-US" altLang="en-US"/>
              <a:t>Examples of Page directives</a:t>
            </a:r>
          </a:p>
          <a:p>
            <a:pPr lvl="1" eaLnBrk="1" hangingPunct="1"/>
            <a:r>
              <a:rPr lang="en-US" altLang="en-US" sz="2400"/>
              <a:t>&lt;%@ page import="java.util.*" %&gt; </a:t>
            </a:r>
          </a:p>
          <a:p>
            <a:pPr lvl="1" eaLnBrk="1" hangingPunct="1">
              <a:buFont typeface="Monotype Sorts" pitchFamily="2" charset="2"/>
              <a:buNone/>
            </a:pPr>
            <a:r>
              <a:rPr lang="en-US" altLang="en-US" sz="2400"/>
              <a:t>   &lt;%@ page language="java“ import="java.util.*" %&gt;</a:t>
            </a:r>
          </a:p>
          <a:p>
            <a:pPr lvl="1" eaLnBrk="1" hangingPunct="1"/>
            <a:endParaRPr lang="en-US" altLang="en-US" sz="2400"/>
          </a:p>
          <a:p>
            <a:pPr lvl="1" eaLnBrk="1" hangingPunct="1"/>
            <a:r>
              <a:rPr lang="en-US" altLang="en-US" sz="2400"/>
              <a:t>&lt;%@ page contentType="text/plain" %&gt; </a:t>
            </a:r>
          </a:p>
          <a:p>
            <a:pPr lvl="2" eaLnBrk="1" hangingPunct="1"/>
            <a:r>
              <a:rPr lang="en-US" altLang="en-US" sz="2400"/>
              <a:t>Same as : &lt;% response.setContentType("text/plain"); %&gt; </a:t>
            </a:r>
          </a:p>
          <a:p>
            <a:pPr lvl="2" eaLnBrk="1" hangingPunct="1"/>
            <a:endParaRPr lang="en-US" altLang="en-US" sz="2400"/>
          </a:p>
          <a:p>
            <a:pPr lvl="1" eaLnBrk="1" hangingPunct="1"/>
            <a:r>
              <a:rPr lang="en-US" altLang="en-US" sz="2400"/>
              <a:t>&lt;%@ page session="true“ %&gt;</a:t>
            </a:r>
          </a:p>
        </p:txBody>
      </p:sp>
    </p:spTree>
    <p:extLst>
      <p:ext uri="{BB962C8B-B14F-4D97-AF65-F5344CB8AC3E}">
        <p14:creationId xmlns:p14="http://schemas.microsoft.com/office/powerpoint/2010/main" val="90387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15" dur="500"/>
                                        <p:tgtEl>
                                          <p:spTgt spid="31846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18" dur="500"/>
                                        <p:tgtEl>
                                          <p:spTgt spid="318467">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18467">
                                            <p:txEl>
                                              <p:pRg st="7" end="7"/>
                                            </p:txEl>
                                          </p:spTgt>
                                        </p:tgtEl>
                                        <p:attrNameLst>
                                          <p:attrName>style.visibility</p:attrName>
                                        </p:attrNameLst>
                                      </p:cBhvr>
                                      <p:to>
                                        <p:strVal val="visible"/>
                                      </p:to>
                                    </p:set>
                                    <p:animEffect transition="in" filter="blinds(horizontal)">
                                      <p:cBhvr>
                                        <p:cTn id="23" dur="500"/>
                                        <p:tgtEl>
                                          <p:spTgt spid="318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B45DCFF9-ED43-0B45-AD89-598F5718C3FE}"/>
              </a:ext>
            </a:extLst>
          </p:cNvPr>
          <p:cNvSpPr>
            <a:spLocks noGrp="1" noChangeArrowheads="1"/>
          </p:cNvSpPr>
          <p:nvPr>
            <p:ph type="title"/>
          </p:nvPr>
        </p:nvSpPr>
        <p:spPr>
          <a:noFill/>
        </p:spPr>
        <p:txBody>
          <a:bodyPr/>
          <a:lstStyle/>
          <a:p>
            <a:r>
              <a:rPr lang="en-US" altLang="en-US"/>
              <a:t>JSP constructs - </a:t>
            </a:r>
            <a:r>
              <a:rPr lang="en-US" altLang="en-US">
                <a:solidFill>
                  <a:srgbClr val="FF0000"/>
                </a:solidFill>
              </a:rPr>
              <a:t>Directives</a:t>
            </a:r>
            <a:endParaRPr lang="en-US" altLang="en-US"/>
          </a:p>
        </p:txBody>
      </p:sp>
      <p:sp>
        <p:nvSpPr>
          <p:cNvPr id="319491" name="Rectangle 3">
            <a:extLst>
              <a:ext uri="{FF2B5EF4-FFF2-40B4-BE49-F238E27FC236}">
                <a16:creationId xmlns:a16="http://schemas.microsoft.com/office/drawing/2014/main" id="{68ADB1AD-D300-1843-BB86-4224E630F246}"/>
              </a:ext>
            </a:extLst>
          </p:cNvPr>
          <p:cNvSpPr>
            <a:spLocks noGrp="1" noChangeArrowheads="1"/>
          </p:cNvSpPr>
          <p:nvPr>
            <p:ph idx="1"/>
          </p:nvPr>
        </p:nvSpPr>
        <p:spPr>
          <a:xfrm>
            <a:off x="628649" y="851592"/>
            <a:ext cx="8104533" cy="5174881"/>
          </a:xfrm>
        </p:spPr>
        <p:txBody>
          <a:bodyPr/>
          <a:lstStyle/>
          <a:p>
            <a:pPr eaLnBrk="1" hangingPunct="1"/>
            <a:r>
              <a:rPr lang="en-US" altLang="en-US" b="1"/>
              <a:t>Include Directive</a:t>
            </a:r>
          </a:p>
          <a:p>
            <a:pPr lvl="1" eaLnBrk="1" hangingPunct="1"/>
            <a:r>
              <a:rPr lang="en-US" altLang="en-US" sz="2400"/>
              <a:t>lets you include files at the time the JSP page is translated into a servlet (static including). </a:t>
            </a:r>
          </a:p>
          <a:p>
            <a:pPr lvl="1" eaLnBrk="1" hangingPunct="1"/>
            <a:endParaRPr lang="en-US" altLang="en-US" sz="2400"/>
          </a:p>
          <a:p>
            <a:pPr lvl="1" eaLnBrk="1" hangingPunct="1"/>
            <a:r>
              <a:rPr lang="en-US" altLang="en-US" sz="2400"/>
              <a:t>Form: </a:t>
            </a:r>
            <a:r>
              <a:rPr lang="en-US" altLang="en-US" sz="2400">
                <a:latin typeface="Courier New" panose="02070309020205020404" pitchFamily="49" charset="0"/>
              </a:rPr>
              <a:t>&lt;%@ include file="relative url" %&gt; </a:t>
            </a:r>
          </a:p>
          <a:p>
            <a:pPr lvl="1" eaLnBrk="1" hangingPunct="1"/>
            <a:endParaRPr lang="en-US" altLang="en-US" sz="2400">
              <a:latin typeface="Courier New" panose="02070309020205020404" pitchFamily="49" charset="0"/>
            </a:endParaRPr>
          </a:p>
          <a:p>
            <a:pPr lvl="1" eaLnBrk="1" hangingPunct="1"/>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Example situation where it is useful:</a:t>
            </a:r>
          </a:p>
          <a:p>
            <a:pPr lvl="2" eaLnBrk="1" hangingPunct="1"/>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Same navigation bar at bottom of many pages.</a:t>
            </a:r>
          </a:p>
          <a:p>
            <a:pPr lvl="2" eaLnBrk="1" hangingPunct="1"/>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Usage</a:t>
            </a:r>
          </a:p>
          <a:p>
            <a:pPr lvl="3" eaLnBrk="1" hangingPunct="1"/>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Keep content of the navigation bar in an URL</a:t>
            </a:r>
          </a:p>
          <a:p>
            <a:pPr lvl="3" eaLnBrk="1" hangingPunct="1"/>
            <a:r>
              <a:rPr lang="en-US" altLang="en-US" sz="2400">
                <a:latin typeface="Arial Unicode MS" panose="020B0604020202020204" pitchFamily="34" charset="-128"/>
                <a:ea typeface="Arial Unicode MS" panose="020B0604020202020204" pitchFamily="34" charset="-128"/>
                <a:cs typeface="Arial Unicode MS" panose="020B0604020202020204" pitchFamily="34" charset="-128"/>
              </a:rPr>
              <a:t>Include the URL in all the pages</a:t>
            </a:r>
          </a:p>
        </p:txBody>
      </p:sp>
    </p:spTree>
    <p:extLst>
      <p:ext uri="{BB962C8B-B14F-4D97-AF65-F5344CB8AC3E}">
        <p14:creationId xmlns:p14="http://schemas.microsoft.com/office/powerpoint/2010/main" val="1903133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animEffect transition="in" filter="blinds(horizontal)">
                                      <p:cBhvr>
                                        <p:cTn id="7" dur="500"/>
                                        <p:tgtEl>
                                          <p:spTgt spid="319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9491">
                                            <p:txEl>
                                              <p:pRg st="3" end="3"/>
                                            </p:txEl>
                                          </p:spTgt>
                                        </p:tgtEl>
                                        <p:attrNameLst>
                                          <p:attrName>style.visibility</p:attrName>
                                        </p:attrNameLst>
                                      </p:cBhvr>
                                      <p:to>
                                        <p:strVal val="visible"/>
                                      </p:to>
                                    </p:set>
                                    <p:animEffect transition="in" filter="blinds(horizontal)">
                                      <p:cBhvr>
                                        <p:cTn id="12" dur="500"/>
                                        <p:tgtEl>
                                          <p:spTgt spid="31949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9491">
                                            <p:txEl>
                                              <p:pRg st="5" end="5"/>
                                            </p:txEl>
                                          </p:spTgt>
                                        </p:tgtEl>
                                        <p:attrNameLst>
                                          <p:attrName>style.visibility</p:attrName>
                                        </p:attrNameLst>
                                      </p:cBhvr>
                                      <p:to>
                                        <p:strVal val="visible"/>
                                      </p:to>
                                    </p:set>
                                    <p:animEffect transition="in" filter="blinds(horizontal)">
                                      <p:cBhvr>
                                        <p:cTn id="17" dur="500"/>
                                        <p:tgtEl>
                                          <p:spTgt spid="319491">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19491">
                                            <p:txEl>
                                              <p:pRg st="6" end="6"/>
                                            </p:txEl>
                                          </p:spTgt>
                                        </p:tgtEl>
                                        <p:attrNameLst>
                                          <p:attrName>style.visibility</p:attrName>
                                        </p:attrNameLst>
                                      </p:cBhvr>
                                      <p:to>
                                        <p:strVal val="visible"/>
                                      </p:to>
                                    </p:set>
                                    <p:animEffect transition="in" filter="blinds(horizontal)">
                                      <p:cBhvr>
                                        <p:cTn id="20" dur="500"/>
                                        <p:tgtEl>
                                          <p:spTgt spid="319491">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9491">
                                            <p:txEl>
                                              <p:pRg st="7" end="7"/>
                                            </p:txEl>
                                          </p:spTgt>
                                        </p:tgtEl>
                                        <p:attrNameLst>
                                          <p:attrName>style.visibility</p:attrName>
                                        </p:attrNameLst>
                                      </p:cBhvr>
                                      <p:to>
                                        <p:strVal val="visible"/>
                                      </p:to>
                                    </p:set>
                                    <p:animEffect transition="in" filter="blinds(horizontal)">
                                      <p:cBhvr>
                                        <p:cTn id="23" dur="500"/>
                                        <p:tgtEl>
                                          <p:spTgt spid="319491">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19491">
                                            <p:txEl>
                                              <p:pRg st="8" end="8"/>
                                            </p:txEl>
                                          </p:spTgt>
                                        </p:tgtEl>
                                        <p:attrNameLst>
                                          <p:attrName>style.visibility</p:attrName>
                                        </p:attrNameLst>
                                      </p:cBhvr>
                                      <p:to>
                                        <p:strVal val="visible"/>
                                      </p:to>
                                    </p:set>
                                    <p:animEffect transition="in" filter="blinds(horizontal)">
                                      <p:cBhvr>
                                        <p:cTn id="26" dur="500"/>
                                        <p:tgtEl>
                                          <p:spTgt spid="319491">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19491">
                                            <p:txEl>
                                              <p:pRg st="9" end="9"/>
                                            </p:txEl>
                                          </p:spTgt>
                                        </p:tgtEl>
                                        <p:attrNameLst>
                                          <p:attrName>style.visibility</p:attrName>
                                        </p:attrNameLst>
                                      </p:cBhvr>
                                      <p:to>
                                        <p:strVal val="visible"/>
                                      </p:to>
                                    </p:set>
                                    <p:animEffect transition="in" filter="blinds(horizontal)">
                                      <p:cBhvr>
                                        <p:cTn id="29" dur="500"/>
                                        <p:tgtEl>
                                          <p:spTgt spid="3194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4DF55F7-5F00-6B4F-83CD-061CB4013AF8}"/>
              </a:ext>
            </a:extLst>
          </p:cNvPr>
          <p:cNvSpPr>
            <a:spLocks noGrp="1" noChangeArrowheads="1"/>
          </p:cNvSpPr>
          <p:nvPr>
            <p:ph type="title"/>
          </p:nvPr>
        </p:nvSpPr>
        <p:spPr/>
        <p:txBody>
          <a:bodyPr/>
          <a:lstStyle/>
          <a:p>
            <a:r>
              <a:rPr lang="en-US" altLang="en-US"/>
              <a:t>JSP constructs -  </a:t>
            </a:r>
            <a:r>
              <a:rPr lang="en-US" altLang="en-US">
                <a:solidFill>
                  <a:srgbClr val="FF0000"/>
                </a:solidFill>
              </a:rPr>
              <a:t>Actions</a:t>
            </a:r>
          </a:p>
        </p:txBody>
      </p:sp>
      <p:sp>
        <p:nvSpPr>
          <p:cNvPr id="41987" name="Rectangle 3">
            <a:extLst>
              <a:ext uri="{FF2B5EF4-FFF2-40B4-BE49-F238E27FC236}">
                <a16:creationId xmlns:a16="http://schemas.microsoft.com/office/drawing/2014/main" id="{6697FAF0-C7E2-3F4F-B08C-500F0ECAEB74}"/>
              </a:ext>
            </a:extLst>
          </p:cNvPr>
          <p:cNvSpPr>
            <a:spLocks noGrp="1" noChangeArrowheads="1"/>
          </p:cNvSpPr>
          <p:nvPr>
            <p:ph idx="1"/>
          </p:nvPr>
        </p:nvSpPr>
        <p:spPr/>
        <p:txBody>
          <a:bodyPr>
            <a:normAutofit/>
          </a:bodyPr>
          <a:lstStyle/>
          <a:p>
            <a:pPr eaLnBrk="1" hangingPunct="1"/>
            <a:r>
              <a:rPr lang="en-US" altLang="en-US" sz="2400"/>
              <a:t>JSP </a:t>
            </a:r>
            <a:r>
              <a:rPr lang="en-US" altLang="en-US" sz="2400" i="1"/>
              <a:t>actions</a:t>
            </a:r>
            <a:r>
              <a:rPr lang="en-US" altLang="en-US" sz="2400"/>
              <a:t> control the behavior of the servlet engine. Let one</a:t>
            </a:r>
          </a:p>
          <a:p>
            <a:pPr lvl="1" eaLnBrk="1" hangingPunct="1"/>
            <a:r>
              <a:rPr lang="en-US" altLang="en-US" sz="2400"/>
              <a:t>Dynamically insert a file</a:t>
            </a:r>
          </a:p>
          <a:p>
            <a:pPr lvl="1" eaLnBrk="1" hangingPunct="1"/>
            <a:r>
              <a:rPr lang="en-US" altLang="en-US" sz="2400"/>
              <a:t>Forward the user to another page</a:t>
            </a:r>
          </a:p>
          <a:p>
            <a:pPr lvl="1" eaLnBrk="1" hangingPunct="1"/>
            <a:r>
              <a:rPr lang="en-US" altLang="en-US" sz="2400"/>
              <a:t>Reuse JavaBeans components</a:t>
            </a:r>
          </a:p>
          <a:p>
            <a:pPr lvl="1" eaLnBrk="1" hangingPunct="1"/>
            <a:r>
              <a:rPr lang="en-US" altLang="en-US" sz="2400"/>
              <a:t>..</a:t>
            </a:r>
          </a:p>
        </p:txBody>
      </p:sp>
    </p:spTree>
    <p:extLst>
      <p:ext uri="{BB962C8B-B14F-4D97-AF65-F5344CB8AC3E}">
        <p14:creationId xmlns:p14="http://schemas.microsoft.com/office/powerpoint/2010/main" val="2037179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CC214BF-804B-DC4C-A9CA-00143A3D07C8}"/>
              </a:ext>
            </a:extLst>
          </p:cNvPr>
          <p:cNvSpPr>
            <a:spLocks noGrp="1" noChangeArrowheads="1"/>
          </p:cNvSpPr>
          <p:nvPr>
            <p:ph type="title"/>
          </p:nvPr>
        </p:nvSpPr>
        <p:spPr/>
        <p:txBody>
          <a:bodyPr/>
          <a:lstStyle/>
          <a:p>
            <a:r>
              <a:rPr lang="en-US" altLang="en-US"/>
              <a:t>JSP constructs -  </a:t>
            </a:r>
            <a:r>
              <a:rPr lang="en-US" altLang="en-US">
                <a:solidFill>
                  <a:srgbClr val="FF0000"/>
                </a:solidFill>
              </a:rPr>
              <a:t>Actions</a:t>
            </a:r>
            <a:endParaRPr lang="en-US" altLang="en-US"/>
          </a:p>
        </p:txBody>
      </p:sp>
      <p:sp>
        <p:nvSpPr>
          <p:cNvPr id="322563" name="Rectangle 3">
            <a:extLst>
              <a:ext uri="{FF2B5EF4-FFF2-40B4-BE49-F238E27FC236}">
                <a16:creationId xmlns:a16="http://schemas.microsoft.com/office/drawing/2014/main" id="{A3951B02-789C-404F-8CE2-F8B4D8C43A32}"/>
              </a:ext>
            </a:extLst>
          </p:cNvPr>
          <p:cNvSpPr>
            <a:spLocks noGrp="1" noChangeArrowheads="1"/>
          </p:cNvSpPr>
          <p:nvPr>
            <p:ph idx="1"/>
          </p:nvPr>
        </p:nvSpPr>
        <p:spPr/>
        <p:txBody>
          <a:bodyPr>
            <a:normAutofit/>
          </a:bodyPr>
          <a:lstStyle/>
          <a:p>
            <a:pPr eaLnBrk="1" hangingPunct="1"/>
            <a:r>
              <a:rPr lang="en-US" altLang="en-US" sz="2400" dirty="0"/>
              <a:t>The include action</a:t>
            </a:r>
          </a:p>
          <a:p>
            <a:pPr lvl="1" eaLnBrk="1" hangingPunct="1"/>
            <a:r>
              <a:rPr lang="en-US" altLang="en-US" sz="2400" dirty="0"/>
              <a:t>Form:</a:t>
            </a:r>
          </a:p>
          <a:p>
            <a:pPr lvl="2" eaLnBrk="1" hangingPunct="1"/>
            <a:r>
              <a:rPr lang="en-US" altLang="en-US" sz="2400" dirty="0">
                <a:solidFill>
                  <a:schemeClr val="tx2"/>
                </a:solidFill>
              </a:rPr>
              <a:t>&lt;</a:t>
            </a:r>
            <a:r>
              <a:rPr lang="en-US" altLang="en-US" sz="2400" dirty="0" err="1">
                <a:solidFill>
                  <a:schemeClr val="tx2"/>
                </a:solidFill>
              </a:rPr>
              <a:t>jsp:include</a:t>
            </a:r>
            <a:r>
              <a:rPr lang="en-US" altLang="en-US" sz="2400" dirty="0"/>
              <a:t> page="relative URL" flush="true" </a:t>
            </a:r>
            <a:r>
              <a:rPr lang="en-US" altLang="en-US" sz="2400" dirty="0">
                <a:solidFill>
                  <a:schemeClr val="tx2"/>
                </a:solidFill>
              </a:rPr>
              <a:t>/&gt; </a:t>
            </a:r>
          </a:p>
          <a:p>
            <a:pPr lvl="2" eaLnBrk="1" hangingPunct="1"/>
            <a:endParaRPr lang="en-US" altLang="en-US" sz="2400" dirty="0">
              <a:solidFill>
                <a:schemeClr val="tx2"/>
              </a:solidFill>
            </a:endParaRPr>
          </a:p>
          <a:p>
            <a:pPr lvl="1" eaLnBrk="1" hangingPunct="1"/>
            <a:r>
              <a:rPr lang="en-US" altLang="en-US" sz="2400" dirty="0"/>
              <a:t>Inserts the file at the time the page is requested.</a:t>
            </a:r>
          </a:p>
          <a:p>
            <a:pPr lvl="2" eaLnBrk="1" hangingPunct="1"/>
            <a:r>
              <a:rPr lang="en-US" altLang="en-US" sz="2400" dirty="0"/>
              <a:t>Differs from the include directive, which inserts file at the time the JSP page is translated into a servlet.</a:t>
            </a:r>
          </a:p>
          <a:p>
            <a:pPr marL="577850" lvl="1" indent="0" eaLnBrk="1" hangingPunct="1">
              <a:buNone/>
            </a:pPr>
            <a:endParaRPr lang="en-US" altLang="en-US" sz="2400" dirty="0"/>
          </a:p>
        </p:txBody>
      </p:sp>
    </p:spTree>
    <p:extLst>
      <p:ext uri="{BB962C8B-B14F-4D97-AF65-F5344CB8AC3E}">
        <p14:creationId xmlns:p14="http://schemas.microsoft.com/office/powerpoint/2010/main" val="1106417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7" dur="500"/>
                                        <p:tgtEl>
                                          <p:spTgt spid="3225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2563">
                                            <p:txEl>
                                              <p:pRg st="2" end="2"/>
                                            </p:txEl>
                                          </p:spTgt>
                                        </p:tgtEl>
                                        <p:attrNameLst>
                                          <p:attrName>style.visibility</p:attrName>
                                        </p:attrNameLst>
                                      </p:cBhvr>
                                      <p:to>
                                        <p:strVal val="visible"/>
                                      </p:to>
                                    </p:set>
                                    <p:animEffect transition="in" filter="blinds(horizontal)">
                                      <p:cBhvr>
                                        <p:cTn id="10" dur="500"/>
                                        <p:tgtEl>
                                          <p:spTgt spid="3225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2563">
                                            <p:txEl>
                                              <p:pRg st="4" end="4"/>
                                            </p:txEl>
                                          </p:spTgt>
                                        </p:tgtEl>
                                        <p:attrNameLst>
                                          <p:attrName>style.visibility</p:attrName>
                                        </p:attrNameLst>
                                      </p:cBhvr>
                                      <p:to>
                                        <p:strVal val="visible"/>
                                      </p:to>
                                    </p:set>
                                    <p:animEffect transition="in" filter="blinds(horizontal)">
                                      <p:cBhvr>
                                        <p:cTn id="15" dur="500"/>
                                        <p:tgtEl>
                                          <p:spTgt spid="32256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2563">
                                            <p:txEl>
                                              <p:pRg st="5" end="5"/>
                                            </p:txEl>
                                          </p:spTgt>
                                        </p:tgtEl>
                                        <p:attrNameLst>
                                          <p:attrName>style.visibility</p:attrName>
                                        </p:attrNameLst>
                                      </p:cBhvr>
                                      <p:to>
                                        <p:strVal val="visible"/>
                                      </p:to>
                                    </p:set>
                                    <p:animEffect transition="in" filter="blinds(horizontal)">
                                      <p:cBhvr>
                                        <p:cTn id="18" dur="500"/>
                                        <p:tgtEl>
                                          <p:spTgt spid="322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7587EF4-9310-4943-83F2-26F16191E9B4}"/>
              </a:ext>
            </a:extLst>
          </p:cNvPr>
          <p:cNvSpPr>
            <a:spLocks noGrp="1" noChangeArrowheads="1"/>
          </p:cNvSpPr>
          <p:nvPr>
            <p:ph type="title"/>
          </p:nvPr>
        </p:nvSpPr>
        <p:spPr/>
        <p:txBody>
          <a:bodyPr/>
          <a:lstStyle/>
          <a:p>
            <a:r>
              <a:rPr lang="en-US" altLang="en-US"/>
              <a:t>JSP constructs -  </a:t>
            </a:r>
            <a:r>
              <a:rPr lang="en-US" altLang="en-US">
                <a:solidFill>
                  <a:srgbClr val="FF0000"/>
                </a:solidFill>
              </a:rPr>
              <a:t>Actions</a:t>
            </a:r>
            <a:endParaRPr lang="en-US" altLang="en-US"/>
          </a:p>
        </p:txBody>
      </p:sp>
      <p:sp>
        <p:nvSpPr>
          <p:cNvPr id="323587" name="Rectangle 3">
            <a:extLst>
              <a:ext uri="{FF2B5EF4-FFF2-40B4-BE49-F238E27FC236}">
                <a16:creationId xmlns:a16="http://schemas.microsoft.com/office/drawing/2014/main" id="{D1CE2736-B5F6-5C49-9B6C-001737C4F490}"/>
              </a:ext>
            </a:extLst>
          </p:cNvPr>
          <p:cNvSpPr>
            <a:spLocks noGrp="1" noChangeArrowheads="1"/>
          </p:cNvSpPr>
          <p:nvPr>
            <p:ph idx="1"/>
          </p:nvPr>
        </p:nvSpPr>
        <p:spPr/>
        <p:txBody>
          <a:bodyPr/>
          <a:lstStyle/>
          <a:p>
            <a:pPr eaLnBrk="1" hangingPunct="1"/>
            <a:r>
              <a:rPr lang="en-US" altLang="en-US" sz="2400"/>
              <a:t>The forward action:</a:t>
            </a:r>
          </a:p>
          <a:p>
            <a:pPr lvl="1" eaLnBrk="1" hangingPunct="1"/>
            <a:r>
              <a:rPr lang="en-US" altLang="en-US" sz="2400"/>
              <a:t>Form: </a:t>
            </a:r>
            <a:r>
              <a:rPr lang="en-US" altLang="en-US" sz="2400">
                <a:solidFill>
                  <a:schemeClr val="tx2"/>
                </a:solidFill>
              </a:rPr>
              <a:t>&lt;jsp:forward</a:t>
            </a:r>
            <a:r>
              <a:rPr lang="en-US" altLang="en-US" sz="2400"/>
              <a:t> page=“relative URL" </a:t>
            </a:r>
            <a:r>
              <a:rPr lang="en-US" altLang="en-US" sz="2400">
                <a:solidFill>
                  <a:schemeClr val="tx2"/>
                </a:solidFill>
              </a:rPr>
              <a:t>/&gt; </a:t>
            </a:r>
          </a:p>
          <a:p>
            <a:pPr lvl="3" eaLnBrk="1" hangingPunct="1">
              <a:buFont typeface="Monotype Sorts" pitchFamily="2" charset="2"/>
              <a:buNone/>
            </a:pPr>
            <a:r>
              <a:rPr lang="en-US" altLang="en-US" sz="2400">
                <a:solidFill>
                  <a:schemeClr val="tx2"/>
                </a:solidFill>
              </a:rPr>
              <a:t>&lt;jsp:forward</a:t>
            </a:r>
            <a:r>
              <a:rPr lang="en-US" altLang="en-US" sz="2400"/>
              <a:t> page="&lt;%= someJavaExpression %&gt;" </a:t>
            </a:r>
            <a:r>
              <a:rPr lang="en-US" altLang="en-US" sz="2400">
                <a:solidFill>
                  <a:schemeClr val="tx2"/>
                </a:solidFill>
              </a:rPr>
              <a:t>/&gt; </a:t>
            </a:r>
          </a:p>
          <a:p>
            <a:pPr lvl="1" eaLnBrk="1" hangingPunct="1"/>
            <a:endParaRPr lang="en-US" altLang="en-US" sz="2400"/>
          </a:p>
          <a:p>
            <a:pPr lvl="1" eaLnBrk="1" hangingPunct="1"/>
            <a:r>
              <a:rPr lang="en-US" altLang="en-US" sz="2400"/>
              <a:t>Forward to the page specified.</a:t>
            </a:r>
          </a:p>
          <a:p>
            <a:pPr lvl="1" eaLnBrk="1" hangingPunct="1"/>
            <a:endParaRPr lang="en-US" altLang="en-US" sz="2400"/>
          </a:p>
          <a:p>
            <a:pPr eaLnBrk="1" hangingPunct="1"/>
            <a:r>
              <a:rPr lang="en-US" altLang="en-US" sz="2400"/>
              <a:t>Several actions related to reuse of JavaBeans components</a:t>
            </a:r>
          </a:p>
          <a:p>
            <a:pPr lvl="1" eaLnBrk="1" hangingPunct="1"/>
            <a:r>
              <a:rPr lang="en-US" altLang="en-US" sz="2400"/>
              <a:t>Discuss next</a:t>
            </a:r>
          </a:p>
          <a:p>
            <a:pPr lvl="1" eaLnBrk="1" hangingPunct="1"/>
            <a:endParaRPr lang="en-US" altLang="en-US"/>
          </a:p>
        </p:txBody>
      </p:sp>
    </p:spTree>
    <p:extLst>
      <p:ext uri="{BB962C8B-B14F-4D97-AF65-F5344CB8AC3E}">
        <p14:creationId xmlns:p14="http://schemas.microsoft.com/office/powerpoint/2010/main" val="2645896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87">
                                            <p:txEl>
                                              <p:pRg st="1" end="1"/>
                                            </p:txEl>
                                          </p:spTgt>
                                        </p:tgtEl>
                                        <p:attrNameLst>
                                          <p:attrName>style.visibility</p:attrName>
                                        </p:attrNameLst>
                                      </p:cBhvr>
                                      <p:to>
                                        <p:strVal val="visible"/>
                                      </p:to>
                                    </p:set>
                                    <p:animEffect transition="in" filter="blinds(horizontal)">
                                      <p:cBhvr>
                                        <p:cTn id="7" dur="500"/>
                                        <p:tgtEl>
                                          <p:spTgt spid="3235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3587">
                                            <p:txEl>
                                              <p:pRg st="2" end="2"/>
                                            </p:txEl>
                                          </p:spTgt>
                                        </p:tgtEl>
                                        <p:attrNameLst>
                                          <p:attrName>style.visibility</p:attrName>
                                        </p:attrNameLst>
                                      </p:cBhvr>
                                      <p:to>
                                        <p:strVal val="visible"/>
                                      </p:to>
                                    </p:set>
                                    <p:animEffect transition="in" filter="blinds(horizontal)">
                                      <p:cBhvr>
                                        <p:cTn id="10" dur="500"/>
                                        <p:tgtEl>
                                          <p:spTgt spid="32358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3587">
                                            <p:txEl>
                                              <p:pRg st="4" end="4"/>
                                            </p:txEl>
                                          </p:spTgt>
                                        </p:tgtEl>
                                        <p:attrNameLst>
                                          <p:attrName>style.visibility</p:attrName>
                                        </p:attrNameLst>
                                      </p:cBhvr>
                                      <p:to>
                                        <p:strVal val="visible"/>
                                      </p:to>
                                    </p:set>
                                    <p:animEffect transition="in" filter="blinds(horizontal)">
                                      <p:cBhvr>
                                        <p:cTn id="15" dur="500"/>
                                        <p:tgtEl>
                                          <p:spTgt spid="32358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3587">
                                            <p:txEl>
                                              <p:pRg st="6" end="6"/>
                                            </p:txEl>
                                          </p:spTgt>
                                        </p:tgtEl>
                                        <p:attrNameLst>
                                          <p:attrName>style.visibility</p:attrName>
                                        </p:attrNameLst>
                                      </p:cBhvr>
                                      <p:to>
                                        <p:strVal val="visible"/>
                                      </p:to>
                                    </p:set>
                                    <p:animEffect transition="in" filter="blinds(horizontal)">
                                      <p:cBhvr>
                                        <p:cTn id="20" dur="500"/>
                                        <p:tgtEl>
                                          <p:spTgt spid="323587">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23587">
                                            <p:txEl>
                                              <p:pRg st="7" end="7"/>
                                            </p:txEl>
                                          </p:spTgt>
                                        </p:tgtEl>
                                        <p:attrNameLst>
                                          <p:attrName>style.visibility</p:attrName>
                                        </p:attrNameLst>
                                      </p:cBhvr>
                                      <p:to>
                                        <p:strVal val="visible"/>
                                      </p:to>
                                    </p:set>
                                    <p:animEffect transition="in" filter="blinds(horizontal)">
                                      <p:cBhvr>
                                        <p:cTn id="23" dur="500"/>
                                        <p:tgtEl>
                                          <p:spTgt spid="323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a:extLst>
              <a:ext uri="{FF2B5EF4-FFF2-40B4-BE49-F238E27FC236}">
                <a16:creationId xmlns:a16="http://schemas.microsoft.com/office/drawing/2014/main" id="{418C95EB-FA95-1D47-A5A7-40DE5BC77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3490913"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5059" name="Picture 2">
            <a:extLst>
              <a:ext uri="{FF2B5EF4-FFF2-40B4-BE49-F238E27FC236}">
                <a16:creationId xmlns:a16="http://schemas.microsoft.com/office/drawing/2014/main" id="{E6316512-48B7-8B46-8533-1C139A9FF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350" y="1336675"/>
            <a:ext cx="3641725"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45060" name="Group 3">
            <a:extLst>
              <a:ext uri="{FF2B5EF4-FFF2-40B4-BE49-F238E27FC236}">
                <a16:creationId xmlns:a16="http://schemas.microsoft.com/office/drawing/2014/main" id="{E0B6FEF6-22F2-E949-B961-5B9215B37EC0}"/>
              </a:ext>
            </a:extLst>
          </p:cNvPr>
          <p:cNvGrpSpPr>
            <a:grpSpLocks/>
          </p:cNvGrpSpPr>
          <p:nvPr/>
        </p:nvGrpSpPr>
        <p:grpSpPr bwMode="auto">
          <a:xfrm>
            <a:off x="5029200" y="1905000"/>
            <a:ext cx="3579813" cy="4418013"/>
            <a:chOff x="3380" y="1280"/>
            <a:chExt cx="2406" cy="2969"/>
          </a:xfrm>
        </p:grpSpPr>
        <p:sp>
          <p:nvSpPr>
            <p:cNvPr id="45070" name="AutoShape 4">
              <a:extLst>
                <a:ext uri="{FF2B5EF4-FFF2-40B4-BE49-F238E27FC236}">
                  <a16:creationId xmlns:a16="http://schemas.microsoft.com/office/drawing/2014/main" id="{5B6CD0E0-DFED-7944-AE03-90FA225E8512}"/>
                </a:ext>
              </a:extLst>
            </p:cNvPr>
            <p:cNvSpPr>
              <a:spLocks noChangeArrowheads="1"/>
            </p:cNvSpPr>
            <p:nvPr/>
          </p:nvSpPr>
          <p:spPr bwMode="auto">
            <a:xfrm>
              <a:off x="3380" y="1280"/>
              <a:ext cx="2407" cy="2970"/>
            </a:xfrm>
            <a:prstGeom prst="roundRect">
              <a:avLst>
                <a:gd name="adj" fmla="val 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defRPr sz="2300">
                  <a:solidFill>
                    <a:schemeClr val="tx1"/>
                  </a:solidFill>
                  <a:latin typeface="Arial Narrow" panose="020B0604020202020204" pitchFamily="34" charset="0"/>
                  <a:ea typeface="MS PGothic" panose="020B0600070205080204" pitchFamily="34" charset="-128"/>
                </a:defRPr>
              </a:lvl1pPr>
              <a:lvl2pPr marL="742950" indent="-285750">
                <a:lnSpc>
                  <a:spcPct val="80000"/>
                </a:lnSpc>
                <a:spcBef>
                  <a:spcPct val="20000"/>
                </a:spcBef>
                <a:buFont typeface="Wingdings" pitchFamily="2" charset="2"/>
                <a:buChar char="§"/>
                <a:defRPr sz="1900">
                  <a:solidFill>
                    <a:schemeClr val="tx1"/>
                  </a:solidFill>
                  <a:latin typeface="Arial Narrow" panose="020B0604020202020204" pitchFamily="34" charset="0"/>
                  <a:ea typeface="MS PGothic" panose="020B0600070205080204" pitchFamily="34" charset="-128"/>
                </a:defRPr>
              </a:lvl2pPr>
              <a:lvl3pPr marL="1143000" indent="-228600">
                <a:lnSpc>
                  <a:spcPct val="80000"/>
                </a:lnSpc>
                <a:spcBef>
                  <a:spcPct val="20000"/>
                </a:spcBef>
                <a:defRPr sz="1900">
                  <a:solidFill>
                    <a:schemeClr val="tx1"/>
                  </a:solidFill>
                  <a:latin typeface="Arial Narrow" panose="020B0604020202020204" pitchFamily="34" charset="0"/>
                  <a:ea typeface="MS PGothic" panose="020B0600070205080204" pitchFamily="34" charset="-128"/>
                </a:defRPr>
              </a:lvl3pPr>
              <a:lvl4pPr marL="1600200" indent="-228600">
                <a:spcBef>
                  <a:spcPct val="20000"/>
                </a:spcBef>
                <a:buChar char="–"/>
                <a:defRPr sz="1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900">
                  <a:solidFill>
                    <a:schemeClr val="tx1"/>
                  </a:solidFill>
                  <a:latin typeface="Times New Roman" panose="02020603050405020304" pitchFamily="18" charset="0"/>
                  <a:ea typeface="MS PGothic" panose="020B0600070205080204" pitchFamily="34" charset="-128"/>
                </a:defRPr>
              </a:lvl9pPr>
            </a:lstStyle>
            <a:p>
              <a:pPr>
                <a:buClr>
                  <a:schemeClr val="tx2"/>
                </a:buClr>
                <a:buSzPct val="75000"/>
                <a:buFont typeface="Monotype Sorts" pitchFamily="2" charset="2"/>
                <a:buChar char="l"/>
              </a:pPr>
              <a:endParaRPr lang="en-US" altLang="en-US" sz="2000">
                <a:latin typeface="Arial" panose="020B0604020202020204" pitchFamily="34" charset="0"/>
                <a:ea typeface="SimSun" panose="02010600030101010101" pitchFamily="2" charset="-122"/>
              </a:endParaRPr>
            </a:p>
          </p:txBody>
        </p:sp>
        <p:sp>
          <p:nvSpPr>
            <p:cNvPr id="45071" name="Text Box 5">
              <a:extLst>
                <a:ext uri="{FF2B5EF4-FFF2-40B4-BE49-F238E27FC236}">
                  <a16:creationId xmlns:a16="http://schemas.microsoft.com/office/drawing/2014/main" id="{DD63A04A-95B6-FC42-ADDC-0284F11E1D7B}"/>
                </a:ext>
              </a:extLst>
            </p:cNvPr>
            <p:cNvSpPr txBox="1">
              <a:spLocks noChangeArrowheads="1"/>
            </p:cNvSpPr>
            <p:nvPr/>
          </p:nvSpPr>
          <p:spPr bwMode="auto">
            <a:xfrm>
              <a:off x="3380" y="1280"/>
              <a:ext cx="2407" cy="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7560" tIns="52631" rIns="97560" bIns="48600"/>
            <a:lstStyle>
              <a:lvl1pPr>
                <a:spcBef>
                  <a:spcPct val="20000"/>
                </a:spcBef>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2300">
                  <a:solidFill>
                    <a:schemeClr val="tx1"/>
                  </a:solidFill>
                  <a:latin typeface="Arial Narrow" panose="020B0604020202020204" pitchFamily="34" charset="0"/>
                  <a:ea typeface="MS PGothic" panose="020B0600070205080204" pitchFamily="34" charset="-128"/>
                </a:defRPr>
              </a:lvl1pPr>
              <a:lvl2pPr marL="742950" indent="-285750">
                <a:lnSpc>
                  <a:spcPct val="80000"/>
                </a:lnSpc>
                <a:spcBef>
                  <a:spcPct val="20000"/>
                </a:spcBef>
                <a:buFont typeface="Wingdings" pitchFamily="2" charset="2"/>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Arial Narrow" panose="020B0604020202020204" pitchFamily="34" charset="0"/>
                  <a:ea typeface="MS PGothic" panose="020B0600070205080204" pitchFamily="34" charset="-128"/>
                </a:defRPr>
              </a:lvl2pPr>
              <a:lvl3pPr marL="1143000" indent="-228600">
                <a:lnSpc>
                  <a:spcPct val="80000"/>
                </a:lnSpc>
                <a:spcBef>
                  <a:spcPct val="20000"/>
                </a:spcBef>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Arial Narrow" panose="020B0604020202020204" pitchFamily="34" charset="0"/>
                  <a:ea typeface="MS PGothic" panose="020B0600070205080204" pitchFamily="34" charset="-128"/>
                </a:defRPr>
              </a:lvl3pPr>
              <a:lvl4pPr marL="1600200" indent="-228600">
                <a:spcBef>
                  <a:spcPct val="20000"/>
                </a:spcBef>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9pPr>
            </a:lstStyle>
            <a:p>
              <a:pPr eaLnBrk="1" hangingPunct="1">
                <a:lnSpc>
                  <a:spcPct val="99000"/>
                </a:lnSpc>
                <a:spcBef>
                  <a:spcPts val="1063"/>
                </a:spcBef>
                <a:buClr>
                  <a:schemeClr val="tx2"/>
                </a:buClr>
                <a:buSzPct val="75000"/>
                <a:buFont typeface="Monotype Sorts" pitchFamily="2" charset="2"/>
                <a:buChar char="l"/>
              </a:pPr>
              <a:endParaRPr lang="en-US" altLang="en-US" sz="3000">
                <a:solidFill>
                  <a:srgbClr val="000000"/>
                </a:solidFill>
                <a:latin typeface="Comic Sans MS" panose="030F0902030302020204" pitchFamily="66" charset="0"/>
                <a:ea typeface="SimSun" panose="02010600030101010101" pitchFamily="2" charset="-122"/>
                <a:cs typeface="Arial" panose="020B0604020202020204" pitchFamily="34" charset="0"/>
              </a:endParaRPr>
            </a:p>
            <a:p>
              <a:pPr eaLnBrk="1" hangingPunct="1">
                <a:lnSpc>
                  <a:spcPct val="99000"/>
                </a:lnSpc>
                <a:spcBef>
                  <a:spcPts val="1063"/>
                </a:spcBef>
                <a:buClr>
                  <a:schemeClr val="tx2"/>
                </a:buClr>
                <a:buSzPct val="75000"/>
                <a:buFont typeface="Monotype Sorts" pitchFamily="2" charset="2"/>
                <a:buChar char="l"/>
              </a:pPr>
              <a:endParaRPr lang="en-US" altLang="en-US" sz="3000">
                <a:solidFill>
                  <a:srgbClr val="000000"/>
                </a:solidFill>
                <a:latin typeface="Comic Sans MS" panose="030F0902030302020204" pitchFamily="66" charset="0"/>
                <a:ea typeface="SimSun" panose="02010600030101010101" pitchFamily="2" charset="-122"/>
                <a:cs typeface="Arial" panose="020B0604020202020204" pitchFamily="34" charset="0"/>
              </a:endParaRPr>
            </a:p>
            <a:p>
              <a:pPr eaLnBrk="1" hangingPunct="1">
                <a:lnSpc>
                  <a:spcPct val="99000"/>
                </a:lnSpc>
                <a:spcBef>
                  <a:spcPts val="1063"/>
                </a:spcBef>
                <a:buClr>
                  <a:schemeClr val="tx2"/>
                </a:buClr>
                <a:buSzPct val="75000"/>
                <a:buFont typeface="Monotype Sorts" pitchFamily="2" charset="2"/>
                <a:buChar char="l"/>
              </a:pPr>
              <a:endParaRPr lang="en-US" altLang="en-US" sz="3000">
                <a:solidFill>
                  <a:srgbClr val="000000"/>
                </a:solidFill>
                <a:latin typeface="Comic Sans MS" panose="030F0902030302020204" pitchFamily="66" charset="0"/>
                <a:ea typeface="SimSun" panose="02010600030101010101" pitchFamily="2" charset="-122"/>
                <a:cs typeface="Arial" panose="020B0604020202020204" pitchFamily="34" charset="0"/>
              </a:endParaRPr>
            </a:p>
          </p:txBody>
        </p:sp>
      </p:grpSp>
      <p:grpSp>
        <p:nvGrpSpPr>
          <p:cNvPr id="45061" name="Group 6">
            <a:extLst>
              <a:ext uri="{FF2B5EF4-FFF2-40B4-BE49-F238E27FC236}">
                <a16:creationId xmlns:a16="http://schemas.microsoft.com/office/drawing/2014/main" id="{06F3D301-554E-E142-AB10-94B8D9075C30}"/>
              </a:ext>
            </a:extLst>
          </p:cNvPr>
          <p:cNvGrpSpPr>
            <a:grpSpLocks/>
          </p:cNvGrpSpPr>
          <p:nvPr/>
        </p:nvGrpSpPr>
        <p:grpSpPr bwMode="auto">
          <a:xfrm>
            <a:off x="5562600" y="1752600"/>
            <a:ext cx="3113088" cy="4418013"/>
            <a:chOff x="3739" y="1178"/>
            <a:chExt cx="2092" cy="2968"/>
          </a:xfrm>
        </p:grpSpPr>
        <p:sp>
          <p:nvSpPr>
            <p:cNvPr id="45068" name="AutoShape 7">
              <a:extLst>
                <a:ext uri="{FF2B5EF4-FFF2-40B4-BE49-F238E27FC236}">
                  <a16:creationId xmlns:a16="http://schemas.microsoft.com/office/drawing/2014/main" id="{E970DE93-876B-354F-B292-BC270915D024}"/>
                </a:ext>
              </a:extLst>
            </p:cNvPr>
            <p:cNvSpPr>
              <a:spLocks noChangeArrowheads="1"/>
            </p:cNvSpPr>
            <p:nvPr/>
          </p:nvSpPr>
          <p:spPr bwMode="auto">
            <a:xfrm>
              <a:off x="3739" y="1178"/>
              <a:ext cx="2093" cy="2969"/>
            </a:xfrm>
            <a:prstGeom prst="roundRect">
              <a:avLst>
                <a:gd name="adj" fmla="val 4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defRPr sz="2300">
                  <a:solidFill>
                    <a:schemeClr val="tx1"/>
                  </a:solidFill>
                  <a:latin typeface="Arial Narrow" panose="020B0604020202020204" pitchFamily="34" charset="0"/>
                  <a:ea typeface="MS PGothic" panose="020B0600070205080204" pitchFamily="34" charset="-128"/>
                </a:defRPr>
              </a:lvl1pPr>
              <a:lvl2pPr marL="742950" indent="-285750">
                <a:lnSpc>
                  <a:spcPct val="80000"/>
                </a:lnSpc>
                <a:spcBef>
                  <a:spcPct val="20000"/>
                </a:spcBef>
                <a:buFont typeface="Wingdings" pitchFamily="2" charset="2"/>
                <a:buChar char="§"/>
                <a:defRPr sz="1900">
                  <a:solidFill>
                    <a:schemeClr val="tx1"/>
                  </a:solidFill>
                  <a:latin typeface="Arial Narrow" panose="020B0604020202020204" pitchFamily="34" charset="0"/>
                  <a:ea typeface="MS PGothic" panose="020B0600070205080204" pitchFamily="34" charset="-128"/>
                </a:defRPr>
              </a:lvl2pPr>
              <a:lvl3pPr marL="1143000" indent="-228600">
                <a:lnSpc>
                  <a:spcPct val="80000"/>
                </a:lnSpc>
                <a:spcBef>
                  <a:spcPct val="20000"/>
                </a:spcBef>
                <a:defRPr sz="1900">
                  <a:solidFill>
                    <a:schemeClr val="tx1"/>
                  </a:solidFill>
                  <a:latin typeface="Arial Narrow" panose="020B0604020202020204" pitchFamily="34" charset="0"/>
                  <a:ea typeface="MS PGothic" panose="020B0600070205080204" pitchFamily="34" charset="-128"/>
                </a:defRPr>
              </a:lvl3pPr>
              <a:lvl4pPr marL="1600200" indent="-228600">
                <a:spcBef>
                  <a:spcPct val="20000"/>
                </a:spcBef>
                <a:buChar char="–"/>
                <a:defRPr sz="1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900">
                  <a:solidFill>
                    <a:schemeClr val="tx1"/>
                  </a:solidFill>
                  <a:latin typeface="Times New Roman" panose="02020603050405020304" pitchFamily="18" charset="0"/>
                  <a:ea typeface="MS PGothic" panose="020B0600070205080204" pitchFamily="34" charset="-128"/>
                </a:defRPr>
              </a:lvl9pPr>
            </a:lstStyle>
            <a:p>
              <a:pPr>
                <a:buClr>
                  <a:schemeClr val="tx2"/>
                </a:buClr>
                <a:buSzPct val="75000"/>
                <a:buFont typeface="Monotype Sorts" pitchFamily="2" charset="2"/>
                <a:buChar char="l"/>
              </a:pPr>
              <a:endParaRPr lang="en-US" altLang="en-US" sz="2000">
                <a:latin typeface="Arial" panose="020B0604020202020204" pitchFamily="34" charset="0"/>
                <a:ea typeface="SimSun" panose="02010600030101010101" pitchFamily="2" charset="-122"/>
              </a:endParaRPr>
            </a:p>
          </p:txBody>
        </p:sp>
        <p:sp>
          <p:nvSpPr>
            <p:cNvPr id="45069" name="Text Box 8">
              <a:extLst>
                <a:ext uri="{FF2B5EF4-FFF2-40B4-BE49-F238E27FC236}">
                  <a16:creationId xmlns:a16="http://schemas.microsoft.com/office/drawing/2014/main" id="{7550AA10-C3F8-C54D-B1CB-4A67A6DEB7D9}"/>
                </a:ext>
              </a:extLst>
            </p:cNvPr>
            <p:cNvSpPr txBox="1">
              <a:spLocks noChangeArrowheads="1"/>
            </p:cNvSpPr>
            <p:nvPr/>
          </p:nvSpPr>
          <p:spPr bwMode="auto">
            <a:xfrm>
              <a:off x="3739" y="1178"/>
              <a:ext cx="2093"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7560" tIns="52631" rIns="97560" bIns="48600"/>
            <a:lstStyle>
              <a:lvl1pPr>
                <a:spcBef>
                  <a:spcPct val="20000"/>
                </a:spcBef>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2300">
                  <a:solidFill>
                    <a:schemeClr val="tx1"/>
                  </a:solidFill>
                  <a:latin typeface="Arial Narrow" panose="020B0604020202020204" pitchFamily="34" charset="0"/>
                  <a:ea typeface="MS PGothic" panose="020B0600070205080204" pitchFamily="34" charset="-128"/>
                </a:defRPr>
              </a:lvl1pPr>
              <a:lvl2pPr marL="742950" indent="-285750">
                <a:lnSpc>
                  <a:spcPct val="80000"/>
                </a:lnSpc>
                <a:spcBef>
                  <a:spcPct val="20000"/>
                </a:spcBef>
                <a:buFont typeface="Wingdings" pitchFamily="2" charset="2"/>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Arial Narrow" panose="020B0604020202020204" pitchFamily="34" charset="0"/>
                  <a:ea typeface="MS PGothic" panose="020B0600070205080204" pitchFamily="34" charset="-128"/>
                </a:defRPr>
              </a:lvl2pPr>
              <a:lvl3pPr marL="1143000" indent="-228600">
                <a:lnSpc>
                  <a:spcPct val="80000"/>
                </a:lnSpc>
                <a:spcBef>
                  <a:spcPct val="20000"/>
                </a:spcBef>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Arial Narrow" panose="020B0604020202020204" pitchFamily="34" charset="0"/>
                  <a:ea typeface="MS PGothic" panose="020B0600070205080204" pitchFamily="34" charset="-128"/>
                </a:defRPr>
              </a:lvl3pPr>
              <a:lvl4pPr marL="1600200" indent="-228600">
                <a:spcBef>
                  <a:spcPct val="20000"/>
                </a:spcBef>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361950" algn="l"/>
                  <a:tab pos="790575" algn="l"/>
                  <a:tab pos="1219200" algn="l"/>
                  <a:tab pos="1647825" algn="l"/>
                  <a:tab pos="2076450" algn="l"/>
                  <a:tab pos="2505075" algn="l"/>
                  <a:tab pos="2933700" algn="l"/>
                  <a:tab pos="3362325" algn="l"/>
                  <a:tab pos="3790950" algn="l"/>
                  <a:tab pos="4219575" algn="l"/>
                  <a:tab pos="4648200" algn="l"/>
                  <a:tab pos="5076825" algn="l"/>
                  <a:tab pos="5505450" algn="l"/>
                  <a:tab pos="5932488" algn="l"/>
                  <a:tab pos="6361113" algn="l"/>
                  <a:tab pos="6789738" algn="l"/>
                  <a:tab pos="7218363" algn="l"/>
                  <a:tab pos="7646988" algn="l"/>
                  <a:tab pos="8075613" algn="l"/>
                  <a:tab pos="8504238" algn="l"/>
                  <a:tab pos="8932863" algn="l"/>
                </a:tabLst>
                <a:defRPr sz="1900">
                  <a:solidFill>
                    <a:schemeClr val="tx1"/>
                  </a:solidFill>
                  <a:latin typeface="Times New Roman" panose="02020603050405020304" pitchFamily="18" charset="0"/>
                  <a:ea typeface="MS PGothic" panose="020B0600070205080204" pitchFamily="34" charset="-128"/>
                </a:defRPr>
              </a:lvl9pPr>
            </a:lstStyle>
            <a:p>
              <a:pPr eaLnBrk="1" hangingPunct="1">
                <a:lnSpc>
                  <a:spcPct val="99000"/>
                </a:lnSpc>
                <a:spcBef>
                  <a:spcPts val="1063"/>
                </a:spcBef>
                <a:buClr>
                  <a:schemeClr val="tx2"/>
                </a:buClr>
                <a:buSzPct val="75000"/>
                <a:buFont typeface="Monotype Sorts" pitchFamily="2" charset="2"/>
                <a:buChar char="l"/>
              </a:pPr>
              <a:endParaRPr lang="en-US" altLang="en-US" sz="3000">
                <a:solidFill>
                  <a:srgbClr val="000000"/>
                </a:solidFill>
                <a:latin typeface="Comic Sans MS" panose="030F0902030302020204" pitchFamily="66" charset="0"/>
                <a:ea typeface="SimSun" panose="02010600030101010101" pitchFamily="2" charset="-122"/>
                <a:cs typeface="Arial" panose="020B0604020202020204" pitchFamily="34" charset="0"/>
              </a:endParaRPr>
            </a:p>
            <a:p>
              <a:pPr eaLnBrk="1" hangingPunct="1">
                <a:lnSpc>
                  <a:spcPct val="99000"/>
                </a:lnSpc>
                <a:spcBef>
                  <a:spcPts val="1063"/>
                </a:spcBef>
                <a:buClr>
                  <a:schemeClr val="tx2"/>
                </a:buClr>
                <a:buSzPct val="75000"/>
                <a:buFont typeface="Monotype Sorts" pitchFamily="2" charset="2"/>
                <a:buChar char="l"/>
              </a:pPr>
              <a:endParaRPr lang="en-US" altLang="en-US" sz="3000">
                <a:solidFill>
                  <a:srgbClr val="000000"/>
                </a:solidFill>
                <a:latin typeface="Comic Sans MS" panose="030F0902030302020204" pitchFamily="66" charset="0"/>
                <a:ea typeface="SimSun" panose="02010600030101010101" pitchFamily="2" charset="-122"/>
                <a:cs typeface="Arial" panose="020B0604020202020204" pitchFamily="34" charset="0"/>
              </a:endParaRPr>
            </a:p>
          </p:txBody>
        </p:sp>
      </p:grpSp>
      <p:sp>
        <p:nvSpPr>
          <p:cNvPr id="45062" name="Text Box 9">
            <a:extLst>
              <a:ext uri="{FF2B5EF4-FFF2-40B4-BE49-F238E27FC236}">
                <a16:creationId xmlns:a16="http://schemas.microsoft.com/office/drawing/2014/main" id="{9CA1B716-90C7-7546-B9F0-EE67860E5D16}"/>
              </a:ext>
            </a:extLst>
          </p:cNvPr>
          <p:cNvSpPr txBox="1">
            <a:spLocks noChangeArrowheads="1"/>
          </p:cNvSpPr>
          <p:nvPr/>
        </p:nvSpPr>
        <p:spPr bwMode="auto">
          <a:xfrm>
            <a:off x="5261670" y="1312892"/>
            <a:ext cx="3381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43" tIns="124916" rIns="91443" bIns="45553"/>
          <a:lstStyle>
            <a:lvl1pPr>
              <a:spcBef>
                <a:spcPct val="20000"/>
              </a:spcBef>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2300">
                <a:solidFill>
                  <a:schemeClr val="tx1"/>
                </a:solidFill>
                <a:latin typeface="Arial Narrow" panose="020B0604020202020204" pitchFamily="34" charset="0"/>
                <a:ea typeface="MS PGothic" panose="020B0600070205080204" pitchFamily="34" charset="-128"/>
              </a:defRPr>
            </a:lvl1pPr>
            <a:lvl2pPr marL="742950" indent="-285750">
              <a:lnSpc>
                <a:spcPct val="80000"/>
              </a:lnSpc>
              <a:spcBef>
                <a:spcPct val="20000"/>
              </a:spcBef>
              <a:buFont typeface="Wingdings" pitchFamily="2" charset="2"/>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Arial Narrow" panose="020B0604020202020204" pitchFamily="34" charset="0"/>
                <a:ea typeface="MS PGothic" panose="020B0600070205080204" pitchFamily="34" charset="-128"/>
              </a:defRPr>
            </a:lvl2pPr>
            <a:lvl3pPr marL="1143000" indent="-228600">
              <a:lnSpc>
                <a:spcPct val="80000"/>
              </a:lnSpc>
              <a:spcBef>
                <a:spcPct val="20000"/>
              </a:spcBef>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Arial Narrow" panose="020B0604020202020204" pitchFamily="34" charset="0"/>
                <a:ea typeface="MS PGothic" panose="020B0600070205080204" pitchFamily="34" charset="-128"/>
              </a:defRPr>
            </a:lvl3pPr>
            <a:lvl4pPr marL="1600200" indent="-228600">
              <a:spcBef>
                <a:spcPct val="20000"/>
              </a:spcBef>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9pPr>
          </a:lstStyle>
          <a:p>
            <a:pPr algn="ctr" eaLnBrk="1" hangingPunct="1">
              <a:lnSpc>
                <a:spcPct val="79000"/>
              </a:lnSpc>
              <a:spcBef>
                <a:spcPts val="1000"/>
              </a:spcBef>
              <a:buClr>
                <a:schemeClr val="tx2"/>
              </a:buClr>
              <a:buSzPct val="75000"/>
              <a:buFont typeface="Monotype Sorts" pitchFamily="2" charset="2"/>
              <a:buNone/>
            </a:pPr>
            <a:r>
              <a:rPr lang="en-US" altLang="en-US" sz="3000">
                <a:solidFill>
                  <a:srgbClr val="FFFFFF"/>
                </a:solidFill>
                <a:latin typeface="SunSans-Regular"/>
                <a:ea typeface="SimSun" panose="02010600030101010101" pitchFamily="2" charset="-122"/>
                <a:cs typeface="Arial" panose="020B0604020202020204" pitchFamily="34" charset="0"/>
              </a:rPr>
              <a:t>JSP</a:t>
            </a:r>
          </a:p>
        </p:txBody>
      </p:sp>
      <p:sp>
        <p:nvSpPr>
          <p:cNvPr id="45063" name="Text Box 10">
            <a:extLst>
              <a:ext uri="{FF2B5EF4-FFF2-40B4-BE49-F238E27FC236}">
                <a16:creationId xmlns:a16="http://schemas.microsoft.com/office/drawing/2014/main" id="{B774A740-2859-554E-BA21-9C53B8B04A39}"/>
              </a:ext>
            </a:extLst>
          </p:cNvPr>
          <p:cNvSpPr txBox="1">
            <a:spLocks noChangeArrowheads="1"/>
          </p:cNvSpPr>
          <p:nvPr/>
        </p:nvSpPr>
        <p:spPr bwMode="auto">
          <a:xfrm>
            <a:off x="358775" y="490538"/>
            <a:ext cx="8515350"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1504" tIns="67958" rIns="41504" bIns="41504" anchor="ctr"/>
          <a:lstStyle>
            <a:lvl1pPr>
              <a:spcBef>
                <a:spcPct val="20000"/>
              </a:spcBef>
              <a:tabLst>
                <a:tab pos="677863" algn="l"/>
                <a:tab pos="1355725" algn="l"/>
                <a:tab pos="2035175" algn="l"/>
                <a:tab pos="2713038" algn="l"/>
                <a:tab pos="3392488" algn="l"/>
                <a:tab pos="4070350" algn="l"/>
                <a:tab pos="4748213" algn="l"/>
                <a:tab pos="5427663" algn="l"/>
                <a:tab pos="6105525" algn="l"/>
                <a:tab pos="6784975" algn="l"/>
                <a:tab pos="7462838" algn="l"/>
                <a:tab pos="8140700" algn="l"/>
              </a:tabLst>
              <a:defRPr sz="2300">
                <a:solidFill>
                  <a:schemeClr val="tx1"/>
                </a:solidFill>
                <a:latin typeface="Arial Narrow" panose="020B0604020202020204" pitchFamily="34" charset="0"/>
                <a:ea typeface="MS PGothic" panose="020B0600070205080204" pitchFamily="34" charset="-128"/>
              </a:defRPr>
            </a:lvl1pPr>
            <a:lvl2pPr marL="742950" indent="-285750">
              <a:lnSpc>
                <a:spcPct val="80000"/>
              </a:lnSpc>
              <a:spcBef>
                <a:spcPct val="20000"/>
              </a:spcBef>
              <a:buFont typeface="Wingdings" pitchFamily="2" charset="2"/>
              <a:buChar char="§"/>
              <a:tabLst>
                <a:tab pos="677863" algn="l"/>
                <a:tab pos="1355725" algn="l"/>
                <a:tab pos="2035175" algn="l"/>
                <a:tab pos="2713038" algn="l"/>
                <a:tab pos="3392488" algn="l"/>
                <a:tab pos="4070350" algn="l"/>
                <a:tab pos="4748213" algn="l"/>
                <a:tab pos="5427663" algn="l"/>
                <a:tab pos="6105525" algn="l"/>
                <a:tab pos="6784975" algn="l"/>
                <a:tab pos="7462838" algn="l"/>
                <a:tab pos="8140700" algn="l"/>
              </a:tabLst>
              <a:defRPr sz="1900">
                <a:solidFill>
                  <a:schemeClr val="tx1"/>
                </a:solidFill>
                <a:latin typeface="Arial Narrow" panose="020B0604020202020204" pitchFamily="34" charset="0"/>
                <a:ea typeface="MS PGothic" panose="020B0600070205080204" pitchFamily="34" charset="-128"/>
              </a:defRPr>
            </a:lvl2pPr>
            <a:lvl3pPr marL="1143000" indent="-228600">
              <a:lnSpc>
                <a:spcPct val="80000"/>
              </a:lnSpc>
              <a:spcBef>
                <a:spcPct val="20000"/>
              </a:spcBef>
              <a:tabLst>
                <a:tab pos="677863" algn="l"/>
                <a:tab pos="1355725" algn="l"/>
                <a:tab pos="2035175" algn="l"/>
                <a:tab pos="2713038" algn="l"/>
                <a:tab pos="3392488" algn="l"/>
                <a:tab pos="4070350" algn="l"/>
                <a:tab pos="4748213" algn="l"/>
                <a:tab pos="5427663" algn="l"/>
                <a:tab pos="6105525" algn="l"/>
                <a:tab pos="6784975" algn="l"/>
                <a:tab pos="7462838" algn="l"/>
                <a:tab pos="8140700" algn="l"/>
              </a:tabLst>
              <a:defRPr sz="1900">
                <a:solidFill>
                  <a:schemeClr val="tx1"/>
                </a:solidFill>
                <a:latin typeface="Arial Narrow" panose="020B0604020202020204" pitchFamily="34" charset="0"/>
                <a:ea typeface="MS PGothic" panose="020B0600070205080204" pitchFamily="34" charset="-128"/>
              </a:defRPr>
            </a:lvl3pPr>
            <a:lvl4pPr marL="1600200" indent="-228600">
              <a:spcBef>
                <a:spcPct val="20000"/>
              </a:spcBef>
              <a:buChar char="–"/>
              <a:tabLst>
                <a:tab pos="677863" algn="l"/>
                <a:tab pos="1355725" algn="l"/>
                <a:tab pos="2035175" algn="l"/>
                <a:tab pos="2713038" algn="l"/>
                <a:tab pos="3392488" algn="l"/>
                <a:tab pos="4070350" algn="l"/>
                <a:tab pos="4748213" algn="l"/>
                <a:tab pos="5427663" algn="l"/>
                <a:tab pos="6105525" algn="l"/>
                <a:tab pos="6784975" algn="l"/>
                <a:tab pos="7462838" algn="l"/>
                <a:tab pos="8140700" algn="l"/>
              </a:tabLst>
              <a:defRPr sz="1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677863" algn="l"/>
                <a:tab pos="1355725" algn="l"/>
                <a:tab pos="2035175" algn="l"/>
                <a:tab pos="2713038" algn="l"/>
                <a:tab pos="3392488" algn="l"/>
                <a:tab pos="4070350" algn="l"/>
                <a:tab pos="4748213" algn="l"/>
                <a:tab pos="5427663" algn="l"/>
                <a:tab pos="6105525" algn="l"/>
                <a:tab pos="6784975" algn="l"/>
                <a:tab pos="7462838" algn="l"/>
                <a:tab pos="8140700" algn="l"/>
              </a:tabLst>
              <a:defRPr sz="1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677863" algn="l"/>
                <a:tab pos="1355725" algn="l"/>
                <a:tab pos="2035175" algn="l"/>
                <a:tab pos="2713038" algn="l"/>
                <a:tab pos="3392488" algn="l"/>
                <a:tab pos="4070350" algn="l"/>
                <a:tab pos="4748213" algn="l"/>
                <a:tab pos="5427663" algn="l"/>
                <a:tab pos="6105525" algn="l"/>
                <a:tab pos="6784975" algn="l"/>
                <a:tab pos="7462838" algn="l"/>
                <a:tab pos="8140700" algn="l"/>
              </a:tabLst>
              <a:defRPr sz="1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677863" algn="l"/>
                <a:tab pos="1355725" algn="l"/>
                <a:tab pos="2035175" algn="l"/>
                <a:tab pos="2713038" algn="l"/>
                <a:tab pos="3392488" algn="l"/>
                <a:tab pos="4070350" algn="l"/>
                <a:tab pos="4748213" algn="l"/>
                <a:tab pos="5427663" algn="l"/>
                <a:tab pos="6105525" algn="l"/>
                <a:tab pos="6784975" algn="l"/>
                <a:tab pos="7462838" algn="l"/>
                <a:tab pos="8140700" algn="l"/>
              </a:tabLst>
              <a:defRPr sz="1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677863" algn="l"/>
                <a:tab pos="1355725" algn="l"/>
                <a:tab pos="2035175" algn="l"/>
                <a:tab pos="2713038" algn="l"/>
                <a:tab pos="3392488" algn="l"/>
                <a:tab pos="4070350" algn="l"/>
                <a:tab pos="4748213" algn="l"/>
                <a:tab pos="5427663" algn="l"/>
                <a:tab pos="6105525" algn="l"/>
                <a:tab pos="6784975" algn="l"/>
                <a:tab pos="7462838" algn="l"/>
                <a:tab pos="8140700" algn="l"/>
              </a:tabLst>
              <a:defRPr sz="1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677863" algn="l"/>
                <a:tab pos="1355725" algn="l"/>
                <a:tab pos="2035175" algn="l"/>
                <a:tab pos="2713038" algn="l"/>
                <a:tab pos="3392488" algn="l"/>
                <a:tab pos="4070350" algn="l"/>
                <a:tab pos="4748213" algn="l"/>
                <a:tab pos="5427663" algn="l"/>
                <a:tab pos="6105525" algn="l"/>
                <a:tab pos="6784975" algn="l"/>
                <a:tab pos="7462838" algn="l"/>
                <a:tab pos="8140700" algn="l"/>
              </a:tabLst>
              <a:defRPr sz="1900">
                <a:solidFill>
                  <a:schemeClr val="tx1"/>
                </a:solidFill>
                <a:latin typeface="Times New Roman" panose="02020603050405020304" pitchFamily="18" charset="0"/>
                <a:ea typeface="MS PGothic" panose="020B0600070205080204" pitchFamily="34" charset="-128"/>
              </a:defRPr>
            </a:lvl9pPr>
          </a:lstStyle>
          <a:p>
            <a:pPr algn="ctr" eaLnBrk="1" hangingPunct="1">
              <a:lnSpc>
                <a:spcPct val="93000"/>
              </a:lnSpc>
              <a:spcBef>
                <a:spcPts val="1000"/>
              </a:spcBef>
              <a:buClr>
                <a:schemeClr val="tx2"/>
              </a:buClr>
              <a:buSzPct val="75000"/>
              <a:buFont typeface="Monotype Sorts" pitchFamily="2" charset="2"/>
              <a:buNone/>
            </a:pPr>
            <a:r>
              <a:rPr lang="en-US" altLang="en-US" sz="3000">
                <a:solidFill>
                  <a:srgbClr val="FFFFFF"/>
                </a:solidFill>
                <a:latin typeface="Arial" panose="020B0604020202020204" pitchFamily="34" charset="0"/>
                <a:ea typeface="SimSun" panose="02010600030101010101" pitchFamily="2" charset="-122"/>
                <a:cs typeface="Arial" panose="020B0604020202020204" pitchFamily="34" charset="0"/>
              </a:rPr>
              <a:t>JSP</a:t>
            </a:r>
          </a:p>
        </p:txBody>
      </p:sp>
      <p:sp>
        <p:nvSpPr>
          <p:cNvPr id="18440" name="Text Box 11">
            <a:extLst>
              <a:ext uri="{FF2B5EF4-FFF2-40B4-BE49-F238E27FC236}">
                <a16:creationId xmlns:a16="http://schemas.microsoft.com/office/drawing/2014/main" id="{73878EFD-9634-4565-801C-6C35173DB3CB}"/>
              </a:ext>
            </a:extLst>
          </p:cNvPr>
          <p:cNvSpPr txBox="1">
            <a:spLocks noChangeArrowheads="1"/>
          </p:cNvSpPr>
          <p:nvPr/>
        </p:nvSpPr>
        <p:spPr bwMode="auto">
          <a:xfrm>
            <a:off x="1066800" y="2687638"/>
            <a:ext cx="2927350"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43" tIns="115333" rIns="91443" bIns="45890"/>
          <a:lstStyle>
            <a:lvl1pPr marL="212725" indent="-212725"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1pPr>
            <a:lvl2pPr marL="742950" indent="-285750"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2pPr>
            <a:lvl3pPr marL="1143000" indent="-228600"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3pPr>
            <a:lvl4pPr marL="1600200" indent="-228600"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4pPr>
            <a:lvl5pPr marL="2057400" indent="-228600"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9pPr>
          </a:lstStyle>
          <a:p>
            <a:pPr eaLnBrk="1" hangingPunct="1">
              <a:lnSpc>
                <a:spcPct val="79000"/>
              </a:lnSpc>
              <a:spcBef>
                <a:spcPts val="725"/>
              </a:spcBef>
              <a:buClr>
                <a:srgbClr val="A50021"/>
              </a:buClr>
              <a:buSzPct val="66000"/>
              <a:buFont typeface="Arial" pitchFamily="34" charset="0"/>
              <a:buChar char="●"/>
              <a:defRPr/>
            </a:pPr>
            <a:r>
              <a:rPr lang="en-US" sz="2600" dirty="0">
                <a:solidFill>
                  <a:srgbClr val="FFFFFF"/>
                </a:solidFill>
                <a:latin typeface="+mn-lt"/>
              </a:rPr>
              <a:t>HTML code in Java</a:t>
            </a:r>
          </a:p>
          <a:p>
            <a:pPr eaLnBrk="1" hangingPunct="1">
              <a:lnSpc>
                <a:spcPct val="79000"/>
              </a:lnSpc>
              <a:spcBef>
                <a:spcPts val="725"/>
              </a:spcBef>
              <a:buClr>
                <a:srgbClr val="A50021"/>
              </a:buClr>
              <a:buSzPct val="66000"/>
              <a:buFont typeface="Arial" pitchFamily="34" charset="0"/>
              <a:buChar char="●"/>
              <a:defRPr/>
            </a:pPr>
            <a:r>
              <a:rPr lang="en-US" sz="2600" dirty="0">
                <a:solidFill>
                  <a:srgbClr val="FFFFFF"/>
                </a:solidFill>
                <a:latin typeface="+mn-lt"/>
              </a:rPr>
              <a:t>Not easy to author</a:t>
            </a:r>
          </a:p>
        </p:txBody>
      </p:sp>
      <p:sp>
        <p:nvSpPr>
          <p:cNvPr id="18441" name="Text Box 12">
            <a:extLst>
              <a:ext uri="{FF2B5EF4-FFF2-40B4-BE49-F238E27FC236}">
                <a16:creationId xmlns:a16="http://schemas.microsoft.com/office/drawing/2014/main" id="{F77834E0-26CA-4E1E-B726-588EB8588EFB}"/>
              </a:ext>
            </a:extLst>
          </p:cNvPr>
          <p:cNvSpPr txBox="1">
            <a:spLocks noChangeArrowheads="1"/>
          </p:cNvSpPr>
          <p:nvPr/>
        </p:nvSpPr>
        <p:spPr bwMode="auto">
          <a:xfrm>
            <a:off x="5440362" y="1901846"/>
            <a:ext cx="3349625" cy="201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43" tIns="115333" rIns="91443" bIns="45890"/>
          <a:lstStyle>
            <a:lvl1pPr marL="212725" indent="-212725"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1pPr>
            <a:lvl2pPr marL="742950" indent="-285750"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2pPr>
            <a:lvl3pPr marL="1143000" indent="-228600"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3pPr>
            <a:lvl4pPr marL="1600200" indent="-228600"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4pPr>
            <a:lvl5pPr marL="2057400" indent="-228600" eaLnBrk="0" hangingPunct="0">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212725" algn="l"/>
                <a:tab pos="641350" algn="l"/>
                <a:tab pos="1069975" algn="l"/>
                <a:tab pos="1498600" algn="l"/>
                <a:tab pos="1927225" algn="l"/>
                <a:tab pos="2355850" algn="l"/>
                <a:tab pos="2784475" algn="l"/>
                <a:tab pos="3213100" algn="l"/>
                <a:tab pos="3641725" algn="l"/>
                <a:tab pos="4070350" algn="l"/>
                <a:tab pos="4498975" algn="l"/>
                <a:tab pos="4927600" algn="l"/>
                <a:tab pos="5356225" algn="l"/>
                <a:tab pos="5784850" algn="l"/>
                <a:tab pos="6213475" algn="l"/>
                <a:tab pos="6642100" algn="l"/>
                <a:tab pos="7070725" algn="l"/>
                <a:tab pos="7497763" algn="l"/>
                <a:tab pos="7926388" algn="l"/>
                <a:tab pos="8355013" algn="l"/>
                <a:tab pos="8783638" algn="l"/>
              </a:tabLst>
              <a:defRPr>
                <a:solidFill>
                  <a:schemeClr val="tx1"/>
                </a:solidFill>
                <a:latin typeface="Arial" pitchFamily="34" charset="0"/>
                <a:cs typeface="Arial" pitchFamily="34" charset="0"/>
              </a:defRPr>
            </a:lvl9pPr>
          </a:lstStyle>
          <a:p>
            <a:pPr eaLnBrk="1" hangingPunct="1">
              <a:lnSpc>
                <a:spcPct val="79000"/>
              </a:lnSpc>
              <a:spcBef>
                <a:spcPts val="725"/>
              </a:spcBef>
              <a:buClr>
                <a:srgbClr val="A50021"/>
              </a:buClr>
              <a:buSzPct val="66000"/>
              <a:buFont typeface="Arial" pitchFamily="34" charset="0"/>
              <a:buChar char="●"/>
              <a:defRPr/>
            </a:pPr>
            <a:r>
              <a:rPr lang="en-US" sz="2600" dirty="0">
                <a:solidFill>
                  <a:srgbClr val="FFFFFF"/>
                </a:solidFill>
                <a:latin typeface="+mn-lt"/>
              </a:rPr>
              <a:t>Java-like code in HTML</a:t>
            </a:r>
          </a:p>
          <a:p>
            <a:pPr eaLnBrk="1" hangingPunct="1">
              <a:lnSpc>
                <a:spcPct val="79000"/>
              </a:lnSpc>
              <a:spcBef>
                <a:spcPts val="725"/>
              </a:spcBef>
              <a:buClr>
                <a:srgbClr val="A50021"/>
              </a:buClr>
              <a:buSzPct val="66000"/>
              <a:buFont typeface="Arial" pitchFamily="34" charset="0"/>
              <a:buChar char="●"/>
              <a:defRPr/>
            </a:pPr>
            <a:r>
              <a:rPr lang="en-US" sz="2600" dirty="0">
                <a:solidFill>
                  <a:srgbClr val="FFFFFF"/>
                </a:solidFill>
                <a:latin typeface="+mn-lt"/>
              </a:rPr>
              <a:t>Very easy to author</a:t>
            </a:r>
          </a:p>
          <a:p>
            <a:pPr eaLnBrk="1" hangingPunct="1">
              <a:lnSpc>
                <a:spcPct val="79000"/>
              </a:lnSpc>
              <a:spcBef>
                <a:spcPts val="725"/>
              </a:spcBef>
              <a:buClr>
                <a:srgbClr val="A50021"/>
              </a:buClr>
              <a:buSzPct val="66000"/>
              <a:buFont typeface="Arial" pitchFamily="34" charset="0"/>
              <a:buChar char="●"/>
              <a:defRPr/>
            </a:pPr>
            <a:r>
              <a:rPr lang="en-US" sz="2600" dirty="0">
                <a:solidFill>
                  <a:srgbClr val="FFFFFF"/>
                </a:solidFill>
                <a:latin typeface="+mn-lt"/>
              </a:rPr>
              <a:t>Code is compiled into a servlet</a:t>
            </a:r>
          </a:p>
        </p:txBody>
      </p:sp>
      <p:sp>
        <p:nvSpPr>
          <p:cNvPr id="45066" name="Text Box 13">
            <a:extLst>
              <a:ext uri="{FF2B5EF4-FFF2-40B4-BE49-F238E27FC236}">
                <a16:creationId xmlns:a16="http://schemas.microsoft.com/office/drawing/2014/main" id="{E792F730-7542-3B4D-8CC3-A74B81B85FBA}"/>
              </a:ext>
            </a:extLst>
          </p:cNvPr>
          <p:cNvSpPr txBox="1">
            <a:spLocks noChangeArrowheads="1"/>
          </p:cNvSpPr>
          <p:nvPr/>
        </p:nvSpPr>
        <p:spPr bwMode="auto">
          <a:xfrm>
            <a:off x="969962" y="1371600"/>
            <a:ext cx="3379788"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43" tIns="124916" rIns="91443" bIns="45553"/>
          <a:lstStyle>
            <a:lvl1pPr>
              <a:spcBef>
                <a:spcPct val="20000"/>
              </a:spcBef>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2300">
                <a:solidFill>
                  <a:schemeClr val="tx1"/>
                </a:solidFill>
                <a:latin typeface="Arial Narrow" panose="020B0604020202020204" pitchFamily="34" charset="0"/>
                <a:ea typeface="MS PGothic" panose="020B0600070205080204" pitchFamily="34" charset="-128"/>
              </a:defRPr>
            </a:lvl1pPr>
            <a:lvl2pPr marL="742950" indent="-285750">
              <a:lnSpc>
                <a:spcPct val="80000"/>
              </a:lnSpc>
              <a:spcBef>
                <a:spcPct val="20000"/>
              </a:spcBef>
              <a:buFont typeface="Wingdings" pitchFamily="2" charset="2"/>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Arial Narrow" panose="020B0604020202020204" pitchFamily="34" charset="0"/>
                <a:ea typeface="MS PGothic" panose="020B0600070205080204" pitchFamily="34" charset="-128"/>
              </a:defRPr>
            </a:lvl2pPr>
            <a:lvl3pPr marL="1143000" indent="-228600">
              <a:lnSpc>
                <a:spcPct val="80000"/>
              </a:lnSpc>
              <a:spcBef>
                <a:spcPct val="20000"/>
              </a:spcBef>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Arial Narrow" panose="020B0604020202020204" pitchFamily="34" charset="0"/>
                <a:ea typeface="MS PGothic" panose="020B0600070205080204" pitchFamily="34" charset="-128"/>
              </a:defRPr>
            </a:lvl3pPr>
            <a:lvl4pPr marL="1600200" indent="-228600">
              <a:spcBef>
                <a:spcPct val="20000"/>
              </a:spcBef>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tabLst>
                <a:tab pos="0" algn="l"/>
                <a:tab pos="427038" algn="l"/>
                <a:tab pos="855663" algn="l"/>
                <a:tab pos="1284288" algn="l"/>
                <a:tab pos="1712913" algn="l"/>
                <a:tab pos="2141538" algn="l"/>
                <a:tab pos="2570163" algn="l"/>
                <a:tab pos="2998788" algn="l"/>
                <a:tab pos="3427413" algn="l"/>
                <a:tab pos="3856038" algn="l"/>
                <a:tab pos="4284663" algn="l"/>
                <a:tab pos="4713288" algn="l"/>
                <a:tab pos="5141913" algn="l"/>
                <a:tab pos="5570538" algn="l"/>
                <a:tab pos="5999163" algn="l"/>
                <a:tab pos="6427788" algn="l"/>
                <a:tab pos="6856413" algn="l"/>
                <a:tab pos="7285038" algn="l"/>
                <a:tab pos="7712075" algn="l"/>
                <a:tab pos="8140700" algn="l"/>
                <a:tab pos="8569325" algn="l"/>
              </a:tabLst>
              <a:defRPr sz="1900">
                <a:solidFill>
                  <a:schemeClr val="tx1"/>
                </a:solidFill>
                <a:latin typeface="Times New Roman" panose="02020603050405020304" pitchFamily="18" charset="0"/>
                <a:ea typeface="MS PGothic" panose="020B0600070205080204" pitchFamily="34" charset="-128"/>
              </a:defRPr>
            </a:lvl9pPr>
          </a:lstStyle>
          <a:p>
            <a:pPr algn="ctr" eaLnBrk="1" hangingPunct="1">
              <a:lnSpc>
                <a:spcPct val="79000"/>
              </a:lnSpc>
              <a:spcBef>
                <a:spcPts val="1000"/>
              </a:spcBef>
              <a:buClr>
                <a:schemeClr val="tx2"/>
              </a:buClr>
              <a:buSzPct val="75000"/>
              <a:buFont typeface="Monotype Sorts" pitchFamily="2" charset="2"/>
              <a:buNone/>
            </a:pPr>
            <a:r>
              <a:rPr lang="en-US" altLang="en-US" sz="3000">
                <a:solidFill>
                  <a:srgbClr val="FFFFFF"/>
                </a:solidFill>
                <a:latin typeface="SunSans-Regular"/>
                <a:ea typeface="SimSun" panose="02010600030101010101" pitchFamily="2" charset="-122"/>
                <a:cs typeface="Arial" panose="020B0604020202020204" pitchFamily="34" charset="0"/>
              </a:rPr>
              <a:t>Servlets</a:t>
            </a:r>
          </a:p>
        </p:txBody>
      </p:sp>
      <p:sp>
        <p:nvSpPr>
          <p:cNvPr id="45067" name="Title 16">
            <a:extLst>
              <a:ext uri="{FF2B5EF4-FFF2-40B4-BE49-F238E27FC236}">
                <a16:creationId xmlns:a16="http://schemas.microsoft.com/office/drawing/2014/main" id="{5CA6F139-E1D8-2C48-BDEE-BAB8A40C5401}"/>
              </a:ext>
            </a:extLst>
          </p:cNvPr>
          <p:cNvSpPr>
            <a:spLocks noGrp="1" noChangeArrowheads="1"/>
          </p:cNvSpPr>
          <p:nvPr>
            <p:ph type="title"/>
          </p:nvPr>
        </p:nvSpPr>
        <p:spPr/>
        <p:txBody>
          <a:bodyPr/>
          <a:lstStyle/>
          <a:p>
            <a:pPr eaLnBrk="1" hangingPunct="1"/>
            <a:r>
              <a:rPr lang="en-US" altLang="en-US"/>
              <a:t>JSP vs Servlet</a:t>
            </a:r>
          </a:p>
        </p:txBody>
      </p:sp>
      <p:sp>
        <p:nvSpPr>
          <p:cNvPr id="17" name="Rectangle 2">
            <a:extLst>
              <a:ext uri="{FF2B5EF4-FFF2-40B4-BE49-F238E27FC236}">
                <a16:creationId xmlns:a16="http://schemas.microsoft.com/office/drawing/2014/main" id="{28BE5EF1-CD4C-584E-9FE4-6178102C4784}"/>
              </a:ext>
            </a:extLst>
          </p:cNvPr>
          <p:cNvSpPr txBox="1">
            <a:spLocks noChangeArrowheads="1"/>
          </p:cNvSpPr>
          <p:nvPr/>
        </p:nvSpPr>
        <p:spPr>
          <a:xfrm>
            <a:off x="628650" y="3943320"/>
            <a:ext cx="7886700" cy="2083153"/>
          </a:xfrm>
          <a:prstGeom prst="rect">
            <a:avLst/>
          </a:prstGeom>
        </p:spPr>
        <p:txBody>
          <a:bodyPr vert="horz" lIns="91440" tIns="45720" rIns="91440" bIns="45720" rtlCol="0">
            <a:normAutofit fontScale="92500" lnSpcReduction="10000"/>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Servlets:</a:t>
            </a:r>
          </a:p>
          <a:p>
            <a:pPr lvl="1"/>
            <a:r>
              <a:rPr lang="en-US" altLang="en-US"/>
              <a:t>Using println() to create HTML pages </a:t>
            </a:r>
            <a:r>
              <a:rPr lang="en-US" altLang="en-US">
                <a:sym typeface="Wingdings" pitchFamily="2" charset="2"/>
              </a:rPr>
              <a:t> W</a:t>
            </a:r>
            <a:r>
              <a:rPr lang="en-US" altLang="en-US">
                <a:ea typeface="msmincho"/>
                <a:cs typeface="msmincho"/>
              </a:rPr>
              <a:t>henever developers make a change, they have to recompile and redeploy, which is not really convenient</a:t>
            </a:r>
            <a:endParaRPr lang="en-US" altLang="en-US"/>
          </a:p>
          <a:p>
            <a:r>
              <a:rPr lang="en-US" altLang="en-US"/>
              <a:t>JSP:</a:t>
            </a:r>
          </a:p>
          <a:p>
            <a:pPr lvl="1"/>
            <a:r>
              <a:rPr lang="en-US" altLang="en-US">
                <a:ea typeface="msmincho"/>
                <a:cs typeface="msmincho"/>
              </a:rPr>
              <a:t>correct the problem of Servlet</a:t>
            </a:r>
            <a:endParaRPr lang="en-US" altLang="en-US"/>
          </a:p>
        </p:txBody>
      </p:sp>
    </p:spTree>
    <p:extLst>
      <p:ext uri="{BB962C8B-B14F-4D97-AF65-F5344CB8AC3E}">
        <p14:creationId xmlns:p14="http://schemas.microsoft.com/office/powerpoint/2010/main" val="341598838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85A8B734-AFBF-0D40-BBC2-03267630292C}"/>
              </a:ext>
            </a:extLst>
          </p:cNvPr>
          <p:cNvSpPr>
            <a:spLocks noGrp="1" noChangeArrowheads="1"/>
          </p:cNvSpPr>
          <p:nvPr>
            <p:ph type="title"/>
          </p:nvPr>
        </p:nvSpPr>
        <p:spPr/>
        <p:txBody>
          <a:bodyPr/>
          <a:lstStyle/>
          <a:p>
            <a:pPr eaLnBrk="1" hangingPunct="1"/>
            <a:r>
              <a:rPr lang="en-US" altLang="en-US" sz="2800">
                <a:ea typeface="msmincho"/>
                <a:cs typeface="msmincho"/>
              </a:rPr>
              <a:t>Benefits of Using JSP over Servlet</a:t>
            </a:r>
            <a:endParaRPr lang="en-US" altLang="en-US" sz="2800"/>
          </a:p>
        </p:txBody>
      </p:sp>
      <p:sp>
        <p:nvSpPr>
          <p:cNvPr id="51203" name="Rectangle 2">
            <a:extLst>
              <a:ext uri="{FF2B5EF4-FFF2-40B4-BE49-F238E27FC236}">
                <a16:creationId xmlns:a16="http://schemas.microsoft.com/office/drawing/2014/main" id="{0903AF97-0E60-C349-838B-BF0FC653B813}"/>
              </a:ext>
            </a:extLst>
          </p:cNvPr>
          <p:cNvSpPr>
            <a:spLocks noGrp="1" noChangeArrowheads="1"/>
          </p:cNvSpPr>
          <p:nvPr>
            <p:ph type="body" idx="1"/>
          </p:nvPr>
        </p:nvSpPr>
        <p:spPr/>
        <p:txBody>
          <a:bodyPr>
            <a:normAutofit/>
          </a:bodyPr>
          <a:lstStyle/>
          <a:p>
            <a:pPr eaLnBrk="1" hangingPunct="1"/>
            <a:r>
              <a:rPr lang="en-US" altLang="en-US" sz="2400"/>
              <a:t>Exploit both two technologies</a:t>
            </a:r>
          </a:p>
          <a:p>
            <a:pPr lvl="1" eaLnBrk="1" hangingPunct="1"/>
            <a:r>
              <a:rPr lang="en-US" altLang="en-US" sz="2400"/>
              <a:t>The power of Servlet is “</a:t>
            </a:r>
            <a:r>
              <a:rPr lang="en-US" altLang="en-US" sz="2400">
                <a:solidFill>
                  <a:srgbClr val="FF0000"/>
                </a:solidFill>
              </a:rPr>
              <a:t>controlling and dispatching</a:t>
            </a:r>
            <a:r>
              <a:rPr lang="en-US" altLang="en-US" sz="2400"/>
              <a:t>”</a:t>
            </a:r>
          </a:p>
          <a:p>
            <a:pPr lvl="1" eaLnBrk="1" hangingPunct="1"/>
            <a:r>
              <a:rPr lang="en-US" altLang="en-US" sz="2400"/>
              <a:t>The power of JSP is “</a:t>
            </a:r>
            <a:r>
              <a:rPr lang="en-US" altLang="en-US" sz="2400">
                <a:solidFill>
                  <a:srgbClr val="FF0000"/>
                </a:solidFill>
              </a:rPr>
              <a:t>displaying</a:t>
            </a:r>
            <a:r>
              <a:rPr lang="en-US" altLang="en-US" sz="2400"/>
              <a:t>”</a:t>
            </a:r>
          </a:p>
          <a:p>
            <a:pPr eaLnBrk="1" hangingPunct="1"/>
            <a:r>
              <a:rPr lang="en-US" altLang="en-US" sz="2400"/>
              <a:t>In practice, both Servlet and JSP are very useful in MVC model</a:t>
            </a:r>
          </a:p>
          <a:p>
            <a:pPr lvl="1" eaLnBrk="1" hangingPunct="1"/>
            <a:r>
              <a:rPr lang="en-US" altLang="en-US" sz="2400"/>
              <a:t>Servlet plays the role of Controller</a:t>
            </a:r>
          </a:p>
          <a:p>
            <a:pPr lvl="1" eaLnBrk="1" hangingPunct="1"/>
            <a:r>
              <a:rPr lang="en-US" altLang="en-US" sz="2400"/>
              <a:t>JSP plays the role of View</a:t>
            </a:r>
          </a:p>
        </p:txBody>
      </p:sp>
    </p:spTree>
    <p:extLst>
      <p:ext uri="{BB962C8B-B14F-4D97-AF65-F5344CB8AC3E}">
        <p14:creationId xmlns:p14="http://schemas.microsoft.com/office/powerpoint/2010/main" val="3039359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Outline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Servlet</a:t>
            </a:r>
          </a:p>
          <a:p>
            <a:pPr marL="514350" indent="-514350">
              <a:buFont typeface="+mj-lt"/>
              <a:buAutoNum type="arabicPeriod"/>
            </a:pPr>
            <a:r>
              <a:rPr lang="en-US"/>
              <a:t>JSP – Java Server Page </a:t>
            </a:r>
          </a:p>
          <a:p>
            <a:pPr marL="514350" indent="-514350">
              <a:buFont typeface="+mj-lt"/>
              <a:buAutoNum type="arabicPeriod"/>
            </a:pPr>
            <a:r>
              <a:rPr lang="en-US" b="1">
                <a:solidFill>
                  <a:srgbClr val="FF0000"/>
                </a:solidFill>
              </a:rPr>
              <a:t>Java Beans</a:t>
            </a:r>
          </a:p>
          <a:p>
            <a:pPr marL="514350" indent="-514350">
              <a:buFont typeface="+mj-lt"/>
              <a:buAutoNum type="arabicPeriod"/>
            </a:pPr>
            <a:r>
              <a:rPr lang="en-US" altLang="en-US"/>
              <a:t>ORM (Object Relational Mapping)</a:t>
            </a:r>
            <a:endParaRPr lang="en-US" sz="2800"/>
          </a:p>
        </p:txBody>
      </p:sp>
      <p:sp>
        <p:nvSpPr>
          <p:cNvPr id="4" name="Slide Number Placeholder 3"/>
          <p:cNvSpPr>
            <a:spLocks noGrp="1"/>
          </p:cNvSpPr>
          <p:nvPr>
            <p:ph type="sldNum" sz="quarter" idx="12"/>
          </p:nvPr>
        </p:nvSpPr>
        <p:spPr/>
        <p:txBody>
          <a:bodyPr/>
          <a:lstStyle/>
          <a:p>
            <a:fld id="{56969FB6-8607-469E-84BB-4E9214D062C9}" type="slidenum">
              <a:rPr lang="en-US" smtClean="0"/>
              <a:pPr/>
              <a:t>59</a:t>
            </a:fld>
            <a:endParaRPr lang="en-US"/>
          </a:p>
        </p:txBody>
      </p:sp>
    </p:spTree>
    <p:extLst>
      <p:ext uri="{BB962C8B-B14F-4D97-AF65-F5344CB8AC3E}">
        <p14:creationId xmlns:p14="http://schemas.microsoft.com/office/powerpoint/2010/main" val="78367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8F788D6-150A-674B-BC31-3C2B7A9B019A}"/>
              </a:ext>
            </a:extLst>
          </p:cNvPr>
          <p:cNvSpPr>
            <a:spLocks noGrp="1" noChangeArrowheads="1"/>
          </p:cNvSpPr>
          <p:nvPr>
            <p:ph type="title"/>
          </p:nvPr>
        </p:nvSpPr>
        <p:spPr/>
        <p:txBody>
          <a:bodyPr>
            <a:normAutofit/>
          </a:bodyPr>
          <a:lstStyle/>
          <a:p>
            <a:pPr eaLnBrk="1" hangingPunct="1"/>
            <a:r>
              <a:rPr lang="en-US" altLang="en-US" sz="3000">
                <a:latin typeface="+mn-lt"/>
              </a:rPr>
              <a:t>Servlet Operation</a:t>
            </a:r>
          </a:p>
        </p:txBody>
      </p:sp>
      <p:pic>
        <p:nvPicPr>
          <p:cNvPr id="24579" name="Picture 4">
            <a:extLst>
              <a:ext uri="{FF2B5EF4-FFF2-40B4-BE49-F238E27FC236}">
                <a16:creationId xmlns:a16="http://schemas.microsoft.com/office/drawing/2014/main" id="{6E6E8E22-7E1C-234E-8C90-9D2275431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689" y="937518"/>
            <a:ext cx="5064622" cy="5182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909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73718F8-C5A7-5A4F-B27F-FB9154A93831}"/>
              </a:ext>
            </a:extLst>
          </p:cNvPr>
          <p:cNvSpPr>
            <a:spLocks noGrp="1" noChangeArrowheads="1"/>
          </p:cNvSpPr>
          <p:nvPr>
            <p:ph type="title"/>
          </p:nvPr>
        </p:nvSpPr>
        <p:spPr/>
        <p:txBody>
          <a:bodyPr/>
          <a:lstStyle/>
          <a:p>
            <a:pPr eaLnBrk="1" hangingPunct="1"/>
            <a:r>
              <a:rPr lang="en-US" altLang="en-US"/>
              <a:t>JavaBeans</a:t>
            </a:r>
          </a:p>
        </p:txBody>
      </p:sp>
      <p:sp>
        <p:nvSpPr>
          <p:cNvPr id="326659" name="Rectangle 3">
            <a:extLst>
              <a:ext uri="{FF2B5EF4-FFF2-40B4-BE49-F238E27FC236}">
                <a16:creationId xmlns:a16="http://schemas.microsoft.com/office/drawing/2014/main" id="{697ED70E-620C-0149-BD0B-71A808EEA2D2}"/>
              </a:ext>
            </a:extLst>
          </p:cNvPr>
          <p:cNvSpPr>
            <a:spLocks noGrp="1" noChangeArrowheads="1"/>
          </p:cNvSpPr>
          <p:nvPr>
            <p:ph idx="1"/>
          </p:nvPr>
        </p:nvSpPr>
        <p:spPr/>
        <p:txBody>
          <a:bodyPr>
            <a:normAutofit fontScale="92500" lnSpcReduction="10000"/>
          </a:bodyPr>
          <a:lstStyle/>
          <a:p>
            <a:pPr eaLnBrk="1" hangingPunct="1"/>
            <a:r>
              <a:rPr lang="en-US" altLang="en-US" sz="3000"/>
              <a:t>Beans </a:t>
            </a:r>
          </a:p>
          <a:p>
            <a:pPr lvl="1" eaLnBrk="1" hangingPunct="1"/>
            <a:r>
              <a:rPr lang="en-US" altLang="en-US" sz="2400"/>
              <a:t>Objects of Java classes that follow a set of simple naming and design conventions </a:t>
            </a:r>
          </a:p>
          <a:p>
            <a:pPr lvl="2" eaLnBrk="1" hangingPunct="1"/>
            <a:r>
              <a:rPr lang="en-US" altLang="en-US" sz="2400"/>
              <a:t>Outlined by the JavaBeans specification </a:t>
            </a:r>
          </a:p>
          <a:p>
            <a:pPr lvl="2" eaLnBrk="1" hangingPunct="1"/>
            <a:endParaRPr lang="en-US" altLang="en-US" sz="2400"/>
          </a:p>
          <a:p>
            <a:pPr lvl="1" eaLnBrk="1" hangingPunct="1"/>
            <a:r>
              <a:rPr lang="en-US" altLang="en-US" sz="2400"/>
              <a:t>Beans are Java objects</a:t>
            </a:r>
          </a:p>
          <a:p>
            <a:pPr lvl="2" eaLnBrk="1" hangingPunct="1"/>
            <a:r>
              <a:rPr lang="en-US" altLang="en-US" sz="2400"/>
              <a:t>Other classes can access them and their methods</a:t>
            </a:r>
          </a:p>
          <a:p>
            <a:pPr lvl="2" eaLnBrk="1" hangingPunct="1"/>
            <a:r>
              <a:rPr lang="en-US" altLang="en-US" sz="2400"/>
              <a:t>One can access them from jsp using scripting elements.</a:t>
            </a:r>
          </a:p>
          <a:p>
            <a:pPr lvl="2" eaLnBrk="1" hangingPunct="1"/>
            <a:endParaRPr lang="en-US" altLang="en-US" sz="2400"/>
          </a:p>
          <a:p>
            <a:pPr lvl="1" eaLnBrk="1" hangingPunct="1"/>
            <a:r>
              <a:rPr lang="en-US" altLang="en-US" sz="2400"/>
              <a:t>Beans are special Java objects</a:t>
            </a:r>
          </a:p>
          <a:p>
            <a:pPr lvl="2" eaLnBrk="1" hangingPunct="1"/>
            <a:r>
              <a:rPr lang="en-US" altLang="en-US" sz="2400"/>
              <a:t>Can be accessed using JSP actions. </a:t>
            </a:r>
          </a:p>
          <a:p>
            <a:pPr lvl="2" eaLnBrk="1" hangingPunct="1"/>
            <a:r>
              <a:rPr lang="en-US" altLang="en-US" sz="2400"/>
              <a:t>Why interesting?</a:t>
            </a:r>
          </a:p>
          <a:p>
            <a:pPr lvl="3" eaLnBrk="1" hangingPunct="1"/>
            <a:r>
              <a:rPr lang="en-US" altLang="en-US" sz="2400"/>
              <a:t>Programmers provide beans and documentations</a:t>
            </a:r>
          </a:p>
          <a:p>
            <a:pPr lvl="3" eaLnBrk="1" hangingPunct="1"/>
            <a:r>
              <a:rPr lang="en-US" altLang="en-US" sz="2400"/>
              <a:t>Users do not have to know Java well to use the beans. </a:t>
            </a:r>
          </a:p>
        </p:txBody>
      </p:sp>
    </p:spTree>
    <p:extLst>
      <p:ext uri="{BB962C8B-B14F-4D97-AF65-F5344CB8AC3E}">
        <p14:creationId xmlns:p14="http://schemas.microsoft.com/office/powerpoint/2010/main" val="2961747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6659">
                                            <p:txEl>
                                              <p:pRg st="1" end="1"/>
                                            </p:txEl>
                                          </p:spTgt>
                                        </p:tgtEl>
                                        <p:attrNameLst>
                                          <p:attrName>style.visibility</p:attrName>
                                        </p:attrNameLst>
                                      </p:cBhvr>
                                      <p:to>
                                        <p:strVal val="visible"/>
                                      </p:to>
                                    </p:set>
                                    <p:animEffect transition="in" filter="blinds(horizontal)">
                                      <p:cBhvr>
                                        <p:cTn id="7" dur="500"/>
                                        <p:tgtEl>
                                          <p:spTgt spid="3266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6659">
                                            <p:txEl>
                                              <p:pRg st="2" end="2"/>
                                            </p:txEl>
                                          </p:spTgt>
                                        </p:tgtEl>
                                        <p:attrNameLst>
                                          <p:attrName>style.visibility</p:attrName>
                                        </p:attrNameLst>
                                      </p:cBhvr>
                                      <p:to>
                                        <p:strVal val="visible"/>
                                      </p:to>
                                    </p:set>
                                    <p:animEffect transition="in" filter="blinds(horizontal)">
                                      <p:cBhvr>
                                        <p:cTn id="10" dur="500"/>
                                        <p:tgtEl>
                                          <p:spTgt spid="3266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6659">
                                            <p:txEl>
                                              <p:pRg st="4" end="4"/>
                                            </p:txEl>
                                          </p:spTgt>
                                        </p:tgtEl>
                                        <p:attrNameLst>
                                          <p:attrName>style.visibility</p:attrName>
                                        </p:attrNameLst>
                                      </p:cBhvr>
                                      <p:to>
                                        <p:strVal val="visible"/>
                                      </p:to>
                                    </p:set>
                                    <p:animEffect transition="in" filter="blinds(horizontal)">
                                      <p:cBhvr>
                                        <p:cTn id="15" dur="500"/>
                                        <p:tgtEl>
                                          <p:spTgt spid="32665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6659">
                                            <p:txEl>
                                              <p:pRg st="5" end="5"/>
                                            </p:txEl>
                                          </p:spTgt>
                                        </p:tgtEl>
                                        <p:attrNameLst>
                                          <p:attrName>style.visibility</p:attrName>
                                        </p:attrNameLst>
                                      </p:cBhvr>
                                      <p:to>
                                        <p:strVal val="visible"/>
                                      </p:to>
                                    </p:set>
                                    <p:animEffect transition="in" filter="blinds(horizontal)">
                                      <p:cBhvr>
                                        <p:cTn id="18" dur="500"/>
                                        <p:tgtEl>
                                          <p:spTgt spid="32665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6659">
                                            <p:txEl>
                                              <p:pRg st="6" end="6"/>
                                            </p:txEl>
                                          </p:spTgt>
                                        </p:tgtEl>
                                        <p:attrNameLst>
                                          <p:attrName>style.visibility</p:attrName>
                                        </p:attrNameLst>
                                      </p:cBhvr>
                                      <p:to>
                                        <p:strVal val="visible"/>
                                      </p:to>
                                    </p:set>
                                    <p:animEffect transition="in" filter="blinds(horizontal)">
                                      <p:cBhvr>
                                        <p:cTn id="21" dur="500"/>
                                        <p:tgtEl>
                                          <p:spTgt spid="326659">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26659">
                                            <p:txEl>
                                              <p:pRg st="8" end="8"/>
                                            </p:txEl>
                                          </p:spTgt>
                                        </p:tgtEl>
                                        <p:attrNameLst>
                                          <p:attrName>style.visibility</p:attrName>
                                        </p:attrNameLst>
                                      </p:cBhvr>
                                      <p:to>
                                        <p:strVal val="visible"/>
                                      </p:to>
                                    </p:set>
                                    <p:animEffect transition="in" filter="blinds(horizontal)">
                                      <p:cBhvr>
                                        <p:cTn id="26" dur="500"/>
                                        <p:tgtEl>
                                          <p:spTgt spid="326659">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26659">
                                            <p:txEl>
                                              <p:pRg st="9" end="9"/>
                                            </p:txEl>
                                          </p:spTgt>
                                        </p:tgtEl>
                                        <p:attrNameLst>
                                          <p:attrName>style.visibility</p:attrName>
                                        </p:attrNameLst>
                                      </p:cBhvr>
                                      <p:to>
                                        <p:strVal val="visible"/>
                                      </p:to>
                                    </p:set>
                                    <p:animEffect transition="in" filter="blinds(horizontal)">
                                      <p:cBhvr>
                                        <p:cTn id="29" dur="500"/>
                                        <p:tgtEl>
                                          <p:spTgt spid="326659">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6659">
                                            <p:txEl>
                                              <p:pRg st="10" end="10"/>
                                            </p:txEl>
                                          </p:spTgt>
                                        </p:tgtEl>
                                        <p:attrNameLst>
                                          <p:attrName>style.visibility</p:attrName>
                                        </p:attrNameLst>
                                      </p:cBhvr>
                                      <p:to>
                                        <p:strVal val="visible"/>
                                      </p:to>
                                    </p:set>
                                    <p:animEffect transition="in" filter="blinds(horizontal)">
                                      <p:cBhvr>
                                        <p:cTn id="32" dur="500"/>
                                        <p:tgtEl>
                                          <p:spTgt spid="326659">
                                            <p:txEl>
                                              <p:pRg st="10" end="1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26659">
                                            <p:txEl>
                                              <p:pRg st="11" end="11"/>
                                            </p:txEl>
                                          </p:spTgt>
                                        </p:tgtEl>
                                        <p:attrNameLst>
                                          <p:attrName>style.visibility</p:attrName>
                                        </p:attrNameLst>
                                      </p:cBhvr>
                                      <p:to>
                                        <p:strVal val="visible"/>
                                      </p:to>
                                    </p:set>
                                    <p:animEffect transition="in" filter="blinds(horizontal)">
                                      <p:cBhvr>
                                        <p:cTn id="35" dur="500"/>
                                        <p:tgtEl>
                                          <p:spTgt spid="326659">
                                            <p:txEl>
                                              <p:pRg st="11" end="1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26659">
                                            <p:txEl>
                                              <p:pRg st="12" end="12"/>
                                            </p:txEl>
                                          </p:spTgt>
                                        </p:tgtEl>
                                        <p:attrNameLst>
                                          <p:attrName>style.visibility</p:attrName>
                                        </p:attrNameLst>
                                      </p:cBhvr>
                                      <p:to>
                                        <p:strVal val="visible"/>
                                      </p:to>
                                    </p:set>
                                    <p:animEffect transition="in" filter="blinds(horizontal)">
                                      <p:cBhvr>
                                        <p:cTn id="38" dur="500"/>
                                        <p:tgtEl>
                                          <p:spTgt spid="3266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5934E8C-FDF1-3343-B48C-4EE2C3FC168A}"/>
              </a:ext>
            </a:extLst>
          </p:cNvPr>
          <p:cNvSpPr>
            <a:spLocks noGrp="1" noChangeArrowheads="1"/>
          </p:cNvSpPr>
          <p:nvPr>
            <p:ph type="title"/>
          </p:nvPr>
        </p:nvSpPr>
        <p:spPr/>
        <p:txBody>
          <a:bodyPr/>
          <a:lstStyle/>
          <a:p>
            <a:pPr eaLnBrk="1" hangingPunct="1"/>
            <a:r>
              <a:rPr lang="en-US" altLang="en-US"/>
              <a:t>JavaBeans</a:t>
            </a:r>
          </a:p>
        </p:txBody>
      </p:sp>
      <p:sp>
        <p:nvSpPr>
          <p:cNvPr id="327683" name="Rectangle 3">
            <a:extLst>
              <a:ext uri="{FF2B5EF4-FFF2-40B4-BE49-F238E27FC236}">
                <a16:creationId xmlns:a16="http://schemas.microsoft.com/office/drawing/2014/main" id="{3E820312-7828-ED44-BF5C-9A4372678A63}"/>
              </a:ext>
            </a:extLst>
          </p:cNvPr>
          <p:cNvSpPr>
            <a:spLocks noGrp="1" noChangeArrowheads="1"/>
          </p:cNvSpPr>
          <p:nvPr>
            <p:ph idx="1"/>
          </p:nvPr>
        </p:nvSpPr>
        <p:spPr/>
        <p:txBody>
          <a:bodyPr/>
          <a:lstStyle/>
          <a:p>
            <a:pPr eaLnBrk="1" hangingPunct="1"/>
            <a:r>
              <a:rPr lang="en-US" altLang="en-US"/>
              <a:t>Naming conventions:</a:t>
            </a:r>
          </a:p>
          <a:p>
            <a:pPr lvl="1" eaLnBrk="1" hangingPunct="1"/>
            <a:r>
              <a:rPr lang="en-US" altLang="en-US" sz="2400"/>
              <a:t>Class name:</a:t>
            </a:r>
          </a:p>
          <a:p>
            <a:pPr lvl="2" eaLnBrk="1" hangingPunct="1"/>
            <a:r>
              <a:rPr lang="en-US" altLang="en-US" sz="2400"/>
              <a:t>Often include the word Bean in class name, such as UserBean </a:t>
            </a:r>
          </a:p>
          <a:p>
            <a:pPr lvl="2" eaLnBrk="1" hangingPunct="1"/>
            <a:endParaRPr lang="en-US" altLang="en-US" sz="2400"/>
          </a:p>
          <a:p>
            <a:pPr lvl="1" eaLnBrk="1" hangingPunct="1"/>
            <a:r>
              <a:rPr lang="en-US" altLang="en-US" sz="2400"/>
              <a:t>Constructor:</a:t>
            </a:r>
          </a:p>
          <a:p>
            <a:pPr lvl="2" eaLnBrk="1" hangingPunct="1"/>
            <a:r>
              <a:rPr lang="en-US" altLang="en-US" sz="2400"/>
              <a:t>Must implement a constructor that takes no arguments </a:t>
            </a:r>
          </a:p>
          <a:p>
            <a:pPr lvl="3" eaLnBrk="1" hangingPunct="1"/>
            <a:r>
              <a:rPr lang="en-US" altLang="en-US" sz="2400"/>
              <a:t>Note that if no constructor is provided, a default no-argument constructor will be provided.</a:t>
            </a:r>
          </a:p>
          <a:p>
            <a:pPr lvl="1" eaLnBrk="1" hangingPunct="1">
              <a:buFont typeface="Monotype Sorts" pitchFamily="2" charset="2"/>
              <a:buNone/>
            </a:pPr>
            <a:endParaRPr lang="en-US" altLang="en-US"/>
          </a:p>
        </p:txBody>
      </p:sp>
    </p:spTree>
    <p:extLst>
      <p:ext uri="{BB962C8B-B14F-4D97-AF65-F5344CB8AC3E}">
        <p14:creationId xmlns:p14="http://schemas.microsoft.com/office/powerpoint/2010/main" val="149608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683">
                                            <p:txEl>
                                              <p:pRg st="1" end="1"/>
                                            </p:txEl>
                                          </p:spTgt>
                                        </p:tgtEl>
                                        <p:attrNameLst>
                                          <p:attrName>style.visibility</p:attrName>
                                        </p:attrNameLst>
                                      </p:cBhvr>
                                      <p:to>
                                        <p:strVal val="visible"/>
                                      </p:to>
                                    </p:set>
                                    <p:animEffect transition="in" filter="blinds(horizontal)">
                                      <p:cBhvr>
                                        <p:cTn id="7" dur="500"/>
                                        <p:tgtEl>
                                          <p:spTgt spid="32768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683">
                                            <p:txEl>
                                              <p:pRg st="2" end="2"/>
                                            </p:txEl>
                                          </p:spTgt>
                                        </p:tgtEl>
                                        <p:attrNameLst>
                                          <p:attrName>style.visibility</p:attrName>
                                        </p:attrNameLst>
                                      </p:cBhvr>
                                      <p:to>
                                        <p:strVal val="visible"/>
                                      </p:to>
                                    </p:set>
                                    <p:animEffect transition="in" filter="blinds(horizontal)">
                                      <p:cBhvr>
                                        <p:cTn id="10" dur="500"/>
                                        <p:tgtEl>
                                          <p:spTgt spid="3276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7683">
                                            <p:txEl>
                                              <p:pRg st="4" end="4"/>
                                            </p:txEl>
                                          </p:spTgt>
                                        </p:tgtEl>
                                        <p:attrNameLst>
                                          <p:attrName>style.visibility</p:attrName>
                                        </p:attrNameLst>
                                      </p:cBhvr>
                                      <p:to>
                                        <p:strVal val="visible"/>
                                      </p:to>
                                    </p:set>
                                    <p:animEffect transition="in" filter="blinds(horizontal)">
                                      <p:cBhvr>
                                        <p:cTn id="15" dur="500"/>
                                        <p:tgtEl>
                                          <p:spTgt spid="32768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7683">
                                            <p:txEl>
                                              <p:pRg st="5" end="5"/>
                                            </p:txEl>
                                          </p:spTgt>
                                        </p:tgtEl>
                                        <p:attrNameLst>
                                          <p:attrName>style.visibility</p:attrName>
                                        </p:attrNameLst>
                                      </p:cBhvr>
                                      <p:to>
                                        <p:strVal val="visible"/>
                                      </p:to>
                                    </p:set>
                                    <p:animEffect transition="in" filter="blinds(horizontal)">
                                      <p:cBhvr>
                                        <p:cTn id="18" dur="500"/>
                                        <p:tgtEl>
                                          <p:spTgt spid="32768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7683">
                                            <p:txEl>
                                              <p:pRg st="6" end="6"/>
                                            </p:txEl>
                                          </p:spTgt>
                                        </p:tgtEl>
                                        <p:attrNameLst>
                                          <p:attrName>style.visibility</p:attrName>
                                        </p:attrNameLst>
                                      </p:cBhvr>
                                      <p:to>
                                        <p:strVal val="visible"/>
                                      </p:to>
                                    </p:set>
                                    <p:animEffect transition="in" filter="blinds(horizontal)">
                                      <p:cBhvr>
                                        <p:cTn id="21" dur="500"/>
                                        <p:tgtEl>
                                          <p:spTgt spid="327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a:extLst>
              <a:ext uri="{FF2B5EF4-FFF2-40B4-BE49-F238E27FC236}">
                <a16:creationId xmlns:a16="http://schemas.microsoft.com/office/drawing/2014/main" id="{06F283E7-A468-204C-87CF-226D6CADF783}"/>
              </a:ext>
            </a:extLst>
          </p:cNvPr>
          <p:cNvSpPr>
            <a:spLocks noGrp="1" noChangeArrowheads="1"/>
          </p:cNvSpPr>
          <p:nvPr>
            <p:ph type="title"/>
          </p:nvPr>
        </p:nvSpPr>
        <p:spPr>
          <a:noFill/>
        </p:spPr>
        <p:txBody>
          <a:bodyPr/>
          <a:lstStyle/>
          <a:p>
            <a:pPr eaLnBrk="1" hangingPunct="1"/>
            <a:r>
              <a:rPr lang="en-US" altLang="en-US"/>
              <a:t>JavaBeans</a:t>
            </a:r>
          </a:p>
        </p:txBody>
      </p:sp>
      <p:sp>
        <p:nvSpPr>
          <p:cNvPr id="328707" name="Rectangle 3">
            <a:extLst>
              <a:ext uri="{FF2B5EF4-FFF2-40B4-BE49-F238E27FC236}">
                <a16:creationId xmlns:a16="http://schemas.microsoft.com/office/drawing/2014/main" id="{AD92DD07-8DCE-B648-B5D8-F18EE99FB3E7}"/>
              </a:ext>
            </a:extLst>
          </p:cNvPr>
          <p:cNvSpPr>
            <a:spLocks noGrp="1" noChangeArrowheads="1"/>
          </p:cNvSpPr>
          <p:nvPr>
            <p:ph idx="1"/>
          </p:nvPr>
        </p:nvSpPr>
        <p:spPr>
          <a:xfrm>
            <a:off x="1" y="851592"/>
            <a:ext cx="9144000" cy="5467565"/>
          </a:xfrm>
        </p:spPr>
        <p:txBody>
          <a:bodyPr>
            <a:normAutofit/>
          </a:bodyPr>
          <a:lstStyle/>
          <a:p>
            <a:pPr eaLnBrk="1" hangingPunct="1">
              <a:lnSpc>
                <a:spcPct val="90000"/>
              </a:lnSpc>
            </a:pPr>
            <a:r>
              <a:rPr lang="en-US" altLang="en-US" sz="2000" dirty="0"/>
              <a:t>Naming conventions: Methods </a:t>
            </a:r>
          </a:p>
          <a:p>
            <a:pPr lvl="1" eaLnBrk="1" hangingPunct="1">
              <a:lnSpc>
                <a:spcPct val="90000"/>
              </a:lnSpc>
            </a:pPr>
            <a:r>
              <a:rPr lang="en-US" altLang="en-US" sz="2000" dirty="0"/>
              <a:t>Semantically, a bean consists of a collection of properties (plus some other methods)</a:t>
            </a:r>
          </a:p>
          <a:p>
            <a:pPr lvl="1" eaLnBrk="1" hangingPunct="1">
              <a:lnSpc>
                <a:spcPct val="90000"/>
              </a:lnSpc>
            </a:pPr>
            <a:endParaRPr lang="en-US" altLang="en-US" sz="2000" dirty="0"/>
          </a:p>
          <a:p>
            <a:pPr lvl="1" eaLnBrk="1" hangingPunct="1">
              <a:lnSpc>
                <a:spcPct val="90000"/>
              </a:lnSpc>
            </a:pPr>
            <a:r>
              <a:rPr lang="en-US" altLang="en-US" sz="2000" dirty="0"/>
              <a:t>The signature for property access (getter and setter) methods</a:t>
            </a:r>
          </a:p>
          <a:p>
            <a:pPr lvl="2" eaLnBrk="1" hangingPunct="1">
              <a:lnSpc>
                <a:spcPct val="90000"/>
              </a:lnSpc>
            </a:pPr>
            <a:r>
              <a:rPr lang="en-US" altLang="en-US" sz="2000" b="1" dirty="0">
                <a:latin typeface="Courier New" panose="02070309020205020404" pitchFamily="49" charset="0"/>
              </a:rPr>
              <a:t>public void </a:t>
            </a:r>
            <a:r>
              <a:rPr lang="en-US" altLang="en-US" sz="2000" b="1" dirty="0" err="1">
                <a:latin typeface="Courier New" panose="02070309020205020404" pitchFamily="49" charset="0"/>
              </a:rPr>
              <a:t>set</a:t>
            </a:r>
            <a:r>
              <a:rPr lang="en-US" altLang="en-US" sz="2000" b="1" i="1" dirty="0" err="1">
                <a:latin typeface="Courier New" panose="02070309020205020404" pitchFamily="49" charset="0"/>
              </a:rPr>
              <a:t>PropertyName</a:t>
            </a:r>
            <a:r>
              <a:rPr lang="en-US" altLang="en-US" sz="2000" b="1" dirty="0">
                <a:latin typeface="Courier New" panose="02070309020205020404" pitchFamily="49" charset="0"/>
              </a:rPr>
              <a:t>(</a:t>
            </a:r>
            <a:r>
              <a:rPr lang="en-US" altLang="en-US" sz="2000" b="1" i="1" dirty="0" err="1">
                <a:latin typeface="Courier New" panose="02070309020205020404" pitchFamily="49" charset="0"/>
              </a:rPr>
              <a:t>PropertyType</a:t>
            </a:r>
            <a:r>
              <a:rPr lang="en-US" altLang="en-US" sz="2000" b="1" dirty="0">
                <a:latin typeface="Courier New" panose="02070309020205020404" pitchFamily="49" charset="0"/>
              </a:rPr>
              <a:t> value); </a:t>
            </a:r>
          </a:p>
          <a:p>
            <a:pPr lvl="2" eaLnBrk="1" hangingPunct="1">
              <a:lnSpc>
                <a:spcPct val="90000"/>
              </a:lnSpc>
            </a:pPr>
            <a:r>
              <a:rPr lang="en-US" altLang="en-US" sz="2000" b="1" dirty="0">
                <a:latin typeface="Courier New" panose="02070309020205020404" pitchFamily="49" charset="0"/>
              </a:rPr>
              <a:t>public </a:t>
            </a:r>
            <a:r>
              <a:rPr lang="en-US" altLang="en-US" sz="2000" b="1" i="1" dirty="0" err="1">
                <a:latin typeface="Courier New" panose="02070309020205020404" pitchFamily="49" charset="0"/>
              </a:rPr>
              <a:t>PropertyType</a:t>
            </a:r>
            <a:r>
              <a:rPr lang="en-US" altLang="en-US" sz="2000" b="1" dirty="0">
                <a:latin typeface="Courier New" panose="02070309020205020404" pitchFamily="49" charset="0"/>
              </a:rPr>
              <a:t> </a:t>
            </a:r>
            <a:r>
              <a:rPr lang="en-US" altLang="en-US" sz="2000" b="1" dirty="0" err="1">
                <a:latin typeface="Courier New" panose="02070309020205020404" pitchFamily="49" charset="0"/>
              </a:rPr>
              <a:t>get</a:t>
            </a:r>
            <a:r>
              <a:rPr lang="en-US" altLang="en-US" sz="2000" b="1" i="1" dirty="0" err="1">
                <a:latin typeface="Courier New" panose="02070309020205020404" pitchFamily="49" charset="0"/>
              </a:rPr>
              <a:t>PropertyName</a:t>
            </a:r>
            <a:r>
              <a:rPr lang="en-US" altLang="en-US" sz="2000" b="1" i="1" dirty="0">
                <a:latin typeface="Courier New" panose="02070309020205020404" pitchFamily="49" charset="0"/>
              </a:rPr>
              <a:t>()</a:t>
            </a:r>
          </a:p>
          <a:p>
            <a:pPr lvl="1" eaLnBrk="1" hangingPunct="1">
              <a:lnSpc>
                <a:spcPct val="90000"/>
              </a:lnSpc>
            </a:pPr>
            <a:endParaRPr lang="en-US" altLang="en-US" sz="2000" i="1" dirty="0"/>
          </a:p>
          <a:p>
            <a:pPr lvl="1" eaLnBrk="1" hangingPunct="1">
              <a:lnSpc>
                <a:spcPct val="90000"/>
              </a:lnSpc>
            </a:pPr>
            <a:r>
              <a:rPr lang="en-US" altLang="en-US" sz="2000" dirty="0"/>
              <a:t>Example:</a:t>
            </a:r>
          </a:p>
          <a:p>
            <a:pPr lvl="2" eaLnBrk="1" hangingPunct="1">
              <a:lnSpc>
                <a:spcPct val="90000"/>
              </a:lnSpc>
            </a:pPr>
            <a:r>
              <a:rPr lang="en-US" altLang="en-US" sz="2000" dirty="0"/>
              <a:t>Property called </a:t>
            </a:r>
            <a:r>
              <a:rPr lang="en-US" altLang="en-US" sz="2000" b="1" dirty="0">
                <a:latin typeface="Courier New" panose="02070309020205020404" pitchFamily="49" charset="0"/>
              </a:rPr>
              <a:t>ran</a:t>
            </a:r>
            <a:r>
              <a:rPr lang="en-US" altLang="en-US" sz="2000" b="1" dirty="0"/>
              <a:t>k</a:t>
            </a:r>
            <a:r>
              <a:rPr lang="en-US" altLang="en-US" sz="2000" dirty="0"/>
              <a:t>:</a:t>
            </a:r>
          </a:p>
          <a:p>
            <a:pPr lvl="3" eaLnBrk="1" hangingPunct="1">
              <a:lnSpc>
                <a:spcPct val="90000"/>
              </a:lnSpc>
              <a:buFont typeface="Monotype Sorts" pitchFamily="2" charset="2"/>
              <a:buNone/>
            </a:pPr>
            <a:r>
              <a:rPr lang="en-US" altLang="en-US" sz="2000" b="1" dirty="0">
                <a:latin typeface="Courier New" panose="02070309020205020404" pitchFamily="49" charset="0"/>
              </a:rPr>
              <a:t>public void </a:t>
            </a:r>
            <a:r>
              <a:rPr lang="en-US" altLang="en-US" sz="2000" b="1" dirty="0" err="1">
                <a:latin typeface="Courier New" panose="02070309020205020404" pitchFamily="49" charset="0"/>
              </a:rPr>
              <a:t>setRank</a:t>
            </a:r>
            <a:r>
              <a:rPr lang="en-US" altLang="en-US" sz="2000" b="1" dirty="0">
                <a:latin typeface="Courier New" panose="02070309020205020404" pitchFamily="49" charset="0"/>
              </a:rPr>
              <a:t>(String rank); </a:t>
            </a:r>
          </a:p>
          <a:p>
            <a:pPr lvl="3" eaLnBrk="1" hangingPunct="1">
              <a:lnSpc>
                <a:spcPct val="90000"/>
              </a:lnSpc>
              <a:buFont typeface="Monotype Sorts" pitchFamily="2" charset="2"/>
              <a:buNone/>
            </a:pPr>
            <a:r>
              <a:rPr lang="en-US" altLang="en-US" sz="2000" b="1" dirty="0">
                <a:latin typeface="Courier New" panose="02070309020205020404" pitchFamily="49" charset="0"/>
              </a:rPr>
              <a:t>public String </a:t>
            </a:r>
            <a:r>
              <a:rPr lang="en-US" altLang="en-US" sz="2000" b="1" dirty="0" err="1">
                <a:latin typeface="Courier New" panose="02070309020205020404" pitchFamily="49" charset="0"/>
              </a:rPr>
              <a:t>getRank</a:t>
            </a:r>
            <a:r>
              <a:rPr lang="en-US" altLang="en-US" sz="2000" b="1" dirty="0">
                <a:latin typeface="Courier New" panose="02070309020205020404" pitchFamily="49" charset="0"/>
              </a:rPr>
              <a:t>();</a:t>
            </a:r>
            <a:r>
              <a:rPr lang="en-US" altLang="en-US" sz="2000" dirty="0"/>
              <a:t> </a:t>
            </a:r>
          </a:p>
          <a:p>
            <a:pPr lvl="3" eaLnBrk="1" hangingPunct="1">
              <a:lnSpc>
                <a:spcPct val="90000"/>
              </a:lnSpc>
              <a:buFont typeface="Monotype Sorts" pitchFamily="2" charset="2"/>
              <a:buNone/>
            </a:pPr>
            <a:endParaRPr lang="en-US" altLang="en-US" sz="2000" dirty="0"/>
          </a:p>
          <a:p>
            <a:pPr lvl="2" eaLnBrk="1" hangingPunct="1">
              <a:lnSpc>
                <a:spcPct val="90000"/>
              </a:lnSpc>
            </a:pPr>
            <a:r>
              <a:rPr lang="en-US" altLang="en-US" sz="2000" dirty="0"/>
              <a:t>Property called </a:t>
            </a:r>
            <a:r>
              <a:rPr lang="en-US" altLang="en-US" sz="2000" b="1" dirty="0">
                <a:latin typeface="Courier New" panose="02070309020205020404" pitchFamily="49" charset="0"/>
              </a:rPr>
              <a:t>age</a:t>
            </a:r>
            <a:r>
              <a:rPr lang="en-US" altLang="en-US" sz="2000" dirty="0"/>
              <a:t>:</a:t>
            </a:r>
          </a:p>
          <a:p>
            <a:pPr lvl="3" eaLnBrk="1" hangingPunct="1">
              <a:lnSpc>
                <a:spcPct val="90000"/>
              </a:lnSpc>
              <a:buFont typeface="Monotype Sorts" pitchFamily="2" charset="2"/>
              <a:buNone/>
            </a:pPr>
            <a:r>
              <a:rPr lang="en-US" altLang="en-US" sz="2000" b="1" dirty="0">
                <a:latin typeface="Courier New" panose="02070309020205020404" pitchFamily="49" charset="0"/>
              </a:rPr>
              <a:t>public void </a:t>
            </a:r>
            <a:r>
              <a:rPr lang="en-US" altLang="en-US" sz="2000" b="1" dirty="0" err="1">
                <a:latin typeface="Courier New" panose="02070309020205020404" pitchFamily="49" charset="0"/>
              </a:rPr>
              <a:t>setAge</a:t>
            </a:r>
            <a:r>
              <a:rPr lang="en-US" altLang="en-US" sz="2000" b="1" dirty="0">
                <a:latin typeface="Courier New" panose="02070309020205020404" pitchFamily="49" charset="0"/>
              </a:rPr>
              <a:t>(int age); </a:t>
            </a:r>
          </a:p>
          <a:p>
            <a:pPr lvl="3" eaLnBrk="1" hangingPunct="1">
              <a:lnSpc>
                <a:spcPct val="90000"/>
              </a:lnSpc>
              <a:buFont typeface="Monotype Sorts" pitchFamily="2" charset="2"/>
              <a:buNone/>
            </a:pPr>
            <a:r>
              <a:rPr lang="en-US" altLang="en-US" sz="2000" b="1" dirty="0">
                <a:latin typeface="Courier New" panose="02070309020205020404" pitchFamily="49" charset="0"/>
              </a:rPr>
              <a:t>public int </a:t>
            </a:r>
            <a:r>
              <a:rPr lang="en-US" altLang="en-US" sz="2000" b="1" dirty="0" err="1">
                <a:latin typeface="Courier New" panose="02070309020205020404" pitchFamily="49" charset="0"/>
              </a:rPr>
              <a:t>getAge</a:t>
            </a:r>
            <a:r>
              <a:rPr lang="en-US" altLang="en-US" sz="2000" b="1" dirty="0">
                <a:latin typeface="Courier New" panose="02070309020205020404" pitchFamily="49" charset="0"/>
              </a:rPr>
              <a:t>();</a:t>
            </a:r>
            <a:r>
              <a:rPr lang="en-US" altLang="en-US" sz="2000" dirty="0"/>
              <a:t> </a:t>
            </a:r>
          </a:p>
          <a:p>
            <a:pPr lvl="2" eaLnBrk="1" hangingPunct="1">
              <a:lnSpc>
                <a:spcPct val="90000"/>
              </a:lnSpc>
            </a:pPr>
            <a:endParaRPr lang="en-US" altLang="en-US" sz="1600" dirty="0"/>
          </a:p>
        </p:txBody>
      </p:sp>
    </p:spTree>
    <p:extLst>
      <p:ext uri="{BB962C8B-B14F-4D97-AF65-F5344CB8AC3E}">
        <p14:creationId xmlns:p14="http://schemas.microsoft.com/office/powerpoint/2010/main" val="3489973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8707">
                                            <p:txEl>
                                              <p:pRg st="1" end="1"/>
                                            </p:txEl>
                                          </p:spTgt>
                                        </p:tgtEl>
                                        <p:attrNameLst>
                                          <p:attrName>style.visibility</p:attrName>
                                        </p:attrNameLst>
                                      </p:cBhvr>
                                      <p:to>
                                        <p:strVal val="visible"/>
                                      </p:to>
                                    </p:set>
                                    <p:animEffect transition="in" filter="blinds(horizontal)">
                                      <p:cBhvr>
                                        <p:cTn id="7" dur="500"/>
                                        <p:tgtEl>
                                          <p:spTgt spid="3287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8707">
                                            <p:txEl>
                                              <p:pRg st="3" end="3"/>
                                            </p:txEl>
                                          </p:spTgt>
                                        </p:tgtEl>
                                        <p:attrNameLst>
                                          <p:attrName>style.visibility</p:attrName>
                                        </p:attrNameLst>
                                      </p:cBhvr>
                                      <p:to>
                                        <p:strVal val="visible"/>
                                      </p:to>
                                    </p:set>
                                    <p:animEffect transition="in" filter="blinds(horizontal)">
                                      <p:cBhvr>
                                        <p:cTn id="12" dur="500"/>
                                        <p:tgtEl>
                                          <p:spTgt spid="328707">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8707">
                                            <p:txEl>
                                              <p:pRg st="4" end="4"/>
                                            </p:txEl>
                                          </p:spTgt>
                                        </p:tgtEl>
                                        <p:attrNameLst>
                                          <p:attrName>style.visibility</p:attrName>
                                        </p:attrNameLst>
                                      </p:cBhvr>
                                      <p:to>
                                        <p:strVal val="visible"/>
                                      </p:to>
                                    </p:set>
                                    <p:animEffect transition="in" filter="blinds(horizontal)">
                                      <p:cBhvr>
                                        <p:cTn id="15" dur="500"/>
                                        <p:tgtEl>
                                          <p:spTgt spid="32870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8707">
                                            <p:txEl>
                                              <p:pRg st="5" end="5"/>
                                            </p:txEl>
                                          </p:spTgt>
                                        </p:tgtEl>
                                        <p:attrNameLst>
                                          <p:attrName>style.visibility</p:attrName>
                                        </p:attrNameLst>
                                      </p:cBhvr>
                                      <p:to>
                                        <p:strVal val="visible"/>
                                      </p:to>
                                    </p:set>
                                    <p:animEffect transition="in" filter="blinds(horizontal)">
                                      <p:cBhvr>
                                        <p:cTn id="18" dur="500"/>
                                        <p:tgtEl>
                                          <p:spTgt spid="328707">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28707">
                                            <p:txEl>
                                              <p:pRg st="7" end="7"/>
                                            </p:txEl>
                                          </p:spTgt>
                                        </p:tgtEl>
                                        <p:attrNameLst>
                                          <p:attrName>style.visibility</p:attrName>
                                        </p:attrNameLst>
                                      </p:cBhvr>
                                      <p:to>
                                        <p:strVal val="visible"/>
                                      </p:to>
                                    </p:set>
                                    <p:animEffect transition="in" filter="blinds(horizontal)">
                                      <p:cBhvr>
                                        <p:cTn id="23" dur="500"/>
                                        <p:tgtEl>
                                          <p:spTgt spid="328707">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28707">
                                            <p:txEl>
                                              <p:pRg st="8" end="8"/>
                                            </p:txEl>
                                          </p:spTgt>
                                        </p:tgtEl>
                                        <p:attrNameLst>
                                          <p:attrName>style.visibility</p:attrName>
                                        </p:attrNameLst>
                                      </p:cBhvr>
                                      <p:to>
                                        <p:strVal val="visible"/>
                                      </p:to>
                                    </p:set>
                                    <p:animEffect transition="in" filter="blinds(horizontal)">
                                      <p:cBhvr>
                                        <p:cTn id="26" dur="500"/>
                                        <p:tgtEl>
                                          <p:spTgt spid="328707">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28707">
                                            <p:txEl>
                                              <p:pRg st="9" end="9"/>
                                            </p:txEl>
                                          </p:spTgt>
                                        </p:tgtEl>
                                        <p:attrNameLst>
                                          <p:attrName>style.visibility</p:attrName>
                                        </p:attrNameLst>
                                      </p:cBhvr>
                                      <p:to>
                                        <p:strVal val="visible"/>
                                      </p:to>
                                    </p:set>
                                    <p:animEffect transition="in" filter="blinds(horizontal)">
                                      <p:cBhvr>
                                        <p:cTn id="29" dur="500"/>
                                        <p:tgtEl>
                                          <p:spTgt spid="328707">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8707">
                                            <p:txEl>
                                              <p:pRg st="10" end="10"/>
                                            </p:txEl>
                                          </p:spTgt>
                                        </p:tgtEl>
                                        <p:attrNameLst>
                                          <p:attrName>style.visibility</p:attrName>
                                        </p:attrNameLst>
                                      </p:cBhvr>
                                      <p:to>
                                        <p:strVal val="visible"/>
                                      </p:to>
                                    </p:set>
                                    <p:animEffect transition="in" filter="blinds(horizontal)">
                                      <p:cBhvr>
                                        <p:cTn id="32" dur="500"/>
                                        <p:tgtEl>
                                          <p:spTgt spid="328707">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8707">
                                            <p:txEl>
                                              <p:pRg st="12" end="12"/>
                                            </p:txEl>
                                          </p:spTgt>
                                        </p:tgtEl>
                                        <p:attrNameLst>
                                          <p:attrName>style.visibility</p:attrName>
                                        </p:attrNameLst>
                                      </p:cBhvr>
                                      <p:to>
                                        <p:strVal val="visible"/>
                                      </p:to>
                                    </p:set>
                                    <p:animEffect transition="in" filter="blinds(horizontal)">
                                      <p:cBhvr>
                                        <p:cTn id="37" dur="500"/>
                                        <p:tgtEl>
                                          <p:spTgt spid="328707">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28707">
                                            <p:txEl>
                                              <p:pRg st="13" end="13"/>
                                            </p:txEl>
                                          </p:spTgt>
                                        </p:tgtEl>
                                        <p:attrNameLst>
                                          <p:attrName>style.visibility</p:attrName>
                                        </p:attrNameLst>
                                      </p:cBhvr>
                                      <p:to>
                                        <p:strVal val="visible"/>
                                      </p:to>
                                    </p:set>
                                    <p:animEffect transition="in" filter="blinds(horizontal)">
                                      <p:cBhvr>
                                        <p:cTn id="40" dur="500"/>
                                        <p:tgtEl>
                                          <p:spTgt spid="328707">
                                            <p:txEl>
                                              <p:pRg st="13" end="13"/>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28707">
                                            <p:txEl>
                                              <p:pRg st="14" end="14"/>
                                            </p:txEl>
                                          </p:spTgt>
                                        </p:tgtEl>
                                        <p:attrNameLst>
                                          <p:attrName>style.visibility</p:attrName>
                                        </p:attrNameLst>
                                      </p:cBhvr>
                                      <p:to>
                                        <p:strVal val="visible"/>
                                      </p:to>
                                    </p:set>
                                    <p:animEffect transition="in" filter="blinds(horizontal)">
                                      <p:cBhvr>
                                        <p:cTn id="43" dur="500"/>
                                        <p:tgtEl>
                                          <p:spTgt spid="3287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E95716BF-11A2-2F42-B15C-177F56C065D8}"/>
              </a:ext>
            </a:extLst>
          </p:cNvPr>
          <p:cNvSpPr>
            <a:spLocks noGrp="1" noChangeArrowheads="1"/>
          </p:cNvSpPr>
          <p:nvPr>
            <p:ph type="title"/>
          </p:nvPr>
        </p:nvSpPr>
        <p:spPr>
          <a:noFill/>
        </p:spPr>
        <p:txBody>
          <a:bodyPr/>
          <a:lstStyle/>
          <a:p>
            <a:pPr eaLnBrk="1" hangingPunct="1"/>
            <a:r>
              <a:rPr lang="en-US" altLang="en-US"/>
              <a:t>JavaBeans</a:t>
            </a:r>
          </a:p>
        </p:txBody>
      </p:sp>
      <p:sp>
        <p:nvSpPr>
          <p:cNvPr id="330755" name="Rectangle 3">
            <a:extLst>
              <a:ext uri="{FF2B5EF4-FFF2-40B4-BE49-F238E27FC236}">
                <a16:creationId xmlns:a16="http://schemas.microsoft.com/office/drawing/2014/main" id="{E0D9A874-CE6F-AB4D-8794-01C080EB24E3}"/>
              </a:ext>
            </a:extLst>
          </p:cNvPr>
          <p:cNvSpPr>
            <a:spLocks noGrp="1" noChangeArrowheads="1"/>
          </p:cNvSpPr>
          <p:nvPr>
            <p:ph idx="1"/>
          </p:nvPr>
        </p:nvSpPr>
        <p:spPr/>
        <p:txBody>
          <a:bodyPr/>
          <a:lstStyle/>
          <a:p>
            <a:pPr eaLnBrk="1" hangingPunct="1"/>
            <a:r>
              <a:rPr lang="en-US" altLang="en-US" dirty="0"/>
              <a:t>Property name conventions</a:t>
            </a:r>
          </a:p>
          <a:p>
            <a:pPr lvl="1" eaLnBrk="1" fontAlgn="t" hangingPunct="1"/>
            <a:r>
              <a:rPr lang="en-US" altLang="en-US" dirty="0">
                <a:latin typeface="Arial Unicode MS" panose="020B0604020202020204" pitchFamily="34" charset="-128"/>
              </a:rPr>
              <a:t>Begin with a lowercase letter </a:t>
            </a:r>
          </a:p>
          <a:p>
            <a:pPr lvl="1" eaLnBrk="1" fontAlgn="t" hangingPunct="1"/>
            <a:r>
              <a:rPr lang="en-US" altLang="en-US" dirty="0">
                <a:latin typeface="Arial Unicode MS" panose="020B0604020202020204" pitchFamily="34" charset="-128"/>
              </a:rPr>
              <a:t>Uppercase the first letter of each word, except the first one, in the property name. </a:t>
            </a:r>
          </a:p>
          <a:p>
            <a:pPr lvl="1" eaLnBrk="1" fontAlgn="t" hangingPunct="1"/>
            <a:r>
              <a:rPr lang="en-US" altLang="en-US" dirty="0">
                <a:latin typeface="Arial Unicode MS" panose="020B0604020202020204" pitchFamily="34" charset="-128"/>
              </a:rPr>
              <a:t>Examples:  </a:t>
            </a:r>
            <a:r>
              <a:rPr lang="en-US" altLang="en-US" b="1" dirty="0" err="1">
                <a:latin typeface="Courier New" panose="02070309020205020404" pitchFamily="49" charset="0"/>
              </a:rPr>
              <a:t>firstName</a:t>
            </a:r>
            <a:r>
              <a:rPr lang="en-US" altLang="en-US" b="1" dirty="0">
                <a:latin typeface="Courier New" panose="02070309020205020404" pitchFamily="49" charset="0"/>
              </a:rPr>
              <a:t>, </a:t>
            </a:r>
            <a:r>
              <a:rPr lang="en-US" altLang="en-US" b="1" dirty="0" err="1">
                <a:latin typeface="Courier New" panose="02070309020205020404" pitchFamily="49" charset="0"/>
              </a:rPr>
              <a:t>lastName</a:t>
            </a:r>
            <a:endParaRPr lang="en-US" altLang="en-US" b="1" dirty="0">
              <a:latin typeface="Courier New" panose="02070309020205020404" pitchFamily="49" charset="0"/>
            </a:endParaRPr>
          </a:p>
          <a:p>
            <a:pPr lvl="1" eaLnBrk="1" fontAlgn="t" hangingPunct="1"/>
            <a:endParaRPr lang="en-US" altLang="en-US" b="1" dirty="0">
              <a:latin typeface="Courier New" panose="02070309020205020404" pitchFamily="49" charset="0"/>
            </a:endParaRPr>
          </a:p>
          <a:p>
            <a:pPr eaLnBrk="1" fontAlgn="t" hangingPunct="1"/>
            <a:r>
              <a:rPr lang="en-US" altLang="en-US" dirty="0">
                <a:latin typeface="Arial Unicode MS" panose="020B0604020202020204" pitchFamily="34" charset="-128"/>
              </a:rPr>
              <a:t>Corresponding setter and getter methods:</a:t>
            </a:r>
          </a:p>
          <a:p>
            <a:pPr lvl="1" eaLnBrk="1" fontAlgn="t" hangingPunct="1"/>
            <a:r>
              <a:rPr lang="en-US" altLang="en-US" b="1" dirty="0" err="1">
                <a:latin typeface="Courier New" panose="02070309020205020404" pitchFamily="49" charset="0"/>
              </a:rPr>
              <a:t>setFirstName</a:t>
            </a:r>
            <a:r>
              <a:rPr lang="en-US" altLang="en-US" b="1" dirty="0">
                <a:latin typeface="Courier New" panose="02070309020205020404" pitchFamily="49" charset="0"/>
              </a:rPr>
              <a:t>, </a:t>
            </a:r>
            <a:r>
              <a:rPr lang="en-US" altLang="en-US" b="1" dirty="0" err="1">
                <a:latin typeface="Courier New" panose="02070309020205020404" pitchFamily="49" charset="0"/>
              </a:rPr>
              <a:t>setLastName</a:t>
            </a:r>
            <a:endParaRPr lang="en-US" altLang="en-US" b="1" dirty="0">
              <a:latin typeface="Courier New" panose="02070309020205020404" pitchFamily="49" charset="0"/>
            </a:endParaRPr>
          </a:p>
          <a:p>
            <a:pPr lvl="1" eaLnBrk="1" fontAlgn="t" hangingPunct="1"/>
            <a:r>
              <a:rPr lang="en-US" altLang="en-US" b="1" dirty="0" err="1">
                <a:latin typeface="Courier New" panose="02070309020205020404" pitchFamily="49" charset="0"/>
              </a:rPr>
              <a:t>getFirstName</a:t>
            </a:r>
            <a:r>
              <a:rPr lang="en-US" altLang="en-US" b="1" dirty="0">
                <a:latin typeface="Courier New" panose="02070309020205020404" pitchFamily="49" charset="0"/>
              </a:rPr>
              <a:t>, </a:t>
            </a:r>
            <a:r>
              <a:rPr lang="en-US" altLang="en-US" b="1" dirty="0" err="1">
                <a:latin typeface="Courier New" panose="02070309020205020404" pitchFamily="49" charset="0"/>
              </a:rPr>
              <a:t>getLastName</a:t>
            </a:r>
            <a:endParaRPr lang="en-US" altLang="en-US" b="1" dirty="0">
              <a:latin typeface="Courier New" panose="02070309020205020404" pitchFamily="49" charset="0"/>
            </a:endParaRPr>
          </a:p>
          <a:p>
            <a:pPr lvl="1" eaLnBrk="1" fontAlgn="t" hangingPunct="1"/>
            <a:r>
              <a:rPr lang="en-US" altLang="en-US" dirty="0"/>
              <a:t>Note the case difference between the property names and their access method</a:t>
            </a:r>
            <a:r>
              <a:rPr lang="en-US" altLang="en-US" dirty="0">
                <a:latin typeface="Geneva" panose="020B0503030404040204" pitchFamily="34" charset="0"/>
              </a:rPr>
              <a:t> </a:t>
            </a:r>
          </a:p>
          <a:p>
            <a:pPr lvl="1" eaLnBrk="1" fontAlgn="t" hangingPunct="1"/>
            <a:endParaRPr lang="en-US" altLang="en-US" dirty="0">
              <a:latin typeface="Arial Unicode MS" panose="020B0604020202020204" pitchFamily="34" charset="-128"/>
            </a:endParaRPr>
          </a:p>
          <a:p>
            <a:pPr lvl="1" eaLnBrk="1" hangingPunct="1"/>
            <a:endParaRPr lang="en-US" altLang="en-US" dirty="0">
              <a:latin typeface="Arial Unicode MS" panose="020B0604020202020204" pitchFamily="34" charset="-128"/>
            </a:endParaRPr>
          </a:p>
        </p:txBody>
      </p:sp>
    </p:spTree>
    <p:extLst>
      <p:ext uri="{BB962C8B-B14F-4D97-AF65-F5344CB8AC3E}">
        <p14:creationId xmlns:p14="http://schemas.microsoft.com/office/powerpoint/2010/main" val="1601702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0755">
                                            <p:txEl>
                                              <p:pRg st="1" end="1"/>
                                            </p:txEl>
                                          </p:spTgt>
                                        </p:tgtEl>
                                        <p:attrNameLst>
                                          <p:attrName>style.visibility</p:attrName>
                                        </p:attrNameLst>
                                      </p:cBhvr>
                                      <p:to>
                                        <p:strVal val="visible"/>
                                      </p:to>
                                    </p:set>
                                    <p:animEffect transition="in" filter="blinds(horizontal)">
                                      <p:cBhvr>
                                        <p:cTn id="7" dur="500"/>
                                        <p:tgtEl>
                                          <p:spTgt spid="3307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0755">
                                            <p:txEl>
                                              <p:pRg st="2" end="2"/>
                                            </p:txEl>
                                          </p:spTgt>
                                        </p:tgtEl>
                                        <p:attrNameLst>
                                          <p:attrName>style.visibility</p:attrName>
                                        </p:attrNameLst>
                                      </p:cBhvr>
                                      <p:to>
                                        <p:strVal val="visible"/>
                                      </p:to>
                                    </p:set>
                                    <p:animEffect transition="in" filter="blinds(horizontal)">
                                      <p:cBhvr>
                                        <p:cTn id="10" dur="500"/>
                                        <p:tgtEl>
                                          <p:spTgt spid="33075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0755">
                                            <p:txEl>
                                              <p:pRg st="3" end="3"/>
                                            </p:txEl>
                                          </p:spTgt>
                                        </p:tgtEl>
                                        <p:attrNameLst>
                                          <p:attrName>style.visibility</p:attrName>
                                        </p:attrNameLst>
                                      </p:cBhvr>
                                      <p:to>
                                        <p:strVal val="visible"/>
                                      </p:to>
                                    </p:set>
                                    <p:animEffect transition="in" filter="blinds(horizontal)">
                                      <p:cBhvr>
                                        <p:cTn id="13" dur="500"/>
                                        <p:tgtEl>
                                          <p:spTgt spid="33075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30755">
                                            <p:txEl>
                                              <p:pRg st="5" end="5"/>
                                            </p:txEl>
                                          </p:spTgt>
                                        </p:tgtEl>
                                        <p:attrNameLst>
                                          <p:attrName>style.visibility</p:attrName>
                                        </p:attrNameLst>
                                      </p:cBhvr>
                                      <p:to>
                                        <p:strVal val="visible"/>
                                      </p:to>
                                    </p:set>
                                    <p:animEffect transition="in" filter="blinds(horizontal)">
                                      <p:cBhvr>
                                        <p:cTn id="18" dur="500"/>
                                        <p:tgtEl>
                                          <p:spTgt spid="33075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30755">
                                            <p:txEl>
                                              <p:pRg st="6" end="6"/>
                                            </p:txEl>
                                          </p:spTgt>
                                        </p:tgtEl>
                                        <p:attrNameLst>
                                          <p:attrName>style.visibility</p:attrName>
                                        </p:attrNameLst>
                                      </p:cBhvr>
                                      <p:to>
                                        <p:strVal val="visible"/>
                                      </p:to>
                                    </p:set>
                                    <p:animEffect transition="in" filter="blinds(horizontal)">
                                      <p:cBhvr>
                                        <p:cTn id="21" dur="500"/>
                                        <p:tgtEl>
                                          <p:spTgt spid="33075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30755">
                                            <p:txEl>
                                              <p:pRg st="7" end="7"/>
                                            </p:txEl>
                                          </p:spTgt>
                                        </p:tgtEl>
                                        <p:attrNameLst>
                                          <p:attrName>style.visibility</p:attrName>
                                        </p:attrNameLst>
                                      </p:cBhvr>
                                      <p:to>
                                        <p:strVal val="visible"/>
                                      </p:to>
                                    </p:set>
                                    <p:animEffect transition="in" filter="blinds(horizontal)">
                                      <p:cBhvr>
                                        <p:cTn id="24" dur="500"/>
                                        <p:tgtEl>
                                          <p:spTgt spid="330755">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30755">
                                            <p:txEl>
                                              <p:pRg st="8" end="8"/>
                                            </p:txEl>
                                          </p:spTgt>
                                        </p:tgtEl>
                                        <p:attrNameLst>
                                          <p:attrName>style.visibility</p:attrName>
                                        </p:attrNameLst>
                                      </p:cBhvr>
                                      <p:to>
                                        <p:strVal val="visible"/>
                                      </p:to>
                                    </p:set>
                                    <p:animEffect transition="in" filter="blinds(horizontal)">
                                      <p:cBhvr>
                                        <p:cTn id="27" dur="500"/>
                                        <p:tgtEl>
                                          <p:spTgt spid="3307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a:extLst>
              <a:ext uri="{FF2B5EF4-FFF2-40B4-BE49-F238E27FC236}">
                <a16:creationId xmlns:a16="http://schemas.microsoft.com/office/drawing/2014/main" id="{2CC4B77E-D95A-0A47-BD3B-4D0F91CD9254}"/>
              </a:ext>
            </a:extLst>
          </p:cNvPr>
          <p:cNvSpPr>
            <a:spLocks noGrp="1" noChangeArrowheads="1"/>
          </p:cNvSpPr>
          <p:nvPr>
            <p:ph type="title"/>
          </p:nvPr>
        </p:nvSpPr>
        <p:spPr>
          <a:noFill/>
        </p:spPr>
        <p:txBody>
          <a:bodyPr/>
          <a:lstStyle/>
          <a:p>
            <a:pPr eaLnBrk="1" hangingPunct="1"/>
            <a:r>
              <a:rPr lang="en-US" altLang="en-US"/>
              <a:t>JavaBeans</a:t>
            </a:r>
          </a:p>
        </p:txBody>
      </p:sp>
      <p:sp>
        <p:nvSpPr>
          <p:cNvPr id="331779" name="Rectangle 3">
            <a:extLst>
              <a:ext uri="{FF2B5EF4-FFF2-40B4-BE49-F238E27FC236}">
                <a16:creationId xmlns:a16="http://schemas.microsoft.com/office/drawing/2014/main" id="{AD42A74F-A62D-FE4E-A213-760A2D3A872A}"/>
              </a:ext>
            </a:extLst>
          </p:cNvPr>
          <p:cNvSpPr>
            <a:spLocks noGrp="1" noChangeArrowheads="1"/>
          </p:cNvSpPr>
          <p:nvPr>
            <p:ph idx="1"/>
          </p:nvPr>
        </p:nvSpPr>
        <p:spPr/>
        <p:txBody>
          <a:bodyPr>
            <a:normAutofit/>
          </a:bodyPr>
          <a:lstStyle/>
          <a:p>
            <a:pPr marL="457200" indent="-457200" eaLnBrk="1" hangingPunct="1"/>
            <a:r>
              <a:rPr lang="en-US" altLang="en-US" sz="2400" dirty="0"/>
              <a:t>Indexed properties</a:t>
            </a:r>
          </a:p>
          <a:p>
            <a:pPr marL="838200" lvl="1" indent="-381000" eaLnBrk="1" hangingPunct="1"/>
            <a:r>
              <a:rPr lang="en-US" altLang="en-US" sz="2400" dirty="0"/>
              <a:t>Properties whose values are sets</a:t>
            </a:r>
          </a:p>
          <a:p>
            <a:pPr marL="838200" lvl="1" indent="-381000" eaLnBrk="1" hangingPunct="1"/>
            <a:endParaRPr lang="en-US" altLang="en-US" sz="2400" dirty="0"/>
          </a:p>
          <a:p>
            <a:pPr marL="838200" lvl="1" indent="-381000" eaLnBrk="1" hangingPunct="1"/>
            <a:r>
              <a:rPr lang="en-US" altLang="en-US" sz="2400" dirty="0"/>
              <a:t>Conventions:</a:t>
            </a:r>
          </a:p>
          <a:p>
            <a:pPr marL="1257300" lvl="2" indent="-342900" eaLnBrk="1" fontAlgn="t" hangingPunct="1"/>
            <a:r>
              <a:rPr lang="en-US" altLang="en-US" sz="2000" dirty="0">
                <a:latin typeface="Courier New" panose="02070309020205020404" pitchFamily="49" charset="0"/>
                <a:cs typeface="Courier New" panose="02070309020205020404" pitchFamily="49" charset="0"/>
              </a:rPr>
              <a:t>public </a:t>
            </a:r>
            <a:r>
              <a:rPr lang="en-US" altLang="en-US" sz="2000" dirty="0" err="1">
                <a:latin typeface="Courier New" panose="02070309020205020404" pitchFamily="49" charset="0"/>
                <a:cs typeface="Courier New" panose="02070309020205020404" pitchFamily="49" charset="0"/>
              </a:rPr>
              <a:t>PropertyType</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getProperty</a:t>
            </a:r>
            <a:r>
              <a:rPr lang="en-US" altLang="en-US" sz="2000" dirty="0">
                <a:latin typeface="Courier New" panose="02070309020205020404" pitchFamily="49" charset="0"/>
                <a:cs typeface="Courier New" panose="02070309020205020404" pitchFamily="49" charset="0"/>
              </a:rPr>
              <a:t>() </a:t>
            </a:r>
          </a:p>
          <a:p>
            <a:pPr marL="1257300" lvl="2" indent="-342900" eaLnBrk="1" fontAlgn="t" hangingPunct="1"/>
            <a:r>
              <a:rPr lang="en-US" altLang="en-US" sz="2000" dirty="0">
                <a:latin typeface="Courier New" panose="02070309020205020404" pitchFamily="49" charset="0"/>
                <a:cs typeface="Courier New" panose="02070309020205020404" pitchFamily="49" charset="0"/>
              </a:rPr>
              <a:t>public </a:t>
            </a:r>
            <a:r>
              <a:rPr lang="en-US" altLang="en-US" sz="2000" dirty="0" err="1">
                <a:latin typeface="Courier New" panose="02070309020205020404" pitchFamily="49" charset="0"/>
                <a:cs typeface="Courier New" panose="02070309020205020404" pitchFamily="49" charset="0"/>
              </a:rPr>
              <a:t>PropertyType</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getProperty</a:t>
            </a:r>
            <a:r>
              <a:rPr lang="en-US" altLang="en-US" sz="2000" dirty="0">
                <a:latin typeface="Courier New" panose="02070309020205020404" pitchFamily="49" charset="0"/>
                <a:cs typeface="Courier New" panose="02070309020205020404" pitchFamily="49" charset="0"/>
              </a:rPr>
              <a:t>(int index) </a:t>
            </a:r>
          </a:p>
          <a:p>
            <a:pPr marL="1257300" lvl="2" indent="-342900" eaLnBrk="1" fontAlgn="t" hangingPunct="1"/>
            <a:endParaRPr lang="en-US" altLang="en-US" sz="2000" dirty="0">
              <a:latin typeface="Courier New" panose="02070309020205020404" pitchFamily="49" charset="0"/>
              <a:cs typeface="Courier New" panose="02070309020205020404" pitchFamily="49" charset="0"/>
            </a:endParaRPr>
          </a:p>
          <a:p>
            <a:pPr marL="1257300" lvl="2" indent="-342900" eaLnBrk="1" fontAlgn="t" hangingPunct="1"/>
            <a:r>
              <a:rPr lang="en-US" altLang="en-US" sz="2000" dirty="0">
                <a:latin typeface="Courier New" panose="02070309020205020404" pitchFamily="49" charset="0"/>
                <a:cs typeface="Courier New" panose="02070309020205020404" pitchFamily="49" charset="0"/>
              </a:rPr>
              <a:t>public void </a:t>
            </a:r>
            <a:r>
              <a:rPr lang="en-US" altLang="en-US" sz="2000" dirty="0" err="1">
                <a:latin typeface="Courier New" panose="02070309020205020404" pitchFamily="49" charset="0"/>
                <a:cs typeface="Courier New" panose="02070309020205020404" pitchFamily="49" charset="0"/>
              </a:rPr>
              <a:t>setProperty</a:t>
            </a:r>
            <a:r>
              <a:rPr lang="en-US" altLang="en-US" sz="2000" dirty="0">
                <a:latin typeface="Courier New" panose="02070309020205020404" pitchFamily="49" charset="0"/>
                <a:cs typeface="Courier New" panose="02070309020205020404" pitchFamily="49" charset="0"/>
              </a:rPr>
              <a:t>(int index, </a:t>
            </a:r>
            <a:r>
              <a:rPr lang="en-US" altLang="en-US" sz="2000" dirty="0" err="1">
                <a:latin typeface="Courier New" panose="02070309020205020404" pitchFamily="49" charset="0"/>
                <a:cs typeface="Courier New" panose="02070309020205020404" pitchFamily="49" charset="0"/>
              </a:rPr>
              <a:t>PropertyType</a:t>
            </a:r>
            <a:r>
              <a:rPr lang="en-US" altLang="en-US" sz="2000" dirty="0">
                <a:latin typeface="Courier New" panose="02070309020205020404" pitchFamily="49" charset="0"/>
                <a:cs typeface="Courier New" panose="02070309020205020404" pitchFamily="49" charset="0"/>
              </a:rPr>
              <a:t> value)</a:t>
            </a:r>
          </a:p>
          <a:p>
            <a:pPr marL="1257300" lvl="2" indent="-342900" eaLnBrk="1" fontAlgn="t" hangingPunct="1"/>
            <a:r>
              <a:rPr lang="en-US" altLang="en-US" sz="2000" dirty="0">
                <a:latin typeface="Courier New" panose="02070309020205020404" pitchFamily="49" charset="0"/>
                <a:cs typeface="Courier New" panose="02070309020205020404" pitchFamily="49" charset="0"/>
              </a:rPr>
              <a:t>public void </a:t>
            </a:r>
            <a:r>
              <a:rPr lang="en-US" altLang="en-US" sz="2000" dirty="0" err="1">
                <a:latin typeface="Courier New" panose="02070309020205020404" pitchFamily="49" charset="0"/>
                <a:cs typeface="Courier New" panose="02070309020205020404" pitchFamily="49" charset="0"/>
              </a:rPr>
              <a:t>setProperty</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PropertyType</a:t>
            </a:r>
            <a:r>
              <a:rPr lang="en-US" altLang="en-US" sz="2000" dirty="0">
                <a:latin typeface="Courier New" panose="02070309020205020404" pitchFamily="49" charset="0"/>
                <a:cs typeface="Courier New" panose="02070309020205020404" pitchFamily="49" charset="0"/>
              </a:rPr>
              <a:t>[]) </a:t>
            </a:r>
          </a:p>
          <a:p>
            <a:pPr marL="1257300" lvl="2" indent="-342900" eaLnBrk="1" fontAlgn="t" hangingPunct="1"/>
            <a:endParaRPr lang="en-US" altLang="en-US" sz="2000" dirty="0">
              <a:latin typeface="Courier New" panose="02070309020205020404" pitchFamily="49" charset="0"/>
              <a:cs typeface="Courier New" panose="02070309020205020404" pitchFamily="49" charset="0"/>
            </a:endParaRPr>
          </a:p>
          <a:p>
            <a:pPr marL="1257300" lvl="2" indent="-342900" eaLnBrk="1" fontAlgn="t" hangingPunct="1"/>
            <a:r>
              <a:rPr lang="en-US" altLang="en-US" sz="2000" dirty="0">
                <a:latin typeface="Courier New" panose="02070309020205020404" pitchFamily="49" charset="0"/>
                <a:cs typeface="Courier New" panose="02070309020205020404" pitchFamily="49" charset="0"/>
              </a:rPr>
              <a:t>public int </a:t>
            </a:r>
            <a:r>
              <a:rPr lang="en-US" altLang="en-US" sz="2000" dirty="0" err="1">
                <a:latin typeface="Courier New" panose="02070309020205020404" pitchFamily="49" charset="0"/>
                <a:cs typeface="Courier New" panose="02070309020205020404" pitchFamily="49" charset="0"/>
              </a:rPr>
              <a:t>getPropertySize</a:t>
            </a:r>
            <a:r>
              <a:rPr lang="en-US" altLang="en-US" sz="2000" dirty="0">
                <a:latin typeface="Courier New" panose="02070309020205020404" pitchFamily="49" charset="0"/>
                <a:cs typeface="Courier New" panose="02070309020205020404" pitchFamily="49" charset="0"/>
              </a:rPr>
              <a:t>() </a:t>
            </a:r>
          </a:p>
          <a:p>
            <a:pPr marL="838200" lvl="1" indent="-381000" eaLnBrk="1" hangingPunct="1"/>
            <a:endParaRPr lang="en-US" altLang="en-US" dirty="0">
              <a:latin typeface="Courier New" panose="02070309020205020404" pitchFamily="49" charset="0"/>
            </a:endParaRPr>
          </a:p>
        </p:txBody>
      </p:sp>
    </p:spTree>
    <p:extLst>
      <p:ext uri="{BB962C8B-B14F-4D97-AF65-F5344CB8AC3E}">
        <p14:creationId xmlns:p14="http://schemas.microsoft.com/office/powerpoint/2010/main" val="304179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1779">
                                            <p:txEl>
                                              <p:pRg st="1" end="1"/>
                                            </p:txEl>
                                          </p:spTgt>
                                        </p:tgtEl>
                                        <p:attrNameLst>
                                          <p:attrName>style.visibility</p:attrName>
                                        </p:attrNameLst>
                                      </p:cBhvr>
                                      <p:to>
                                        <p:strVal val="visible"/>
                                      </p:to>
                                    </p:set>
                                    <p:animEffect transition="in" filter="blinds(horizontal)">
                                      <p:cBhvr>
                                        <p:cTn id="7" dur="500"/>
                                        <p:tgtEl>
                                          <p:spTgt spid="331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1779">
                                            <p:txEl>
                                              <p:pRg st="3" end="3"/>
                                            </p:txEl>
                                          </p:spTgt>
                                        </p:tgtEl>
                                        <p:attrNameLst>
                                          <p:attrName>style.visibility</p:attrName>
                                        </p:attrNameLst>
                                      </p:cBhvr>
                                      <p:to>
                                        <p:strVal val="visible"/>
                                      </p:to>
                                    </p:set>
                                    <p:animEffect transition="in" filter="blinds(horizontal)">
                                      <p:cBhvr>
                                        <p:cTn id="12" dur="500"/>
                                        <p:tgtEl>
                                          <p:spTgt spid="331779">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31779">
                                            <p:txEl>
                                              <p:pRg st="4" end="4"/>
                                            </p:txEl>
                                          </p:spTgt>
                                        </p:tgtEl>
                                        <p:attrNameLst>
                                          <p:attrName>style.visibility</p:attrName>
                                        </p:attrNameLst>
                                      </p:cBhvr>
                                      <p:to>
                                        <p:strVal val="visible"/>
                                      </p:to>
                                    </p:set>
                                    <p:animEffect transition="in" filter="blinds(horizontal)">
                                      <p:cBhvr>
                                        <p:cTn id="15" dur="500"/>
                                        <p:tgtEl>
                                          <p:spTgt spid="33177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1779">
                                            <p:txEl>
                                              <p:pRg st="5" end="5"/>
                                            </p:txEl>
                                          </p:spTgt>
                                        </p:tgtEl>
                                        <p:attrNameLst>
                                          <p:attrName>style.visibility</p:attrName>
                                        </p:attrNameLst>
                                      </p:cBhvr>
                                      <p:to>
                                        <p:strVal val="visible"/>
                                      </p:to>
                                    </p:set>
                                    <p:animEffect transition="in" filter="blinds(horizontal)">
                                      <p:cBhvr>
                                        <p:cTn id="18" dur="500"/>
                                        <p:tgtEl>
                                          <p:spTgt spid="33177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31779">
                                            <p:txEl>
                                              <p:pRg st="7" end="7"/>
                                            </p:txEl>
                                          </p:spTgt>
                                        </p:tgtEl>
                                        <p:attrNameLst>
                                          <p:attrName>style.visibility</p:attrName>
                                        </p:attrNameLst>
                                      </p:cBhvr>
                                      <p:to>
                                        <p:strVal val="visible"/>
                                      </p:to>
                                    </p:set>
                                    <p:animEffect transition="in" filter="blinds(horizontal)">
                                      <p:cBhvr>
                                        <p:cTn id="21" dur="500"/>
                                        <p:tgtEl>
                                          <p:spTgt spid="331779">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31779">
                                            <p:txEl>
                                              <p:pRg st="8" end="8"/>
                                            </p:txEl>
                                          </p:spTgt>
                                        </p:tgtEl>
                                        <p:attrNameLst>
                                          <p:attrName>style.visibility</p:attrName>
                                        </p:attrNameLst>
                                      </p:cBhvr>
                                      <p:to>
                                        <p:strVal val="visible"/>
                                      </p:to>
                                    </p:set>
                                    <p:animEffect transition="in" filter="blinds(horizontal)">
                                      <p:cBhvr>
                                        <p:cTn id="24" dur="500"/>
                                        <p:tgtEl>
                                          <p:spTgt spid="331779">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31779">
                                            <p:txEl>
                                              <p:pRg st="10" end="10"/>
                                            </p:txEl>
                                          </p:spTgt>
                                        </p:tgtEl>
                                        <p:attrNameLst>
                                          <p:attrName>style.visibility</p:attrName>
                                        </p:attrNameLst>
                                      </p:cBhvr>
                                      <p:to>
                                        <p:strVal val="visible"/>
                                      </p:to>
                                    </p:set>
                                    <p:animEffect transition="in" filter="blinds(horizontal)">
                                      <p:cBhvr>
                                        <p:cTn id="27" dur="500"/>
                                        <p:tgtEl>
                                          <p:spTgt spid="3317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76367B6D-3CED-474F-8D65-51D0AF7317C1}"/>
              </a:ext>
            </a:extLst>
          </p:cNvPr>
          <p:cNvSpPr>
            <a:spLocks noGrp="1" noChangeArrowheads="1"/>
          </p:cNvSpPr>
          <p:nvPr>
            <p:ph type="title"/>
          </p:nvPr>
        </p:nvSpPr>
        <p:spPr>
          <a:noFill/>
        </p:spPr>
        <p:txBody>
          <a:bodyPr/>
          <a:lstStyle/>
          <a:p>
            <a:pPr eaLnBrk="1" hangingPunct="1"/>
            <a:r>
              <a:rPr lang="en-US" altLang="en-US"/>
              <a:t>JavaBeans</a:t>
            </a:r>
          </a:p>
        </p:txBody>
      </p:sp>
      <p:sp>
        <p:nvSpPr>
          <p:cNvPr id="61443" name="Rectangle 3">
            <a:extLst>
              <a:ext uri="{FF2B5EF4-FFF2-40B4-BE49-F238E27FC236}">
                <a16:creationId xmlns:a16="http://schemas.microsoft.com/office/drawing/2014/main" id="{77638940-A6C4-E249-9EE9-FB820466F424}"/>
              </a:ext>
            </a:extLst>
          </p:cNvPr>
          <p:cNvSpPr>
            <a:spLocks noGrp="1" noChangeArrowheads="1"/>
          </p:cNvSpPr>
          <p:nvPr>
            <p:ph idx="1"/>
          </p:nvPr>
        </p:nvSpPr>
        <p:spPr>
          <a:xfrm>
            <a:off x="628650" y="851592"/>
            <a:ext cx="8221436" cy="5174881"/>
          </a:xfrm>
        </p:spPr>
        <p:txBody>
          <a:bodyPr>
            <a:normAutofit/>
          </a:bodyPr>
          <a:lstStyle/>
          <a:p>
            <a:pPr eaLnBrk="1" hangingPunct="1">
              <a:lnSpc>
                <a:spcPct val="90000"/>
              </a:lnSpc>
            </a:pPr>
            <a:r>
              <a:rPr lang="en-US" altLang="en-US" sz="2000"/>
              <a:t>Bean with indexed properties</a:t>
            </a:r>
          </a:p>
          <a:p>
            <a:pPr lvl="1" eaLnBrk="1" fontAlgn="t" hangingPunct="1">
              <a:lnSpc>
                <a:spcPct val="90000"/>
              </a:lnSpc>
              <a:buFont typeface="Monotype Sorts" pitchFamily="2" charset="2"/>
              <a:buNone/>
            </a:pPr>
            <a:r>
              <a:rPr lang="en-US" altLang="en-US" sz="1600">
                <a:latin typeface="Courier New" panose="02070309020205020404" pitchFamily="49" charset="0"/>
              </a:rPr>
              <a:t>import java.util.*; </a:t>
            </a:r>
          </a:p>
          <a:p>
            <a:pPr lvl="1" eaLnBrk="1" fontAlgn="t" hangingPunct="1">
              <a:lnSpc>
                <a:spcPct val="90000"/>
              </a:lnSpc>
              <a:buFont typeface="Monotype Sorts" pitchFamily="2" charset="2"/>
              <a:buNone/>
            </a:pPr>
            <a:r>
              <a:rPr lang="en-US" altLang="en-US" sz="1600">
                <a:latin typeface="Courier New" panose="02070309020205020404" pitchFamily="49" charset="0"/>
              </a:rPr>
              <a:t>public class StatBean {    </a:t>
            </a:r>
          </a:p>
          <a:p>
            <a:pPr lvl="1" eaLnBrk="1" fontAlgn="t" hangingPunct="1">
              <a:lnSpc>
                <a:spcPct val="90000"/>
              </a:lnSpc>
              <a:buFont typeface="Monotype Sorts" pitchFamily="2" charset="2"/>
              <a:buNone/>
            </a:pPr>
            <a:r>
              <a:rPr lang="en-US" altLang="en-US" sz="1600">
                <a:latin typeface="Courier New" panose="02070309020205020404" pitchFamily="49" charset="0"/>
              </a:rPr>
              <a:t>	private double[] numbers;        </a:t>
            </a:r>
          </a:p>
          <a:p>
            <a:pPr lvl="1" eaLnBrk="1" fontAlgn="t" hangingPunct="1">
              <a:lnSpc>
                <a:spcPct val="90000"/>
              </a:lnSpc>
              <a:buFont typeface="Monotype Sorts" pitchFamily="2" charset="2"/>
              <a:buNone/>
            </a:pPr>
            <a:r>
              <a:rPr lang="en-US" altLang="en-US" sz="1600">
                <a:latin typeface="Courier New" panose="02070309020205020404" pitchFamily="49" charset="0"/>
              </a:rPr>
              <a:t>	public StatBean() {numbers = new double[0];    }    </a:t>
            </a:r>
          </a:p>
          <a:p>
            <a:pPr lvl="1" eaLnBrk="1" fontAlgn="t" hangingPunct="1">
              <a:lnSpc>
                <a:spcPct val="90000"/>
              </a:lnSpc>
              <a:buFont typeface="Monotype Sorts" pitchFamily="2" charset="2"/>
              <a:buNone/>
            </a:pPr>
            <a:r>
              <a:rPr lang="en-US" altLang="en-US" sz="1600">
                <a:latin typeface="Courier New" panose="02070309020205020404" pitchFamily="49" charset="0"/>
              </a:rPr>
              <a:t>	public double getAverage() {..}    </a:t>
            </a:r>
          </a:p>
          <a:p>
            <a:pPr lvl="1" eaLnBrk="1" fontAlgn="t" hangingPunct="1">
              <a:lnSpc>
                <a:spcPct val="90000"/>
              </a:lnSpc>
              <a:buFont typeface="Monotype Sorts" pitchFamily="2" charset="2"/>
              <a:buNone/>
            </a:pPr>
            <a:r>
              <a:rPr lang="en-US" altLang="en-US" sz="1600">
                <a:latin typeface="Courier New" panose="02070309020205020404" pitchFamily="49" charset="0"/>
              </a:rPr>
              <a:t>	public double getSum() { .. }     </a:t>
            </a:r>
          </a:p>
          <a:p>
            <a:pPr lvl="1" eaLnBrk="1" fontAlgn="t" hangingPunct="1">
              <a:lnSpc>
                <a:spcPct val="90000"/>
              </a:lnSpc>
              <a:buFont typeface="Monotype Sorts" pitchFamily="2" charset="2"/>
              <a:buNone/>
            </a:pPr>
            <a:r>
              <a:rPr lang="en-US" altLang="en-US" sz="1600">
                <a:latin typeface="Courier New" panose="02070309020205020404" pitchFamily="49" charset="0"/>
              </a:rPr>
              <a:t>      </a:t>
            </a:r>
          </a:p>
          <a:p>
            <a:pPr lvl="1" eaLnBrk="1" fontAlgn="t" hangingPunct="1">
              <a:lnSpc>
                <a:spcPct val="90000"/>
              </a:lnSpc>
              <a:buFont typeface="Monotype Sorts" pitchFamily="2" charset="2"/>
              <a:buNone/>
            </a:pPr>
            <a:r>
              <a:rPr lang="en-US" altLang="en-US" sz="1600">
                <a:latin typeface="Courier New" panose="02070309020205020404" pitchFamily="49" charset="0"/>
              </a:rPr>
              <a:t>	public double[] getNumbers(){return numbers; }    </a:t>
            </a:r>
          </a:p>
          <a:p>
            <a:pPr lvl="1" eaLnBrk="1" fontAlgn="t" hangingPunct="1">
              <a:lnSpc>
                <a:spcPct val="90000"/>
              </a:lnSpc>
              <a:buFont typeface="Monotype Sorts" pitchFamily="2" charset="2"/>
              <a:buNone/>
            </a:pPr>
            <a:r>
              <a:rPr lang="en-US" altLang="en-US" sz="1600">
                <a:latin typeface="Courier New" panose="02070309020205020404" pitchFamily="49" charset="0"/>
              </a:rPr>
              <a:t>	public double getNumbers(int index) </a:t>
            </a:r>
          </a:p>
          <a:p>
            <a:pPr lvl="1" eaLnBrk="1" fontAlgn="t" hangingPunct="1">
              <a:lnSpc>
                <a:spcPct val="90000"/>
              </a:lnSpc>
              <a:buFont typeface="Monotype Sorts" pitchFamily="2" charset="2"/>
              <a:buNone/>
            </a:pPr>
            <a:r>
              <a:rPr lang="en-US" altLang="en-US" sz="1600">
                <a:latin typeface="Courier New" panose="02070309020205020404" pitchFamily="49" charset="0"/>
              </a:rPr>
              <a:t>	{return numbers[index];}    </a:t>
            </a:r>
          </a:p>
          <a:p>
            <a:pPr lvl="1" eaLnBrk="1" fontAlgn="t" hangingPunct="1">
              <a:lnSpc>
                <a:spcPct val="90000"/>
              </a:lnSpc>
              <a:buFont typeface="Monotype Sorts" pitchFamily="2" charset="2"/>
              <a:buNone/>
            </a:pPr>
            <a:r>
              <a:rPr lang="en-US" altLang="en-US" sz="1600">
                <a:latin typeface="Courier New" panose="02070309020205020404" pitchFamily="49" charset="0"/>
              </a:rPr>
              <a:t>	public void setNumbers(double[] numbers) </a:t>
            </a:r>
          </a:p>
          <a:p>
            <a:pPr lvl="1" eaLnBrk="1" fontAlgn="t" hangingPunct="1">
              <a:lnSpc>
                <a:spcPct val="90000"/>
              </a:lnSpc>
              <a:buFont typeface="Monotype Sorts" pitchFamily="2" charset="2"/>
              <a:buNone/>
            </a:pPr>
            <a:r>
              <a:rPr lang="en-US" altLang="en-US" sz="1600">
                <a:latin typeface="Courier New" panose="02070309020205020404" pitchFamily="49" charset="0"/>
              </a:rPr>
              <a:t>	{this.numbers = numbers;}    </a:t>
            </a:r>
          </a:p>
          <a:p>
            <a:pPr lvl="1" eaLnBrk="1" fontAlgn="t" hangingPunct="1">
              <a:lnSpc>
                <a:spcPct val="90000"/>
              </a:lnSpc>
              <a:buFont typeface="Monotype Sorts" pitchFamily="2" charset="2"/>
              <a:buNone/>
            </a:pPr>
            <a:r>
              <a:rPr lang="en-US" altLang="en-US" sz="1600">
                <a:latin typeface="Courier New" panose="02070309020205020404" pitchFamily="49" charset="0"/>
              </a:rPr>
              <a:t>	public void setNumbers(int index, double value) {  numbers[index] = value;}    </a:t>
            </a:r>
          </a:p>
          <a:p>
            <a:pPr lvl="1" eaLnBrk="1" fontAlgn="t" hangingPunct="1">
              <a:lnSpc>
                <a:spcPct val="90000"/>
              </a:lnSpc>
              <a:buFont typeface="Monotype Sorts" pitchFamily="2" charset="2"/>
              <a:buNone/>
            </a:pPr>
            <a:r>
              <a:rPr lang="en-US" altLang="en-US" sz="1600">
                <a:latin typeface="Courier New" panose="02070309020205020404" pitchFamily="49" charset="0"/>
              </a:rPr>
              <a:t>	public int getNumbersSize() </a:t>
            </a:r>
          </a:p>
          <a:p>
            <a:pPr lvl="1" eaLnBrk="1" fontAlgn="t" hangingPunct="1">
              <a:lnSpc>
                <a:spcPct val="90000"/>
              </a:lnSpc>
              <a:buFont typeface="Monotype Sorts" pitchFamily="2" charset="2"/>
              <a:buNone/>
            </a:pPr>
            <a:r>
              <a:rPr lang="en-US" altLang="en-US" sz="1600">
                <a:latin typeface="Courier New" panose="02070309020205020404" pitchFamily="49" charset="0"/>
              </a:rPr>
              <a:t>	{return numbers.length;} </a:t>
            </a:r>
          </a:p>
          <a:p>
            <a:pPr lvl="1" eaLnBrk="1" fontAlgn="t" hangingPunct="1">
              <a:lnSpc>
                <a:spcPct val="90000"/>
              </a:lnSpc>
              <a:buFont typeface="Monotype Sorts" pitchFamily="2" charset="2"/>
              <a:buNone/>
            </a:pPr>
            <a:r>
              <a:rPr lang="en-US" altLang="en-US" sz="1600">
                <a:latin typeface="Courier New" panose="02070309020205020404" pitchFamily="49" charset="0"/>
              </a:rPr>
              <a:t>} </a:t>
            </a:r>
          </a:p>
          <a:p>
            <a:pPr lvl="1" eaLnBrk="1" hangingPunct="1">
              <a:lnSpc>
                <a:spcPct val="90000"/>
              </a:lnSpc>
              <a:buFont typeface="Monotype Sorts" pitchFamily="2" charset="2"/>
              <a:buNone/>
            </a:pPr>
            <a:endParaRPr lang="en-US" altLang="en-US" sz="1600">
              <a:latin typeface="Courier New" panose="02070309020205020404" pitchFamily="49" charset="0"/>
            </a:endParaRPr>
          </a:p>
        </p:txBody>
      </p:sp>
    </p:spTree>
    <p:extLst>
      <p:ext uri="{BB962C8B-B14F-4D97-AF65-F5344CB8AC3E}">
        <p14:creationId xmlns:p14="http://schemas.microsoft.com/office/powerpoint/2010/main" val="29657985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FAE3C4A8-3C18-0C46-B5B7-CE31C21CAA14}"/>
              </a:ext>
            </a:extLst>
          </p:cNvPr>
          <p:cNvSpPr>
            <a:spLocks noGrp="1" noChangeArrowheads="1"/>
          </p:cNvSpPr>
          <p:nvPr>
            <p:ph type="title"/>
          </p:nvPr>
        </p:nvSpPr>
        <p:spPr>
          <a:noFill/>
        </p:spPr>
        <p:txBody>
          <a:bodyPr/>
          <a:lstStyle/>
          <a:p>
            <a:pPr eaLnBrk="1" hangingPunct="1"/>
            <a:r>
              <a:rPr lang="en-US" altLang="en-US"/>
              <a:t>JavaBeans</a:t>
            </a:r>
          </a:p>
        </p:txBody>
      </p:sp>
      <p:sp>
        <p:nvSpPr>
          <p:cNvPr id="333827" name="Rectangle 3">
            <a:extLst>
              <a:ext uri="{FF2B5EF4-FFF2-40B4-BE49-F238E27FC236}">
                <a16:creationId xmlns:a16="http://schemas.microsoft.com/office/drawing/2014/main" id="{C98652BD-51B2-064E-AA7D-FF3FB5FBF09C}"/>
              </a:ext>
            </a:extLst>
          </p:cNvPr>
          <p:cNvSpPr>
            <a:spLocks noGrp="1" noChangeArrowheads="1"/>
          </p:cNvSpPr>
          <p:nvPr>
            <p:ph idx="1"/>
          </p:nvPr>
        </p:nvSpPr>
        <p:spPr/>
        <p:txBody>
          <a:bodyPr/>
          <a:lstStyle/>
          <a:p>
            <a:pPr eaLnBrk="1" hangingPunct="1"/>
            <a:r>
              <a:rPr lang="en-US" altLang="en-US" sz="2400"/>
              <a:t>Boolean Properties</a:t>
            </a:r>
          </a:p>
          <a:p>
            <a:pPr lvl="1" eaLnBrk="1" hangingPunct="1"/>
            <a:r>
              <a:rPr lang="en-US" altLang="en-US" sz="2400"/>
              <a:t>Properties that are either true or false</a:t>
            </a:r>
          </a:p>
          <a:p>
            <a:pPr lvl="1" eaLnBrk="1" hangingPunct="1"/>
            <a:r>
              <a:rPr lang="en-US" altLang="en-US" sz="2400"/>
              <a:t>Setter/getter methods conventions</a:t>
            </a:r>
          </a:p>
          <a:p>
            <a:pPr lvl="2" eaLnBrk="1" fontAlgn="t" hangingPunct="1"/>
            <a:r>
              <a:rPr lang="en-US" altLang="en-US" sz="2000">
                <a:latin typeface="Courier New" panose="02070309020205020404" pitchFamily="49" charset="0"/>
              </a:rPr>
              <a:t>public boolean isProperty(); </a:t>
            </a:r>
          </a:p>
          <a:p>
            <a:pPr lvl="2" eaLnBrk="1" fontAlgn="t" hangingPunct="1"/>
            <a:r>
              <a:rPr lang="en-US" altLang="en-US" sz="2000">
                <a:latin typeface="Courier New" panose="02070309020205020404" pitchFamily="49" charset="0"/>
              </a:rPr>
              <a:t>public void setProperty(boolean b);</a:t>
            </a:r>
          </a:p>
          <a:p>
            <a:pPr lvl="2" eaLnBrk="1" fontAlgn="t" hangingPunct="1"/>
            <a:endParaRPr lang="en-US" altLang="en-US" sz="2000">
              <a:latin typeface="Courier New" panose="02070309020205020404" pitchFamily="49" charset="0"/>
            </a:endParaRPr>
          </a:p>
          <a:p>
            <a:pPr lvl="2" eaLnBrk="1" fontAlgn="t" hangingPunct="1"/>
            <a:r>
              <a:rPr lang="en-US" altLang="en-US" sz="2000">
                <a:latin typeface="Courier New" panose="02070309020205020404" pitchFamily="49" charset="0"/>
              </a:rPr>
              <a:t>public boolean isEnabled(); </a:t>
            </a:r>
          </a:p>
          <a:p>
            <a:pPr lvl="2" eaLnBrk="1" fontAlgn="t" hangingPunct="1"/>
            <a:r>
              <a:rPr lang="en-US" altLang="en-US" sz="2000">
                <a:latin typeface="Courier New" panose="02070309020205020404" pitchFamily="49" charset="0"/>
              </a:rPr>
              <a:t>public void setEnabled(boolean b); </a:t>
            </a:r>
          </a:p>
          <a:p>
            <a:pPr lvl="2" eaLnBrk="1" fontAlgn="t" hangingPunct="1"/>
            <a:endParaRPr lang="en-US" altLang="en-US" sz="2000">
              <a:latin typeface="Courier New" panose="02070309020205020404" pitchFamily="49" charset="0"/>
            </a:endParaRPr>
          </a:p>
          <a:p>
            <a:pPr lvl="2" eaLnBrk="1" fontAlgn="t" hangingPunct="1"/>
            <a:r>
              <a:rPr lang="en-US" altLang="en-US" sz="2000">
                <a:latin typeface="Courier New" panose="02070309020205020404" pitchFamily="49" charset="0"/>
              </a:rPr>
              <a:t>public boolean isAuthorized(); </a:t>
            </a:r>
          </a:p>
          <a:p>
            <a:pPr lvl="2" eaLnBrk="1" fontAlgn="t" hangingPunct="1"/>
            <a:r>
              <a:rPr lang="en-US" altLang="en-US" sz="2000">
                <a:latin typeface="Courier New" panose="02070309020205020404" pitchFamily="49" charset="0"/>
              </a:rPr>
              <a:t>public void setAuthorized(boolean b); </a:t>
            </a:r>
          </a:p>
          <a:p>
            <a:pPr lvl="2" eaLnBrk="1" hangingPunct="1"/>
            <a:endParaRPr lang="en-US" altLang="en-US">
              <a:latin typeface="Courier New" panose="02070309020205020404" pitchFamily="49" charset="0"/>
            </a:endParaRPr>
          </a:p>
        </p:txBody>
      </p:sp>
    </p:spTree>
    <p:extLst>
      <p:ext uri="{BB962C8B-B14F-4D97-AF65-F5344CB8AC3E}">
        <p14:creationId xmlns:p14="http://schemas.microsoft.com/office/powerpoint/2010/main" val="2192052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3827">
                                            <p:txEl>
                                              <p:pRg st="1" end="1"/>
                                            </p:txEl>
                                          </p:spTgt>
                                        </p:tgtEl>
                                        <p:attrNameLst>
                                          <p:attrName>style.visibility</p:attrName>
                                        </p:attrNameLst>
                                      </p:cBhvr>
                                      <p:to>
                                        <p:strVal val="visible"/>
                                      </p:to>
                                    </p:set>
                                    <p:animEffect transition="in" filter="blinds(horizontal)">
                                      <p:cBhvr>
                                        <p:cTn id="7" dur="500"/>
                                        <p:tgtEl>
                                          <p:spTgt spid="3338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3827">
                                            <p:txEl>
                                              <p:pRg st="2" end="2"/>
                                            </p:txEl>
                                          </p:spTgt>
                                        </p:tgtEl>
                                        <p:attrNameLst>
                                          <p:attrName>style.visibility</p:attrName>
                                        </p:attrNameLst>
                                      </p:cBhvr>
                                      <p:to>
                                        <p:strVal val="visible"/>
                                      </p:to>
                                    </p:set>
                                    <p:animEffect transition="in" filter="blinds(horizontal)">
                                      <p:cBhvr>
                                        <p:cTn id="12" dur="500"/>
                                        <p:tgtEl>
                                          <p:spTgt spid="33382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33827">
                                            <p:txEl>
                                              <p:pRg st="3" end="3"/>
                                            </p:txEl>
                                          </p:spTgt>
                                        </p:tgtEl>
                                        <p:attrNameLst>
                                          <p:attrName>style.visibility</p:attrName>
                                        </p:attrNameLst>
                                      </p:cBhvr>
                                      <p:to>
                                        <p:strVal val="visible"/>
                                      </p:to>
                                    </p:set>
                                    <p:animEffect transition="in" filter="blinds(horizontal)">
                                      <p:cBhvr>
                                        <p:cTn id="15" dur="500"/>
                                        <p:tgtEl>
                                          <p:spTgt spid="33382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3827">
                                            <p:txEl>
                                              <p:pRg st="4" end="4"/>
                                            </p:txEl>
                                          </p:spTgt>
                                        </p:tgtEl>
                                        <p:attrNameLst>
                                          <p:attrName>style.visibility</p:attrName>
                                        </p:attrNameLst>
                                      </p:cBhvr>
                                      <p:to>
                                        <p:strVal val="visible"/>
                                      </p:to>
                                    </p:set>
                                    <p:animEffect transition="in" filter="blinds(horizontal)">
                                      <p:cBhvr>
                                        <p:cTn id="18" dur="500"/>
                                        <p:tgtEl>
                                          <p:spTgt spid="33382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33827">
                                            <p:txEl>
                                              <p:pRg st="6" end="6"/>
                                            </p:txEl>
                                          </p:spTgt>
                                        </p:tgtEl>
                                        <p:attrNameLst>
                                          <p:attrName>style.visibility</p:attrName>
                                        </p:attrNameLst>
                                      </p:cBhvr>
                                      <p:to>
                                        <p:strVal val="visible"/>
                                      </p:to>
                                    </p:set>
                                    <p:animEffect transition="in" filter="blinds(horizontal)">
                                      <p:cBhvr>
                                        <p:cTn id="21" dur="500"/>
                                        <p:tgtEl>
                                          <p:spTgt spid="33382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33827">
                                            <p:txEl>
                                              <p:pRg st="7" end="7"/>
                                            </p:txEl>
                                          </p:spTgt>
                                        </p:tgtEl>
                                        <p:attrNameLst>
                                          <p:attrName>style.visibility</p:attrName>
                                        </p:attrNameLst>
                                      </p:cBhvr>
                                      <p:to>
                                        <p:strVal val="visible"/>
                                      </p:to>
                                    </p:set>
                                    <p:animEffect transition="in" filter="blinds(horizontal)">
                                      <p:cBhvr>
                                        <p:cTn id="24" dur="500"/>
                                        <p:tgtEl>
                                          <p:spTgt spid="333827">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33827">
                                            <p:txEl>
                                              <p:pRg st="9" end="9"/>
                                            </p:txEl>
                                          </p:spTgt>
                                        </p:tgtEl>
                                        <p:attrNameLst>
                                          <p:attrName>style.visibility</p:attrName>
                                        </p:attrNameLst>
                                      </p:cBhvr>
                                      <p:to>
                                        <p:strVal val="visible"/>
                                      </p:to>
                                    </p:set>
                                    <p:animEffect transition="in" filter="blinds(horizontal)">
                                      <p:cBhvr>
                                        <p:cTn id="27" dur="500"/>
                                        <p:tgtEl>
                                          <p:spTgt spid="333827">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33827">
                                            <p:txEl>
                                              <p:pRg st="10" end="10"/>
                                            </p:txEl>
                                          </p:spTgt>
                                        </p:tgtEl>
                                        <p:attrNameLst>
                                          <p:attrName>style.visibility</p:attrName>
                                        </p:attrNameLst>
                                      </p:cBhvr>
                                      <p:to>
                                        <p:strVal val="visible"/>
                                      </p:to>
                                    </p:set>
                                    <p:animEffect transition="in" filter="blinds(horizontal)">
                                      <p:cBhvr>
                                        <p:cTn id="30" dur="500"/>
                                        <p:tgtEl>
                                          <p:spTgt spid="3338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2B179C2-5576-D944-A32C-EEE0FDFDFDFB}"/>
              </a:ext>
            </a:extLst>
          </p:cNvPr>
          <p:cNvSpPr>
            <a:spLocks noGrp="1" noChangeArrowheads="1"/>
          </p:cNvSpPr>
          <p:nvPr>
            <p:ph type="title"/>
          </p:nvPr>
        </p:nvSpPr>
        <p:spPr/>
        <p:txBody>
          <a:bodyPr/>
          <a:lstStyle/>
          <a:p>
            <a:pPr eaLnBrk="1" hangingPunct="1"/>
            <a:r>
              <a:rPr lang="en-US" altLang="en-US"/>
              <a:t>Using Beans in JSP</a:t>
            </a:r>
          </a:p>
        </p:txBody>
      </p:sp>
      <p:sp>
        <p:nvSpPr>
          <p:cNvPr id="335875" name="Rectangle 3">
            <a:extLst>
              <a:ext uri="{FF2B5EF4-FFF2-40B4-BE49-F238E27FC236}">
                <a16:creationId xmlns:a16="http://schemas.microsoft.com/office/drawing/2014/main" id="{DAE35152-BB99-1848-9DBD-91CF15AF3E1A}"/>
              </a:ext>
            </a:extLst>
          </p:cNvPr>
          <p:cNvSpPr>
            <a:spLocks noGrp="1" noChangeArrowheads="1"/>
          </p:cNvSpPr>
          <p:nvPr>
            <p:ph idx="1"/>
          </p:nvPr>
        </p:nvSpPr>
        <p:spPr/>
        <p:txBody>
          <a:bodyPr>
            <a:normAutofit/>
          </a:bodyPr>
          <a:lstStyle/>
          <a:p>
            <a:pPr eaLnBrk="1" hangingPunct="1"/>
            <a:r>
              <a:rPr lang="en-US" altLang="en-US" sz="2400" dirty="0"/>
              <a:t>JSP actions for using beans:</a:t>
            </a:r>
          </a:p>
          <a:p>
            <a:pPr lvl="1" eaLnBrk="1" hangingPunct="1"/>
            <a:r>
              <a:rPr lang="en-US" altLang="en-US" sz="2400" dirty="0" err="1">
                <a:solidFill>
                  <a:schemeClr val="tx2"/>
                </a:solidFill>
                <a:latin typeface="Arial Unicode MS" panose="020B0604020202020204" pitchFamily="34" charset="-128"/>
              </a:rPr>
              <a:t>jsp:useBean</a:t>
            </a:r>
            <a:r>
              <a:rPr lang="en-US" altLang="en-US" sz="2400" dirty="0">
                <a:solidFill>
                  <a:schemeClr val="tx2"/>
                </a:solidFill>
              </a:rPr>
              <a:t> </a:t>
            </a:r>
          </a:p>
          <a:p>
            <a:pPr lvl="2" eaLnBrk="1" hangingPunct="1"/>
            <a:r>
              <a:rPr lang="en-US" altLang="en-US" sz="2400" dirty="0"/>
              <a:t>Find or instantiate a JavaBean. </a:t>
            </a:r>
          </a:p>
          <a:p>
            <a:pPr lvl="2" eaLnBrk="1" hangingPunct="1"/>
            <a:endParaRPr lang="en-US" altLang="en-US" sz="2400" dirty="0"/>
          </a:p>
          <a:p>
            <a:pPr lvl="1" eaLnBrk="1" hangingPunct="1"/>
            <a:r>
              <a:rPr lang="en-US" altLang="en-US" sz="2400" dirty="0" err="1">
                <a:solidFill>
                  <a:schemeClr val="tx2"/>
                </a:solidFill>
                <a:latin typeface="Arial Unicode MS" panose="020B0604020202020204" pitchFamily="34" charset="-128"/>
              </a:rPr>
              <a:t>jsp:setProperty</a:t>
            </a:r>
            <a:r>
              <a:rPr lang="en-US" altLang="en-US" sz="2400" dirty="0">
                <a:solidFill>
                  <a:schemeClr val="tx2"/>
                </a:solidFill>
              </a:rPr>
              <a:t> </a:t>
            </a:r>
          </a:p>
          <a:p>
            <a:pPr lvl="2" eaLnBrk="1" hangingPunct="1"/>
            <a:r>
              <a:rPr lang="en-US" altLang="en-US" sz="2400" dirty="0"/>
              <a:t>Set the property of a JavaBean. </a:t>
            </a:r>
          </a:p>
          <a:p>
            <a:pPr lvl="2" eaLnBrk="1" hangingPunct="1"/>
            <a:r>
              <a:rPr lang="en-US" altLang="en-US" sz="2400" dirty="0"/>
              <a:t>Call a setter method</a:t>
            </a:r>
          </a:p>
          <a:p>
            <a:pPr lvl="2" eaLnBrk="1" hangingPunct="1"/>
            <a:endParaRPr lang="en-US" altLang="en-US" sz="2400" dirty="0"/>
          </a:p>
          <a:p>
            <a:pPr lvl="1" eaLnBrk="1" hangingPunct="1"/>
            <a:r>
              <a:rPr lang="en-US" altLang="en-US" sz="2400" dirty="0" err="1">
                <a:solidFill>
                  <a:schemeClr val="tx2"/>
                </a:solidFill>
                <a:latin typeface="Arial Unicode MS" panose="020B0604020202020204" pitchFamily="34" charset="-128"/>
              </a:rPr>
              <a:t>jsp:getProperty</a:t>
            </a:r>
            <a:r>
              <a:rPr lang="en-US" altLang="en-US" sz="2400" dirty="0">
                <a:solidFill>
                  <a:schemeClr val="tx2"/>
                </a:solidFill>
              </a:rPr>
              <a:t> </a:t>
            </a:r>
          </a:p>
          <a:p>
            <a:pPr lvl="2" eaLnBrk="1" hangingPunct="1"/>
            <a:r>
              <a:rPr lang="en-US" altLang="en-US" sz="2400" dirty="0"/>
              <a:t>Get the property of a JavaBean into the output. </a:t>
            </a:r>
          </a:p>
          <a:p>
            <a:pPr lvl="2" eaLnBrk="1" hangingPunct="1"/>
            <a:r>
              <a:rPr lang="en-US" altLang="en-US" sz="2400" dirty="0"/>
              <a:t>Call a getter method</a:t>
            </a:r>
          </a:p>
        </p:txBody>
      </p:sp>
    </p:spTree>
    <p:extLst>
      <p:ext uri="{BB962C8B-B14F-4D97-AF65-F5344CB8AC3E}">
        <p14:creationId xmlns:p14="http://schemas.microsoft.com/office/powerpoint/2010/main" val="4166703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5875">
                                            <p:txEl>
                                              <p:pRg st="1" end="1"/>
                                            </p:txEl>
                                          </p:spTgt>
                                        </p:tgtEl>
                                        <p:attrNameLst>
                                          <p:attrName>style.visibility</p:attrName>
                                        </p:attrNameLst>
                                      </p:cBhvr>
                                      <p:to>
                                        <p:strVal val="visible"/>
                                      </p:to>
                                    </p:set>
                                    <p:animEffect transition="in" filter="blinds(horizontal)">
                                      <p:cBhvr>
                                        <p:cTn id="7" dur="500"/>
                                        <p:tgtEl>
                                          <p:spTgt spid="33587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5875">
                                            <p:txEl>
                                              <p:pRg st="2" end="2"/>
                                            </p:txEl>
                                          </p:spTgt>
                                        </p:tgtEl>
                                        <p:attrNameLst>
                                          <p:attrName>style.visibility</p:attrName>
                                        </p:attrNameLst>
                                      </p:cBhvr>
                                      <p:to>
                                        <p:strVal val="visible"/>
                                      </p:to>
                                    </p:set>
                                    <p:animEffect transition="in" filter="blinds(horizontal)">
                                      <p:cBhvr>
                                        <p:cTn id="10" dur="500"/>
                                        <p:tgtEl>
                                          <p:spTgt spid="33587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animEffect transition="in" filter="blinds(horizontal)">
                                      <p:cBhvr>
                                        <p:cTn id="15" dur="500"/>
                                        <p:tgtEl>
                                          <p:spTgt spid="33587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5875">
                                            <p:txEl>
                                              <p:pRg st="5" end="5"/>
                                            </p:txEl>
                                          </p:spTgt>
                                        </p:tgtEl>
                                        <p:attrNameLst>
                                          <p:attrName>style.visibility</p:attrName>
                                        </p:attrNameLst>
                                      </p:cBhvr>
                                      <p:to>
                                        <p:strVal val="visible"/>
                                      </p:to>
                                    </p:set>
                                    <p:animEffect transition="in" filter="blinds(horizontal)">
                                      <p:cBhvr>
                                        <p:cTn id="18" dur="500"/>
                                        <p:tgtEl>
                                          <p:spTgt spid="33587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animEffect transition="in" filter="blinds(horizontal)">
                                      <p:cBhvr>
                                        <p:cTn id="21" dur="500"/>
                                        <p:tgtEl>
                                          <p:spTgt spid="335875">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35875">
                                            <p:txEl>
                                              <p:pRg st="8" end="8"/>
                                            </p:txEl>
                                          </p:spTgt>
                                        </p:tgtEl>
                                        <p:attrNameLst>
                                          <p:attrName>style.visibility</p:attrName>
                                        </p:attrNameLst>
                                      </p:cBhvr>
                                      <p:to>
                                        <p:strVal val="visible"/>
                                      </p:to>
                                    </p:set>
                                    <p:animEffect transition="in" filter="blinds(horizontal)">
                                      <p:cBhvr>
                                        <p:cTn id="26" dur="500"/>
                                        <p:tgtEl>
                                          <p:spTgt spid="335875">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35875">
                                            <p:txEl>
                                              <p:pRg st="9" end="9"/>
                                            </p:txEl>
                                          </p:spTgt>
                                        </p:tgtEl>
                                        <p:attrNameLst>
                                          <p:attrName>style.visibility</p:attrName>
                                        </p:attrNameLst>
                                      </p:cBhvr>
                                      <p:to>
                                        <p:strVal val="visible"/>
                                      </p:to>
                                    </p:set>
                                    <p:animEffect transition="in" filter="blinds(horizontal)">
                                      <p:cBhvr>
                                        <p:cTn id="29" dur="500"/>
                                        <p:tgtEl>
                                          <p:spTgt spid="335875">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35875">
                                            <p:txEl>
                                              <p:pRg st="10" end="10"/>
                                            </p:txEl>
                                          </p:spTgt>
                                        </p:tgtEl>
                                        <p:attrNameLst>
                                          <p:attrName>style.visibility</p:attrName>
                                        </p:attrNameLst>
                                      </p:cBhvr>
                                      <p:to>
                                        <p:strVal val="visible"/>
                                      </p:to>
                                    </p:set>
                                    <p:animEffect transition="in" filter="blinds(horizontal)">
                                      <p:cBhvr>
                                        <p:cTn id="32" dur="500"/>
                                        <p:tgtEl>
                                          <p:spTgt spid="335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2EF77A51-9132-DD4F-90D1-A0C895CC06FE}"/>
              </a:ext>
            </a:extLst>
          </p:cNvPr>
          <p:cNvSpPr>
            <a:spLocks noGrp="1" noChangeArrowheads="1"/>
          </p:cNvSpPr>
          <p:nvPr>
            <p:ph type="title"/>
          </p:nvPr>
        </p:nvSpPr>
        <p:spPr>
          <a:noFill/>
        </p:spPr>
        <p:txBody>
          <a:bodyPr/>
          <a:lstStyle/>
          <a:p>
            <a:pPr eaLnBrk="1" hangingPunct="1"/>
            <a:r>
              <a:rPr lang="en-US" altLang="en-US"/>
              <a:t>Using Beans in JSP</a:t>
            </a:r>
          </a:p>
        </p:txBody>
      </p:sp>
      <p:sp>
        <p:nvSpPr>
          <p:cNvPr id="66563" name="Rectangle 3">
            <a:extLst>
              <a:ext uri="{FF2B5EF4-FFF2-40B4-BE49-F238E27FC236}">
                <a16:creationId xmlns:a16="http://schemas.microsoft.com/office/drawing/2014/main" id="{47CCB9A3-C14B-3942-9736-5261EB7B1316}"/>
              </a:ext>
            </a:extLst>
          </p:cNvPr>
          <p:cNvSpPr>
            <a:spLocks noGrp="1" noChangeArrowheads="1"/>
          </p:cNvSpPr>
          <p:nvPr>
            <p:ph idx="1"/>
          </p:nvPr>
        </p:nvSpPr>
        <p:spPr>
          <a:xfrm>
            <a:off x="0" y="851592"/>
            <a:ext cx="9029700" cy="5174881"/>
          </a:xfrm>
        </p:spPr>
        <p:txBody>
          <a:bodyPr>
            <a:normAutofit/>
          </a:bodyPr>
          <a:lstStyle/>
          <a:p>
            <a:pPr eaLnBrk="1" hangingPunct="1"/>
            <a:r>
              <a:rPr lang="en-US" altLang="en-US"/>
              <a:t>Example:  The bean</a:t>
            </a:r>
          </a:p>
          <a:p>
            <a:pPr marL="1073150" lvl="2" indent="0" eaLnBrk="1" hangingPunct="1">
              <a:buNone/>
            </a:pPr>
            <a:r>
              <a:rPr lang="en-US" altLang="en-US" sz="2000">
                <a:latin typeface="Courier New" panose="02070309020205020404" pitchFamily="49" charset="0"/>
                <a:ea typeface="MS Mincho" panose="02020609040205080304" pitchFamily="49" charset="-128"/>
              </a:rPr>
              <a:t>package jspBean201;</a:t>
            </a:r>
            <a:br>
              <a:rPr lang="en-US" altLang="en-US" sz="2000">
                <a:latin typeface="Courier New" panose="02070309020205020404" pitchFamily="49" charset="0"/>
                <a:ea typeface="MS Mincho" panose="02020609040205080304" pitchFamily="49" charset="-128"/>
              </a:rPr>
            </a:br>
            <a:br>
              <a:rPr lang="en-US" altLang="en-US" sz="2000">
                <a:latin typeface="Courier New" panose="02070309020205020404" pitchFamily="49" charset="0"/>
                <a:ea typeface="MS Mincho" panose="02020609040205080304" pitchFamily="49" charset="-128"/>
              </a:rPr>
            </a:br>
            <a:r>
              <a:rPr lang="en-US" altLang="en-US" sz="2000">
                <a:latin typeface="Courier New" panose="02070309020205020404" pitchFamily="49" charset="0"/>
                <a:ea typeface="MS Mincho" panose="02020609040205080304" pitchFamily="49" charset="-128"/>
              </a:rPr>
              <a:t>public class SimpleBean {</a:t>
            </a:r>
            <a:br>
              <a:rPr lang="en-US" altLang="en-US" sz="2000">
                <a:latin typeface="Courier New" panose="02070309020205020404" pitchFamily="49" charset="0"/>
                <a:ea typeface="MS Mincho" panose="02020609040205080304" pitchFamily="49" charset="-128"/>
              </a:rPr>
            </a:br>
            <a:r>
              <a:rPr lang="en-US" altLang="en-US" sz="2000">
                <a:latin typeface="Courier New" panose="02070309020205020404" pitchFamily="49" charset="0"/>
                <a:ea typeface="MS Mincho" panose="02020609040205080304" pitchFamily="49" charset="-128"/>
              </a:rPr>
              <a:t>  private String message = "No message specified";</a:t>
            </a:r>
            <a:br>
              <a:rPr lang="en-US" altLang="en-US" sz="2000">
                <a:latin typeface="Courier New" panose="02070309020205020404" pitchFamily="49" charset="0"/>
                <a:ea typeface="MS Mincho" panose="02020609040205080304" pitchFamily="49" charset="-128"/>
              </a:rPr>
            </a:br>
            <a:br>
              <a:rPr lang="en-US" altLang="en-US" sz="2000">
                <a:latin typeface="Courier New" panose="02070309020205020404" pitchFamily="49" charset="0"/>
                <a:ea typeface="MS Mincho" panose="02020609040205080304" pitchFamily="49" charset="-128"/>
              </a:rPr>
            </a:br>
            <a:r>
              <a:rPr lang="en-US" altLang="en-US" sz="2000">
                <a:latin typeface="Courier New" panose="02070309020205020404" pitchFamily="49" charset="0"/>
                <a:ea typeface="MS Mincho" panose="02020609040205080304" pitchFamily="49" charset="-128"/>
              </a:rPr>
              <a:t>  public String </a:t>
            </a:r>
            <a:r>
              <a:rPr lang="en-US" altLang="en-US" sz="2000">
                <a:solidFill>
                  <a:schemeClr val="tx2"/>
                </a:solidFill>
                <a:latin typeface="Courier New" panose="02070309020205020404" pitchFamily="49" charset="0"/>
                <a:ea typeface="MS Mincho" panose="02020609040205080304" pitchFamily="49" charset="-128"/>
              </a:rPr>
              <a:t>getMessage</a:t>
            </a:r>
            <a:r>
              <a:rPr lang="en-US" altLang="en-US" sz="2000">
                <a:latin typeface="Courier New" panose="02070309020205020404" pitchFamily="49" charset="0"/>
                <a:ea typeface="MS Mincho" panose="02020609040205080304" pitchFamily="49" charset="-128"/>
              </a:rPr>
              <a:t>() {</a:t>
            </a:r>
            <a:br>
              <a:rPr lang="en-US" altLang="en-US" sz="2000">
                <a:latin typeface="Courier New" panose="02070309020205020404" pitchFamily="49" charset="0"/>
                <a:ea typeface="MS Mincho" panose="02020609040205080304" pitchFamily="49" charset="-128"/>
              </a:rPr>
            </a:br>
            <a:r>
              <a:rPr lang="en-US" altLang="en-US" sz="2000">
                <a:latin typeface="Courier New" panose="02070309020205020404" pitchFamily="49" charset="0"/>
                <a:ea typeface="MS Mincho" panose="02020609040205080304" pitchFamily="49" charset="-128"/>
              </a:rPr>
              <a:t>    return(message);</a:t>
            </a:r>
            <a:br>
              <a:rPr lang="en-US" altLang="en-US" sz="2000">
                <a:latin typeface="Courier New" panose="02070309020205020404" pitchFamily="49" charset="0"/>
                <a:ea typeface="MS Mincho" panose="02020609040205080304" pitchFamily="49" charset="-128"/>
              </a:rPr>
            </a:br>
            <a:r>
              <a:rPr lang="en-US" altLang="en-US" sz="2000">
                <a:latin typeface="Courier New" panose="02070309020205020404" pitchFamily="49" charset="0"/>
                <a:ea typeface="MS Mincho" panose="02020609040205080304" pitchFamily="49" charset="-128"/>
              </a:rPr>
              <a:t>  }</a:t>
            </a:r>
            <a:br>
              <a:rPr lang="en-US" altLang="en-US" sz="2000">
                <a:latin typeface="Courier New" panose="02070309020205020404" pitchFamily="49" charset="0"/>
                <a:ea typeface="MS Mincho" panose="02020609040205080304" pitchFamily="49" charset="-128"/>
              </a:rPr>
            </a:br>
            <a:r>
              <a:rPr lang="en-US" altLang="en-US" sz="2000">
                <a:latin typeface="Courier New" panose="02070309020205020404" pitchFamily="49" charset="0"/>
                <a:ea typeface="MS Mincho" panose="02020609040205080304" pitchFamily="49" charset="-128"/>
              </a:rPr>
              <a:t>  public void </a:t>
            </a:r>
            <a:r>
              <a:rPr lang="en-US" altLang="en-US" sz="2000">
                <a:solidFill>
                  <a:schemeClr val="tx2"/>
                </a:solidFill>
                <a:latin typeface="Courier New" panose="02070309020205020404" pitchFamily="49" charset="0"/>
                <a:ea typeface="MS Mincho" panose="02020609040205080304" pitchFamily="49" charset="-128"/>
              </a:rPr>
              <a:t>setMessage</a:t>
            </a:r>
            <a:r>
              <a:rPr lang="en-US" altLang="en-US" sz="2000">
                <a:latin typeface="Courier New" panose="02070309020205020404" pitchFamily="49" charset="0"/>
                <a:ea typeface="MS Mincho" panose="02020609040205080304" pitchFamily="49" charset="-128"/>
              </a:rPr>
              <a:t>(String message) {</a:t>
            </a:r>
            <a:br>
              <a:rPr lang="en-US" altLang="en-US" sz="2000">
                <a:latin typeface="Courier New" panose="02070309020205020404" pitchFamily="49" charset="0"/>
                <a:ea typeface="MS Mincho" panose="02020609040205080304" pitchFamily="49" charset="-128"/>
              </a:rPr>
            </a:br>
            <a:r>
              <a:rPr lang="en-US" altLang="en-US" sz="2000">
                <a:latin typeface="Courier New" panose="02070309020205020404" pitchFamily="49" charset="0"/>
                <a:ea typeface="MS Mincho" panose="02020609040205080304" pitchFamily="49" charset="-128"/>
              </a:rPr>
              <a:t>    this.message = message;</a:t>
            </a:r>
            <a:br>
              <a:rPr lang="en-US" altLang="en-US" sz="2000">
                <a:latin typeface="Courier New" panose="02070309020205020404" pitchFamily="49" charset="0"/>
                <a:ea typeface="MS Mincho" panose="02020609040205080304" pitchFamily="49" charset="-128"/>
              </a:rPr>
            </a:br>
            <a:r>
              <a:rPr lang="en-US" altLang="en-US" sz="2000">
                <a:latin typeface="Courier New" panose="02070309020205020404" pitchFamily="49" charset="0"/>
                <a:ea typeface="MS Mincho" panose="02020609040205080304" pitchFamily="49" charset="-128"/>
              </a:rPr>
              <a:t>  }</a:t>
            </a:r>
            <a:br>
              <a:rPr lang="en-US" altLang="en-US" sz="2000">
                <a:latin typeface="Courier New" panose="02070309020205020404" pitchFamily="49" charset="0"/>
                <a:ea typeface="MS Mincho" panose="02020609040205080304" pitchFamily="49" charset="-128"/>
              </a:rPr>
            </a:br>
            <a:r>
              <a:rPr lang="en-US" altLang="en-US" sz="2000">
                <a:latin typeface="Courier New" panose="02070309020205020404" pitchFamily="49" charset="0"/>
                <a:ea typeface="MS Mincho" panose="02020609040205080304" pitchFamily="49" charset="-128"/>
              </a:rPr>
              <a:t>}</a:t>
            </a:r>
            <a:endParaRPr lang="en-US" altLang="en-US" sz="2000">
              <a:latin typeface="Courier New" panose="02070309020205020404" pitchFamily="49" charset="0"/>
              <a:cs typeface="Courier New" panose="02070309020205020404" pitchFamily="49" charset="0"/>
            </a:endParaRPr>
          </a:p>
          <a:p>
            <a:pPr eaLnBrk="1" hangingPunct="1"/>
            <a:r>
              <a:rPr lang="en-US" altLang="en-US" sz="2400"/>
              <a:t>Compile with javac and place in regular classpath</a:t>
            </a:r>
          </a:p>
          <a:p>
            <a:pPr lvl="1" eaLnBrk="1" hangingPunct="1"/>
            <a:r>
              <a:rPr lang="en-US" altLang="en-US" sz="2400"/>
              <a:t>In Tomcat, same location as servlets. (can be different on other web servers)</a:t>
            </a:r>
          </a:p>
        </p:txBody>
      </p:sp>
    </p:spTree>
    <p:extLst>
      <p:ext uri="{BB962C8B-B14F-4D97-AF65-F5344CB8AC3E}">
        <p14:creationId xmlns:p14="http://schemas.microsoft.com/office/powerpoint/2010/main" val="807958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8">
            <a:extLst>
              <a:ext uri="{FF2B5EF4-FFF2-40B4-BE49-F238E27FC236}">
                <a16:creationId xmlns:a16="http://schemas.microsoft.com/office/drawing/2014/main" id="{3AD109A7-9B2F-0045-A0B1-663D33368D41}"/>
              </a:ext>
            </a:extLst>
          </p:cNvPr>
          <p:cNvSpPr>
            <a:spLocks noGrp="1" noChangeArrowheads="1"/>
          </p:cNvSpPr>
          <p:nvPr>
            <p:ph type="title"/>
          </p:nvPr>
        </p:nvSpPr>
        <p:spPr>
          <a:noFill/>
        </p:spPr>
        <p:txBody>
          <a:bodyPr/>
          <a:lstStyle/>
          <a:p>
            <a:pPr eaLnBrk="1" hangingPunct="1"/>
            <a:r>
              <a:rPr lang="en-US" altLang="en-US"/>
              <a:t>Using Beans in JSP</a:t>
            </a:r>
          </a:p>
        </p:txBody>
      </p:sp>
      <p:sp>
        <p:nvSpPr>
          <p:cNvPr id="337923" name="Rectangle 1027">
            <a:extLst>
              <a:ext uri="{FF2B5EF4-FFF2-40B4-BE49-F238E27FC236}">
                <a16:creationId xmlns:a16="http://schemas.microsoft.com/office/drawing/2014/main" id="{27991645-C9CB-2D43-8568-396AF3840740}"/>
              </a:ext>
            </a:extLst>
          </p:cNvPr>
          <p:cNvSpPr>
            <a:spLocks noGrp="1" noChangeArrowheads="1"/>
          </p:cNvSpPr>
          <p:nvPr>
            <p:ph idx="1"/>
          </p:nvPr>
        </p:nvSpPr>
        <p:spPr/>
        <p:txBody>
          <a:bodyPr>
            <a:normAutofit fontScale="92500"/>
          </a:bodyPr>
          <a:lstStyle/>
          <a:p>
            <a:pPr eaLnBrk="1" hangingPunct="1"/>
            <a:r>
              <a:rPr lang="en-US" altLang="en-US" sz="2400"/>
              <a:t>Use SimpleBean in jsp: ReuseBean.jsp</a:t>
            </a:r>
          </a:p>
          <a:p>
            <a:pPr lvl="1" eaLnBrk="1" hangingPunct="1">
              <a:lnSpc>
                <a:spcPct val="100000"/>
              </a:lnSpc>
            </a:pPr>
            <a:r>
              <a:rPr lang="en-US" altLang="en-US" sz="2400"/>
              <a:t>Find and instantiate bean</a:t>
            </a:r>
          </a:p>
          <a:p>
            <a:pPr lvl="1" eaLnBrk="1" hangingPunct="1">
              <a:lnSpc>
                <a:spcPct val="100000"/>
              </a:lnSpc>
              <a:buFont typeface="Monotype Sorts" pitchFamily="2" charset="2"/>
              <a:buNone/>
            </a:pPr>
            <a:r>
              <a:rPr lang="en-US" altLang="en-US" sz="2400">
                <a:solidFill>
                  <a:srgbClr val="C00000"/>
                </a:solidFill>
              </a:rPr>
              <a:t> &lt;jsp:useBean id="test" class=“jspBean201.SimpleBean" /&gt; </a:t>
            </a:r>
          </a:p>
          <a:p>
            <a:pPr lvl="1" eaLnBrk="1" hangingPunct="1">
              <a:lnSpc>
                <a:spcPct val="100000"/>
              </a:lnSpc>
              <a:buFont typeface="Monotype Sorts" pitchFamily="2" charset="2"/>
              <a:buNone/>
            </a:pPr>
            <a:endParaRPr lang="en-US" altLang="en-US" sz="2400" b="1"/>
          </a:p>
          <a:p>
            <a:pPr lvl="1" eaLnBrk="1" hangingPunct="1">
              <a:lnSpc>
                <a:spcPct val="100000"/>
              </a:lnSpc>
            </a:pPr>
            <a:r>
              <a:rPr lang="en-US" altLang="en-US" sz="2400" b="1"/>
              <a:t>Set property</a:t>
            </a:r>
          </a:p>
          <a:p>
            <a:pPr lvl="1" eaLnBrk="1" hangingPunct="1">
              <a:lnSpc>
                <a:spcPct val="100000"/>
              </a:lnSpc>
              <a:buFont typeface="Monotype Sorts" pitchFamily="2" charset="2"/>
              <a:buNone/>
            </a:pPr>
            <a:r>
              <a:rPr lang="en-US" altLang="en-US" sz="2400">
                <a:solidFill>
                  <a:srgbClr val="C00000"/>
                </a:solidFill>
              </a:rPr>
              <a:t>&lt;jsp:setProperty name="test" property="message" value="Hello WWW“/&gt;</a:t>
            </a:r>
          </a:p>
          <a:p>
            <a:pPr lvl="1" eaLnBrk="1" hangingPunct="1">
              <a:lnSpc>
                <a:spcPct val="100000"/>
              </a:lnSpc>
              <a:buFont typeface="Monotype Sorts" pitchFamily="2" charset="2"/>
              <a:buNone/>
            </a:pPr>
            <a:endParaRPr lang="en-US" altLang="en-US" sz="2400" b="1"/>
          </a:p>
          <a:p>
            <a:pPr lvl="1" eaLnBrk="1" hangingPunct="1">
              <a:lnSpc>
                <a:spcPct val="100000"/>
              </a:lnSpc>
            </a:pPr>
            <a:r>
              <a:rPr lang="en-US" altLang="en-US" sz="2400"/>
              <a:t>Get property: call the getMessage method and insert what it returns to web page</a:t>
            </a:r>
          </a:p>
          <a:p>
            <a:pPr lvl="1" eaLnBrk="1" hangingPunct="1">
              <a:lnSpc>
                <a:spcPct val="100000"/>
              </a:lnSpc>
              <a:buFont typeface="Monotype Sorts" pitchFamily="2" charset="2"/>
              <a:buNone/>
            </a:pPr>
            <a:r>
              <a:rPr lang="en-US" altLang="en-US" sz="2400">
                <a:solidFill>
                  <a:srgbClr val="C00000"/>
                </a:solidFill>
              </a:rPr>
              <a:t>&lt;H1&gt;Message: &lt;I&gt; </a:t>
            </a:r>
          </a:p>
          <a:p>
            <a:pPr lvl="1" eaLnBrk="1" hangingPunct="1">
              <a:lnSpc>
                <a:spcPct val="100000"/>
              </a:lnSpc>
              <a:buFont typeface="Monotype Sorts" pitchFamily="2" charset="2"/>
              <a:buNone/>
            </a:pPr>
            <a:r>
              <a:rPr lang="en-US" altLang="en-US" sz="2400">
                <a:solidFill>
                  <a:srgbClr val="C00000"/>
                </a:solidFill>
              </a:rPr>
              <a:t> &lt;jsp:getProperty name="test" property="message" /&gt;</a:t>
            </a:r>
          </a:p>
          <a:p>
            <a:pPr lvl="1" eaLnBrk="1" hangingPunct="1">
              <a:lnSpc>
                <a:spcPct val="100000"/>
              </a:lnSpc>
              <a:buFont typeface="Monotype Sorts" pitchFamily="2" charset="2"/>
              <a:buNone/>
            </a:pPr>
            <a:r>
              <a:rPr lang="en-US" altLang="en-US" sz="2400">
                <a:solidFill>
                  <a:srgbClr val="C00000"/>
                </a:solidFill>
              </a:rPr>
              <a:t>&lt;/I&gt;&lt;/H1&gt; </a:t>
            </a:r>
          </a:p>
          <a:p>
            <a:pPr lvl="1" eaLnBrk="1" hangingPunct="1">
              <a:buFont typeface="Monotype Sorts" pitchFamily="2" charset="2"/>
              <a:buNone/>
            </a:pPr>
            <a:endParaRPr lang="en-US" altLang="en-US">
              <a:latin typeface="Arial Unicode MS" panose="020B0604020202020204" pitchFamily="34" charset="-128"/>
            </a:endParaRPr>
          </a:p>
        </p:txBody>
      </p:sp>
    </p:spTree>
    <p:extLst>
      <p:ext uri="{BB962C8B-B14F-4D97-AF65-F5344CB8AC3E}">
        <p14:creationId xmlns:p14="http://schemas.microsoft.com/office/powerpoint/2010/main" val="3838681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animEffect transition="in" filter="blinds(horizontal)">
                                      <p:cBhvr>
                                        <p:cTn id="7" dur="500"/>
                                        <p:tgtEl>
                                          <p:spTgt spid="3379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23">
                                            <p:txEl>
                                              <p:pRg st="2" end="2"/>
                                            </p:txEl>
                                          </p:spTgt>
                                        </p:tgtEl>
                                        <p:attrNameLst>
                                          <p:attrName>style.visibility</p:attrName>
                                        </p:attrNameLst>
                                      </p:cBhvr>
                                      <p:to>
                                        <p:strVal val="visible"/>
                                      </p:to>
                                    </p:set>
                                    <p:animEffect transition="in" filter="blinds(horizontal)">
                                      <p:cBhvr>
                                        <p:cTn id="10" dur="500"/>
                                        <p:tgtEl>
                                          <p:spTgt spid="33792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37923">
                                            <p:txEl>
                                              <p:pRg st="4" end="4"/>
                                            </p:txEl>
                                          </p:spTgt>
                                        </p:tgtEl>
                                        <p:attrNameLst>
                                          <p:attrName>style.visibility</p:attrName>
                                        </p:attrNameLst>
                                      </p:cBhvr>
                                      <p:to>
                                        <p:strVal val="visible"/>
                                      </p:to>
                                    </p:set>
                                    <p:animEffect transition="in" filter="blinds(horizontal)">
                                      <p:cBhvr>
                                        <p:cTn id="15" dur="500"/>
                                        <p:tgtEl>
                                          <p:spTgt spid="33792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7923">
                                            <p:txEl>
                                              <p:pRg st="5" end="5"/>
                                            </p:txEl>
                                          </p:spTgt>
                                        </p:tgtEl>
                                        <p:attrNameLst>
                                          <p:attrName>style.visibility</p:attrName>
                                        </p:attrNameLst>
                                      </p:cBhvr>
                                      <p:to>
                                        <p:strVal val="visible"/>
                                      </p:to>
                                    </p:set>
                                    <p:animEffect transition="in" filter="blinds(horizontal)">
                                      <p:cBhvr>
                                        <p:cTn id="18" dur="500"/>
                                        <p:tgtEl>
                                          <p:spTgt spid="33792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37923">
                                            <p:txEl>
                                              <p:pRg st="7" end="7"/>
                                            </p:txEl>
                                          </p:spTgt>
                                        </p:tgtEl>
                                        <p:attrNameLst>
                                          <p:attrName>style.visibility</p:attrName>
                                        </p:attrNameLst>
                                      </p:cBhvr>
                                      <p:to>
                                        <p:strVal val="visible"/>
                                      </p:to>
                                    </p:set>
                                    <p:animEffect transition="in" filter="blinds(horizontal)">
                                      <p:cBhvr>
                                        <p:cTn id="23" dur="500"/>
                                        <p:tgtEl>
                                          <p:spTgt spid="33792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37923">
                                            <p:txEl>
                                              <p:pRg st="8" end="8"/>
                                            </p:txEl>
                                          </p:spTgt>
                                        </p:tgtEl>
                                        <p:attrNameLst>
                                          <p:attrName>style.visibility</p:attrName>
                                        </p:attrNameLst>
                                      </p:cBhvr>
                                      <p:to>
                                        <p:strVal val="visible"/>
                                      </p:to>
                                    </p:set>
                                    <p:animEffect transition="in" filter="blinds(horizontal)">
                                      <p:cBhvr>
                                        <p:cTn id="26" dur="500"/>
                                        <p:tgtEl>
                                          <p:spTgt spid="337923">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37923">
                                            <p:txEl>
                                              <p:pRg st="9" end="9"/>
                                            </p:txEl>
                                          </p:spTgt>
                                        </p:tgtEl>
                                        <p:attrNameLst>
                                          <p:attrName>style.visibility</p:attrName>
                                        </p:attrNameLst>
                                      </p:cBhvr>
                                      <p:to>
                                        <p:strVal val="visible"/>
                                      </p:to>
                                    </p:set>
                                    <p:animEffect transition="in" filter="blinds(horizontal)">
                                      <p:cBhvr>
                                        <p:cTn id="29" dur="500"/>
                                        <p:tgtEl>
                                          <p:spTgt spid="337923">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37923">
                                            <p:txEl>
                                              <p:pRg st="10" end="10"/>
                                            </p:txEl>
                                          </p:spTgt>
                                        </p:tgtEl>
                                        <p:attrNameLst>
                                          <p:attrName>style.visibility</p:attrName>
                                        </p:attrNameLst>
                                      </p:cBhvr>
                                      <p:to>
                                        <p:strVal val="visible"/>
                                      </p:to>
                                    </p:set>
                                    <p:animEffect transition="in" filter="blinds(horizontal)">
                                      <p:cBhvr>
                                        <p:cTn id="32" dur="500"/>
                                        <p:tgtEl>
                                          <p:spTgt spid="3379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D43627E-D0E4-EB4C-B55F-774FD28A6C7F}"/>
              </a:ext>
            </a:extLst>
          </p:cNvPr>
          <p:cNvSpPr>
            <a:spLocks noGrp="1" noChangeArrowheads="1"/>
          </p:cNvSpPr>
          <p:nvPr>
            <p:ph type="title"/>
          </p:nvPr>
        </p:nvSpPr>
        <p:spPr/>
        <p:txBody>
          <a:bodyPr/>
          <a:lstStyle/>
          <a:p>
            <a:pPr eaLnBrk="1" hangingPunct="1"/>
            <a:r>
              <a:rPr lang="en-US" altLang="en-US" sz="3000">
                <a:latin typeface="+mn-lt"/>
              </a:rPr>
              <a:t>Servlet Methods</a:t>
            </a:r>
          </a:p>
        </p:txBody>
      </p:sp>
      <p:sp>
        <p:nvSpPr>
          <p:cNvPr id="26627" name="Rectangle 3">
            <a:extLst>
              <a:ext uri="{FF2B5EF4-FFF2-40B4-BE49-F238E27FC236}">
                <a16:creationId xmlns:a16="http://schemas.microsoft.com/office/drawing/2014/main" id="{B10FB166-DEFE-AB41-B93F-061B227DEEDE}"/>
              </a:ext>
            </a:extLst>
          </p:cNvPr>
          <p:cNvSpPr>
            <a:spLocks noGrp="1" noChangeArrowheads="1"/>
          </p:cNvSpPr>
          <p:nvPr>
            <p:ph type="body" idx="1"/>
          </p:nvPr>
        </p:nvSpPr>
        <p:spPr/>
        <p:txBody>
          <a:bodyPr/>
          <a:lstStyle/>
          <a:p>
            <a:r>
              <a:rPr lang="en-US" altLang="en-US" dirty="0"/>
              <a:t>Servlets have three principal methods</a:t>
            </a:r>
          </a:p>
          <a:p>
            <a:pPr>
              <a:buFontTx/>
              <a:buNone/>
            </a:pPr>
            <a:endParaRPr lang="en-US" altLang="en-US" sz="2813" dirty="0"/>
          </a:p>
          <a:p>
            <a:pPr lvl="1">
              <a:buFontTx/>
              <a:buNone/>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init</a:t>
            </a:r>
            <a:r>
              <a:rPr lang="en-US" altLang="en-US" dirty="0">
                <a:latin typeface="Courier New" panose="02070309020205020404" pitchFamily="49" charset="0"/>
                <a:cs typeface="Courier New" panose="02070309020205020404" pitchFamily="49" charset="0"/>
              </a:rPr>
              <a:t>()</a:t>
            </a:r>
            <a:r>
              <a:rPr lang="en-US" altLang="en-US" dirty="0"/>
              <a:t>	</a:t>
            </a:r>
            <a:br>
              <a:rPr lang="en-US" altLang="en-US" sz="1969" dirty="0"/>
            </a:br>
            <a:r>
              <a:rPr lang="en-US" altLang="en-US" sz="1969" dirty="0"/>
              <a:t>invoked once, when the servlet is loaded by the servlet container (upon the first client request)</a:t>
            </a:r>
          </a:p>
          <a:p>
            <a:pPr lvl="1">
              <a:buFontTx/>
              <a:buNone/>
            </a:pPr>
            <a:endParaRPr lang="en-US" altLang="en-US" sz="1969" dirty="0"/>
          </a:p>
          <a:p>
            <a:pPr lvl="1">
              <a:buFontTx/>
              <a:buNone/>
            </a:pPr>
            <a:r>
              <a:rPr lang="en-US" altLang="en-US" dirty="0">
                <a:latin typeface="Courier New" panose="02070309020205020404" pitchFamily="49" charset="0"/>
                <a:cs typeface="Courier New" panose="02070309020205020404" pitchFamily="49" charset="0"/>
              </a:rPr>
              <a:t>.service(</a:t>
            </a:r>
            <a:r>
              <a:rPr lang="en-US" altLang="en-US" dirty="0" err="1">
                <a:latin typeface="Courier New" panose="02070309020205020404" pitchFamily="49" charset="0"/>
                <a:cs typeface="Courier New" panose="02070309020205020404" pitchFamily="49" charset="0"/>
              </a:rPr>
              <a:t>HttpServletRequest</a:t>
            </a:r>
            <a:r>
              <a:rPr lang="en-US" altLang="en-US" dirty="0">
                <a:latin typeface="Courier New" panose="02070309020205020404" pitchFamily="49" charset="0"/>
                <a:cs typeface="Courier New" panose="02070309020205020404" pitchFamily="49" charset="0"/>
              </a:rPr>
              <a:t> req, </a:t>
            </a:r>
            <a:r>
              <a:rPr lang="en-US" altLang="en-US" dirty="0" err="1">
                <a:latin typeface="Courier New" panose="02070309020205020404" pitchFamily="49" charset="0"/>
                <a:cs typeface="Courier New" panose="02070309020205020404" pitchFamily="49" charset="0"/>
              </a:rPr>
              <a:t>HttpServletResponse</a:t>
            </a:r>
            <a:r>
              <a:rPr lang="en-US" altLang="en-US" dirty="0">
                <a:latin typeface="Courier New" panose="02070309020205020404" pitchFamily="49" charset="0"/>
                <a:cs typeface="Courier New" panose="02070309020205020404" pitchFamily="49" charset="0"/>
              </a:rPr>
              <a:t> res)</a:t>
            </a:r>
            <a:r>
              <a:rPr lang="en-US" altLang="en-US" sz="1969" dirty="0"/>
              <a:t>	</a:t>
            </a:r>
          </a:p>
          <a:p>
            <a:pPr lvl="1">
              <a:buFontTx/>
              <a:buNone/>
            </a:pPr>
            <a:r>
              <a:rPr lang="en-US" altLang="en-US" sz="1969" dirty="0"/>
              <a:t>	invoked for each HTTP request</a:t>
            </a:r>
            <a:br>
              <a:rPr lang="en-US" altLang="en-US" sz="1969" dirty="0"/>
            </a:br>
            <a:r>
              <a:rPr lang="en-US" altLang="en-US" sz="1969" dirty="0"/>
              <a:t>parameters encapsulate the HTTP request and response</a:t>
            </a:r>
          </a:p>
          <a:p>
            <a:pPr lvl="1">
              <a:buFontTx/>
              <a:buNone/>
            </a:pPr>
            <a:endParaRPr lang="en-US" altLang="en-US" sz="1969" dirty="0"/>
          </a:p>
          <a:p>
            <a:pPr lvl="1">
              <a:buFontTx/>
              <a:buNone/>
            </a:pPr>
            <a:r>
              <a:rPr lang="en-US" altLang="en-US" dirty="0">
                <a:latin typeface="Courier New" panose="02070309020205020404" pitchFamily="49" charset="0"/>
                <a:cs typeface="Courier New" panose="02070309020205020404" pitchFamily="49" charset="0"/>
              </a:rPr>
              <a:t>.destroy()</a:t>
            </a:r>
            <a:r>
              <a:rPr lang="en-US" altLang="en-US" sz="1969" dirty="0"/>
              <a:t>	</a:t>
            </a:r>
          </a:p>
          <a:p>
            <a:pPr lvl="1">
              <a:buFontTx/>
              <a:buNone/>
            </a:pPr>
            <a:r>
              <a:rPr lang="en-US" altLang="en-US" sz="1969" dirty="0"/>
              <a:t>	invoked when the servlet is unloaded </a:t>
            </a:r>
            <a:br>
              <a:rPr lang="en-US" altLang="en-US" sz="1969" dirty="0"/>
            </a:br>
            <a:r>
              <a:rPr lang="en-US" altLang="en-US" sz="1969" dirty="0"/>
              <a:t>(when the servlet container is shut down)</a:t>
            </a:r>
          </a:p>
        </p:txBody>
      </p:sp>
    </p:spTree>
    <p:extLst>
      <p:ext uri="{BB962C8B-B14F-4D97-AF65-F5344CB8AC3E}">
        <p14:creationId xmlns:p14="http://schemas.microsoft.com/office/powerpoint/2010/main" val="5586410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112EDE1D-708F-C74B-806D-F6C73C893602}"/>
              </a:ext>
            </a:extLst>
          </p:cNvPr>
          <p:cNvSpPr>
            <a:spLocks noGrp="1" noChangeArrowheads="1"/>
          </p:cNvSpPr>
          <p:nvPr>
            <p:ph type="title"/>
          </p:nvPr>
        </p:nvSpPr>
        <p:spPr>
          <a:noFill/>
        </p:spPr>
        <p:txBody>
          <a:bodyPr/>
          <a:lstStyle/>
          <a:p>
            <a:pPr eaLnBrk="1" hangingPunct="1"/>
            <a:r>
              <a:rPr lang="en-US" altLang="en-US"/>
              <a:t>Using Beans in JSP</a:t>
            </a:r>
          </a:p>
        </p:txBody>
      </p:sp>
      <p:sp>
        <p:nvSpPr>
          <p:cNvPr id="68611" name="Rectangle 3">
            <a:extLst>
              <a:ext uri="{FF2B5EF4-FFF2-40B4-BE49-F238E27FC236}">
                <a16:creationId xmlns:a16="http://schemas.microsoft.com/office/drawing/2014/main" id="{7A9CDED2-86F4-474F-9B0E-44DEA5160744}"/>
              </a:ext>
            </a:extLst>
          </p:cNvPr>
          <p:cNvSpPr>
            <a:spLocks noGrp="1" noChangeArrowheads="1"/>
          </p:cNvSpPr>
          <p:nvPr>
            <p:ph idx="1"/>
          </p:nvPr>
        </p:nvSpPr>
        <p:spPr/>
        <p:txBody>
          <a:bodyPr/>
          <a:lstStyle/>
          <a:p>
            <a:pPr eaLnBrk="1" hangingPunct="1"/>
            <a:r>
              <a:rPr lang="en-US" altLang="en-US"/>
              <a:t>The jsp:useBean action:</a:t>
            </a:r>
          </a:p>
          <a:p>
            <a:pPr lvl="1" eaLnBrk="1" hangingPunct="1"/>
            <a:r>
              <a:rPr lang="en-US" altLang="en-US" sz="2400"/>
              <a:t>Format</a:t>
            </a:r>
          </a:p>
          <a:p>
            <a:pPr lvl="2" eaLnBrk="1" hangingPunct="1"/>
            <a:r>
              <a:rPr lang="en-US" altLang="en-US" sz="2400"/>
              <a:t>Simple format: &lt;jsp:useBean   …/&gt;</a:t>
            </a:r>
          </a:p>
          <a:p>
            <a:pPr lvl="1" eaLnBrk="1" hangingPunct="1">
              <a:buFont typeface="Monotype Sorts" pitchFamily="2" charset="2"/>
              <a:buNone/>
            </a:pPr>
            <a:r>
              <a:rPr lang="en-US" altLang="en-US" sz="2400">
                <a:solidFill>
                  <a:srgbClr val="C00000"/>
                </a:solidFill>
                <a:latin typeface="Courier New" panose="02070309020205020404" pitchFamily="49" charset="0"/>
              </a:rPr>
              <a:t>&lt;jsp:useBean id="test" class=“jspBean201.SimpleBean" /&gt;</a:t>
            </a:r>
            <a:r>
              <a:rPr lang="en-US" altLang="en-US" sz="2400">
                <a:solidFill>
                  <a:srgbClr val="C00000"/>
                </a:solidFill>
                <a:latin typeface="Arial Unicode MS" panose="020B0604020202020204" pitchFamily="34" charset="-128"/>
              </a:rPr>
              <a:t> </a:t>
            </a:r>
          </a:p>
          <a:p>
            <a:pPr lvl="2" eaLnBrk="1" hangingPunct="1"/>
            <a:endParaRPr lang="en-US" altLang="en-US" sz="2400"/>
          </a:p>
          <a:p>
            <a:pPr lvl="2" eaLnBrk="1" hangingPunct="1"/>
            <a:r>
              <a:rPr lang="en-US" altLang="en-US" sz="2400"/>
              <a:t>Container format: body portion executed only when bean first instantiated</a:t>
            </a:r>
          </a:p>
          <a:p>
            <a:pPr lvl="2" eaLnBrk="1" hangingPunct="1"/>
            <a:r>
              <a:rPr lang="en-US" altLang="en-US" sz="2400">
                <a:solidFill>
                  <a:srgbClr val="C00000"/>
                </a:solidFill>
              </a:rPr>
              <a:t>    &lt;jsp:useBean ...&gt; </a:t>
            </a:r>
            <a:br>
              <a:rPr lang="en-US" altLang="en-US" sz="2400">
                <a:solidFill>
                  <a:srgbClr val="C00000"/>
                </a:solidFill>
              </a:rPr>
            </a:br>
            <a:r>
              <a:rPr lang="en-US" altLang="en-US" sz="2400">
                <a:solidFill>
                  <a:srgbClr val="C00000"/>
                </a:solidFill>
              </a:rPr>
              <a:t>    </a:t>
            </a:r>
            <a:r>
              <a:rPr lang="en-US" altLang="en-US" sz="2400" i="1">
                <a:solidFill>
                  <a:srgbClr val="C00000"/>
                </a:solidFill>
              </a:rPr>
              <a:t>Body</a:t>
            </a:r>
            <a:r>
              <a:rPr lang="en-US" altLang="en-US" sz="2400">
                <a:solidFill>
                  <a:srgbClr val="C00000"/>
                </a:solidFill>
              </a:rPr>
              <a:t> </a:t>
            </a:r>
            <a:br>
              <a:rPr lang="en-US" altLang="en-US" sz="2400">
                <a:solidFill>
                  <a:srgbClr val="C00000"/>
                </a:solidFill>
              </a:rPr>
            </a:br>
            <a:r>
              <a:rPr lang="en-US" altLang="en-US" sz="2400">
                <a:solidFill>
                  <a:srgbClr val="C00000"/>
                </a:solidFill>
              </a:rPr>
              <a:t>  &lt;/jsp:useBean&gt; </a:t>
            </a:r>
          </a:p>
          <a:p>
            <a:pPr lvl="1" eaLnBrk="1" hangingPunct="1"/>
            <a:endParaRPr lang="en-US" altLang="en-US" sz="1800"/>
          </a:p>
        </p:txBody>
      </p:sp>
    </p:spTree>
    <p:extLst>
      <p:ext uri="{BB962C8B-B14F-4D97-AF65-F5344CB8AC3E}">
        <p14:creationId xmlns:p14="http://schemas.microsoft.com/office/powerpoint/2010/main" val="3892494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a:extLst>
              <a:ext uri="{FF2B5EF4-FFF2-40B4-BE49-F238E27FC236}">
                <a16:creationId xmlns:a16="http://schemas.microsoft.com/office/drawing/2014/main" id="{096C9C19-DFE0-7B43-8A9A-5578D1A774B4}"/>
              </a:ext>
            </a:extLst>
          </p:cNvPr>
          <p:cNvSpPr>
            <a:spLocks noGrp="1" noChangeArrowheads="1"/>
          </p:cNvSpPr>
          <p:nvPr>
            <p:ph type="title"/>
          </p:nvPr>
        </p:nvSpPr>
        <p:spPr>
          <a:noFill/>
        </p:spPr>
        <p:txBody>
          <a:bodyPr/>
          <a:lstStyle/>
          <a:p>
            <a:pPr eaLnBrk="1" hangingPunct="1"/>
            <a:r>
              <a:rPr lang="en-US" altLang="en-US"/>
              <a:t>Using Beans in JSP</a:t>
            </a:r>
          </a:p>
        </p:txBody>
      </p:sp>
      <p:sp>
        <p:nvSpPr>
          <p:cNvPr id="339971" name="Rectangle 3">
            <a:extLst>
              <a:ext uri="{FF2B5EF4-FFF2-40B4-BE49-F238E27FC236}">
                <a16:creationId xmlns:a16="http://schemas.microsoft.com/office/drawing/2014/main" id="{A818ABDB-8F68-0847-9FD2-3A171D844A15}"/>
              </a:ext>
            </a:extLst>
          </p:cNvPr>
          <p:cNvSpPr>
            <a:spLocks noGrp="1" noChangeArrowheads="1"/>
          </p:cNvSpPr>
          <p:nvPr>
            <p:ph idx="1"/>
          </p:nvPr>
        </p:nvSpPr>
        <p:spPr>
          <a:xfrm>
            <a:off x="628650" y="851591"/>
            <a:ext cx="7886700" cy="5532879"/>
          </a:xfrm>
        </p:spPr>
        <p:txBody>
          <a:bodyPr>
            <a:normAutofit fontScale="55000" lnSpcReduction="20000"/>
          </a:bodyPr>
          <a:lstStyle/>
          <a:p>
            <a:pPr eaLnBrk="1" hangingPunct="1"/>
            <a:r>
              <a:rPr lang="en-US" altLang="en-US" sz="3200"/>
              <a:t>The jsp:useBean action:</a:t>
            </a:r>
          </a:p>
          <a:p>
            <a:pPr eaLnBrk="1" hangingPunct="1">
              <a:buFont typeface="Monotype Sorts" pitchFamily="2" charset="2"/>
              <a:buNone/>
            </a:pPr>
            <a:r>
              <a:rPr lang="en-US" altLang="en-US" sz="3200" b="1"/>
              <a:t>&lt;jsp:useBean id=.." scope=“..”, type=“..”, beanName=“..”, class=“</a:t>
            </a:r>
            <a:r>
              <a:rPr lang="en-US" altLang="en-US" sz="3200" b="1" i="1"/>
              <a:t>..</a:t>
            </a:r>
            <a:r>
              <a:rPr lang="en-US" altLang="en-US" sz="3200" b="1"/>
              <a:t>" /&gt; </a:t>
            </a:r>
          </a:p>
          <a:p>
            <a:pPr eaLnBrk="1" hangingPunct="1">
              <a:buFont typeface="Monotype Sorts" pitchFamily="2" charset="2"/>
              <a:buNone/>
            </a:pPr>
            <a:r>
              <a:rPr lang="en-US" altLang="en-US" sz="3200" b="1"/>
              <a:t>&lt;jsp:useBean id="table" scope="session" class="jspBean201.TableBean" /&gt;</a:t>
            </a:r>
          </a:p>
          <a:p>
            <a:pPr>
              <a:lnSpc>
                <a:spcPct val="120000"/>
              </a:lnSpc>
            </a:pPr>
            <a:r>
              <a:rPr lang="en-US" altLang="en-US" sz="3200"/>
              <a:t>Scope: Indicates the context in which the bean should be made available </a:t>
            </a:r>
          </a:p>
          <a:p>
            <a:pPr lvl="1">
              <a:lnSpc>
                <a:spcPct val="120000"/>
              </a:lnSpc>
            </a:pPr>
            <a:r>
              <a:rPr lang="en-US" altLang="en-US" sz="3200"/>
              <a:t>page (default):  available only in current page</a:t>
            </a:r>
          </a:p>
          <a:p>
            <a:pPr lvl="1">
              <a:lnSpc>
                <a:spcPct val="120000"/>
              </a:lnSpc>
            </a:pPr>
            <a:r>
              <a:rPr lang="en-US" altLang="en-US" sz="3200"/>
              <a:t>request, available only to current request</a:t>
            </a:r>
          </a:p>
          <a:p>
            <a:pPr lvl="1">
              <a:lnSpc>
                <a:spcPct val="120000"/>
              </a:lnSpc>
            </a:pPr>
            <a:r>
              <a:rPr lang="en-US" altLang="en-US" sz="3200"/>
              <a:t>session, available only during the life of the current HttpSession </a:t>
            </a:r>
          </a:p>
          <a:p>
            <a:pPr lvl="1">
              <a:lnSpc>
                <a:spcPct val="120000"/>
              </a:lnSpc>
            </a:pPr>
            <a:r>
              <a:rPr lang="en-US" altLang="en-US" sz="3200"/>
              <a:t>Application, available to all pages that share the same ServletContext </a:t>
            </a:r>
          </a:p>
          <a:p>
            <a:pPr>
              <a:lnSpc>
                <a:spcPct val="120000"/>
              </a:lnSpc>
            </a:pPr>
            <a:r>
              <a:rPr lang="en-US" altLang="en-US" sz="3200"/>
              <a:t>id: Gives a name to the variable that will reference the bean </a:t>
            </a:r>
          </a:p>
          <a:p>
            <a:pPr lvl="1">
              <a:lnSpc>
                <a:spcPct val="120000"/>
              </a:lnSpc>
            </a:pPr>
            <a:r>
              <a:rPr lang="en-US" altLang="en-US" sz="3200"/>
              <a:t>New bean not instantiated if previous bean with same id and scope exists.</a:t>
            </a:r>
          </a:p>
          <a:p>
            <a:pPr>
              <a:lnSpc>
                <a:spcPct val="120000"/>
              </a:lnSpc>
            </a:pPr>
            <a:r>
              <a:rPr lang="en-US" altLang="en-US" sz="3200"/>
              <a:t>class: Designates the full package name of the bean. </a:t>
            </a:r>
          </a:p>
          <a:p>
            <a:pPr>
              <a:lnSpc>
                <a:spcPct val="120000"/>
              </a:lnSpc>
            </a:pPr>
            <a:r>
              <a:rPr lang="en-US" altLang="en-US" sz="3200"/>
              <a:t>type and beanName: can be used to replace the class attribute</a:t>
            </a:r>
            <a:r>
              <a:rPr lang="en-US" altLang="en-US" sz="3000"/>
              <a:t>	</a:t>
            </a:r>
          </a:p>
        </p:txBody>
      </p:sp>
    </p:spTree>
    <p:extLst>
      <p:ext uri="{BB962C8B-B14F-4D97-AF65-F5344CB8AC3E}">
        <p14:creationId xmlns:p14="http://schemas.microsoft.com/office/powerpoint/2010/main" val="1741483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971">
                                            <p:txEl>
                                              <p:pRg st="3" end="3"/>
                                            </p:txEl>
                                          </p:spTgt>
                                        </p:tgtEl>
                                        <p:attrNameLst>
                                          <p:attrName>style.visibility</p:attrName>
                                        </p:attrNameLst>
                                      </p:cBhvr>
                                      <p:to>
                                        <p:strVal val="visible"/>
                                      </p:to>
                                    </p:set>
                                    <p:animEffect transition="in" filter="blinds(horizontal)">
                                      <p:cBhvr>
                                        <p:cTn id="7" dur="500"/>
                                        <p:tgtEl>
                                          <p:spTgt spid="3399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9971">
                                            <p:txEl>
                                              <p:pRg st="4" end="4"/>
                                            </p:txEl>
                                          </p:spTgt>
                                        </p:tgtEl>
                                        <p:attrNameLst>
                                          <p:attrName>style.visibility</p:attrName>
                                        </p:attrNameLst>
                                      </p:cBhvr>
                                      <p:to>
                                        <p:strVal val="visible"/>
                                      </p:to>
                                    </p:set>
                                    <p:animEffect transition="in" filter="blinds(horizontal)">
                                      <p:cBhvr>
                                        <p:cTn id="12" dur="500"/>
                                        <p:tgtEl>
                                          <p:spTgt spid="33997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971">
                                            <p:txEl>
                                              <p:pRg st="5" end="5"/>
                                            </p:txEl>
                                          </p:spTgt>
                                        </p:tgtEl>
                                        <p:attrNameLst>
                                          <p:attrName>style.visibility</p:attrName>
                                        </p:attrNameLst>
                                      </p:cBhvr>
                                      <p:to>
                                        <p:strVal val="visible"/>
                                      </p:to>
                                    </p:set>
                                    <p:animEffect transition="in" filter="blinds(horizontal)">
                                      <p:cBhvr>
                                        <p:cTn id="17" dur="500"/>
                                        <p:tgtEl>
                                          <p:spTgt spid="33997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9971">
                                            <p:txEl>
                                              <p:pRg st="6" end="6"/>
                                            </p:txEl>
                                          </p:spTgt>
                                        </p:tgtEl>
                                        <p:attrNameLst>
                                          <p:attrName>style.visibility</p:attrName>
                                        </p:attrNameLst>
                                      </p:cBhvr>
                                      <p:to>
                                        <p:strVal val="visible"/>
                                      </p:to>
                                    </p:set>
                                    <p:animEffect transition="in" filter="blinds(horizontal)">
                                      <p:cBhvr>
                                        <p:cTn id="22" dur="500"/>
                                        <p:tgtEl>
                                          <p:spTgt spid="33997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39971">
                                            <p:txEl>
                                              <p:pRg st="7" end="7"/>
                                            </p:txEl>
                                          </p:spTgt>
                                        </p:tgtEl>
                                        <p:attrNameLst>
                                          <p:attrName>style.visibility</p:attrName>
                                        </p:attrNameLst>
                                      </p:cBhvr>
                                      <p:to>
                                        <p:strVal val="visible"/>
                                      </p:to>
                                    </p:set>
                                    <p:animEffect transition="in" filter="blinds(horizontal)">
                                      <p:cBhvr>
                                        <p:cTn id="27" dur="500"/>
                                        <p:tgtEl>
                                          <p:spTgt spid="33997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39971">
                                            <p:txEl>
                                              <p:pRg st="8" end="8"/>
                                            </p:txEl>
                                          </p:spTgt>
                                        </p:tgtEl>
                                        <p:attrNameLst>
                                          <p:attrName>style.visibility</p:attrName>
                                        </p:attrNameLst>
                                      </p:cBhvr>
                                      <p:to>
                                        <p:strVal val="visible"/>
                                      </p:to>
                                    </p:set>
                                    <p:animEffect transition="in" filter="blinds(horizontal)">
                                      <p:cBhvr>
                                        <p:cTn id="32" dur="500"/>
                                        <p:tgtEl>
                                          <p:spTgt spid="339971">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39971">
                                            <p:txEl>
                                              <p:pRg st="9" end="9"/>
                                            </p:txEl>
                                          </p:spTgt>
                                        </p:tgtEl>
                                        <p:attrNameLst>
                                          <p:attrName>style.visibility</p:attrName>
                                        </p:attrNameLst>
                                      </p:cBhvr>
                                      <p:to>
                                        <p:strVal val="visible"/>
                                      </p:to>
                                    </p:set>
                                    <p:animEffect transition="in" filter="blinds(horizontal)">
                                      <p:cBhvr>
                                        <p:cTn id="35" dur="500"/>
                                        <p:tgtEl>
                                          <p:spTgt spid="339971">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39971">
                                            <p:txEl>
                                              <p:pRg st="10" end="10"/>
                                            </p:txEl>
                                          </p:spTgt>
                                        </p:tgtEl>
                                        <p:attrNameLst>
                                          <p:attrName>style.visibility</p:attrName>
                                        </p:attrNameLst>
                                      </p:cBhvr>
                                      <p:to>
                                        <p:strVal val="visible"/>
                                      </p:to>
                                    </p:set>
                                    <p:animEffect transition="in" filter="blinds(horizontal)">
                                      <p:cBhvr>
                                        <p:cTn id="40" dur="500"/>
                                        <p:tgtEl>
                                          <p:spTgt spid="339971">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39971">
                                            <p:txEl>
                                              <p:pRg st="11" end="11"/>
                                            </p:txEl>
                                          </p:spTgt>
                                        </p:tgtEl>
                                        <p:attrNameLst>
                                          <p:attrName>style.visibility</p:attrName>
                                        </p:attrNameLst>
                                      </p:cBhvr>
                                      <p:to>
                                        <p:strVal val="visible"/>
                                      </p:to>
                                    </p:set>
                                    <p:animEffect transition="in" filter="blinds(horizontal)">
                                      <p:cBhvr>
                                        <p:cTn id="45" dur="500"/>
                                        <p:tgtEl>
                                          <p:spTgt spid="3399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a:extLst>
              <a:ext uri="{FF2B5EF4-FFF2-40B4-BE49-F238E27FC236}">
                <a16:creationId xmlns:a16="http://schemas.microsoft.com/office/drawing/2014/main" id="{5B366F83-2E23-4044-9D80-E96246C32857}"/>
              </a:ext>
            </a:extLst>
          </p:cNvPr>
          <p:cNvSpPr>
            <a:spLocks noGrp="1" noChangeArrowheads="1"/>
          </p:cNvSpPr>
          <p:nvPr>
            <p:ph type="title"/>
          </p:nvPr>
        </p:nvSpPr>
        <p:spPr>
          <a:noFill/>
        </p:spPr>
        <p:txBody>
          <a:bodyPr/>
          <a:lstStyle/>
          <a:p>
            <a:pPr eaLnBrk="1" hangingPunct="1"/>
            <a:r>
              <a:rPr lang="en-US" altLang="en-US"/>
              <a:t>Using Beans in JSP</a:t>
            </a:r>
          </a:p>
        </p:txBody>
      </p:sp>
      <p:sp>
        <p:nvSpPr>
          <p:cNvPr id="340995" name="Rectangle 3">
            <a:extLst>
              <a:ext uri="{FF2B5EF4-FFF2-40B4-BE49-F238E27FC236}">
                <a16:creationId xmlns:a16="http://schemas.microsoft.com/office/drawing/2014/main" id="{2B43C59B-C7A3-4049-9420-D686C19C2942}"/>
              </a:ext>
            </a:extLst>
          </p:cNvPr>
          <p:cNvSpPr>
            <a:spLocks noGrp="1" noChangeArrowheads="1"/>
          </p:cNvSpPr>
          <p:nvPr>
            <p:ph idx="1"/>
          </p:nvPr>
        </p:nvSpPr>
        <p:spPr/>
        <p:txBody>
          <a:bodyPr/>
          <a:lstStyle/>
          <a:p>
            <a:pPr eaLnBrk="1" hangingPunct="1"/>
            <a:r>
              <a:rPr lang="en-US" altLang="en-US" sz="2400"/>
              <a:t>The jsp:setProperty action:</a:t>
            </a:r>
          </a:p>
          <a:p>
            <a:pPr lvl="1" eaLnBrk="1" hangingPunct="1"/>
            <a:r>
              <a:rPr lang="en-US" altLang="en-US" sz="2400"/>
              <a:t>Forms:</a:t>
            </a:r>
          </a:p>
          <a:p>
            <a:pPr lvl="1" eaLnBrk="1" hangingPunct="1">
              <a:buFont typeface="Monotype Sorts" pitchFamily="2" charset="2"/>
              <a:buNone/>
            </a:pPr>
            <a:r>
              <a:rPr lang="en-US" altLang="en-US" sz="2400" b="1"/>
              <a:t>&lt;jsp:setProperty name=“.." property=“.." value=".." /&gt;</a:t>
            </a:r>
          </a:p>
          <a:p>
            <a:pPr lvl="1" eaLnBrk="1" hangingPunct="1">
              <a:buFont typeface="Monotype Sorts" pitchFamily="2" charset="2"/>
              <a:buNone/>
            </a:pPr>
            <a:r>
              <a:rPr lang="en-US" altLang="en-US" sz="2400" b="1"/>
              <a:t>&lt;jsp:setProperty name=“.." property=“.." param=".." /&gt;</a:t>
            </a:r>
          </a:p>
          <a:p>
            <a:pPr eaLnBrk="1" hangingPunct="1">
              <a:buFont typeface="Monotype Sorts" pitchFamily="2" charset="2"/>
              <a:buNone/>
            </a:pPr>
            <a:endParaRPr lang="en-US" altLang="en-US" sz="2400" b="1"/>
          </a:p>
          <a:p>
            <a:pPr lvl="1" eaLnBrk="1" hangingPunct="1"/>
            <a:r>
              <a:rPr lang="en-US" altLang="en-US" sz="2400">
                <a:ea typeface="Arial Unicode MS" panose="020B0604020202020204" pitchFamily="34" charset="-128"/>
                <a:cs typeface="Arial Unicode MS" panose="020B0604020202020204" pitchFamily="34" charset="-128"/>
              </a:rPr>
              <a:t>If the value attribute is used</a:t>
            </a:r>
          </a:p>
          <a:p>
            <a:pPr lvl="2" eaLnBrk="1" hangingPunct="1"/>
            <a:r>
              <a:rPr lang="en-US" altLang="en-US" sz="2400"/>
              <a:t>String values are automatically converted to numbers, boolean, Boolean, byte, Byte, char, and Character </a:t>
            </a:r>
            <a:endParaRPr lang="en-US" altLang="en-US" sz="2400">
              <a:ea typeface="Arial Unicode MS" panose="020B0604020202020204" pitchFamily="34" charset="-128"/>
              <a:cs typeface="Arial Unicode MS" panose="020B0604020202020204" pitchFamily="34" charset="-128"/>
            </a:endParaRPr>
          </a:p>
          <a:p>
            <a:pPr lvl="1" eaLnBrk="1" hangingPunct="1"/>
            <a:r>
              <a:rPr lang="en-US" altLang="en-US" sz="2400">
                <a:ea typeface="Arial Unicode MS" panose="020B0604020202020204" pitchFamily="34" charset="-128"/>
                <a:cs typeface="Arial Unicode MS" panose="020B0604020202020204" pitchFamily="34" charset="-128"/>
              </a:rPr>
              <a:t>If the param attribute is used</a:t>
            </a:r>
          </a:p>
          <a:p>
            <a:pPr lvl="2" eaLnBrk="1" hangingPunct="1"/>
            <a:r>
              <a:rPr lang="en-US" altLang="en-US" sz="2400">
                <a:ea typeface="Arial Unicode MS" panose="020B0604020202020204" pitchFamily="34" charset="-128"/>
                <a:cs typeface="Arial Unicode MS" panose="020B0604020202020204" pitchFamily="34" charset="-128"/>
              </a:rPr>
              <a:t>No conversion</a:t>
            </a:r>
          </a:p>
          <a:p>
            <a:pPr lvl="1" eaLnBrk="1" hangingPunct="1"/>
            <a:endParaRPr lang="en-US" alt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16393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0995">
                                            <p:txEl>
                                              <p:pRg st="5" end="5"/>
                                            </p:txEl>
                                          </p:spTgt>
                                        </p:tgtEl>
                                        <p:attrNameLst>
                                          <p:attrName>style.visibility</p:attrName>
                                        </p:attrNameLst>
                                      </p:cBhvr>
                                      <p:to>
                                        <p:strVal val="visible"/>
                                      </p:to>
                                    </p:set>
                                    <p:animEffect transition="in" filter="blinds(horizontal)">
                                      <p:cBhvr>
                                        <p:cTn id="7" dur="500"/>
                                        <p:tgtEl>
                                          <p:spTgt spid="34099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0995">
                                            <p:txEl>
                                              <p:pRg st="6" end="6"/>
                                            </p:txEl>
                                          </p:spTgt>
                                        </p:tgtEl>
                                        <p:attrNameLst>
                                          <p:attrName>style.visibility</p:attrName>
                                        </p:attrNameLst>
                                      </p:cBhvr>
                                      <p:to>
                                        <p:strVal val="visible"/>
                                      </p:to>
                                    </p:set>
                                    <p:animEffect transition="in" filter="blinds(horizontal)">
                                      <p:cBhvr>
                                        <p:cTn id="10" dur="500"/>
                                        <p:tgtEl>
                                          <p:spTgt spid="340995">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40995">
                                            <p:txEl>
                                              <p:pRg st="7" end="7"/>
                                            </p:txEl>
                                          </p:spTgt>
                                        </p:tgtEl>
                                        <p:attrNameLst>
                                          <p:attrName>style.visibility</p:attrName>
                                        </p:attrNameLst>
                                      </p:cBhvr>
                                      <p:to>
                                        <p:strVal val="visible"/>
                                      </p:to>
                                    </p:set>
                                    <p:animEffect transition="in" filter="blinds(horizontal)">
                                      <p:cBhvr>
                                        <p:cTn id="15" dur="500"/>
                                        <p:tgtEl>
                                          <p:spTgt spid="340995">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0995">
                                            <p:txEl>
                                              <p:pRg st="8" end="8"/>
                                            </p:txEl>
                                          </p:spTgt>
                                        </p:tgtEl>
                                        <p:attrNameLst>
                                          <p:attrName>style.visibility</p:attrName>
                                        </p:attrNameLst>
                                      </p:cBhvr>
                                      <p:to>
                                        <p:strVal val="visible"/>
                                      </p:to>
                                    </p:set>
                                    <p:animEffect transition="in" filter="blinds(horizontal)">
                                      <p:cBhvr>
                                        <p:cTn id="18" dur="500"/>
                                        <p:tgtEl>
                                          <p:spTgt spid="340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Outline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t>Servlet</a:t>
            </a:r>
          </a:p>
          <a:p>
            <a:pPr marL="514350" indent="-514350">
              <a:buFont typeface="+mj-lt"/>
              <a:buAutoNum type="arabicPeriod"/>
            </a:pPr>
            <a:r>
              <a:rPr lang="en-US"/>
              <a:t>JSP – Java Server Page </a:t>
            </a:r>
          </a:p>
          <a:p>
            <a:pPr marL="514350" indent="-514350">
              <a:buFont typeface="+mj-lt"/>
              <a:buAutoNum type="arabicPeriod"/>
            </a:pPr>
            <a:r>
              <a:rPr lang="en-US"/>
              <a:t>Java Beans</a:t>
            </a:r>
          </a:p>
          <a:p>
            <a:pPr marL="514350" indent="-514350">
              <a:buFont typeface="+mj-lt"/>
              <a:buAutoNum type="arabicPeriod"/>
            </a:pPr>
            <a:r>
              <a:rPr lang="en-US" altLang="en-US" b="1">
                <a:solidFill>
                  <a:srgbClr val="FF0000"/>
                </a:solidFill>
              </a:rPr>
              <a:t>ORM (Object Relational Mapping)</a:t>
            </a:r>
            <a:endParaRPr lang="en-US" b="1">
              <a:solidFill>
                <a:srgbClr val="FF0000"/>
              </a:solidFill>
            </a:endParaRPr>
          </a:p>
        </p:txBody>
      </p:sp>
      <p:sp>
        <p:nvSpPr>
          <p:cNvPr id="4" name="Slide Number Placeholder 3"/>
          <p:cNvSpPr>
            <a:spLocks noGrp="1"/>
          </p:cNvSpPr>
          <p:nvPr>
            <p:ph type="sldNum" sz="quarter" idx="12"/>
          </p:nvPr>
        </p:nvSpPr>
        <p:spPr/>
        <p:txBody>
          <a:bodyPr/>
          <a:lstStyle/>
          <a:p>
            <a:fld id="{56969FB6-8607-469E-84BB-4E9214D062C9}" type="slidenum">
              <a:rPr lang="en-US" smtClean="0"/>
              <a:pPr/>
              <a:t>73</a:t>
            </a:fld>
            <a:endParaRPr lang="en-US"/>
          </a:p>
        </p:txBody>
      </p:sp>
    </p:spTree>
    <p:extLst>
      <p:ext uri="{BB962C8B-B14F-4D97-AF65-F5344CB8AC3E}">
        <p14:creationId xmlns:p14="http://schemas.microsoft.com/office/powerpoint/2010/main" val="17206759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BB58D9D-21B0-604A-8B7B-13CF2AF79ADE}"/>
              </a:ext>
            </a:extLst>
          </p:cNvPr>
          <p:cNvSpPr>
            <a:spLocks noGrp="1" noChangeArrowheads="1"/>
          </p:cNvSpPr>
          <p:nvPr>
            <p:ph type="title"/>
          </p:nvPr>
        </p:nvSpPr>
        <p:spPr/>
        <p:txBody>
          <a:bodyPr/>
          <a:lstStyle/>
          <a:p>
            <a:pPr eaLnBrk="1" hangingPunct="1"/>
            <a:r>
              <a:rPr lang="en-US" altLang="en-VN"/>
              <a:t>The Object-Oriented Paradigm</a:t>
            </a:r>
          </a:p>
        </p:txBody>
      </p:sp>
      <p:sp>
        <p:nvSpPr>
          <p:cNvPr id="5123" name="Rectangle 3" descr="Rectangle: Click to edit Master text styles&#10;Second level&#10;Third level&#10;Fourth level&#10;Fifth level">
            <a:extLst>
              <a:ext uri="{FF2B5EF4-FFF2-40B4-BE49-F238E27FC236}">
                <a16:creationId xmlns:a16="http://schemas.microsoft.com/office/drawing/2014/main" id="{3641048F-527B-6945-9711-67FFBA3F6DDB}"/>
              </a:ext>
            </a:extLst>
          </p:cNvPr>
          <p:cNvSpPr>
            <a:spLocks noGrp="1" noChangeArrowheads="1"/>
          </p:cNvSpPr>
          <p:nvPr>
            <p:ph type="body" idx="1"/>
          </p:nvPr>
        </p:nvSpPr>
        <p:spPr/>
        <p:txBody>
          <a:bodyPr/>
          <a:lstStyle/>
          <a:p>
            <a:pPr eaLnBrk="1" hangingPunct="1"/>
            <a:r>
              <a:rPr lang="en-US" altLang="en-VN"/>
              <a:t>The world consists of </a:t>
            </a:r>
            <a:r>
              <a:rPr lang="en-US" altLang="en-VN">
                <a:solidFill>
                  <a:schemeClr val="tx2"/>
                </a:solidFill>
              </a:rPr>
              <a:t>objects</a:t>
            </a:r>
          </a:p>
          <a:p>
            <a:pPr eaLnBrk="1" hangingPunct="1"/>
            <a:r>
              <a:rPr lang="en-US" altLang="en-VN"/>
              <a:t>So we use </a:t>
            </a:r>
            <a:r>
              <a:rPr lang="en-US" altLang="en-VN">
                <a:solidFill>
                  <a:schemeClr val="tx2"/>
                </a:solidFill>
              </a:rPr>
              <a:t>object-oriented languages</a:t>
            </a:r>
            <a:r>
              <a:rPr lang="en-US" altLang="en-VN"/>
              <a:t> to write applications</a:t>
            </a:r>
          </a:p>
          <a:p>
            <a:pPr eaLnBrk="1" hangingPunct="1"/>
            <a:r>
              <a:rPr lang="en-US" altLang="en-VN"/>
              <a:t>We want to store some of the application objects (a.k.a. </a:t>
            </a:r>
            <a:r>
              <a:rPr lang="en-US" altLang="en-VN">
                <a:solidFill>
                  <a:schemeClr val="tx2"/>
                </a:solidFill>
              </a:rPr>
              <a:t>persistent objects</a:t>
            </a:r>
            <a:r>
              <a:rPr lang="en-US" altLang="en-VN"/>
              <a:t>)</a:t>
            </a:r>
            <a:endParaRPr lang="en-US" altLang="en-VN" i="1"/>
          </a:p>
          <a:p>
            <a:pPr eaLnBrk="1" hangingPunct="1"/>
            <a:r>
              <a:rPr lang="en-US" altLang="en-VN"/>
              <a:t>So we use a </a:t>
            </a:r>
            <a:r>
              <a:rPr lang="en-US" altLang="en-VN">
                <a:solidFill>
                  <a:schemeClr val="tx2"/>
                </a:solidFill>
              </a:rPr>
              <a:t>Object Database</a:t>
            </a:r>
            <a:r>
              <a:rPr lang="en-US" altLang="en-VN"/>
              <a:t>?</a:t>
            </a:r>
          </a:p>
        </p:txBody>
      </p:sp>
    </p:spTree>
    <p:extLst>
      <p:ext uri="{BB962C8B-B14F-4D97-AF65-F5344CB8AC3E}">
        <p14:creationId xmlns:p14="http://schemas.microsoft.com/office/powerpoint/2010/main" val="18035118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A18860A-8585-CB47-8F05-D6D1F9174DB7}"/>
              </a:ext>
            </a:extLst>
          </p:cNvPr>
          <p:cNvSpPr>
            <a:spLocks noGrp="1" noChangeArrowheads="1"/>
          </p:cNvSpPr>
          <p:nvPr>
            <p:ph type="title"/>
          </p:nvPr>
        </p:nvSpPr>
        <p:spPr/>
        <p:txBody>
          <a:bodyPr/>
          <a:lstStyle/>
          <a:p>
            <a:pPr eaLnBrk="1" hangingPunct="1"/>
            <a:r>
              <a:rPr lang="en-US" altLang="en-VN"/>
              <a:t>The Reality of DBMS</a:t>
            </a:r>
          </a:p>
        </p:txBody>
      </p:sp>
      <p:sp>
        <p:nvSpPr>
          <p:cNvPr id="6147" name="Rectangle 3" descr="Rectangle: Click to edit Master text styles&#10;Second level&#10;Third level&#10;Fourth level&#10;Fifth level">
            <a:extLst>
              <a:ext uri="{FF2B5EF4-FFF2-40B4-BE49-F238E27FC236}">
                <a16:creationId xmlns:a16="http://schemas.microsoft.com/office/drawing/2014/main" id="{E3F4EC0E-D076-1B4A-9B77-27EBC121A949}"/>
              </a:ext>
            </a:extLst>
          </p:cNvPr>
          <p:cNvSpPr>
            <a:spLocks noGrp="1" noChangeArrowheads="1"/>
          </p:cNvSpPr>
          <p:nvPr>
            <p:ph type="body" idx="1"/>
          </p:nvPr>
        </p:nvSpPr>
        <p:spPr/>
        <p:txBody>
          <a:bodyPr>
            <a:normAutofit/>
          </a:bodyPr>
          <a:lstStyle/>
          <a:p>
            <a:pPr eaLnBrk="1" hangingPunct="1">
              <a:lnSpc>
                <a:spcPct val="90000"/>
              </a:lnSpc>
            </a:pPr>
            <a:r>
              <a:rPr lang="en-US" altLang="en-VN" sz="2400"/>
              <a:t>Relational DBMS are still predominant</a:t>
            </a:r>
          </a:p>
          <a:p>
            <a:pPr lvl="1" eaLnBrk="1" hangingPunct="1">
              <a:lnSpc>
                <a:spcPct val="90000"/>
              </a:lnSpc>
            </a:pPr>
            <a:r>
              <a:rPr lang="en-US" altLang="en-VN" sz="2400"/>
              <a:t>Best performance</a:t>
            </a:r>
          </a:p>
          <a:p>
            <a:pPr lvl="1" eaLnBrk="1" hangingPunct="1">
              <a:lnSpc>
                <a:spcPct val="90000"/>
              </a:lnSpc>
            </a:pPr>
            <a:r>
              <a:rPr lang="en-US" altLang="en-VN" sz="2400"/>
              <a:t>Most reliable</a:t>
            </a:r>
          </a:p>
          <a:p>
            <a:pPr lvl="1" eaLnBrk="1" hangingPunct="1">
              <a:lnSpc>
                <a:spcPct val="90000"/>
              </a:lnSpc>
            </a:pPr>
            <a:r>
              <a:rPr lang="en-US" altLang="en-VN" sz="2400"/>
              <a:t>Widest support</a:t>
            </a:r>
          </a:p>
          <a:p>
            <a:pPr eaLnBrk="1" hangingPunct="1">
              <a:lnSpc>
                <a:spcPct val="90000"/>
              </a:lnSpc>
            </a:pPr>
            <a:r>
              <a:rPr lang="en-US" altLang="en-VN" sz="2400"/>
              <a:t>Bridge between OO applications and relational databases</a:t>
            </a:r>
          </a:p>
          <a:p>
            <a:pPr lvl="1" eaLnBrk="1" hangingPunct="1">
              <a:lnSpc>
                <a:spcPct val="90000"/>
              </a:lnSpc>
            </a:pPr>
            <a:r>
              <a:rPr lang="en-US" altLang="en-VN" sz="2400"/>
              <a:t>CLI and embedded SQL (JDBC)</a:t>
            </a:r>
          </a:p>
          <a:p>
            <a:pPr lvl="1" eaLnBrk="1" hangingPunct="1">
              <a:lnSpc>
                <a:spcPct val="90000"/>
              </a:lnSpc>
            </a:pPr>
            <a:r>
              <a:rPr lang="en-US" altLang="en-VN" sz="2400">
                <a:solidFill>
                  <a:srgbClr val="CC0000"/>
                </a:solidFill>
              </a:rPr>
              <a:t>Object-Relational Mapping (ORM)</a:t>
            </a:r>
            <a:r>
              <a:rPr lang="en-US" altLang="en-VN" sz="2400"/>
              <a:t> tools</a:t>
            </a:r>
          </a:p>
        </p:txBody>
      </p:sp>
    </p:spTree>
    <p:extLst>
      <p:ext uri="{BB962C8B-B14F-4D97-AF65-F5344CB8AC3E}">
        <p14:creationId xmlns:p14="http://schemas.microsoft.com/office/powerpoint/2010/main" val="2787209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90CF9B1A-B855-5A44-A60E-EA2C5F6A8DF7}"/>
              </a:ext>
            </a:extLst>
          </p:cNvPr>
          <p:cNvSpPr>
            <a:spLocks noGrp="1" noChangeArrowheads="1"/>
          </p:cNvSpPr>
          <p:nvPr>
            <p:ph type="title"/>
          </p:nvPr>
        </p:nvSpPr>
        <p:spPr/>
        <p:txBody>
          <a:bodyPr/>
          <a:lstStyle/>
          <a:p>
            <a:r>
              <a:rPr lang="en-US" altLang="en-VN"/>
              <a:t>Object-Relational Mapping</a:t>
            </a:r>
          </a:p>
        </p:txBody>
      </p:sp>
      <p:sp>
        <p:nvSpPr>
          <p:cNvPr id="16387" name="Rectangle 5" descr="Rectangle: Click to edit Master text styles&#10;Second level&#10;Third level&#10;Fourth level&#10;Fifth level">
            <a:extLst>
              <a:ext uri="{FF2B5EF4-FFF2-40B4-BE49-F238E27FC236}">
                <a16:creationId xmlns:a16="http://schemas.microsoft.com/office/drawing/2014/main" id="{C2960D03-4D4D-6647-9237-81B081D27DCC}"/>
              </a:ext>
            </a:extLst>
          </p:cNvPr>
          <p:cNvSpPr>
            <a:spLocks noGrp="1" noChangeArrowheads="1"/>
          </p:cNvSpPr>
          <p:nvPr>
            <p:ph type="body" idx="1"/>
          </p:nvPr>
        </p:nvSpPr>
        <p:spPr/>
        <p:txBody>
          <a:bodyPr/>
          <a:lstStyle/>
          <a:p>
            <a:r>
              <a:rPr lang="en-US" altLang="en-VN"/>
              <a:t>It is a programming technique for converting object-type data of an object oriented programming language into database tables.</a:t>
            </a:r>
          </a:p>
          <a:p>
            <a:r>
              <a:rPr lang="en-US" altLang="en-VN"/>
              <a:t>Hibernate is used convert object data in JAVA to relational database tables.</a:t>
            </a:r>
          </a:p>
        </p:txBody>
      </p:sp>
      <p:sp>
        <p:nvSpPr>
          <p:cNvPr id="5" name="Rectangle 2">
            <a:extLst>
              <a:ext uri="{FF2B5EF4-FFF2-40B4-BE49-F238E27FC236}">
                <a16:creationId xmlns:a16="http://schemas.microsoft.com/office/drawing/2014/main" id="{5688E74F-59DF-524C-84ED-94159E42192B}"/>
              </a:ext>
            </a:extLst>
          </p:cNvPr>
          <p:cNvSpPr txBox="1">
            <a:spLocks noChangeArrowheads="1"/>
          </p:cNvSpPr>
          <p:nvPr/>
        </p:nvSpPr>
        <p:spPr>
          <a:xfrm>
            <a:off x="628650" y="3060020"/>
            <a:ext cx="7886700" cy="737960"/>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altLang="zh-CN" sz="3200" b="1" kern="1200" dirty="0">
                <a:solidFill>
                  <a:schemeClr val="tx1"/>
                </a:solidFill>
                <a:latin typeface="Linh AvantGarde" panose="02000603030000020004" pitchFamily="2" charset="0"/>
                <a:ea typeface="+mj-ea"/>
                <a:cs typeface="+mj-cs"/>
              </a:defRPr>
            </a:lvl1pPr>
          </a:lstStyle>
          <a:p>
            <a:r>
              <a:rPr lang="en-US" altLang="en-VN"/>
              <a:t>What is Hibernate?</a:t>
            </a:r>
          </a:p>
        </p:txBody>
      </p:sp>
      <p:sp>
        <p:nvSpPr>
          <p:cNvPr id="6" name="Rectangle 3" descr="Rectangle: Click to edit Master text styles&#10;Second level&#10;Third level&#10;Fourth level&#10;Fifth level">
            <a:extLst>
              <a:ext uri="{FF2B5EF4-FFF2-40B4-BE49-F238E27FC236}">
                <a16:creationId xmlns:a16="http://schemas.microsoft.com/office/drawing/2014/main" id="{5794E84C-2290-C84D-BC38-816A65E39EF3}"/>
              </a:ext>
            </a:extLst>
          </p:cNvPr>
          <p:cNvSpPr txBox="1">
            <a:spLocks noChangeArrowheads="1"/>
          </p:cNvSpPr>
          <p:nvPr/>
        </p:nvSpPr>
        <p:spPr>
          <a:xfrm>
            <a:off x="628650" y="3797980"/>
            <a:ext cx="7772400" cy="2397666"/>
          </a:xfrm>
          <a:prstGeom prst="rect">
            <a:avLst/>
          </a:prstGeom>
        </p:spPr>
        <p:txBody>
          <a:bodyPr vert="horz" lIns="91440" tIns="45720" rIns="91440" bIns="45720" rtlCol="0">
            <a:norm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t>It is an object-relational mapping (ORM) solution that allows for persisting Java objects in a relational database</a:t>
            </a:r>
          </a:p>
          <a:p>
            <a:pPr>
              <a:defRPr/>
            </a:pPr>
            <a:r>
              <a:rPr lang="en-US" dirty="0"/>
              <a:t>Open source</a:t>
            </a:r>
          </a:p>
          <a:p>
            <a:pPr>
              <a:defRPr/>
            </a:pPr>
            <a:r>
              <a:rPr lang="en-US" dirty="0"/>
              <a:t>Development started late 2001</a:t>
            </a:r>
          </a:p>
          <a:p>
            <a:pPr marL="0" indent="0">
              <a:buFont typeface="Wingdings" pitchFamily="2" charset="2"/>
              <a:buNone/>
              <a:defRPr/>
            </a:pPr>
            <a:endParaRPr lang="en-US" dirty="0"/>
          </a:p>
        </p:txBody>
      </p:sp>
    </p:spTree>
    <p:extLst>
      <p:ext uri="{BB962C8B-B14F-4D97-AF65-F5344CB8AC3E}">
        <p14:creationId xmlns:p14="http://schemas.microsoft.com/office/powerpoint/2010/main" val="21325023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D06DC21-478A-734E-A4D3-9C11C37A1FA1}"/>
              </a:ext>
            </a:extLst>
          </p:cNvPr>
          <p:cNvSpPr>
            <a:spLocks noGrp="1" noChangeArrowheads="1"/>
          </p:cNvSpPr>
          <p:nvPr>
            <p:ph type="title"/>
          </p:nvPr>
        </p:nvSpPr>
        <p:spPr/>
        <p:txBody>
          <a:bodyPr/>
          <a:lstStyle/>
          <a:p>
            <a:pPr eaLnBrk="1" hangingPunct="1"/>
            <a:r>
              <a:rPr lang="en-US" altLang="en-VN"/>
              <a:t>The ORM Approach</a:t>
            </a:r>
          </a:p>
        </p:txBody>
      </p:sp>
      <p:sp>
        <p:nvSpPr>
          <p:cNvPr id="18435" name="Line 4">
            <a:extLst>
              <a:ext uri="{FF2B5EF4-FFF2-40B4-BE49-F238E27FC236}">
                <a16:creationId xmlns:a16="http://schemas.microsoft.com/office/drawing/2014/main" id="{17131CA3-E815-294F-9C25-EA2404D08A2C}"/>
              </a:ext>
            </a:extLst>
          </p:cNvPr>
          <p:cNvSpPr>
            <a:spLocks noChangeShapeType="1"/>
          </p:cNvSpPr>
          <p:nvPr/>
        </p:nvSpPr>
        <p:spPr bwMode="auto">
          <a:xfrm>
            <a:off x="2895600" y="3886200"/>
            <a:ext cx="518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VN"/>
          </a:p>
        </p:txBody>
      </p:sp>
      <p:sp>
        <p:nvSpPr>
          <p:cNvPr id="18436" name="Oval 5">
            <a:extLst>
              <a:ext uri="{FF2B5EF4-FFF2-40B4-BE49-F238E27FC236}">
                <a16:creationId xmlns:a16="http://schemas.microsoft.com/office/drawing/2014/main" id="{89D0BE40-C42C-3542-B5BF-4BECCF8BF7CF}"/>
              </a:ext>
            </a:extLst>
          </p:cNvPr>
          <p:cNvSpPr>
            <a:spLocks noChangeArrowheads="1"/>
          </p:cNvSpPr>
          <p:nvPr/>
        </p:nvSpPr>
        <p:spPr bwMode="auto">
          <a:xfrm>
            <a:off x="3581400" y="2971800"/>
            <a:ext cx="1295400" cy="533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ctr" eaLnBrk="1" hangingPunct="1"/>
            <a:r>
              <a:rPr lang="en-US" altLang="en-VN" sz="2000"/>
              <a:t>customer</a:t>
            </a:r>
          </a:p>
        </p:txBody>
      </p:sp>
      <p:sp>
        <p:nvSpPr>
          <p:cNvPr id="18437" name="Rectangle 6">
            <a:extLst>
              <a:ext uri="{FF2B5EF4-FFF2-40B4-BE49-F238E27FC236}">
                <a16:creationId xmlns:a16="http://schemas.microsoft.com/office/drawing/2014/main" id="{623AB268-0725-2341-BD7E-CE0AE1D79A41}"/>
              </a:ext>
            </a:extLst>
          </p:cNvPr>
          <p:cNvSpPr>
            <a:spLocks noChangeArrowheads="1"/>
          </p:cNvSpPr>
          <p:nvPr/>
        </p:nvSpPr>
        <p:spPr bwMode="auto">
          <a:xfrm>
            <a:off x="3352800" y="2362200"/>
            <a:ext cx="41148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VN" altLang="en-VN"/>
          </a:p>
        </p:txBody>
      </p:sp>
      <p:sp>
        <p:nvSpPr>
          <p:cNvPr id="18438" name="Oval 7">
            <a:extLst>
              <a:ext uri="{FF2B5EF4-FFF2-40B4-BE49-F238E27FC236}">
                <a16:creationId xmlns:a16="http://schemas.microsoft.com/office/drawing/2014/main" id="{299D1EBC-1142-5A44-A410-0AAE49513BCD}"/>
              </a:ext>
            </a:extLst>
          </p:cNvPr>
          <p:cNvSpPr>
            <a:spLocks noChangeArrowheads="1"/>
          </p:cNvSpPr>
          <p:nvPr/>
        </p:nvSpPr>
        <p:spPr bwMode="auto">
          <a:xfrm>
            <a:off x="4953000" y="2514600"/>
            <a:ext cx="1295400" cy="533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ctr" eaLnBrk="1" hangingPunct="1"/>
            <a:r>
              <a:rPr lang="en-US" altLang="en-VN" sz="2000"/>
              <a:t>employee</a:t>
            </a:r>
          </a:p>
        </p:txBody>
      </p:sp>
      <p:sp>
        <p:nvSpPr>
          <p:cNvPr id="18439" name="Oval 8">
            <a:extLst>
              <a:ext uri="{FF2B5EF4-FFF2-40B4-BE49-F238E27FC236}">
                <a16:creationId xmlns:a16="http://schemas.microsoft.com/office/drawing/2014/main" id="{8787545C-AE38-C642-9F9F-FE3063970AFD}"/>
              </a:ext>
            </a:extLst>
          </p:cNvPr>
          <p:cNvSpPr>
            <a:spLocks noChangeArrowheads="1"/>
          </p:cNvSpPr>
          <p:nvPr/>
        </p:nvSpPr>
        <p:spPr bwMode="auto">
          <a:xfrm>
            <a:off x="6019800" y="3124200"/>
            <a:ext cx="1295400" cy="533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ctr" eaLnBrk="1" hangingPunct="1"/>
            <a:r>
              <a:rPr lang="en-US" altLang="en-VN" sz="2000"/>
              <a:t>account</a:t>
            </a:r>
          </a:p>
        </p:txBody>
      </p:sp>
      <p:sp>
        <p:nvSpPr>
          <p:cNvPr id="18440" name="Oval 9">
            <a:extLst>
              <a:ext uri="{FF2B5EF4-FFF2-40B4-BE49-F238E27FC236}">
                <a16:creationId xmlns:a16="http://schemas.microsoft.com/office/drawing/2014/main" id="{02564D3D-F17E-1049-B9A8-F8FDE7CA5267}"/>
              </a:ext>
            </a:extLst>
          </p:cNvPr>
          <p:cNvSpPr>
            <a:spLocks noChangeArrowheads="1"/>
          </p:cNvSpPr>
          <p:nvPr/>
        </p:nvSpPr>
        <p:spPr bwMode="auto">
          <a:xfrm>
            <a:off x="5029200" y="3352800"/>
            <a:ext cx="3048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VN" altLang="en-VN"/>
          </a:p>
        </p:txBody>
      </p:sp>
      <p:sp>
        <p:nvSpPr>
          <p:cNvPr id="18441" name="Oval 10">
            <a:extLst>
              <a:ext uri="{FF2B5EF4-FFF2-40B4-BE49-F238E27FC236}">
                <a16:creationId xmlns:a16="http://schemas.microsoft.com/office/drawing/2014/main" id="{64235CCB-9CB6-F143-93E3-9C9F14615E8C}"/>
              </a:ext>
            </a:extLst>
          </p:cNvPr>
          <p:cNvSpPr>
            <a:spLocks noChangeArrowheads="1"/>
          </p:cNvSpPr>
          <p:nvPr/>
        </p:nvSpPr>
        <p:spPr bwMode="auto">
          <a:xfrm>
            <a:off x="6781800" y="2667000"/>
            <a:ext cx="3048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VN" altLang="en-VN"/>
          </a:p>
        </p:txBody>
      </p:sp>
      <p:sp>
        <p:nvSpPr>
          <p:cNvPr id="18442" name="Oval 11">
            <a:extLst>
              <a:ext uri="{FF2B5EF4-FFF2-40B4-BE49-F238E27FC236}">
                <a16:creationId xmlns:a16="http://schemas.microsoft.com/office/drawing/2014/main" id="{950FA5D3-FB9E-7247-ACB3-2FC23517903F}"/>
              </a:ext>
            </a:extLst>
          </p:cNvPr>
          <p:cNvSpPr>
            <a:spLocks noChangeArrowheads="1"/>
          </p:cNvSpPr>
          <p:nvPr/>
        </p:nvSpPr>
        <p:spPr bwMode="auto">
          <a:xfrm>
            <a:off x="3886200" y="2514600"/>
            <a:ext cx="457200" cy="1524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VN" altLang="en-VN"/>
          </a:p>
        </p:txBody>
      </p:sp>
      <p:sp>
        <p:nvSpPr>
          <p:cNvPr id="18443" name="Text Box 12">
            <a:extLst>
              <a:ext uri="{FF2B5EF4-FFF2-40B4-BE49-F238E27FC236}">
                <a16:creationId xmlns:a16="http://schemas.microsoft.com/office/drawing/2014/main" id="{C110154B-FAB9-384F-9E0F-B51C31FC6C29}"/>
              </a:ext>
            </a:extLst>
          </p:cNvPr>
          <p:cNvSpPr txBox="1">
            <a:spLocks noChangeArrowheads="1"/>
          </p:cNvSpPr>
          <p:nvPr/>
        </p:nvSpPr>
        <p:spPr bwMode="auto">
          <a:xfrm>
            <a:off x="1411288" y="2727325"/>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en-VN" sz="2000"/>
              <a:t>Application</a:t>
            </a:r>
          </a:p>
        </p:txBody>
      </p:sp>
      <p:sp>
        <p:nvSpPr>
          <p:cNvPr id="18444" name="Rectangle 13">
            <a:extLst>
              <a:ext uri="{FF2B5EF4-FFF2-40B4-BE49-F238E27FC236}">
                <a16:creationId xmlns:a16="http://schemas.microsoft.com/office/drawing/2014/main" id="{6C8EA28A-4D02-2A45-AE2B-6856964AD23C}"/>
              </a:ext>
            </a:extLst>
          </p:cNvPr>
          <p:cNvSpPr>
            <a:spLocks noChangeArrowheads="1"/>
          </p:cNvSpPr>
          <p:nvPr/>
        </p:nvSpPr>
        <p:spPr bwMode="auto">
          <a:xfrm>
            <a:off x="3352800" y="3962400"/>
            <a:ext cx="41148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VN" altLang="en-VN"/>
          </a:p>
        </p:txBody>
      </p:sp>
      <p:sp>
        <p:nvSpPr>
          <p:cNvPr id="18445" name="Text Box 14">
            <a:extLst>
              <a:ext uri="{FF2B5EF4-FFF2-40B4-BE49-F238E27FC236}">
                <a16:creationId xmlns:a16="http://schemas.microsoft.com/office/drawing/2014/main" id="{9965E5B6-9F44-9346-856F-800AAACBBAAD}"/>
              </a:ext>
            </a:extLst>
          </p:cNvPr>
          <p:cNvSpPr txBox="1">
            <a:spLocks noChangeArrowheads="1"/>
          </p:cNvSpPr>
          <p:nvPr/>
        </p:nvSpPr>
        <p:spPr bwMode="auto">
          <a:xfrm>
            <a:off x="685800" y="4403725"/>
            <a:ext cx="2554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en-VN" sz="2000"/>
              <a:t>Persistent Data Store</a:t>
            </a:r>
          </a:p>
        </p:txBody>
      </p:sp>
      <p:sp>
        <p:nvSpPr>
          <p:cNvPr id="18446" name="Text Box 15">
            <a:extLst>
              <a:ext uri="{FF2B5EF4-FFF2-40B4-BE49-F238E27FC236}">
                <a16:creationId xmlns:a16="http://schemas.microsoft.com/office/drawing/2014/main" id="{0EF9972B-37E9-C640-8C1C-1C2B021F9B15}"/>
              </a:ext>
            </a:extLst>
          </p:cNvPr>
          <p:cNvSpPr txBox="1">
            <a:spLocks noChangeArrowheads="1"/>
          </p:cNvSpPr>
          <p:nvPr/>
        </p:nvSpPr>
        <p:spPr bwMode="auto">
          <a:xfrm>
            <a:off x="1411288" y="3641725"/>
            <a:ext cx="1216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en-VN" sz="2000"/>
              <a:t>ORM tool</a:t>
            </a:r>
          </a:p>
        </p:txBody>
      </p:sp>
      <p:sp>
        <p:nvSpPr>
          <p:cNvPr id="18447" name="Text Box 16">
            <a:extLst>
              <a:ext uri="{FF2B5EF4-FFF2-40B4-BE49-F238E27FC236}">
                <a16:creationId xmlns:a16="http://schemas.microsoft.com/office/drawing/2014/main" id="{0362D64E-D800-9C4D-BB41-33481CBC5E5D}"/>
              </a:ext>
            </a:extLst>
          </p:cNvPr>
          <p:cNvSpPr txBox="1">
            <a:spLocks noChangeArrowheads="1"/>
          </p:cNvSpPr>
          <p:nvPr/>
        </p:nvSpPr>
        <p:spPr bwMode="auto">
          <a:xfrm>
            <a:off x="3725863" y="4273550"/>
            <a:ext cx="35131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r>
              <a:rPr lang="en-US" altLang="en-VN" sz="2000"/>
              <a:t>Oracle, MySQL, SQL Server …</a:t>
            </a:r>
          </a:p>
          <a:p>
            <a:pPr eaLnBrk="1" hangingPunct="1"/>
            <a:r>
              <a:rPr lang="en-US" altLang="en-VN" sz="2000"/>
              <a:t>Flat files, XML …</a:t>
            </a:r>
          </a:p>
        </p:txBody>
      </p:sp>
      <p:sp>
        <p:nvSpPr>
          <p:cNvPr id="18448" name="Line 17">
            <a:extLst>
              <a:ext uri="{FF2B5EF4-FFF2-40B4-BE49-F238E27FC236}">
                <a16:creationId xmlns:a16="http://schemas.microsoft.com/office/drawing/2014/main" id="{DCEAA732-780F-AD44-95C4-33C6459B8C16}"/>
              </a:ext>
            </a:extLst>
          </p:cNvPr>
          <p:cNvSpPr>
            <a:spLocks noChangeShapeType="1"/>
          </p:cNvSpPr>
          <p:nvPr/>
        </p:nvSpPr>
        <p:spPr bwMode="auto">
          <a:xfrm>
            <a:off x="4267200" y="3505200"/>
            <a:ext cx="0" cy="685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VN"/>
          </a:p>
        </p:txBody>
      </p:sp>
      <p:sp>
        <p:nvSpPr>
          <p:cNvPr id="18449" name="Line 18">
            <a:extLst>
              <a:ext uri="{FF2B5EF4-FFF2-40B4-BE49-F238E27FC236}">
                <a16:creationId xmlns:a16="http://schemas.microsoft.com/office/drawing/2014/main" id="{2F4852E5-5881-254A-8505-176B23590DBD}"/>
              </a:ext>
            </a:extLst>
          </p:cNvPr>
          <p:cNvSpPr>
            <a:spLocks noChangeShapeType="1"/>
          </p:cNvSpPr>
          <p:nvPr/>
        </p:nvSpPr>
        <p:spPr bwMode="auto">
          <a:xfrm>
            <a:off x="5562600" y="3048000"/>
            <a:ext cx="0" cy="1219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VN"/>
          </a:p>
        </p:txBody>
      </p:sp>
      <p:sp>
        <p:nvSpPr>
          <p:cNvPr id="18450" name="Line 19">
            <a:extLst>
              <a:ext uri="{FF2B5EF4-FFF2-40B4-BE49-F238E27FC236}">
                <a16:creationId xmlns:a16="http://schemas.microsoft.com/office/drawing/2014/main" id="{F8307FA4-D9A6-1642-B6A5-8B1AB486E055}"/>
              </a:ext>
            </a:extLst>
          </p:cNvPr>
          <p:cNvSpPr>
            <a:spLocks noChangeShapeType="1"/>
          </p:cNvSpPr>
          <p:nvPr/>
        </p:nvSpPr>
        <p:spPr bwMode="auto">
          <a:xfrm>
            <a:off x="6705600" y="3657600"/>
            <a:ext cx="0" cy="609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VN"/>
          </a:p>
        </p:txBody>
      </p:sp>
    </p:spTree>
    <p:extLst>
      <p:ext uri="{BB962C8B-B14F-4D97-AF65-F5344CB8AC3E}">
        <p14:creationId xmlns:p14="http://schemas.microsoft.com/office/powerpoint/2010/main" val="42851555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8F2C88-04F8-AD44-8528-C5297AC73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3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9418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EB4EFE2-EBC7-6046-B928-EBE4560C2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3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9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5AED93C-765A-6D4A-83FE-1A10671D16EB}"/>
              </a:ext>
            </a:extLst>
          </p:cNvPr>
          <p:cNvSpPr>
            <a:spLocks noGrp="1" noChangeArrowheads="1"/>
          </p:cNvSpPr>
          <p:nvPr>
            <p:ph type="title"/>
          </p:nvPr>
        </p:nvSpPr>
        <p:spPr/>
        <p:txBody>
          <a:bodyPr/>
          <a:lstStyle/>
          <a:p>
            <a:pPr eaLnBrk="1" hangingPunct="1"/>
            <a:r>
              <a:rPr lang="en-US" altLang="en-US" sz="3000">
                <a:latin typeface="+mn-lt"/>
              </a:rPr>
              <a:t>Servlet Methods</a:t>
            </a:r>
          </a:p>
        </p:txBody>
      </p:sp>
      <p:sp>
        <p:nvSpPr>
          <p:cNvPr id="28675" name="Rectangle 3">
            <a:extLst>
              <a:ext uri="{FF2B5EF4-FFF2-40B4-BE49-F238E27FC236}">
                <a16:creationId xmlns:a16="http://schemas.microsoft.com/office/drawing/2014/main" id="{35595152-F852-D648-B9BA-3C4DBE83DCCF}"/>
              </a:ext>
            </a:extLst>
          </p:cNvPr>
          <p:cNvSpPr>
            <a:spLocks noGrp="1" noChangeArrowheads="1"/>
          </p:cNvSpPr>
          <p:nvPr>
            <p:ph type="body" idx="1"/>
          </p:nvPr>
        </p:nvSpPr>
        <p:spPr/>
        <p:txBody>
          <a:bodyPr/>
          <a:lstStyle/>
          <a:p>
            <a:r>
              <a:rPr lang="en-US" altLang="en-US" dirty="0"/>
              <a:t>The default .service() method simply invokes method-specific methods</a:t>
            </a:r>
          </a:p>
          <a:p>
            <a:pPr lvl="1"/>
            <a:r>
              <a:rPr lang="en-US" altLang="en-US" dirty="0"/>
              <a:t>depending upon the HTTP request method</a:t>
            </a:r>
          </a:p>
        </p:txBody>
      </p:sp>
      <p:sp>
        <p:nvSpPr>
          <p:cNvPr id="28676" name="Text Box 4">
            <a:extLst>
              <a:ext uri="{FF2B5EF4-FFF2-40B4-BE49-F238E27FC236}">
                <a16:creationId xmlns:a16="http://schemas.microsoft.com/office/drawing/2014/main" id="{20D53D55-2715-1145-AD60-F2935E3926C6}"/>
              </a:ext>
            </a:extLst>
          </p:cNvPr>
          <p:cNvSpPr txBox="1">
            <a:spLocks noChangeArrowheads="1"/>
          </p:cNvSpPr>
          <p:nvPr/>
        </p:nvSpPr>
        <p:spPr bwMode="auto">
          <a:xfrm>
            <a:off x="1330524" y="3668614"/>
            <a:ext cx="1625713" cy="38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75">
                <a:latin typeface="Courier New" panose="02070309020205020404" pitchFamily="49" charset="0"/>
                <a:cs typeface="Courier New" panose="02070309020205020404" pitchFamily="49" charset="0"/>
              </a:rPr>
              <a:t>.service()</a:t>
            </a:r>
          </a:p>
        </p:txBody>
      </p:sp>
      <p:sp>
        <p:nvSpPr>
          <p:cNvPr id="28677" name="Text Box 5">
            <a:extLst>
              <a:ext uri="{FF2B5EF4-FFF2-40B4-BE49-F238E27FC236}">
                <a16:creationId xmlns:a16="http://schemas.microsoft.com/office/drawing/2014/main" id="{55672369-236D-4F4D-B9EC-385A488A1D22}"/>
              </a:ext>
            </a:extLst>
          </p:cNvPr>
          <p:cNvSpPr txBox="1">
            <a:spLocks noChangeArrowheads="1"/>
          </p:cNvSpPr>
          <p:nvPr/>
        </p:nvSpPr>
        <p:spPr bwMode="auto">
          <a:xfrm>
            <a:off x="4421684" y="3353098"/>
            <a:ext cx="1481442" cy="124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75">
                <a:latin typeface="Courier New" panose="02070309020205020404" pitchFamily="49" charset="0"/>
                <a:cs typeface="Courier New" panose="02070309020205020404" pitchFamily="49" charset="0"/>
              </a:rPr>
              <a:t>.doGet()</a:t>
            </a:r>
          </a:p>
          <a:p>
            <a:pPr>
              <a:spcBef>
                <a:spcPct val="0"/>
              </a:spcBef>
              <a:buFontTx/>
              <a:buNone/>
            </a:pPr>
            <a:r>
              <a:rPr lang="en-US" altLang="en-US" sz="1875">
                <a:latin typeface="Courier New" panose="02070309020205020404" pitchFamily="49" charset="0"/>
                <a:cs typeface="Courier New" panose="02070309020205020404" pitchFamily="49" charset="0"/>
              </a:rPr>
              <a:t>.doPost()</a:t>
            </a:r>
          </a:p>
          <a:p>
            <a:pPr>
              <a:spcBef>
                <a:spcPct val="0"/>
              </a:spcBef>
              <a:buFontTx/>
              <a:buNone/>
            </a:pPr>
            <a:r>
              <a:rPr lang="en-US" altLang="en-US" sz="1875">
                <a:latin typeface="Courier New" panose="02070309020205020404" pitchFamily="49" charset="0"/>
                <a:cs typeface="Courier New" panose="02070309020205020404" pitchFamily="49" charset="0"/>
              </a:rPr>
              <a:t>.doHead()</a:t>
            </a:r>
          </a:p>
          <a:p>
            <a:pPr>
              <a:spcBef>
                <a:spcPct val="0"/>
              </a:spcBef>
              <a:buFontTx/>
              <a:buNone/>
            </a:pPr>
            <a:r>
              <a:rPr lang="en-US" altLang="en-US" sz="1875">
                <a:latin typeface="Courier New" panose="02070309020205020404" pitchFamily="49" charset="0"/>
                <a:cs typeface="Courier New" panose="02070309020205020404" pitchFamily="49" charset="0"/>
              </a:rPr>
              <a:t>… etc.</a:t>
            </a:r>
          </a:p>
        </p:txBody>
      </p:sp>
      <p:sp>
        <p:nvSpPr>
          <p:cNvPr id="104454" name="Line 6">
            <a:extLst>
              <a:ext uri="{FF2B5EF4-FFF2-40B4-BE49-F238E27FC236}">
                <a16:creationId xmlns:a16="http://schemas.microsoft.com/office/drawing/2014/main" id="{560268CC-DE85-49A1-BF0A-72193069CE03}"/>
              </a:ext>
            </a:extLst>
          </p:cNvPr>
          <p:cNvSpPr>
            <a:spLocks noChangeShapeType="1"/>
          </p:cNvSpPr>
          <p:nvPr/>
        </p:nvSpPr>
        <p:spPr bwMode="auto">
          <a:xfrm>
            <a:off x="2957215" y="3859114"/>
            <a:ext cx="131415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620" tIns="45310" rIns="90620" bIns="45310"/>
          <a:lstStyle/>
          <a:p>
            <a:pPr>
              <a:defRPr/>
            </a:pPr>
            <a:endParaRPr lang="en-US" sz="1688">
              <a:ln w="57150">
                <a:solidFill>
                  <a:schemeClr val="tx1"/>
                </a:solidFill>
              </a:ln>
            </a:endParaRPr>
          </a:p>
        </p:txBody>
      </p:sp>
    </p:spTree>
    <p:extLst>
      <p:ext uri="{BB962C8B-B14F-4D97-AF65-F5344CB8AC3E}">
        <p14:creationId xmlns:p14="http://schemas.microsoft.com/office/powerpoint/2010/main" val="3746625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B91C-61DE-1C44-BD62-16369DDB3614}"/>
              </a:ext>
            </a:extLst>
          </p:cNvPr>
          <p:cNvSpPr>
            <a:spLocks noGrp="1"/>
          </p:cNvSpPr>
          <p:nvPr>
            <p:ph type="title"/>
          </p:nvPr>
        </p:nvSpPr>
        <p:spPr/>
        <p:txBody>
          <a:bodyPr/>
          <a:lstStyle/>
          <a:p>
            <a:r>
              <a:rPr lang="en-VN"/>
              <a:t>The ORM Approach</a:t>
            </a:r>
          </a:p>
        </p:txBody>
      </p:sp>
      <p:sp>
        <p:nvSpPr>
          <p:cNvPr id="3" name="Content Placeholder 2">
            <a:extLst>
              <a:ext uri="{FF2B5EF4-FFF2-40B4-BE49-F238E27FC236}">
                <a16:creationId xmlns:a16="http://schemas.microsoft.com/office/drawing/2014/main" id="{08BFB7FF-64AF-6547-8FFF-1EDB4B93983B}"/>
              </a:ext>
            </a:extLst>
          </p:cNvPr>
          <p:cNvSpPr>
            <a:spLocks noGrp="1"/>
          </p:cNvSpPr>
          <p:nvPr>
            <p:ph idx="1"/>
          </p:nvPr>
        </p:nvSpPr>
        <p:spPr>
          <a:xfrm>
            <a:off x="628649" y="851592"/>
            <a:ext cx="8368393" cy="5174881"/>
          </a:xfrm>
        </p:spPr>
        <p:txBody>
          <a:bodyPr/>
          <a:lstStyle/>
          <a:p>
            <a:r>
              <a:rPr lang="en-VN"/>
              <a:t>Normal SQL query</a:t>
            </a:r>
          </a:p>
          <a:p>
            <a:pPr marL="444500" lvl="1" indent="0">
              <a:buNone/>
            </a:pPr>
            <a:r>
              <a:rPr lang="en-US" sz="2000">
                <a:latin typeface="Courier New" panose="02070309020205020404" pitchFamily="49" charset="0"/>
                <a:cs typeface="Courier New" panose="02070309020205020404" pitchFamily="49" charset="0"/>
              </a:rPr>
              <a:t>book_list = new List(); </a:t>
            </a:r>
          </a:p>
          <a:p>
            <a:pPr marL="444500" lvl="1" indent="0">
              <a:buNone/>
            </a:pPr>
            <a:r>
              <a:rPr lang="en-US" sz="2000">
                <a:latin typeface="Courier New" panose="02070309020205020404" pitchFamily="49" charset="0"/>
                <a:cs typeface="Courier New" panose="02070309020205020404" pitchFamily="49" charset="0"/>
              </a:rPr>
              <a:t>sql = "SELECT * FROM library WHERE author = 'Linus’”; </a:t>
            </a:r>
          </a:p>
          <a:p>
            <a:pPr marL="444500" lvl="1" indent="0">
              <a:buNone/>
            </a:pPr>
            <a:r>
              <a:rPr lang="en-US" sz="2000">
                <a:latin typeface="Courier New" panose="02070309020205020404" pitchFamily="49" charset="0"/>
                <a:cs typeface="Courier New" panose="02070309020205020404" pitchFamily="49" charset="0"/>
              </a:rPr>
              <a:t>data = query(sql); </a:t>
            </a:r>
          </a:p>
          <a:p>
            <a:pPr marL="444500" lvl="1" indent="0">
              <a:buNone/>
            </a:pPr>
            <a:r>
              <a:rPr lang="en-US" sz="2000">
                <a:latin typeface="Courier New" panose="02070309020205020404" pitchFamily="49" charset="0"/>
                <a:cs typeface="Courier New" panose="02070309020205020404" pitchFamily="49" charset="0"/>
              </a:rPr>
              <a:t>while (row = data.next()) { </a:t>
            </a:r>
          </a:p>
          <a:p>
            <a:pPr marL="444500" lvl="1" indent="0">
              <a:buNone/>
            </a:pPr>
            <a:r>
              <a:rPr lang="en-US" sz="2000">
                <a:latin typeface="Courier New" panose="02070309020205020404" pitchFamily="49" charset="0"/>
                <a:cs typeface="Courier New" panose="02070309020205020404" pitchFamily="49" charset="0"/>
              </a:rPr>
              <a:t>book = new Book(); book.setAuthor(row.get('author'); book_list.add(book); </a:t>
            </a:r>
          </a:p>
          <a:p>
            <a:pPr marL="444500" lvl="1" indent="0">
              <a:buNone/>
            </a:pPr>
            <a:r>
              <a:rPr lang="en-US" sz="2000">
                <a:latin typeface="Courier New" panose="02070309020205020404" pitchFamily="49" charset="0"/>
                <a:cs typeface="Courier New" panose="02070309020205020404" pitchFamily="49" charset="0"/>
              </a:rPr>
              <a:t>}</a:t>
            </a:r>
          </a:p>
          <a:p>
            <a:r>
              <a:rPr lang="en-US"/>
              <a:t>ORM approach</a:t>
            </a:r>
          </a:p>
          <a:p>
            <a:pPr marL="444500" lvl="1" indent="0">
              <a:buNone/>
            </a:pPr>
            <a:r>
              <a:rPr lang="en-US" sz="2000">
                <a:latin typeface="Courier New" panose="02070309020205020404" pitchFamily="49" charset="0"/>
                <a:cs typeface="Courier New" panose="02070309020205020404" pitchFamily="49" charset="0"/>
              </a:rPr>
              <a:t>book_list = BookTable.query(author="Linus");</a:t>
            </a:r>
            <a:endParaRPr lang="en-VN" sz="20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3BCA7E5-8013-6D46-A4EC-E0366E873808}"/>
              </a:ext>
            </a:extLst>
          </p:cNvPr>
          <p:cNvSpPr>
            <a:spLocks noGrp="1"/>
          </p:cNvSpPr>
          <p:nvPr>
            <p:ph type="sldNum" sz="quarter" idx="12"/>
          </p:nvPr>
        </p:nvSpPr>
        <p:spPr/>
        <p:txBody>
          <a:bodyPr/>
          <a:lstStyle/>
          <a:p>
            <a:fld id="{11F88B7E-86B8-4862-842E-2DB840C1EC76}" type="slidenum">
              <a:rPr lang="zh-CN" altLang="en-US" smtClean="0"/>
              <a:t>80</a:t>
            </a:fld>
            <a:endParaRPr lang="zh-CN" altLang="en-US"/>
          </a:p>
        </p:txBody>
      </p:sp>
    </p:spTree>
    <p:extLst>
      <p:ext uri="{BB962C8B-B14F-4D97-AF65-F5344CB8AC3E}">
        <p14:creationId xmlns:p14="http://schemas.microsoft.com/office/powerpoint/2010/main" val="27545497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0E83-1B10-EC49-A01B-2064E245A6DD}"/>
              </a:ext>
            </a:extLst>
          </p:cNvPr>
          <p:cNvSpPr>
            <a:spLocks noGrp="1"/>
          </p:cNvSpPr>
          <p:nvPr>
            <p:ph type="title"/>
          </p:nvPr>
        </p:nvSpPr>
        <p:spPr/>
        <p:txBody>
          <a:bodyPr/>
          <a:lstStyle/>
          <a:p>
            <a:r>
              <a:rPr lang="en-VN"/>
              <a:t>Mapping</a:t>
            </a:r>
          </a:p>
        </p:txBody>
      </p:sp>
      <p:sp>
        <p:nvSpPr>
          <p:cNvPr id="3" name="Content Placeholder 2">
            <a:extLst>
              <a:ext uri="{FF2B5EF4-FFF2-40B4-BE49-F238E27FC236}">
                <a16:creationId xmlns:a16="http://schemas.microsoft.com/office/drawing/2014/main" id="{929F01AF-30A0-9044-996C-A0D5B0F68E12}"/>
              </a:ext>
            </a:extLst>
          </p:cNvPr>
          <p:cNvSpPr>
            <a:spLocks noGrp="1"/>
          </p:cNvSpPr>
          <p:nvPr>
            <p:ph idx="1"/>
          </p:nvPr>
        </p:nvSpPr>
        <p:spPr>
          <a:xfrm>
            <a:off x="179615" y="851592"/>
            <a:ext cx="8719456" cy="5504759"/>
          </a:xfrm>
        </p:spPr>
        <p:txBody>
          <a:bodyPr>
            <a:normAutofit fontScale="92500" lnSpcReduction="20000"/>
          </a:bodyPr>
          <a:lstStyle/>
          <a:p>
            <a:pPr marL="0" indent="0">
              <a:lnSpc>
                <a:spcPct val="110000"/>
              </a:lnSpc>
              <a:buNone/>
            </a:pPr>
            <a:r>
              <a:rPr lang="en-US" sz="1800">
                <a:latin typeface="Courier New" panose="02070309020205020404" pitchFamily="49" charset="0"/>
                <a:cs typeface="Courier New" panose="02070309020205020404" pitchFamily="49" charset="0"/>
              </a:rPr>
              <a:t>&lt;?xml version = "1.0" encoding = "utf-8"?&gt; &lt;!DOCTYPE hibernate-mapping PUBLIC "-//Hibernate/Hibernate Mapping DTD//EN" "http://www.hibernate.org/dtd/hibernate-mapping-3.0.dtd"&gt; </a:t>
            </a:r>
          </a:p>
          <a:p>
            <a:pPr marL="0" indent="0">
              <a:lnSpc>
                <a:spcPct val="110000"/>
              </a:lnSpc>
              <a:buNone/>
            </a:pPr>
            <a:r>
              <a:rPr lang="en-US" sz="1800">
                <a:latin typeface="Courier New" panose="02070309020205020404" pitchFamily="49" charset="0"/>
                <a:cs typeface="Courier New" panose="02070309020205020404" pitchFamily="49" charset="0"/>
              </a:rPr>
              <a:t>&lt;hibernate-mapping&gt;</a:t>
            </a:r>
          </a:p>
          <a:p>
            <a:pPr marL="0" indent="0">
              <a:lnSpc>
                <a:spcPct val="110000"/>
              </a:lnSpc>
              <a:buNone/>
            </a:pPr>
            <a:r>
              <a:rPr lang="en-US" sz="1800">
                <a:latin typeface="Courier New" panose="02070309020205020404" pitchFamily="49" charset="0"/>
                <a:cs typeface="Courier New" panose="02070309020205020404" pitchFamily="49" charset="0"/>
              </a:rPr>
              <a:t>&lt;class name = "Employee" table = "EMPLOYEE"&gt; </a:t>
            </a:r>
          </a:p>
          <a:p>
            <a:pPr marL="0" indent="0">
              <a:lnSpc>
                <a:spcPct val="110000"/>
              </a:lnSpc>
              <a:buNone/>
            </a:pPr>
            <a:r>
              <a:rPr lang="en-US" sz="1800">
                <a:latin typeface="Courier New" panose="02070309020205020404" pitchFamily="49" charset="0"/>
                <a:cs typeface="Courier New" panose="02070309020205020404" pitchFamily="49" charset="0"/>
              </a:rPr>
              <a:t>&lt;meta attribute = "class-description"&gt; This class contains the employee detail. &lt;/meta&gt; </a:t>
            </a:r>
          </a:p>
          <a:p>
            <a:pPr marL="0" indent="0">
              <a:lnSpc>
                <a:spcPct val="110000"/>
              </a:lnSpc>
              <a:buNone/>
            </a:pPr>
            <a:r>
              <a:rPr lang="en-US" sz="1800">
                <a:latin typeface="Courier New" panose="02070309020205020404" pitchFamily="49" charset="0"/>
                <a:cs typeface="Courier New" panose="02070309020205020404" pitchFamily="49" charset="0"/>
              </a:rPr>
              <a:t>&lt;id name = "id" type = "int" column = "id"&gt;</a:t>
            </a:r>
          </a:p>
          <a:p>
            <a:pPr marL="0" indent="0">
              <a:lnSpc>
                <a:spcPct val="110000"/>
              </a:lnSpc>
              <a:buNone/>
            </a:pPr>
            <a:r>
              <a:rPr lang="en-US" sz="1800">
                <a:latin typeface="Courier New" panose="02070309020205020404" pitchFamily="49" charset="0"/>
                <a:cs typeface="Courier New" panose="02070309020205020404" pitchFamily="49" charset="0"/>
              </a:rPr>
              <a:t>   &lt;generator class="native"/&gt; </a:t>
            </a:r>
          </a:p>
          <a:p>
            <a:pPr marL="0" indent="0">
              <a:lnSpc>
                <a:spcPct val="110000"/>
              </a:lnSpc>
              <a:buNone/>
            </a:pPr>
            <a:r>
              <a:rPr lang="en-US" sz="1800">
                <a:latin typeface="Courier New" panose="02070309020205020404" pitchFamily="49" charset="0"/>
                <a:cs typeface="Courier New" panose="02070309020205020404" pitchFamily="49" charset="0"/>
              </a:rPr>
              <a:t>&lt;/id&gt; </a:t>
            </a:r>
          </a:p>
          <a:p>
            <a:pPr marL="0" indent="0">
              <a:lnSpc>
                <a:spcPct val="110000"/>
              </a:lnSpc>
              <a:buNone/>
            </a:pPr>
            <a:r>
              <a:rPr lang="en-US" sz="1800">
                <a:latin typeface="Courier New" panose="02070309020205020404" pitchFamily="49" charset="0"/>
                <a:cs typeface="Courier New" panose="02070309020205020404" pitchFamily="49" charset="0"/>
              </a:rPr>
              <a:t>&lt;property name = "firstName" column = "first_name" type = "string"/&gt; </a:t>
            </a:r>
          </a:p>
          <a:p>
            <a:pPr marL="0" indent="0">
              <a:lnSpc>
                <a:spcPct val="110000"/>
              </a:lnSpc>
              <a:buNone/>
            </a:pPr>
            <a:r>
              <a:rPr lang="en-US" sz="1800">
                <a:latin typeface="Courier New" panose="02070309020205020404" pitchFamily="49" charset="0"/>
                <a:cs typeface="Courier New" panose="02070309020205020404" pitchFamily="49" charset="0"/>
              </a:rPr>
              <a:t>&lt;property name = "lastName" column = "last_name" type = "string"/&gt; </a:t>
            </a:r>
          </a:p>
          <a:p>
            <a:pPr marL="0" indent="0">
              <a:lnSpc>
                <a:spcPct val="110000"/>
              </a:lnSpc>
              <a:buNone/>
            </a:pPr>
            <a:r>
              <a:rPr lang="en-US" sz="1800">
                <a:latin typeface="Courier New" panose="02070309020205020404" pitchFamily="49" charset="0"/>
                <a:cs typeface="Courier New" panose="02070309020205020404" pitchFamily="49" charset="0"/>
              </a:rPr>
              <a:t>&lt;property name = "salary" column = "salary" type = "int"/&gt; &lt;/class&gt; </a:t>
            </a:r>
          </a:p>
          <a:p>
            <a:pPr marL="0" indent="0">
              <a:lnSpc>
                <a:spcPct val="110000"/>
              </a:lnSpc>
              <a:buNone/>
            </a:pPr>
            <a:r>
              <a:rPr lang="en-US" sz="1800">
                <a:latin typeface="Courier New" panose="02070309020205020404" pitchFamily="49" charset="0"/>
                <a:cs typeface="Courier New" panose="02070309020205020404" pitchFamily="49" charset="0"/>
              </a:rPr>
              <a:t>&lt;/hibernate-mapping&gt;</a:t>
            </a:r>
            <a:endParaRPr lang="en-VN" sz="180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B7CDCA8-1601-8546-87DD-38CE6CD3B8B9}"/>
              </a:ext>
            </a:extLst>
          </p:cNvPr>
          <p:cNvSpPr>
            <a:spLocks noGrp="1"/>
          </p:cNvSpPr>
          <p:nvPr>
            <p:ph type="sldNum" sz="quarter" idx="12"/>
          </p:nvPr>
        </p:nvSpPr>
        <p:spPr/>
        <p:txBody>
          <a:bodyPr/>
          <a:lstStyle/>
          <a:p>
            <a:fld id="{11F88B7E-86B8-4862-842E-2DB840C1EC76}" type="slidenum">
              <a:rPr lang="zh-CN" altLang="en-US" smtClean="0"/>
              <a:t>81</a:t>
            </a:fld>
            <a:endParaRPr lang="zh-CN" altLang="en-US"/>
          </a:p>
        </p:txBody>
      </p:sp>
    </p:spTree>
    <p:extLst>
      <p:ext uri="{BB962C8B-B14F-4D97-AF65-F5344CB8AC3E}">
        <p14:creationId xmlns:p14="http://schemas.microsoft.com/office/powerpoint/2010/main" val="37194729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a:extLst>
              <a:ext uri="{FF2B5EF4-FFF2-40B4-BE49-F238E27FC236}">
                <a16:creationId xmlns:a16="http://schemas.microsoft.com/office/drawing/2014/main" id="{CE903506-5930-9B4A-A3C1-FA72063E9A5D}"/>
              </a:ext>
            </a:extLst>
          </p:cNvPr>
          <p:cNvSpPr>
            <a:spLocks noGrp="1" noChangeArrowheads="1"/>
          </p:cNvSpPr>
          <p:nvPr>
            <p:ph type="title"/>
          </p:nvPr>
        </p:nvSpPr>
        <p:spPr/>
        <p:txBody>
          <a:bodyPr/>
          <a:lstStyle/>
          <a:p>
            <a:pPr eaLnBrk="1" hangingPunct="1"/>
            <a:r>
              <a:rPr lang="en-US" altLang="en-VN"/>
              <a:t>Advantages of ORM</a:t>
            </a:r>
          </a:p>
        </p:txBody>
      </p:sp>
      <p:sp>
        <p:nvSpPr>
          <p:cNvPr id="73731" name="Rectangle 1027" descr="Rectangle: Click to edit Master text styles&#10;Second level&#10;Third level&#10;Fourth level&#10;Fifth level">
            <a:extLst>
              <a:ext uri="{FF2B5EF4-FFF2-40B4-BE49-F238E27FC236}">
                <a16:creationId xmlns:a16="http://schemas.microsoft.com/office/drawing/2014/main" id="{BCD13E0C-EF44-7841-A2B5-EAA045879A81}"/>
              </a:ext>
            </a:extLst>
          </p:cNvPr>
          <p:cNvSpPr>
            <a:spLocks noGrp="1" noChangeArrowheads="1"/>
          </p:cNvSpPr>
          <p:nvPr>
            <p:ph type="body" idx="1"/>
          </p:nvPr>
        </p:nvSpPr>
        <p:spPr>
          <a:xfrm>
            <a:off x="628650" y="1143000"/>
            <a:ext cx="7772400" cy="4267200"/>
          </a:xfrm>
        </p:spPr>
        <p:txBody>
          <a:bodyPr>
            <a:normAutofit/>
          </a:bodyPr>
          <a:lstStyle/>
          <a:p>
            <a:pPr eaLnBrk="1" hangingPunct="1">
              <a:lnSpc>
                <a:spcPct val="90000"/>
              </a:lnSpc>
            </a:pPr>
            <a:r>
              <a:rPr lang="en-US" altLang="en-VN" sz="2800"/>
              <a:t>Make RDBMS look like ODBMS</a:t>
            </a:r>
          </a:p>
          <a:p>
            <a:pPr eaLnBrk="1" hangingPunct="1">
              <a:lnSpc>
                <a:spcPct val="90000"/>
              </a:lnSpc>
            </a:pPr>
            <a:r>
              <a:rPr lang="en-US" altLang="en-VN" sz="2800"/>
              <a:t>Data are accessed as objects, not rows and columns</a:t>
            </a:r>
          </a:p>
          <a:p>
            <a:pPr eaLnBrk="1" hangingPunct="1">
              <a:lnSpc>
                <a:spcPct val="90000"/>
              </a:lnSpc>
            </a:pPr>
            <a:r>
              <a:rPr lang="en-US" altLang="en-VN" sz="2800"/>
              <a:t>Simplify many common operations. </a:t>
            </a:r>
          </a:p>
          <a:p>
            <a:pPr eaLnBrk="1" hangingPunct="1">
              <a:lnSpc>
                <a:spcPct val="90000"/>
              </a:lnSpc>
            </a:pPr>
            <a:r>
              <a:rPr lang="en-US" altLang="en-VN" sz="2800"/>
              <a:t>Improve portability</a:t>
            </a:r>
          </a:p>
          <a:p>
            <a:pPr lvl="1" eaLnBrk="1" hangingPunct="1">
              <a:lnSpc>
                <a:spcPct val="90000"/>
              </a:lnSpc>
            </a:pPr>
            <a:r>
              <a:rPr lang="en-US" altLang="en-VN" sz="2400"/>
              <a:t>Use an object-oriented query language (OQL)</a:t>
            </a:r>
          </a:p>
          <a:p>
            <a:pPr lvl="1" eaLnBrk="1" hangingPunct="1">
              <a:lnSpc>
                <a:spcPct val="90000"/>
              </a:lnSpc>
            </a:pPr>
            <a:r>
              <a:rPr lang="en-US" altLang="en-VN" sz="2400"/>
              <a:t>Separate DB specific SQL statements from application code</a:t>
            </a:r>
          </a:p>
          <a:p>
            <a:pPr eaLnBrk="1" hangingPunct="1">
              <a:lnSpc>
                <a:spcPct val="90000"/>
              </a:lnSpc>
            </a:pPr>
            <a:r>
              <a:rPr lang="en-US" altLang="en-VN" sz="2800"/>
              <a:t>Object caching</a:t>
            </a:r>
          </a:p>
        </p:txBody>
      </p:sp>
    </p:spTree>
    <p:extLst>
      <p:ext uri="{BB962C8B-B14F-4D97-AF65-F5344CB8AC3E}">
        <p14:creationId xmlns:p14="http://schemas.microsoft.com/office/powerpoint/2010/main" val="4747854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9D11DA-9360-3148-8FA3-CCCB05E71757}"/>
              </a:ext>
            </a:extLst>
          </p:cNvPr>
          <p:cNvSpPr>
            <a:spLocks noGrp="1"/>
          </p:cNvSpPr>
          <p:nvPr>
            <p:ph type="sldNum" sz="quarter" idx="4294967295"/>
          </p:nvPr>
        </p:nvSpPr>
        <p:spPr>
          <a:xfrm>
            <a:off x="7086600" y="6356350"/>
            <a:ext cx="2057400" cy="365125"/>
          </a:xfrm>
        </p:spPr>
        <p:txBody>
          <a:bodyPr/>
          <a:lstStyle/>
          <a:p>
            <a:fld id="{11F88B7E-86B8-4862-842E-2DB840C1EC76}" type="slidenum">
              <a:rPr lang="zh-CN" altLang="en-US" smtClean="0"/>
              <a:t>83</a:t>
            </a:fld>
            <a:endParaRPr lang="zh-CN" altLang="en-US"/>
          </a:p>
        </p:txBody>
      </p:sp>
    </p:spTree>
    <p:extLst>
      <p:ext uri="{BB962C8B-B14F-4D97-AF65-F5344CB8AC3E}">
        <p14:creationId xmlns:p14="http://schemas.microsoft.com/office/powerpoint/2010/main" val="272806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a:extLst>
              <a:ext uri="{FF2B5EF4-FFF2-40B4-BE49-F238E27FC236}">
                <a16:creationId xmlns:a16="http://schemas.microsoft.com/office/drawing/2014/main" id="{092FA666-EB37-4761-AE0B-9653C9A273FC}"/>
              </a:ext>
            </a:extLst>
          </p:cNvPr>
          <p:cNvSpPr>
            <a:spLocks noChangeArrowheads="1"/>
          </p:cNvSpPr>
          <p:nvPr/>
        </p:nvSpPr>
        <p:spPr bwMode="auto">
          <a:xfrm>
            <a:off x="633263" y="1192314"/>
            <a:ext cx="825103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49" tIns="45625" rIns="91249" bIns="45625"/>
          <a:lstStyle/>
          <a:p>
            <a:pPr marL="339825" indent="-339825" algn="ctr">
              <a:lnSpc>
                <a:spcPct val="90000"/>
              </a:lnSpc>
              <a:defRPr/>
            </a:pPr>
            <a:r>
              <a:rPr lang="en-US" altLang="zh-CN" sz="1688" dirty="0"/>
              <a:t>Methods of </a:t>
            </a:r>
            <a:r>
              <a:rPr lang="en-US" altLang="zh-CN" sz="1688" dirty="0" err="1"/>
              <a:t>HttpServlet</a:t>
            </a:r>
            <a:r>
              <a:rPr lang="en-US" altLang="zh-CN" sz="1688" dirty="0"/>
              <a:t> and HTTP requests</a:t>
            </a:r>
          </a:p>
          <a:p>
            <a:pPr marL="339825" indent="-339825" algn="ctr">
              <a:lnSpc>
                <a:spcPct val="90000"/>
              </a:lnSpc>
              <a:defRPr/>
            </a:pPr>
            <a:endParaRPr lang="en-US" altLang="zh-CN" sz="1688" dirty="0"/>
          </a:p>
          <a:p>
            <a:pPr marL="339825" indent="-339825" algn="ctr">
              <a:lnSpc>
                <a:spcPct val="90000"/>
              </a:lnSpc>
              <a:defRPr/>
            </a:pPr>
            <a:endParaRPr lang="en-US" altLang="zh-CN" sz="1688" dirty="0"/>
          </a:p>
          <a:p>
            <a:pPr marL="339825" indent="-339825" algn="ctr">
              <a:lnSpc>
                <a:spcPct val="90000"/>
              </a:lnSpc>
              <a:defRPr/>
            </a:pPr>
            <a:endParaRPr lang="en-US" altLang="zh-CN" sz="1688" dirty="0"/>
          </a:p>
          <a:p>
            <a:pPr marL="339825" indent="-339825" algn="ctr">
              <a:lnSpc>
                <a:spcPct val="90000"/>
              </a:lnSpc>
              <a:defRPr/>
            </a:pPr>
            <a:endParaRPr lang="en-US" altLang="zh-CN" sz="1688" dirty="0"/>
          </a:p>
          <a:p>
            <a:pPr marL="339825" indent="-339825" algn="ctr">
              <a:lnSpc>
                <a:spcPct val="90000"/>
              </a:lnSpc>
              <a:defRPr/>
            </a:pPr>
            <a:endParaRPr lang="en-US" altLang="zh-CN" sz="1688" dirty="0"/>
          </a:p>
          <a:p>
            <a:pPr marL="339825" indent="-339825">
              <a:lnSpc>
                <a:spcPct val="90000"/>
              </a:lnSpc>
              <a:defRPr/>
            </a:pPr>
            <a:endParaRPr lang="en-US" altLang="zh-CN" sz="1688" dirty="0"/>
          </a:p>
          <a:p>
            <a:pPr marL="339825" indent="-339825">
              <a:lnSpc>
                <a:spcPct val="90000"/>
              </a:lnSpc>
              <a:defRPr/>
            </a:pPr>
            <a:endParaRPr lang="en-US" altLang="zh-CN" sz="1688" dirty="0"/>
          </a:p>
          <a:p>
            <a:pPr marL="339825" indent="-339825">
              <a:lnSpc>
                <a:spcPct val="90000"/>
              </a:lnSpc>
              <a:defRPr/>
            </a:pPr>
            <a:endParaRPr lang="en-US" altLang="zh-CN" sz="1688" dirty="0"/>
          </a:p>
          <a:p>
            <a:pPr marL="339825" indent="-339825">
              <a:lnSpc>
                <a:spcPct val="90000"/>
              </a:lnSpc>
              <a:defRPr/>
            </a:pPr>
            <a:endParaRPr lang="en-US" altLang="zh-CN" sz="1688" dirty="0"/>
          </a:p>
          <a:p>
            <a:pPr marL="339825" indent="-339825">
              <a:lnSpc>
                <a:spcPct val="90000"/>
              </a:lnSpc>
              <a:defRPr/>
            </a:pPr>
            <a:endParaRPr lang="en-US" altLang="zh-CN" sz="1688" dirty="0"/>
          </a:p>
          <a:p>
            <a:pPr marL="339825" indent="-339825">
              <a:lnSpc>
                <a:spcPct val="90000"/>
              </a:lnSpc>
              <a:defRPr/>
            </a:pPr>
            <a:endParaRPr lang="en-US" altLang="zh-CN" sz="1688" dirty="0"/>
          </a:p>
          <a:p>
            <a:pPr marL="339825" indent="-339825">
              <a:lnSpc>
                <a:spcPct val="90000"/>
              </a:lnSpc>
              <a:defRPr/>
            </a:pPr>
            <a:endParaRPr lang="en-US" altLang="zh-CN" sz="1688" dirty="0"/>
          </a:p>
          <a:p>
            <a:pPr marL="339825" indent="-339825">
              <a:lnSpc>
                <a:spcPct val="90000"/>
              </a:lnSpc>
              <a:defRPr/>
            </a:pPr>
            <a:endParaRPr lang="en-US" altLang="zh-CN" sz="1688" dirty="0"/>
          </a:p>
          <a:p>
            <a:pPr marL="339825" indent="-339825">
              <a:lnSpc>
                <a:spcPct val="90000"/>
              </a:lnSpc>
              <a:defRPr/>
            </a:pPr>
            <a:endParaRPr lang="en-US" altLang="zh-CN" sz="1688" dirty="0"/>
          </a:p>
          <a:p>
            <a:pPr marL="339825" indent="-339825">
              <a:lnSpc>
                <a:spcPct val="90000"/>
              </a:lnSpc>
              <a:defRPr/>
            </a:pPr>
            <a:r>
              <a:rPr lang="en-US" altLang="zh-CN" sz="1688" dirty="0"/>
              <a:t>All methods take two arguments: an </a:t>
            </a:r>
            <a:r>
              <a:rPr lang="en-US" altLang="zh-CN" sz="1688" dirty="0" err="1">
                <a:solidFill>
                  <a:srgbClr val="FF0000"/>
                </a:solidFill>
                <a:latin typeface="Courier New" pitchFamily="49" charset="0"/>
                <a:cs typeface="Courier New" pitchFamily="49" charset="0"/>
              </a:rPr>
              <a:t>HttpServletRequest</a:t>
            </a:r>
            <a:r>
              <a:rPr lang="en-US" altLang="zh-CN" sz="1688" dirty="0"/>
              <a:t> object and an </a:t>
            </a:r>
            <a:r>
              <a:rPr lang="en-US" altLang="zh-CN" sz="1688" dirty="0" err="1">
                <a:solidFill>
                  <a:srgbClr val="FF0000"/>
                </a:solidFill>
                <a:latin typeface="Courier New" pitchFamily="49" charset="0"/>
                <a:cs typeface="Courier New" pitchFamily="49" charset="0"/>
              </a:rPr>
              <a:t>HttpServletResponse</a:t>
            </a:r>
            <a:r>
              <a:rPr lang="en-US" altLang="zh-CN" sz="1688" dirty="0"/>
              <a:t> object.</a:t>
            </a:r>
          </a:p>
          <a:p>
            <a:pPr marL="339825" indent="-339825">
              <a:lnSpc>
                <a:spcPct val="90000"/>
              </a:lnSpc>
              <a:defRPr/>
            </a:pPr>
            <a:r>
              <a:rPr lang="en-US" altLang="zh-CN" sz="1688" dirty="0"/>
              <a:t>Return a </a:t>
            </a:r>
            <a:r>
              <a:rPr lang="en-US" altLang="zh-CN" sz="1688" dirty="0">
                <a:latin typeface="Courier New" pitchFamily="49" charset="0"/>
                <a:cs typeface="Courier New" pitchFamily="49" charset="0"/>
              </a:rPr>
              <a:t>BAD_REQUEST (400) </a:t>
            </a:r>
            <a:r>
              <a:rPr lang="en-US" altLang="zh-CN" sz="1688" dirty="0"/>
              <a:t>error by default.</a:t>
            </a:r>
          </a:p>
        </p:txBody>
      </p:sp>
      <p:sp>
        <p:nvSpPr>
          <p:cNvPr id="30724" name="Rectangle 4">
            <a:extLst>
              <a:ext uri="{FF2B5EF4-FFF2-40B4-BE49-F238E27FC236}">
                <a16:creationId xmlns:a16="http://schemas.microsoft.com/office/drawing/2014/main" id="{A3E62258-1DC6-B54B-A89B-42ADB20CDF72}"/>
              </a:ext>
            </a:extLst>
          </p:cNvPr>
          <p:cNvSpPr>
            <a:spLocks noChangeArrowheads="1"/>
          </p:cNvSpPr>
          <p:nvPr/>
        </p:nvSpPr>
        <p:spPr bwMode="auto">
          <a:xfrm>
            <a:off x="4408290" y="3231060"/>
            <a:ext cx="183075" cy="43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620" tIns="45310" rIns="90620" bIns="45310">
            <a:spAutoFit/>
          </a:bodyPr>
          <a:lstStyle>
            <a:lvl1pPr>
              <a:spcBef>
                <a:spcPct val="20000"/>
              </a:spcBef>
              <a:buChar char="•"/>
              <a:defRPr sz="2400">
                <a:solidFill>
                  <a:schemeClr val="tx1"/>
                </a:solidFill>
                <a:latin typeface="Arial Narrow" panose="020B0604020202020204" pitchFamily="34" charset="0"/>
              </a:defRPr>
            </a:lvl1pPr>
            <a:lvl2pPr marL="742950" indent="-285750">
              <a:lnSpc>
                <a:spcPct val="80000"/>
              </a:lnSpc>
              <a:spcBef>
                <a:spcPct val="20000"/>
              </a:spcBef>
              <a:buFont typeface="Wingdings" pitchFamily="2" charset="2"/>
              <a:buChar char="§"/>
              <a:defRPr sz="2000">
                <a:solidFill>
                  <a:schemeClr val="tx1"/>
                </a:solidFill>
                <a:latin typeface="Arial Narrow" panose="020B0604020202020204" pitchFamily="34" charset="0"/>
              </a:defRPr>
            </a:lvl2pPr>
            <a:lvl3pPr marL="1143000" indent="-228600">
              <a:lnSpc>
                <a:spcPct val="80000"/>
              </a:lnSpc>
              <a:spcBef>
                <a:spcPct val="20000"/>
              </a:spcBef>
              <a:defRPr sz="2000">
                <a:solidFill>
                  <a:schemeClr val="tx1"/>
                </a:solidFill>
                <a:latin typeface="Arial Narrow"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250">
              <a:latin typeface="Times New Roman" panose="02020603050405020304" pitchFamily="18" charset="0"/>
            </a:endParaRPr>
          </a:p>
        </p:txBody>
      </p:sp>
      <p:graphicFrame>
        <p:nvGraphicFramePr>
          <p:cNvPr id="255028" name="Group 52">
            <a:extLst>
              <a:ext uri="{FF2B5EF4-FFF2-40B4-BE49-F238E27FC236}">
                <a16:creationId xmlns:a16="http://schemas.microsoft.com/office/drawing/2014/main" id="{630EBB85-AC8B-4544-9800-86B6CE0F8436}"/>
              </a:ext>
            </a:extLst>
          </p:cNvPr>
          <p:cNvGraphicFramePr>
            <a:graphicFrameLocks noGrp="1"/>
          </p:cNvGraphicFramePr>
          <p:nvPr>
            <p:extLst>
              <p:ext uri="{D42A27DB-BD31-4B8C-83A1-F6EECF244321}">
                <p14:modId xmlns:p14="http://schemas.microsoft.com/office/powerpoint/2010/main" val="3047713655"/>
              </p:ext>
            </p:extLst>
          </p:nvPr>
        </p:nvGraphicFramePr>
        <p:xfrm>
          <a:off x="745628" y="1945510"/>
          <a:ext cx="8026302" cy="2571099"/>
        </p:xfrm>
        <a:graphic>
          <a:graphicData uri="http://schemas.openxmlformats.org/drawingml/2006/table">
            <a:tbl>
              <a:tblPr/>
              <a:tblGrid>
                <a:gridCol w="2025328">
                  <a:extLst>
                    <a:ext uri="{9D8B030D-6E8A-4147-A177-3AD203B41FA5}">
                      <a16:colId xmlns:a16="http://schemas.microsoft.com/office/drawing/2014/main" val="20000"/>
                    </a:ext>
                  </a:extLst>
                </a:gridCol>
                <a:gridCol w="3000487">
                  <a:extLst>
                    <a:ext uri="{9D8B030D-6E8A-4147-A177-3AD203B41FA5}">
                      <a16:colId xmlns:a16="http://schemas.microsoft.com/office/drawing/2014/main" val="20001"/>
                    </a:ext>
                  </a:extLst>
                </a:gridCol>
                <a:gridCol w="3000487">
                  <a:extLst>
                    <a:ext uri="{9D8B030D-6E8A-4147-A177-3AD203B41FA5}">
                      <a16:colId xmlns:a16="http://schemas.microsoft.com/office/drawing/2014/main" val="20002"/>
                    </a:ext>
                  </a:extLst>
                </a:gridCol>
              </a:tblGrid>
              <a:tr h="555465">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1" i="0" u="none" strike="noStrike" cap="none" normalizeH="0" baseline="0" dirty="0">
                          <a:ln>
                            <a:noFill/>
                          </a:ln>
                          <a:solidFill>
                            <a:schemeClr val="tx1"/>
                          </a:solidFill>
                          <a:effectLst/>
                          <a:latin typeface="+mn-lt"/>
                          <a:ea typeface="SimSun" pitchFamily="2" charset="-122"/>
                        </a:rPr>
                        <a:t>Methods</a:t>
                      </a:r>
                    </a:p>
                  </a:txBody>
                  <a:tcPr marL="90015" marR="90015" marT="45708" marB="4570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1" i="0" u="none" strike="noStrike" cap="none" normalizeH="0" baseline="0" dirty="0">
                          <a:ln>
                            <a:noFill/>
                          </a:ln>
                          <a:solidFill>
                            <a:schemeClr val="tx1"/>
                          </a:solidFill>
                          <a:effectLst/>
                          <a:latin typeface="+mn-lt"/>
                          <a:ea typeface="SimSun" pitchFamily="2" charset="-122"/>
                        </a:rPr>
                        <a:t>HTTP Requests</a:t>
                      </a:r>
                    </a:p>
                  </a:txBody>
                  <a:tcPr marL="90015" marR="90015" marT="45708" marB="4570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1" i="0" u="none" strike="noStrike" cap="none" normalizeH="0" baseline="0" dirty="0">
                          <a:ln>
                            <a:noFill/>
                          </a:ln>
                          <a:solidFill>
                            <a:schemeClr val="tx1"/>
                          </a:solidFill>
                          <a:effectLst/>
                          <a:latin typeface="+mn-lt"/>
                          <a:ea typeface="SimSun" pitchFamily="2" charset="-122"/>
                        </a:rPr>
                        <a:t>Comments</a:t>
                      </a:r>
                    </a:p>
                  </a:txBody>
                  <a:tcPr marL="90015" marR="90015" marT="45708" marB="4570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07871">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err="1">
                          <a:ln>
                            <a:noFill/>
                          </a:ln>
                          <a:solidFill>
                            <a:schemeClr val="tx1"/>
                          </a:solidFill>
                          <a:effectLst/>
                          <a:latin typeface="Courier New" pitchFamily="49" charset="0"/>
                          <a:ea typeface="SimSun" pitchFamily="2" charset="-122"/>
                          <a:cs typeface="Courier New" pitchFamily="49" charset="0"/>
                        </a:rPr>
                        <a:t>doGet</a:t>
                      </a:r>
                      <a:endParaRPr kumimoji="0" lang="en-US" sz="1900" b="0" i="0" u="none" strike="noStrike" cap="none" normalizeH="0" baseline="0" dirty="0">
                        <a:ln>
                          <a:noFill/>
                        </a:ln>
                        <a:solidFill>
                          <a:schemeClr val="tx1"/>
                        </a:solidFill>
                        <a:effectLst/>
                        <a:latin typeface="Courier New" pitchFamily="49" charset="0"/>
                        <a:ea typeface="SimSun" pitchFamily="2" charset="-122"/>
                        <a:cs typeface="Courier New" pitchFamily="49" charset="0"/>
                      </a:endParaRPr>
                    </a:p>
                  </a:txBody>
                  <a:tcPr marL="90015" marR="90015" marT="45708" marB="4570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a:ln>
                            <a:noFill/>
                          </a:ln>
                          <a:solidFill>
                            <a:schemeClr val="tx2"/>
                          </a:solidFill>
                          <a:effectLst/>
                          <a:latin typeface="Courier New" pitchFamily="49" charset="0"/>
                          <a:ea typeface="SimSun" pitchFamily="2" charset="-122"/>
                          <a:cs typeface="Courier New" pitchFamily="49" charset="0"/>
                        </a:rPr>
                        <a:t>GET</a:t>
                      </a:r>
                      <a:r>
                        <a:rPr kumimoji="0" lang="en-US" sz="1900" b="0" i="0" u="none" strike="noStrike" cap="none" normalizeH="0" baseline="0" dirty="0">
                          <a:ln>
                            <a:noFill/>
                          </a:ln>
                          <a:solidFill>
                            <a:schemeClr val="tx1"/>
                          </a:solidFill>
                          <a:effectLst/>
                          <a:latin typeface="Courier New" pitchFamily="49" charset="0"/>
                          <a:ea typeface="SimSun" pitchFamily="2" charset="-122"/>
                          <a:cs typeface="Courier New" pitchFamily="49" charset="0"/>
                        </a:rPr>
                        <a:t>, HEAD</a:t>
                      </a:r>
                    </a:p>
                  </a:txBody>
                  <a:tcPr marL="90015" marR="90015" marT="45708" marB="4570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a:ln>
                            <a:noFill/>
                          </a:ln>
                          <a:solidFill>
                            <a:schemeClr val="tx1"/>
                          </a:solidFill>
                          <a:effectLst/>
                          <a:latin typeface="+mn-lt"/>
                          <a:ea typeface="SimSun" pitchFamily="2" charset="-122"/>
                        </a:rPr>
                        <a:t>Usually overridden</a:t>
                      </a:r>
                    </a:p>
                  </a:txBody>
                  <a:tcPr marL="90015" marR="90015" marT="45708" marB="4570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09458">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err="1">
                          <a:ln>
                            <a:noFill/>
                          </a:ln>
                          <a:solidFill>
                            <a:schemeClr val="tx1"/>
                          </a:solidFill>
                          <a:effectLst/>
                          <a:latin typeface="Courier New" pitchFamily="49" charset="0"/>
                          <a:ea typeface="SimSun" pitchFamily="2" charset="-122"/>
                          <a:cs typeface="Courier New" pitchFamily="49" charset="0"/>
                        </a:rPr>
                        <a:t>doPost</a:t>
                      </a:r>
                      <a:endParaRPr kumimoji="0" lang="en-US" sz="1900" b="0" i="0" u="none" strike="noStrike" cap="none" normalizeH="0" baseline="0" dirty="0">
                        <a:ln>
                          <a:noFill/>
                        </a:ln>
                        <a:solidFill>
                          <a:schemeClr val="tx1"/>
                        </a:solidFill>
                        <a:effectLst/>
                        <a:latin typeface="Courier New" pitchFamily="49" charset="0"/>
                        <a:ea typeface="SimSun" pitchFamily="2" charset="-122"/>
                        <a:cs typeface="Courier New" pitchFamily="49" charset="0"/>
                      </a:endParaRPr>
                    </a:p>
                  </a:txBody>
                  <a:tcPr marL="90015" marR="90015" marT="45708" marB="4570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a:ln>
                            <a:noFill/>
                          </a:ln>
                          <a:solidFill>
                            <a:schemeClr val="tx2"/>
                          </a:solidFill>
                          <a:effectLst/>
                          <a:latin typeface="Courier New" pitchFamily="49" charset="0"/>
                          <a:ea typeface="SimSun" pitchFamily="2" charset="-122"/>
                          <a:cs typeface="Courier New" pitchFamily="49" charset="0"/>
                        </a:rPr>
                        <a:t>POST</a:t>
                      </a:r>
                    </a:p>
                  </a:txBody>
                  <a:tcPr marL="90015" marR="90015" marT="45708" marB="4570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a:ln>
                            <a:noFill/>
                          </a:ln>
                          <a:solidFill>
                            <a:schemeClr val="tx1"/>
                          </a:solidFill>
                          <a:effectLst/>
                          <a:latin typeface="+mn-lt"/>
                          <a:ea typeface="SimSun" pitchFamily="2" charset="-122"/>
                        </a:rPr>
                        <a:t>Usually overridden</a:t>
                      </a:r>
                    </a:p>
                  </a:txBody>
                  <a:tcPr marL="90015" marR="90015" marT="45708" marB="4570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09458">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err="1">
                          <a:ln>
                            <a:noFill/>
                          </a:ln>
                          <a:solidFill>
                            <a:schemeClr val="tx1"/>
                          </a:solidFill>
                          <a:effectLst/>
                          <a:latin typeface="Courier New" pitchFamily="49" charset="0"/>
                          <a:ea typeface="SimSun" pitchFamily="2" charset="-122"/>
                          <a:cs typeface="Courier New" pitchFamily="49" charset="0"/>
                        </a:rPr>
                        <a:t>doPut</a:t>
                      </a:r>
                      <a:endParaRPr kumimoji="0" lang="en-US" sz="1900" b="0" i="0" u="none" strike="noStrike" cap="none" normalizeH="0" baseline="0" dirty="0">
                        <a:ln>
                          <a:noFill/>
                        </a:ln>
                        <a:solidFill>
                          <a:schemeClr val="tx1"/>
                        </a:solidFill>
                        <a:effectLst/>
                        <a:latin typeface="Courier New" pitchFamily="49" charset="0"/>
                        <a:ea typeface="SimSun" pitchFamily="2" charset="-122"/>
                        <a:cs typeface="Courier New" pitchFamily="49" charset="0"/>
                      </a:endParaRPr>
                    </a:p>
                  </a:txBody>
                  <a:tcPr marL="90015" marR="90015" marT="45708" marB="4570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a:ln>
                            <a:noFill/>
                          </a:ln>
                          <a:solidFill>
                            <a:schemeClr val="tx1"/>
                          </a:solidFill>
                          <a:effectLst/>
                          <a:latin typeface="Courier New" pitchFamily="49" charset="0"/>
                          <a:ea typeface="SimSun" pitchFamily="2" charset="-122"/>
                          <a:cs typeface="Courier New" pitchFamily="49" charset="0"/>
                        </a:rPr>
                        <a:t>PUT</a:t>
                      </a:r>
                    </a:p>
                  </a:txBody>
                  <a:tcPr marL="90015" marR="90015" marT="45708" marB="4570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a:ln>
                            <a:noFill/>
                          </a:ln>
                          <a:solidFill>
                            <a:schemeClr val="tx1"/>
                          </a:solidFill>
                          <a:effectLst/>
                          <a:latin typeface="+mn-lt"/>
                          <a:ea typeface="SimSun" pitchFamily="2" charset="-122"/>
                        </a:rPr>
                        <a:t>Usually not overridden</a:t>
                      </a:r>
                    </a:p>
                  </a:txBody>
                  <a:tcPr marL="90015" marR="90015" marT="45708" marB="4570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07871">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err="1">
                          <a:ln>
                            <a:noFill/>
                          </a:ln>
                          <a:solidFill>
                            <a:schemeClr val="tx1"/>
                          </a:solidFill>
                          <a:effectLst/>
                          <a:latin typeface="Courier New" pitchFamily="49" charset="0"/>
                          <a:ea typeface="SimSun" pitchFamily="2" charset="-122"/>
                          <a:cs typeface="Courier New" pitchFamily="49" charset="0"/>
                        </a:rPr>
                        <a:t>doOptions</a:t>
                      </a:r>
                      <a:endParaRPr kumimoji="0" lang="en-US" sz="1900" b="0" i="0" u="none" strike="noStrike" cap="none" normalizeH="0" baseline="0" dirty="0">
                        <a:ln>
                          <a:noFill/>
                        </a:ln>
                        <a:solidFill>
                          <a:schemeClr val="tx1"/>
                        </a:solidFill>
                        <a:effectLst/>
                        <a:latin typeface="Courier New" pitchFamily="49" charset="0"/>
                        <a:ea typeface="SimSun" pitchFamily="2" charset="-122"/>
                        <a:cs typeface="Courier New" pitchFamily="49" charset="0"/>
                      </a:endParaRPr>
                    </a:p>
                  </a:txBody>
                  <a:tcPr marL="90015" marR="90015" marT="45708" marB="4570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a:ln>
                            <a:noFill/>
                          </a:ln>
                          <a:solidFill>
                            <a:schemeClr val="tx1"/>
                          </a:solidFill>
                          <a:effectLst/>
                          <a:latin typeface="Courier New" pitchFamily="49" charset="0"/>
                          <a:ea typeface="SimSun" pitchFamily="2" charset="-122"/>
                          <a:cs typeface="Courier New" pitchFamily="49" charset="0"/>
                        </a:rPr>
                        <a:t>OPTIONS</a:t>
                      </a:r>
                    </a:p>
                  </a:txBody>
                  <a:tcPr marL="90015" marR="90015" marT="45708" marB="4570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a:ln>
                            <a:noFill/>
                          </a:ln>
                          <a:solidFill>
                            <a:schemeClr val="tx1"/>
                          </a:solidFill>
                          <a:effectLst/>
                          <a:latin typeface="+mn-lt"/>
                          <a:ea typeface="SimSun" pitchFamily="2" charset="-122"/>
                        </a:rPr>
                        <a:t>Almost never overridden</a:t>
                      </a:r>
                    </a:p>
                  </a:txBody>
                  <a:tcPr marL="90015" marR="90015" marT="45708" marB="4570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77166">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err="1">
                          <a:ln>
                            <a:noFill/>
                          </a:ln>
                          <a:solidFill>
                            <a:schemeClr val="tx1"/>
                          </a:solidFill>
                          <a:effectLst/>
                          <a:latin typeface="Courier New" pitchFamily="49" charset="0"/>
                          <a:ea typeface="SimSun" pitchFamily="2" charset="-122"/>
                          <a:cs typeface="Courier New" pitchFamily="49" charset="0"/>
                        </a:rPr>
                        <a:t>doTrace</a:t>
                      </a:r>
                      <a:endParaRPr kumimoji="0" lang="en-US" sz="1900" b="0" i="0" u="none" strike="noStrike" cap="none" normalizeH="0" baseline="0" dirty="0">
                        <a:ln>
                          <a:noFill/>
                        </a:ln>
                        <a:solidFill>
                          <a:schemeClr val="tx1"/>
                        </a:solidFill>
                        <a:effectLst/>
                        <a:latin typeface="Courier New" pitchFamily="49" charset="0"/>
                        <a:ea typeface="SimSun" pitchFamily="2" charset="-122"/>
                        <a:cs typeface="Courier New" pitchFamily="49" charset="0"/>
                      </a:endParaRPr>
                    </a:p>
                  </a:txBody>
                  <a:tcPr marL="90015" marR="90015" marT="45708" marB="4570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a:ln>
                            <a:noFill/>
                          </a:ln>
                          <a:solidFill>
                            <a:schemeClr val="tx1"/>
                          </a:solidFill>
                          <a:effectLst/>
                          <a:latin typeface="Courier New" pitchFamily="49" charset="0"/>
                          <a:ea typeface="SimSun" pitchFamily="2" charset="-122"/>
                          <a:cs typeface="Courier New" pitchFamily="49" charset="0"/>
                        </a:rPr>
                        <a:t>TRACE</a:t>
                      </a:r>
                    </a:p>
                  </a:txBody>
                  <a:tcPr marL="90015" marR="90015" marT="45708" marB="4570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900" b="0" i="0" u="none" strike="noStrike" cap="none" normalizeH="0" baseline="0" dirty="0">
                          <a:ln>
                            <a:noFill/>
                          </a:ln>
                          <a:solidFill>
                            <a:schemeClr val="tx1"/>
                          </a:solidFill>
                          <a:effectLst/>
                          <a:latin typeface="+mn-lt"/>
                          <a:ea typeface="SimSun" pitchFamily="2" charset="-122"/>
                        </a:rPr>
                        <a:t>Almost never overridden</a:t>
                      </a:r>
                    </a:p>
                  </a:txBody>
                  <a:tcPr marL="90015" marR="90015" marT="45708" marB="4570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ectangle 2">
            <a:extLst>
              <a:ext uri="{FF2B5EF4-FFF2-40B4-BE49-F238E27FC236}">
                <a16:creationId xmlns:a16="http://schemas.microsoft.com/office/drawing/2014/main" id="{E5E2399A-4C98-E840-9B07-57BE55090AF4}"/>
              </a:ext>
            </a:extLst>
          </p:cNvPr>
          <p:cNvSpPr txBox="1">
            <a:spLocks noChangeArrowheads="1"/>
          </p:cNvSpPr>
          <p:nvPr/>
        </p:nvSpPr>
        <p:spPr>
          <a:xfrm>
            <a:off x="556477" y="316805"/>
            <a:ext cx="7886700" cy="737960"/>
          </a:xfrm>
          <a:prstGeom prst="rect">
            <a:avLst/>
          </a:prstGeom>
        </p:spPr>
        <p:txBody>
          <a:bodyPr/>
          <a:lstStyle>
            <a:lvl1pPr marL="0" algn="l" defTabSz="914400" rtl="0" eaLnBrk="1" latinLnBrk="0" hangingPunct="1">
              <a:lnSpc>
                <a:spcPct val="90000"/>
              </a:lnSpc>
              <a:spcBef>
                <a:spcPct val="0"/>
              </a:spcBef>
              <a:buNone/>
              <a:defRPr lang="en-US" altLang="zh-CN" sz="3200" b="1" kern="1200" dirty="0">
                <a:solidFill>
                  <a:schemeClr val="tx1"/>
                </a:solidFill>
                <a:latin typeface="Linh AvantGarde" panose="02000603030000020004" pitchFamily="2" charset="0"/>
                <a:ea typeface="+mj-ea"/>
                <a:cs typeface="+mj-cs"/>
              </a:defRPr>
            </a:lvl1pPr>
          </a:lstStyle>
          <a:p>
            <a:r>
              <a:rPr lang="en-US" altLang="en-US" sz="3000">
                <a:latin typeface="+mn-lt"/>
              </a:rPr>
              <a:t>HTTP Servlet</a:t>
            </a:r>
          </a:p>
        </p:txBody>
      </p:sp>
    </p:spTree>
    <p:extLst>
      <p:ext uri="{BB962C8B-B14F-4D97-AF65-F5344CB8AC3E}">
        <p14:creationId xmlns:p14="http://schemas.microsoft.com/office/powerpoint/2010/main" val="2926918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4979">
                                            <p:txEl>
                                              <p:pRg st="15" end="15"/>
                                            </p:txEl>
                                          </p:spTgt>
                                        </p:tgtEl>
                                        <p:attrNameLst>
                                          <p:attrName>style.visibility</p:attrName>
                                        </p:attrNameLst>
                                      </p:cBhvr>
                                      <p:to>
                                        <p:strVal val="visible"/>
                                      </p:to>
                                    </p:set>
                                    <p:animEffect transition="in" filter="blinds(horizontal)">
                                      <p:cBhvr>
                                        <p:cTn id="7" dur="500"/>
                                        <p:tgtEl>
                                          <p:spTgt spid="254979">
                                            <p:txEl>
                                              <p:pRg st="15" end="1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4979">
                                            <p:txEl>
                                              <p:pRg st="16" end="16"/>
                                            </p:txEl>
                                          </p:spTgt>
                                        </p:tgtEl>
                                        <p:attrNameLst>
                                          <p:attrName>style.visibility</p:attrName>
                                        </p:attrNameLst>
                                      </p:cBhvr>
                                      <p:to>
                                        <p:strVal val="visible"/>
                                      </p:to>
                                    </p:set>
                                    <p:animEffect transition="in" filter="blinds(horizontal)">
                                      <p:cBhvr>
                                        <p:cTn id="12" dur="500"/>
                                        <p:tgtEl>
                                          <p:spTgt spid="25497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B97ACF3D4C3947A651ED46BC5E2D70" ma:contentTypeVersion="10" ma:contentTypeDescription="Create a new document." ma:contentTypeScope="" ma:versionID="f6c90ce1351c2820c0adcaa6d8bfcde2">
  <xsd:schema xmlns:xsd="http://www.w3.org/2001/XMLSchema" xmlns:xs="http://www.w3.org/2001/XMLSchema" xmlns:p="http://schemas.microsoft.com/office/2006/metadata/properties" xmlns:ns2="686d785d-8579-4421-a11b-9825e658610e" xmlns:ns3="0cd27f38-2525-46c9-92b7-6a3ba91ba510" targetNamespace="http://schemas.microsoft.com/office/2006/metadata/properties" ma:root="true" ma:fieldsID="02199888bd78cfe3f76126b9fe9c83b9" ns2:_="" ns3:_="">
    <xsd:import namespace="686d785d-8579-4421-a11b-9825e658610e"/>
    <xsd:import namespace="0cd27f38-2525-46c9-92b7-6a3ba91ba5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d785d-8579-4421-a11b-9825e65861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d27f38-2525-46c9-92b7-6a3ba91ba51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10B34E-BAF9-48D5-BBDA-448ED7A3689B}">
  <ds:schemaRefs>
    <ds:schemaRef ds:uri="http://schemas.microsoft.com/sharepoint/v3/contenttype/forms"/>
  </ds:schemaRefs>
</ds:datastoreItem>
</file>

<file path=customXml/itemProps2.xml><?xml version="1.0" encoding="utf-8"?>
<ds:datastoreItem xmlns:ds="http://schemas.openxmlformats.org/officeDocument/2006/customXml" ds:itemID="{F9FEA22A-55EC-43A3-BCE4-A69B4FB50B2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11C6DCF-67CC-4506-A035-E45BA34F68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6d785d-8579-4421-a11b-9825e658610e"/>
    <ds:schemaRef ds:uri="0cd27f38-2525-46c9-92b7-6a3ba91ba5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663</TotalTime>
  <Words>5195</Words>
  <Application>Microsoft Office PowerPoint</Application>
  <PresentationFormat>On-screen Show (4:3)</PresentationFormat>
  <Paragraphs>846</Paragraphs>
  <Slides>83</Slides>
  <Notes>42</Notes>
  <HiddenSlides>0</HiddenSlides>
  <MMClips>1</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83</vt:i4>
      </vt:variant>
    </vt:vector>
  </HeadingPairs>
  <TitlesOfParts>
    <vt:vector size="99" baseType="lpstr">
      <vt:lpstr>Arial</vt:lpstr>
      <vt:lpstr>Arial Unicode MS</vt:lpstr>
      <vt:lpstr>Calibri</vt:lpstr>
      <vt:lpstr>Calibri Light</vt:lpstr>
      <vt:lpstr>Comic Sans MS</vt:lpstr>
      <vt:lpstr>Courier</vt:lpstr>
      <vt:lpstr>Courier New</vt:lpstr>
      <vt:lpstr>Geneva</vt:lpstr>
      <vt:lpstr>Linh AvantGarde</vt:lpstr>
      <vt:lpstr>Monotype Sorts</vt:lpstr>
      <vt:lpstr>Segoe UI</vt:lpstr>
      <vt:lpstr>SunSans-Regular</vt:lpstr>
      <vt:lpstr>Tahoma</vt:lpstr>
      <vt:lpstr>Times New Roman</vt:lpstr>
      <vt:lpstr>Wingdings</vt:lpstr>
      <vt:lpstr>Office Theme</vt:lpstr>
      <vt:lpstr>Web Development with Java</vt:lpstr>
      <vt:lpstr>Outline</vt:lpstr>
      <vt:lpstr>Java Servlets</vt:lpstr>
      <vt:lpstr>Java Servlets</vt:lpstr>
      <vt:lpstr>Java Servlets</vt:lpstr>
      <vt:lpstr>Servlet Operation</vt:lpstr>
      <vt:lpstr>Servlet Methods</vt:lpstr>
      <vt:lpstr>Servlet Methods</vt:lpstr>
      <vt:lpstr>PowerPoint Presentation</vt:lpstr>
      <vt:lpstr>Servlet Example 1</vt:lpstr>
      <vt:lpstr>Servlet Example 2</vt:lpstr>
      <vt:lpstr>Servlet Configuration</vt:lpstr>
      <vt:lpstr>Environment Entries</vt:lpstr>
      <vt:lpstr>Environment Entries</vt:lpstr>
      <vt:lpstr>Handling HTML Forms </vt:lpstr>
      <vt:lpstr>Simple Form Servlet</vt:lpstr>
      <vt:lpstr>State Management</vt:lpstr>
      <vt:lpstr>Cookies</vt:lpstr>
      <vt:lpstr>Cookie Attributes</vt:lpstr>
      <vt:lpstr>Cookie Example</vt:lpstr>
      <vt:lpstr>Session Management</vt:lpstr>
      <vt:lpstr>State Management</vt:lpstr>
      <vt:lpstr>Session Attributes</vt:lpstr>
      <vt:lpstr>Problem</vt:lpstr>
      <vt:lpstr>Initial Solution</vt:lpstr>
      <vt:lpstr>Better Solution: Using MVC</vt:lpstr>
      <vt:lpstr>Example 1: Beer Recommendation</vt:lpstr>
      <vt:lpstr>PowerPoint Presentation</vt:lpstr>
      <vt:lpstr>Application Programming Structure</vt:lpstr>
      <vt:lpstr>PowerPoint Presentation</vt:lpstr>
      <vt:lpstr>form.html</vt:lpstr>
      <vt:lpstr>web.xml</vt:lpstr>
      <vt:lpstr>Servlet BeerSelect – Version 1</vt:lpstr>
      <vt:lpstr>Application Test</vt:lpstr>
      <vt:lpstr>Model BeerExpert</vt:lpstr>
      <vt:lpstr>Servlet BeerSelect – Version 2</vt:lpstr>
      <vt:lpstr>Application Test</vt:lpstr>
      <vt:lpstr>Current Architecture of the Application</vt:lpstr>
      <vt:lpstr>Desired Application Architecture</vt:lpstr>
      <vt:lpstr>Servlet BeerSelect – Version 3</vt:lpstr>
      <vt:lpstr>Result.jsp</vt:lpstr>
      <vt:lpstr>Application Test</vt:lpstr>
      <vt:lpstr>Outline</vt:lpstr>
      <vt:lpstr>Introduction and Overview</vt:lpstr>
      <vt:lpstr>Introduction and Overview</vt:lpstr>
      <vt:lpstr>JSP constructs - Scripting Elements</vt:lpstr>
      <vt:lpstr>JSP constructs - Scripting Elements</vt:lpstr>
      <vt:lpstr>JSP constructs - Scripting Elements</vt:lpstr>
      <vt:lpstr>JSP constructs - Scripting Elements</vt:lpstr>
      <vt:lpstr>JSP constructs - Scripting Elements</vt:lpstr>
      <vt:lpstr>JSP constructs - JSP Directives</vt:lpstr>
      <vt:lpstr>JSP constructs - Directives</vt:lpstr>
      <vt:lpstr>JSP constructs - Directives</vt:lpstr>
      <vt:lpstr>JSP constructs -  Actions</vt:lpstr>
      <vt:lpstr>JSP constructs -  Actions</vt:lpstr>
      <vt:lpstr>JSP constructs -  Actions</vt:lpstr>
      <vt:lpstr>JSP vs Servlet</vt:lpstr>
      <vt:lpstr>Benefits of Using JSP over Servlet</vt:lpstr>
      <vt:lpstr>Outline</vt:lpstr>
      <vt:lpstr>JavaBeans</vt:lpstr>
      <vt:lpstr>JavaBeans</vt:lpstr>
      <vt:lpstr>JavaBeans</vt:lpstr>
      <vt:lpstr>JavaBeans</vt:lpstr>
      <vt:lpstr>JavaBeans</vt:lpstr>
      <vt:lpstr>JavaBeans</vt:lpstr>
      <vt:lpstr>JavaBeans</vt:lpstr>
      <vt:lpstr>Using Beans in JSP</vt:lpstr>
      <vt:lpstr>Using Beans in JSP</vt:lpstr>
      <vt:lpstr>Using Beans in JSP</vt:lpstr>
      <vt:lpstr>Using Beans in JSP</vt:lpstr>
      <vt:lpstr>Using Beans in JSP</vt:lpstr>
      <vt:lpstr>Using Beans in JSP</vt:lpstr>
      <vt:lpstr>Outline</vt:lpstr>
      <vt:lpstr>The Object-Oriented Paradigm</vt:lpstr>
      <vt:lpstr>The Reality of DBMS</vt:lpstr>
      <vt:lpstr>Object-Relational Mapping</vt:lpstr>
      <vt:lpstr>The ORM Approach</vt:lpstr>
      <vt:lpstr>PowerPoint Presentation</vt:lpstr>
      <vt:lpstr>PowerPoint Presentation</vt:lpstr>
      <vt:lpstr>The ORM Approach</vt:lpstr>
      <vt:lpstr>Mapping</vt:lpstr>
      <vt:lpstr>Advantages of 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LUONG HOANG LAM 20183780</cp:lastModifiedBy>
  <cp:revision>131</cp:revision>
  <dcterms:created xsi:type="dcterms:W3CDTF">2020-04-20T02:25:53Z</dcterms:created>
  <dcterms:modified xsi:type="dcterms:W3CDTF">2022-02-24T19:45:06Z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0x0101004AB97ACF3D4C3947A651ED46BC5E2D70</vt:lpwstr>
  </property>
</Properties>
</file>