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3" r:id="rId37"/>
    <p:sldId id="294" r:id="rId38"/>
    <p:sldId id="295" r:id="rId39"/>
    <p:sldId id="296" r:id="rId40"/>
    <p:sldId id="297" r:id="rId41"/>
    <p:sldId id="298" r:id="rId42"/>
    <p:sldId id="299" r:id="rId43"/>
    <p:sldId id="300" r:id="rId44"/>
    <p:sldId id="301" r:id="rId45"/>
  </p:sldIdLst>
  <p:sldSz cx="9144000" cy="6858000" type="screen4x3"/>
  <p:notesSz cx="6858000" cy="9144000"/>
  <p:embeddedFontLst>
    <p:embeddedFont>
      <p:font typeface="Calibri" panose="020F0502020204030204" pitchFamily="34" charset="0"/>
      <p:regular r:id="rId47"/>
      <p:bold r:id="rId48"/>
      <p:italic r:id="rId49"/>
      <p:boldItalic r:id="rId50"/>
    </p:embeddedFont>
    <p:embeddedFont>
      <p:font typeface="Lato" panose="020F0502020204030203" pitchFamily="34" charset="0"/>
      <p:regular r:id="rId51"/>
      <p:bold r:id="rId52"/>
      <p:italic r:id="rId53"/>
      <p:boldItalic r:id="rId54"/>
    </p:embeddedFont>
    <p:embeddedFont>
      <p:font typeface="Open Sans" panose="020B0606030504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icsz4HyIXuTxMu1KXcvVIyMntz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5BC77-61B6-49A6-817A-5104812BE856}" v="96" dt="2022-07-18T05:23:53.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3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customschemas.google.com/relationships/presentationmetadata" Target="metadata"/><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ONG HOANG LAM 20183780" userId="1abe82ce-2731-418e-a05f-6b9c7cc42019" providerId="ADAL" clId="{D165BC77-61B6-49A6-817A-5104812BE856}"/>
    <pc:docChg chg="undo custSel addSld delSld modSld">
      <pc:chgData name="LUONG HOANG LAM 20183780" userId="1abe82ce-2731-418e-a05f-6b9c7cc42019" providerId="ADAL" clId="{D165BC77-61B6-49A6-817A-5104812BE856}" dt="2022-07-18T05:23:53.522" v="102"/>
      <pc:docMkLst>
        <pc:docMk/>
      </pc:docMkLst>
      <pc:sldChg chg="modAnim">
        <pc:chgData name="LUONG HOANG LAM 20183780" userId="1abe82ce-2731-418e-a05f-6b9c7cc42019" providerId="ADAL" clId="{D165BC77-61B6-49A6-817A-5104812BE856}" dt="2022-07-18T05:16:43.923" v="96"/>
        <pc:sldMkLst>
          <pc:docMk/>
          <pc:sldMk cId="0" sldId="258"/>
        </pc:sldMkLst>
      </pc:sldChg>
      <pc:sldChg chg="modAnim">
        <pc:chgData name="LUONG HOANG LAM 20183780" userId="1abe82ce-2731-418e-a05f-6b9c7cc42019" providerId="ADAL" clId="{D165BC77-61B6-49A6-817A-5104812BE856}" dt="2022-07-18T05:13:41.570" v="7"/>
        <pc:sldMkLst>
          <pc:docMk/>
          <pc:sldMk cId="0" sldId="259"/>
        </pc:sldMkLst>
      </pc:sldChg>
      <pc:sldChg chg="modAnim">
        <pc:chgData name="LUONG HOANG LAM 20183780" userId="1abe82ce-2731-418e-a05f-6b9c7cc42019" providerId="ADAL" clId="{D165BC77-61B6-49A6-817A-5104812BE856}" dt="2022-07-18T05:13:45.349" v="12"/>
        <pc:sldMkLst>
          <pc:docMk/>
          <pc:sldMk cId="0" sldId="260"/>
        </pc:sldMkLst>
      </pc:sldChg>
      <pc:sldChg chg="add del modAnim">
        <pc:chgData name="LUONG HOANG LAM 20183780" userId="1abe82ce-2731-418e-a05f-6b9c7cc42019" providerId="ADAL" clId="{D165BC77-61B6-49A6-817A-5104812BE856}" dt="2022-07-18T05:16:36.355" v="95"/>
        <pc:sldMkLst>
          <pc:docMk/>
          <pc:sldMk cId="0" sldId="261"/>
        </pc:sldMkLst>
      </pc:sldChg>
      <pc:sldChg chg="modAnim">
        <pc:chgData name="LUONG HOANG LAM 20183780" userId="1abe82ce-2731-418e-a05f-6b9c7cc42019" providerId="ADAL" clId="{D165BC77-61B6-49A6-817A-5104812BE856}" dt="2022-07-18T05:16:28.124" v="94"/>
        <pc:sldMkLst>
          <pc:docMk/>
          <pc:sldMk cId="0" sldId="263"/>
        </pc:sldMkLst>
      </pc:sldChg>
      <pc:sldChg chg="modAnim">
        <pc:chgData name="LUONG HOANG LAM 20183780" userId="1abe82ce-2731-418e-a05f-6b9c7cc42019" providerId="ADAL" clId="{D165BC77-61B6-49A6-817A-5104812BE856}" dt="2022-07-18T05:13:57.069" v="23"/>
        <pc:sldMkLst>
          <pc:docMk/>
          <pc:sldMk cId="0" sldId="264"/>
        </pc:sldMkLst>
      </pc:sldChg>
      <pc:sldChg chg="modAnim">
        <pc:chgData name="LUONG HOANG LAM 20183780" userId="1abe82ce-2731-418e-a05f-6b9c7cc42019" providerId="ADAL" clId="{D165BC77-61B6-49A6-817A-5104812BE856}" dt="2022-07-18T05:14:00.139" v="24"/>
        <pc:sldMkLst>
          <pc:docMk/>
          <pc:sldMk cId="0" sldId="265"/>
        </pc:sldMkLst>
      </pc:sldChg>
      <pc:sldChg chg="modAnim">
        <pc:chgData name="LUONG HOANG LAM 20183780" userId="1abe82ce-2731-418e-a05f-6b9c7cc42019" providerId="ADAL" clId="{D165BC77-61B6-49A6-817A-5104812BE856}" dt="2022-07-18T05:14:06.904" v="37"/>
        <pc:sldMkLst>
          <pc:docMk/>
          <pc:sldMk cId="0" sldId="266"/>
        </pc:sldMkLst>
      </pc:sldChg>
      <pc:sldChg chg="modAnim">
        <pc:chgData name="LUONG HOANG LAM 20183780" userId="1abe82ce-2731-418e-a05f-6b9c7cc42019" providerId="ADAL" clId="{D165BC77-61B6-49A6-817A-5104812BE856}" dt="2022-07-18T05:16:57.760" v="97"/>
        <pc:sldMkLst>
          <pc:docMk/>
          <pc:sldMk cId="0" sldId="267"/>
        </pc:sldMkLst>
      </pc:sldChg>
      <pc:sldChg chg="modAnim">
        <pc:chgData name="LUONG HOANG LAM 20183780" userId="1abe82ce-2731-418e-a05f-6b9c7cc42019" providerId="ADAL" clId="{D165BC77-61B6-49A6-817A-5104812BE856}" dt="2022-07-18T05:14:12.786" v="40"/>
        <pc:sldMkLst>
          <pc:docMk/>
          <pc:sldMk cId="0" sldId="268"/>
        </pc:sldMkLst>
      </pc:sldChg>
      <pc:sldChg chg="modAnim">
        <pc:chgData name="LUONG HOANG LAM 20183780" userId="1abe82ce-2731-418e-a05f-6b9c7cc42019" providerId="ADAL" clId="{D165BC77-61B6-49A6-817A-5104812BE856}" dt="2022-07-18T05:23:53.522" v="102"/>
        <pc:sldMkLst>
          <pc:docMk/>
          <pc:sldMk cId="0" sldId="269"/>
        </pc:sldMkLst>
      </pc:sldChg>
      <pc:sldChg chg="modAnim">
        <pc:chgData name="LUONG HOANG LAM 20183780" userId="1abe82ce-2731-418e-a05f-6b9c7cc42019" providerId="ADAL" clId="{D165BC77-61B6-49A6-817A-5104812BE856}" dt="2022-07-18T05:14:14.787" v="41"/>
        <pc:sldMkLst>
          <pc:docMk/>
          <pc:sldMk cId="0" sldId="271"/>
        </pc:sldMkLst>
      </pc:sldChg>
      <pc:sldChg chg="modAnim">
        <pc:chgData name="LUONG HOANG LAM 20183780" userId="1abe82ce-2731-418e-a05f-6b9c7cc42019" providerId="ADAL" clId="{D165BC77-61B6-49A6-817A-5104812BE856}" dt="2022-07-18T05:14:21.837" v="42"/>
        <pc:sldMkLst>
          <pc:docMk/>
          <pc:sldMk cId="0" sldId="272"/>
        </pc:sldMkLst>
      </pc:sldChg>
      <pc:sldChg chg="modAnim">
        <pc:chgData name="LUONG HOANG LAM 20183780" userId="1abe82ce-2731-418e-a05f-6b9c7cc42019" providerId="ADAL" clId="{D165BC77-61B6-49A6-817A-5104812BE856}" dt="2022-07-18T05:14:24.279" v="43"/>
        <pc:sldMkLst>
          <pc:docMk/>
          <pc:sldMk cId="0" sldId="273"/>
        </pc:sldMkLst>
      </pc:sldChg>
      <pc:sldChg chg="modAnim">
        <pc:chgData name="LUONG HOANG LAM 20183780" userId="1abe82ce-2731-418e-a05f-6b9c7cc42019" providerId="ADAL" clId="{D165BC77-61B6-49A6-817A-5104812BE856}" dt="2022-07-18T05:14:26.231" v="44"/>
        <pc:sldMkLst>
          <pc:docMk/>
          <pc:sldMk cId="0" sldId="274"/>
        </pc:sldMkLst>
      </pc:sldChg>
      <pc:sldChg chg="modAnim">
        <pc:chgData name="LUONG HOANG LAM 20183780" userId="1abe82ce-2731-418e-a05f-6b9c7cc42019" providerId="ADAL" clId="{D165BC77-61B6-49A6-817A-5104812BE856}" dt="2022-07-18T05:14:29.065" v="48"/>
        <pc:sldMkLst>
          <pc:docMk/>
          <pc:sldMk cId="0" sldId="275"/>
        </pc:sldMkLst>
      </pc:sldChg>
      <pc:sldChg chg="modAnim">
        <pc:chgData name="LUONG HOANG LAM 20183780" userId="1abe82ce-2731-418e-a05f-6b9c7cc42019" providerId="ADAL" clId="{D165BC77-61B6-49A6-817A-5104812BE856}" dt="2022-07-18T05:14:31.977" v="49"/>
        <pc:sldMkLst>
          <pc:docMk/>
          <pc:sldMk cId="0" sldId="276"/>
        </pc:sldMkLst>
      </pc:sldChg>
      <pc:sldChg chg="modAnim">
        <pc:chgData name="LUONG HOANG LAM 20183780" userId="1abe82ce-2731-418e-a05f-6b9c7cc42019" providerId="ADAL" clId="{D165BC77-61B6-49A6-817A-5104812BE856}" dt="2022-07-18T05:14:36.402" v="56"/>
        <pc:sldMkLst>
          <pc:docMk/>
          <pc:sldMk cId="0" sldId="277"/>
        </pc:sldMkLst>
      </pc:sldChg>
      <pc:sldChg chg="modAnim">
        <pc:chgData name="LUONG HOANG LAM 20183780" userId="1abe82ce-2731-418e-a05f-6b9c7cc42019" providerId="ADAL" clId="{D165BC77-61B6-49A6-817A-5104812BE856}" dt="2022-07-18T05:14:40.129" v="60"/>
        <pc:sldMkLst>
          <pc:docMk/>
          <pc:sldMk cId="0" sldId="278"/>
        </pc:sldMkLst>
      </pc:sldChg>
      <pc:sldChg chg="modAnim">
        <pc:chgData name="LUONG HOANG LAM 20183780" userId="1abe82ce-2731-418e-a05f-6b9c7cc42019" providerId="ADAL" clId="{D165BC77-61B6-49A6-817A-5104812BE856}" dt="2022-07-18T05:14:43.831" v="61"/>
        <pc:sldMkLst>
          <pc:docMk/>
          <pc:sldMk cId="0" sldId="279"/>
        </pc:sldMkLst>
      </pc:sldChg>
      <pc:sldChg chg="modAnim">
        <pc:chgData name="LUONG HOANG LAM 20183780" userId="1abe82ce-2731-418e-a05f-6b9c7cc42019" providerId="ADAL" clId="{D165BC77-61B6-49A6-817A-5104812BE856}" dt="2022-07-18T05:17:11.744" v="98"/>
        <pc:sldMkLst>
          <pc:docMk/>
          <pc:sldMk cId="0" sldId="286"/>
        </pc:sldMkLst>
      </pc:sldChg>
      <pc:sldChg chg="modAnim">
        <pc:chgData name="LUONG HOANG LAM 20183780" userId="1abe82ce-2731-418e-a05f-6b9c7cc42019" providerId="ADAL" clId="{D165BC77-61B6-49A6-817A-5104812BE856}" dt="2022-07-18T05:14:59.767" v="65"/>
        <pc:sldMkLst>
          <pc:docMk/>
          <pc:sldMk cId="0" sldId="287"/>
        </pc:sldMkLst>
      </pc:sldChg>
      <pc:sldChg chg="modAnim">
        <pc:chgData name="LUONG HOANG LAM 20183780" userId="1abe82ce-2731-418e-a05f-6b9c7cc42019" providerId="ADAL" clId="{D165BC77-61B6-49A6-817A-5104812BE856}" dt="2022-07-18T05:15:04.904" v="68"/>
        <pc:sldMkLst>
          <pc:docMk/>
          <pc:sldMk cId="0" sldId="289"/>
        </pc:sldMkLst>
      </pc:sldChg>
      <pc:sldChg chg="modAnim">
        <pc:chgData name="LUONG HOANG LAM 20183780" userId="1abe82ce-2731-418e-a05f-6b9c7cc42019" providerId="ADAL" clId="{D165BC77-61B6-49A6-817A-5104812BE856}" dt="2022-07-18T05:15:08.379" v="73"/>
        <pc:sldMkLst>
          <pc:docMk/>
          <pc:sldMk cId="0" sldId="291"/>
        </pc:sldMkLst>
      </pc:sldChg>
      <pc:sldChg chg="modAnim">
        <pc:chgData name="LUONG HOANG LAM 20183780" userId="1abe82ce-2731-418e-a05f-6b9c7cc42019" providerId="ADAL" clId="{D165BC77-61B6-49A6-817A-5104812BE856}" dt="2022-07-18T05:15:10.194" v="74"/>
        <pc:sldMkLst>
          <pc:docMk/>
          <pc:sldMk cId="0" sldId="292"/>
        </pc:sldMkLst>
      </pc:sldChg>
      <pc:sldChg chg="modAnim">
        <pc:chgData name="LUONG HOANG LAM 20183780" userId="1abe82ce-2731-418e-a05f-6b9c7cc42019" providerId="ADAL" clId="{D165BC77-61B6-49A6-817A-5104812BE856}" dt="2022-07-18T05:15:12.537" v="75"/>
        <pc:sldMkLst>
          <pc:docMk/>
          <pc:sldMk cId="0" sldId="293"/>
        </pc:sldMkLst>
      </pc:sldChg>
      <pc:sldChg chg="modAnim">
        <pc:chgData name="LUONG HOANG LAM 20183780" userId="1abe82ce-2731-418e-a05f-6b9c7cc42019" providerId="ADAL" clId="{D165BC77-61B6-49A6-817A-5104812BE856}" dt="2022-07-18T05:15:15.240" v="76"/>
        <pc:sldMkLst>
          <pc:docMk/>
          <pc:sldMk cId="0" sldId="294"/>
        </pc:sldMkLst>
      </pc:sldChg>
      <pc:sldChg chg="modAnim">
        <pc:chgData name="LUONG HOANG LAM 20183780" userId="1abe82ce-2731-418e-a05f-6b9c7cc42019" providerId="ADAL" clId="{D165BC77-61B6-49A6-817A-5104812BE856}" dt="2022-07-18T05:15:20.452" v="77"/>
        <pc:sldMkLst>
          <pc:docMk/>
          <pc:sldMk cId="0" sldId="297"/>
        </pc:sldMkLst>
      </pc:sldChg>
      <pc:sldChg chg="modSp mod modAnim">
        <pc:chgData name="LUONG HOANG LAM 20183780" userId="1abe82ce-2731-418e-a05f-6b9c7cc42019" providerId="ADAL" clId="{D165BC77-61B6-49A6-817A-5104812BE856}" dt="2022-07-18T05:15:26.240" v="79" actId="1076"/>
        <pc:sldMkLst>
          <pc:docMk/>
          <pc:sldMk cId="0" sldId="298"/>
        </pc:sldMkLst>
        <pc:picChg chg="mod">
          <ac:chgData name="LUONG HOANG LAM 20183780" userId="1abe82ce-2731-418e-a05f-6b9c7cc42019" providerId="ADAL" clId="{D165BC77-61B6-49A6-817A-5104812BE856}" dt="2022-07-18T05:15:26.240" v="79" actId="1076"/>
          <ac:picMkLst>
            <pc:docMk/>
            <pc:sldMk cId="0" sldId="298"/>
            <ac:picMk id="353" creationId="{00000000-0000-0000-0000-000000000000}"/>
          </ac:picMkLst>
        </pc:picChg>
      </pc:sldChg>
      <pc:sldChg chg="modAnim">
        <pc:chgData name="LUONG HOANG LAM 20183780" userId="1abe82ce-2731-418e-a05f-6b9c7cc42019" providerId="ADAL" clId="{D165BC77-61B6-49A6-817A-5104812BE856}" dt="2022-07-18T05:15:29.571" v="80"/>
        <pc:sldMkLst>
          <pc:docMk/>
          <pc:sldMk cId="0" sldId="299"/>
        </pc:sldMkLst>
      </pc:sldChg>
      <pc:sldChg chg="addSp delSp modSp mod addAnim delAnim modAnim">
        <pc:chgData name="LUONG HOANG LAM 20183780" userId="1abe82ce-2731-418e-a05f-6b9c7cc42019" providerId="ADAL" clId="{D165BC77-61B6-49A6-817A-5104812BE856}" dt="2022-07-18T05:15:44.617" v="93"/>
        <pc:sldMkLst>
          <pc:docMk/>
          <pc:sldMk cId="0" sldId="300"/>
        </pc:sldMkLst>
        <pc:picChg chg="add del mod">
          <ac:chgData name="LUONG HOANG LAM 20183780" userId="1abe82ce-2731-418e-a05f-6b9c7cc42019" providerId="ADAL" clId="{D165BC77-61B6-49A6-817A-5104812BE856}" dt="2022-07-18T05:15:43.165" v="92" actId="478"/>
          <ac:picMkLst>
            <pc:docMk/>
            <pc:sldMk cId="0" sldId="300"/>
            <ac:picMk id="37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683443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 name="Google Shape;3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084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267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224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026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0400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350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6366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2341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7947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971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3957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 name="Google Shape;3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32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931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342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350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616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2323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148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095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030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879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54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 name="Google Shape;4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532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902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498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239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43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776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455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556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023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922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89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433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172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60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569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45495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876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9075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848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68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767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606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49"/>
          <p:cNvSpPr txBox="1">
            <a:spLocks noGrp="1"/>
          </p:cNvSpPr>
          <p:nvPr>
            <p:ph type="title"/>
          </p:nvPr>
        </p:nvSpPr>
        <p:spPr>
          <a:xfrm>
            <a:off x="2380488" y="2365248"/>
            <a:ext cx="4383024" cy="212750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Lato"/>
              <a:buNone/>
              <a:defRPr sz="4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51"/>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51"/>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51"/>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VN"/>
              <a:t>‹#›</a:t>
            </a:fld>
            <a:endParaRPr/>
          </a:p>
        </p:txBody>
      </p:sp>
      <p:sp>
        <p:nvSpPr>
          <p:cNvPr id="18" name="Google Shape;18;p51"/>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51"/>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52"/>
          <p:cNvSpPr txBox="1">
            <a:spLocks noGrp="1"/>
          </p:cNvSpPr>
          <p:nvPr>
            <p:ph type="title"/>
          </p:nvPr>
        </p:nvSpPr>
        <p:spPr>
          <a:xfrm>
            <a:off x="3511295" y="224917"/>
            <a:ext cx="5397627"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Lato"/>
              <a:buNone/>
              <a:defRPr sz="2800" b="1"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52"/>
          <p:cNvSpPr txBox="1">
            <a:spLocks noGrp="1"/>
          </p:cNvSpPr>
          <p:nvPr>
            <p:ph type="body" idx="1"/>
          </p:nvPr>
        </p:nvSpPr>
        <p:spPr>
          <a:xfrm>
            <a:off x="3524251" y="1011238"/>
            <a:ext cx="5384672" cy="55292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52"/>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F2F2F2"/>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52"/>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52"/>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53"/>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F2F2F2"/>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53"/>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53"/>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10</a:t>
            </a:fld>
            <a:endParaRPr/>
          </a:p>
        </p:txBody>
      </p:sp>
      <p:sp>
        <p:nvSpPr>
          <p:cNvPr id="92" name="Google Shape;92;p1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2"/>
            </a:pPr>
            <a:r>
              <a:rPr lang="vi-VN" sz="2800"/>
              <a:t>Khai phá và xử lý dữ liệu</a:t>
            </a:r>
            <a:endParaRPr/>
          </a:p>
        </p:txBody>
      </p:sp>
      <p:sp>
        <p:nvSpPr>
          <p:cNvPr id="93" name="Google Shape;93;p10"/>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a:t>2.1. Khai phá dữ liệu</a:t>
            </a:r>
            <a:endParaRPr/>
          </a:p>
          <a:p>
            <a:pPr marL="0" lvl="0" indent="0" algn="l" rtl="0">
              <a:lnSpc>
                <a:spcPct val="90000"/>
              </a:lnSpc>
              <a:spcBef>
                <a:spcPts val="1000"/>
              </a:spcBef>
              <a:spcAft>
                <a:spcPts val="0"/>
              </a:spcAft>
              <a:buClr>
                <a:schemeClr val="dk1"/>
              </a:buClr>
              <a:buSzPts val="2800"/>
              <a:buNone/>
            </a:pPr>
            <a:r>
              <a:rPr lang="vi-VN"/>
              <a:t>2.1.2. Bài toán mất cân bằng dữ liệu</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vi-VN" sz="1800"/>
              <a:t>Quan sát tập dữ liệu ta thấy có sự phân bố không đều giữa các nhãn gây ra sự mất cân bằng dữ liệu. Điều này có thể dẫn đến những dự đoán kém chính xác trên nhóm thiểu số. Nếu sử dụng độ chính xác (Accuracy) để đánh giá mô hình thì có thể đạt được rất cao trong khi không đảm bảo được chất lượng mô hình.</a:t>
            </a:r>
            <a:endParaRPr sz="1800"/>
          </a:p>
          <a:p>
            <a:pPr marL="0" lvl="0" indent="0" algn="l" rtl="0">
              <a:lnSpc>
                <a:spcPct val="90000"/>
              </a:lnSpc>
              <a:spcBef>
                <a:spcPts val="1000"/>
              </a:spcBef>
              <a:spcAft>
                <a:spcPts val="0"/>
              </a:spcAft>
              <a:buClr>
                <a:schemeClr val="dk1"/>
              </a:buClr>
              <a:buSzPts val="2800"/>
              <a:buNone/>
            </a:pPr>
            <a:endParaRPr/>
          </a:p>
        </p:txBody>
      </p:sp>
      <p:pic>
        <p:nvPicPr>
          <p:cNvPr id="94" name="Google Shape;94;p10"/>
          <p:cNvPicPr preferRelativeResize="0"/>
          <p:nvPr/>
        </p:nvPicPr>
        <p:blipFill rotWithShape="1">
          <a:blip r:embed="rId3">
            <a:alphaModFix/>
          </a:blip>
          <a:srcRect/>
          <a:stretch/>
        </p:blipFill>
        <p:spPr>
          <a:xfrm>
            <a:off x="2634479" y="1808029"/>
            <a:ext cx="3875041" cy="2907861"/>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1"/>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11</a:t>
            </a:fld>
            <a:endParaRPr/>
          </a:p>
        </p:txBody>
      </p:sp>
      <p:sp>
        <p:nvSpPr>
          <p:cNvPr id="100" name="Google Shape;100;p11"/>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2"/>
            </a:pPr>
            <a:r>
              <a:rPr lang="vi-VN" sz="2800"/>
              <a:t>Khai phá và xử lý dữ liệu</a:t>
            </a:r>
            <a:endParaRPr/>
          </a:p>
        </p:txBody>
      </p:sp>
      <p:sp>
        <p:nvSpPr>
          <p:cNvPr id="101" name="Google Shape;101;p11"/>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dirty="0"/>
              <a:t>2.2. Tiền xử lý dữ liệu</a:t>
            </a:r>
            <a:endParaRPr dirty="0"/>
          </a:p>
          <a:p>
            <a:pPr marL="0" lvl="0" indent="0" algn="l" rtl="0">
              <a:lnSpc>
                <a:spcPct val="90000"/>
              </a:lnSpc>
              <a:spcBef>
                <a:spcPts val="1000"/>
              </a:spcBef>
              <a:spcAft>
                <a:spcPts val="0"/>
              </a:spcAft>
              <a:buClr>
                <a:schemeClr val="dk1"/>
              </a:buClr>
              <a:buSzPts val="2000"/>
              <a:buNone/>
            </a:pPr>
            <a:r>
              <a:rPr lang="vi-VN" sz="2000" b="1" dirty="0"/>
              <a:t>Trộn ảnh </a:t>
            </a:r>
            <a:endParaRPr sz="2000" b="1" dirty="0"/>
          </a:p>
          <a:p>
            <a:pPr marL="0" lvl="0" indent="0" algn="l" rtl="0">
              <a:lnSpc>
                <a:spcPct val="90000"/>
              </a:lnSpc>
              <a:spcBef>
                <a:spcPts val="1000"/>
              </a:spcBef>
              <a:spcAft>
                <a:spcPts val="0"/>
              </a:spcAft>
              <a:buClr>
                <a:schemeClr val="dk1"/>
              </a:buClr>
              <a:buSzPts val="1600"/>
              <a:buNone/>
            </a:pPr>
            <a:r>
              <a:rPr lang="vi-VN" sz="1600" dirty="0"/>
              <a:t>Ta cần tráo các dữ liệu trong tập train lên để giữ tính tổng quát khi train dữ liệu. Vì dữ liệu ban đầu có các ảnh giống nhau được đặt liền nhau và đã được sắp nhãn theo thứ tự.</a:t>
            </a:r>
            <a:endParaRPr sz="1600" dirty="0"/>
          </a:p>
          <a:p>
            <a:pPr marL="0" lvl="0" indent="0" algn="l" rtl="0">
              <a:lnSpc>
                <a:spcPct val="90000"/>
              </a:lnSpc>
              <a:spcBef>
                <a:spcPts val="1000"/>
              </a:spcBef>
              <a:spcAft>
                <a:spcPts val="0"/>
              </a:spcAft>
              <a:buClr>
                <a:schemeClr val="dk1"/>
              </a:buClr>
              <a:buSzPts val="2000"/>
              <a:buNone/>
            </a:pPr>
            <a:r>
              <a:rPr lang="vi-VN" sz="2000" b="1" dirty="0"/>
              <a:t>Chuẩn hoá dữ liệu </a:t>
            </a:r>
            <a:endParaRPr dirty="0"/>
          </a:p>
          <a:p>
            <a:pPr marL="0" lvl="0" indent="0" algn="l" rtl="0">
              <a:lnSpc>
                <a:spcPct val="90000"/>
              </a:lnSpc>
              <a:spcBef>
                <a:spcPts val="1000"/>
              </a:spcBef>
              <a:spcAft>
                <a:spcPts val="0"/>
              </a:spcAft>
              <a:buClr>
                <a:schemeClr val="dk1"/>
              </a:buClr>
              <a:buSzPts val="1600"/>
              <a:buNone/>
            </a:pPr>
            <a:r>
              <a:rPr lang="vi-VN" sz="1600" dirty="0"/>
              <a:t>Chuẩn hóa dữ liệu từ các giá trị 0-255 về 0-1 để tăng độ chính xác (giảm độ kéo giãn giữa các điểm dữ liệu) </a:t>
            </a:r>
            <a:endParaRPr dirty="0"/>
          </a:p>
          <a:p>
            <a:pPr marL="0" lvl="0" indent="0" algn="l" rtl="0">
              <a:lnSpc>
                <a:spcPct val="90000"/>
              </a:lnSpc>
              <a:spcBef>
                <a:spcPts val="1000"/>
              </a:spcBef>
              <a:spcAft>
                <a:spcPts val="0"/>
              </a:spcAft>
              <a:buClr>
                <a:schemeClr val="dk1"/>
              </a:buClr>
              <a:buSzPts val="2000"/>
              <a:buNone/>
            </a:pPr>
            <a:r>
              <a:rPr lang="vi-VN" sz="2000" b="1" dirty="0"/>
              <a:t>Chuẩn hoá nhãn </a:t>
            </a:r>
            <a:endParaRPr sz="2000" b="1" dirty="0"/>
          </a:p>
          <a:p>
            <a:pPr marL="0" lvl="0" indent="0" algn="l" rtl="0">
              <a:lnSpc>
                <a:spcPct val="90000"/>
              </a:lnSpc>
              <a:spcBef>
                <a:spcPts val="1000"/>
              </a:spcBef>
              <a:spcAft>
                <a:spcPts val="0"/>
              </a:spcAft>
              <a:buClr>
                <a:schemeClr val="dk1"/>
              </a:buClr>
              <a:buSzPts val="1600"/>
              <a:buNone/>
            </a:pPr>
            <a:r>
              <a:rPr lang="vi-VN" sz="1600" dirty="0"/>
              <a:t>Chuẩn hoá nhãn từ dạng số (0-42) sang dạng onehot tương ứng với vector đầu ra của mạng (43*1)</a:t>
            </a:r>
            <a:endParaRPr sz="1600" dirty="0"/>
          </a:p>
          <a:p>
            <a:pPr marL="0" lvl="0" indent="0" algn="l" rtl="0">
              <a:lnSpc>
                <a:spcPct val="90000"/>
              </a:lnSpc>
              <a:spcBef>
                <a:spcPts val="1000"/>
              </a:spcBef>
              <a:spcAft>
                <a:spcPts val="0"/>
              </a:spcAft>
              <a:buClr>
                <a:schemeClr val="dk1"/>
              </a:buClr>
              <a:buSzPts val="2000"/>
              <a:buNone/>
            </a:pPr>
            <a:r>
              <a:rPr lang="vi-VN" sz="2000" b="1" dirty="0"/>
              <a:t>Tăng cường dữ liệu </a:t>
            </a:r>
            <a:endParaRPr sz="2000" b="1" dirty="0"/>
          </a:p>
          <a:p>
            <a:pPr marL="0" lvl="0" indent="0" algn="l" rtl="0">
              <a:lnSpc>
                <a:spcPct val="90000"/>
              </a:lnSpc>
              <a:spcBef>
                <a:spcPts val="1000"/>
              </a:spcBef>
              <a:spcAft>
                <a:spcPts val="0"/>
              </a:spcAft>
              <a:buClr>
                <a:schemeClr val="dk1"/>
              </a:buClr>
              <a:buSzPts val="1600"/>
              <a:buNone/>
            </a:pPr>
            <a:r>
              <a:rPr lang="vi-VN" sz="1600" dirty="0"/>
              <a:t>Các ảnh sẽ được tăng cường bằng cách xoay, phóng to, dịch lên, dịch xuống và lật ngang.</a:t>
            </a: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3527156" y="3042561"/>
            <a:ext cx="5397627" cy="772877"/>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dk1"/>
              </a:buClr>
              <a:buSzPts val="4400"/>
              <a:buFont typeface="Calibri"/>
              <a:buAutoNum type="romanUcPeriod" startAt="3"/>
            </a:pPr>
            <a:r>
              <a:rPr lang="vi-VN" sz="4400" dirty="0"/>
              <a:t>Mô hình</a:t>
            </a:r>
            <a:endParaRPr sz="4400" dirty="0"/>
          </a:p>
        </p:txBody>
      </p:sp>
      <p:sp>
        <p:nvSpPr>
          <p:cNvPr id="107" name="Google Shape;107;p12"/>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12</a:t>
            </a:fld>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3"/>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13</a:t>
            </a:fld>
            <a:endParaRPr/>
          </a:p>
        </p:txBody>
      </p:sp>
      <p:sp>
        <p:nvSpPr>
          <p:cNvPr id="113" name="Google Shape;113;p13"/>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 </a:t>
            </a:r>
            <a:r>
              <a:rPr lang="vi-VN" b="1"/>
              <a:t>CNN (Convolutional Neural Network )</a:t>
            </a:r>
            <a:br>
              <a:rPr lang="vi-VN" b="1"/>
            </a:br>
            <a:endParaRPr/>
          </a:p>
        </p:txBody>
      </p:sp>
      <p:sp>
        <p:nvSpPr>
          <p:cNvPr id="114" name="Google Shape;114;p13"/>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vi-VN" sz="2400" b="1" dirty="0"/>
              <a:t>Convolutional Neural Network (CNN – Mạng nơ-ron tích chập)</a:t>
            </a:r>
            <a:r>
              <a:rPr lang="vi-VN" sz="2400" dirty="0"/>
              <a:t> </a:t>
            </a:r>
            <a:endParaRPr lang="en-US" sz="2400" dirty="0"/>
          </a:p>
          <a:p>
            <a:pPr marL="0" lvl="0" indent="0" algn="l" rtl="0">
              <a:lnSpc>
                <a:spcPct val="90000"/>
              </a:lnSpc>
              <a:spcBef>
                <a:spcPts val="0"/>
              </a:spcBef>
              <a:spcAft>
                <a:spcPts val="0"/>
              </a:spcAft>
              <a:buClr>
                <a:schemeClr val="dk1"/>
              </a:buClr>
              <a:buSzPts val="2400"/>
              <a:buNone/>
            </a:pPr>
            <a:endParaRPr lang="en-US" sz="2400" dirty="0"/>
          </a:p>
          <a:p>
            <a:pPr marL="0" lvl="0" indent="0" algn="l" rtl="0">
              <a:lnSpc>
                <a:spcPct val="90000"/>
              </a:lnSpc>
              <a:spcBef>
                <a:spcPts val="0"/>
              </a:spcBef>
              <a:spcAft>
                <a:spcPts val="0"/>
              </a:spcAft>
              <a:buClr>
                <a:schemeClr val="dk1"/>
              </a:buClr>
              <a:buSzPts val="2400"/>
              <a:buNone/>
            </a:pPr>
            <a:r>
              <a:rPr lang="en-US" sz="1600" dirty="0"/>
              <a:t>L</a:t>
            </a:r>
            <a:r>
              <a:rPr lang="vi-VN" sz="1600" dirty="0"/>
              <a:t>à một trong những mô hình Deep Learning tiên tiến. Nó giúp cho chúng ta xây dựng được những hệ thống thông minh với độ chính xác cao như hiện nay. CNN được sử dụng nhiều trong các bài toán nhận dạng các object trong ảnh.</a:t>
            </a:r>
            <a:endParaRPr sz="1600" dirty="0"/>
          </a:p>
        </p:txBody>
      </p:sp>
      <p:pic>
        <p:nvPicPr>
          <p:cNvPr id="115" name="Google Shape;115;p13"/>
          <p:cNvPicPr preferRelativeResize="0"/>
          <p:nvPr/>
        </p:nvPicPr>
        <p:blipFill rotWithShape="1">
          <a:blip r:embed="rId3">
            <a:alphaModFix/>
          </a:blip>
          <a:srcRect/>
          <a:stretch/>
        </p:blipFill>
        <p:spPr>
          <a:xfrm>
            <a:off x="1667430" y="2857655"/>
            <a:ext cx="5687219" cy="1657581"/>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14</a:t>
            </a:fld>
            <a:endParaRPr/>
          </a:p>
        </p:txBody>
      </p:sp>
      <p:sp>
        <p:nvSpPr>
          <p:cNvPr id="121" name="Google Shape;121;p14"/>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122" name="Google Shape;122;p14"/>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dirty="0"/>
              <a:t>3.1. Kiến trúc</a:t>
            </a:r>
            <a:endParaRPr b="1" dirty="0"/>
          </a:p>
          <a:p>
            <a:pPr marL="0" lvl="0" indent="0" algn="l" rtl="0">
              <a:lnSpc>
                <a:spcPct val="90000"/>
              </a:lnSpc>
              <a:spcBef>
                <a:spcPts val="1000"/>
              </a:spcBef>
              <a:spcAft>
                <a:spcPts val="0"/>
              </a:spcAft>
              <a:buClr>
                <a:schemeClr val="dk1"/>
              </a:buClr>
              <a:buSzPts val="2000"/>
              <a:buNone/>
            </a:pPr>
            <a:r>
              <a:rPr lang="vi-VN" sz="2000" b="1" dirty="0"/>
              <a:t>Convolution layer </a:t>
            </a:r>
            <a:endParaRPr sz="2000" b="1" dirty="0"/>
          </a:p>
          <a:p>
            <a:pPr marL="0" lvl="0" indent="0" algn="l" rtl="0">
              <a:lnSpc>
                <a:spcPct val="90000"/>
              </a:lnSpc>
              <a:spcBef>
                <a:spcPts val="1000"/>
              </a:spcBef>
              <a:spcAft>
                <a:spcPts val="0"/>
              </a:spcAft>
              <a:buClr>
                <a:schemeClr val="dk1"/>
              </a:buClr>
              <a:buSzPts val="1600"/>
              <a:buNone/>
            </a:pPr>
            <a:r>
              <a:rPr lang="vi-VN" sz="1600" dirty="0"/>
              <a:t>Conv layer nhận đầu vào là một ma trận 3 chiều và một bộ filters cần phải học. Bộ filters này sẽ trượt qua từng vị trí trên bức ảnh để tính tích chập (convolution) giữa bộ filter và phần tương ứng trên bức ảnh. </a:t>
            </a:r>
            <a:endParaRPr lang="en-US" sz="1600" dirty="0"/>
          </a:p>
        </p:txBody>
      </p:sp>
      <p:pic>
        <p:nvPicPr>
          <p:cNvPr id="123" name="Google Shape;123;p14"/>
          <p:cNvPicPr preferRelativeResize="0"/>
          <p:nvPr/>
        </p:nvPicPr>
        <p:blipFill rotWithShape="1">
          <a:blip r:embed="rId3">
            <a:alphaModFix/>
          </a:blip>
          <a:srcRect/>
          <a:stretch/>
        </p:blipFill>
        <p:spPr>
          <a:xfrm>
            <a:off x="2205298" y="2492678"/>
            <a:ext cx="4086795" cy="2000529"/>
          </a:xfrm>
          <a:prstGeom prst="rect">
            <a:avLst/>
          </a:prstGeom>
          <a:noFill/>
          <a:ln>
            <a:noFill/>
          </a:ln>
        </p:spPr>
      </p:pic>
      <p:sp>
        <p:nvSpPr>
          <p:cNvPr id="2" name="Rectangle 1"/>
          <p:cNvSpPr/>
          <p:nvPr/>
        </p:nvSpPr>
        <p:spPr>
          <a:xfrm>
            <a:off x="235076" y="4715296"/>
            <a:ext cx="8673847" cy="1061829"/>
          </a:xfrm>
          <a:prstGeom prst="rect">
            <a:avLst/>
          </a:prstGeom>
        </p:spPr>
        <p:txBody>
          <a:bodyPr wrap="square">
            <a:spAutoFit/>
          </a:bodyPr>
          <a:lstStyle/>
          <a:p>
            <a:pPr lvl="0">
              <a:lnSpc>
                <a:spcPct val="90000"/>
              </a:lnSpc>
              <a:buClr>
                <a:schemeClr val="dk1"/>
              </a:buClr>
              <a:buSzPts val="2800"/>
            </a:pPr>
            <a:r>
              <a:rPr lang="en-US" dirty="0"/>
              <a:t>T</a:t>
            </a:r>
            <a:r>
              <a:rPr lang="vi-VN" dirty="0"/>
              <a:t>ạo ra cửa sổ trượt trên ảnh và trích xuất các đặc trưng của ảnh đó</a:t>
            </a:r>
            <a:r>
              <a:rPr lang="en-US" dirty="0"/>
              <a:t> ( L</a:t>
            </a:r>
            <a:r>
              <a:rPr lang="vi-VN" dirty="0"/>
              <a:t>oại bỏ các đặc trưng không cần thiết và giữ lại các đặc trưng cần thiết</a:t>
            </a:r>
            <a:r>
              <a:rPr lang="en-US" dirty="0"/>
              <a:t> )</a:t>
            </a:r>
          </a:p>
          <a:p>
            <a:pPr lvl="0">
              <a:lnSpc>
                <a:spcPct val="90000"/>
              </a:lnSpc>
              <a:buClr>
                <a:schemeClr val="dk1"/>
              </a:buClr>
              <a:buSzPts val="2800"/>
            </a:pPr>
            <a:endParaRPr lang="vi-VN" dirty="0"/>
          </a:p>
          <a:p>
            <a:pPr lvl="0">
              <a:lnSpc>
                <a:spcPct val="90000"/>
              </a:lnSpc>
              <a:buClr>
                <a:schemeClr val="dk1"/>
              </a:buClr>
              <a:buSzPts val="2800"/>
            </a:pPr>
            <a:r>
              <a:rPr lang="en-US" dirty="0"/>
              <a:t>T</a:t>
            </a:r>
            <a:r>
              <a:rPr lang="vi-VN" dirty="0"/>
              <a:t>ất cả các việc tính toán tích chập đều được thực hiện song song </a:t>
            </a:r>
            <a:endParaRPr lang="en-US" dirty="0"/>
          </a:p>
          <a:p>
            <a:pPr lvl="0">
              <a:lnSpc>
                <a:spcPct val="90000"/>
              </a:lnSpc>
              <a:buClr>
                <a:schemeClr val="dk1"/>
              </a:buClr>
              <a:buSzPts val="2800"/>
            </a:pPr>
            <a:endParaRPr lang="en-US" dirty="0"/>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15</a:t>
            </a:fld>
            <a:endParaRPr/>
          </a:p>
        </p:txBody>
      </p:sp>
      <p:sp>
        <p:nvSpPr>
          <p:cNvPr id="137" name="Google Shape;137;p16"/>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138" name="Google Shape;138;p16"/>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dirty="0"/>
              <a:t>3.1. Kiến trúc</a:t>
            </a:r>
            <a:endParaRPr b="1" dirty="0"/>
          </a:p>
          <a:p>
            <a:pPr marL="0" lvl="0" indent="0" algn="l" rtl="0">
              <a:lnSpc>
                <a:spcPct val="90000"/>
              </a:lnSpc>
              <a:spcBef>
                <a:spcPts val="1000"/>
              </a:spcBef>
              <a:spcAft>
                <a:spcPts val="0"/>
              </a:spcAft>
              <a:buClr>
                <a:schemeClr val="dk1"/>
              </a:buClr>
              <a:buSzPts val="2400"/>
              <a:buNone/>
            </a:pPr>
            <a:r>
              <a:rPr lang="vi-VN" sz="2400" b="1" dirty="0"/>
              <a:t>Stride: </a:t>
            </a:r>
            <a:endParaRPr sz="2400" b="1" dirty="0"/>
          </a:p>
          <a:p>
            <a:pPr marL="0" lvl="0" indent="0" algn="l" rtl="0">
              <a:lnSpc>
                <a:spcPct val="90000"/>
              </a:lnSpc>
              <a:spcBef>
                <a:spcPts val="1000"/>
              </a:spcBef>
              <a:spcAft>
                <a:spcPts val="0"/>
              </a:spcAft>
              <a:buClr>
                <a:schemeClr val="dk1"/>
              </a:buClr>
              <a:buSzPts val="1800"/>
              <a:buNone/>
            </a:pPr>
            <a:r>
              <a:rPr lang="vi-VN" sz="1800" dirty="0"/>
              <a:t>Đối với phép tích chập hoặc phép pooling, độ trượt S ký hiệu số pixel mà cửa sổ sẽ di chuyển sau mỗi lần thực hiện phép tính. </a:t>
            </a:r>
            <a:endParaRPr sz="1800" dirty="0"/>
          </a:p>
        </p:txBody>
      </p:sp>
      <p:pic>
        <p:nvPicPr>
          <p:cNvPr id="139" name="Google Shape;139;p16"/>
          <p:cNvPicPr preferRelativeResize="0"/>
          <p:nvPr/>
        </p:nvPicPr>
        <p:blipFill rotWithShape="1">
          <a:blip r:embed="rId3">
            <a:alphaModFix/>
          </a:blip>
          <a:srcRect/>
          <a:stretch/>
        </p:blipFill>
        <p:spPr>
          <a:xfrm>
            <a:off x="1575969" y="3180599"/>
            <a:ext cx="5992061" cy="1019317"/>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16</a:t>
            </a:fld>
            <a:endParaRPr/>
          </a:p>
        </p:txBody>
      </p:sp>
      <p:sp>
        <p:nvSpPr>
          <p:cNvPr id="145" name="Google Shape;145;p1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146" name="Google Shape;146;p17"/>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3.1. Kiến trúc</a:t>
            </a:r>
            <a:endParaRPr b="1"/>
          </a:p>
          <a:p>
            <a:pPr marL="0" lvl="0" indent="0" algn="l" rtl="0">
              <a:lnSpc>
                <a:spcPct val="90000"/>
              </a:lnSpc>
              <a:spcBef>
                <a:spcPts val="1000"/>
              </a:spcBef>
              <a:spcAft>
                <a:spcPts val="0"/>
              </a:spcAft>
              <a:buClr>
                <a:schemeClr val="dk1"/>
              </a:buClr>
              <a:buSzPts val="2400"/>
              <a:buNone/>
            </a:pPr>
            <a:r>
              <a:rPr lang="vi-VN" sz="2400" b="1"/>
              <a:t>Zero-padding:</a:t>
            </a:r>
            <a:r>
              <a:rPr lang="vi-VN"/>
              <a:t> </a:t>
            </a:r>
            <a:endParaRPr/>
          </a:p>
          <a:p>
            <a:pPr marL="0" lvl="0" indent="0" algn="l" rtl="0">
              <a:lnSpc>
                <a:spcPct val="90000"/>
              </a:lnSpc>
              <a:spcBef>
                <a:spcPts val="1000"/>
              </a:spcBef>
              <a:spcAft>
                <a:spcPts val="0"/>
              </a:spcAft>
              <a:buClr>
                <a:schemeClr val="dk1"/>
              </a:buClr>
              <a:buSzPts val="1600"/>
              <a:buNone/>
            </a:pPr>
            <a:r>
              <a:rPr lang="vi-VN" sz="1600"/>
              <a:t>Zero-padding là tên gọi của quá trình thêm P số không vào các biên của đầu vào. Giá trị này có thể được lựa chọn thủ công hoặc một cách tự động.</a:t>
            </a:r>
            <a:endParaRPr sz="1600"/>
          </a:p>
        </p:txBody>
      </p:sp>
      <p:pic>
        <p:nvPicPr>
          <p:cNvPr id="147" name="Google Shape;147;p17"/>
          <p:cNvPicPr preferRelativeResize="0"/>
          <p:nvPr/>
        </p:nvPicPr>
        <p:blipFill rotWithShape="1">
          <a:blip r:embed="rId3">
            <a:alphaModFix/>
          </a:blip>
          <a:srcRect/>
          <a:stretch/>
        </p:blipFill>
        <p:spPr>
          <a:xfrm>
            <a:off x="2000470" y="2558200"/>
            <a:ext cx="5155760" cy="3311921"/>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17</a:t>
            </a:fld>
            <a:endParaRPr/>
          </a:p>
        </p:txBody>
      </p:sp>
      <p:sp>
        <p:nvSpPr>
          <p:cNvPr id="153" name="Google Shape;153;p1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154" name="Google Shape;154;p18"/>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dirty="0"/>
              <a:t>3.1. Kiến trúc</a:t>
            </a:r>
            <a:endParaRPr b="1" dirty="0"/>
          </a:p>
          <a:p>
            <a:pPr marL="0" lvl="0" indent="0" algn="l" rtl="0">
              <a:lnSpc>
                <a:spcPct val="90000"/>
              </a:lnSpc>
              <a:spcBef>
                <a:spcPts val="1000"/>
              </a:spcBef>
              <a:spcAft>
                <a:spcPts val="0"/>
              </a:spcAft>
              <a:buClr>
                <a:schemeClr val="dk1"/>
              </a:buClr>
              <a:buSzPts val="2800"/>
              <a:buNone/>
            </a:pPr>
            <a:r>
              <a:rPr lang="vi-VN" b="1" dirty="0"/>
              <a:t>Pooling layer </a:t>
            </a:r>
            <a:endParaRPr b="1" dirty="0"/>
          </a:p>
          <a:p>
            <a:pPr marL="0" lvl="0" indent="0" algn="l" rtl="0">
              <a:lnSpc>
                <a:spcPct val="90000"/>
              </a:lnSpc>
              <a:spcBef>
                <a:spcPts val="1000"/>
              </a:spcBef>
              <a:spcAft>
                <a:spcPts val="0"/>
              </a:spcAft>
              <a:buClr>
                <a:schemeClr val="dk1"/>
              </a:buClr>
              <a:buSzPts val="1800"/>
              <a:buNone/>
            </a:pPr>
            <a:r>
              <a:rPr lang="vi-VN" sz="1800" dirty="0"/>
              <a:t>Tầng pooling (POOL) là một phép downsampling, thường được sử dụng sau tầng tích chập. Giảm kích thước khối ma trận đầu vào thông qua việc tìm ra 1 giá trị đại diện cho mỗi một vùng không gian mà bộ lọc đi qua sẽ không làm thay đổi các đường nét chính của bức ảnh nhưng lại giảm được kích thước của ảnh</a:t>
            </a:r>
            <a:endParaRPr dirty="0"/>
          </a:p>
        </p:txBody>
      </p:sp>
      <p:pic>
        <p:nvPicPr>
          <p:cNvPr id="155" name="Google Shape;155;p18"/>
          <p:cNvPicPr preferRelativeResize="0"/>
          <p:nvPr/>
        </p:nvPicPr>
        <p:blipFill rotWithShape="1">
          <a:blip r:embed="rId3">
            <a:alphaModFix/>
          </a:blip>
          <a:srcRect/>
          <a:stretch/>
        </p:blipFill>
        <p:spPr>
          <a:xfrm>
            <a:off x="2447628" y="3492943"/>
            <a:ext cx="4248743" cy="2448267"/>
          </a:xfrm>
          <a:prstGeom prst="rect">
            <a:avLst/>
          </a:prstGeom>
          <a:noFill/>
          <a:ln>
            <a:noFill/>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18</a:t>
            </a:fld>
            <a:endParaRPr/>
          </a:p>
        </p:txBody>
      </p:sp>
      <p:sp>
        <p:nvSpPr>
          <p:cNvPr id="161" name="Google Shape;161;p1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162" name="Google Shape;162;p19"/>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dirty="0"/>
              <a:t>3.1. Kiến trúc</a:t>
            </a:r>
            <a:endParaRPr b="1" dirty="0"/>
          </a:p>
          <a:p>
            <a:pPr marL="0" lvl="0" indent="0" algn="l" rtl="0">
              <a:lnSpc>
                <a:spcPct val="90000"/>
              </a:lnSpc>
              <a:spcBef>
                <a:spcPts val="1000"/>
              </a:spcBef>
              <a:spcAft>
                <a:spcPts val="0"/>
              </a:spcAft>
              <a:buClr>
                <a:schemeClr val="dk1"/>
              </a:buClr>
              <a:buSzPts val="2400"/>
              <a:buNone/>
            </a:pPr>
            <a:r>
              <a:rPr lang="vi-VN" sz="2400" b="1" dirty="0"/>
              <a:t>Fully connected </a:t>
            </a:r>
            <a:endParaRPr sz="2400" b="1" dirty="0"/>
          </a:p>
          <a:p>
            <a:pPr marL="0" lvl="0" indent="0" algn="l" rtl="0">
              <a:lnSpc>
                <a:spcPct val="90000"/>
              </a:lnSpc>
              <a:spcBef>
                <a:spcPts val="1000"/>
              </a:spcBef>
              <a:spcAft>
                <a:spcPts val="0"/>
              </a:spcAft>
              <a:buClr>
                <a:schemeClr val="dk1"/>
              </a:buClr>
              <a:buSzPts val="1800"/>
              <a:buNone/>
            </a:pPr>
            <a:r>
              <a:rPr lang="vi-VN" sz="1800" dirty="0"/>
              <a:t>Tầng kết nối đầy đủ (FC) nhận đầu vào là các dữ liệu đã được làm phẳng, mà mỗi đầu vào đó được kết nối đến tất cả neuron. Trong mô hình mạng CNNs, các tầng kết nối đầy đủ thường được tìm thấy ở cuối mạng và được dùng để tối ưu hóa mục tiêu của mạng ví dụ như độ chính xác của lớp.</a:t>
            </a:r>
            <a:endParaRPr sz="1800" dirty="0"/>
          </a:p>
        </p:txBody>
      </p:sp>
      <p:pic>
        <p:nvPicPr>
          <p:cNvPr id="163" name="Google Shape;163;p19"/>
          <p:cNvPicPr preferRelativeResize="0"/>
          <p:nvPr/>
        </p:nvPicPr>
        <p:blipFill rotWithShape="1">
          <a:blip r:embed="rId3">
            <a:alphaModFix/>
          </a:blip>
          <a:srcRect/>
          <a:stretch/>
        </p:blipFill>
        <p:spPr>
          <a:xfrm>
            <a:off x="1812996" y="3429000"/>
            <a:ext cx="4972744" cy="2086266"/>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19</a:t>
            </a:fld>
            <a:endParaRPr/>
          </a:p>
        </p:txBody>
      </p:sp>
      <p:sp>
        <p:nvSpPr>
          <p:cNvPr id="169" name="Google Shape;169;p2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170" name="Google Shape;170;p20"/>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dirty="0"/>
              <a:t>3.2. Các hàm kích hoạt thường gặp</a:t>
            </a:r>
            <a:endParaRPr b="1" dirty="0"/>
          </a:p>
          <a:p>
            <a:pPr marL="0" lvl="0" indent="0" algn="l" rtl="0">
              <a:lnSpc>
                <a:spcPct val="90000"/>
              </a:lnSpc>
              <a:spcBef>
                <a:spcPts val="1000"/>
              </a:spcBef>
              <a:spcAft>
                <a:spcPts val="0"/>
              </a:spcAft>
              <a:buClr>
                <a:schemeClr val="dk1"/>
              </a:buClr>
              <a:buSzPts val="2000"/>
              <a:buNone/>
            </a:pPr>
            <a:r>
              <a:rPr lang="vi-VN" sz="2000" b="1" dirty="0"/>
              <a:t>ReLU (Rectified Linear Unit) </a:t>
            </a:r>
            <a:endParaRPr sz="2000" b="1" dirty="0"/>
          </a:p>
          <a:p>
            <a:pPr marL="0" lvl="0" indent="0" algn="ctr" rtl="0">
              <a:lnSpc>
                <a:spcPct val="90000"/>
              </a:lnSpc>
              <a:spcBef>
                <a:spcPts val="1000"/>
              </a:spcBef>
              <a:spcAft>
                <a:spcPts val="0"/>
              </a:spcAft>
              <a:buClr>
                <a:schemeClr val="dk1"/>
              </a:buClr>
              <a:buSzPts val="1600"/>
              <a:buNone/>
            </a:pPr>
            <a:r>
              <a:rPr lang="vi-VN" sz="1600" dirty="0"/>
              <a:t>f(x) = max(0, x) </a:t>
            </a:r>
            <a:endParaRPr sz="1600" dirty="0"/>
          </a:p>
          <a:p>
            <a:pPr marL="0" lvl="0" indent="0" algn="l" rtl="0">
              <a:lnSpc>
                <a:spcPct val="90000"/>
              </a:lnSpc>
              <a:spcBef>
                <a:spcPts val="1000"/>
              </a:spcBef>
              <a:spcAft>
                <a:spcPts val="0"/>
              </a:spcAft>
              <a:buClr>
                <a:schemeClr val="dk1"/>
              </a:buClr>
              <a:buSzPts val="1600"/>
              <a:buNone/>
            </a:pPr>
            <a:r>
              <a:rPr lang="vi-VN" sz="1600" dirty="0"/>
              <a:t>Hàm ReLU đang được sử dụng khá nhiều trong những năm gần đây khi huấn luyện các mạng neuron. ReLU đơn giản lọc các giá trị &lt; 0. Mục đích của nó là tăng tính phi tuyến tính cho mạng.</a:t>
            </a:r>
            <a:endParaRPr sz="1600" dirty="0"/>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2"/>
          <p:cNvSpPr txBox="1">
            <a:spLocks noGrp="1"/>
          </p:cNvSpPr>
          <p:nvPr>
            <p:ph type="title"/>
          </p:nvPr>
        </p:nvSpPr>
        <p:spPr>
          <a:xfrm>
            <a:off x="1684183" y="2268474"/>
            <a:ext cx="5775633" cy="23210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800"/>
              <a:buFont typeface="Lato"/>
              <a:buNone/>
            </a:pPr>
            <a:r>
              <a:rPr lang="vi-VN"/>
              <a:t>Báo cáo bài tập lớn Nhập môn học máy và khai phá dữ liệu</a:t>
            </a:r>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20</a:t>
            </a:fld>
            <a:endParaRPr/>
          </a:p>
        </p:txBody>
      </p:sp>
      <p:sp>
        <p:nvSpPr>
          <p:cNvPr id="176" name="Google Shape;176;p21"/>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177" name="Google Shape;177;p21"/>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dirty="0"/>
              <a:t>3.2. Các hàm kích hoạt thường gặp</a:t>
            </a:r>
            <a:endParaRPr b="1" dirty="0"/>
          </a:p>
          <a:p>
            <a:pPr marL="0" lvl="0" indent="0" algn="l" rtl="0">
              <a:lnSpc>
                <a:spcPct val="90000"/>
              </a:lnSpc>
              <a:spcBef>
                <a:spcPts val="1000"/>
              </a:spcBef>
              <a:spcAft>
                <a:spcPts val="0"/>
              </a:spcAft>
              <a:buClr>
                <a:schemeClr val="dk1"/>
              </a:buClr>
              <a:buSzPts val="2000"/>
              <a:buNone/>
            </a:pPr>
            <a:r>
              <a:rPr lang="vi-VN" sz="2000" b="1" dirty="0"/>
              <a:t>Softmax </a:t>
            </a:r>
            <a:endParaRPr sz="2000" b="1" dirty="0"/>
          </a:p>
          <a:p>
            <a:pPr marL="0" lvl="0" indent="0" algn="l" rtl="0">
              <a:lnSpc>
                <a:spcPct val="90000"/>
              </a:lnSpc>
              <a:spcBef>
                <a:spcPts val="1000"/>
              </a:spcBef>
              <a:spcAft>
                <a:spcPts val="0"/>
              </a:spcAft>
              <a:buClr>
                <a:schemeClr val="dk1"/>
              </a:buClr>
              <a:buSzPts val="1600"/>
              <a:buNone/>
            </a:pPr>
            <a:r>
              <a:rPr lang="vi-VN" sz="1600" dirty="0"/>
              <a:t>Hàm softmax sẽ tính khả năng xuất hiện của một class trong tổng số tất cả các class có thể xuất hiện. Sau đó, xác suất này sẽ được sử dụng để xác định class mục tiêu cho các input. </a:t>
            </a:r>
            <a:endParaRPr sz="1600" dirty="0"/>
          </a:p>
          <a:p>
            <a:pPr marL="0" lvl="0" indent="0" algn="l" rtl="0">
              <a:lnSpc>
                <a:spcPct val="90000"/>
              </a:lnSpc>
              <a:spcBef>
                <a:spcPts val="1000"/>
              </a:spcBef>
              <a:spcAft>
                <a:spcPts val="0"/>
              </a:spcAft>
              <a:buClr>
                <a:schemeClr val="dk1"/>
              </a:buClr>
              <a:buSzPts val="1600"/>
              <a:buNone/>
            </a:pPr>
            <a:r>
              <a:rPr lang="vi-VN" sz="1600" dirty="0"/>
              <a:t>Tức là hàm softmax sẽ ánh xạ đầu ra của chúng ta tới một phạm vi [0,1] và ánh xạ từng đầu ra sao cho tổng tổng là 1 . Do đó, đầu ra của Softmax là một phân phối xác suất . Hàm softmax thường được sử dụng trong lớp cuối cùng. </a:t>
            </a:r>
            <a:endParaRPr lang="en-US" sz="1600" dirty="0"/>
          </a:p>
          <a:p>
            <a:pPr marL="0" lvl="0" indent="0" algn="l" rtl="0">
              <a:lnSpc>
                <a:spcPct val="90000"/>
              </a:lnSpc>
              <a:spcBef>
                <a:spcPts val="1000"/>
              </a:spcBef>
              <a:spcAft>
                <a:spcPts val="0"/>
              </a:spcAft>
              <a:buClr>
                <a:schemeClr val="dk1"/>
              </a:buClr>
              <a:buSzPts val="1600"/>
              <a:buNone/>
            </a:pPr>
            <a:r>
              <a:rPr lang="en-US" sz="1600" dirty="0">
                <a:solidFill>
                  <a:schemeClr val="tx1"/>
                </a:solidFill>
                <a:latin typeface="Lato" panose="020F0502020204030203" pitchFamily="34" charset="0"/>
                <a:ea typeface="Lato" panose="020F0502020204030203" pitchFamily="34" charset="0"/>
                <a:cs typeface="Lato" panose="020F0502020204030203" pitchFamily="34" charset="0"/>
              </a:rPr>
              <a:t>T</a:t>
            </a:r>
            <a:r>
              <a:rPr lang="vi-VN" sz="1600" b="0" i="0" dirty="0">
                <a:solidFill>
                  <a:schemeClr val="tx1"/>
                </a:solidFill>
                <a:effectLst/>
                <a:latin typeface="Lato" panose="020F0502020204030203" pitchFamily="34" charset="0"/>
                <a:ea typeface="Lato" panose="020F0502020204030203" pitchFamily="34" charset="0"/>
                <a:cs typeface="Lato" panose="020F0502020204030203" pitchFamily="34" charset="0"/>
              </a:rPr>
              <a:t>ính khả năng xuất hiện của một class trong tổng số tất cả các class có thể xuất hiện. Sau đó, xác suất này sẽ được sử dụng để xác định class mục tiêu cho các input</a:t>
            </a:r>
            <a:endParaRPr sz="1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178" name="Google Shape;178;p21"/>
          <p:cNvPicPr preferRelativeResize="0"/>
          <p:nvPr/>
        </p:nvPicPr>
        <p:blipFill rotWithShape="1">
          <a:blip r:embed="rId3">
            <a:alphaModFix/>
          </a:blip>
          <a:srcRect/>
          <a:stretch/>
        </p:blipFill>
        <p:spPr>
          <a:xfrm>
            <a:off x="3044859" y="4081805"/>
            <a:ext cx="2894028" cy="1329179"/>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21</a:t>
            </a:fld>
            <a:endParaRPr/>
          </a:p>
        </p:txBody>
      </p:sp>
      <p:sp>
        <p:nvSpPr>
          <p:cNvPr id="184" name="Google Shape;184;p22"/>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185" name="Google Shape;185;p22"/>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3.3. Kiến trúc mô hình </a:t>
            </a:r>
            <a:endParaRPr b="1"/>
          </a:p>
          <a:p>
            <a:pPr marL="0" lvl="0" indent="0" algn="l" rtl="0">
              <a:lnSpc>
                <a:spcPct val="90000"/>
              </a:lnSpc>
              <a:spcBef>
                <a:spcPts val="1000"/>
              </a:spcBef>
              <a:spcAft>
                <a:spcPts val="0"/>
              </a:spcAft>
              <a:buClr>
                <a:schemeClr val="dk1"/>
              </a:buClr>
              <a:buSzPts val="1600"/>
              <a:buNone/>
            </a:pPr>
            <a:r>
              <a:rPr lang="vi-VN" sz="1600"/>
              <a:t>Sau khi xây dựng mô hình ban đầu và tiến hành hiệu chỉnh các tham số nhóm thu được mô hình có kiến trúc như sau: </a:t>
            </a:r>
            <a:endParaRPr sz="1600"/>
          </a:p>
          <a:p>
            <a:pPr marL="457200" lvl="1" indent="0" algn="l" rtl="0">
              <a:lnSpc>
                <a:spcPct val="90000"/>
              </a:lnSpc>
              <a:spcBef>
                <a:spcPts val="500"/>
              </a:spcBef>
              <a:spcAft>
                <a:spcPts val="0"/>
              </a:spcAft>
              <a:buClr>
                <a:schemeClr val="dk1"/>
              </a:buClr>
              <a:buSzPts val="1600"/>
              <a:buNone/>
            </a:pPr>
            <a:r>
              <a:rPr lang="vi-VN" sz="1600"/>
              <a:t>Convolution layer: 4 lớp với 32 và 64 filters, kernel size là (3*3), padding same và activation là ReLU. </a:t>
            </a:r>
            <a:endParaRPr sz="1600"/>
          </a:p>
          <a:p>
            <a:pPr marL="457200" lvl="1" indent="0" algn="l" rtl="0">
              <a:lnSpc>
                <a:spcPct val="90000"/>
              </a:lnSpc>
              <a:spcBef>
                <a:spcPts val="500"/>
              </a:spcBef>
              <a:spcAft>
                <a:spcPts val="0"/>
              </a:spcAft>
              <a:buClr>
                <a:schemeClr val="dk1"/>
              </a:buClr>
              <a:buSzPts val="1600"/>
              <a:buNone/>
            </a:pPr>
            <a:r>
              <a:rPr lang="vi-VN" sz="1600"/>
              <a:t>Batch Normalization: 4 lớp sau mỗi lớp Convolution và 1 lớp sau lớp Dense. </a:t>
            </a:r>
            <a:endParaRPr sz="1600"/>
          </a:p>
          <a:p>
            <a:pPr marL="457200" lvl="1" indent="0" algn="l" rtl="0">
              <a:lnSpc>
                <a:spcPct val="90000"/>
              </a:lnSpc>
              <a:spcBef>
                <a:spcPts val="500"/>
              </a:spcBef>
              <a:spcAft>
                <a:spcPts val="0"/>
              </a:spcAft>
              <a:buClr>
                <a:schemeClr val="dk1"/>
              </a:buClr>
              <a:buSzPts val="1600"/>
              <a:buNone/>
            </a:pPr>
            <a:r>
              <a:rPr lang="vi-VN" sz="1600"/>
              <a:t>Max pooling layer: 2 lớp với pool size là (2*2). </a:t>
            </a:r>
            <a:endParaRPr sz="1600"/>
          </a:p>
          <a:p>
            <a:pPr marL="457200" lvl="1" indent="0" algn="l" rtl="0">
              <a:lnSpc>
                <a:spcPct val="90000"/>
              </a:lnSpc>
              <a:spcBef>
                <a:spcPts val="500"/>
              </a:spcBef>
              <a:spcAft>
                <a:spcPts val="0"/>
              </a:spcAft>
              <a:buClr>
                <a:schemeClr val="dk1"/>
              </a:buClr>
              <a:buSzPts val="1600"/>
              <a:buNone/>
            </a:pPr>
            <a:r>
              <a:rPr lang="vi-VN" sz="1600"/>
              <a:t>Flatten layer: cuối lớp Max pooling cuối cùng. </a:t>
            </a:r>
            <a:endParaRPr sz="1600"/>
          </a:p>
          <a:p>
            <a:pPr marL="457200" lvl="1" indent="0" algn="l" rtl="0">
              <a:lnSpc>
                <a:spcPct val="90000"/>
              </a:lnSpc>
              <a:spcBef>
                <a:spcPts val="500"/>
              </a:spcBef>
              <a:spcAft>
                <a:spcPts val="0"/>
              </a:spcAft>
              <a:buClr>
                <a:schemeClr val="dk1"/>
              </a:buClr>
              <a:buSzPts val="1600"/>
              <a:buNone/>
            </a:pPr>
            <a:r>
              <a:rPr lang="vi-VN" sz="1600"/>
              <a:t>Dense/Fully connected layer: 2 lớp trong đó lớp trên sử dụng activation là ReLU còn lớp cuối cùng của mô hình thì sử dụng softmax. </a:t>
            </a:r>
            <a:endParaRPr sz="1600"/>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22</a:t>
            </a:fld>
            <a:endParaRPr/>
          </a:p>
        </p:txBody>
      </p:sp>
      <p:sp>
        <p:nvSpPr>
          <p:cNvPr id="191" name="Google Shape;191;p23"/>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192" name="Google Shape;192;p23"/>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dirty="0"/>
              <a:t>3.4. Hàm mất mát </a:t>
            </a:r>
            <a:endParaRPr b="1" dirty="0"/>
          </a:p>
          <a:p>
            <a:pPr marL="0" lvl="0" indent="0" algn="l" rtl="0">
              <a:lnSpc>
                <a:spcPct val="90000"/>
              </a:lnSpc>
              <a:spcBef>
                <a:spcPts val="1000"/>
              </a:spcBef>
              <a:spcAft>
                <a:spcPts val="0"/>
              </a:spcAft>
              <a:buClr>
                <a:schemeClr val="dk1"/>
              </a:buClr>
              <a:buSzPts val="2000"/>
              <a:buNone/>
            </a:pPr>
            <a:r>
              <a:rPr lang="vi-VN" sz="2000" b="1" dirty="0"/>
              <a:t>Loss function </a:t>
            </a:r>
            <a:endParaRPr sz="2000" b="1" dirty="0"/>
          </a:p>
          <a:p>
            <a:pPr marL="0" lvl="0" indent="0" algn="l" rtl="0">
              <a:lnSpc>
                <a:spcPct val="90000"/>
              </a:lnSpc>
              <a:spcBef>
                <a:spcPts val="1000"/>
              </a:spcBef>
              <a:spcAft>
                <a:spcPts val="0"/>
              </a:spcAft>
              <a:buClr>
                <a:schemeClr val="dk1"/>
              </a:buClr>
              <a:buSzPts val="1600"/>
              <a:buNone/>
            </a:pPr>
            <a:r>
              <a:rPr lang="en-US" sz="1600" dirty="0"/>
              <a:t>H</a:t>
            </a:r>
            <a:r>
              <a:rPr lang="vi-VN" sz="1600" dirty="0"/>
              <a:t>ay còn gọi là hàm mất mát, thể hiện một mối quan hệ giữa y* (là kết quả dự đoán của model) và y (là giá trị thực tế). Mục đích của quá trình huấn luyện là đưa loss về giá trị nhỏ nhất giúp tối ưu hoá mô hình. </a:t>
            </a:r>
            <a:endParaRPr sz="1600" dirty="0"/>
          </a:p>
        </p:txBody>
      </p:sp>
      <p:pic>
        <p:nvPicPr>
          <p:cNvPr id="193" name="Google Shape;193;p23"/>
          <p:cNvPicPr preferRelativeResize="0"/>
          <p:nvPr/>
        </p:nvPicPr>
        <p:blipFill rotWithShape="1">
          <a:blip r:embed="rId3">
            <a:alphaModFix/>
          </a:blip>
          <a:srcRect/>
          <a:stretch/>
        </p:blipFill>
        <p:spPr>
          <a:xfrm>
            <a:off x="2478787" y="2869678"/>
            <a:ext cx="3987327" cy="2941571"/>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23</a:t>
            </a:fld>
            <a:endParaRPr/>
          </a:p>
        </p:txBody>
      </p:sp>
      <p:sp>
        <p:nvSpPr>
          <p:cNvPr id="199" name="Google Shape;199;p24"/>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200" name="Google Shape;200;p24"/>
          <p:cNvSpPr txBox="1">
            <a:spLocks noGrp="1"/>
          </p:cNvSpPr>
          <p:nvPr>
            <p:ph type="body" idx="1"/>
          </p:nvPr>
        </p:nvSpPr>
        <p:spPr>
          <a:xfrm>
            <a:off x="234823" y="777303"/>
            <a:ext cx="8674100" cy="5303393"/>
          </a:xfrm>
          <a:prstGeom prst="rect">
            <a:avLst/>
          </a:prstGeom>
          <a:blipFill rotWithShape="1">
            <a:blip r:embed="rId3">
              <a:alphaModFix/>
            </a:blip>
            <a:stretch>
              <a:fillRect l="-1476" t="-1955"/>
            </a:stretch>
          </a:blip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vi-VN"/>
              <a:t> </a:t>
            </a:r>
            <a:endParaRPr/>
          </a:p>
        </p:txBody>
      </p:sp>
      <p:pic>
        <p:nvPicPr>
          <p:cNvPr id="201" name="Google Shape;201;p24"/>
          <p:cNvPicPr preferRelativeResize="0"/>
          <p:nvPr/>
        </p:nvPicPr>
        <p:blipFill rotWithShape="1">
          <a:blip r:embed="rId4">
            <a:alphaModFix/>
          </a:blip>
          <a:srcRect/>
          <a:stretch/>
        </p:blipFill>
        <p:spPr>
          <a:xfrm>
            <a:off x="2214408" y="1918607"/>
            <a:ext cx="3753781" cy="1397511"/>
          </a:xfrm>
          <a:prstGeom prst="rect">
            <a:avLst/>
          </a:prstGeom>
          <a:noFill/>
          <a:ln>
            <a:noFill/>
          </a:ln>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24</a:t>
            </a:fld>
            <a:endParaRPr/>
          </a:p>
        </p:txBody>
      </p:sp>
      <p:sp>
        <p:nvSpPr>
          <p:cNvPr id="207" name="Google Shape;207;p25"/>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208" name="Google Shape;208;p25"/>
          <p:cNvSpPr txBox="1">
            <a:spLocks noGrp="1"/>
          </p:cNvSpPr>
          <p:nvPr>
            <p:ph type="body" idx="1"/>
          </p:nvPr>
        </p:nvSpPr>
        <p:spPr>
          <a:xfrm>
            <a:off x="234823" y="777303"/>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dirty="0"/>
              <a:t>3.6.1. </a:t>
            </a:r>
            <a:r>
              <a:rPr lang="vi-VN" dirty="0"/>
              <a:t>Gradient Descent</a:t>
            </a:r>
            <a:endParaRPr b="1" dirty="0"/>
          </a:p>
          <a:p>
            <a:pPr marL="0" lvl="0" indent="0" algn="l" rtl="0">
              <a:lnSpc>
                <a:spcPct val="90000"/>
              </a:lnSpc>
              <a:spcBef>
                <a:spcPts val="1000"/>
              </a:spcBef>
              <a:spcAft>
                <a:spcPts val="0"/>
              </a:spcAft>
              <a:buClr>
                <a:schemeClr val="dk1"/>
              </a:buClr>
              <a:buSzPts val="2800"/>
              <a:buNone/>
            </a:pPr>
            <a:r>
              <a:rPr lang="vi-VN" dirty="0"/>
              <a:t>Tìm global minimum -&gt; phức tạp -&gt; tìm các điểm local minimum ( nghiệm của phương trình đạo hàm bằng 0 )</a:t>
            </a:r>
            <a:endParaRPr dirty="0"/>
          </a:p>
          <a:p>
            <a:pPr marL="0" lvl="0" indent="0" algn="l" rtl="0">
              <a:lnSpc>
                <a:spcPct val="90000"/>
              </a:lnSpc>
              <a:spcBef>
                <a:spcPts val="1000"/>
              </a:spcBef>
              <a:spcAft>
                <a:spcPts val="0"/>
              </a:spcAft>
              <a:buClr>
                <a:schemeClr val="dk1"/>
              </a:buClr>
              <a:buSzPts val="2800"/>
              <a:buNone/>
            </a:pPr>
            <a:r>
              <a:rPr lang="vi-VN" dirty="0"/>
              <a:t>-&gt; phức tạp</a:t>
            </a:r>
            <a:endParaRPr dirty="0"/>
          </a:p>
          <a:p>
            <a:pPr marL="0" lvl="0" indent="0" algn="l" rtl="0">
              <a:lnSpc>
                <a:spcPct val="90000"/>
              </a:lnSpc>
              <a:spcBef>
                <a:spcPts val="1000"/>
              </a:spcBef>
              <a:spcAft>
                <a:spcPts val="0"/>
              </a:spcAft>
              <a:buClr>
                <a:schemeClr val="dk1"/>
              </a:buClr>
              <a:buSzPts val="2800"/>
              <a:buNone/>
            </a:pPr>
            <a:r>
              <a:rPr lang="vi-VN" dirty="0"/>
              <a:t>-&gt; xuất phát từ một điểm mà chúng ta coi là </a:t>
            </a:r>
            <a:r>
              <a:rPr lang="vi-VN" i="1" dirty="0"/>
              <a:t>gần</a:t>
            </a:r>
            <a:r>
              <a:rPr lang="vi-VN" dirty="0"/>
              <a:t> với nghiệm của bài toán, sau đó dùng một phép toán lặp để tiến dần đến điểm cần tìm, tức đến khi đạo hàm gần với 0</a:t>
            </a:r>
            <a:endParaRPr dirty="0"/>
          </a:p>
          <a:p>
            <a:pPr marL="0" lvl="0" indent="0" algn="l" rtl="0">
              <a:lnSpc>
                <a:spcPct val="90000"/>
              </a:lnSpc>
              <a:spcBef>
                <a:spcPts val="1000"/>
              </a:spcBef>
              <a:spcAft>
                <a:spcPts val="0"/>
              </a:spcAft>
              <a:buClr>
                <a:schemeClr val="dk1"/>
              </a:buClr>
              <a:buSzPts val="2800"/>
              <a:buNone/>
            </a:pPr>
            <a:r>
              <a:rPr lang="vi-VN" dirty="0"/>
              <a:t>Thuật toán GD cho hàm nhiều biến cũng bắt đầu bằng một điểm dự đoán      , sau đó, ở vòng lặp thứ t, quy tắc cập nhật là</a:t>
            </a:r>
            <a:endParaRPr dirty="0"/>
          </a:p>
        </p:txBody>
      </p:sp>
      <p:pic>
        <p:nvPicPr>
          <p:cNvPr id="209" name="Google Shape;209;p25"/>
          <p:cNvPicPr preferRelativeResize="0"/>
          <p:nvPr/>
        </p:nvPicPr>
        <p:blipFill rotWithShape="1">
          <a:blip r:embed="rId3">
            <a:alphaModFix/>
          </a:blip>
          <a:srcRect/>
          <a:stretch/>
        </p:blipFill>
        <p:spPr>
          <a:xfrm>
            <a:off x="2312519" y="5209892"/>
            <a:ext cx="4003328" cy="762539"/>
          </a:xfrm>
          <a:prstGeom prst="rect">
            <a:avLst/>
          </a:prstGeom>
          <a:noFill/>
          <a:ln>
            <a:noFill/>
          </a:ln>
        </p:spPr>
      </p:pic>
      <p:pic>
        <p:nvPicPr>
          <p:cNvPr id="210" name="Google Shape;210;p25"/>
          <p:cNvPicPr preferRelativeResize="0"/>
          <p:nvPr/>
        </p:nvPicPr>
        <p:blipFill rotWithShape="1">
          <a:blip r:embed="rId4">
            <a:alphaModFix/>
          </a:blip>
          <a:srcRect/>
          <a:stretch/>
        </p:blipFill>
        <p:spPr>
          <a:xfrm>
            <a:off x="3236844" y="4730408"/>
            <a:ext cx="441127" cy="479484"/>
          </a:xfrm>
          <a:prstGeom prst="rect">
            <a:avLst/>
          </a:prstGeom>
          <a:noFill/>
          <a:ln>
            <a:noFill/>
          </a:ln>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25</a:t>
            </a:fld>
            <a:endParaRPr/>
          </a:p>
        </p:txBody>
      </p:sp>
      <p:sp>
        <p:nvSpPr>
          <p:cNvPr id="216" name="Google Shape;216;p26"/>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217" name="Google Shape;217;p26"/>
          <p:cNvSpPr txBox="1">
            <a:spLocks noGrp="1"/>
          </p:cNvSpPr>
          <p:nvPr>
            <p:ph type="body" idx="1"/>
          </p:nvPr>
        </p:nvSpPr>
        <p:spPr>
          <a:xfrm>
            <a:off x="234823" y="777303"/>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dirty="0"/>
              <a:t>3.6.2. </a:t>
            </a:r>
            <a:r>
              <a:rPr lang="vi-VN" dirty="0"/>
              <a:t>Stochastic Gradient Descent</a:t>
            </a:r>
            <a:endParaRPr dirty="0"/>
          </a:p>
          <a:p>
            <a:pPr marL="0" lvl="0" indent="0" algn="l" rtl="0">
              <a:lnSpc>
                <a:spcPct val="90000"/>
              </a:lnSpc>
              <a:spcBef>
                <a:spcPts val="1000"/>
              </a:spcBef>
              <a:spcAft>
                <a:spcPts val="0"/>
              </a:spcAft>
              <a:buClr>
                <a:schemeClr val="dk1"/>
              </a:buClr>
              <a:buSzPts val="1600"/>
              <a:buNone/>
            </a:pPr>
            <a:r>
              <a:rPr lang="vi-VN" sz="1600" dirty="0"/>
              <a:t>Với GD thông thường thì mỗi epoch ứng với 1 lần cập nhật θ, với SGD thì mỗi epoch ứng với N lần cập nhật θ với N là số điểm dữ liệu</a:t>
            </a:r>
            <a:endParaRPr sz="1600" dirty="0"/>
          </a:p>
          <a:p>
            <a:pPr marL="0" lvl="0" indent="0" algn="l" rtl="0">
              <a:lnSpc>
                <a:spcPct val="90000"/>
              </a:lnSpc>
              <a:spcBef>
                <a:spcPts val="1000"/>
              </a:spcBef>
              <a:spcAft>
                <a:spcPts val="0"/>
              </a:spcAft>
              <a:buClr>
                <a:schemeClr val="dk1"/>
              </a:buClr>
              <a:buSzPts val="1600"/>
              <a:buNone/>
            </a:pPr>
            <a:r>
              <a:rPr lang="vi-VN" sz="1600" dirty="0"/>
              <a:t>Nhìn vào một mặt, việc cập nhật từng điểm một như thế này có thể làm giảm đi tốc độ thực hiện 1 epoch. Nhưng nhìn vào một mặt khác, SGD chỉ yêu cầu một lượng epoch rất nhỏ -&gt; tốc độ hội tụ rất nhanh</a:t>
            </a: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r>
              <a:rPr lang="vi-VN" sz="1600" b="1" dirty="0"/>
              <a:t>Ưu điểm :</a:t>
            </a:r>
            <a:endParaRPr sz="1600" b="1" dirty="0"/>
          </a:p>
          <a:p>
            <a:pPr marL="0" lvl="0" indent="0" algn="l" rtl="0">
              <a:lnSpc>
                <a:spcPct val="90000"/>
              </a:lnSpc>
              <a:spcBef>
                <a:spcPts val="1000"/>
              </a:spcBef>
              <a:spcAft>
                <a:spcPts val="0"/>
              </a:spcAft>
              <a:buClr>
                <a:schemeClr val="dk1"/>
              </a:buClr>
              <a:buSzPts val="1600"/>
              <a:buNone/>
            </a:pPr>
            <a:r>
              <a:rPr lang="vi-VN" sz="1600" dirty="0"/>
              <a:t>Thuật toán giải quyết được đối với cơ sở dữ liệu lớn mà GD không làm được. </a:t>
            </a:r>
            <a:endParaRPr sz="1600" dirty="0"/>
          </a:p>
          <a:p>
            <a:pPr marL="0" lvl="0" indent="0" algn="l" rtl="0">
              <a:lnSpc>
                <a:spcPct val="90000"/>
              </a:lnSpc>
              <a:spcBef>
                <a:spcPts val="1000"/>
              </a:spcBef>
              <a:spcAft>
                <a:spcPts val="0"/>
              </a:spcAft>
              <a:buClr>
                <a:schemeClr val="dk1"/>
              </a:buClr>
              <a:buSzPts val="1600"/>
              <a:buNone/>
            </a:pPr>
            <a:r>
              <a:rPr lang="vi-VN" sz="1600" b="1" dirty="0"/>
              <a:t>Nhược điểm :</a:t>
            </a:r>
            <a:endParaRPr sz="1600" b="1" dirty="0"/>
          </a:p>
          <a:p>
            <a:pPr marL="0" lvl="0" indent="0" algn="l" rtl="0">
              <a:lnSpc>
                <a:spcPct val="90000"/>
              </a:lnSpc>
              <a:spcBef>
                <a:spcPts val="1000"/>
              </a:spcBef>
              <a:spcAft>
                <a:spcPts val="0"/>
              </a:spcAft>
              <a:buClr>
                <a:schemeClr val="dk1"/>
              </a:buClr>
              <a:buSzPts val="1600"/>
              <a:buNone/>
            </a:pPr>
            <a:r>
              <a:rPr lang="vi-VN" sz="1600" dirty="0"/>
              <a:t>Thuật toán vẫn chưa giải quyết được 2 nhược điểm lớn của gradient descent ( learning rate, điểm dữ liệu ban đầu ). Vì vậy ta phải kết hợp SGD với 1 số thuật toán khác như: Momentum, </a:t>
            </a:r>
            <a:r>
              <a:rPr lang="vi-VN" sz="1600"/>
              <a:t>AdaGrad,..</a:t>
            </a:r>
            <a:endParaRPr sz="1600" dirty="0"/>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26</a:t>
            </a:fld>
            <a:endParaRPr/>
          </a:p>
        </p:txBody>
      </p:sp>
      <p:sp>
        <p:nvSpPr>
          <p:cNvPr id="223" name="Google Shape;223;p2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224" name="Google Shape;224;p27"/>
          <p:cNvSpPr txBox="1">
            <a:spLocks noGrp="1"/>
          </p:cNvSpPr>
          <p:nvPr>
            <p:ph type="body" idx="1"/>
          </p:nvPr>
        </p:nvSpPr>
        <p:spPr>
          <a:xfrm>
            <a:off x="234823" y="777303"/>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3.6.3. </a:t>
            </a:r>
            <a:r>
              <a:rPr lang="vi-VN"/>
              <a:t>Gradient Descent với Momentum</a:t>
            </a:r>
            <a:endParaRPr/>
          </a:p>
          <a:p>
            <a:pPr marL="0" lvl="0" indent="0" algn="l" rtl="0">
              <a:lnSpc>
                <a:spcPct val="90000"/>
              </a:lnSpc>
              <a:spcBef>
                <a:spcPts val="1000"/>
              </a:spcBef>
              <a:spcAft>
                <a:spcPts val="0"/>
              </a:spcAft>
              <a:buClr>
                <a:schemeClr val="dk1"/>
              </a:buClr>
              <a:buSzPts val="2800"/>
              <a:buNone/>
            </a:pPr>
            <a:r>
              <a:rPr lang="vi-VN" b="1"/>
              <a:t> </a:t>
            </a:r>
            <a:endParaRPr b="1"/>
          </a:p>
          <a:p>
            <a:pPr marL="0" lvl="0" indent="0" algn="l" rtl="0">
              <a:lnSpc>
                <a:spcPct val="90000"/>
              </a:lnSpc>
              <a:spcBef>
                <a:spcPts val="1000"/>
              </a:spcBef>
              <a:spcAft>
                <a:spcPts val="0"/>
              </a:spcAft>
              <a:buClr>
                <a:schemeClr val="dk1"/>
              </a:buClr>
              <a:buSzPts val="2800"/>
              <a:buNone/>
            </a:pPr>
            <a:endParaRPr/>
          </a:p>
        </p:txBody>
      </p:sp>
      <p:pic>
        <p:nvPicPr>
          <p:cNvPr id="225" name="Google Shape;225;p27"/>
          <p:cNvPicPr preferRelativeResize="0"/>
          <p:nvPr/>
        </p:nvPicPr>
        <p:blipFill rotWithShape="1">
          <a:blip r:embed="rId3">
            <a:alphaModFix/>
          </a:blip>
          <a:srcRect/>
          <a:stretch/>
        </p:blipFill>
        <p:spPr>
          <a:xfrm>
            <a:off x="1311176" y="1252616"/>
            <a:ext cx="6521394" cy="2830954"/>
          </a:xfrm>
          <a:prstGeom prst="rect">
            <a:avLst/>
          </a:prstGeom>
          <a:noFill/>
          <a:ln>
            <a:noFill/>
          </a:ln>
        </p:spPr>
      </p:pic>
      <p:sp>
        <p:nvSpPr>
          <p:cNvPr id="226" name="Google Shape;226;p27"/>
          <p:cNvSpPr/>
          <p:nvPr/>
        </p:nvSpPr>
        <p:spPr>
          <a:xfrm>
            <a:off x="345989" y="4095536"/>
            <a:ext cx="8562934"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b="1" i="1" u="none" strike="noStrike" cap="none" dirty="0">
                <a:solidFill>
                  <a:srgbClr val="1B1B1B"/>
                </a:solidFill>
                <a:latin typeface="Open Sans"/>
                <a:ea typeface="Open Sans"/>
                <a:cs typeface="Open Sans"/>
                <a:sym typeface="Open Sans"/>
              </a:rPr>
              <a:t>xnew = xold – v(t)</a:t>
            </a:r>
            <a:endParaRPr dirty="0"/>
          </a:p>
          <a:p>
            <a:pPr marL="0" marR="0" lvl="0" indent="0" algn="l" rtl="0">
              <a:spcBef>
                <a:spcPts val="0"/>
              </a:spcBef>
              <a:spcAft>
                <a:spcPts val="0"/>
              </a:spcAft>
              <a:buNone/>
            </a:pPr>
            <a:endParaRPr sz="1800" b="1" i="1" dirty="0">
              <a:solidFill>
                <a:srgbClr val="1B1B1B"/>
              </a:solidFill>
              <a:latin typeface="Open Sans"/>
              <a:ea typeface="Open Sans"/>
              <a:cs typeface="Open Sans"/>
              <a:sym typeface="Open Sans"/>
            </a:endParaRPr>
          </a:p>
          <a:p>
            <a:pPr marL="0" marR="0" lvl="0" indent="0" algn="l" rtl="0">
              <a:spcBef>
                <a:spcPts val="0"/>
              </a:spcBef>
              <a:spcAft>
                <a:spcPts val="0"/>
              </a:spcAft>
              <a:buNone/>
            </a:pPr>
            <a:r>
              <a:rPr lang="vi-VN" sz="1800" dirty="0">
                <a:solidFill>
                  <a:srgbClr val="000000"/>
                </a:solidFill>
                <a:latin typeface="Calibri"/>
                <a:ea typeface="Calibri"/>
                <a:cs typeface="Calibri"/>
                <a:sym typeface="Calibri"/>
              </a:rPr>
              <a:t>-&gt; Cần tìm đại lượng </a:t>
            </a:r>
            <a:r>
              <a:rPr lang="vi-VN" sz="1800" dirty="0">
                <a:solidFill>
                  <a:srgbClr val="000000"/>
                </a:solidFill>
                <a:latin typeface="Arial"/>
                <a:ea typeface="Arial"/>
                <a:cs typeface="Arial"/>
                <a:sym typeface="Arial"/>
              </a:rPr>
              <a:t>v(t)</a:t>
            </a:r>
            <a:r>
              <a:rPr lang="vi-VN" sz="1800" dirty="0">
                <a:solidFill>
                  <a:srgbClr val="000000"/>
                </a:solidFill>
                <a:latin typeface="Calibri"/>
                <a:ea typeface="Calibri"/>
                <a:cs typeface="Calibri"/>
                <a:sym typeface="Calibri"/>
              </a:rPr>
              <a:t> sao cho nó vừa mang thông tin của </a:t>
            </a:r>
            <a:r>
              <a:rPr lang="vi-VN" sz="1800" i="1" dirty="0">
                <a:solidFill>
                  <a:srgbClr val="000000"/>
                </a:solidFill>
                <a:latin typeface="Calibri"/>
                <a:ea typeface="Calibri"/>
                <a:cs typeface="Calibri"/>
                <a:sym typeface="Calibri"/>
              </a:rPr>
              <a:t>độ dốc</a:t>
            </a:r>
            <a:r>
              <a:rPr lang="vi-VN" sz="1800" dirty="0">
                <a:solidFill>
                  <a:srgbClr val="000000"/>
                </a:solidFill>
                <a:latin typeface="Calibri"/>
                <a:ea typeface="Calibri"/>
                <a:cs typeface="Calibri"/>
                <a:sym typeface="Calibri"/>
              </a:rPr>
              <a:t> (tức đạo hàm), vừa mang thông tin của </a:t>
            </a:r>
            <a:r>
              <a:rPr lang="vi-VN" sz="1800" i="1" dirty="0">
                <a:solidFill>
                  <a:srgbClr val="000000"/>
                </a:solidFill>
                <a:latin typeface="Calibri"/>
                <a:ea typeface="Calibri"/>
                <a:cs typeface="Calibri"/>
                <a:sym typeface="Calibri"/>
              </a:rPr>
              <a:t>đà</a:t>
            </a:r>
            <a:r>
              <a:rPr lang="vi-VN" sz="1800" dirty="0">
                <a:solidFill>
                  <a:srgbClr val="000000"/>
                </a:solidFill>
                <a:latin typeface="Calibri"/>
                <a:ea typeface="Calibri"/>
                <a:cs typeface="Calibri"/>
                <a:sym typeface="Calibri"/>
              </a:rPr>
              <a:t>, tức vận tốc trước đó </a:t>
            </a:r>
            <a:r>
              <a:rPr lang="vi-VN" sz="1800" dirty="0">
                <a:solidFill>
                  <a:srgbClr val="000000"/>
                </a:solidFill>
                <a:latin typeface="Arial"/>
                <a:ea typeface="Arial"/>
                <a:cs typeface="Arial"/>
                <a:sym typeface="Arial"/>
              </a:rPr>
              <a:t>v(t−1)</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ctr" rtl="0">
              <a:spcBef>
                <a:spcPts val="0"/>
              </a:spcBef>
              <a:spcAft>
                <a:spcPts val="0"/>
              </a:spcAft>
              <a:buNone/>
            </a:pPr>
            <a:r>
              <a:rPr lang="vi-VN" sz="1800" dirty="0">
                <a:solidFill>
                  <a:srgbClr val="000000"/>
                </a:solidFill>
                <a:latin typeface="Calibri"/>
                <a:ea typeface="Calibri"/>
                <a:cs typeface="Calibri"/>
                <a:sym typeface="Calibri"/>
              </a:rPr>
              <a:t>-&gt; </a:t>
            </a:r>
            <a:r>
              <a:rPr lang="vi-VN" sz="1800" b="1" i="1" dirty="0">
                <a:solidFill>
                  <a:srgbClr val="1B1B1B"/>
                </a:solidFill>
                <a:latin typeface="Open Sans"/>
                <a:ea typeface="Open Sans"/>
                <a:cs typeface="Open Sans"/>
                <a:sym typeface="Open Sans"/>
              </a:rPr>
              <a:t>v(t) = </a:t>
            </a:r>
            <a:r>
              <a:rPr lang="vi-VN" sz="1800" b="1" i="1" dirty="0">
                <a:solidFill>
                  <a:schemeClr val="dk1"/>
                </a:solidFill>
                <a:latin typeface="Calibri"/>
                <a:ea typeface="Calibri"/>
                <a:cs typeface="Calibri"/>
                <a:sym typeface="Calibri"/>
              </a:rPr>
              <a:t>gama . </a:t>
            </a:r>
            <a:r>
              <a:rPr lang="vi-VN" sz="1800" b="1" i="1" dirty="0">
                <a:solidFill>
                  <a:srgbClr val="1B1B1B"/>
                </a:solidFill>
                <a:latin typeface="Open Sans"/>
                <a:ea typeface="Open Sans"/>
                <a:cs typeface="Open Sans"/>
                <a:sym typeface="Open Sans"/>
              </a:rPr>
              <a:t>v(t-1)</a:t>
            </a:r>
            <a:r>
              <a:rPr lang="vi-VN" sz="1800" dirty="0">
                <a:solidFill>
                  <a:schemeClr val="dk1"/>
                </a:solidFill>
                <a:latin typeface="Calibri"/>
                <a:ea typeface="Calibri"/>
                <a:cs typeface="Calibri"/>
                <a:sym typeface="Calibri"/>
              </a:rPr>
              <a:t> +</a:t>
            </a:r>
            <a:r>
              <a:rPr lang="vi-VN" sz="1800" b="1" i="1" dirty="0">
                <a:solidFill>
                  <a:schemeClr val="dk1"/>
                </a:solidFill>
                <a:latin typeface="Calibri"/>
                <a:ea typeface="Calibri"/>
                <a:cs typeface="Calibri"/>
                <a:sym typeface="Calibri"/>
              </a:rPr>
              <a:t>  learningrate.gradient</a:t>
            </a:r>
            <a:endParaRPr sz="1800" dirty="0">
              <a:solidFill>
                <a:schemeClr val="dk1"/>
              </a:solidFill>
              <a:latin typeface="Calibri"/>
              <a:ea typeface="Calibri"/>
              <a:cs typeface="Calibri"/>
              <a:sym typeface="Calibri"/>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27</a:t>
            </a:fld>
            <a:endParaRPr/>
          </a:p>
        </p:txBody>
      </p:sp>
      <p:sp>
        <p:nvSpPr>
          <p:cNvPr id="232" name="Google Shape;232;p2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233" name="Google Shape;233;p28"/>
          <p:cNvSpPr txBox="1">
            <a:spLocks noGrp="1"/>
          </p:cNvSpPr>
          <p:nvPr>
            <p:ph type="body" idx="1"/>
          </p:nvPr>
        </p:nvSpPr>
        <p:spPr>
          <a:xfrm>
            <a:off x="234823" y="777303"/>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vi-VN" sz="1600" b="1" dirty="0"/>
              <a:t>3.6.4. </a:t>
            </a:r>
            <a:r>
              <a:rPr lang="vi-VN" sz="1600" dirty="0"/>
              <a:t>Adagrad</a:t>
            </a:r>
            <a:endParaRPr sz="1600" dirty="0"/>
          </a:p>
          <a:p>
            <a:pPr marL="228600" lvl="0" indent="-228600" algn="l" rtl="0">
              <a:lnSpc>
                <a:spcPct val="90000"/>
              </a:lnSpc>
              <a:spcBef>
                <a:spcPts val="1000"/>
              </a:spcBef>
              <a:spcAft>
                <a:spcPts val="0"/>
              </a:spcAft>
              <a:buClr>
                <a:schemeClr val="dk1"/>
              </a:buClr>
              <a:buSzPts val="1600"/>
              <a:buChar char="•"/>
            </a:pPr>
            <a:r>
              <a:rPr lang="vi-VN" sz="1600" dirty="0"/>
              <a:t>Không giống như các thuật toán trước đó th. learning rate hầu như giống nhau trong quá trình training (learning rate là hằng số), Adagrad coi learning rate là 1 tham số. Tức là Adagrad sẽ cho learning rate biến thiên sau mỗi thời điểm t.</a:t>
            </a:r>
            <a:r>
              <a:rPr lang="vi-VN" sz="1600" b="1" dirty="0"/>
              <a:t> </a:t>
            </a:r>
            <a:endParaRPr sz="1600" b="1"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r>
              <a:rPr lang="vi-VN" sz="1600" dirty="0"/>
              <a:t>Điều chỉnh tốc độ học ứng với các tính năng khác nhau, thực hiện các cập nhật nhỏ hơn (tức là tốc độ học thấp) cho các tham số liên quan đến các tính năng thường xuyên xuất hiện và các  cập nhật lớn hơn (tức là tốc độ học cao) cho các tham số liên quan đến các tính năng không thường xuyên</a:t>
            </a:r>
            <a:endParaRPr sz="1600" dirty="0"/>
          </a:p>
          <a:p>
            <a:pPr marL="0" lvl="0" indent="0" algn="l" rtl="0">
              <a:lnSpc>
                <a:spcPct val="90000"/>
              </a:lnSpc>
              <a:spcBef>
                <a:spcPts val="1000"/>
              </a:spcBef>
              <a:spcAft>
                <a:spcPts val="0"/>
              </a:spcAft>
              <a:buClr>
                <a:schemeClr val="dk1"/>
              </a:buClr>
              <a:buSzPts val="1600"/>
              <a:buNone/>
            </a:pPr>
            <a:r>
              <a:rPr lang="vi-VN" sz="1600" b="1" dirty="0"/>
              <a:t>Ưu điểm :</a:t>
            </a:r>
            <a:endParaRPr sz="1600" b="1" dirty="0"/>
          </a:p>
          <a:p>
            <a:pPr marL="0" lvl="0" indent="0" algn="l" rtl="0">
              <a:lnSpc>
                <a:spcPct val="90000"/>
              </a:lnSpc>
              <a:spcBef>
                <a:spcPts val="1000"/>
              </a:spcBef>
              <a:spcAft>
                <a:spcPts val="0"/>
              </a:spcAft>
              <a:buClr>
                <a:schemeClr val="dk1"/>
              </a:buClr>
              <a:buSzPts val="1600"/>
              <a:buNone/>
            </a:pPr>
            <a:r>
              <a:rPr lang="vi-VN" sz="1600" dirty="0"/>
              <a:t>Một lơi ích dễ thấy của Adagrad là tránh việc điều chỉnh learning rate bằng tay, chỉ cần để tốc độ học default là 0.01 thì thuật toán sẽ tự động điều chỉnh.</a:t>
            </a:r>
            <a:endParaRPr sz="1600" dirty="0"/>
          </a:p>
          <a:p>
            <a:pPr marL="0" lvl="0" indent="0" algn="l" rtl="0">
              <a:lnSpc>
                <a:spcPct val="90000"/>
              </a:lnSpc>
              <a:spcBef>
                <a:spcPts val="1000"/>
              </a:spcBef>
              <a:spcAft>
                <a:spcPts val="0"/>
              </a:spcAft>
              <a:buClr>
                <a:schemeClr val="dk1"/>
              </a:buClr>
              <a:buSzPts val="1600"/>
              <a:buNone/>
            </a:pPr>
            <a:r>
              <a:rPr lang="vi-VN" sz="1600" b="1" dirty="0"/>
              <a:t>Nhược điểm :</a:t>
            </a:r>
            <a:endParaRPr sz="1600" b="1" dirty="0"/>
          </a:p>
          <a:p>
            <a:pPr marL="0" lvl="0" indent="0" algn="l" rtl="0">
              <a:lnSpc>
                <a:spcPct val="90000"/>
              </a:lnSpc>
              <a:spcBef>
                <a:spcPts val="1000"/>
              </a:spcBef>
              <a:spcAft>
                <a:spcPts val="0"/>
              </a:spcAft>
              <a:buClr>
                <a:schemeClr val="dk1"/>
              </a:buClr>
              <a:buSzPts val="1600"/>
              <a:buNone/>
            </a:pPr>
            <a:r>
              <a:rPr lang="vi-VN" sz="1600" dirty="0"/>
              <a:t>Yếu điểm của Adagrad là tổng bình phương biến thiên sẽ lớn dần theo thời gian cho đến khi nó làm tốc độ học cực kì nhỏ, làm việc training trở nên đóng băng.</a:t>
            </a:r>
            <a:endParaRPr sz="1600" dirty="0"/>
          </a:p>
        </p:txBody>
      </p:sp>
      <p:pic>
        <p:nvPicPr>
          <p:cNvPr id="234" name="Google Shape;234;p28"/>
          <p:cNvPicPr preferRelativeResize="0"/>
          <p:nvPr/>
        </p:nvPicPr>
        <p:blipFill rotWithShape="1">
          <a:blip r:embed="rId3">
            <a:alphaModFix/>
          </a:blip>
          <a:srcRect/>
          <a:stretch/>
        </p:blipFill>
        <p:spPr>
          <a:xfrm>
            <a:off x="1521413" y="1971081"/>
            <a:ext cx="5659251" cy="1134584"/>
          </a:xfrm>
          <a:prstGeom prst="rect">
            <a:avLst/>
          </a:prstGeom>
          <a:noFill/>
          <a:ln>
            <a:noFill/>
          </a:ln>
        </p:spPr>
      </p:pic>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28</a:t>
            </a:fld>
            <a:endParaRPr/>
          </a:p>
        </p:txBody>
      </p:sp>
      <p:sp>
        <p:nvSpPr>
          <p:cNvPr id="240" name="Google Shape;240;p2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241" name="Google Shape;241;p29"/>
          <p:cNvSpPr txBox="1">
            <a:spLocks noGrp="1"/>
          </p:cNvSpPr>
          <p:nvPr>
            <p:ph type="body" idx="1"/>
          </p:nvPr>
        </p:nvSpPr>
        <p:spPr>
          <a:xfrm>
            <a:off x="234823" y="777303"/>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vi-VN" sz="1600" b="1" dirty="0"/>
              <a:t>3.6.5. RMSprop</a:t>
            </a:r>
            <a:endParaRPr sz="1600" b="1" dirty="0"/>
          </a:p>
          <a:p>
            <a:pPr marL="0" lvl="0" indent="0" algn="l" rtl="0">
              <a:lnSpc>
                <a:spcPct val="90000"/>
              </a:lnSpc>
              <a:spcBef>
                <a:spcPts val="1000"/>
              </a:spcBef>
              <a:spcAft>
                <a:spcPts val="0"/>
              </a:spcAft>
              <a:buClr>
                <a:schemeClr val="dk1"/>
              </a:buClr>
              <a:buSzPts val="1600"/>
              <a:buNone/>
            </a:pPr>
            <a:r>
              <a:rPr lang="vi-VN" sz="1600" dirty="0"/>
              <a:t>RMSprop giải quyết vấn đề tỷ lệ học giảm dần của Adagrad bằng cách chia tỷ lệ học cho trung bình của bình phương gradient ( vấn đề tốc độ học giảm dần theo thời gian sẽ khiến việc training chậm dần, có thể dẫn tới bị đóng băng )</a:t>
            </a: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1600"/>
              <a:buNone/>
            </a:pPr>
            <a:r>
              <a:rPr lang="vi-VN" sz="1600" dirty="0"/>
              <a:t>Thuật toán RMSprop có thể cho kết quả nghiệm chỉ là local minimum chứ không đạt được global minimum như Momentum. Vì vậy người ta sẽ kết hợp cả 2 thuật toán Momentum với RMSprop cho ra 1 thuật toán tối ưu Adam</a:t>
            </a:r>
            <a:endParaRPr sz="1600" dirty="0"/>
          </a:p>
        </p:txBody>
      </p:sp>
      <p:pic>
        <p:nvPicPr>
          <p:cNvPr id="242" name="Google Shape;242;p29"/>
          <p:cNvPicPr preferRelativeResize="0"/>
          <p:nvPr/>
        </p:nvPicPr>
        <p:blipFill rotWithShape="1">
          <a:blip r:embed="rId3">
            <a:alphaModFix/>
          </a:blip>
          <a:srcRect/>
          <a:stretch/>
        </p:blipFill>
        <p:spPr>
          <a:xfrm>
            <a:off x="1917453" y="2128401"/>
            <a:ext cx="5112193" cy="1784572"/>
          </a:xfrm>
          <a:prstGeom prst="rect">
            <a:avLst/>
          </a:prstGeom>
          <a:noFill/>
          <a:ln>
            <a:noFill/>
          </a:ln>
        </p:spPr>
      </p:pic>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29</a:t>
            </a:fld>
            <a:endParaRPr/>
          </a:p>
        </p:txBody>
      </p:sp>
      <p:sp>
        <p:nvSpPr>
          <p:cNvPr id="248" name="Google Shape;248;p3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3"/>
            </a:pPr>
            <a:r>
              <a:rPr lang="vi-VN"/>
              <a:t>Mô hình</a:t>
            </a:r>
            <a:endParaRPr/>
          </a:p>
        </p:txBody>
      </p:sp>
      <p:sp>
        <p:nvSpPr>
          <p:cNvPr id="249" name="Google Shape;249;p30"/>
          <p:cNvSpPr txBox="1">
            <a:spLocks noGrp="1"/>
          </p:cNvSpPr>
          <p:nvPr>
            <p:ph type="body" idx="1"/>
          </p:nvPr>
        </p:nvSpPr>
        <p:spPr>
          <a:xfrm>
            <a:off x="234823" y="777303"/>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vi-VN" sz="1600" b="1"/>
              <a:t>3.6.6. Adam</a:t>
            </a:r>
            <a:endParaRPr/>
          </a:p>
          <a:p>
            <a:pPr marL="0" lvl="0" indent="0" algn="l" rtl="0">
              <a:lnSpc>
                <a:spcPct val="90000"/>
              </a:lnSpc>
              <a:spcBef>
                <a:spcPts val="1000"/>
              </a:spcBef>
              <a:spcAft>
                <a:spcPts val="0"/>
              </a:spcAft>
              <a:buClr>
                <a:schemeClr val="dk1"/>
              </a:buClr>
              <a:buSzPts val="1600"/>
              <a:buNone/>
            </a:pPr>
            <a:r>
              <a:rPr lang="vi-VN" sz="1600"/>
              <a:t>Là sự kết hợp của Momentum và RMSprop</a:t>
            </a:r>
            <a:r>
              <a:rPr lang="vi-VN" sz="1600" b="1"/>
              <a:t> </a:t>
            </a:r>
            <a:endParaRPr sz="1600"/>
          </a:p>
        </p:txBody>
      </p:sp>
      <p:pic>
        <p:nvPicPr>
          <p:cNvPr id="250" name="Google Shape;250;p30"/>
          <p:cNvPicPr preferRelativeResize="0"/>
          <p:nvPr/>
        </p:nvPicPr>
        <p:blipFill rotWithShape="1">
          <a:blip r:embed="rId3">
            <a:alphaModFix/>
          </a:blip>
          <a:srcRect/>
          <a:stretch/>
        </p:blipFill>
        <p:spPr>
          <a:xfrm>
            <a:off x="1310326" y="2141723"/>
            <a:ext cx="5882327" cy="3872577"/>
          </a:xfrm>
          <a:prstGeom prst="rect">
            <a:avLst/>
          </a:prstGeom>
          <a:noFill/>
          <a:ln>
            <a:noFill/>
          </a:ln>
        </p:spPr>
      </p:pic>
      <p:pic>
        <p:nvPicPr>
          <p:cNvPr id="6" name="Picture 5" descr="A picture containing text, clock, watch, gauge&#10;&#10;Description automatically generated">
            <a:extLst>
              <a:ext uri="{FF2B5EF4-FFF2-40B4-BE49-F238E27FC236}">
                <a16:creationId xmlns:a16="http://schemas.microsoft.com/office/drawing/2014/main" id="{761CD51E-03AF-8783-875B-A718F530C3FE}"/>
              </a:ext>
            </a:extLst>
          </p:cNvPr>
          <p:cNvPicPr>
            <a:picLocks noChangeAspect="1"/>
          </p:cNvPicPr>
          <p:nvPr/>
        </p:nvPicPr>
        <p:blipFill>
          <a:blip r:embed="rId4"/>
          <a:stretch>
            <a:fillRect/>
          </a:stretch>
        </p:blipFill>
        <p:spPr>
          <a:xfrm>
            <a:off x="4543466" y="777303"/>
            <a:ext cx="3249508" cy="972189"/>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pic>
        <p:nvPicPr>
          <p:cNvPr id="43" name="Google Shape;43;p3" descr="Text&#10;&#10;Description automatically generated"/>
          <p:cNvPicPr preferRelativeResize="0"/>
          <p:nvPr/>
        </p:nvPicPr>
        <p:blipFill rotWithShape="1">
          <a:blip r:embed="rId3">
            <a:alphaModFix/>
          </a:blip>
          <a:srcRect/>
          <a:stretch/>
        </p:blipFill>
        <p:spPr>
          <a:xfrm>
            <a:off x="413012" y="317038"/>
            <a:ext cx="2576374" cy="936215"/>
          </a:xfrm>
          <a:prstGeom prst="rect">
            <a:avLst/>
          </a:prstGeom>
          <a:noFill/>
          <a:ln>
            <a:noFill/>
          </a:ln>
        </p:spPr>
      </p:pic>
      <p:sp>
        <p:nvSpPr>
          <p:cNvPr id="44" name="Google Shape;44;p3"/>
          <p:cNvSpPr txBox="1"/>
          <p:nvPr/>
        </p:nvSpPr>
        <p:spPr>
          <a:xfrm>
            <a:off x="413012" y="2421636"/>
            <a:ext cx="7342482" cy="8487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5400"/>
              <a:buFont typeface="Lato"/>
              <a:buNone/>
            </a:pPr>
            <a:r>
              <a:rPr lang="vi-VN" sz="5400" b="1" i="0" u="none" strike="noStrike" cap="none">
                <a:solidFill>
                  <a:srgbClr val="C00000"/>
                </a:solidFill>
                <a:latin typeface="Lato"/>
                <a:ea typeface="Lato"/>
                <a:cs typeface="Lato"/>
                <a:sym typeface="Lato"/>
              </a:rPr>
              <a:t>Phân loại biển báo giao thông</a:t>
            </a:r>
            <a:endParaRPr sz="5400" b="1" i="0" u="none" strike="noStrike" cap="none">
              <a:solidFill>
                <a:srgbClr val="C00000"/>
              </a:solidFill>
              <a:latin typeface="Lato"/>
              <a:ea typeface="Lato"/>
              <a:cs typeface="Lato"/>
              <a:sym typeface="Lato"/>
            </a:endParaRPr>
          </a:p>
        </p:txBody>
      </p:sp>
      <p:sp>
        <p:nvSpPr>
          <p:cNvPr id="45" name="Google Shape;45;p3"/>
          <p:cNvSpPr txBox="1"/>
          <p:nvPr/>
        </p:nvSpPr>
        <p:spPr>
          <a:xfrm>
            <a:off x="413012" y="4147286"/>
            <a:ext cx="7342482" cy="84879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000"/>
              <a:buFont typeface="Lato"/>
              <a:buNone/>
            </a:pPr>
            <a:r>
              <a:rPr lang="vi-VN" sz="2000" b="1" i="0" u="none" strike="noStrike" cap="none">
                <a:solidFill>
                  <a:srgbClr val="C00000"/>
                </a:solidFill>
                <a:latin typeface="Lato"/>
                <a:ea typeface="Lato"/>
                <a:cs typeface="Lato"/>
                <a:sym typeface="Lato"/>
              </a:rPr>
              <a:t>Giáo viên hướng dẫn: Th.S Ngô Văn Linh</a:t>
            </a:r>
            <a:endParaRPr sz="2000" b="1" i="0" u="none" strike="noStrike" cap="none">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C00000"/>
              </a:buClr>
              <a:buSzPts val="2000"/>
              <a:buFont typeface="Lato"/>
              <a:buNone/>
            </a:pPr>
            <a:endParaRPr sz="2000" b="0" i="0" u="none" strike="noStrike" cap="none">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C00000"/>
              </a:buClr>
              <a:buSzPts val="2000"/>
              <a:buFont typeface="Lato"/>
              <a:buNone/>
            </a:pPr>
            <a:endParaRPr sz="2000" b="0" i="0" u="none" strike="noStrike" cap="none">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C00000"/>
              </a:buClr>
              <a:buSzPts val="2800"/>
              <a:buFont typeface="Lato"/>
              <a:buNone/>
            </a:pPr>
            <a:endParaRPr sz="2800" b="0" i="0" u="none" strike="noStrike" cap="none">
              <a:solidFill>
                <a:srgbClr val="C00000"/>
              </a:solidFill>
              <a:latin typeface="Lato"/>
              <a:ea typeface="Lato"/>
              <a:cs typeface="Lato"/>
              <a:sym typeface="Lato"/>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3527156" y="2762252"/>
            <a:ext cx="5397627" cy="1333496"/>
          </a:xfrm>
          <a:prstGeom prst="rect">
            <a:avLst/>
          </a:prstGeom>
          <a:noFill/>
          <a:ln>
            <a:noFill/>
          </a:ln>
        </p:spPr>
        <p:txBody>
          <a:bodyPr spcFirstLastPara="1" wrap="square" lIns="91425" tIns="45700" rIns="91425" bIns="45700" anchor="t" anchorCtr="0">
            <a:noAutofit/>
          </a:bodyPr>
          <a:lstStyle/>
          <a:p>
            <a:pPr marL="857250" lvl="0" indent="-857250" algn="l" rtl="0">
              <a:lnSpc>
                <a:spcPct val="90000"/>
              </a:lnSpc>
              <a:spcBef>
                <a:spcPts val="0"/>
              </a:spcBef>
              <a:spcAft>
                <a:spcPts val="0"/>
              </a:spcAft>
              <a:buClr>
                <a:schemeClr val="dk1"/>
              </a:buClr>
              <a:buSzPts val="4400"/>
              <a:buFont typeface="Calibri"/>
              <a:buAutoNum type="romanUcPeriod" startAt="4"/>
            </a:pPr>
            <a:r>
              <a:rPr lang="vi-VN" sz="4400"/>
              <a:t>Thực hiện và đánh giá</a:t>
            </a:r>
            <a:endParaRPr sz="4400"/>
          </a:p>
        </p:txBody>
      </p:sp>
      <p:sp>
        <p:nvSpPr>
          <p:cNvPr id="256" name="Google Shape;256;p31"/>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30</a:t>
            </a:fld>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31</a:t>
            </a:fld>
            <a:endParaRPr/>
          </a:p>
        </p:txBody>
      </p:sp>
      <p:sp>
        <p:nvSpPr>
          <p:cNvPr id="262" name="Google Shape;262;p32"/>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263" name="Google Shape;263;p32"/>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4.1. Độ đo đánh giá kết quả mô hình</a:t>
            </a:r>
            <a:endParaRPr b="1"/>
          </a:p>
          <a:p>
            <a:pPr marL="0" lvl="0" indent="0" algn="l" rtl="0">
              <a:lnSpc>
                <a:spcPct val="90000"/>
              </a:lnSpc>
              <a:spcBef>
                <a:spcPts val="1000"/>
              </a:spcBef>
              <a:spcAft>
                <a:spcPts val="0"/>
              </a:spcAft>
              <a:buClr>
                <a:schemeClr val="dk1"/>
              </a:buClr>
              <a:buSzPts val="1800"/>
              <a:buNone/>
            </a:pPr>
            <a:r>
              <a:rPr lang="vi-VN" sz="1800"/>
              <a:t>Accuracy là tỉ lệ giữa số điểm được phân loại đúng và tổng số điểm. Accuracy chỉ phù hợp với các bài toán mà kích thước các lớp dữ liệu là tương đối như nhau.</a:t>
            </a:r>
            <a:endParaRPr sz="1800"/>
          </a:p>
          <a:p>
            <a:pPr marL="0" lvl="0" indent="0" algn="l" rtl="0">
              <a:lnSpc>
                <a:spcPct val="90000"/>
              </a:lnSpc>
              <a:spcBef>
                <a:spcPts val="1000"/>
              </a:spcBef>
              <a:spcAft>
                <a:spcPts val="0"/>
              </a:spcAft>
              <a:buClr>
                <a:schemeClr val="dk1"/>
              </a:buClr>
              <a:buSzPts val="1800"/>
              <a:buNone/>
            </a:pPr>
            <a:r>
              <a:rPr lang="vi-VN" sz="1800"/>
              <a:t>Confusion matrix: giúp có cái nhìn rõ hơn về việc các điểm dữ liệu được phân loại đúng/sai như thế nào.</a:t>
            </a:r>
            <a:endParaRPr sz="1800"/>
          </a:p>
        </p:txBody>
      </p:sp>
      <p:pic>
        <p:nvPicPr>
          <p:cNvPr id="264" name="Google Shape;264;p32"/>
          <p:cNvPicPr preferRelativeResize="0"/>
          <p:nvPr/>
        </p:nvPicPr>
        <p:blipFill rotWithShape="1">
          <a:blip r:embed="rId3">
            <a:alphaModFix/>
          </a:blip>
          <a:srcRect/>
          <a:stretch/>
        </p:blipFill>
        <p:spPr>
          <a:xfrm>
            <a:off x="1499759" y="2865465"/>
            <a:ext cx="6144482" cy="2857899"/>
          </a:xfrm>
          <a:prstGeom prst="rect">
            <a:avLst/>
          </a:prstGeom>
          <a:noFill/>
          <a:ln>
            <a:noFill/>
          </a:ln>
        </p:spPr>
      </p:pic>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32</a:t>
            </a:fld>
            <a:endParaRPr/>
          </a:p>
        </p:txBody>
      </p:sp>
      <p:sp>
        <p:nvSpPr>
          <p:cNvPr id="270" name="Google Shape;270;p33"/>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271" name="Google Shape;271;p33"/>
          <p:cNvSpPr txBox="1">
            <a:spLocks noGrp="1"/>
          </p:cNvSpPr>
          <p:nvPr>
            <p:ph type="body" idx="1"/>
          </p:nvPr>
        </p:nvSpPr>
        <p:spPr>
          <a:xfrm>
            <a:off x="235076" y="841247"/>
            <a:ext cx="8566023"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4.1. Độ đo đánh giá kết quả mô hình</a:t>
            </a:r>
            <a:endParaRPr b="1"/>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1600"/>
              <a:buNone/>
            </a:pPr>
            <a:r>
              <a:rPr lang="vi-VN" sz="1600"/>
              <a:t>• True Positive (TP): số lượng điểm của lớp positive được phân loại đúng là positive. </a:t>
            </a:r>
            <a:endParaRPr sz="1600"/>
          </a:p>
          <a:p>
            <a:pPr marL="0" lvl="0" indent="0" algn="l" rtl="0">
              <a:lnSpc>
                <a:spcPct val="90000"/>
              </a:lnSpc>
              <a:spcBef>
                <a:spcPts val="1000"/>
              </a:spcBef>
              <a:spcAft>
                <a:spcPts val="0"/>
              </a:spcAft>
              <a:buClr>
                <a:schemeClr val="dk1"/>
              </a:buClr>
              <a:buSzPts val="1600"/>
              <a:buNone/>
            </a:pPr>
            <a:r>
              <a:rPr lang="vi-VN" sz="1600"/>
              <a:t>• True Negative (TN): số lượng điểm của lớp negative được phân loại đúng là negative. </a:t>
            </a:r>
            <a:endParaRPr sz="1600"/>
          </a:p>
          <a:p>
            <a:pPr marL="0" lvl="0" indent="0" algn="l" rtl="0">
              <a:lnSpc>
                <a:spcPct val="90000"/>
              </a:lnSpc>
              <a:spcBef>
                <a:spcPts val="1000"/>
              </a:spcBef>
              <a:spcAft>
                <a:spcPts val="0"/>
              </a:spcAft>
              <a:buClr>
                <a:schemeClr val="dk1"/>
              </a:buClr>
              <a:buSzPts val="1600"/>
              <a:buNone/>
            </a:pPr>
            <a:r>
              <a:rPr lang="vi-VN" sz="1600"/>
              <a:t>• False Positive (FP): số lượng điểm của lớp negative bị phân loại nhầm thành positive. </a:t>
            </a:r>
            <a:endParaRPr sz="1600"/>
          </a:p>
          <a:p>
            <a:pPr marL="0" lvl="0" indent="0" algn="l" rtl="0">
              <a:lnSpc>
                <a:spcPct val="90000"/>
              </a:lnSpc>
              <a:spcBef>
                <a:spcPts val="1000"/>
              </a:spcBef>
              <a:spcAft>
                <a:spcPts val="0"/>
              </a:spcAft>
              <a:buClr>
                <a:schemeClr val="dk1"/>
              </a:buClr>
              <a:buSzPts val="1600"/>
              <a:buNone/>
            </a:pPr>
            <a:r>
              <a:rPr lang="vi-VN" sz="1600"/>
              <a:t>• False Negative (FN): số lượng điểm của lớp positive bị phân loại nhầm thành negative.</a:t>
            </a:r>
            <a:endParaRPr sz="1600"/>
          </a:p>
        </p:txBody>
      </p:sp>
      <p:pic>
        <p:nvPicPr>
          <p:cNvPr id="272" name="Google Shape;272;p33"/>
          <p:cNvPicPr preferRelativeResize="0"/>
          <p:nvPr/>
        </p:nvPicPr>
        <p:blipFill rotWithShape="1">
          <a:blip r:embed="rId3">
            <a:alphaModFix/>
          </a:blip>
          <a:srcRect/>
          <a:stretch/>
        </p:blipFill>
        <p:spPr>
          <a:xfrm>
            <a:off x="1888544" y="1231237"/>
            <a:ext cx="5366911" cy="2496238"/>
          </a:xfrm>
          <a:prstGeom prst="rect">
            <a:avLst/>
          </a:prstGeom>
          <a:noFill/>
          <a:ln>
            <a:noFill/>
          </a:ln>
        </p:spPr>
      </p:pic>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33</a:t>
            </a:fld>
            <a:endParaRPr/>
          </a:p>
        </p:txBody>
      </p:sp>
      <p:sp>
        <p:nvSpPr>
          <p:cNvPr id="278" name="Google Shape;278;p34"/>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279" name="Google Shape;279;p34"/>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dirty="0"/>
              <a:t>4.1. Độ đo đánh giá kết quả mô hình</a:t>
            </a:r>
            <a:endParaRPr b="1" dirty="0"/>
          </a:p>
          <a:p>
            <a:pPr marL="0" lvl="0" indent="0" algn="l" rtl="0">
              <a:lnSpc>
                <a:spcPct val="90000"/>
              </a:lnSpc>
              <a:spcBef>
                <a:spcPts val="1000"/>
              </a:spcBef>
              <a:spcAft>
                <a:spcPts val="0"/>
              </a:spcAft>
              <a:buClr>
                <a:schemeClr val="dk1"/>
              </a:buClr>
              <a:buSzPts val="2800"/>
              <a:buNone/>
            </a:pPr>
            <a:endParaRPr b="1" dirty="0"/>
          </a:p>
          <a:p>
            <a:pPr marL="0" lvl="0" indent="0" algn="l" rtl="0">
              <a:lnSpc>
                <a:spcPct val="90000"/>
              </a:lnSpc>
              <a:spcBef>
                <a:spcPts val="1000"/>
              </a:spcBef>
              <a:spcAft>
                <a:spcPts val="0"/>
              </a:spcAft>
              <a:buClr>
                <a:schemeClr val="dk1"/>
              </a:buClr>
              <a:buSzPts val="1800"/>
              <a:buNone/>
            </a:pPr>
            <a:r>
              <a:rPr lang="vi-VN" sz="1800" b="1" dirty="0"/>
              <a:t>Accuracy:</a:t>
            </a:r>
            <a:endParaRPr sz="1800" b="1" dirty="0"/>
          </a:p>
          <a:p>
            <a:pPr marL="0" lvl="0" indent="0" algn="l" rtl="0">
              <a:lnSpc>
                <a:spcPct val="90000"/>
              </a:lnSpc>
              <a:spcBef>
                <a:spcPts val="1000"/>
              </a:spcBef>
              <a:spcAft>
                <a:spcPts val="0"/>
              </a:spcAft>
              <a:buClr>
                <a:schemeClr val="dk1"/>
              </a:buClr>
              <a:buSzPts val="1800"/>
              <a:buNone/>
            </a:pPr>
            <a:endParaRPr sz="1800" b="1" dirty="0"/>
          </a:p>
          <a:p>
            <a:pPr marL="0" lvl="0" indent="0" algn="l" rtl="0">
              <a:lnSpc>
                <a:spcPct val="90000"/>
              </a:lnSpc>
              <a:spcBef>
                <a:spcPts val="1000"/>
              </a:spcBef>
              <a:spcAft>
                <a:spcPts val="0"/>
              </a:spcAft>
              <a:buClr>
                <a:schemeClr val="dk1"/>
              </a:buClr>
              <a:buSzPts val="1800"/>
              <a:buNone/>
            </a:pPr>
            <a:endParaRPr sz="1800" b="1" dirty="0"/>
          </a:p>
          <a:p>
            <a:pPr marL="0" lvl="0" indent="0" algn="l" rtl="0">
              <a:lnSpc>
                <a:spcPct val="90000"/>
              </a:lnSpc>
              <a:spcBef>
                <a:spcPts val="1000"/>
              </a:spcBef>
              <a:spcAft>
                <a:spcPts val="0"/>
              </a:spcAft>
              <a:buClr>
                <a:schemeClr val="dk1"/>
              </a:buClr>
              <a:buSzPts val="1800"/>
              <a:buNone/>
            </a:pPr>
            <a:r>
              <a:rPr lang="vi-VN" sz="1800" b="1" dirty="0"/>
              <a:t>Precision:</a:t>
            </a:r>
            <a:endParaRPr sz="1800" b="1" dirty="0"/>
          </a:p>
          <a:p>
            <a:pPr marL="0" lvl="0" indent="0" algn="l" rtl="0">
              <a:lnSpc>
                <a:spcPct val="90000"/>
              </a:lnSpc>
              <a:spcBef>
                <a:spcPts val="1000"/>
              </a:spcBef>
              <a:spcAft>
                <a:spcPts val="0"/>
              </a:spcAft>
              <a:buClr>
                <a:schemeClr val="dk1"/>
              </a:buClr>
              <a:buSzPts val="1800"/>
              <a:buNone/>
            </a:pPr>
            <a:endParaRPr sz="1800" b="1" dirty="0"/>
          </a:p>
          <a:p>
            <a:pPr marL="0" lvl="0" indent="0" algn="l" rtl="0">
              <a:lnSpc>
                <a:spcPct val="90000"/>
              </a:lnSpc>
              <a:spcBef>
                <a:spcPts val="1000"/>
              </a:spcBef>
              <a:spcAft>
                <a:spcPts val="0"/>
              </a:spcAft>
              <a:buClr>
                <a:schemeClr val="dk1"/>
              </a:buClr>
              <a:buSzPts val="1800"/>
              <a:buNone/>
            </a:pPr>
            <a:endParaRPr sz="1800" b="1" dirty="0"/>
          </a:p>
          <a:p>
            <a:pPr marL="0" lvl="0" indent="0" algn="l" rtl="0">
              <a:lnSpc>
                <a:spcPct val="90000"/>
              </a:lnSpc>
              <a:spcBef>
                <a:spcPts val="1000"/>
              </a:spcBef>
              <a:spcAft>
                <a:spcPts val="0"/>
              </a:spcAft>
              <a:buClr>
                <a:schemeClr val="dk1"/>
              </a:buClr>
              <a:buSzPts val="1800"/>
              <a:buNone/>
            </a:pPr>
            <a:r>
              <a:rPr lang="vi-VN" sz="1800" b="1" dirty="0"/>
              <a:t>Recall:</a:t>
            </a:r>
            <a:endParaRPr sz="1800" dirty="0"/>
          </a:p>
          <a:p>
            <a:pPr marL="0" lvl="0" indent="0" algn="l" rtl="0">
              <a:lnSpc>
                <a:spcPct val="90000"/>
              </a:lnSpc>
              <a:spcBef>
                <a:spcPts val="1000"/>
              </a:spcBef>
              <a:spcAft>
                <a:spcPts val="0"/>
              </a:spcAft>
              <a:buClr>
                <a:schemeClr val="dk1"/>
              </a:buClr>
              <a:buSzPts val="1800"/>
              <a:buNone/>
            </a:pPr>
            <a:endParaRPr sz="1800" b="1" dirty="0"/>
          </a:p>
          <a:p>
            <a:pPr marL="0" lvl="0" indent="0" algn="l" rtl="0">
              <a:lnSpc>
                <a:spcPct val="90000"/>
              </a:lnSpc>
              <a:spcBef>
                <a:spcPts val="1000"/>
              </a:spcBef>
              <a:spcAft>
                <a:spcPts val="0"/>
              </a:spcAft>
              <a:buClr>
                <a:schemeClr val="dk1"/>
              </a:buClr>
              <a:buSzPts val="1800"/>
              <a:buNone/>
            </a:pPr>
            <a:endParaRPr sz="1800" b="1" dirty="0"/>
          </a:p>
          <a:p>
            <a:pPr marL="0" lvl="0" indent="0" algn="l" rtl="0">
              <a:lnSpc>
                <a:spcPct val="90000"/>
              </a:lnSpc>
              <a:spcBef>
                <a:spcPts val="1000"/>
              </a:spcBef>
              <a:spcAft>
                <a:spcPts val="0"/>
              </a:spcAft>
              <a:buClr>
                <a:schemeClr val="dk1"/>
              </a:buClr>
              <a:buSzPts val="1800"/>
              <a:buNone/>
            </a:pPr>
            <a:r>
              <a:rPr lang="vi-VN" sz="1800" b="1" dirty="0"/>
              <a:t>F1-score:</a:t>
            </a:r>
            <a:endParaRPr sz="1800" dirty="0"/>
          </a:p>
          <a:p>
            <a:pPr marL="0" lvl="0" indent="0" algn="l" rtl="0">
              <a:lnSpc>
                <a:spcPct val="90000"/>
              </a:lnSpc>
              <a:spcBef>
                <a:spcPts val="1000"/>
              </a:spcBef>
              <a:spcAft>
                <a:spcPts val="0"/>
              </a:spcAft>
              <a:buClr>
                <a:schemeClr val="dk1"/>
              </a:buClr>
              <a:buSzPts val="1800"/>
              <a:buNone/>
            </a:pPr>
            <a:endParaRPr sz="1800" b="1" dirty="0"/>
          </a:p>
          <a:p>
            <a:pPr marL="0" lvl="0" indent="0" algn="l" rtl="0">
              <a:lnSpc>
                <a:spcPct val="90000"/>
              </a:lnSpc>
              <a:spcBef>
                <a:spcPts val="1000"/>
              </a:spcBef>
              <a:spcAft>
                <a:spcPts val="0"/>
              </a:spcAft>
              <a:buClr>
                <a:schemeClr val="dk1"/>
              </a:buClr>
              <a:buSzPts val="1800"/>
              <a:buNone/>
            </a:pPr>
            <a:endParaRPr sz="1800" b="1" dirty="0"/>
          </a:p>
          <a:p>
            <a:pPr marL="0" lvl="0" indent="0" algn="l" rtl="0">
              <a:lnSpc>
                <a:spcPct val="90000"/>
              </a:lnSpc>
              <a:spcBef>
                <a:spcPts val="1000"/>
              </a:spcBef>
              <a:spcAft>
                <a:spcPts val="0"/>
              </a:spcAft>
              <a:buClr>
                <a:schemeClr val="dk1"/>
              </a:buClr>
              <a:buSzPts val="1800"/>
              <a:buNone/>
            </a:pPr>
            <a:endParaRPr sz="1800" b="1" dirty="0"/>
          </a:p>
          <a:p>
            <a:pPr marL="0" lvl="0" indent="0" algn="l" rtl="0">
              <a:lnSpc>
                <a:spcPct val="90000"/>
              </a:lnSpc>
              <a:spcBef>
                <a:spcPts val="1000"/>
              </a:spcBef>
              <a:spcAft>
                <a:spcPts val="0"/>
              </a:spcAft>
              <a:buClr>
                <a:schemeClr val="dk1"/>
              </a:buClr>
              <a:buSzPts val="1800"/>
              <a:buNone/>
            </a:pPr>
            <a:endParaRPr sz="1800" dirty="0"/>
          </a:p>
        </p:txBody>
      </p:sp>
      <p:pic>
        <p:nvPicPr>
          <p:cNvPr id="280" name="Google Shape;280;p34"/>
          <p:cNvPicPr preferRelativeResize="0"/>
          <p:nvPr/>
        </p:nvPicPr>
        <p:blipFill rotWithShape="1">
          <a:blip r:embed="rId3">
            <a:alphaModFix/>
          </a:blip>
          <a:srcRect/>
          <a:stretch/>
        </p:blipFill>
        <p:spPr>
          <a:xfrm>
            <a:off x="1751719" y="2756299"/>
            <a:ext cx="2724029" cy="811705"/>
          </a:xfrm>
          <a:prstGeom prst="rect">
            <a:avLst/>
          </a:prstGeom>
          <a:noFill/>
          <a:ln>
            <a:noFill/>
          </a:ln>
        </p:spPr>
      </p:pic>
      <p:pic>
        <p:nvPicPr>
          <p:cNvPr id="281" name="Google Shape;281;p34"/>
          <p:cNvPicPr preferRelativeResize="0"/>
          <p:nvPr/>
        </p:nvPicPr>
        <p:blipFill rotWithShape="1">
          <a:blip r:embed="rId4">
            <a:alphaModFix/>
          </a:blip>
          <a:srcRect/>
          <a:stretch/>
        </p:blipFill>
        <p:spPr>
          <a:xfrm>
            <a:off x="1751719" y="3867778"/>
            <a:ext cx="2087215" cy="723022"/>
          </a:xfrm>
          <a:prstGeom prst="rect">
            <a:avLst/>
          </a:prstGeom>
          <a:noFill/>
          <a:ln>
            <a:noFill/>
          </a:ln>
        </p:spPr>
      </p:pic>
      <p:pic>
        <p:nvPicPr>
          <p:cNvPr id="282" name="Google Shape;282;p34"/>
          <p:cNvPicPr preferRelativeResize="0"/>
          <p:nvPr/>
        </p:nvPicPr>
        <p:blipFill rotWithShape="1">
          <a:blip r:embed="rId5">
            <a:alphaModFix/>
          </a:blip>
          <a:srcRect/>
          <a:stretch/>
        </p:blipFill>
        <p:spPr>
          <a:xfrm>
            <a:off x="1751719" y="4963226"/>
            <a:ext cx="5115579" cy="930105"/>
          </a:xfrm>
          <a:prstGeom prst="rect">
            <a:avLst/>
          </a:prstGeom>
          <a:noFill/>
          <a:ln>
            <a:noFill/>
          </a:ln>
        </p:spPr>
      </p:pic>
      <p:pic>
        <p:nvPicPr>
          <p:cNvPr id="283" name="Google Shape;283;p34"/>
          <p:cNvPicPr preferRelativeResize="0"/>
          <p:nvPr/>
        </p:nvPicPr>
        <p:blipFill rotWithShape="1">
          <a:blip r:embed="rId6">
            <a:alphaModFix/>
          </a:blip>
          <a:srcRect/>
          <a:stretch/>
        </p:blipFill>
        <p:spPr>
          <a:xfrm>
            <a:off x="1744133" y="1605434"/>
            <a:ext cx="2731615" cy="778439"/>
          </a:xfrm>
          <a:prstGeom prst="rect">
            <a:avLst/>
          </a:prstGeom>
          <a:noFill/>
          <a:ln>
            <a:noFill/>
          </a:ln>
        </p:spPr>
      </p:pic>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34</a:t>
            </a:fld>
            <a:endParaRPr/>
          </a:p>
        </p:txBody>
      </p:sp>
      <p:sp>
        <p:nvSpPr>
          <p:cNvPr id="296" name="Google Shape;296;p36"/>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297" name="Google Shape;297;p36"/>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dirty="0"/>
              <a:t>4.2. Hiệu chỉnh mô hình và kết quả</a:t>
            </a:r>
            <a:endParaRPr b="1" dirty="0"/>
          </a:p>
          <a:p>
            <a:pPr marL="0" lvl="0" indent="0" algn="l" rtl="0">
              <a:lnSpc>
                <a:spcPct val="90000"/>
              </a:lnSpc>
              <a:spcBef>
                <a:spcPts val="1000"/>
              </a:spcBef>
              <a:spcAft>
                <a:spcPts val="0"/>
              </a:spcAft>
              <a:buClr>
                <a:schemeClr val="dk1"/>
              </a:buClr>
              <a:buSzPts val="2400"/>
              <a:buNone/>
            </a:pPr>
            <a:r>
              <a:rPr lang="vi-VN" sz="2400" b="1" dirty="0"/>
              <a:t>4.2.1. Phương thức hiệu chỉnh</a:t>
            </a:r>
            <a:endParaRPr sz="2400" b="1" dirty="0"/>
          </a:p>
          <a:p>
            <a:pPr marL="0" lvl="0" indent="0" algn="l" rtl="0">
              <a:lnSpc>
                <a:spcPct val="90000"/>
              </a:lnSpc>
              <a:spcBef>
                <a:spcPts val="1000"/>
              </a:spcBef>
              <a:spcAft>
                <a:spcPts val="0"/>
              </a:spcAft>
              <a:buClr>
                <a:schemeClr val="dk1"/>
              </a:buClr>
              <a:buSzPts val="1600"/>
              <a:buNone/>
            </a:pPr>
            <a:r>
              <a:rPr lang="vi-VN" sz="1600" dirty="0"/>
              <a:t>Để hiệu chỉnh tham số của mô hình, nhóm sử dụng hàm GridSearchCV trong module model_selection của thư viện sklearn </a:t>
            </a:r>
            <a:endParaRPr sz="1600" dirty="0"/>
          </a:p>
          <a:p>
            <a:pPr marL="0" lvl="0" indent="0" algn="l" rtl="0">
              <a:lnSpc>
                <a:spcPct val="90000"/>
              </a:lnSpc>
              <a:spcBef>
                <a:spcPts val="1000"/>
              </a:spcBef>
              <a:spcAft>
                <a:spcPts val="0"/>
              </a:spcAft>
              <a:buClr>
                <a:schemeClr val="dk1"/>
              </a:buClr>
              <a:buSzPts val="1600"/>
              <a:buNone/>
            </a:pPr>
            <a:r>
              <a:rPr lang="vi-VN" sz="1600" dirty="0"/>
              <a:t>Mỗi tham số cần hiệu chỉnh sẽ lấy từ một không gian đã được xác định trước. </a:t>
            </a:r>
            <a:endParaRPr sz="1600" dirty="0"/>
          </a:p>
          <a:p>
            <a:pPr marL="0" lvl="0" indent="0" algn="l" rtl="0">
              <a:lnSpc>
                <a:spcPct val="90000"/>
              </a:lnSpc>
              <a:spcBef>
                <a:spcPts val="1000"/>
              </a:spcBef>
              <a:spcAft>
                <a:spcPts val="0"/>
              </a:spcAft>
              <a:buClr>
                <a:schemeClr val="dk1"/>
              </a:buClr>
              <a:buSzPts val="1600"/>
              <a:buNone/>
            </a:pPr>
            <a:r>
              <a:rPr lang="vi-VN" sz="1600" dirty="0"/>
              <a:t>Ở đây hàm GridSearchCV sử dụng phương pháp đánh giá </a:t>
            </a:r>
            <a:r>
              <a:rPr lang="vi-VN" sz="1600" b="1" dirty="0"/>
              <a:t>Stratified K Fold Cross Validation</a:t>
            </a:r>
            <a:r>
              <a:rPr lang="vi-VN" sz="1600" dirty="0"/>
              <a:t> với tham số k-fold mặc định là 3 fold, độ đo là Accuracy. Nhóm sử dụng tập training để làm đầu vào thay vì toàn bộ tập dữ liệu.</a:t>
            </a:r>
            <a:endParaRPr sz="1600" dirty="0"/>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35</a:t>
            </a:fld>
            <a:endParaRPr/>
          </a:p>
        </p:txBody>
      </p:sp>
      <p:sp>
        <p:nvSpPr>
          <p:cNvPr id="303" name="Google Shape;303;p3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304" name="Google Shape;304;p37"/>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4.2. Hiệu chỉnh mô hình và kết quả</a:t>
            </a:r>
            <a:endParaRPr b="1"/>
          </a:p>
          <a:p>
            <a:pPr marL="0" lvl="0" indent="0" algn="l" rtl="0">
              <a:lnSpc>
                <a:spcPct val="90000"/>
              </a:lnSpc>
              <a:spcBef>
                <a:spcPts val="1000"/>
              </a:spcBef>
              <a:spcAft>
                <a:spcPts val="0"/>
              </a:spcAft>
              <a:buClr>
                <a:schemeClr val="dk1"/>
              </a:buClr>
              <a:buSzPts val="2400"/>
              <a:buNone/>
            </a:pPr>
            <a:r>
              <a:rPr lang="vi-VN" sz="2400" b="1"/>
              <a:t>4.2.2. Hiệu chỉnh số lượng epochs</a:t>
            </a:r>
            <a:endParaRPr sz="2400" b="1"/>
          </a:p>
          <a:p>
            <a:pPr marL="0" lvl="0" indent="0" algn="l" rtl="0">
              <a:lnSpc>
                <a:spcPct val="90000"/>
              </a:lnSpc>
              <a:spcBef>
                <a:spcPts val="1000"/>
              </a:spcBef>
              <a:spcAft>
                <a:spcPts val="0"/>
              </a:spcAft>
              <a:buClr>
                <a:schemeClr val="dk1"/>
              </a:buClr>
              <a:buSzPts val="1600"/>
              <a:buNone/>
            </a:pPr>
            <a:r>
              <a:rPr lang="vi-VN" sz="1600"/>
              <a:t>Tiến hành thử nghiệm với 10, 20, 30 epochs thu được kết quả như sau:</a:t>
            </a:r>
            <a:endParaRPr sz="2400" b="1"/>
          </a:p>
        </p:txBody>
      </p:sp>
      <p:pic>
        <p:nvPicPr>
          <p:cNvPr id="305" name="Google Shape;305;p37"/>
          <p:cNvPicPr preferRelativeResize="0"/>
          <p:nvPr/>
        </p:nvPicPr>
        <p:blipFill rotWithShape="1">
          <a:blip r:embed="rId3">
            <a:alphaModFix/>
          </a:blip>
          <a:srcRect/>
          <a:stretch/>
        </p:blipFill>
        <p:spPr>
          <a:xfrm>
            <a:off x="2117760" y="2389280"/>
            <a:ext cx="4908480" cy="3660130"/>
          </a:xfrm>
          <a:prstGeom prst="rect">
            <a:avLst/>
          </a:prstGeom>
          <a:noFill/>
          <a:ln>
            <a:noFill/>
          </a:ln>
        </p:spPr>
      </p:pic>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36</a:t>
            </a:fld>
            <a:endParaRPr/>
          </a:p>
        </p:txBody>
      </p:sp>
      <p:sp>
        <p:nvSpPr>
          <p:cNvPr id="311" name="Google Shape;311;p3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312" name="Google Shape;312;p38"/>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4.2. Hiệu chỉnh mô hình và kết quả</a:t>
            </a:r>
            <a:endParaRPr b="1"/>
          </a:p>
          <a:p>
            <a:pPr marL="0" lvl="0" indent="0" algn="l" rtl="0">
              <a:lnSpc>
                <a:spcPct val="90000"/>
              </a:lnSpc>
              <a:spcBef>
                <a:spcPts val="1000"/>
              </a:spcBef>
              <a:spcAft>
                <a:spcPts val="0"/>
              </a:spcAft>
              <a:buClr>
                <a:schemeClr val="dk1"/>
              </a:buClr>
              <a:buSzPts val="2400"/>
              <a:buNone/>
            </a:pPr>
            <a:r>
              <a:rPr lang="vi-VN" sz="2400" b="1"/>
              <a:t>4.2.3. Hiệu chỉnh optimizer </a:t>
            </a:r>
            <a:endParaRPr sz="2400" b="1"/>
          </a:p>
          <a:p>
            <a:pPr marL="0" lvl="0" indent="0" algn="l" rtl="0">
              <a:lnSpc>
                <a:spcPct val="90000"/>
              </a:lnSpc>
              <a:spcBef>
                <a:spcPts val="1000"/>
              </a:spcBef>
              <a:spcAft>
                <a:spcPts val="0"/>
              </a:spcAft>
              <a:buClr>
                <a:schemeClr val="dk1"/>
              </a:buClr>
              <a:buSzPts val="1600"/>
              <a:buNone/>
            </a:pPr>
            <a:r>
              <a:rPr lang="vi-VN" sz="1600"/>
              <a:t>Tiến hành đánh giá với các optimizer như SGD, RMSprop, Adam, Adagrad, Adadelta</a:t>
            </a:r>
            <a:endParaRPr sz="2400" b="1"/>
          </a:p>
        </p:txBody>
      </p:sp>
      <p:pic>
        <p:nvPicPr>
          <p:cNvPr id="313" name="Google Shape;313;p38"/>
          <p:cNvPicPr preferRelativeResize="0"/>
          <p:nvPr/>
        </p:nvPicPr>
        <p:blipFill rotWithShape="1">
          <a:blip r:embed="rId3">
            <a:alphaModFix/>
          </a:blip>
          <a:srcRect/>
          <a:stretch/>
        </p:blipFill>
        <p:spPr>
          <a:xfrm>
            <a:off x="2317453" y="2334984"/>
            <a:ext cx="4509093" cy="3612303"/>
          </a:xfrm>
          <a:prstGeom prst="rect">
            <a:avLst/>
          </a:prstGeom>
          <a:noFill/>
          <a:ln>
            <a:noFill/>
          </a:ln>
        </p:spPr>
      </p:pic>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37</a:t>
            </a:fld>
            <a:endParaRPr/>
          </a:p>
        </p:txBody>
      </p:sp>
      <p:sp>
        <p:nvSpPr>
          <p:cNvPr id="319" name="Google Shape;319;p3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320" name="Google Shape;320;p39"/>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4.2. Hiệu chỉnh mô hình và kết quả</a:t>
            </a:r>
            <a:endParaRPr b="1"/>
          </a:p>
          <a:p>
            <a:pPr marL="0" lvl="0" indent="0" algn="l" rtl="0">
              <a:lnSpc>
                <a:spcPct val="90000"/>
              </a:lnSpc>
              <a:spcBef>
                <a:spcPts val="1000"/>
              </a:spcBef>
              <a:spcAft>
                <a:spcPts val="0"/>
              </a:spcAft>
              <a:buClr>
                <a:schemeClr val="dk1"/>
              </a:buClr>
              <a:buSzPts val="2400"/>
              <a:buNone/>
            </a:pPr>
            <a:r>
              <a:rPr lang="vi-VN" sz="2400" b="1"/>
              <a:t>4.2.4. Hiệu chỉnh learning rate và momentum</a:t>
            </a:r>
            <a:endParaRPr/>
          </a:p>
          <a:p>
            <a:pPr marL="0" lvl="0" indent="0" algn="l" rtl="0">
              <a:lnSpc>
                <a:spcPct val="90000"/>
              </a:lnSpc>
              <a:spcBef>
                <a:spcPts val="1000"/>
              </a:spcBef>
              <a:spcAft>
                <a:spcPts val="0"/>
              </a:spcAft>
              <a:buClr>
                <a:schemeClr val="dk1"/>
              </a:buClr>
              <a:buSzPts val="1600"/>
              <a:buNone/>
            </a:pPr>
            <a:r>
              <a:rPr lang="vi-VN" sz="1600"/>
              <a:t>Tốc độ hội tụ của GD không những phụ thuộc vào điểm khởi tạo ban đầu mà còn phụ thuộc vào </a:t>
            </a:r>
            <a:r>
              <a:rPr lang="vi-VN" sz="1600" i="1"/>
              <a:t>learning rate</a:t>
            </a:r>
            <a:endParaRPr sz="1600" b="1"/>
          </a:p>
          <a:p>
            <a:pPr marL="0" lvl="0" indent="0" algn="l" rtl="0">
              <a:lnSpc>
                <a:spcPct val="90000"/>
              </a:lnSpc>
              <a:spcBef>
                <a:spcPts val="1000"/>
              </a:spcBef>
              <a:spcAft>
                <a:spcPts val="0"/>
              </a:spcAft>
              <a:buClr>
                <a:schemeClr val="dk1"/>
              </a:buClr>
              <a:buSzPts val="1600"/>
              <a:buNone/>
            </a:pPr>
            <a:r>
              <a:rPr lang="vi-VN" sz="1600"/>
              <a:t>learning rate 0.001, 0.01, 0.1</a:t>
            </a:r>
            <a:endParaRPr sz="2400" b="1"/>
          </a:p>
          <a:p>
            <a:pPr marL="0" lvl="0" indent="0" algn="l" rtl="0">
              <a:lnSpc>
                <a:spcPct val="90000"/>
              </a:lnSpc>
              <a:spcBef>
                <a:spcPts val="1000"/>
              </a:spcBef>
              <a:spcAft>
                <a:spcPts val="0"/>
              </a:spcAft>
              <a:buClr>
                <a:schemeClr val="dk1"/>
              </a:buClr>
              <a:buSzPts val="1600"/>
              <a:buNone/>
            </a:pPr>
            <a:endParaRPr sz="1600" b="1"/>
          </a:p>
        </p:txBody>
      </p:sp>
      <p:pic>
        <p:nvPicPr>
          <p:cNvPr id="321" name="Google Shape;321;p39"/>
          <p:cNvPicPr preferRelativeResize="0"/>
          <p:nvPr/>
        </p:nvPicPr>
        <p:blipFill rotWithShape="1">
          <a:blip r:embed="rId3">
            <a:alphaModFix/>
          </a:blip>
          <a:srcRect/>
          <a:stretch/>
        </p:blipFill>
        <p:spPr>
          <a:xfrm>
            <a:off x="2465380" y="2721721"/>
            <a:ext cx="4213239" cy="3327906"/>
          </a:xfrm>
          <a:prstGeom prst="rect">
            <a:avLst/>
          </a:prstGeom>
          <a:noFill/>
          <a:ln>
            <a:noFill/>
          </a:ln>
        </p:spPr>
      </p:pic>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38</a:t>
            </a:fld>
            <a:endParaRPr/>
          </a:p>
        </p:txBody>
      </p:sp>
      <p:sp>
        <p:nvSpPr>
          <p:cNvPr id="327" name="Google Shape;327;p4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328" name="Google Shape;328;p40"/>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4.2. Hiệu chỉnh mô hình và kết quả</a:t>
            </a:r>
            <a:endParaRPr b="1"/>
          </a:p>
          <a:p>
            <a:pPr marL="0" lvl="0" indent="0" algn="l" rtl="0">
              <a:lnSpc>
                <a:spcPct val="90000"/>
              </a:lnSpc>
              <a:spcBef>
                <a:spcPts val="1000"/>
              </a:spcBef>
              <a:spcAft>
                <a:spcPts val="0"/>
              </a:spcAft>
              <a:buClr>
                <a:schemeClr val="dk1"/>
              </a:buClr>
              <a:buSzPts val="2400"/>
              <a:buNone/>
            </a:pPr>
            <a:r>
              <a:rPr lang="vi-VN" sz="2400" b="1"/>
              <a:t>4.2.4. Hiệu chỉnh learning rate và momentum</a:t>
            </a:r>
            <a:endParaRPr/>
          </a:p>
          <a:p>
            <a:pPr marL="0" lvl="0" indent="0" algn="l" rtl="0">
              <a:lnSpc>
                <a:spcPct val="90000"/>
              </a:lnSpc>
              <a:spcBef>
                <a:spcPts val="1000"/>
              </a:spcBef>
              <a:spcAft>
                <a:spcPts val="0"/>
              </a:spcAft>
              <a:buClr>
                <a:schemeClr val="dk1"/>
              </a:buClr>
              <a:buSzPts val="1600"/>
              <a:buNone/>
            </a:pPr>
            <a:r>
              <a:rPr lang="vi-VN" sz="1600"/>
              <a:t>momentum 0.5, 0.9, 0.99</a:t>
            </a:r>
            <a:endParaRPr sz="1600" b="1"/>
          </a:p>
        </p:txBody>
      </p:sp>
      <p:pic>
        <p:nvPicPr>
          <p:cNvPr id="329" name="Google Shape;329;p40"/>
          <p:cNvPicPr preferRelativeResize="0"/>
          <p:nvPr/>
        </p:nvPicPr>
        <p:blipFill rotWithShape="1">
          <a:blip r:embed="rId3">
            <a:alphaModFix/>
          </a:blip>
          <a:srcRect/>
          <a:stretch/>
        </p:blipFill>
        <p:spPr>
          <a:xfrm>
            <a:off x="2470874" y="2224751"/>
            <a:ext cx="4202251" cy="3351065"/>
          </a:xfrm>
          <a:prstGeom prst="rect">
            <a:avLst/>
          </a:prstGeom>
          <a:noFill/>
          <a:ln>
            <a:noFill/>
          </a:ln>
        </p:spPr>
      </p:pic>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1"/>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39</a:t>
            </a:fld>
            <a:endParaRPr/>
          </a:p>
        </p:txBody>
      </p:sp>
      <p:sp>
        <p:nvSpPr>
          <p:cNvPr id="335" name="Google Shape;335;p41"/>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336" name="Google Shape;336;p41"/>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4.2. Hiệu chỉnh mô hình và kết quả</a:t>
            </a:r>
            <a:endParaRPr b="1"/>
          </a:p>
          <a:p>
            <a:pPr marL="0" lvl="0" indent="0" algn="l" rtl="0">
              <a:lnSpc>
                <a:spcPct val="90000"/>
              </a:lnSpc>
              <a:spcBef>
                <a:spcPts val="1000"/>
              </a:spcBef>
              <a:spcAft>
                <a:spcPts val="0"/>
              </a:spcAft>
              <a:buClr>
                <a:schemeClr val="dk1"/>
              </a:buClr>
              <a:buSzPts val="2400"/>
              <a:buNone/>
            </a:pPr>
            <a:r>
              <a:rPr lang="vi-VN" sz="2400" b="1"/>
              <a:t>4.2.5. </a:t>
            </a:r>
            <a:r>
              <a:rPr lang="vi-VN" sz="2400" b="1">
                <a:solidFill>
                  <a:srgbClr val="0C0C0C"/>
                </a:solidFill>
              </a:rPr>
              <a:t>M</a:t>
            </a:r>
            <a:r>
              <a:rPr lang="vi-VN" sz="2400" b="1" i="0">
                <a:solidFill>
                  <a:srgbClr val="0C0C0C"/>
                </a:solidFill>
              </a:rPr>
              <a:t>odel sau khi hiệu chỉnh</a:t>
            </a:r>
            <a:endParaRPr sz="2400" b="1" i="0">
              <a:solidFill>
                <a:srgbClr val="0C0C0C"/>
              </a:solidFill>
            </a:endParaRPr>
          </a:p>
          <a:p>
            <a:pPr marL="0" lvl="0" indent="0" algn="l" rtl="0">
              <a:lnSpc>
                <a:spcPct val="90000"/>
              </a:lnSpc>
              <a:spcBef>
                <a:spcPts val="1000"/>
              </a:spcBef>
              <a:spcAft>
                <a:spcPts val="0"/>
              </a:spcAft>
              <a:buClr>
                <a:schemeClr val="dk1"/>
              </a:buClr>
              <a:buSzPts val="1600"/>
              <a:buNone/>
            </a:pPr>
            <a:r>
              <a:rPr lang="vi-VN" sz="1600"/>
              <a:t>Sau khi hiệu chỉnh các tham số ở trên ta xây dựng một model mới (model này cũng là model final khi sang phần đánh giá kết quả thực nghiệm)</a:t>
            </a:r>
            <a:endParaRPr sz="2400" b="1"/>
          </a:p>
          <a:p>
            <a:pPr marL="457200" lvl="1" indent="0" algn="l" rtl="0">
              <a:lnSpc>
                <a:spcPct val="90000"/>
              </a:lnSpc>
              <a:spcBef>
                <a:spcPts val="500"/>
              </a:spcBef>
              <a:spcAft>
                <a:spcPts val="0"/>
              </a:spcAft>
              <a:buClr>
                <a:schemeClr val="dk1"/>
              </a:buClr>
              <a:buSzPts val="1600"/>
              <a:buNone/>
            </a:pPr>
            <a:r>
              <a:rPr lang="vi-VN" sz="1600"/>
              <a:t>Tiến hành huấn luyện với số epochs cao hơn là 50 epochs</a:t>
            </a:r>
            <a:endParaRPr sz="1600"/>
          </a:p>
          <a:p>
            <a:pPr marL="457200" lvl="1" indent="0" algn="l" rtl="0">
              <a:lnSpc>
                <a:spcPct val="90000"/>
              </a:lnSpc>
              <a:spcBef>
                <a:spcPts val="500"/>
              </a:spcBef>
              <a:spcAft>
                <a:spcPts val="0"/>
              </a:spcAft>
              <a:buClr>
                <a:schemeClr val="dk1"/>
              </a:buClr>
              <a:buSzPts val="1200"/>
              <a:buNone/>
            </a:pPr>
            <a:endParaRPr sz="1200" b="1"/>
          </a:p>
          <a:p>
            <a:pPr marL="457200" lvl="1" indent="0" algn="l" rtl="0">
              <a:lnSpc>
                <a:spcPct val="90000"/>
              </a:lnSpc>
              <a:spcBef>
                <a:spcPts val="500"/>
              </a:spcBef>
              <a:spcAft>
                <a:spcPts val="0"/>
              </a:spcAft>
              <a:buClr>
                <a:schemeClr val="dk1"/>
              </a:buClr>
              <a:buSzPts val="1200"/>
              <a:buNone/>
            </a:pPr>
            <a:endParaRPr sz="1200" b="1"/>
          </a:p>
          <a:p>
            <a:pPr marL="457200" lvl="1" indent="0" algn="l" rtl="0">
              <a:lnSpc>
                <a:spcPct val="90000"/>
              </a:lnSpc>
              <a:spcBef>
                <a:spcPts val="500"/>
              </a:spcBef>
              <a:spcAft>
                <a:spcPts val="0"/>
              </a:spcAft>
              <a:buClr>
                <a:schemeClr val="dk1"/>
              </a:buClr>
              <a:buSzPts val="1200"/>
              <a:buNone/>
            </a:pPr>
            <a:endParaRPr sz="1200" b="1"/>
          </a:p>
          <a:p>
            <a:pPr marL="457200" lvl="1" indent="0" algn="l" rtl="0">
              <a:lnSpc>
                <a:spcPct val="90000"/>
              </a:lnSpc>
              <a:spcBef>
                <a:spcPts val="500"/>
              </a:spcBef>
              <a:spcAft>
                <a:spcPts val="0"/>
              </a:spcAft>
              <a:buClr>
                <a:schemeClr val="dk1"/>
              </a:buClr>
              <a:buSzPts val="1200"/>
              <a:buNone/>
            </a:pPr>
            <a:endParaRPr sz="1200" b="1"/>
          </a:p>
          <a:p>
            <a:pPr marL="457200" lvl="1" indent="0" algn="l" rtl="0">
              <a:lnSpc>
                <a:spcPct val="90000"/>
              </a:lnSpc>
              <a:spcBef>
                <a:spcPts val="500"/>
              </a:spcBef>
              <a:spcAft>
                <a:spcPts val="0"/>
              </a:spcAft>
              <a:buClr>
                <a:schemeClr val="dk1"/>
              </a:buClr>
              <a:buSzPts val="1200"/>
              <a:buNone/>
            </a:pPr>
            <a:endParaRPr sz="1200" b="1"/>
          </a:p>
          <a:p>
            <a:pPr marL="457200" lvl="1" indent="0" algn="l" rtl="0">
              <a:lnSpc>
                <a:spcPct val="90000"/>
              </a:lnSpc>
              <a:spcBef>
                <a:spcPts val="500"/>
              </a:spcBef>
              <a:spcAft>
                <a:spcPts val="0"/>
              </a:spcAft>
              <a:buClr>
                <a:schemeClr val="dk1"/>
              </a:buClr>
              <a:buSzPts val="1200"/>
              <a:buNone/>
            </a:pPr>
            <a:endParaRPr sz="1200" b="1"/>
          </a:p>
          <a:p>
            <a:pPr marL="457200" lvl="1" indent="0" algn="l" rtl="0">
              <a:lnSpc>
                <a:spcPct val="90000"/>
              </a:lnSpc>
              <a:spcBef>
                <a:spcPts val="500"/>
              </a:spcBef>
              <a:spcAft>
                <a:spcPts val="0"/>
              </a:spcAft>
              <a:buClr>
                <a:schemeClr val="dk1"/>
              </a:buClr>
              <a:buSzPts val="1200"/>
              <a:buNone/>
            </a:pPr>
            <a:endParaRPr sz="1200" b="1"/>
          </a:p>
          <a:p>
            <a:pPr marL="457200" lvl="1" indent="0" algn="l" rtl="0">
              <a:lnSpc>
                <a:spcPct val="90000"/>
              </a:lnSpc>
              <a:spcBef>
                <a:spcPts val="500"/>
              </a:spcBef>
              <a:spcAft>
                <a:spcPts val="0"/>
              </a:spcAft>
              <a:buClr>
                <a:schemeClr val="dk1"/>
              </a:buClr>
              <a:buSzPts val="1200"/>
              <a:buNone/>
            </a:pPr>
            <a:endParaRPr sz="1200" b="1"/>
          </a:p>
          <a:p>
            <a:pPr marL="457200" lvl="1" indent="0" algn="l" rtl="0">
              <a:lnSpc>
                <a:spcPct val="90000"/>
              </a:lnSpc>
              <a:spcBef>
                <a:spcPts val="500"/>
              </a:spcBef>
              <a:spcAft>
                <a:spcPts val="0"/>
              </a:spcAft>
              <a:buClr>
                <a:schemeClr val="dk1"/>
              </a:buClr>
              <a:buSzPts val="1600"/>
              <a:buNone/>
            </a:pPr>
            <a:r>
              <a:rPr lang="vi-VN" sz="1600"/>
              <a:t>Các kết quả đánh giá đều cao hơn các mô hình trước. Hình ảnh của accuracy, loss trên tập train và valid khi huấn luyện</a:t>
            </a:r>
            <a:endParaRPr sz="2000" b="1"/>
          </a:p>
        </p:txBody>
      </p:sp>
      <p:pic>
        <p:nvPicPr>
          <p:cNvPr id="337" name="Google Shape;337;p41"/>
          <p:cNvPicPr preferRelativeResize="0"/>
          <p:nvPr/>
        </p:nvPicPr>
        <p:blipFill rotWithShape="1">
          <a:blip r:embed="rId3">
            <a:alphaModFix/>
          </a:blip>
          <a:srcRect/>
          <a:stretch/>
        </p:blipFill>
        <p:spPr>
          <a:xfrm>
            <a:off x="3828946" y="2752630"/>
            <a:ext cx="1486107" cy="1352739"/>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anim calcmode="lin" valueType="num">
                                      <p:cBhvr additive="base">
                                        <p:cTn id="7" dur="500"/>
                                        <p:tgtEl>
                                          <p:spTgt spid="3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4</a:t>
            </a:fld>
            <a:endParaRPr/>
          </a:p>
        </p:txBody>
      </p:sp>
      <p:sp>
        <p:nvSpPr>
          <p:cNvPr id="51" name="Google Shape;51;p4"/>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vi-VN"/>
              <a:t>Danh sách thành viên – công việc thực hiện</a:t>
            </a:r>
            <a:endParaRPr/>
          </a:p>
        </p:txBody>
      </p:sp>
      <p:sp>
        <p:nvSpPr>
          <p:cNvPr id="52" name="Google Shape;52;p4"/>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vi-VN" sz="2000" b="1"/>
              <a:t>Nhóm 3</a:t>
            </a:r>
            <a:endParaRPr sz="2000" b="1"/>
          </a:p>
          <a:p>
            <a:pPr marL="228600" lvl="0" indent="-228600" algn="l" rtl="0">
              <a:lnSpc>
                <a:spcPct val="90000"/>
              </a:lnSpc>
              <a:spcBef>
                <a:spcPts val="0"/>
              </a:spcBef>
              <a:spcAft>
                <a:spcPts val="0"/>
              </a:spcAft>
              <a:buClr>
                <a:schemeClr val="dk1"/>
              </a:buClr>
              <a:buSzPts val="1800"/>
              <a:buChar char="•"/>
            </a:pPr>
            <a:r>
              <a:rPr lang="vi-VN" sz="1800"/>
              <a:t>Đặng Quang Huy - 20183766 – Tiền xử lí dữ liệu, hiệu chỉnh, đánh giá mô hình, viết báo cáo</a:t>
            </a:r>
            <a:endParaRPr sz="1800"/>
          </a:p>
          <a:p>
            <a:pPr marL="228600" lvl="0" indent="-228600" algn="l" rtl="0">
              <a:lnSpc>
                <a:spcPct val="90000"/>
              </a:lnSpc>
              <a:spcBef>
                <a:spcPts val="1000"/>
              </a:spcBef>
              <a:spcAft>
                <a:spcPts val="0"/>
              </a:spcAft>
              <a:buClr>
                <a:schemeClr val="dk1"/>
              </a:buClr>
              <a:buSzPts val="1800"/>
              <a:buChar char="•"/>
            </a:pPr>
            <a:r>
              <a:rPr lang="vi-VN" sz="1800"/>
              <a:t>Nguyễn Văn Khang - 20183772– Tìm hiểu về các mô hình, xây dựng mô hình ban đầu</a:t>
            </a:r>
            <a:endParaRPr sz="1800"/>
          </a:p>
          <a:p>
            <a:pPr marL="228600" lvl="0" indent="-228600" algn="l" rtl="0">
              <a:lnSpc>
                <a:spcPct val="90000"/>
              </a:lnSpc>
              <a:spcBef>
                <a:spcPts val="1000"/>
              </a:spcBef>
              <a:spcAft>
                <a:spcPts val="0"/>
              </a:spcAft>
              <a:buClr>
                <a:schemeClr val="dk1"/>
              </a:buClr>
              <a:buSzPts val="1800"/>
              <a:buChar char="•"/>
            </a:pPr>
            <a:r>
              <a:rPr lang="vi-VN" sz="1800"/>
              <a:t>Lương Hoàng Lâm - 20183780 – Tìm hiểu về độ đo</a:t>
            </a:r>
            <a:endParaRPr sz="1800"/>
          </a:p>
          <a:p>
            <a:pPr marL="228600" lvl="0" indent="-228600" algn="l" rtl="0">
              <a:lnSpc>
                <a:spcPct val="90000"/>
              </a:lnSpc>
              <a:spcBef>
                <a:spcPts val="1000"/>
              </a:spcBef>
              <a:spcAft>
                <a:spcPts val="0"/>
              </a:spcAft>
              <a:buClr>
                <a:schemeClr val="dk1"/>
              </a:buClr>
              <a:buSzPts val="1800"/>
              <a:buChar char="•"/>
            </a:pPr>
            <a:r>
              <a:rPr lang="vi-VN" sz="1800"/>
              <a:t>Vũ Tùng Dương – 20183728 - Tìm tài liệu về đánh giá mô hình</a:t>
            </a:r>
            <a:endParaRPr sz="1800"/>
          </a:p>
          <a:p>
            <a:pPr marL="228600" lvl="0" indent="-228600" algn="l" rtl="0">
              <a:lnSpc>
                <a:spcPct val="90000"/>
              </a:lnSpc>
              <a:spcBef>
                <a:spcPts val="1000"/>
              </a:spcBef>
              <a:spcAft>
                <a:spcPts val="0"/>
              </a:spcAft>
              <a:buClr>
                <a:schemeClr val="dk1"/>
              </a:buClr>
              <a:buSzPts val="1800"/>
              <a:buChar char="•"/>
            </a:pPr>
            <a:r>
              <a:rPr lang="vi-VN" sz="1800"/>
              <a:t>Nguyễn Hoàng Long – 20183790 – Slide, tìm tài liệu về mô hình</a:t>
            </a:r>
            <a:endParaRPr sz="1800"/>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vi-VN" sz="1800"/>
              <a:t>Ngoài các công việc trên, trong quá trình làm bài tập lớn, các thành viên sẽ trao đổi, thảo luận với nhau để có thể hoàn thành một cách tốt nhất.</a:t>
            </a:r>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2"/>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40</a:t>
            </a:fld>
            <a:endParaRPr/>
          </a:p>
        </p:txBody>
      </p:sp>
      <p:sp>
        <p:nvSpPr>
          <p:cNvPr id="343" name="Google Shape;343;p42"/>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344" name="Google Shape;344;p42"/>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4.2. Hiệu chỉnh mô hình và kết quả</a:t>
            </a:r>
            <a:endParaRPr b="1"/>
          </a:p>
          <a:p>
            <a:pPr marL="0" lvl="0" indent="0" algn="l" rtl="0">
              <a:lnSpc>
                <a:spcPct val="90000"/>
              </a:lnSpc>
              <a:spcBef>
                <a:spcPts val="1000"/>
              </a:spcBef>
              <a:spcAft>
                <a:spcPts val="0"/>
              </a:spcAft>
              <a:buClr>
                <a:schemeClr val="dk1"/>
              </a:buClr>
              <a:buSzPts val="2400"/>
              <a:buNone/>
            </a:pPr>
            <a:r>
              <a:rPr lang="vi-VN" sz="2400" b="1"/>
              <a:t>4.2.5. </a:t>
            </a:r>
            <a:r>
              <a:rPr lang="vi-VN" sz="2400" b="1">
                <a:solidFill>
                  <a:srgbClr val="0C0C0C"/>
                </a:solidFill>
              </a:rPr>
              <a:t>M</a:t>
            </a:r>
            <a:r>
              <a:rPr lang="vi-VN" sz="2400" b="1" i="0">
                <a:solidFill>
                  <a:srgbClr val="0C0C0C"/>
                </a:solidFill>
              </a:rPr>
              <a:t>odel sau khi hiệu chỉnh </a:t>
            </a:r>
            <a:endParaRPr/>
          </a:p>
          <a:p>
            <a:pPr marL="0" lvl="0" indent="0" algn="l" rtl="0">
              <a:lnSpc>
                <a:spcPct val="90000"/>
              </a:lnSpc>
              <a:spcBef>
                <a:spcPts val="1000"/>
              </a:spcBef>
              <a:spcAft>
                <a:spcPts val="0"/>
              </a:spcAft>
              <a:buClr>
                <a:schemeClr val="dk1"/>
              </a:buClr>
              <a:buSzPts val="1600"/>
              <a:buNone/>
            </a:pPr>
            <a:r>
              <a:rPr lang="vi-VN" sz="1600"/>
              <a:t>Các kết quả đánh giá đều cao hơn các mô hình trước. </a:t>
            </a:r>
            <a:endParaRPr sz="1600"/>
          </a:p>
          <a:p>
            <a:pPr marL="0" lvl="0" indent="0" algn="l" rtl="0">
              <a:lnSpc>
                <a:spcPct val="90000"/>
              </a:lnSpc>
              <a:spcBef>
                <a:spcPts val="1000"/>
              </a:spcBef>
              <a:spcAft>
                <a:spcPts val="0"/>
              </a:spcAft>
              <a:buClr>
                <a:schemeClr val="dk1"/>
              </a:buClr>
              <a:buSzPts val="1600"/>
              <a:buNone/>
            </a:pPr>
            <a:r>
              <a:rPr lang="vi-VN" sz="1600"/>
              <a:t>Hình ảnh của accuracy, loss trên tập train và valid khi huấn luyện</a:t>
            </a:r>
            <a:endParaRPr sz="1600"/>
          </a:p>
          <a:p>
            <a:pPr marL="0" lvl="0" indent="0" algn="l" rtl="0">
              <a:lnSpc>
                <a:spcPct val="90000"/>
              </a:lnSpc>
              <a:spcBef>
                <a:spcPts val="1000"/>
              </a:spcBef>
              <a:spcAft>
                <a:spcPts val="0"/>
              </a:spcAft>
              <a:buClr>
                <a:schemeClr val="dk1"/>
              </a:buClr>
              <a:buSzPts val="2000"/>
              <a:buNone/>
            </a:pPr>
            <a:endParaRPr sz="2000" b="1"/>
          </a:p>
        </p:txBody>
      </p:sp>
      <p:pic>
        <p:nvPicPr>
          <p:cNvPr id="345" name="Google Shape;345;p42"/>
          <p:cNvPicPr preferRelativeResize="0"/>
          <p:nvPr/>
        </p:nvPicPr>
        <p:blipFill rotWithShape="1">
          <a:blip r:embed="rId3">
            <a:alphaModFix/>
          </a:blip>
          <a:srcRect/>
          <a:stretch/>
        </p:blipFill>
        <p:spPr>
          <a:xfrm>
            <a:off x="2033233" y="2851860"/>
            <a:ext cx="5077534" cy="2819794"/>
          </a:xfrm>
          <a:prstGeom prst="rect">
            <a:avLst/>
          </a:prstGeom>
          <a:noFill/>
          <a:ln>
            <a:noFill/>
          </a:ln>
        </p:spPr>
      </p:pic>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3"/>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41</a:t>
            </a:fld>
            <a:endParaRPr/>
          </a:p>
        </p:txBody>
      </p:sp>
      <p:sp>
        <p:nvSpPr>
          <p:cNvPr id="351" name="Google Shape;351;p43"/>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352" name="Google Shape;352;p43"/>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4.2. Hiệu chỉnh mô hình và kết quả</a:t>
            </a:r>
            <a:endParaRPr b="1"/>
          </a:p>
          <a:p>
            <a:pPr marL="0" lvl="0" indent="0" algn="l" rtl="0">
              <a:lnSpc>
                <a:spcPct val="90000"/>
              </a:lnSpc>
              <a:spcBef>
                <a:spcPts val="1000"/>
              </a:spcBef>
              <a:spcAft>
                <a:spcPts val="0"/>
              </a:spcAft>
              <a:buClr>
                <a:schemeClr val="dk1"/>
              </a:buClr>
              <a:buSzPts val="2400"/>
              <a:buNone/>
            </a:pPr>
            <a:r>
              <a:rPr lang="vi-VN" sz="2400" b="1"/>
              <a:t>4.2.5. </a:t>
            </a:r>
            <a:r>
              <a:rPr lang="vi-VN" sz="2400" b="1">
                <a:solidFill>
                  <a:srgbClr val="0C0C0C"/>
                </a:solidFill>
              </a:rPr>
              <a:t>M</a:t>
            </a:r>
            <a:r>
              <a:rPr lang="vi-VN" sz="2400" b="1" i="0">
                <a:solidFill>
                  <a:srgbClr val="0C0C0C"/>
                </a:solidFill>
              </a:rPr>
              <a:t>odel sau khi hiệu chỉnh </a:t>
            </a:r>
            <a:endParaRPr/>
          </a:p>
          <a:p>
            <a:pPr marL="0" lvl="0" indent="0" algn="l" rtl="0">
              <a:lnSpc>
                <a:spcPct val="90000"/>
              </a:lnSpc>
              <a:spcBef>
                <a:spcPts val="1000"/>
              </a:spcBef>
              <a:spcAft>
                <a:spcPts val="0"/>
              </a:spcAft>
              <a:buClr>
                <a:schemeClr val="dk1"/>
              </a:buClr>
              <a:buSzPts val="1600"/>
              <a:buNone/>
            </a:pPr>
            <a:r>
              <a:rPr lang="vi-VN" sz="1600"/>
              <a:t>Xây dựng confusion matrix</a:t>
            </a:r>
            <a:endParaRPr/>
          </a:p>
          <a:p>
            <a:pPr marL="0" lvl="0" indent="0" algn="l" rtl="0">
              <a:lnSpc>
                <a:spcPct val="90000"/>
              </a:lnSpc>
              <a:spcBef>
                <a:spcPts val="1000"/>
              </a:spcBef>
              <a:spcAft>
                <a:spcPts val="0"/>
              </a:spcAft>
              <a:buClr>
                <a:schemeClr val="dk1"/>
              </a:buClr>
              <a:buSzPts val="1600"/>
              <a:buNone/>
            </a:pPr>
            <a:endParaRPr sz="1600" b="1"/>
          </a:p>
          <a:p>
            <a:pPr marL="0" lvl="0" indent="0" algn="l" rtl="0">
              <a:lnSpc>
                <a:spcPct val="90000"/>
              </a:lnSpc>
              <a:spcBef>
                <a:spcPts val="1000"/>
              </a:spcBef>
              <a:spcAft>
                <a:spcPts val="0"/>
              </a:spcAft>
              <a:buClr>
                <a:schemeClr val="dk1"/>
              </a:buClr>
              <a:buSzPts val="1600"/>
              <a:buNone/>
            </a:pPr>
            <a:endParaRPr sz="1600" b="1"/>
          </a:p>
          <a:p>
            <a:pPr marL="0" lvl="0" indent="0" algn="l" rtl="0">
              <a:lnSpc>
                <a:spcPct val="90000"/>
              </a:lnSpc>
              <a:spcBef>
                <a:spcPts val="1000"/>
              </a:spcBef>
              <a:spcAft>
                <a:spcPts val="0"/>
              </a:spcAft>
              <a:buClr>
                <a:schemeClr val="dk1"/>
              </a:buClr>
              <a:buSzPts val="1600"/>
              <a:buNone/>
            </a:pPr>
            <a:endParaRPr sz="1600" b="1"/>
          </a:p>
          <a:p>
            <a:pPr marL="0" lvl="0" indent="0" algn="l" rtl="0">
              <a:lnSpc>
                <a:spcPct val="90000"/>
              </a:lnSpc>
              <a:spcBef>
                <a:spcPts val="1000"/>
              </a:spcBef>
              <a:spcAft>
                <a:spcPts val="0"/>
              </a:spcAft>
              <a:buClr>
                <a:schemeClr val="dk1"/>
              </a:buClr>
              <a:buSzPts val="1600"/>
              <a:buNone/>
            </a:pPr>
            <a:endParaRPr sz="1600" b="1"/>
          </a:p>
          <a:p>
            <a:pPr marL="0" lvl="0" indent="0" algn="l" rtl="0">
              <a:lnSpc>
                <a:spcPct val="90000"/>
              </a:lnSpc>
              <a:spcBef>
                <a:spcPts val="1000"/>
              </a:spcBef>
              <a:spcAft>
                <a:spcPts val="0"/>
              </a:spcAft>
              <a:buClr>
                <a:schemeClr val="dk1"/>
              </a:buClr>
              <a:buSzPts val="1600"/>
              <a:buNone/>
            </a:pPr>
            <a:endParaRPr sz="1600" b="1"/>
          </a:p>
          <a:p>
            <a:pPr marL="0" lvl="0" indent="0" algn="l" rtl="0">
              <a:lnSpc>
                <a:spcPct val="90000"/>
              </a:lnSpc>
              <a:spcBef>
                <a:spcPts val="1000"/>
              </a:spcBef>
              <a:spcAft>
                <a:spcPts val="0"/>
              </a:spcAft>
              <a:buClr>
                <a:schemeClr val="dk1"/>
              </a:buClr>
              <a:buSzPts val="1600"/>
              <a:buNone/>
            </a:pPr>
            <a:endParaRPr sz="1600" b="1"/>
          </a:p>
          <a:p>
            <a:pPr marL="0" lvl="0" indent="0" algn="l" rtl="0">
              <a:lnSpc>
                <a:spcPct val="90000"/>
              </a:lnSpc>
              <a:spcBef>
                <a:spcPts val="1000"/>
              </a:spcBef>
              <a:spcAft>
                <a:spcPts val="0"/>
              </a:spcAft>
              <a:buClr>
                <a:schemeClr val="dk1"/>
              </a:buClr>
              <a:buSzPts val="1600"/>
              <a:buNone/>
            </a:pPr>
            <a:endParaRPr sz="1600" b="1"/>
          </a:p>
          <a:p>
            <a:pPr marL="0" lvl="0" indent="0" algn="l" rtl="0">
              <a:lnSpc>
                <a:spcPct val="90000"/>
              </a:lnSpc>
              <a:spcBef>
                <a:spcPts val="1000"/>
              </a:spcBef>
              <a:spcAft>
                <a:spcPts val="0"/>
              </a:spcAft>
              <a:buClr>
                <a:schemeClr val="dk1"/>
              </a:buClr>
              <a:buSzPts val="1600"/>
              <a:buNone/>
            </a:pPr>
            <a:endParaRPr sz="1600" b="1"/>
          </a:p>
          <a:p>
            <a:pPr marL="0" lvl="0" indent="0" algn="l" rtl="0">
              <a:lnSpc>
                <a:spcPct val="90000"/>
              </a:lnSpc>
              <a:spcBef>
                <a:spcPts val="1000"/>
              </a:spcBef>
              <a:spcAft>
                <a:spcPts val="0"/>
              </a:spcAft>
              <a:buClr>
                <a:schemeClr val="dk1"/>
              </a:buClr>
              <a:buSzPts val="1600"/>
              <a:buNone/>
            </a:pPr>
            <a:endParaRPr sz="1600" b="1"/>
          </a:p>
          <a:p>
            <a:pPr marL="0" lvl="0" indent="0" algn="ctr" rtl="0">
              <a:lnSpc>
                <a:spcPct val="90000"/>
              </a:lnSpc>
              <a:spcBef>
                <a:spcPts val="1000"/>
              </a:spcBef>
              <a:spcAft>
                <a:spcPts val="0"/>
              </a:spcAft>
              <a:buClr>
                <a:schemeClr val="dk1"/>
              </a:buClr>
              <a:buSzPts val="1600"/>
              <a:buNone/>
            </a:pPr>
            <a:endParaRPr sz="1600" b="1"/>
          </a:p>
          <a:p>
            <a:pPr marL="0" lvl="0" indent="0" algn="ctr" rtl="0">
              <a:lnSpc>
                <a:spcPct val="90000"/>
              </a:lnSpc>
              <a:spcBef>
                <a:spcPts val="1000"/>
              </a:spcBef>
              <a:spcAft>
                <a:spcPts val="0"/>
              </a:spcAft>
              <a:buClr>
                <a:schemeClr val="dk1"/>
              </a:buClr>
              <a:buSzPts val="1200"/>
              <a:buNone/>
            </a:pPr>
            <a:r>
              <a:rPr lang="vi-VN" sz="1200"/>
              <a:t>Hình 4.12: Model 3 Confusion matrix</a:t>
            </a:r>
            <a:endParaRPr sz="1200" b="1"/>
          </a:p>
        </p:txBody>
      </p:sp>
      <p:pic>
        <p:nvPicPr>
          <p:cNvPr id="353" name="Google Shape;353;p43" descr="Không có mô tả."/>
          <p:cNvPicPr preferRelativeResize="0"/>
          <p:nvPr/>
        </p:nvPicPr>
        <p:blipFill rotWithShape="1">
          <a:blip r:embed="rId3">
            <a:alphaModFix/>
          </a:blip>
          <a:srcRect/>
          <a:stretch/>
        </p:blipFill>
        <p:spPr>
          <a:xfrm>
            <a:off x="0" y="2349954"/>
            <a:ext cx="9144000" cy="3200400"/>
          </a:xfrm>
          <a:prstGeom prst="rect">
            <a:avLst/>
          </a:prstGeom>
          <a:noFill/>
          <a:ln>
            <a:noFill/>
          </a:ln>
        </p:spPr>
      </p:pic>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42</a:t>
            </a:fld>
            <a:endParaRPr/>
          </a:p>
        </p:txBody>
      </p:sp>
      <p:sp>
        <p:nvSpPr>
          <p:cNvPr id="359" name="Google Shape;359;p44"/>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360" name="Google Shape;360;p44"/>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4.2. Hiệu chỉnh mô hình và kết quả</a:t>
            </a:r>
            <a:endParaRPr b="1"/>
          </a:p>
          <a:p>
            <a:pPr marL="0" lvl="0" indent="0" algn="l" rtl="0">
              <a:lnSpc>
                <a:spcPct val="90000"/>
              </a:lnSpc>
              <a:spcBef>
                <a:spcPts val="1000"/>
              </a:spcBef>
              <a:spcAft>
                <a:spcPts val="0"/>
              </a:spcAft>
              <a:buClr>
                <a:schemeClr val="dk1"/>
              </a:buClr>
              <a:buSzPts val="2400"/>
              <a:buNone/>
            </a:pPr>
            <a:r>
              <a:rPr lang="vi-VN" sz="2400" b="1"/>
              <a:t>4.2.6. Thêm Dropout layer</a:t>
            </a:r>
            <a:endParaRPr/>
          </a:p>
          <a:p>
            <a:pPr marL="0" lvl="0" indent="0" algn="l" rtl="0">
              <a:lnSpc>
                <a:spcPct val="90000"/>
              </a:lnSpc>
              <a:spcBef>
                <a:spcPts val="1000"/>
              </a:spcBef>
              <a:spcAft>
                <a:spcPts val="0"/>
              </a:spcAft>
              <a:buClr>
                <a:schemeClr val="dk1"/>
              </a:buClr>
              <a:buSzPts val="1600"/>
              <a:buNone/>
            </a:pPr>
            <a:r>
              <a:rPr lang="vi-VN" sz="1600"/>
              <a:t>Thêm vào 3 lớp dropout vào model 3 trong đó 2 lớp đầu thêm vào sau 2 lớp max pooling và 1 lớp thêm sau lớp Dense đầu tiên. </a:t>
            </a:r>
            <a:endParaRPr sz="2400" b="1"/>
          </a:p>
          <a:p>
            <a:pPr marL="0" lvl="0" indent="0" algn="l" rtl="0">
              <a:lnSpc>
                <a:spcPct val="90000"/>
              </a:lnSpc>
              <a:spcBef>
                <a:spcPts val="1000"/>
              </a:spcBef>
              <a:spcAft>
                <a:spcPts val="0"/>
              </a:spcAft>
              <a:buClr>
                <a:schemeClr val="dk1"/>
              </a:buClr>
              <a:buSzPts val="2400"/>
              <a:buNone/>
            </a:pPr>
            <a:endParaRPr sz="2400" b="1"/>
          </a:p>
        </p:txBody>
      </p:sp>
      <p:pic>
        <p:nvPicPr>
          <p:cNvPr id="361" name="Google Shape;361;p44"/>
          <p:cNvPicPr preferRelativeResize="0"/>
          <p:nvPr/>
        </p:nvPicPr>
        <p:blipFill rotWithShape="1">
          <a:blip r:embed="rId3">
            <a:alphaModFix/>
          </a:blip>
          <a:srcRect/>
          <a:stretch/>
        </p:blipFill>
        <p:spPr>
          <a:xfrm>
            <a:off x="2052286" y="2518595"/>
            <a:ext cx="5039428" cy="2543530"/>
          </a:xfrm>
          <a:prstGeom prst="rect">
            <a:avLst/>
          </a:prstGeom>
          <a:noFill/>
          <a:ln>
            <a:noFill/>
          </a:ln>
        </p:spPr>
      </p:pic>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43</a:t>
            </a:fld>
            <a:endParaRPr/>
          </a:p>
        </p:txBody>
      </p:sp>
      <p:sp>
        <p:nvSpPr>
          <p:cNvPr id="367" name="Google Shape;367;p45"/>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4"/>
            </a:pPr>
            <a:r>
              <a:rPr lang="vi-VN"/>
              <a:t>Thực hiện và đánh giá</a:t>
            </a:r>
            <a:endParaRPr/>
          </a:p>
        </p:txBody>
      </p:sp>
      <p:sp>
        <p:nvSpPr>
          <p:cNvPr id="368" name="Google Shape;368;p45"/>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4.3. Đánh giá kết quả thực nghiệm</a:t>
            </a:r>
            <a:endParaRPr b="1"/>
          </a:p>
          <a:p>
            <a:pPr marL="0" lvl="0" indent="0" algn="l" rtl="0">
              <a:lnSpc>
                <a:spcPct val="90000"/>
              </a:lnSpc>
              <a:spcBef>
                <a:spcPts val="1000"/>
              </a:spcBef>
              <a:spcAft>
                <a:spcPts val="0"/>
              </a:spcAft>
              <a:buClr>
                <a:schemeClr val="dk1"/>
              </a:buClr>
              <a:buSzPts val="1600"/>
              <a:buNone/>
            </a:pPr>
            <a:r>
              <a:rPr lang="vi-VN" sz="1600"/>
              <a:t>Do có sự mất cân bằng giữa các nhãn nên để đánh giá hiệu quả của mô hình nhóm sử dụng phương pháp Stratifield kết hợp với K-fold cross validation. </a:t>
            </a:r>
            <a:endParaRPr sz="1600"/>
          </a:p>
          <a:p>
            <a:pPr marL="0" lvl="0" indent="0" algn="l" rtl="0">
              <a:lnSpc>
                <a:spcPct val="90000"/>
              </a:lnSpc>
              <a:spcBef>
                <a:spcPts val="1000"/>
              </a:spcBef>
              <a:spcAft>
                <a:spcPts val="0"/>
              </a:spcAft>
              <a:buClr>
                <a:schemeClr val="dk1"/>
              </a:buClr>
              <a:buSzPts val="1600"/>
              <a:buNone/>
            </a:pPr>
            <a:r>
              <a:rPr lang="vi-VN" sz="1600"/>
              <a:t>Sử dụng hàm StratifiedKFold trong thư viện sklearn để tiến hành train model với 5 folds. Trong quá trình train lưu lại các giá trị về accuracy, precision, recall, f1-score. </a:t>
            </a:r>
            <a:endParaRPr sz="1600"/>
          </a:p>
          <a:p>
            <a:pPr marL="0" lvl="0" indent="0" algn="l" rtl="0">
              <a:lnSpc>
                <a:spcPct val="90000"/>
              </a:lnSpc>
              <a:spcBef>
                <a:spcPts val="1000"/>
              </a:spcBef>
              <a:spcAft>
                <a:spcPts val="0"/>
              </a:spcAft>
              <a:buClr>
                <a:schemeClr val="dk1"/>
              </a:buClr>
              <a:buSzPts val="1600"/>
              <a:buNone/>
            </a:pPr>
            <a:r>
              <a:rPr lang="vi-VN" sz="1600"/>
              <a:t>Kết quả trung bình sau khi đánh giá. </a:t>
            </a:r>
            <a:endParaRPr sz="1600"/>
          </a:p>
          <a:p>
            <a:pPr marL="0" lvl="0" indent="0" algn="l" rtl="0">
              <a:lnSpc>
                <a:spcPct val="90000"/>
              </a:lnSpc>
              <a:spcBef>
                <a:spcPts val="1000"/>
              </a:spcBef>
              <a:spcAft>
                <a:spcPts val="0"/>
              </a:spcAft>
              <a:buClr>
                <a:schemeClr val="dk1"/>
              </a:buClr>
              <a:buSzPts val="1600"/>
              <a:buNone/>
            </a:pPr>
            <a:r>
              <a:rPr lang="vi-VN" sz="1600"/>
              <a:t>Một số hình ảnh về kết quả đánh giả trong từng folds</a:t>
            </a:r>
            <a:endParaRPr sz="1600"/>
          </a:p>
        </p:txBody>
      </p:sp>
      <p:pic>
        <p:nvPicPr>
          <p:cNvPr id="369" name="Google Shape;369;p45"/>
          <p:cNvPicPr preferRelativeResize="0"/>
          <p:nvPr/>
        </p:nvPicPr>
        <p:blipFill rotWithShape="1">
          <a:blip r:embed="rId3">
            <a:alphaModFix/>
          </a:blip>
          <a:srcRect/>
          <a:stretch/>
        </p:blipFill>
        <p:spPr>
          <a:xfrm>
            <a:off x="3719393" y="3492943"/>
            <a:ext cx="1705213" cy="1495634"/>
          </a:xfrm>
          <a:prstGeom prst="rect">
            <a:avLst/>
          </a:prstGeom>
          <a:noFill/>
          <a:ln>
            <a:noFill/>
          </a:ln>
        </p:spPr>
      </p:pic>
      <p:pic>
        <p:nvPicPr>
          <p:cNvPr id="370" name="Google Shape;370;p45"/>
          <p:cNvPicPr preferRelativeResize="0"/>
          <p:nvPr/>
        </p:nvPicPr>
        <p:blipFill rotWithShape="1">
          <a:blip r:embed="rId4">
            <a:alphaModFix/>
          </a:blip>
          <a:srcRect/>
          <a:stretch/>
        </p:blipFill>
        <p:spPr>
          <a:xfrm>
            <a:off x="2228981" y="1703351"/>
            <a:ext cx="5001323" cy="4105848"/>
          </a:xfrm>
          <a:prstGeom prst="rect">
            <a:avLst/>
          </a:prstGeom>
          <a:noFill/>
          <a:ln>
            <a:noFill/>
          </a:ln>
        </p:spPr>
      </p:pic>
      <p:pic>
        <p:nvPicPr>
          <p:cNvPr id="371" name="Google Shape;371;p45"/>
          <p:cNvPicPr preferRelativeResize="0"/>
          <p:nvPr/>
        </p:nvPicPr>
        <p:blipFill rotWithShape="1">
          <a:blip r:embed="rId5">
            <a:alphaModFix/>
          </a:blip>
          <a:srcRect/>
          <a:stretch/>
        </p:blipFill>
        <p:spPr>
          <a:xfrm>
            <a:off x="2167059" y="1320273"/>
            <a:ext cx="5125165" cy="469648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anim calcmode="lin" valueType="num">
                                      <p:cBhvr additive="base">
                                        <p:cTn id="7" dur="500"/>
                                        <p:tgtEl>
                                          <p:spTgt spid="36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0"/>
                                        </p:tgtEl>
                                        <p:attrNameLst>
                                          <p:attrName>style.visibility</p:attrName>
                                        </p:attrNameLst>
                                      </p:cBhvr>
                                      <p:to>
                                        <p:strVal val="visible"/>
                                      </p:to>
                                    </p:set>
                                    <p:animEffect transition="in" filter="fade">
                                      <p:cBhvr>
                                        <p:cTn id="12" dur="2000"/>
                                        <p:tgtEl>
                                          <p:spTgt spid="3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1"/>
                                        </p:tgtEl>
                                        <p:attrNameLst>
                                          <p:attrName>style.visibility</p:attrName>
                                        </p:attrNameLst>
                                      </p:cBhvr>
                                      <p:to>
                                        <p:strVal val="visible"/>
                                      </p:to>
                                    </p:set>
                                    <p:animEffect transition="in" filter="fade">
                                      <p:cBhvr>
                                        <p:cTn id="17" dur="20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44</a:t>
            </a:fld>
            <a:endParaRPr/>
          </a:p>
        </p:txBody>
      </p:sp>
      <p:sp>
        <p:nvSpPr>
          <p:cNvPr id="377" name="Google Shape;377;p46"/>
          <p:cNvSpPr txBox="1"/>
          <p:nvPr/>
        </p:nvSpPr>
        <p:spPr>
          <a:xfrm>
            <a:off x="4181094" y="3021991"/>
            <a:ext cx="4197975" cy="81401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800"/>
              <a:buFont typeface="Lato"/>
              <a:buNone/>
            </a:pPr>
            <a:r>
              <a:rPr lang="vi-VN" sz="4800" b="1" dirty="0">
                <a:solidFill>
                  <a:srgbClr val="C00000"/>
                </a:solidFill>
                <a:latin typeface="Lato"/>
                <a:ea typeface="Lato"/>
                <a:cs typeface="Lato"/>
                <a:sym typeface="Lato"/>
              </a:rPr>
              <a:t>THANK YOU !</a:t>
            </a:r>
            <a:endParaRPr dirty="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5</a:t>
            </a:fld>
            <a:endParaRPr/>
          </a:p>
        </p:txBody>
      </p:sp>
      <p:sp>
        <p:nvSpPr>
          <p:cNvPr id="58" name="Google Shape;58;p5"/>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endParaRPr/>
          </a:p>
        </p:txBody>
      </p:sp>
      <p:sp>
        <p:nvSpPr>
          <p:cNvPr id="59" name="Google Shape;59;p5"/>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dk1"/>
              </a:buClr>
              <a:buSzPts val="2800"/>
              <a:buFont typeface="Calibri"/>
              <a:buAutoNum type="romanUcPeriod"/>
            </a:pPr>
            <a:r>
              <a:rPr lang="vi-VN" b="1"/>
              <a:t>Giới thiệu</a:t>
            </a:r>
            <a:endParaRPr b="1"/>
          </a:p>
          <a:p>
            <a:pPr marL="571500" lvl="0" indent="-571500" algn="l" rtl="0">
              <a:lnSpc>
                <a:spcPct val="90000"/>
              </a:lnSpc>
              <a:spcBef>
                <a:spcPts val="1000"/>
              </a:spcBef>
              <a:spcAft>
                <a:spcPts val="0"/>
              </a:spcAft>
              <a:buClr>
                <a:schemeClr val="dk1"/>
              </a:buClr>
              <a:buSzPts val="2800"/>
              <a:buFont typeface="Calibri"/>
              <a:buAutoNum type="romanUcPeriod"/>
            </a:pPr>
            <a:r>
              <a:rPr lang="vi-VN" sz="2800" b="1"/>
              <a:t>Khai phá và xử lý dữ liệu</a:t>
            </a:r>
            <a:endParaRPr b="1"/>
          </a:p>
          <a:p>
            <a:pPr marL="571500" lvl="0" indent="-571500" algn="l" rtl="0">
              <a:lnSpc>
                <a:spcPct val="90000"/>
              </a:lnSpc>
              <a:spcBef>
                <a:spcPts val="1000"/>
              </a:spcBef>
              <a:spcAft>
                <a:spcPts val="0"/>
              </a:spcAft>
              <a:buClr>
                <a:schemeClr val="dk1"/>
              </a:buClr>
              <a:buSzPts val="2800"/>
              <a:buFont typeface="Calibri"/>
              <a:buAutoNum type="romanUcPeriod"/>
            </a:pPr>
            <a:r>
              <a:rPr lang="vi-VN" b="1"/>
              <a:t>Mô Hình</a:t>
            </a:r>
            <a:endParaRPr b="1"/>
          </a:p>
          <a:p>
            <a:pPr marL="571500" lvl="0" indent="-571500" algn="l" rtl="0">
              <a:lnSpc>
                <a:spcPct val="90000"/>
              </a:lnSpc>
              <a:spcBef>
                <a:spcPts val="1000"/>
              </a:spcBef>
              <a:spcAft>
                <a:spcPts val="0"/>
              </a:spcAft>
              <a:buClr>
                <a:schemeClr val="dk1"/>
              </a:buClr>
              <a:buSzPts val="2800"/>
              <a:buFont typeface="Calibri"/>
              <a:buAutoNum type="romanUcPeriod"/>
            </a:pPr>
            <a:r>
              <a:rPr lang="vi-VN" b="1"/>
              <a:t>Thực nghiệm và đánh giá</a:t>
            </a:r>
            <a:endParaRPr b="1"/>
          </a:p>
          <a:p>
            <a:pPr marL="0" lvl="0" indent="0" algn="l" rtl="0">
              <a:lnSpc>
                <a:spcPct val="90000"/>
              </a:lnSpc>
              <a:spcBef>
                <a:spcPts val="1000"/>
              </a:spcBef>
              <a:spcAft>
                <a:spcPts val="0"/>
              </a:spcAft>
              <a:buClr>
                <a:schemeClr val="dk1"/>
              </a:buClr>
              <a:buSzPts val="2800"/>
              <a:buNone/>
            </a:pP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3429652" y="3051652"/>
            <a:ext cx="5397627" cy="754695"/>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dk1"/>
              </a:buClr>
              <a:buSzPts val="4400"/>
              <a:buFont typeface="Calibri"/>
              <a:buAutoNum type="romanUcPeriod"/>
            </a:pPr>
            <a:r>
              <a:rPr lang="vi-VN" sz="4400"/>
              <a:t>Giới thiệu</a:t>
            </a:r>
            <a:br>
              <a:rPr lang="vi-VN"/>
            </a:br>
            <a:endParaRPr/>
          </a:p>
        </p:txBody>
      </p:sp>
      <p:sp>
        <p:nvSpPr>
          <p:cNvPr id="65" name="Google Shape;65;p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6</a:t>
            </a:fld>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7</a:t>
            </a:fld>
            <a:endParaRPr/>
          </a:p>
        </p:txBody>
      </p:sp>
      <p:sp>
        <p:nvSpPr>
          <p:cNvPr id="71" name="Google Shape;71;p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a:pPr>
            <a:r>
              <a:rPr lang="vi-VN"/>
              <a:t>Giới thiệu</a:t>
            </a:r>
            <a:endParaRPr/>
          </a:p>
        </p:txBody>
      </p:sp>
      <p:sp>
        <p:nvSpPr>
          <p:cNvPr id="72" name="Google Shape;72;p7"/>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C0C0C"/>
              </a:buClr>
              <a:buSzPts val="1600"/>
              <a:buNone/>
            </a:pPr>
            <a:r>
              <a:rPr lang="vi-VN" sz="1600" b="0">
                <a:solidFill>
                  <a:srgbClr val="0C0C0C"/>
                </a:solidFill>
              </a:rPr>
              <a:t>Chắc hẳn bạn đã từng nghe về xe ô tô tự lái mà hành khách hoàn toàn có thể tin tưởng vào chiếc xe để di chuyển. Nhưng để đạt được mức độ chính xác và an toàn thì các phương tiện cần phải hiểu và tuân theo các quy tắc giao thông. Trong thế giới của trí tuệ nhân tạo và sự tiến bộ trong công nghệ, nhiều nhà nghiên cứu và các công ty lớn như Tesla, Uber, Google, Mercedes-Benz, Toyota, Ford, Audi, v.v. đang nghiên cứu về xe tự hành và xe tự lái. Để đạt được độ chính xác trong công nghệ này, các phương tiện cần phải giải thích được các biển báo giao thông và đưa ra quyết định sao cho phù hợp.</a:t>
            </a:r>
            <a:endParaRPr sz="1600">
              <a:solidFill>
                <a:srgbClr val="0C0C0C"/>
              </a:solidFill>
            </a:endParaRPr>
          </a:p>
        </p:txBody>
      </p:sp>
      <p:pic>
        <p:nvPicPr>
          <p:cNvPr id="73" name="Google Shape;73;p7" descr="Công nghệ xe tự hành: những điều cần lưu ý"/>
          <p:cNvPicPr preferRelativeResize="0"/>
          <p:nvPr/>
        </p:nvPicPr>
        <p:blipFill rotWithShape="1">
          <a:blip r:embed="rId3">
            <a:alphaModFix/>
          </a:blip>
          <a:srcRect/>
          <a:stretch/>
        </p:blipFill>
        <p:spPr>
          <a:xfrm>
            <a:off x="2596534" y="2792185"/>
            <a:ext cx="3950932" cy="2212522"/>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8"/>
          <p:cNvSpPr txBox="1">
            <a:spLocks noGrp="1"/>
          </p:cNvSpPr>
          <p:nvPr>
            <p:ph type="title"/>
          </p:nvPr>
        </p:nvSpPr>
        <p:spPr>
          <a:xfrm>
            <a:off x="3527156" y="3049759"/>
            <a:ext cx="5397627" cy="877262"/>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dk1"/>
              </a:buClr>
              <a:buSzPts val="4400"/>
              <a:buFont typeface="Calibri"/>
              <a:buAutoNum type="romanUcPeriod" startAt="2"/>
            </a:pPr>
            <a:r>
              <a:rPr lang="vi-VN" sz="4400"/>
              <a:t>Khai phá và xử lý dữ liệu</a:t>
            </a:r>
            <a:endParaRPr sz="4400"/>
          </a:p>
        </p:txBody>
      </p:sp>
      <p:sp>
        <p:nvSpPr>
          <p:cNvPr id="79" name="Google Shape;79;p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8</a:t>
            </a:fld>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vi-VN"/>
              <a:t>9</a:t>
            </a:fld>
            <a:endParaRPr/>
          </a:p>
        </p:txBody>
      </p:sp>
      <p:sp>
        <p:nvSpPr>
          <p:cNvPr id="85" name="Google Shape;85;p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571500" lvl="0" indent="-571500" algn="l" rtl="0">
              <a:lnSpc>
                <a:spcPct val="90000"/>
              </a:lnSpc>
              <a:spcBef>
                <a:spcPts val="0"/>
              </a:spcBef>
              <a:spcAft>
                <a:spcPts val="0"/>
              </a:spcAft>
              <a:buClr>
                <a:schemeClr val="lt1"/>
              </a:buClr>
              <a:buSzPts val="2800"/>
              <a:buFont typeface="Calibri"/>
              <a:buAutoNum type="romanUcPeriod" startAt="2"/>
            </a:pPr>
            <a:r>
              <a:rPr lang="vi-VN" sz="2800"/>
              <a:t>Khai phá và xử lý dữ liệu</a:t>
            </a:r>
            <a:endParaRPr/>
          </a:p>
        </p:txBody>
      </p:sp>
      <p:sp>
        <p:nvSpPr>
          <p:cNvPr id="86" name="Google Shape;86;p9"/>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a:t>2.1. Khai phá dữ liệu</a:t>
            </a:r>
            <a:endParaRPr/>
          </a:p>
          <a:p>
            <a:pPr marL="0" lvl="0" indent="0" algn="l" rtl="0">
              <a:lnSpc>
                <a:spcPct val="90000"/>
              </a:lnSpc>
              <a:spcBef>
                <a:spcPts val="1000"/>
              </a:spcBef>
              <a:spcAft>
                <a:spcPts val="0"/>
              </a:spcAft>
              <a:buClr>
                <a:schemeClr val="dk1"/>
              </a:buClr>
              <a:buSzPts val="2800"/>
              <a:buNone/>
            </a:pPr>
            <a:r>
              <a:rPr lang="vi-VN"/>
              <a:t>2.1.1. Tổng quan</a:t>
            </a:r>
            <a:endParaRPr/>
          </a:p>
          <a:p>
            <a:pPr marL="0" lvl="0" indent="0" algn="l" rtl="0">
              <a:lnSpc>
                <a:spcPct val="90000"/>
              </a:lnSpc>
              <a:spcBef>
                <a:spcPts val="1000"/>
              </a:spcBef>
              <a:spcAft>
                <a:spcPts val="0"/>
              </a:spcAft>
              <a:buClr>
                <a:schemeClr val="dk1"/>
              </a:buClr>
              <a:buSzPts val="1600"/>
              <a:buNone/>
            </a:pPr>
            <a:r>
              <a:rPr lang="vi-VN" sz="1600"/>
              <a:t>Bộ dữ liệu GTSRB (German Traffic Sign Recognition Benchmark) đã được sử dụng trong cuộc thi International Joint Conference on Neural Networks (IJCNN) được tổ chức vào năm 2011. Tập dữ liệu chứa chứa tổng số 51,839 hình ảnh gồm 43 loại biển báo giao thông khác nhau. </a:t>
            </a:r>
            <a:endParaRPr sz="1600"/>
          </a:p>
          <a:p>
            <a:pPr marL="0" lvl="0" indent="0" algn="l" rtl="0">
              <a:lnSpc>
                <a:spcPct val="90000"/>
              </a:lnSpc>
              <a:spcBef>
                <a:spcPts val="1000"/>
              </a:spcBef>
              <a:spcAft>
                <a:spcPts val="0"/>
              </a:spcAft>
              <a:buClr>
                <a:schemeClr val="dk1"/>
              </a:buClr>
              <a:buSzPts val="1600"/>
              <a:buNone/>
            </a:pPr>
            <a:r>
              <a:rPr lang="vi-VN" sz="1600"/>
              <a:t>Nhóm sử dụng bộ dữ liệu dưới dạng pickle file đã được chia thành 3 tập train, valid và test với tỉ lệ như sau: </a:t>
            </a:r>
            <a:endParaRPr sz="1600"/>
          </a:p>
          <a:p>
            <a:pPr marL="457200" lvl="1" indent="0" algn="l" rtl="0">
              <a:lnSpc>
                <a:spcPct val="90000"/>
              </a:lnSpc>
              <a:spcBef>
                <a:spcPts val="500"/>
              </a:spcBef>
              <a:spcAft>
                <a:spcPts val="0"/>
              </a:spcAft>
              <a:buClr>
                <a:schemeClr val="dk1"/>
              </a:buClr>
              <a:buSzPts val="1600"/>
              <a:buNone/>
            </a:pPr>
            <a:r>
              <a:rPr lang="vi-VN" sz="1600"/>
              <a:t>• Tập train chứa 34799 quan sát </a:t>
            </a:r>
            <a:endParaRPr sz="1600"/>
          </a:p>
          <a:p>
            <a:pPr marL="457200" lvl="1" indent="0" algn="l" rtl="0">
              <a:lnSpc>
                <a:spcPct val="90000"/>
              </a:lnSpc>
              <a:spcBef>
                <a:spcPts val="500"/>
              </a:spcBef>
              <a:spcAft>
                <a:spcPts val="0"/>
              </a:spcAft>
              <a:buClr>
                <a:schemeClr val="dk1"/>
              </a:buClr>
              <a:buSzPts val="1600"/>
              <a:buNone/>
            </a:pPr>
            <a:r>
              <a:rPr lang="vi-VN" sz="1600"/>
              <a:t>• Tập valid chứa 4410 quan sát </a:t>
            </a:r>
            <a:endParaRPr sz="1600"/>
          </a:p>
          <a:p>
            <a:pPr marL="457200" lvl="1" indent="0" algn="l" rtl="0">
              <a:lnSpc>
                <a:spcPct val="90000"/>
              </a:lnSpc>
              <a:spcBef>
                <a:spcPts val="500"/>
              </a:spcBef>
              <a:spcAft>
                <a:spcPts val="0"/>
              </a:spcAft>
              <a:buClr>
                <a:schemeClr val="dk1"/>
              </a:buClr>
              <a:buSzPts val="1600"/>
              <a:buNone/>
            </a:pPr>
            <a:r>
              <a:rPr lang="vi-VN" sz="1600"/>
              <a:t>• Tập test chứa 12630 quan sát </a:t>
            </a:r>
            <a:endParaRPr sz="1600"/>
          </a:p>
          <a:p>
            <a:pPr marL="0" lvl="0" indent="0" algn="l" rtl="0">
              <a:lnSpc>
                <a:spcPct val="90000"/>
              </a:lnSpc>
              <a:spcBef>
                <a:spcPts val="1000"/>
              </a:spcBef>
              <a:spcAft>
                <a:spcPts val="0"/>
              </a:spcAft>
              <a:buClr>
                <a:schemeClr val="dk1"/>
              </a:buClr>
              <a:buSzPts val="1600"/>
              <a:buNone/>
            </a:pPr>
            <a:r>
              <a:rPr lang="vi-VN" sz="1600"/>
              <a:t>Tỉ lệ của từng nhãn trong các tập train, valid, test là như nhau. Mỗi ảnh có kích thước là 32*32. Mỗi pixel của ảnh biểu diễn một điểm màu. Mỗi điểm màu được biểu diễn bằng bộ 3 số (r,g,b) từ (0,0,0) đến (255,255,255) tương ứng với 3 channel red, green, blue trong hệ màu RGB.</a:t>
            </a:r>
            <a:endParaRPr sz="1600"/>
          </a:p>
          <a:p>
            <a:pPr marL="0" lvl="0" indent="0" algn="l" rtl="0">
              <a:lnSpc>
                <a:spcPct val="90000"/>
              </a:lnSpc>
              <a:spcBef>
                <a:spcPts val="1000"/>
              </a:spcBef>
              <a:spcAft>
                <a:spcPts val="0"/>
              </a:spcAft>
              <a:buClr>
                <a:schemeClr val="dk1"/>
              </a:buClr>
              <a:buSzPts val="1600"/>
              <a:buNone/>
            </a:pPr>
            <a:endParaRPr sz="1600"/>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3070</Words>
  <Application>Microsoft Office PowerPoint</Application>
  <PresentationFormat>On-screen Show (4:3)</PresentationFormat>
  <Paragraphs>294</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Calibri</vt:lpstr>
      <vt:lpstr>Arial</vt:lpstr>
      <vt:lpstr>Open Sans</vt:lpstr>
      <vt:lpstr>Lato</vt:lpstr>
      <vt:lpstr>Office Theme</vt:lpstr>
      <vt:lpstr>PowerPoint Presentation</vt:lpstr>
      <vt:lpstr>Báo cáo bài tập lớn Nhập môn học máy và khai phá dữ liệu</vt:lpstr>
      <vt:lpstr>PowerPoint Presentation</vt:lpstr>
      <vt:lpstr>Danh sách thành viên – công việc thực hiện</vt:lpstr>
      <vt:lpstr>PowerPoint Presentation</vt:lpstr>
      <vt:lpstr>Giới thiệu </vt:lpstr>
      <vt:lpstr>Giới thiệu</vt:lpstr>
      <vt:lpstr>Khai phá và xử lý dữ liệu</vt:lpstr>
      <vt:lpstr>Khai phá và xử lý dữ liệu</vt:lpstr>
      <vt:lpstr>Khai phá và xử lý dữ liệu</vt:lpstr>
      <vt:lpstr>Khai phá và xử lý dữ liệu</vt:lpstr>
      <vt:lpstr>Mô hình</vt:lpstr>
      <vt:lpstr>Mô hình CNN (Convolutional Neural Network ) </vt:lpstr>
      <vt:lpstr>Mô hình</vt:lpstr>
      <vt:lpstr>Mô hình</vt:lpstr>
      <vt:lpstr>Mô hình</vt:lpstr>
      <vt:lpstr>Mô hình</vt:lpstr>
      <vt:lpstr>Mô hình</vt:lpstr>
      <vt:lpstr>Mô hình</vt:lpstr>
      <vt:lpstr>Mô hình</vt:lpstr>
      <vt:lpstr>Mô hình</vt:lpstr>
      <vt:lpstr>Mô hình</vt:lpstr>
      <vt:lpstr>Mô hình</vt:lpstr>
      <vt:lpstr>Mô hình</vt:lpstr>
      <vt:lpstr>Mô hình</vt:lpstr>
      <vt:lpstr>Mô hình</vt:lpstr>
      <vt:lpstr>Mô hình</vt:lpstr>
      <vt:lpstr>Mô hình</vt:lpstr>
      <vt:lpstr>Mô hình</vt:lpstr>
      <vt:lpstr>Thực hiện và đánh giá</vt:lpstr>
      <vt:lpstr>Thực hiện và đánh giá</vt:lpstr>
      <vt:lpstr>Thực hiện và đánh giá</vt:lpstr>
      <vt:lpstr>Thực hiện và đánh giá</vt:lpstr>
      <vt:lpstr>Thực hiện và đánh giá</vt:lpstr>
      <vt:lpstr>Thực hiện và đánh giá</vt:lpstr>
      <vt:lpstr>Thực hiện và đánh giá</vt:lpstr>
      <vt:lpstr>Thực hiện và đánh giá</vt:lpstr>
      <vt:lpstr>Thực hiện và đánh giá</vt:lpstr>
      <vt:lpstr>Thực hiện và đánh giá</vt:lpstr>
      <vt:lpstr>Thực hiện và đánh giá</vt:lpstr>
      <vt:lpstr>Thực hiện và đánh giá</vt:lpstr>
      <vt:lpstr>Thực hiện và đánh giá</vt:lpstr>
      <vt:lpstr>Thực hiện và đánh giá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LUONG HOANG LAM 20183780</cp:lastModifiedBy>
  <cp:revision>19</cp:revision>
  <dcterms:created xsi:type="dcterms:W3CDTF">2021-05-28T04:32:29Z</dcterms:created>
  <dcterms:modified xsi:type="dcterms:W3CDTF">2022-07-18T05:24:01Z</dcterms:modified>
</cp:coreProperties>
</file>