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3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0" autoAdjust="0"/>
  </p:normalViewPr>
  <p:slideViewPr>
    <p:cSldViewPr>
      <p:cViewPr varScale="1">
        <p:scale>
          <a:sx n="91" d="100"/>
          <a:sy n="91" d="100"/>
        </p:scale>
        <p:origin x="4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688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909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/>
          </p:cNvSpPr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>
            <a:spLocks/>
          </p:cNvSpPr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3" name="Google Shape;13;p2"/>
          <p:cNvSpPr>
            <a:spLocks/>
          </p:cNvSpPr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>
            <a:spLocks/>
          </p:cNvSpPr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>
            <a:spLocks/>
          </p:cNvSpPr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>
            <a:spLocks/>
          </p:cNvSpPr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>
            <a:spLocks/>
          </p:cNvSpPr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>
            <a:spLocks/>
          </p:cNvSpPr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>
            <a:spLocks/>
          </p:cNvSpPr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>
            <a:spLocks/>
          </p:cNvSpPr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>
            <a:spLocks/>
          </p:cNvSpPr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>
            <a:spLocks/>
          </p:cNvSpPr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>
            <a:spLocks/>
          </p:cNvSpPr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>
            <a:spLocks/>
          </p:cNvSpPr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>
                <a:uFillTx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>
                <a:uFillTx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>
                <a:uFillTx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>
                <a:uFillTx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>
                <a:uFillTx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>
                <a:uFillTx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>
                <a:uFillTx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>
                <a:uFillTx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>
                <a:uFillTx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54" name="Google Shape;54;p3"/>
          <p:cNvSpPr>
            <a:spLocks/>
          </p:cNvSpPr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>
            <a:spLocks/>
          </p:cNvSpPr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>
            <a:spLocks/>
          </p:cNvSpPr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>
            <a:spLocks/>
          </p:cNvSpPr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9" name="Google Shape;59;p3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>
            <a:spLocks/>
          </p:cNvSpPr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3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2" name="Google Shape;72;p3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>
            <a:spLocks/>
          </p:cNvSpPr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>
            <a:spLocks/>
          </p:cNvSpPr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>
            <a:spLocks/>
          </p:cNvSpPr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>
            <a:spLocks/>
          </p:cNvSpPr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>
            <a:spLocks/>
          </p:cNvSpPr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>
            <a:spLocks/>
          </p:cNvSpPr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>
            <a:spLocks/>
          </p:cNvSpPr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>
            <a:spLocks/>
          </p:cNvSpPr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>
            <a:spLocks/>
          </p:cNvSpPr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>
            <a:spLocks/>
          </p:cNvSpPr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>
            <a:spLocks/>
          </p:cNvSpPr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5"/>
          <p:cNvSpPr>
            <a:spLocks/>
          </p:cNvSpPr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94" name="Google Shape;94;p5"/>
          <p:cNvSpPr>
            <a:spLocks/>
          </p:cNvSpPr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>
            <a:spLocks/>
          </p:cNvSpPr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>
            <a:spLocks/>
          </p:cNvSpPr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>
            <a:spLocks/>
          </p:cNvSpPr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9" name="Google Shape;99;p5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"/>
          <p:cNvSpPr>
            <a:spLocks/>
          </p:cNvSpPr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3" name="Google Shape;103;p5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2" name="Google Shape;112;p5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"/>
          <p:cNvSpPr>
            <a:spLocks/>
          </p:cNvSpPr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>
            <a:spLocks/>
          </p:cNvSpPr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>
            <a:spLocks/>
          </p:cNvSpPr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>
            <a:spLocks/>
          </p:cNvSpPr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>
            <a:spLocks/>
          </p:cNvSpPr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2" name="Google Shape;122;p5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>
            <a:spLocks/>
          </p:cNvSpPr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>
            <a:spLocks/>
          </p:cNvSpPr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6"/>
          <p:cNvSpPr>
            <a:spLocks/>
          </p:cNvSpPr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34" name="Google Shape;134;p6"/>
          <p:cNvSpPr>
            <a:spLocks/>
          </p:cNvSpPr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>
            <a:spLocks/>
          </p:cNvSpPr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>
            <a:spLocks/>
          </p:cNvSpPr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>
            <a:spLocks/>
          </p:cNvSpPr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39" name="Google Shape;139;p6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6"/>
          <p:cNvSpPr>
            <a:spLocks/>
          </p:cNvSpPr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43" name="Google Shape;143;p6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52" name="Google Shape;152;p6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6"/>
          <p:cNvSpPr>
            <a:spLocks/>
          </p:cNvSpPr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>
            <a:spLocks/>
          </p:cNvSpPr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>
            <a:spLocks/>
          </p:cNvSpPr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>
            <a:spLocks/>
          </p:cNvSpPr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>
            <a:spLocks/>
          </p:cNvSpPr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62" name="Google Shape;162;p6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6"/>
          <p:cNvSpPr>
            <a:spLocks/>
          </p:cNvSpPr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>
            <a:spLocks/>
          </p:cNvSpPr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0" i="0" u="none" strike="noStrike" cap="none">
                <a:solidFill>
                  <a:srgbClr val="FFFFFF"/>
                </a:solidFill>
                <a:uFillTx/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b="0" i="0" u="none" strike="noStrike" cap="none">
              <a:solidFill>
                <a:srgbClr val="FFFFFF"/>
              </a:solidFill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>
            <a:spLocks/>
          </p:cNvSpPr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8"/>
          <p:cNvSpPr>
            <a:spLocks/>
          </p:cNvSpPr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16" name="Google Shape;216;p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>
                <a:uFillTx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>
                <a:uFillTx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>
                <a:uFillTx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17" name="Google Shape;217;p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>
                <a:uFillTx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>
                <a:uFillTx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>
                <a:uFillTx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uFillTx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uFillTx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18" name="Google Shape;218;p8"/>
          <p:cNvSpPr>
            <a:spLocks/>
          </p:cNvSpPr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>
            <a:spLocks/>
          </p:cNvSpPr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>
            <a:spLocks/>
          </p:cNvSpPr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>
            <a:spLocks/>
          </p:cNvSpPr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8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8"/>
          <p:cNvSpPr>
            <a:spLocks/>
          </p:cNvSpPr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8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8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8"/>
          <p:cNvSpPr>
            <a:spLocks/>
          </p:cNvSpPr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>
            <a:spLocks/>
          </p:cNvSpPr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>
            <a:spLocks/>
          </p:cNvSpPr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>
            <a:spLocks/>
          </p:cNvSpPr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>
            <a:spLocks/>
          </p:cNvSpPr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6" name="Google Shape;246;p8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8"/>
          <p:cNvSpPr>
            <a:spLocks/>
          </p:cNvSpPr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>
            <a:spLocks/>
          </p:cNvSpPr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9"/>
          <p:cNvSpPr>
            <a:spLocks/>
          </p:cNvSpPr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58" name="Google Shape;258;p9"/>
          <p:cNvSpPr>
            <a:spLocks/>
          </p:cNvSpPr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>
            <a:spLocks/>
          </p:cNvSpPr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>
            <a:spLocks/>
          </p:cNvSpPr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>
            <a:spLocks/>
          </p:cNvSpPr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3" name="Google Shape;263;p9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9"/>
          <p:cNvSpPr>
            <a:spLocks/>
          </p:cNvSpPr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7" name="Google Shape;267;p9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6" name="Google Shape;276;p9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9"/>
          <p:cNvSpPr>
            <a:spLocks/>
          </p:cNvSpPr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>
            <a:spLocks/>
          </p:cNvSpPr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>
            <a:spLocks/>
          </p:cNvSpPr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>
            <a:spLocks/>
          </p:cNvSpPr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>
            <a:spLocks/>
          </p:cNvSpPr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6" name="Google Shape;286;p9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>
            <a:spLocks/>
          </p:cNvSpPr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>
            <a:spLocks/>
          </p:cNvSpPr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0"/>
          <p:cNvSpPr>
            <a:spLocks/>
          </p:cNvSpPr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298" name="Google Shape;298;p10"/>
          <p:cNvSpPr>
            <a:spLocks/>
          </p:cNvSpPr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>
            <a:spLocks/>
          </p:cNvSpPr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>
            <a:spLocks/>
          </p:cNvSpPr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>
            <a:spLocks/>
          </p:cNvSpPr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3" name="Google Shape;303;p10"/>
            <p:cNvSpPr>
              <a:spLocks/>
            </p:cNvSpPr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>
              <a:spLocks/>
            </p:cNvSpPr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10"/>
          <p:cNvSpPr>
            <a:spLocks/>
          </p:cNvSpPr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7" name="Google Shape;307;p10"/>
            <p:cNvSpPr>
              <a:spLocks/>
            </p:cNvSpPr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>
              <a:spLocks/>
            </p:cNvSpPr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>
              <a:spLocks/>
            </p:cNvSpPr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>
              <a:spLocks/>
            </p:cNvSpPr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>
              <a:spLocks/>
            </p:cNvSpPr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>
              <a:spLocks/>
            </p:cNvSpPr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>
              <a:spLocks/>
            </p:cNvSpPr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>
              <a:spLocks/>
            </p:cNvSpPr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6" name="Google Shape;316;p10"/>
            <p:cNvSpPr>
              <a:spLocks/>
            </p:cNvSpPr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>
              <a:spLocks/>
            </p:cNvSpPr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>
              <a:spLocks/>
            </p:cNvSpPr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>
              <a:spLocks/>
            </p:cNvSpPr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10"/>
          <p:cNvSpPr>
            <a:spLocks/>
          </p:cNvSpPr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>
            <a:spLocks/>
          </p:cNvSpPr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>
            <a:spLocks/>
          </p:cNvSpPr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>
            <a:spLocks/>
          </p:cNvSpPr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>
            <a:spLocks/>
          </p:cNvSpPr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6" name="Google Shape;326;p10"/>
            <p:cNvSpPr>
              <a:spLocks/>
            </p:cNvSpPr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>
              <a:spLocks/>
            </p:cNvSpPr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>
              <a:spLocks/>
            </p:cNvSpPr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>
              <a:spLocks/>
            </p:cNvSpPr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>
              <a:spLocks/>
            </p:cNvSpPr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>
              <a:spLocks/>
            </p:cNvSpPr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10"/>
          <p:cNvSpPr>
            <a:spLocks/>
          </p:cNvSpPr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uFillTx/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uFillTx/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uFillTx/>
              </a:rPr>
              <a:t>1</a:t>
            </a:fld>
            <a:endParaRPr>
              <a:uFillTx/>
            </a:endParaRPr>
          </a:p>
        </p:txBody>
      </p:sp>
      <p:sp>
        <p:nvSpPr>
          <p:cNvPr id="338" name="Google Shape;338;p11"/>
          <p:cNvSpPr txBox="1">
            <a:spLocks noGrp="1"/>
          </p:cNvSpPr>
          <p:nvPr>
            <p:ph type="ctrTitle" idx="4294967295"/>
          </p:nvPr>
        </p:nvSpPr>
        <p:spPr>
          <a:xfrm>
            <a:off x="2743200" y="1120890"/>
            <a:ext cx="6019800" cy="99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" sz="2800" dirty="0" smtClean="0">
                <a:solidFill>
                  <a:srgbClr val="00FFFF"/>
                </a:solidFill>
                <a:uFillTx/>
              </a:rPr>
              <a:t>Project : Predictors of mental health illness</a:t>
            </a:r>
            <a:endParaRPr sz="2800" i="0" u="none" strike="noStrike" cap="none" dirty="0">
              <a:solidFill>
                <a:srgbClr val="00FFFF"/>
              </a:solidFill>
              <a:uFillTx/>
            </a:endParaRPr>
          </a:p>
        </p:txBody>
      </p:sp>
      <p:sp>
        <p:nvSpPr>
          <p:cNvPr id="339" name="Google Shape;339;p11"/>
          <p:cNvSpPr txBox="1">
            <a:spLocks noGrp="1"/>
          </p:cNvSpPr>
          <p:nvPr>
            <p:ph type="body" idx="4294967295"/>
          </p:nvPr>
        </p:nvSpPr>
        <p:spPr>
          <a:xfrm>
            <a:off x="1161393" y="2617953"/>
            <a:ext cx="456247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rgbClr val="F3F3F3"/>
                </a:solidFill>
                <a:uFillTx/>
              </a:rPr>
              <a:t>I</a:t>
            </a:r>
            <a:r>
              <a:rPr lang="en" dirty="0">
                <a:solidFill>
                  <a:srgbClr val="FFFFFF"/>
                </a:solidFill>
                <a:uFillTx/>
              </a:rPr>
              <a:t>nstructor</a:t>
            </a:r>
            <a:r>
              <a:rPr lang="en" dirty="0" smtClean="0">
                <a:solidFill>
                  <a:srgbClr val="FFFFFF"/>
                </a:solidFill>
                <a:uFillTx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uFillTx/>
              </a:rPr>
              <a:t>Trần</a:t>
            </a:r>
            <a:r>
              <a:rPr lang="en-US" dirty="0" smtClean="0">
                <a:solidFill>
                  <a:srgbClr val="FFFFFF"/>
                </a:solidFill>
                <a:uFillTx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uFillTx/>
              </a:rPr>
              <a:t>Nhật</a:t>
            </a:r>
            <a:r>
              <a:rPr lang="en-US" dirty="0" smtClean="0">
                <a:solidFill>
                  <a:srgbClr val="FFFFFF"/>
                </a:solidFill>
                <a:uFillTx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uFillTx/>
              </a:rPr>
              <a:t>Quang</a:t>
            </a:r>
            <a:endParaRPr dirty="0">
              <a:solidFill>
                <a:srgbClr val="FFFFFF"/>
              </a:solidFill>
              <a:uFillTx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rgbClr val="FFFFFF"/>
                </a:solidFill>
                <a:uFillTx/>
              </a:rPr>
              <a:t>Team: </a:t>
            </a:r>
            <a:r>
              <a:rPr lang="en-US" dirty="0">
                <a:solidFill>
                  <a:srgbClr val="FFFFFF"/>
                </a:solidFill>
              </a:rPr>
              <a:t>7</a:t>
            </a:r>
            <a:endParaRPr dirty="0">
              <a:solidFill>
                <a:srgbClr val="FFFFFF"/>
              </a:solidFill>
              <a:uFillTx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rgbClr val="FFFFFF"/>
                </a:solidFill>
                <a:uFillTx/>
              </a:rPr>
              <a:t>Team members</a:t>
            </a:r>
            <a:r>
              <a:rPr lang="en" dirty="0" smtClean="0">
                <a:solidFill>
                  <a:srgbClr val="FFFFFF"/>
                </a:solidFill>
                <a:uFillTx/>
              </a:rPr>
              <a:t>:</a:t>
            </a:r>
            <a:endParaRPr dirty="0">
              <a:solidFill>
                <a:srgbClr val="FFFFFF"/>
              </a:solidFill>
              <a:uFillTx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 err="1" smtClean="0">
                <a:uFillTx/>
              </a:rPr>
              <a:t>Lâm</a:t>
            </a:r>
            <a:r>
              <a:rPr lang="en-US" dirty="0" smtClean="0">
                <a:uFillTx/>
              </a:rPr>
              <a:t> </a:t>
            </a:r>
            <a:r>
              <a:rPr lang="en-US" dirty="0" err="1" smtClean="0">
                <a:uFillTx/>
              </a:rPr>
              <a:t>Hoàng</a:t>
            </a:r>
            <a:r>
              <a:rPr lang="en-US" dirty="0" smtClean="0">
                <a:uFillTx/>
              </a:rPr>
              <a:t> An		_18110073</a:t>
            </a:r>
            <a:endParaRPr dirty="0">
              <a:uFillTx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 err="1" smtClean="0">
                <a:uFillTx/>
              </a:rPr>
              <a:t>Lê</a:t>
            </a:r>
            <a:r>
              <a:rPr lang="en-US" dirty="0" smtClean="0">
                <a:uFillTx/>
              </a:rPr>
              <a:t> </a:t>
            </a:r>
            <a:r>
              <a:rPr lang="en-US" dirty="0" err="1" smtClean="0">
                <a:uFillTx/>
              </a:rPr>
              <a:t>Công</a:t>
            </a:r>
            <a:r>
              <a:rPr lang="en-US" dirty="0" smtClean="0">
                <a:uFillTx/>
              </a:rPr>
              <a:t> </a:t>
            </a:r>
            <a:r>
              <a:rPr lang="en-US" dirty="0" err="1" smtClean="0">
                <a:uFillTx/>
              </a:rPr>
              <a:t>Nghĩa</a:t>
            </a:r>
            <a:r>
              <a:rPr lang="en-US" dirty="0" smtClean="0">
                <a:uFillTx/>
              </a:rPr>
              <a:t>		_16110165</a:t>
            </a:r>
            <a:endParaRPr dirty="0">
              <a:uFillTx/>
            </a:endParaRPr>
          </a:p>
        </p:txBody>
      </p:sp>
      <p:sp>
        <p:nvSpPr>
          <p:cNvPr id="2" name="Hexagon 1"/>
          <p:cNvSpPr/>
          <p:nvPr/>
        </p:nvSpPr>
        <p:spPr>
          <a:xfrm>
            <a:off x="1161393" y="590550"/>
            <a:ext cx="1581807" cy="1371600"/>
          </a:xfrm>
          <a:prstGeom prst="hexagon">
            <a:avLst>
              <a:gd name="adj" fmla="val 29220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FFFF"/>
                </a:solidFill>
              </a:rPr>
              <a:t>Machine Learning</a:t>
            </a: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133350"/>
            <a:ext cx="573246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FFFF"/>
                </a:solidFill>
                <a:latin typeface="Nixie One"/>
              </a:rPr>
              <a:t>University </a:t>
            </a:r>
            <a:r>
              <a:rPr lang="en-US" sz="2400" dirty="0">
                <a:solidFill>
                  <a:srgbClr val="00FFFF"/>
                </a:solidFill>
                <a:latin typeface="Nixie One"/>
              </a:rPr>
              <a:t>of </a:t>
            </a:r>
            <a:endParaRPr lang="en-US" sz="2400" dirty="0" smtClean="0">
              <a:solidFill>
                <a:srgbClr val="00FFFF"/>
              </a:solidFill>
              <a:latin typeface="Nixie One"/>
            </a:endParaRPr>
          </a:p>
          <a:p>
            <a:pPr algn="ctr"/>
            <a:r>
              <a:rPr lang="en-US" sz="2400" dirty="0" smtClean="0">
                <a:solidFill>
                  <a:srgbClr val="00FFFF"/>
                </a:solidFill>
                <a:latin typeface="Nixie One"/>
              </a:rPr>
              <a:t>Technology </a:t>
            </a:r>
            <a:r>
              <a:rPr lang="en-US" sz="2400" dirty="0">
                <a:solidFill>
                  <a:srgbClr val="00FFFF"/>
                </a:solidFill>
                <a:latin typeface="Nixie One"/>
              </a:rPr>
              <a:t>and </a:t>
            </a:r>
            <a:r>
              <a:rPr lang="en-US" sz="2400" dirty="0" smtClean="0">
                <a:solidFill>
                  <a:srgbClr val="00FFFF"/>
                </a:solidFill>
                <a:latin typeface="Nixie One"/>
              </a:rPr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10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>
                <a:solidFill>
                  <a:srgbClr val="00FFFF"/>
                </a:solidFill>
              </a:rPr>
              <a:t>Correlation matrix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21545"/>
            <a:ext cx="4869026" cy="35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ctrTitle"/>
          </p:nvPr>
        </p:nvSpPr>
        <p:spPr>
          <a:xfrm>
            <a:off x="2772225" y="1991850"/>
            <a:ext cx="5638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>
                <a:solidFill>
                  <a:srgbClr val="00FFFF"/>
                </a:solidFill>
              </a:rPr>
              <a:t>Train</a:t>
            </a:r>
            <a:endParaRPr dirty="0">
              <a:solidFill>
                <a:srgbClr val="00FFFF"/>
              </a:solidFill>
              <a:uFillTx/>
            </a:endParaRPr>
          </a:p>
        </p:txBody>
      </p:sp>
      <p:sp>
        <p:nvSpPr>
          <p:cNvPr id="354" name="Google Shape;354;p13"/>
          <p:cNvSpPr txBox="1">
            <a:spLocks/>
          </p:cNvSpPr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sz="1400" b="1" i="0" u="none" strike="noStrike" cap="none" dirty="0">
              <a:solidFill>
                <a:srgbClr val="FFFFFF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11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25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000" y="819150"/>
            <a:ext cx="4944300" cy="645300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12</a:t>
            </a:fld>
            <a:endParaRPr lang="en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962150"/>
            <a:ext cx="77091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SGDClassifier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:  [0.78498294 0.70307167 0.76450512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]</a:t>
            </a:r>
          </a:p>
          <a:p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Muli"/>
            </a:endParaRPr>
          </a:p>
          <a:p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RandomForestClassifier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:  [0.83959044 0.83276451 0.83959044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]</a:t>
            </a:r>
          </a:p>
          <a:p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Muli"/>
            </a:endParaRPr>
          </a:p>
          <a:p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Logistic regression: 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0.7777777777777778</a:t>
            </a:r>
          </a:p>
          <a:p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Muli"/>
            </a:endParaRPr>
          </a:p>
          <a:p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Muli"/>
              </a:rPr>
              <a:t>SVM Poly:  [0.84641638 0.78498294 0.80546075]</a:t>
            </a:r>
          </a:p>
        </p:txBody>
      </p:sp>
    </p:spTree>
    <p:extLst>
      <p:ext uri="{BB962C8B-B14F-4D97-AF65-F5344CB8AC3E}">
        <p14:creationId xmlns:p14="http://schemas.microsoft.com/office/powerpoint/2010/main" val="1783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000" y="819150"/>
            <a:ext cx="4944300" cy="645300"/>
          </a:xfrm>
        </p:spPr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13</a:t>
            </a:fld>
            <a:endParaRPr lang="en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1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solidFill>
                  <a:srgbClr val="00FFFF"/>
                </a:solidFill>
                <a:uFillTx/>
              </a:rPr>
              <a:t>Table of content</a:t>
            </a:r>
            <a:endParaRPr dirty="0">
              <a:solidFill>
                <a:srgbClr val="00FFFF"/>
              </a:solidFill>
              <a:uFillTx/>
            </a:endParaRPr>
          </a:p>
        </p:txBody>
      </p:sp>
      <p:sp>
        <p:nvSpPr>
          <p:cNvPr id="347" name="Google Shape;347;p12"/>
          <p:cNvSpPr txBox="1">
            <a:spLocks/>
          </p:cNvSpPr>
          <p:nvPr/>
        </p:nvSpPr>
        <p:spPr>
          <a:xfrm>
            <a:off x="1734000" y="1809750"/>
            <a:ext cx="59751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UML game Chess</a:t>
            </a:r>
            <a:endParaRPr dirty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AutoNum type="arabicPeriod"/>
            </a:pPr>
            <a:r>
              <a:rPr lang="en-US" dirty="0" smtClean="0">
                <a:solidFill>
                  <a:srgbClr val="FFFFFF"/>
                </a:solidFill>
                <a:uFillTx/>
                <a:latin typeface="Muli"/>
                <a:ea typeface="Muli"/>
                <a:cs typeface="Muli"/>
                <a:sym typeface="Muli"/>
              </a:rPr>
              <a:t>Player vs Player</a:t>
            </a:r>
            <a:endParaRPr dirty="0" smtClean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 startAt="3"/>
            </a:pPr>
            <a:r>
              <a:rPr lang="en" dirty="0" smtClean="0">
                <a:solidFill>
                  <a:srgbClr val="FFFFFF"/>
                </a:solidFill>
                <a:uFillTx/>
                <a:latin typeface="Muli"/>
                <a:ea typeface="Muli"/>
                <a:cs typeface="Muli"/>
                <a:sym typeface="Muli"/>
              </a:rPr>
              <a:t>Player vs Com</a:t>
            </a:r>
          </a:p>
          <a:p>
            <a:pPr marL="139700"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n-US" i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Heuristic </a:t>
            </a:r>
            <a:r>
              <a:rPr lang="en-US" i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&amp; </a:t>
            </a:r>
            <a:r>
              <a:rPr lang="en-US" i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Minmax</a:t>
            </a:r>
            <a:r>
              <a:rPr lang="en-US" i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dirty="0" smtClean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139700" lvl="0">
              <a:buClr>
                <a:srgbClr val="FFFFFF"/>
              </a:buClr>
              <a:buSzPts val="1400"/>
            </a:pPr>
            <a:r>
              <a:rPr lang="en" dirty="0" smtClean="0">
                <a:solidFill>
                  <a:srgbClr val="FFFFFF"/>
                </a:solidFill>
                <a:uFillTx/>
                <a:latin typeface="Muli"/>
                <a:ea typeface="Muli"/>
                <a:cs typeface="Muli"/>
                <a:sym typeface="Muli"/>
              </a:rPr>
              <a:t>4.    </a:t>
            </a:r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Some features</a:t>
            </a:r>
            <a:endParaRPr dirty="0" smtClean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139700" lvl="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5</a:t>
            </a:r>
            <a:r>
              <a:rPr lang="en" dirty="0" smtClean="0">
                <a:solidFill>
                  <a:srgbClr val="FFFFFF"/>
                </a:solidFill>
                <a:uFillTx/>
                <a:latin typeface="Muli"/>
                <a:ea typeface="Muli"/>
                <a:cs typeface="Muli"/>
                <a:sym typeface="Muli"/>
              </a:rPr>
              <a:t>.    References</a:t>
            </a:r>
            <a:endParaRPr b="1" dirty="0" smtClean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 smtClean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>
                <a:uFillTx/>
              </a:rPr>
              <a:t>2</a:t>
            </a:fld>
            <a:endParaRPr>
              <a:uFillTx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ctrTitle"/>
          </p:nvPr>
        </p:nvSpPr>
        <p:spPr>
          <a:xfrm>
            <a:off x="2772225" y="1991850"/>
            <a:ext cx="5638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>
                <a:solidFill>
                  <a:srgbClr val="00FFFF"/>
                </a:solidFill>
                <a:uFillTx/>
              </a:rPr>
              <a:t>Giới thiệu project</a:t>
            </a:r>
            <a:endParaRPr dirty="0">
              <a:solidFill>
                <a:srgbClr val="00FFFF"/>
              </a:solidFill>
              <a:uFillTx/>
            </a:endParaRPr>
          </a:p>
        </p:txBody>
      </p:sp>
      <p:sp>
        <p:nvSpPr>
          <p:cNvPr id="354" name="Google Shape;354;p13"/>
          <p:cNvSpPr txBox="1">
            <a:spLocks/>
          </p:cNvSpPr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uFillTx/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>
              <a:solidFill>
                <a:srgbClr val="FFFFFF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3</a:t>
            </a:fld>
            <a:endParaRPr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ctrTitle"/>
          </p:nvPr>
        </p:nvSpPr>
        <p:spPr>
          <a:xfrm>
            <a:off x="2772225" y="1991850"/>
            <a:ext cx="5638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>
                <a:solidFill>
                  <a:srgbClr val="00FFFF"/>
                </a:solidFill>
              </a:rPr>
              <a:t>Data</a:t>
            </a:r>
            <a:endParaRPr dirty="0">
              <a:solidFill>
                <a:srgbClr val="00FFFF"/>
              </a:solidFill>
              <a:uFillTx/>
            </a:endParaRPr>
          </a:p>
        </p:txBody>
      </p:sp>
      <p:sp>
        <p:nvSpPr>
          <p:cNvPr id="354" name="Google Shape;354;p13"/>
          <p:cNvSpPr txBox="1">
            <a:spLocks/>
          </p:cNvSpPr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sz="1400" b="1" i="0" u="none" strike="noStrike" cap="none" dirty="0">
              <a:solidFill>
                <a:srgbClr val="FFFFFF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uFillTx/>
              </a:rPr>
              <a:t>4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81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5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err="1" smtClean="0">
                <a:solidFill>
                  <a:srgbClr val="00FFFF"/>
                </a:solidFill>
              </a:rPr>
              <a:t>Lấy</a:t>
            </a:r>
            <a:r>
              <a:rPr lang="en-US" dirty="0" smtClean="0">
                <a:solidFill>
                  <a:srgbClr val="00FFFF"/>
                </a:solidFill>
              </a:rPr>
              <a:t> </a:t>
            </a:r>
            <a:r>
              <a:rPr lang="en-US" dirty="0" err="1" smtClean="0">
                <a:solidFill>
                  <a:srgbClr val="00FFFF"/>
                </a:solidFill>
              </a:rPr>
              <a:t>dữ</a:t>
            </a:r>
            <a:r>
              <a:rPr lang="en-US" dirty="0" smtClean="0">
                <a:solidFill>
                  <a:srgbClr val="00FFFF"/>
                </a:solidFill>
              </a:rPr>
              <a:t> </a:t>
            </a:r>
            <a:r>
              <a:rPr lang="en-US" dirty="0" err="1" smtClean="0">
                <a:solidFill>
                  <a:srgbClr val="00FFFF"/>
                </a:solidFill>
              </a:rPr>
              <a:t>liệu</a:t>
            </a:r>
            <a:r>
              <a:rPr lang="en-US" dirty="0" smtClean="0">
                <a:solidFill>
                  <a:srgbClr val="00FFFF"/>
                </a:solidFill>
              </a:rPr>
              <a:t> ở </a:t>
            </a:r>
            <a:r>
              <a:rPr lang="en-US" dirty="0" err="1" smtClean="0">
                <a:solidFill>
                  <a:srgbClr val="00FFFF"/>
                </a:solidFill>
              </a:rPr>
              <a:t>đâu</a:t>
            </a:r>
            <a:r>
              <a:rPr lang="en-US" dirty="0" smtClean="0">
                <a:solidFill>
                  <a:srgbClr val="00FFFF"/>
                </a:solidFill>
              </a:rPr>
              <a:t> ?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56" y="1809750"/>
            <a:ext cx="5200200" cy="27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6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>
                <a:solidFill>
                  <a:srgbClr val="00FFFF"/>
                </a:solidFill>
              </a:rPr>
              <a:t>Load data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57350"/>
            <a:ext cx="7086600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31897"/>
            <a:ext cx="1619250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824000"/>
            <a:ext cx="2792596" cy="19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7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>
                <a:solidFill>
                  <a:srgbClr val="00FFFF"/>
                </a:solidFill>
              </a:rPr>
              <a:t>Drop feature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" y="3310220"/>
            <a:ext cx="6705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900460"/>
            <a:ext cx="7086600" cy="1009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1600" y="1500350"/>
            <a:ext cx="36576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FF"/>
                </a:solidFill>
                <a:latin typeface="Muli"/>
              </a:rPr>
              <a:t>1. Data </a:t>
            </a:r>
            <a:r>
              <a:rPr lang="en-US" sz="2000" dirty="0" err="1" smtClean="0">
                <a:solidFill>
                  <a:srgbClr val="00FFFF"/>
                </a:solidFill>
                <a:latin typeface="Muli"/>
              </a:rPr>
              <a:t>chưa</a:t>
            </a:r>
            <a:r>
              <a:rPr lang="en-US" sz="2000" dirty="0" smtClean="0">
                <a:solidFill>
                  <a:srgbClr val="00FFFF"/>
                </a:solidFill>
                <a:latin typeface="Muli"/>
              </a:rPr>
              <a:t> Drop  feature</a:t>
            </a:r>
            <a:endParaRPr lang="en-US" sz="2000" dirty="0">
              <a:solidFill>
                <a:srgbClr val="00FFFF"/>
              </a:solidFill>
              <a:latin typeface="Mul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257" y="2910110"/>
            <a:ext cx="36576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FF"/>
                </a:solidFill>
                <a:latin typeface="Muli"/>
              </a:rPr>
              <a:t>2. Drop  feature</a:t>
            </a:r>
            <a:endParaRPr lang="en-US" sz="2000" dirty="0">
              <a:solidFill>
                <a:srgbClr val="00FFFF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234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8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>
                <a:solidFill>
                  <a:srgbClr val="00FFFF"/>
                </a:solidFill>
              </a:rPr>
              <a:t>Cleaning data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85950"/>
            <a:ext cx="732948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uFillTx/>
              </a:rPr>
              <a:t>9</a:t>
            </a:fld>
            <a:endParaRPr lang="en">
              <a:uFillTx/>
            </a:endParaRPr>
          </a:p>
        </p:txBody>
      </p:sp>
      <p:sp>
        <p:nvSpPr>
          <p:cNvPr id="6" name="Google Shape;346;p12"/>
          <p:cNvSpPr txBox="1">
            <a:spLocks noGrp="1"/>
          </p:cNvSpPr>
          <p:nvPr>
            <p:ph type="title"/>
          </p:nvPr>
        </p:nvSpPr>
        <p:spPr>
          <a:xfrm>
            <a:off x="1734000" y="85505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 smtClean="0">
                <a:solidFill>
                  <a:srgbClr val="00FFFF"/>
                </a:solidFill>
              </a:rPr>
              <a:t>Encoding data</a:t>
            </a:r>
            <a:endParaRPr dirty="0">
              <a:solidFill>
                <a:srgbClr val="00FFFF"/>
              </a:solidFill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8587"/>
            <a:ext cx="7205663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61603"/>
            <a:ext cx="2286000" cy="1815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161603"/>
            <a:ext cx="2919933" cy="18153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3561447"/>
            <a:ext cx="16520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FFFF"/>
                </a:solidFill>
                <a:latin typeface="Muli"/>
              </a:rPr>
              <a:t>Kiểm</a:t>
            </a:r>
            <a:r>
              <a:rPr lang="en-US" sz="2000" dirty="0" smtClean="0">
                <a:solidFill>
                  <a:srgbClr val="00FFFF"/>
                </a:solidFill>
                <a:latin typeface="Muli"/>
              </a:rPr>
              <a:t> </a:t>
            </a:r>
            <a:r>
              <a:rPr lang="en-US" sz="2000" dirty="0" err="1" smtClean="0">
                <a:solidFill>
                  <a:srgbClr val="00FFFF"/>
                </a:solidFill>
                <a:latin typeface="Muli"/>
              </a:rPr>
              <a:t>tra</a:t>
            </a:r>
            <a:r>
              <a:rPr lang="en-US" sz="2000" dirty="0" smtClean="0">
                <a:solidFill>
                  <a:srgbClr val="00FFFF"/>
                </a:solidFill>
                <a:latin typeface="Muli"/>
              </a:rPr>
              <a:t> </a:t>
            </a:r>
          </a:p>
          <a:p>
            <a:pPr algn="ctr"/>
            <a:r>
              <a:rPr lang="en-US" sz="2000" dirty="0" smtClean="0">
                <a:solidFill>
                  <a:srgbClr val="00FFFF"/>
                </a:solidFill>
                <a:latin typeface="Muli"/>
              </a:rPr>
              <a:t>missing Data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ul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17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120</Words>
  <Application>Microsoft Office PowerPoint</Application>
  <PresentationFormat>On-screen Show (16:9)</PresentationFormat>
  <Paragraphs>54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Muli</vt:lpstr>
      <vt:lpstr>Nixie One</vt:lpstr>
      <vt:lpstr>Imogen template</vt:lpstr>
      <vt:lpstr>Project : Predictors of mental health illness</vt:lpstr>
      <vt:lpstr>Table of content</vt:lpstr>
      <vt:lpstr>Giới thiệu project</vt:lpstr>
      <vt:lpstr>Data</vt:lpstr>
      <vt:lpstr>Lấy dữ liệu ở đâu ?</vt:lpstr>
      <vt:lpstr>Load data</vt:lpstr>
      <vt:lpstr>Drop feature</vt:lpstr>
      <vt:lpstr>Cleaning data</vt:lpstr>
      <vt:lpstr>Encoding data</vt:lpstr>
      <vt:lpstr>Correlation matrix</vt:lpstr>
      <vt:lpstr>Train</vt:lpstr>
      <vt:lpstr>Training model</vt:lpstr>
      <vt:lpstr>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OMGT2321: A case of AMI in digitalization</dc:title>
  <cp:lastModifiedBy>Windows User</cp:lastModifiedBy>
  <cp:revision>26</cp:revision>
  <dcterms:modified xsi:type="dcterms:W3CDTF">2020-12-29T17:06:19Z</dcterms:modified>
</cp:coreProperties>
</file>