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3" r:id="rId5"/>
    <p:sldId id="262" r:id="rId6"/>
    <p:sldId id="265" r:id="rId7"/>
    <p:sldId id="264" r:id="rId8"/>
    <p:sldId id="257" r:id="rId9"/>
    <p:sldId id="266" r:id="rId10"/>
    <p:sldId id="267" r:id="rId11"/>
    <p:sldId id="258" r:id="rId12"/>
    <p:sldId id="259" r:id="rId13"/>
    <p:sldId id="268" r:id="rId14"/>
    <p:sldId id="269" r:id="rId15"/>
    <p:sldId id="260" r:id="rId16"/>
    <p:sldId id="270"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Ex: Logic class</a:t>
            </a:r>
            <a:endParaRPr lang="en-US"/>
          </a:p>
          <a:p>
            <a:r>
              <a:rPr lang="en-US"/>
              <a:t>//tinh ke thua , phan anh ban chat, và to chuc logc thanh cac don vi doi tuong nhỏ nhất=&gt; resuable </a:t>
            </a:r>
            <a:endParaRPr lang="en-US"/>
          </a:p>
          <a:p>
            <a:r>
              <a:rPr lang="en-US"/>
              <a:t>Class Employee / Customer : </a:t>
            </a:r>
            <a:r>
              <a:rPr lang="en-US">
                <a:sym typeface="+mn-ea"/>
              </a:rPr>
              <a:t>Citizen</a:t>
            </a:r>
            <a:endParaRPr lang="en-US"/>
          </a:p>
          <a:p>
            <a:r>
              <a:rPr lang="en-US"/>
              <a:t>Citizen</a:t>
            </a:r>
            <a:endParaRPr lang="en-US"/>
          </a:p>
          <a:p>
            <a:r>
              <a:rPr lang="en-US"/>
              <a:t>{</a:t>
            </a:r>
            <a:endParaRPr lang="en-US"/>
          </a:p>
          <a:p>
            <a:r>
              <a:rPr lang="en-US">
                <a:sym typeface="+mn-ea"/>
              </a:rPr>
              <a:t>string </a:t>
            </a:r>
            <a:r>
              <a:rPr lang="en-US"/>
              <a:t>FullName,</a:t>
            </a:r>
            <a:endParaRPr lang="en-US"/>
          </a:p>
          <a:p>
            <a:r>
              <a:rPr lang="en-US">
                <a:sym typeface="+mn-ea"/>
              </a:rPr>
              <a:t>DateTime </a:t>
            </a:r>
            <a:r>
              <a:rPr lang="en-US"/>
              <a:t>DOB,</a:t>
            </a:r>
            <a:endParaRPr lang="en-US"/>
          </a:p>
          <a:p>
            <a:r>
              <a:rPr lang="en-US"/>
              <a:t>EGender Gender, </a:t>
            </a:r>
            <a:endParaRPr lang="en-US"/>
          </a:p>
          <a:p>
            <a:r>
              <a:rPr lang="en-US"/>
              <a:t>Addess TheAddress</a:t>
            </a:r>
            <a:endParaRPr lang="en-US"/>
          </a:p>
          <a:p>
            <a:r>
              <a:rPr lang="en-US"/>
              <a:t>}</a:t>
            </a:r>
            <a:endParaRPr lang="en-US"/>
          </a:p>
          <a:p>
            <a:endParaRPr lang="en-US"/>
          </a:p>
          <a:p>
            <a:r>
              <a:rPr lang="en-US"/>
              <a:t>// Logic class</a:t>
            </a:r>
            <a:endParaRPr lang="en-US"/>
          </a:p>
          <a:p>
            <a:r>
              <a:rPr lang="en-US"/>
              <a:t>Class Address</a:t>
            </a:r>
            <a:endParaRPr lang="en-US"/>
          </a:p>
          <a:p>
            <a:r>
              <a:rPr lang="en-US"/>
              <a:t>{</a:t>
            </a:r>
            <a:endParaRPr lang="en-US"/>
          </a:p>
          <a:p>
            <a:r>
              <a:rPr lang="en-US"/>
              <a:t>int NationID</a:t>
            </a:r>
            <a:endParaRPr lang="en-US"/>
          </a:p>
          <a:p>
            <a:r>
              <a:rPr lang="en-US"/>
              <a:t>int StateID</a:t>
            </a:r>
            <a:endParaRPr lang="en-US"/>
          </a:p>
          <a:p>
            <a:r>
              <a:rPr lang="en-US">
                <a:sym typeface="+mn-ea"/>
              </a:rPr>
              <a:t>int  </a:t>
            </a:r>
            <a:r>
              <a:rPr lang="en-US"/>
              <a:t>CityID</a:t>
            </a:r>
            <a:endParaRPr lang="en-US"/>
          </a:p>
          <a:p>
            <a:r>
              <a:rPr lang="en-US">
                <a:sym typeface="+mn-ea"/>
              </a:rPr>
              <a:t>int </a:t>
            </a:r>
            <a:r>
              <a:rPr lang="en-US"/>
              <a:t>DistrictID</a:t>
            </a:r>
            <a:endParaRPr lang="en-US"/>
          </a:p>
          <a:p>
            <a:r>
              <a:rPr lang="en-US">
                <a:sym typeface="+mn-ea"/>
              </a:rPr>
              <a:t>string </a:t>
            </a:r>
            <a:r>
              <a:rPr lang="en-US"/>
              <a:t>Ward</a:t>
            </a:r>
            <a:endParaRPr lang="en-US"/>
          </a:p>
          <a:p>
            <a:r>
              <a:rPr lang="en-US">
                <a:sym typeface="+mn-ea"/>
              </a:rPr>
              <a:t>string </a:t>
            </a:r>
            <a:r>
              <a:rPr lang="en-US"/>
              <a:t>HomeNo</a:t>
            </a:r>
            <a:endParaRPr lang="en-US"/>
          </a:p>
          <a:p>
            <a:r>
              <a:rPr lang="en-US"/>
              <a:t>string Short Address</a:t>
            </a:r>
            <a:endParaRPr lang="en-US"/>
          </a:p>
          <a:p>
            <a:r>
              <a:rPr lang="en-US"/>
              <a:t>bool IsValidAddress()</a:t>
            </a:r>
            <a:endParaRPr lang="en-US"/>
          </a:p>
          <a:p>
            <a:r>
              <a:rPr lang="en-US"/>
              <a:t>	{</a:t>
            </a:r>
            <a:endParaRPr lang="en-US"/>
          </a:p>
          <a:p>
            <a:r>
              <a:rPr lang="en-US"/>
              <a:t>	kiem tra tinh hop le cua data</a:t>
            </a:r>
            <a:endParaRPr lang="en-US"/>
          </a:p>
          <a:p>
            <a:r>
              <a:rPr lang="en-US"/>
              <a:t>	}</a:t>
            </a:r>
            <a:endParaRPr lang="en-US"/>
          </a:p>
          <a:p>
            <a:r>
              <a:rPr lang="en-US"/>
              <a:t>}</a:t>
            </a:r>
            <a:endParaRPr lang="en-US"/>
          </a:p>
          <a:p>
            <a:endParaRPr lang="en-US"/>
          </a:p>
          <a:p>
            <a:endParaRPr lang="en-US"/>
          </a:p>
          <a:p>
            <a:r>
              <a:rPr lang="en-US"/>
              <a:t>//Data Object</a:t>
            </a:r>
            <a:endParaRPr lang="en-US"/>
          </a:p>
          <a:p>
            <a:r>
              <a:rPr lang="en-US"/>
              <a:t>(DTO: Data object)</a:t>
            </a:r>
            <a:endParaRPr lang="en-US"/>
          </a:p>
          <a:p>
            <a:endParaRPr lang="en-US"/>
          </a:p>
          <a:p>
            <a:r>
              <a:rPr lang="en-US"/>
              <a:t>//phan anh table luu tru</a:t>
            </a:r>
            <a:endParaRPr lang="en-US"/>
          </a:p>
          <a:p>
            <a:r>
              <a:rPr lang="en-US"/>
              <a:t>Class EmployeeDTO</a:t>
            </a:r>
            <a:endParaRPr lang="en-US"/>
          </a:p>
          <a:p>
            <a:endParaRPr lang="en-US"/>
          </a:p>
          <a:p>
            <a:r>
              <a:rPr lang="en-US"/>
              <a:t>{</a:t>
            </a:r>
            <a:endParaRPr lang="en-US"/>
          </a:p>
          <a:p>
            <a:r>
              <a:rPr lang="en-US"/>
              <a:t>Guid ID</a:t>
            </a:r>
            <a:endParaRPr lang="en-US"/>
          </a:p>
          <a:p>
            <a:r>
              <a:rPr lang="en-US">
                <a:sym typeface="+mn-ea"/>
              </a:rPr>
              <a:t>string FirstName, Middle Name, LastName</a:t>
            </a:r>
            <a:endParaRPr lang="en-US"/>
          </a:p>
          <a:p>
            <a:r>
              <a:rPr lang="en-US">
                <a:sym typeface="+mn-ea"/>
              </a:rPr>
              <a:t>Date DOB</a:t>
            </a:r>
            <a:endParaRPr lang="en-US"/>
          </a:p>
          <a:p>
            <a:r>
              <a:rPr lang="en-US">
                <a:sym typeface="+mn-ea"/>
              </a:rPr>
              <a:t>int Gender, </a:t>
            </a:r>
            <a:endParaRPr lang="en-US"/>
          </a:p>
          <a:p>
            <a:endParaRPr lang="en-US"/>
          </a:p>
          <a:p>
            <a:r>
              <a:rPr lang="en-US">
                <a:sym typeface="+mn-ea"/>
              </a:rPr>
              <a:t>int NationID</a:t>
            </a:r>
            <a:endParaRPr lang="en-US"/>
          </a:p>
          <a:p>
            <a:r>
              <a:rPr lang="en-US">
                <a:sym typeface="+mn-ea"/>
              </a:rPr>
              <a:t>int  </a:t>
            </a:r>
            <a:r>
              <a:rPr lang="en-US">
                <a:sym typeface="+mn-ea"/>
              </a:rPr>
              <a:t>StateID</a:t>
            </a:r>
            <a:endParaRPr lang="en-US"/>
          </a:p>
          <a:p>
            <a:r>
              <a:rPr lang="en-US">
                <a:sym typeface="+mn-ea"/>
              </a:rPr>
              <a:t>int  </a:t>
            </a:r>
            <a:r>
              <a:rPr lang="en-US">
                <a:sym typeface="+mn-ea"/>
              </a:rPr>
              <a:t>City</a:t>
            </a:r>
            <a:endParaRPr lang="en-US"/>
          </a:p>
          <a:p>
            <a:r>
              <a:rPr lang="en-US">
                <a:sym typeface="+mn-ea"/>
              </a:rPr>
              <a:t>int </a:t>
            </a:r>
            <a:r>
              <a:rPr lang="en-US">
                <a:sym typeface="+mn-ea"/>
              </a:rPr>
              <a:t>District</a:t>
            </a:r>
            <a:endParaRPr lang="en-US"/>
          </a:p>
          <a:p>
            <a:r>
              <a:rPr lang="en-US">
                <a:sym typeface="+mn-ea"/>
              </a:rPr>
              <a:t>int  </a:t>
            </a:r>
            <a:r>
              <a:rPr lang="en-US">
                <a:sym typeface="+mn-ea"/>
              </a:rPr>
              <a:t>Ward</a:t>
            </a:r>
            <a:endParaRPr lang="en-US"/>
          </a:p>
          <a:p>
            <a:r>
              <a:rPr lang="en-US">
                <a:sym typeface="+mn-ea"/>
              </a:rPr>
              <a:t>int </a:t>
            </a:r>
            <a:r>
              <a:rPr lang="en-US">
                <a:sym typeface="+mn-ea"/>
              </a:rPr>
              <a:t>HomeNo</a:t>
            </a:r>
            <a:endParaRPr lang="en-US"/>
          </a:p>
          <a:p>
            <a:r>
              <a:rPr lang="en-US">
                <a:sym typeface="+mn-ea"/>
              </a:rPr>
              <a:t>int </a:t>
            </a:r>
            <a:r>
              <a:rPr lang="en-US">
                <a:sym typeface="+mn-ea"/>
              </a:rPr>
              <a:t>Short Address</a:t>
            </a:r>
            <a:endParaRPr lang="en-US"/>
          </a:p>
          <a:p>
            <a:r>
              <a:rPr lang="en-US"/>
              <a:t>} </a:t>
            </a:r>
            <a:endParaRPr lang="en-US"/>
          </a:p>
          <a:p>
            <a:endParaRPr lang="en-US"/>
          </a:p>
          <a:p>
            <a:r>
              <a:rPr lang="en-US"/>
              <a:t>Co the thay cau truc class , cac thanh phan ben trong va tham chi kieu du lieu la khac nhau vi ban chat no phuc vu cho cac muc dich khac nhau</a:t>
            </a:r>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important note :</a:t>
            </a:r>
            <a:endParaRPr lang="en-US"/>
          </a:p>
          <a:p>
            <a:pPr lvl="1"/>
            <a:r>
              <a:rPr lang="en-US">
                <a:sym typeface="+mn-ea"/>
              </a:rPr>
              <a:t>1 MapperConfigurtion se bao ham ben trong no nhieu map configuration (source, dest)</a:t>
            </a:r>
            <a:endParaRPr lang="en-US"/>
          </a:p>
          <a:p>
            <a:pPr lvl="1"/>
            <a:r>
              <a:rPr lang="en-US">
                <a:sym typeface="+mn-ea"/>
              </a:rPr>
              <a:t>1 Maper thi co para la duy nhat 1 MapperConfiguration</a:t>
            </a:r>
            <a:endParaRPr lang="en-US"/>
          </a:p>
          <a:p>
            <a:pPr lvl="1"/>
            <a:r>
              <a:rPr lang="en-US">
                <a:sym typeface="+mn-ea"/>
              </a:rPr>
              <a:t> var mapper = new Mapper(config);=&gt; mapper se duoc dung xuyen xuot cho moi hanh dong copy /map source -&gt;dest</a:t>
            </a:r>
            <a:endParaRPr lang="en-US"/>
          </a:p>
          <a:p>
            <a:pPr lvl="1"/>
            <a:r>
              <a:rPr lang="en-US">
                <a:sym typeface="+mn-ea"/>
              </a:rPr>
              <a:t>var empDTO = mapper.Map&lt;EmployeeDTO&gt;(emp);</a:t>
            </a:r>
            <a:endParaRPr lang="en-US"/>
          </a:p>
          <a:p>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cfg.CreateMap&lt;Order, OrderDTO&gt;()</a:t>
            </a:r>
            <a:endParaRPr lang="en-US"/>
          </a:p>
          <a:p>
            <a:endParaRPr lang="en-US"/>
          </a:p>
          <a:p>
            <a:r>
              <a:rPr lang="en-US"/>
              <a:t>                    .ForMember(dest =&gt; dest.OrderId, action =&gt; action.MapFrom(source =&gt; source.OrderNo))</a:t>
            </a:r>
            <a:endParaRPr lang="en-US"/>
          </a:p>
          <a:p>
            <a:endParaRPr lang="en-US"/>
          </a:p>
          <a:p>
            <a:r>
              <a:rPr lang="en-US"/>
              <a:t>                    //Customer is a Complex type, so Map Customer to Simple type using For Member</a:t>
            </a:r>
            <a:endParaRPr lang="en-US"/>
          </a:p>
          <a:p>
            <a:r>
              <a:rPr lang="en-US"/>
              <a:t>                    .ForMember(dest =&gt; dest.Name, act =&gt; act.MapFrom(src =&gt; src.Customer.FullName))</a:t>
            </a:r>
            <a:endParaRPr lang="en-US"/>
          </a:p>
          <a:p>
            <a:r>
              <a:rPr lang="en-US"/>
              <a:t>                    .ForMember(dest =&gt; dest.Postcode, act =&gt; act.MapFrom(src =&gt; src.Customer.Postcode))</a:t>
            </a:r>
            <a:endParaRPr lang="en-US"/>
          </a:p>
          <a:p>
            <a:r>
              <a:rPr lang="en-US"/>
              <a:t>                    .ForMember(dest =&gt; dest.MobileNo, act =&gt; act.MapFrom(src =&gt; src.Customer.ContactNo))</a:t>
            </a:r>
            <a:endParaRPr lang="en-US"/>
          </a:p>
          <a:p>
            <a:r>
              <a:rPr lang="en-US"/>
              <a:t>                    .ForMember(dest =&gt; dest.CustomerId, act =&gt; act.MapFrom(src =&gt; src.Customer.CustomerID))</a:t>
            </a:r>
            <a:endParaRPr lang="en-US"/>
          </a:p>
          <a:p>
            <a:r>
              <a:rPr lang="en-US"/>
              <a:t>                    .ReverseMap()</a:t>
            </a:r>
            <a:endParaRPr lang="en-US"/>
          </a:p>
          <a:p>
            <a:r>
              <a:rPr lang="en-US"/>
              <a:t>                    .ForMember(dest =&gt; dest.Customer, </a:t>
            </a:r>
            <a:endParaRPr lang="en-US"/>
          </a:p>
          <a:p>
            <a:r>
              <a:rPr lang="en-US"/>
              <a:t>                    act =&gt; act.MapFrom(src=&gt;new Customer(src.CustomerId,src.Name,src.Postcode,src.MobileNo)));</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Source</a:t>
            </a:r>
            <a:endParaRPr lang="en-US"/>
          </a:p>
          <a:p>
            <a:r>
              <a:rPr lang="en-US"/>
              <a:t>--</a:t>
            </a:r>
            <a:endParaRPr lang="en-US"/>
          </a:p>
          <a:p>
            <a:r>
              <a:rPr lang="en-US"/>
              <a:t>public class Product</a:t>
            </a:r>
            <a:endParaRPr lang="en-US"/>
          </a:p>
          <a:p>
            <a:r>
              <a:rPr lang="en-US"/>
              <a:t>    {</a:t>
            </a:r>
            <a:endParaRPr lang="en-US"/>
          </a:p>
          <a:p>
            <a:r>
              <a:rPr lang="en-US"/>
              <a:t>        public int ProductID { get; set; }</a:t>
            </a:r>
            <a:endParaRPr lang="en-US"/>
          </a:p>
          <a:p>
            <a:r>
              <a:rPr lang="en-US"/>
              <a:t>        public string Name { get; set; }</a:t>
            </a:r>
            <a:endParaRPr lang="en-US"/>
          </a:p>
          <a:p>
            <a:r>
              <a:rPr lang="en-US"/>
              <a:t>        public string OptionalName { get; set; }</a:t>
            </a:r>
            <a:endParaRPr lang="en-US"/>
          </a:p>
          <a:p>
            <a:r>
              <a:rPr lang="en-US"/>
              <a:t>        public int Quantity { get; set; }</a:t>
            </a:r>
            <a:endParaRPr lang="en-US"/>
          </a:p>
          <a:p>
            <a:r>
              <a:rPr lang="en-US"/>
              <a:t>        public int Amount { get; set; }</a:t>
            </a:r>
            <a:endParaRPr lang="en-US"/>
          </a:p>
          <a:p>
            <a:r>
              <a:rPr lang="en-US"/>
              <a:t>    }</a:t>
            </a:r>
            <a:endParaRPr lang="en-US"/>
          </a:p>
          <a:p>
            <a:r>
              <a:rPr lang="en-US"/>
              <a:t>Destination</a:t>
            </a:r>
            <a:endParaRPr lang="en-US"/>
          </a:p>
          <a:p>
            <a:r>
              <a:rPr lang="en-US"/>
              <a:t>---</a:t>
            </a:r>
            <a:endParaRPr lang="en-US"/>
          </a:p>
          <a:p>
            <a:r>
              <a:rPr lang="en-US"/>
              <a:t>    public class ProductDTO</a:t>
            </a:r>
            <a:endParaRPr lang="en-US"/>
          </a:p>
          <a:p>
            <a:r>
              <a:rPr lang="en-US"/>
              <a:t>    {</a:t>
            </a:r>
            <a:endParaRPr lang="en-US"/>
          </a:p>
          <a:p>
            <a:r>
              <a:rPr lang="en-US"/>
              <a:t>        public int ProductID { get; set; }</a:t>
            </a:r>
            <a:endParaRPr lang="en-US"/>
          </a:p>
          <a:p>
            <a:r>
              <a:rPr lang="en-US"/>
              <a:t>        public string ItemName { get; set; }</a:t>
            </a:r>
            <a:endParaRPr lang="en-US"/>
          </a:p>
          <a:p>
            <a:r>
              <a:rPr lang="en-US"/>
              <a:t>        public int ItemQuantity { get; set; }</a:t>
            </a:r>
            <a:endParaRPr lang="en-US"/>
          </a:p>
          <a:p>
            <a:r>
              <a:rPr lang="en-US"/>
              <a:t>        public int Amount { get; set; }</a:t>
            </a:r>
            <a:endParaRPr lang="en-US"/>
          </a:p>
          <a:p>
            <a:r>
              <a:rPr lang="en-US"/>
              <a:t>    }</a:t>
            </a:r>
            <a:endParaRPr lang="en-US"/>
          </a:p>
          <a:p>
            <a:r>
              <a:rPr lang="en-US"/>
              <a:t>Business Requirement:</a:t>
            </a:r>
            <a:endParaRPr lang="en-US"/>
          </a:p>
          <a:p>
            <a:r>
              <a:rPr lang="en-US"/>
              <a:t>1/We need to Map the Name property of the Product class to the itemName property of the ProductDTO class only if the Name value starts with the letter “A”, else Map the OptionalName property value of the Product class with the ItemName property of the ProductDTO class.</a:t>
            </a:r>
            <a:endParaRPr lang="en-US"/>
          </a:p>
          <a:p>
            <a:endParaRPr lang="en-US"/>
          </a:p>
          <a:p>
            <a:r>
              <a:rPr lang="en-US"/>
              <a:t>2/If the Quantity value is greater than 0 then only map it to the ItemQuantity</a:t>
            </a:r>
            <a:endParaRPr lang="en-US"/>
          </a:p>
          <a:p>
            <a:r>
              <a:rPr lang="en-US"/>
              <a:t>Similarly, if the Amount value is greater than 100 then only map it to the Amount property of the ProductDTO class</a:t>
            </a:r>
            <a:endParaRPr lang="en-US"/>
          </a:p>
          <a:p>
            <a:endParaRPr lang="en-US"/>
          </a:p>
          <a:p>
            <a:endParaRPr lang="en-US"/>
          </a:p>
          <a:p>
            <a:r>
              <a:rPr lang="en-US"/>
              <a:t>var config = new MapperConfiguration(cfg =&gt;</a:t>
            </a:r>
            <a:endParaRPr lang="en-US"/>
          </a:p>
          <a:p>
            <a:r>
              <a:rPr lang="en-US"/>
              <a:t>            {</a:t>
            </a:r>
            <a:endParaRPr lang="en-US"/>
          </a:p>
          <a:p>
            <a:r>
              <a:rPr lang="en-US"/>
              <a:t>                cfg.CreateMap&lt;Product, ProductDTO&gt;()</a:t>
            </a:r>
            <a:endParaRPr lang="en-US"/>
          </a:p>
          <a:p>
            <a:r>
              <a:rPr lang="en-US"/>
              <a:t>                    //If the Name Start with A then Map the Name Value else Map the OptionalName value</a:t>
            </a:r>
            <a:endParaRPr lang="en-US"/>
          </a:p>
          <a:p>
            <a:r>
              <a:rPr lang="en-US"/>
              <a:t>                    .ForMember(dest =&gt; dest.ItemName, act =&gt; act.MapFrom(src =&gt;</a:t>
            </a:r>
            <a:endParaRPr lang="en-US"/>
          </a:p>
          <a:p>
            <a:r>
              <a:rPr lang="en-US"/>
              <a:t>                        (src.Name.StartsWith("A") ? src.Name : src.OptionalName)))</a:t>
            </a:r>
            <a:endParaRPr lang="en-US"/>
          </a:p>
          <a:p>
            <a:r>
              <a:rPr lang="en-US"/>
              <a:t>                    //Take the quantity value if its greater than 0</a:t>
            </a:r>
            <a:endParaRPr lang="en-US"/>
          </a:p>
          <a:p>
            <a:r>
              <a:rPr lang="en-US"/>
              <a:t>                    .ForMember(dest =&gt; dest.ItemQuantity, act =&gt; act.Condition(src =&gt; (src.Quantity &gt; 0)))</a:t>
            </a:r>
            <a:endParaRPr lang="en-US"/>
          </a:p>
          <a:p>
            <a:r>
              <a:rPr lang="en-US"/>
              <a:t>                    //Take the amount value if its greater than 100</a:t>
            </a:r>
            <a:endParaRPr lang="en-US"/>
          </a:p>
          <a:p>
            <a:r>
              <a:rPr lang="en-US"/>
              <a:t>                    .ForMember(dest =&gt; dest.Amount, act =&gt; act.Condition(src =&gt; (src.Amount &gt; 100)));</a:t>
            </a:r>
            <a:endParaRPr lang="en-US"/>
          </a:p>
          <a:p>
            <a:r>
              <a:rPr lang="en-US"/>
              <a:t>            });</a:t>
            </a:r>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var config = new MapperConfiguration(cfg =&gt;</a:t>
            </a:r>
            <a:endParaRPr lang="en-US"/>
          </a:p>
          <a:p>
            <a:r>
              <a:rPr lang="en-US"/>
              <a:t>            {</a:t>
            </a:r>
            <a:endParaRPr lang="en-US"/>
          </a:p>
          <a:p>
            <a:r>
              <a:rPr lang="en-US"/>
              <a:t>                cfg.CreateMap&lt;Employee, EmployeeDTO&gt;()</a:t>
            </a:r>
            <a:endParaRPr lang="en-US"/>
          </a:p>
          <a:p>
            <a:r>
              <a:rPr lang="en-US"/>
              <a:t>                    //Ignoring the Address property of the destination type</a:t>
            </a:r>
            <a:endParaRPr lang="en-US"/>
          </a:p>
          <a:p>
            <a:r>
              <a:rPr lang="en-US"/>
              <a:t>                    .ForMember(dest =&gt; dest.Address, act =&gt; act.Ignore());</a:t>
            </a:r>
            <a:endParaRPr lang="en-US"/>
          </a:p>
          <a:p>
            <a:r>
              <a:rPr lang="en-US"/>
              <a:t>            });</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indent="0">
              <a:buNone/>
            </a:pPr>
            <a:r>
              <a:rPr lang="en-US">
                <a:sym typeface="+mn-ea"/>
              </a:rPr>
              <a:t> //To Store Static Value use the UseValue() method</a:t>
            </a:r>
            <a:endParaRPr lang="en-US"/>
          </a:p>
          <a:p>
            <a:r>
              <a:rPr lang="en-US">
                <a:sym typeface="+mn-ea"/>
              </a:rPr>
              <a:t>.ForMember(dest =&gt; dest.FixedValue, act =&gt; act.UseValue("Hello"))</a:t>
            </a:r>
            <a:endParaRPr lang="en-US"/>
          </a:p>
          <a:p>
            <a:r>
              <a:rPr lang="en-US"/>
              <a:t>--&gt; lun gán chuổi Hello vao prop</a:t>
            </a:r>
            <a:endParaRPr lang="en-US"/>
          </a:p>
          <a:p>
            <a:r>
              <a:rPr lang="en-US"/>
              <a:t>.ForMember(dest =&gt; dest.DOJ, act =&gt; act.ResolveUsing(src =&gt;</a:t>
            </a:r>
            <a:endParaRPr lang="en-US"/>
          </a:p>
          <a:p>
            <a:r>
              <a:rPr lang="en-US"/>
              <a:t>                    {</a:t>
            </a:r>
            <a:endParaRPr lang="en-US"/>
          </a:p>
          <a:p>
            <a:r>
              <a:rPr lang="en-US"/>
              <a:t>                        return DateTime.Now;</a:t>
            </a:r>
            <a:endParaRPr lang="en-US"/>
          </a:p>
          <a:p>
            <a:r>
              <a:rPr lang="en-US"/>
              <a:t>                    }))</a:t>
            </a:r>
            <a:endParaRPr lang="en-US"/>
          </a:p>
          <a:p>
            <a:r>
              <a:rPr lang="en-US"/>
              <a:t>Giá tri thay doi , nhung kg phai copy to source prop ma co the thuc hien qua 1 bieu thuc hay 1 hàm</a:t>
            </a:r>
            <a:endParaRPr lang="en-US"/>
          </a:p>
          <a:p>
            <a:r>
              <a:rPr lang="en-US">
                <a:sym typeface="+mn-ea"/>
              </a:rPr>
              <a:t>//</a:t>
            </a:r>
            <a:r>
              <a:rPr lang="en-US">
                <a:sym typeface="+mn-ea"/>
              </a:rPr>
              <a:t>Null Substitution </a:t>
            </a:r>
            <a:endParaRPr lang="en-US">
              <a:sym typeface="+mn-ea"/>
            </a:endParaRPr>
          </a:p>
          <a:p>
            <a:r>
              <a:rPr lang="en-US">
                <a:sym typeface="+mn-ea"/>
              </a:rPr>
              <a:t>.ForMember(dest =&gt; dest.FixedValue, act =&gt; act.NullSubstitute("Hello")); </a:t>
            </a:r>
            <a:endParaRPr lang="en-US">
              <a:sym typeface="+mn-ea"/>
            </a:endParaRPr>
          </a:p>
          <a:p>
            <a:r>
              <a:rPr lang="en-US">
                <a:sym typeface="+mn-ea"/>
              </a:rPr>
              <a:t>--&gt;su dung ham kiem tra null va thay the vao gia tri “Hello” vao dest.FixedValue prop, khi source have null value, </a:t>
            </a:r>
            <a:r>
              <a:rPr lang="en-US" b="1">
                <a:sym typeface="+mn-ea"/>
              </a:rPr>
              <a:t>ap dung khi tu logic obj co cac thuoc tinh null , thi chuyen thanh chuoi N/A ben propviewmodel obj</a:t>
            </a:r>
            <a:endParaRPr lang="en-US" b="1">
              <a:sym typeface="+mn-ea"/>
            </a:endParaRPr>
          </a:p>
          <a:p>
            <a:r>
              <a:rPr lang="en-US" b="1"/>
              <a:t>instead of mapping the null value from the source object, it will map from the value we supply</a:t>
            </a:r>
            <a:endParaRPr lang="en-US" b="1"/>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 Mapper Tutorial</a:t>
            </a:r>
            <a:endParaRPr lang="en-US" dirty="0"/>
          </a:p>
        </p:txBody>
      </p:sp>
      <p:sp>
        <p:nvSpPr>
          <p:cNvPr id="3" name="Subtitle 2"/>
          <p:cNvSpPr>
            <a:spLocks noGrp="1"/>
          </p:cNvSpPr>
          <p:nvPr>
            <p:ph type="subTitle" idx="1"/>
          </p:nvPr>
        </p:nvSpPr>
        <p:spPr/>
        <p:txBody>
          <a:bodyPr/>
          <a:lstStyle/>
          <a:p>
            <a:r>
              <a:rPr lang="en-US"/>
              <a:t>https://dotnettutorials.net/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UC Source Prop is object type, Dest prop is premitive type</a:t>
            </a:r>
            <a:endParaRPr lang="en-US"/>
          </a:p>
        </p:txBody>
      </p:sp>
      <p:sp>
        <p:nvSpPr>
          <p:cNvPr id="3" name="Content Placeholder 2"/>
          <p:cNvSpPr>
            <a:spLocks noGrp="1"/>
          </p:cNvSpPr>
          <p:nvPr>
            <p:ph idx="1"/>
          </p:nvPr>
        </p:nvSpPr>
        <p:spPr/>
        <p:txBody>
          <a:bodyPr>
            <a:normAutofit lnSpcReduction="10000"/>
          </a:bodyPr>
          <a:p>
            <a:pPr marL="0" indent="0">
              <a:buNone/>
            </a:pPr>
            <a:r>
              <a:rPr lang="en-US"/>
              <a:t> var config = new MapperConfiguration(cfg =&gt;</a:t>
            </a:r>
            <a:endParaRPr lang="en-US"/>
          </a:p>
          <a:p>
            <a:pPr marL="0" indent="0">
              <a:buNone/>
            </a:pPr>
            <a:r>
              <a:rPr lang="en-US"/>
              <a:t>            {                </a:t>
            </a:r>
            <a:endParaRPr lang="en-US"/>
          </a:p>
          <a:p>
            <a:pPr marL="0" indent="0">
              <a:buNone/>
            </a:pPr>
            <a:r>
              <a:rPr lang="en-US"/>
              <a:t>                cfg.CreateMap&lt;Employee, EmployeeDTO2&gt;()</a:t>
            </a:r>
            <a:endParaRPr lang="en-US"/>
          </a:p>
          <a:p>
            <a:pPr marL="0" indent="0">
              <a:buNone/>
            </a:pPr>
            <a:r>
              <a:rPr lang="en-US"/>
              <a:t>                .ForMember(dest =&gt; dest.City, act =&gt; act.MapFrom(src =&gt; src.Address.City))</a:t>
            </a:r>
            <a:endParaRPr lang="en-US"/>
          </a:p>
          <a:p>
            <a:pPr marL="0" indent="0">
              <a:buNone/>
            </a:pPr>
            <a:r>
              <a:rPr lang="en-US"/>
              <a:t>                .ForMember(dest =&gt; dest.Country, act =&gt; act.MapFrom(src =&gt; src.Address.Country))</a:t>
            </a:r>
            <a:endParaRPr lang="en-US"/>
          </a:p>
          <a:p>
            <a:pPr marL="0" indent="0">
              <a:buNone/>
            </a:pPr>
            <a:r>
              <a:rPr lang="en-US"/>
              <a:t>                .ForMember(dest =&gt; dest.State, act =&gt; act.MapFrom(src =&gt; src.Address.Stae));</a:t>
            </a:r>
            <a:endParaRPr lang="en-US"/>
          </a:p>
          <a:p>
            <a:pPr marL="0" indent="0">
              <a:buNone/>
            </a:pPr>
            <a:r>
              <a:rPr lang="en-US"/>
              <a:t>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UC: Dest prop tinh toan tu Source</a:t>
            </a:r>
            <a:endParaRPr lang="en-US"/>
          </a:p>
        </p:txBody>
      </p:sp>
      <p:sp>
        <p:nvSpPr>
          <p:cNvPr id="3" name="Content Placeholder 2"/>
          <p:cNvSpPr>
            <a:spLocks noGrp="1"/>
          </p:cNvSpPr>
          <p:nvPr>
            <p:ph idx="1"/>
          </p:nvPr>
        </p:nvSpPr>
        <p:spPr/>
        <p:txBody>
          <a:bodyPr>
            <a:normAutofit lnSpcReduction="10000"/>
          </a:bodyPr>
          <a:p>
            <a:pPr marL="0" indent="0">
              <a:buNone/>
            </a:pPr>
            <a:r>
              <a:rPr lang="en-US"/>
              <a:t>trong TH nguoc lai map tu 1 tap hop premitive type vao trong 1 object co the lam nhu sau</a:t>
            </a:r>
            <a:endParaRPr lang="en-US"/>
          </a:p>
          <a:p>
            <a:pPr marL="0" indent="0">
              <a:buNone/>
            </a:pPr>
            <a:r>
              <a:rPr lang="en-US"/>
              <a:t>ForMember(dest=&gt;dest.Address, action=&gt;action.MapFrom(source=&gt;new Address(){dest.prop1, dest.prop2,...};))</a:t>
            </a:r>
            <a:endParaRPr lang="en-US" b="1"/>
          </a:p>
          <a:p>
            <a:pPr marL="0" indent="0">
              <a:buNone/>
            </a:pPr>
            <a:r>
              <a:rPr lang="en-US" b="1"/>
              <a:t>Giai thich</a:t>
            </a:r>
            <a:r>
              <a:rPr lang="en-US"/>
              <a:t> (SOURCE-&gt;DEST)</a:t>
            </a:r>
            <a:endParaRPr lang="en-US"/>
          </a:p>
          <a:p>
            <a:r>
              <a:rPr lang="en-US"/>
              <a:t>Adress la 1 object , la 1 thuoc tinh cua Destination, no dung de copy tu cac thuoc tinh prop1, prop2 cua source</a:t>
            </a:r>
            <a:endParaRPr lang="en-US"/>
          </a:p>
          <a:p>
            <a:r>
              <a:rPr lang="en-US"/>
              <a:t> ForMember, luon dn theo mo  tip dest can gi , va source phai lam the nao</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Reserve mapping</a:t>
            </a:r>
            <a:endParaRPr lang="en-US"/>
          </a:p>
        </p:txBody>
      </p:sp>
      <p:sp>
        <p:nvSpPr>
          <p:cNvPr id="3" name="Content Placeholder 2"/>
          <p:cNvSpPr>
            <a:spLocks noGrp="1"/>
          </p:cNvSpPr>
          <p:nvPr>
            <p:ph idx="1"/>
          </p:nvPr>
        </p:nvSpPr>
        <p:spPr/>
        <p:txBody>
          <a:bodyPr/>
          <a:p>
            <a:r>
              <a:rPr lang="en-US"/>
              <a:t>gia su co 2 objects trong do co cac thuoc tinh khac nhau ve kieu (object type to premitive type), tat nhien la phai dung ForMember ket hop voi method Reserve(), tuy nhien sau reserver can khai bao them for Member cho chieu nguoc lai</a:t>
            </a:r>
            <a:endParaRPr lang="en-US"/>
          </a:p>
          <a:p>
            <a:r>
              <a:rPr lang="en-US"/>
              <a:t>Auto mapper se auto hieu thu tu nguoc lai Source-&gt; Dest, va dest-&gt;source</a:t>
            </a:r>
            <a:endParaRPr lang="en-US"/>
          </a:p>
          <a:p>
            <a:r>
              <a:rPr lang="en-US"/>
              <a:t>Tu khoa ForPath, dung de map 1 thuoc tinh ben trong source property co kieu la object type , ex: Customer.Name vao 1 source property</a:t>
            </a:r>
            <a:endParaRPr lang="en-US"/>
          </a:p>
          <a:p>
            <a:r>
              <a:rPr lang="en-US"/>
              <a:t>Xem example trong notes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Mapping with condition, and change value</a:t>
            </a:r>
            <a:br>
              <a:rPr lang="en-US"/>
            </a:br>
            <a:endParaRPr lang="en-US"/>
          </a:p>
        </p:txBody>
      </p:sp>
      <p:sp>
        <p:nvSpPr>
          <p:cNvPr id="3" name="Content Placeholder 2"/>
          <p:cNvSpPr>
            <a:spLocks noGrp="1"/>
          </p:cNvSpPr>
          <p:nvPr>
            <p:ph idx="1"/>
          </p:nvPr>
        </p:nvSpPr>
        <p:spPr/>
        <p:txBody>
          <a:bodyPr>
            <a:normAutofit lnSpcReduction="10000"/>
          </a:bodyPr>
          <a:p>
            <a:pPr marL="0" indent="0">
              <a:buNone/>
            </a:pPr>
            <a:r>
              <a:rPr lang="en-US"/>
              <a:t>https://dotnettutorials.net/lesson/automapper-conditional-mapping-dotnet/</a:t>
            </a:r>
            <a:endParaRPr lang="en-US"/>
          </a:p>
          <a:p>
            <a:pPr marL="0" indent="0">
              <a:buNone/>
            </a:pPr>
            <a:r>
              <a:rPr lang="en-US"/>
              <a:t>allows us to add conditions to the properties of the </a:t>
            </a:r>
            <a:r>
              <a:rPr lang="en-US" b="1"/>
              <a:t>source object that must be met before that property going to be mapped</a:t>
            </a:r>
            <a:r>
              <a:rPr lang="en-US"/>
              <a:t> to the property of the destination object.</a:t>
            </a:r>
            <a:endParaRPr lang="en-US"/>
          </a:p>
          <a:p>
            <a:pPr marL="0" indent="0">
              <a:buNone/>
            </a:pPr>
            <a:r>
              <a:rPr lang="en-US"/>
              <a:t>co 2 pp </a:t>
            </a:r>
            <a:endParaRPr lang="en-US"/>
          </a:p>
          <a:p>
            <a:pPr lvl="1"/>
            <a:r>
              <a:rPr lang="en-US"/>
              <a:t>su dung toan tu condition de chon gia tri copy vao destination prop</a:t>
            </a:r>
            <a:endParaRPr lang="en-US"/>
          </a:p>
          <a:p>
            <a:pPr lvl="1"/>
            <a:r>
              <a:rPr lang="en-US"/>
              <a:t>su dung action.Condition</a:t>
            </a:r>
            <a:endParaRPr lang="en-US"/>
          </a:p>
          <a:p>
            <a:pPr lvl="1"/>
            <a:r>
              <a:rPr lang="en-US"/>
              <a:t>ForMember(dest=&gt;dest.ItemQuantitty, act.Condition (source=&gt;(source.Quantity&gt;0) ) ); chỉ chep source.Quantity vào dest.ItemQuantity khi source.Quantiy&gt;0</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Ignore property</a:t>
            </a:r>
            <a:endParaRPr lang="en-US"/>
          </a:p>
        </p:txBody>
      </p:sp>
      <p:sp>
        <p:nvSpPr>
          <p:cNvPr id="3" name="Content Placeholder 2"/>
          <p:cNvSpPr>
            <a:spLocks noGrp="1"/>
          </p:cNvSpPr>
          <p:nvPr>
            <p:ph idx="1"/>
          </p:nvPr>
        </p:nvSpPr>
        <p:spPr/>
        <p:txBody>
          <a:bodyPr>
            <a:normAutofit lnSpcReduction="10000"/>
          </a:bodyPr>
          <a:p>
            <a:pPr marL="0" indent="0">
              <a:buNone/>
            </a:pPr>
            <a:r>
              <a:rPr lang="en-US"/>
              <a:t>https://dotnettutorials.net/lesson/ignore-using-automapper-in-csharp/</a:t>
            </a:r>
            <a:endParaRPr lang="en-US"/>
          </a:p>
          <a:p>
            <a:pPr marL="0" indent="0">
              <a:buNone/>
            </a:pPr>
            <a:r>
              <a:rPr lang="en-US"/>
              <a:t>Usage:</a:t>
            </a:r>
            <a:endParaRPr lang="en-US"/>
          </a:p>
          <a:p>
            <a:pPr lvl="1"/>
            <a:r>
              <a:rPr lang="en-US"/>
              <a:t>If you want some of the properties not to map with the destination type property</a:t>
            </a:r>
            <a:endParaRPr lang="en-US"/>
          </a:p>
          <a:p>
            <a:pPr lvl="1"/>
            <a:r>
              <a:rPr lang="en-US"/>
              <a:t>Thuc te co 1 so data tu object nay se kg dc phep copy qua (thi du CreatedDate , kg can copy qua lai khi doi tuong dang o trang thai modified)</a:t>
            </a:r>
            <a:endParaRPr lang="en-US"/>
          </a:p>
          <a:p>
            <a:pPr lvl="1"/>
            <a:endParaRPr lang="en-US"/>
          </a:p>
          <a:p>
            <a:pPr marL="0" lvl="0" indent="0">
              <a:buNone/>
            </a:pPr>
            <a:r>
              <a:rPr lang="en-US"/>
              <a:t>ex: Our Business Requirement is not to map the Address Property i.e. we need to ignore the Address property while doing the mapping between these two objects.  su dung method Ignore:</a:t>
            </a:r>
            <a:r>
              <a:rPr lang="en-US">
                <a:sym typeface="+mn-ea"/>
              </a:rPr>
              <a:t>act =&gt; act.Ignore()</a:t>
            </a:r>
            <a:endParaRPr lang="en-US"/>
          </a:p>
          <a:p>
            <a:pPr marL="0" lvl="0" indent="0">
              <a:buNone/>
            </a:pPr>
            <a:r>
              <a:rPr lang="en-US"/>
              <a:t>Xem example trong notes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UseValue, ResolveUsing,Null Substitution method</a:t>
            </a:r>
            <a:endParaRPr lang="en-US"/>
          </a:p>
        </p:txBody>
      </p:sp>
      <p:sp>
        <p:nvSpPr>
          <p:cNvPr id="3" name="Content Placeholder 2"/>
          <p:cNvSpPr>
            <a:spLocks noGrp="1"/>
          </p:cNvSpPr>
          <p:nvPr>
            <p:ph idx="1"/>
          </p:nvPr>
        </p:nvSpPr>
        <p:spPr/>
        <p:txBody>
          <a:bodyPr>
            <a:normAutofit lnSpcReduction="20000"/>
          </a:bodyPr>
          <a:p>
            <a:pPr marL="0" indent="0">
              <a:buNone/>
            </a:pPr>
            <a:r>
              <a:rPr lang="en-US"/>
              <a:t>UseValue: hơi giống default value , có nghĩa là mình map trước 1 fixed value vào 1 prop destination objects. Example</a:t>
            </a:r>
            <a:endParaRPr lang="en-US"/>
          </a:p>
          <a:p>
            <a:pPr marL="0" indent="0">
              <a:buNone/>
            </a:pPr>
            <a:r>
              <a:rPr lang="en-US"/>
              <a:t>//instead of mapping the null value from the source object, it will map from the value we supply by checking source is null condition</a:t>
            </a:r>
            <a:endParaRPr lang="en-US"/>
          </a:p>
          <a:p>
            <a:r>
              <a:rPr lang="en-US"/>
              <a:t>.ForMember(dest =&gt; dest.FixedValue, act =&gt; act.NullSubstitute("Hello")); su dung ham kiem tra null va thay the vao gia tri “Hello” vao dest.FixedValue prop, khi source have null value, </a:t>
            </a:r>
            <a:r>
              <a:rPr lang="en-US" b="1"/>
              <a:t>ap dung khi tu logic objchuyen sang viewmodel obj</a:t>
            </a:r>
            <a:endParaRPr lang="en-US" b="1"/>
          </a:p>
          <a:p>
            <a:pPr marL="0" indent="0">
              <a:buNone/>
            </a:pPr>
            <a:r>
              <a:rPr lang="en-US"/>
              <a:t> //To Store Static Value use the UseValue() method</a:t>
            </a:r>
            <a:endParaRPr lang="en-US"/>
          </a:p>
          <a:p>
            <a:r>
              <a:rPr lang="en-US"/>
              <a:t>.ForMember(dest =&gt; dest.FixedValue, act =&gt; act.UseValue("Hello"))</a:t>
            </a:r>
            <a:endParaRPr lang="en-US"/>
          </a:p>
          <a:p>
            <a:r>
              <a:rPr lang="en-US"/>
              <a:t>xem them ở dưới notes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Using Attribute to customize mapping</a:t>
            </a:r>
            <a:endParaRPr lang="en-US"/>
          </a:p>
        </p:txBody>
      </p:sp>
      <p:sp>
        <p:nvSpPr>
          <p:cNvPr id="3" name="Content Placeholder 2"/>
          <p:cNvSpPr>
            <a:spLocks noGrp="1"/>
          </p:cNvSpPr>
          <p:nvPr>
            <p:ph idx="1"/>
          </p:nvPr>
        </p:nvSpPr>
        <p:spPr/>
        <p:txBody>
          <a:bodyPr/>
          <a:p>
            <a:r>
              <a:rPr lang="en-US"/>
              <a:t>Custom Attribute class thừa hưởng từ System.Attribute</a:t>
            </a:r>
            <a:endParaRPr lang="en-US"/>
          </a:p>
          <a:p>
            <a:r>
              <a:rPr lang="en-US"/>
              <a:t>Voi 1 attribute ta có 1 flag di kèm giúp ta có thể lập trình trên các thuộc tính cho n truong hop kg chi la Auto Mapper</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Outline</a:t>
            </a:r>
            <a:endParaRPr lang="en-US"/>
          </a:p>
        </p:txBody>
      </p:sp>
      <p:sp>
        <p:nvSpPr>
          <p:cNvPr id="3" name="Content Placeholder 2"/>
          <p:cNvSpPr>
            <a:spLocks noGrp="1"/>
          </p:cNvSpPr>
          <p:nvPr>
            <p:ph idx="1"/>
          </p:nvPr>
        </p:nvSpPr>
        <p:spPr/>
        <p:txBody>
          <a:bodyPr/>
          <a:p>
            <a:r>
              <a:rPr lang="en-US"/>
              <a:t>Tổng quan mô hình ứng dụng</a:t>
            </a:r>
            <a:endParaRPr lang="en-US"/>
          </a:p>
          <a:p>
            <a:r>
              <a:rPr lang="en-US"/>
              <a:t>Auto Mapper là gì</a:t>
            </a:r>
            <a:endParaRPr lang="en-US"/>
          </a:p>
          <a:p>
            <a:r>
              <a:rPr lang="en-US"/>
              <a:t>Tai sao cần  Auto Mapper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Tổng quan Môhình kiến trúc ứng dụng</a:t>
            </a:r>
            <a:endParaRPr lang="en-US"/>
          </a:p>
        </p:txBody>
      </p:sp>
      <p:sp>
        <p:nvSpPr>
          <p:cNvPr id="3" name="Content Placeholder 2"/>
          <p:cNvSpPr>
            <a:spLocks noGrp="1"/>
          </p:cNvSpPr>
          <p:nvPr>
            <p:ph idx="1"/>
          </p:nvPr>
        </p:nvSpPr>
        <p:spPr/>
        <p:txBody>
          <a:bodyPr>
            <a:normAutofit/>
          </a:bodyPr>
          <a:p>
            <a:r>
              <a:rPr lang="en-US"/>
              <a:t>Mô hình 3 layer : Presentation (GUI)- Business logic (BLL)-Data Access (DAL) </a:t>
            </a:r>
            <a:endParaRPr lang="en-US"/>
          </a:p>
          <a:p>
            <a:r>
              <a:rPr lang="en-US"/>
              <a:t>Data Layer phản ánh CSDL bao gồm các đối tượng sau:</a:t>
            </a:r>
            <a:endParaRPr lang="en-US"/>
          </a:p>
          <a:p>
            <a:pPr lvl="1"/>
            <a:r>
              <a:rPr lang="en-US"/>
              <a:t>Data Object: the hiện các bảng , có thể thể hiện thêm quan hệ (FK) , chỉ mục (Index) và khóa</a:t>
            </a:r>
            <a:endParaRPr lang="en-US"/>
          </a:p>
          <a:p>
            <a:pPr lvl="1"/>
            <a:r>
              <a:rPr lang="en-US"/>
              <a:t>Cac data method : CRUD</a:t>
            </a:r>
            <a:endParaRPr lang="en-US"/>
          </a:p>
          <a:p>
            <a:pPr lvl="0"/>
            <a:r>
              <a:rPr lang="en-US"/>
              <a:t>Yêu cầu với DAL là đảm bảo vai trò đọc ghi, về mặt lập trình đảm bảo tính thay đổi và mở rộng như thay đổi cấu trúc dữ liệu , hình thức lưu trữ như SQL, Oracle,DB, Posgress, no-SQL... mà kg cần thay đổi và re-compile code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Logic layer</a:t>
            </a:r>
            <a:endParaRPr lang="en-US"/>
          </a:p>
        </p:txBody>
      </p:sp>
      <p:sp>
        <p:nvSpPr>
          <p:cNvPr id="3" name="Content Placeholder 2"/>
          <p:cNvSpPr>
            <a:spLocks noGrp="1"/>
          </p:cNvSpPr>
          <p:nvPr>
            <p:ph idx="1"/>
          </p:nvPr>
        </p:nvSpPr>
        <p:spPr/>
        <p:txBody>
          <a:bodyPr/>
          <a:p>
            <a:pPr lvl="0"/>
            <a:r>
              <a:rPr lang="en-US" sz="2800">
                <a:sym typeface="+mn-ea"/>
              </a:rPr>
              <a:t>Logic Layer: phản ánh bản chất ứng dụng nó bao gồm bên trong nó các đối tượng tạo nên hệ sinh  thái và các các qui tắc ứng dụng hay còn gọi là business rules bao gồm: </a:t>
            </a:r>
            <a:endParaRPr lang="en-US" sz="2800"/>
          </a:p>
          <a:p>
            <a:pPr lvl="1"/>
            <a:r>
              <a:rPr lang="en-US" sz="2800">
                <a:sym typeface="+mn-ea"/>
              </a:rPr>
              <a:t>Các đối tượng logic (thuộc tính, method, các qui tắc logic)</a:t>
            </a:r>
            <a:endParaRPr lang="en-US" sz="2800"/>
          </a:p>
          <a:p>
            <a:pPr lvl="1"/>
            <a:r>
              <a:rPr lang="en-US" sz="2800">
                <a:sym typeface="+mn-ea"/>
              </a:rPr>
              <a:t>Các dối tượng logic giao tiếp với CSDL thông qua DAL ,và sử dụng pp delegate dể tăng độ linh hoạt</a:t>
            </a:r>
            <a:endParaRPr lang="en-US" sz="2800"/>
          </a:p>
          <a:p>
            <a:pPr lvl="1"/>
            <a:r>
              <a:rPr lang="en-US" sz="2800">
                <a:sym typeface="+mn-ea"/>
              </a:rPr>
              <a:t>Số lượng dối tượng, các thuộc tính bên trong độc lập hoàn toàn với số lượng Data Object</a:t>
            </a:r>
            <a:endParaRPr lang="en-US" sz="2800"/>
          </a:p>
          <a:p>
            <a:pPr lvl="0"/>
            <a:r>
              <a:rPr lang="en-US" sz="2800"/>
              <a:t>Thiết kế ứng dụng là dựa vào business requirement, nên nó partial độc lập với CSDL</a:t>
            </a:r>
            <a:endParaRPr lang="en-US" sz="2800"/>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Presentation layer</a:t>
            </a:r>
            <a:endParaRPr lang="en-US"/>
          </a:p>
        </p:txBody>
      </p:sp>
      <p:sp>
        <p:nvSpPr>
          <p:cNvPr id="3" name="Content Placeholder 2"/>
          <p:cNvSpPr>
            <a:spLocks noGrp="1"/>
          </p:cNvSpPr>
          <p:nvPr>
            <p:ph idx="1"/>
          </p:nvPr>
        </p:nvSpPr>
        <p:spPr/>
        <p:txBody>
          <a:bodyPr>
            <a:normAutofit lnSpcReduction="20000"/>
          </a:bodyPr>
          <a:p>
            <a:pPr lvl="0"/>
            <a:r>
              <a:rPr lang="en-US">
                <a:sym typeface="+mn-ea"/>
              </a:rPr>
              <a:t>Phu thuộc về  yc giao diện, và có tính thay đổi cao (UI/UX)</a:t>
            </a:r>
            <a:endParaRPr lang="en-US">
              <a:sym typeface="+mn-ea"/>
            </a:endParaRPr>
          </a:p>
          <a:p>
            <a:pPr lvl="0"/>
            <a:r>
              <a:rPr lang="en-US">
                <a:sym typeface="+mn-ea"/>
              </a:rPr>
              <a:t>Present layer: thể hiện giao diện và các hành xử ở mức giao diện, layer giao diện có thể sử dụng nhiều patter như (MVVM, MVC, ...vv) và có nhiều ngôn ngữ (C#, PHP, Java,..vv), nhiều loại hình giao diện Web, Desktop (winform, WPF), Mobile App</a:t>
            </a:r>
            <a:endParaRPr lang="en-US"/>
          </a:p>
          <a:p>
            <a:pPr lvl="0"/>
            <a:r>
              <a:rPr lang="en-US">
                <a:sym typeface="+mn-ea"/>
              </a:rPr>
              <a:t>Giao tiếp giữa các layer thì có nh hình thức</a:t>
            </a:r>
            <a:endParaRPr lang="en-US"/>
          </a:p>
          <a:p>
            <a:pPr lvl="0"/>
            <a:r>
              <a:rPr lang="en-US">
                <a:sym typeface="+mn-ea"/>
              </a:rPr>
              <a:t>Việc phân chia các layer có nhiều nguyên nhân , không thể giải thích trong phạm vi bài này, tuy nhiên có thể nói ngắn là dựa vào đặc tính và vai trò khác nhau của từng layer, và nó mang về nhiều H% đặc biệt trong mô hình phát triển mang tình lâu dài (có n thay đổi và luôn mở rộng, đáp ứng nh hình thức CSDL, đáp ứng n qui tắc (business rule),và có nh hình thái UX trên layer presenter</a:t>
            </a:r>
            <a:endParaRPr lang="en-US"/>
          </a:p>
          <a:p>
            <a:pPr lvl="0"/>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Auto Mapper WHAT-WHY</a:t>
            </a:r>
            <a:endParaRPr lang="en-US"/>
          </a:p>
        </p:txBody>
      </p:sp>
      <p:sp>
        <p:nvSpPr>
          <p:cNvPr id="3" name="Content Placeholder 2"/>
          <p:cNvSpPr>
            <a:spLocks noGrp="1"/>
          </p:cNvSpPr>
          <p:nvPr>
            <p:ph idx="1"/>
          </p:nvPr>
        </p:nvSpPr>
        <p:spPr/>
        <p:txBody>
          <a:bodyPr/>
          <a:p>
            <a:r>
              <a:rPr lang="en-US"/>
              <a:t>What is Auto Mapper: Là cách thức chuyển data từ 1 đối tượng này qua dt khac (The AutoMapper is a mapper between two objects....It maps the properties of two different objects by transforming the input object of one type to the output object of another type.)</a:t>
            </a:r>
            <a:endParaRPr lang="en-US"/>
          </a:p>
          <a:p>
            <a:r>
              <a:rPr lang="en-US"/>
              <a:t>Why we use Auto Mapper: Nhu cầu về auto mapper là bắt buộc phải có, Đặc biệt trong kiến trúc mô hình 3 layer, khi mà mỗi layer sẽ có data type (class) khác nhau về tên, kiểu dl, và so luong thuộc tính</a:t>
            </a:r>
            <a:endParaRPr lang="en-US"/>
          </a:p>
          <a:p>
            <a:r>
              <a:rPr lang="en-US"/>
              <a:t>Nếu chung ta tự viết thì sẽ kg thể nào h% bằng team đã viết ra Auto Mapper , đặc biệt auto mapper ngày càng hoàn thiện các chức năng và các ngoại lệ</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Nguyên lý</a:t>
            </a:r>
            <a:endParaRPr lang="en-US"/>
          </a:p>
        </p:txBody>
      </p:sp>
      <p:sp>
        <p:nvSpPr>
          <p:cNvPr id="3" name="Content Placeholder 2"/>
          <p:cNvSpPr>
            <a:spLocks noGrp="1"/>
          </p:cNvSpPr>
          <p:nvPr>
            <p:ph idx="1"/>
          </p:nvPr>
        </p:nvSpPr>
        <p:spPr/>
        <p:txBody>
          <a:bodyPr>
            <a:normAutofit/>
          </a:bodyPr>
          <a:p>
            <a:r>
              <a:rPr lang="en-US"/>
              <a:t>Mapper configuration: chứa bên trong nó la cấu hình dùng để map thuộc tính giữa 2 objects</a:t>
            </a:r>
            <a:endParaRPr lang="en-US"/>
          </a:p>
          <a:p>
            <a:r>
              <a:rPr lang="en-US"/>
              <a:t>Method Map&lt;DestinationType(Source data) --&gt; destinationData se copy tu sourcedata thanh destination Data</a:t>
            </a:r>
            <a:endParaRPr lang="en-US"/>
          </a:p>
          <a:p>
            <a:r>
              <a:rPr lang="en-US"/>
              <a:t>Profile: la 1 hinh thuc cau hinh ve configuration , co the co n profile nhung chi co 1 cau hinh</a:t>
            </a:r>
            <a:endParaRPr lang="en-US"/>
          </a:p>
          <a:p>
            <a:r>
              <a:rPr lang="en-US"/>
              <a:t> Tu khoa reserver() dung de tao them 1 cau hinh maping nguoc tu dest sang source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Important notes</a:t>
            </a:r>
            <a:endParaRPr lang="en-US"/>
          </a:p>
        </p:txBody>
      </p:sp>
      <p:sp>
        <p:nvSpPr>
          <p:cNvPr id="3" name="Content Placeholder 2"/>
          <p:cNvSpPr>
            <a:spLocks noGrp="1"/>
          </p:cNvSpPr>
          <p:nvPr>
            <p:ph idx="1"/>
          </p:nvPr>
        </p:nvSpPr>
        <p:spPr/>
        <p:txBody>
          <a:bodyPr/>
          <a:p>
            <a:r>
              <a:rPr lang="en-US" sz="2800">
                <a:sym typeface="+mn-ea"/>
              </a:rPr>
              <a:t>important note :</a:t>
            </a:r>
            <a:endParaRPr lang="en-US" sz="2800"/>
          </a:p>
          <a:p>
            <a:pPr lvl="1"/>
            <a:r>
              <a:rPr lang="en-US" sz="2800">
                <a:sym typeface="+mn-ea"/>
              </a:rPr>
              <a:t>1 MapperConfigurtion se bao ham ben trong no nhieu map configuration (source, dest)</a:t>
            </a:r>
            <a:endParaRPr lang="en-US" sz="2800"/>
          </a:p>
          <a:p>
            <a:pPr lvl="1"/>
            <a:r>
              <a:rPr lang="en-US" sz="2800">
                <a:sym typeface="+mn-ea"/>
              </a:rPr>
              <a:t>1 Maper thi co para la duy nhat 1 MapperConfiguration</a:t>
            </a:r>
            <a:endParaRPr lang="en-US" sz="2800"/>
          </a:p>
          <a:p>
            <a:pPr lvl="1"/>
            <a:r>
              <a:rPr lang="en-US" sz="2800">
                <a:sym typeface="+mn-ea"/>
              </a:rPr>
              <a:t> var mapper = new Mapper(config);=&gt; mapper se duoc dung xuyen xuot cho moi hanh dong copy /map source -&gt;dest</a:t>
            </a:r>
            <a:endParaRPr lang="en-US" sz="2800"/>
          </a:p>
          <a:p>
            <a:pPr lvl="1"/>
            <a:r>
              <a:rPr lang="en-US" sz="2800">
                <a:sym typeface="+mn-ea"/>
              </a:rPr>
              <a:t>var empDTO = mapper.Map&lt;EmployeeDTO&gt;(emp);</a:t>
            </a:r>
            <a:endParaRPr lang="en-US" sz="2800"/>
          </a:p>
          <a:p>
            <a:endParaRPr lang="en-US" sz="2800"/>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UC 1:  Mapper 2 simple objects</a:t>
            </a:r>
            <a:endParaRPr lang="en-US"/>
          </a:p>
        </p:txBody>
      </p:sp>
      <p:sp>
        <p:nvSpPr>
          <p:cNvPr id="3" name="Content Placeholder 2"/>
          <p:cNvSpPr>
            <a:spLocks noGrp="1"/>
          </p:cNvSpPr>
          <p:nvPr>
            <p:ph idx="1"/>
          </p:nvPr>
        </p:nvSpPr>
        <p:spPr/>
        <p:txBody>
          <a:bodyPr/>
          <a:p>
            <a:r>
              <a:rPr lang="en-US"/>
              <a:t>Voi 2 doi tuong co cung kieu va ten thuoc tinh thi chi can tao 1 cau hinh don gian la chi ra source va destination</a:t>
            </a:r>
            <a:endParaRPr lang="en-US"/>
          </a:p>
          <a:p>
            <a:r>
              <a:rPr lang="en-US"/>
              <a:t>Voi 2 doi tuong co cac thuoc tinh khac ten nhung cung kiểu du lieu, ta su dung them 1 dong lenh</a:t>
            </a:r>
            <a:endParaRPr lang="en-US"/>
          </a:p>
          <a:p>
            <a:r>
              <a:rPr lang="en-US"/>
              <a:t>ForMember(dest=&gt;dest.Prop, action=&gt;action.MapFrom(source.Prop))</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6820</Words>
  <Application>WPS Presentation</Application>
  <PresentationFormat>Widescreen</PresentationFormat>
  <Paragraphs>128</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Auto Mapper Tutorial</vt:lpstr>
      <vt:lpstr>Outline</vt:lpstr>
      <vt:lpstr>Tổng quan Môhình kiến trúc ứng dụng</vt:lpstr>
      <vt:lpstr>Logic layer</vt:lpstr>
      <vt:lpstr>Presentation layer</vt:lpstr>
      <vt:lpstr>Auto Mapper WHAT-WHY</vt:lpstr>
      <vt:lpstr>Nguyên lý</vt:lpstr>
      <vt:lpstr>Important notes</vt:lpstr>
      <vt:lpstr>UC 1:  Mapper 2 simple objects</vt:lpstr>
      <vt:lpstr>UC Source Prop is object type, Dest prop is premitive type</vt:lpstr>
      <vt:lpstr>UC: Dest prop tinh toan tu Source</vt:lpstr>
      <vt:lpstr>Reserve mapping</vt:lpstr>
      <vt:lpstr>Mapping with condition, and change value </vt:lpstr>
      <vt:lpstr>Ignore property</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lamhong.bac</cp:lastModifiedBy>
  <cp:revision>40</cp:revision>
  <dcterms:created xsi:type="dcterms:W3CDTF">2022-04-15T03:53:00Z</dcterms:created>
  <dcterms:modified xsi:type="dcterms:W3CDTF">2022-04-16T03:49:07Z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9E2D368DFAD9423E996052D62B8FBE5B</vt:lpwstr>
  </property>
  <property fmtid="{D5CDD505-2E9C-101B-9397-08002B2CF9AE}" pid="3" name="KSOProductBuildVer">
    <vt:lpwstr>1033-11.2.0.11074</vt:lpwstr>
  </property>
</Properties>
</file>