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1" r:id="rId6"/>
    <p:sldId id="259" r:id="rId7"/>
    <p:sldId id="260" r:id="rId8"/>
    <p:sldId id="262" r:id="rId9"/>
    <p:sldId id="264" r:id="rId10"/>
    <p:sldId id="263" r:id="rId11"/>
    <p:sldId id="266" r:id="rId12"/>
    <p:sldId id="265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网课对比软件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思考笔记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4220" y="839470"/>
            <a:ext cx="2703830" cy="56572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92760" y="317500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800" b="1"/>
              <a:t>核心功能</a:t>
            </a:r>
            <a:endParaRPr lang="zh-CN" sz="28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/>
        </p:nvSpPr>
        <p:spPr>
          <a:xfrm>
            <a:off x="1762125" y="2233295"/>
            <a:ext cx="8668385" cy="15513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/>
              <a:t>存在的问题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492760" y="317500"/>
            <a:ext cx="3738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800" b="1"/>
              <a:t>问卷填写过程过于繁琐</a:t>
            </a:r>
            <a:endParaRPr lang="zh-CN" sz="2800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492760" y="317500"/>
            <a:ext cx="1960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800" b="1"/>
              <a:t>用户粘性低</a:t>
            </a:r>
            <a:endParaRPr lang="zh-CN" sz="2800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492760" y="317500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800" b="1"/>
              <a:t>如何盈利</a:t>
            </a:r>
            <a:endParaRPr lang="zh-CN" sz="2800"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/>
        </p:nvSpPr>
        <p:spPr>
          <a:xfrm>
            <a:off x="1762125" y="2233295"/>
            <a:ext cx="8668385" cy="15513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/>
              <a:t>谢谢！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92760" y="317500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/>
              <a:t>背景</a:t>
            </a:r>
            <a:endParaRPr lang="zh-CN" altLang="en-US" sz="2800" b="1"/>
          </a:p>
        </p:txBody>
      </p:sp>
      <p:sp>
        <p:nvSpPr>
          <p:cNvPr id="5" name="文本框 4"/>
          <p:cNvSpPr txBox="1"/>
          <p:nvPr/>
        </p:nvSpPr>
        <p:spPr>
          <a:xfrm>
            <a:off x="4175760" y="1427480"/>
            <a:ext cx="3840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/>
              <a:t>什么是互联网教育？</a:t>
            </a:r>
            <a:endParaRPr lang="zh-CN" altLang="en-US" sz="3200"/>
          </a:p>
        </p:txBody>
      </p:sp>
      <p:sp>
        <p:nvSpPr>
          <p:cNvPr id="6" name="文本框 5"/>
          <p:cNvSpPr txBox="1"/>
          <p:nvPr/>
        </p:nvSpPr>
        <p:spPr>
          <a:xfrm>
            <a:off x="671195" y="2477135"/>
            <a:ext cx="103549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“互联网+教育”是随着当今科学技术的不断发展，互联网科技与教育领域相结合的一种新的教育形式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090160" y="4507230"/>
            <a:ext cx="1039495" cy="76835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4400"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K12</a:t>
            </a:r>
            <a:endParaRPr lang="en-US" altLang="zh-CN" sz="4400">
              <a:solidFill>
                <a:schemeClr val="tx1">
                  <a:lumMod val="95000"/>
                  <a:lumOff val="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297930" y="404685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en-US" sz="2400"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学前教育</a:t>
            </a:r>
            <a:endParaRPr lang="zh-CN" altLang="en-US" sz="2400">
              <a:solidFill>
                <a:schemeClr val="tx1">
                  <a:lumMod val="95000"/>
                  <a:lumOff val="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594735" y="379984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en-US" sz="2400"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兴趣教育</a:t>
            </a:r>
            <a:endParaRPr lang="zh-CN" altLang="en-US" sz="2400">
              <a:solidFill>
                <a:schemeClr val="tx1">
                  <a:lumMod val="95000"/>
                  <a:lumOff val="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551930" y="5607050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职业教育</a:t>
            </a:r>
            <a:endParaRPr lang="zh-CN" altLang="en-US" sz="1400">
              <a:solidFill>
                <a:schemeClr val="tx1">
                  <a:lumMod val="95000"/>
                  <a:lumOff val="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199630" y="5171440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高等教育</a:t>
            </a:r>
            <a:endParaRPr lang="zh-CN" altLang="en-US" sz="1400">
              <a:solidFill>
                <a:schemeClr val="tx1">
                  <a:lumMod val="95000"/>
                  <a:lumOff val="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318000" y="547814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语言教育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021320" y="439293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留学教育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034030" y="4864735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en-US" sz="1600"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综合平台</a:t>
            </a:r>
            <a:endParaRPr lang="zh-CN" altLang="en-US" sz="1600">
              <a:solidFill>
                <a:schemeClr val="tx1">
                  <a:lumMod val="95000"/>
                  <a:lumOff val="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8" grpId="1"/>
      <p:bldP spid="9" grpId="1"/>
      <p:bldP spid="10" grpId="1"/>
      <p:bldP spid="11" grpId="1"/>
      <p:bldP spid="12" grpId="1"/>
      <p:bldP spid="13" grpId="1"/>
      <p:bldP spid="14" grpId="1"/>
      <p:bldP spid="1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492760" y="317500"/>
            <a:ext cx="29419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/>
              <a:t>背景 </a:t>
            </a:r>
            <a:r>
              <a:rPr lang="en-US" altLang="zh-CN" sz="2800" b="1"/>
              <a:t>- </a:t>
            </a:r>
            <a:r>
              <a:rPr lang="zh-CN" altLang="en-US" sz="2800" b="1"/>
              <a:t>互联网</a:t>
            </a:r>
            <a:r>
              <a:rPr lang="zh-CN" altLang="en-US" sz="2800" b="1"/>
              <a:t>教育</a:t>
            </a:r>
            <a:endParaRPr lang="zh-CN" altLang="en-US" sz="2800" b="1"/>
          </a:p>
        </p:txBody>
      </p:sp>
      <p:sp>
        <p:nvSpPr>
          <p:cNvPr id="7" name="文本框 6"/>
          <p:cNvSpPr txBox="1"/>
          <p:nvPr/>
        </p:nvSpPr>
        <p:spPr>
          <a:xfrm>
            <a:off x="5702935" y="2621280"/>
            <a:ext cx="4889500" cy="16148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b="1" spc="150">
                <a:solidFill>
                  <a:schemeClr val="tx1"/>
                </a:solidFill>
                <a:uFillTx/>
              </a:rPr>
              <a:t>思考</a:t>
            </a:r>
            <a:endParaRPr lang="zh-CN" altLang="en-US" b="1" spc="150">
              <a:solidFill>
                <a:schemeClr val="tx1"/>
              </a:solidFill>
              <a:uFillTx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600" spc="150">
                <a:solidFill>
                  <a:schemeClr val="tx1"/>
                </a:solidFill>
                <a:uFillTx/>
              </a:rPr>
              <a:t>1.  </a:t>
            </a:r>
            <a:r>
              <a:rPr lang="zh-CN" altLang="en-US" sz="1600" spc="150">
                <a:solidFill>
                  <a:schemeClr val="tx1"/>
                </a:solidFill>
                <a:uFillTx/>
              </a:rPr>
              <a:t>前期以题库、搜题工具类</a:t>
            </a:r>
            <a:r>
              <a:rPr lang="en-US" altLang="zh-CN" sz="1600" spc="150">
                <a:solidFill>
                  <a:schemeClr val="tx1"/>
                </a:solidFill>
                <a:uFillTx/>
              </a:rPr>
              <a:t>APP</a:t>
            </a:r>
            <a:r>
              <a:rPr lang="zh-CN" altLang="en-US" sz="1600" spc="150">
                <a:solidFill>
                  <a:schemeClr val="tx1"/>
                </a:solidFill>
                <a:uFillTx/>
              </a:rPr>
              <a:t>打下用户基础；</a:t>
            </a:r>
            <a:endParaRPr lang="zh-CN" altLang="en-US" sz="1600" spc="150">
              <a:solidFill>
                <a:schemeClr val="tx1"/>
              </a:solidFill>
              <a:uFillTx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600" spc="150">
                <a:solidFill>
                  <a:schemeClr val="tx1"/>
                </a:solidFill>
                <a:uFillTx/>
              </a:rPr>
              <a:t>2.  </a:t>
            </a:r>
            <a:r>
              <a:rPr lang="zh-CN" altLang="en-US" sz="1600" spc="150">
                <a:solidFill>
                  <a:schemeClr val="tx1"/>
                </a:solidFill>
                <a:uFillTx/>
              </a:rPr>
              <a:t>目前将前期积累的用户引流至</a:t>
            </a:r>
            <a:r>
              <a:rPr lang="zh-CN" altLang="en-US" sz="1600" b="1" spc="150">
                <a:solidFill>
                  <a:schemeClr val="tx1"/>
                </a:solidFill>
                <a:uFillTx/>
              </a:rPr>
              <a:t>直播课</a:t>
            </a:r>
            <a:r>
              <a:rPr lang="en-US" altLang="zh-CN" sz="1600" b="1" spc="150">
                <a:solidFill>
                  <a:schemeClr val="tx1"/>
                </a:solidFill>
                <a:uFillTx/>
              </a:rPr>
              <a:t>APP</a:t>
            </a:r>
            <a:r>
              <a:rPr lang="zh-CN" altLang="en-US" sz="1600" spc="150">
                <a:solidFill>
                  <a:schemeClr val="tx1"/>
                </a:solidFill>
                <a:uFillTx/>
              </a:rPr>
              <a:t>；</a:t>
            </a:r>
            <a:endParaRPr lang="zh-CN" altLang="en-US" sz="1600" spc="150">
              <a:solidFill>
                <a:schemeClr val="tx1"/>
              </a:solidFill>
              <a:uFillTx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600" spc="150">
                <a:solidFill>
                  <a:schemeClr val="tx1"/>
                </a:solidFill>
                <a:uFillTx/>
              </a:rPr>
              <a:t>3.  </a:t>
            </a:r>
            <a:r>
              <a:rPr lang="zh-CN" altLang="en-US" sz="1600" spc="150">
                <a:solidFill>
                  <a:schemeClr val="tx1"/>
                </a:solidFill>
                <a:uFillTx/>
              </a:rPr>
              <a:t>未来发展智能</a:t>
            </a:r>
            <a:r>
              <a:rPr lang="en-US" altLang="zh-CN" sz="1600" spc="150">
                <a:solidFill>
                  <a:schemeClr val="tx1"/>
                </a:solidFill>
                <a:uFillTx/>
              </a:rPr>
              <a:t>AI</a:t>
            </a:r>
            <a:r>
              <a:rPr lang="zh-CN" altLang="en-US" sz="1600" spc="150">
                <a:solidFill>
                  <a:schemeClr val="tx1"/>
                </a:solidFill>
                <a:uFillTx/>
              </a:rPr>
              <a:t>方向录播课以及细分领域；</a:t>
            </a:r>
            <a:endParaRPr lang="zh-CN" altLang="en-US" sz="1600" spc="150">
              <a:solidFill>
                <a:schemeClr val="tx1"/>
              </a:solidFill>
              <a:uFillTx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92760" y="963295"/>
            <a:ext cx="4724400" cy="5229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7545" y="1249045"/>
            <a:ext cx="5756275" cy="501205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92760" y="317500"/>
            <a:ext cx="43643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/>
              <a:t>背景 </a:t>
            </a:r>
            <a:r>
              <a:rPr lang="en-US" altLang="zh-CN" sz="2800" b="1"/>
              <a:t>- </a:t>
            </a:r>
            <a:r>
              <a:rPr lang="zh-CN" altLang="en-US" sz="2800" b="1"/>
              <a:t>五花八门的</a:t>
            </a:r>
            <a:r>
              <a:rPr lang="zh-CN" altLang="en-US" sz="2800" b="1"/>
              <a:t>直播软件</a:t>
            </a:r>
            <a:endParaRPr lang="zh-CN" altLang="en-US" sz="28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492760" y="317500"/>
            <a:ext cx="40087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/>
              <a:t>背景 </a:t>
            </a:r>
            <a:r>
              <a:rPr lang="en-US" altLang="zh-CN" sz="2800" b="1"/>
              <a:t>- </a:t>
            </a:r>
            <a:r>
              <a:rPr lang="zh-CN" altLang="en-US" sz="2800" b="1"/>
              <a:t>五花八门的</a:t>
            </a:r>
            <a:r>
              <a:rPr lang="zh-CN" altLang="en-US" sz="2800" b="1"/>
              <a:t>直播课</a:t>
            </a:r>
            <a:endParaRPr lang="zh-CN" altLang="en-US" sz="2800" b="1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344805" y="1139825"/>
          <a:ext cx="11501755" cy="488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765"/>
                <a:gridCol w="2016000"/>
                <a:gridCol w="2016125"/>
                <a:gridCol w="2015875"/>
                <a:gridCol w="2016000"/>
                <a:gridCol w="201600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solidFill>
                            <a:srgbClr val="848587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APP</a:t>
                      </a:r>
                      <a:endParaRPr lang="zh-CN" altLang="en-US" sz="1200">
                        <a:solidFill>
                          <a:srgbClr val="848587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rgbClr val="848587"/>
                          </a:solidFill>
                        </a:rPr>
                        <a:t>作业帮直播课</a:t>
                      </a:r>
                      <a:endParaRPr lang="zh-CN" altLang="en-US" sz="1400">
                        <a:solidFill>
                          <a:srgbClr val="848587"/>
                        </a:solidFill>
                      </a:endParaRPr>
                    </a:p>
                  </a:txBody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rgbClr val="848587"/>
                          </a:solidFill>
                          <a:sym typeface="+mn-ea"/>
                        </a:rPr>
                        <a:t>猿辅导</a:t>
                      </a:r>
                      <a:endParaRPr lang="zh-CN" altLang="en-US" sz="1400">
                        <a:solidFill>
                          <a:srgbClr val="848587"/>
                        </a:solidFill>
                        <a:sym typeface="+mn-ea"/>
                      </a:endParaRPr>
                    </a:p>
                  </a:txBody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rgbClr val="848587"/>
                          </a:solidFill>
                          <a:sym typeface="+mn-ea"/>
                        </a:rPr>
                        <a:t>斑马</a:t>
                      </a:r>
                      <a:r>
                        <a:rPr lang="en-US" altLang="zh-CN" sz="1400">
                          <a:solidFill>
                            <a:srgbClr val="848587"/>
                          </a:solidFill>
                          <a:sym typeface="+mn-ea"/>
                        </a:rPr>
                        <a:t>AI</a:t>
                      </a:r>
                      <a:r>
                        <a:rPr lang="zh-CN" altLang="en-US" sz="1400">
                          <a:solidFill>
                            <a:srgbClr val="848587"/>
                          </a:solidFill>
                          <a:sym typeface="+mn-ea"/>
                        </a:rPr>
                        <a:t>课</a:t>
                      </a:r>
                      <a:endParaRPr lang="zh-CN" altLang="en-US" sz="1400">
                        <a:solidFill>
                          <a:srgbClr val="848587"/>
                        </a:solidFill>
                      </a:endParaRPr>
                    </a:p>
                  </a:txBody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1400">
                          <a:solidFill>
                            <a:srgbClr val="848587"/>
                          </a:solidFill>
                        </a:rPr>
                        <a:t>画啦啦</a:t>
                      </a:r>
                      <a:endParaRPr lang="zh-CN" sz="1400">
                        <a:solidFill>
                          <a:srgbClr val="848587"/>
                        </a:solidFill>
                      </a:endParaRPr>
                    </a:p>
                  </a:txBody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rgbClr val="848587"/>
                          </a:solidFill>
                        </a:rPr>
                        <a:t>美术宝</a:t>
                      </a:r>
                      <a:r>
                        <a:rPr lang="en-US" altLang="zh-CN" sz="1400">
                          <a:solidFill>
                            <a:srgbClr val="848587"/>
                          </a:solidFill>
                        </a:rPr>
                        <a:t>1</a:t>
                      </a:r>
                      <a:r>
                        <a:rPr lang="zh-CN" altLang="en-US" sz="1400">
                          <a:solidFill>
                            <a:srgbClr val="848587"/>
                          </a:solidFill>
                        </a:rPr>
                        <a:t>对</a:t>
                      </a:r>
                      <a:r>
                        <a:rPr lang="en-US" altLang="zh-CN" sz="1400">
                          <a:solidFill>
                            <a:srgbClr val="848587"/>
                          </a:solidFill>
                        </a:rPr>
                        <a:t>1</a:t>
                      </a:r>
                      <a:endParaRPr lang="en-US" altLang="zh-CN" sz="1400">
                        <a:solidFill>
                          <a:srgbClr val="848587"/>
                        </a:solidFill>
                      </a:endParaRPr>
                    </a:p>
                  </a:txBody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32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 b="1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上架时间</a:t>
                      </a:r>
                      <a:endParaRPr lang="zh-CN" altLang="en-US" sz="1200" b="1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</a:rPr>
                        <a:t>2017-07</a:t>
                      </a:r>
                      <a:endParaRPr lang="en-US" altLang="zh-CN" sz="12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  <a:sym typeface="+mn-ea"/>
                        </a:rPr>
                        <a:t>2015-05</a:t>
                      </a:r>
                      <a:endParaRPr lang="en-US" altLang="zh-CN" sz="12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  <a:sym typeface="+mn-ea"/>
                        </a:rPr>
                        <a:t>2017-10</a:t>
                      </a:r>
                      <a:endParaRPr lang="en-US" altLang="zh-CN" sz="12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</a:rPr>
                        <a:t>2018-09-21</a:t>
                      </a:r>
                      <a:endParaRPr lang="en-US" altLang="zh-CN" sz="12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</a:rPr>
                        <a:t>2018-04-12</a:t>
                      </a:r>
                      <a:endParaRPr lang="en-US" altLang="zh-CN" sz="12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432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 b="1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课程类型</a:t>
                      </a:r>
                      <a:endParaRPr lang="zh-CN" altLang="en-US" sz="1200" b="1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solidFill>
                            <a:srgbClr val="404040"/>
                          </a:solidFill>
                        </a:rPr>
                        <a:t>主课</a:t>
                      </a:r>
                      <a:endParaRPr lang="zh-CN" altLang="en-US" sz="12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solidFill>
                            <a:srgbClr val="404040"/>
                          </a:solidFill>
                          <a:sym typeface="+mn-ea"/>
                        </a:rPr>
                        <a:t>主课</a:t>
                      </a:r>
                      <a:endParaRPr lang="en-US" altLang="zh-CN" sz="12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solidFill>
                            <a:srgbClr val="404040"/>
                          </a:solidFill>
                        </a:rPr>
                        <a:t>学前教育</a:t>
                      </a:r>
                      <a:endParaRPr lang="zh-CN" altLang="en-US" sz="12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solidFill>
                            <a:srgbClr val="404040"/>
                          </a:solidFill>
                        </a:rPr>
                        <a:t>兴趣爱好</a:t>
                      </a:r>
                      <a:endParaRPr lang="zh-CN" altLang="en-US" sz="12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solidFill>
                            <a:srgbClr val="404040"/>
                          </a:solidFill>
                          <a:sym typeface="+mn-ea"/>
                        </a:rPr>
                        <a:t>兴趣爱好</a:t>
                      </a:r>
                      <a:endParaRPr lang="en-US" altLang="zh-CN" sz="12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 b="1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用户群体</a:t>
                      </a:r>
                      <a:endParaRPr lang="zh-CN" altLang="en-US" sz="1200" b="1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solidFill>
                            <a:srgbClr val="404040"/>
                          </a:solidFill>
                        </a:rPr>
                        <a:t>中小学生（</a:t>
                      </a:r>
                      <a:r>
                        <a:rPr lang="en-US" altLang="zh-CN" sz="1200">
                          <a:solidFill>
                            <a:srgbClr val="404040"/>
                          </a:solidFill>
                        </a:rPr>
                        <a:t>K12</a:t>
                      </a:r>
                      <a:r>
                        <a:rPr lang="zh-CN" altLang="en-US" sz="1200">
                          <a:solidFill>
                            <a:srgbClr val="404040"/>
                          </a:solidFill>
                        </a:rPr>
                        <a:t>）</a:t>
                      </a:r>
                      <a:endParaRPr lang="zh-CN" altLang="en-US" sz="12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solidFill>
                            <a:srgbClr val="404040"/>
                          </a:solidFill>
                          <a:sym typeface="+mn-ea"/>
                        </a:rPr>
                        <a:t>中小学生（</a:t>
                      </a:r>
                      <a:r>
                        <a:rPr lang="en-US" altLang="zh-CN" sz="1200">
                          <a:solidFill>
                            <a:srgbClr val="404040"/>
                          </a:solidFill>
                          <a:sym typeface="+mn-ea"/>
                        </a:rPr>
                        <a:t>K12</a:t>
                      </a:r>
                      <a:r>
                        <a:rPr lang="zh-CN" altLang="en-US" sz="1200">
                          <a:solidFill>
                            <a:srgbClr val="404040"/>
                          </a:solidFill>
                          <a:sym typeface="+mn-ea"/>
                        </a:rPr>
                        <a:t>）</a:t>
                      </a:r>
                      <a:endParaRPr lang="zh-CN" altLang="en-US" sz="12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  <a:sym typeface="+mn-ea"/>
                        </a:rPr>
                        <a:t>2-8</a:t>
                      </a:r>
                      <a:r>
                        <a:rPr lang="zh-CN" altLang="en-US" sz="1200">
                          <a:solidFill>
                            <a:srgbClr val="404040"/>
                          </a:solidFill>
                          <a:sym typeface="+mn-ea"/>
                        </a:rPr>
                        <a:t>岁（学前教育）</a:t>
                      </a:r>
                      <a:endParaRPr lang="zh-CN" altLang="en-US" sz="12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</a:rPr>
                        <a:t>5-12</a:t>
                      </a:r>
                      <a:r>
                        <a:rPr lang="zh-CN" altLang="en-US" sz="1200">
                          <a:solidFill>
                            <a:srgbClr val="404040"/>
                          </a:solidFill>
                        </a:rPr>
                        <a:t>岁</a:t>
                      </a:r>
                      <a:endParaRPr lang="zh-CN" altLang="en-US" sz="12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  <a:sym typeface="+mn-ea"/>
                        </a:rPr>
                        <a:t>4-12</a:t>
                      </a:r>
                      <a:r>
                        <a:rPr lang="zh-CN" altLang="en-US" sz="1200">
                          <a:solidFill>
                            <a:srgbClr val="404040"/>
                          </a:solidFill>
                          <a:sym typeface="+mn-ea"/>
                        </a:rPr>
                        <a:t>岁</a:t>
                      </a:r>
                      <a:endParaRPr lang="zh-CN" altLang="en-US" sz="12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5581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 b="1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口号</a:t>
                      </a:r>
                      <a:endParaRPr lang="zh-CN" altLang="en-US" sz="1200" b="1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solidFill>
                            <a:srgbClr val="404040"/>
                          </a:solidFill>
                        </a:rPr>
                        <a:t>直播课、上作业帮，好成绩、有人帮</a:t>
                      </a:r>
                      <a:endParaRPr lang="zh-CN" altLang="en-US" sz="12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solidFill>
                            <a:srgbClr val="404040"/>
                          </a:solidFill>
                          <a:sym typeface="+mn-ea"/>
                        </a:rPr>
                        <a:t>孩子喜欢老师好</a:t>
                      </a:r>
                      <a:endParaRPr lang="zh-CN" altLang="en-US" sz="1200">
                        <a:solidFill>
                          <a:srgbClr val="404040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200">
                          <a:solidFill>
                            <a:srgbClr val="404040"/>
                          </a:solidFill>
                          <a:sym typeface="+mn-ea"/>
                        </a:rPr>
                        <a:t>网课就上猿辅导</a:t>
                      </a:r>
                      <a:endParaRPr lang="zh-CN" altLang="en-US" sz="12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solidFill>
                            <a:srgbClr val="404040"/>
                          </a:solidFill>
                          <a:sym typeface="+mn-ea"/>
                        </a:rPr>
                        <a:t>学思维 学英语</a:t>
                      </a:r>
                      <a:endParaRPr lang="zh-CN" altLang="en-US" sz="1200">
                        <a:solidFill>
                          <a:srgbClr val="404040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  <a:sym typeface="+mn-ea"/>
                        </a:rPr>
                        <a:t>2-8</a:t>
                      </a:r>
                      <a:r>
                        <a:rPr lang="zh-CN" altLang="en-US" sz="1200">
                          <a:solidFill>
                            <a:srgbClr val="404040"/>
                          </a:solidFill>
                          <a:sym typeface="+mn-ea"/>
                        </a:rPr>
                        <a:t>岁上斑马</a:t>
                      </a:r>
                      <a:endParaRPr lang="zh-CN" altLang="en-US" sz="12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solidFill>
                            <a:srgbClr val="404040"/>
                          </a:solidFill>
                        </a:rPr>
                        <a:t>在家就能学画画</a:t>
                      </a:r>
                      <a:endParaRPr lang="zh-CN" altLang="en-US" sz="12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solidFill>
                            <a:srgbClr val="404040"/>
                          </a:solidFill>
                          <a:sym typeface="+mn-ea"/>
                        </a:rPr>
                        <a:t>专业美术名师 随时随地教你画</a:t>
                      </a:r>
                      <a:endParaRPr lang="zh-CN" altLang="en-US" sz="12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</a:tr>
              <a:tr h="26974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 b="1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课程例子</a:t>
                      </a:r>
                      <a:endParaRPr lang="zh-CN" altLang="en-US" sz="1200" b="1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 fontAlgn="auto">
                        <a:buNone/>
                      </a:pPr>
                      <a:r>
                        <a:rPr lang="zh-CN" altLang="en-US" sz="1200">
                          <a:solidFill>
                            <a:srgbClr val="404040"/>
                          </a:solidFill>
                        </a:rPr>
                        <a:t>秋季双师系统班</a:t>
                      </a:r>
                      <a:endParaRPr lang="zh-CN" altLang="en-US" sz="1200">
                        <a:solidFill>
                          <a:srgbClr val="404040"/>
                        </a:solidFill>
                      </a:endParaRPr>
                    </a:p>
                    <a:p>
                      <a:pPr indent="0" algn="l" fontAlgn="auto">
                        <a:buNone/>
                      </a:pPr>
                      <a:r>
                        <a:rPr lang="zh-CN" altLang="en-US" sz="1200">
                          <a:solidFill>
                            <a:srgbClr val="404040"/>
                          </a:solidFill>
                        </a:rPr>
                        <a:t>二年级语文秋季双视系统班</a:t>
                      </a:r>
                      <a:endParaRPr lang="zh-CN" altLang="en-US" sz="1200">
                        <a:solidFill>
                          <a:srgbClr val="404040"/>
                        </a:solidFill>
                      </a:endParaRPr>
                    </a:p>
                    <a:p>
                      <a:pPr indent="0" algn="l" fontAlgn="auto">
                        <a:buNone/>
                      </a:pPr>
                      <a:r>
                        <a:rPr lang="zh-CN" altLang="en-US" sz="1200">
                          <a:solidFill>
                            <a:srgbClr val="404040"/>
                          </a:solidFill>
                        </a:rPr>
                        <a:t>数学</a:t>
                      </a:r>
                      <a:r>
                        <a:rPr lang="en-US" altLang="zh-CN" sz="1200">
                          <a:solidFill>
                            <a:srgbClr val="404040"/>
                          </a:solidFill>
                        </a:rPr>
                        <a:t>+</a:t>
                      </a:r>
                      <a:r>
                        <a:rPr lang="zh-CN" altLang="en-US" sz="1200">
                          <a:solidFill>
                            <a:srgbClr val="404040"/>
                          </a:solidFill>
                        </a:rPr>
                        <a:t>语文思维特训班</a:t>
                      </a:r>
                      <a:endParaRPr lang="zh-CN" altLang="en-US" sz="1200">
                        <a:solidFill>
                          <a:srgbClr val="404040"/>
                        </a:solidFill>
                      </a:endParaRPr>
                    </a:p>
                    <a:p>
                      <a:pPr indent="0" algn="l" fontAlgn="auto">
                        <a:buNone/>
                      </a:pPr>
                      <a:r>
                        <a:rPr lang="zh-CN" altLang="en-US" sz="1200">
                          <a:solidFill>
                            <a:srgbClr val="404040"/>
                          </a:solidFill>
                        </a:rPr>
                        <a:t>尖端班</a:t>
                      </a:r>
                      <a:endParaRPr lang="zh-CN" altLang="en-US" sz="1200">
                        <a:solidFill>
                          <a:srgbClr val="404040"/>
                        </a:solidFill>
                      </a:endParaRPr>
                    </a:p>
                    <a:p>
                      <a:pPr indent="0" algn="l" fontAlgn="auto">
                        <a:buNone/>
                      </a:pPr>
                      <a:r>
                        <a:rPr lang="zh-CN" altLang="en-US" sz="1200">
                          <a:solidFill>
                            <a:srgbClr val="404040"/>
                          </a:solidFill>
                        </a:rPr>
                        <a:t>冲顶班</a:t>
                      </a:r>
                      <a:endParaRPr lang="zh-CN" altLang="en-US" sz="12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 fontAlgn="auto">
                        <a:buClrTx/>
                        <a:buSzTx/>
                        <a:buNone/>
                      </a:pPr>
                      <a:r>
                        <a:rPr lang="zh-CN" altLang="en-US" sz="1200">
                          <a:solidFill>
                            <a:srgbClr val="404040"/>
                          </a:solidFill>
                          <a:sym typeface="+mn-ea"/>
                        </a:rPr>
                        <a:t>二年级寒假数学系统班</a:t>
                      </a:r>
                      <a:endParaRPr lang="zh-CN" altLang="en-US" sz="1200">
                        <a:solidFill>
                          <a:srgbClr val="404040"/>
                        </a:solidFill>
                        <a:sym typeface="+mn-ea"/>
                      </a:endParaRPr>
                    </a:p>
                    <a:p>
                      <a:pPr algn="l" fontAlgn="auto">
                        <a:buClrTx/>
                        <a:buSzTx/>
                        <a:buNone/>
                      </a:pPr>
                      <a:r>
                        <a:rPr lang="zh-CN" altLang="en-US" sz="1200">
                          <a:solidFill>
                            <a:srgbClr val="404040"/>
                          </a:solidFill>
                          <a:sym typeface="+mn-ea"/>
                        </a:rPr>
                        <a:t>剑桥英语寒假系统班</a:t>
                      </a:r>
                      <a:endParaRPr lang="zh-CN" altLang="en-US" sz="1200">
                        <a:solidFill>
                          <a:srgbClr val="404040"/>
                        </a:solidFill>
                        <a:sym typeface="+mn-ea"/>
                      </a:endParaRPr>
                    </a:p>
                    <a:p>
                      <a:pPr algn="l" fontAlgn="auto">
                        <a:buClrTx/>
                        <a:buSzTx/>
                        <a:buNone/>
                      </a:pPr>
                      <a:r>
                        <a:rPr lang="zh-CN" altLang="en-US" sz="1200">
                          <a:solidFill>
                            <a:srgbClr val="404040"/>
                          </a:solidFill>
                          <a:sym typeface="+mn-ea"/>
                        </a:rPr>
                        <a:t>猿编程入门班</a:t>
                      </a:r>
                      <a:endParaRPr lang="zh-CN" altLang="en-US" sz="1200">
                        <a:solidFill>
                          <a:srgbClr val="404040"/>
                        </a:solidFill>
                        <a:sym typeface="+mn-ea"/>
                      </a:endParaRPr>
                    </a:p>
                    <a:p>
                      <a:pPr algn="l" fontAlgn="auto">
                        <a:buClrTx/>
                        <a:buSzTx/>
                        <a:buNone/>
                      </a:pPr>
                      <a:r>
                        <a:rPr lang="zh-CN" altLang="en-US" sz="1200">
                          <a:solidFill>
                            <a:srgbClr val="404040"/>
                          </a:solidFill>
                          <a:sym typeface="+mn-ea"/>
                        </a:rPr>
                        <a:t>目标</a:t>
                      </a:r>
                      <a:r>
                        <a:rPr lang="en-US" altLang="zh-CN" sz="1200">
                          <a:solidFill>
                            <a:srgbClr val="404040"/>
                          </a:solidFill>
                          <a:sym typeface="+mn-ea"/>
                        </a:rPr>
                        <a:t>S</a:t>
                      </a:r>
                      <a:r>
                        <a:rPr lang="zh-CN" altLang="en-US" sz="1200">
                          <a:solidFill>
                            <a:srgbClr val="404040"/>
                          </a:solidFill>
                          <a:sym typeface="+mn-ea"/>
                        </a:rPr>
                        <a:t>班</a:t>
                      </a:r>
                      <a:endParaRPr lang="zh-CN" altLang="en-US" sz="1200">
                        <a:solidFill>
                          <a:srgbClr val="404040"/>
                        </a:solidFill>
                        <a:sym typeface="+mn-ea"/>
                      </a:endParaRPr>
                    </a:p>
                    <a:p>
                      <a:pPr algn="l" fontAlgn="auto">
                        <a:buClrTx/>
                        <a:buSzTx/>
                        <a:buNone/>
                      </a:pPr>
                      <a:r>
                        <a:rPr lang="zh-CN" altLang="en-US" sz="1200">
                          <a:solidFill>
                            <a:srgbClr val="404040"/>
                          </a:solidFill>
                          <a:sym typeface="+mn-ea"/>
                        </a:rPr>
                        <a:t>目标</a:t>
                      </a:r>
                      <a:r>
                        <a:rPr lang="en-US" altLang="zh-CN" sz="1200">
                          <a:solidFill>
                            <a:srgbClr val="404040"/>
                          </a:solidFill>
                          <a:sym typeface="+mn-ea"/>
                        </a:rPr>
                        <a:t>A+</a:t>
                      </a:r>
                      <a:r>
                        <a:rPr lang="zh-CN" altLang="en-US" sz="1200">
                          <a:solidFill>
                            <a:srgbClr val="404040"/>
                          </a:solidFill>
                          <a:sym typeface="+mn-ea"/>
                        </a:rPr>
                        <a:t>班</a:t>
                      </a:r>
                      <a:endParaRPr lang="zh-CN" altLang="en-US" sz="12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 fontAlgn="auto">
                        <a:buClrTx/>
                        <a:buSzTx/>
                        <a:buNone/>
                      </a:pPr>
                      <a:r>
                        <a:rPr lang="zh-CN" altLang="en-US" sz="1200">
                          <a:solidFill>
                            <a:srgbClr val="404040"/>
                          </a:solidFill>
                        </a:rPr>
                        <a:t>语文系统课</a:t>
                      </a:r>
                      <a:endParaRPr lang="zh-CN" altLang="en-US" sz="1200">
                        <a:solidFill>
                          <a:srgbClr val="404040"/>
                        </a:solidFill>
                      </a:endParaRPr>
                    </a:p>
                    <a:p>
                      <a:pPr algn="l" fontAlgn="auto">
                        <a:buClrTx/>
                        <a:buSzTx/>
                        <a:buNone/>
                      </a:pPr>
                      <a:r>
                        <a:rPr lang="zh-CN" altLang="en-US" sz="1200">
                          <a:solidFill>
                            <a:srgbClr val="404040"/>
                          </a:solidFill>
                        </a:rPr>
                        <a:t>思维系统可</a:t>
                      </a:r>
                      <a:endParaRPr lang="zh-CN" altLang="en-US" sz="1200">
                        <a:solidFill>
                          <a:srgbClr val="404040"/>
                        </a:solidFill>
                      </a:endParaRPr>
                    </a:p>
                    <a:p>
                      <a:pPr algn="l" fontAlgn="auto">
                        <a:buClrTx/>
                        <a:buSzTx/>
                        <a:buNone/>
                      </a:pPr>
                      <a:r>
                        <a:rPr lang="zh-CN" altLang="en-US" sz="1200">
                          <a:solidFill>
                            <a:srgbClr val="404040"/>
                          </a:solidFill>
                        </a:rPr>
                        <a:t>语文系统课</a:t>
                      </a:r>
                      <a:endParaRPr lang="zh-CN" altLang="en-US" sz="12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 fontAlgn="auto">
                        <a:buClrTx/>
                        <a:buSzTx/>
                        <a:buNone/>
                      </a:pPr>
                      <a:r>
                        <a:rPr lang="zh-CN" altLang="en-US" sz="1200">
                          <a:solidFill>
                            <a:srgbClr val="404040"/>
                          </a:solidFill>
                        </a:rPr>
                        <a:t>体验课</a:t>
                      </a:r>
                      <a:endParaRPr lang="zh-CN" altLang="en-US" sz="1200">
                        <a:solidFill>
                          <a:srgbClr val="404040"/>
                        </a:solidFill>
                      </a:endParaRPr>
                    </a:p>
                    <a:p>
                      <a:pPr algn="l" fontAlgn="auto">
                        <a:buClrTx/>
                        <a:buSzTx/>
                        <a:buNone/>
                      </a:pPr>
                      <a:r>
                        <a:rPr lang="zh-CN" altLang="en-US" sz="1200">
                          <a:solidFill>
                            <a:srgbClr val="404040"/>
                          </a:solidFill>
                        </a:rPr>
                        <a:t>正式课</a:t>
                      </a:r>
                      <a:endParaRPr lang="zh-CN" altLang="en-US" sz="1200">
                        <a:solidFill>
                          <a:srgbClr val="404040"/>
                        </a:solidFill>
                      </a:endParaRPr>
                    </a:p>
                    <a:p>
                      <a:pPr algn="l" fontAlgn="auto">
                        <a:buClrTx/>
                        <a:buSzTx/>
                        <a:buNone/>
                      </a:pPr>
                      <a:r>
                        <a:rPr lang="zh-CN" altLang="en-US" sz="1200">
                          <a:solidFill>
                            <a:srgbClr val="404040"/>
                          </a:solidFill>
                        </a:rPr>
                        <a:t>专题课</a:t>
                      </a:r>
                      <a:endParaRPr lang="zh-CN" altLang="en-US" sz="12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 fontAlgn="auto">
                        <a:buClrTx/>
                        <a:buSzTx/>
                        <a:buNone/>
                      </a:pPr>
                      <a:r>
                        <a:rPr lang="zh-CN" altLang="en-US" sz="1200">
                          <a:solidFill>
                            <a:srgbClr val="404040"/>
                          </a:solidFill>
                          <a:sym typeface="+mn-ea"/>
                        </a:rPr>
                        <a:t>4-5岁是涂鸦期</a:t>
                      </a:r>
                      <a:endParaRPr lang="zh-CN" altLang="en-US" sz="1200">
                        <a:solidFill>
                          <a:srgbClr val="404040"/>
                        </a:solidFill>
                        <a:sym typeface="+mn-ea"/>
                      </a:endParaRPr>
                    </a:p>
                    <a:p>
                      <a:pPr algn="l" fontAlgn="auto">
                        <a:buClrTx/>
                        <a:buSzTx/>
                        <a:buNone/>
                      </a:pPr>
                      <a:r>
                        <a:rPr lang="zh-CN" altLang="en-US" sz="1200">
                          <a:solidFill>
                            <a:srgbClr val="404040"/>
                          </a:solidFill>
                          <a:sym typeface="+mn-ea"/>
                        </a:rPr>
                        <a:t>6-9岁被称为前后图示期</a:t>
                      </a:r>
                      <a:endParaRPr lang="zh-CN" altLang="en-US" sz="1200">
                        <a:solidFill>
                          <a:srgbClr val="404040"/>
                        </a:solidFill>
                        <a:sym typeface="+mn-ea"/>
                      </a:endParaRPr>
                    </a:p>
                    <a:p>
                      <a:pPr algn="l" fontAlgn="auto">
                        <a:buClrTx/>
                        <a:buSzTx/>
                        <a:buNone/>
                      </a:pPr>
                      <a:r>
                        <a:rPr lang="zh-CN" altLang="en-US" sz="1200">
                          <a:solidFill>
                            <a:srgbClr val="404040"/>
                          </a:solidFill>
                          <a:sym typeface="+mn-ea"/>
                        </a:rPr>
                        <a:t>10-12岁是写实期</a:t>
                      </a:r>
                      <a:endParaRPr lang="zh-CN" altLang="en-US" sz="12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492760" y="317500"/>
            <a:ext cx="36531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/>
              <a:t>背景 </a:t>
            </a:r>
            <a:r>
              <a:rPr lang="en-US" altLang="zh-CN" sz="2800" b="1"/>
              <a:t>- </a:t>
            </a:r>
            <a:r>
              <a:rPr lang="zh-CN" altLang="en-US" sz="2800" b="1"/>
              <a:t>五花八门的活动</a:t>
            </a:r>
            <a:endParaRPr lang="zh-CN" altLang="en-US" sz="2800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1288415"/>
            <a:ext cx="3289300" cy="16567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8950" y="1560830"/>
            <a:ext cx="2428875" cy="43192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0" y="3122295"/>
            <a:ext cx="1664970" cy="29603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1050" y="1560830"/>
            <a:ext cx="2543175" cy="45218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5185" y="3476625"/>
            <a:ext cx="1886585" cy="6896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3125" y="4410710"/>
            <a:ext cx="1858645" cy="8883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492760" y="317500"/>
            <a:ext cx="18751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/>
              <a:t>背景 </a:t>
            </a:r>
            <a:r>
              <a:rPr lang="en-US" altLang="zh-CN" sz="2800" b="1"/>
              <a:t>- </a:t>
            </a:r>
            <a:r>
              <a:rPr lang="zh-CN" altLang="en-US" sz="2800" b="1"/>
              <a:t>痛点</a:t>
            </a:r>
            <a:endParaRPr lang="zh-CN" altLang="en-US" sz="2800" b="1"/>
          </a:p>
        </p:txBody>
      </p:sp>
      <p:sp>
        <p:nvSpPr>
          <p:cNvPr id="2" name="矩形 1"/>
          <p:cNvSpPr/>
          <p:nvPr/>
        </p:nvSpPr>
        <p:spPr>
          <a:xfrm>
            <a:off x="492760" y="1206500"/>
            <a:ext cx="5028565" cy="736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80</a:t>
            </a:r>
            <a:r>
              <a:rPr lang="zh-CN" altLang="en-US"/>
              <a:t>后、</a:t>
            </a:r>
            <a:r>
              <a:rPr lang="en-US" altLang="zh-CN"/>
              <a:t>90</a:t>
            </a:r>
            <a:r>
              <a:rPr lang="zh-CN" altLang="en-US"/>
              <a:t>后成为家长主体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92760" y="2197100"/>
            <a:ext cx="5028565" cy="736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在线教育的蓬勃发展</a:t>
            </a:r>
            <a:endParaRPr lang="zh-CN"/>
          </a:p>
        </p:txBody>
      </p:sp>
      <p:sp>
        <p:nvSpPr>
          <p:cNvPr id="5" name="矩形 4"/>
          <p:cNvSpPr/>
          <p:nvPr/>
        </p:nvSpPr>
        <p:spPr>
          <a:xfrm>
            <a:off x="6652260" y="1206500"/>
            <a:ext cx="5028565" cy="736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各种软件课程也琳琅满目</a:t>
            </a:r>
            <a:endParaRPr lang="zh-CN"/>
          </a:p>
        </p:txBody>
      </p:sp>
      <p:sp>
        <p:nvSpPr>
          <p:cNvPr id="7" name="矩形 6"/>
          <p:cNvSpPr/>
          <p:nvPr/>
        </p:nvSpPr>
        <p:spPr>
          <a:xfrm>
            <a:off x="6652260" y="2197100"/>
            <a:ext cx="5028565" cy="736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机构课程信息失真</a:t>
            </a:r>
            <a:endParaRPr lang="zh-CN"/>
          </a:p>
        </p:txBody>
      </p:sp>
      <p:sp>
        <p:nvSpPr>
          <p:cNvPr id="10" name="文本框 9"/>
          <p:cNvSpPr txBox="1"/>
          <p:nvPr/>
        </p:nvSpPr>
        <p:spPr>
          <a:xfrm>
            <a:off x="4472940" y="5429250"/>
            <a:ext cx="59182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 b="1">
                <a:latin typeface="黑体" panose="02010609060101010101" charset="-122"/>
                <a:ea typeface="黑体" panose="02010609060101010101" charset="-122"/>
              </a:rPr>
              <a:t>家长</a:t>
            </a:r>
            <a:endParaRPr lang="zh-CN" altLang="en-US" sz="1600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1" name="云形 10"/>
          <p:cNvSpPr/>
          <p:nvPr/>
        </p:nvSpPr>
        <p:spPr>
          <a:xfrm>
            <a:off x="6091555" y="3150235"/>
            <a:ext cx="2755265" cy="171386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转介绍活动诱惑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92760" y="1206500"/>
            <a:ext cx="5028565" cy="736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80</a:t>
            </a:r>
            <a:r>
              <a:rPr lang="zh-CN" altLang="en-US"/>
              <a:t>后、</a:t>
            </a:r>
            <a:r>
              <a:rPr lang="en-US" altLang="zh-CN"/>
              <a:t>90</a:t>
            </a:r>
            <a:r>
              <a:rPr lang="zh-CN" altLang="en-US"/>
              <a:t>后成为家长主体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92760" y="2197100"/>
            <a:ext cx="5028565" cy="736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在线教育的蓬勃发展</a:t>
            </a:r>
            <a:endParaRPr lang="zh-CN"/>
          </a:p>
        </p:txBody>
      </p:sp>
      <p:sp>
        <p:nvSpPr>
          <p:cNvPr id="14" name="云形 13"/>
          <p:cNvSpPr/>
          <p:nvPr/>
        </p:nvSpPr>
        <p:spPr>
          <a:xfrm>
            <a:off x="5990590" y="4947285"/>
            <a:ext cx="2552065" cy="13081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朋友推荐</a:t>
            </a:r>
            <a:endParaRPr lang="zh-CN" altLang="en-US"/>
          </a:p>
          <a:p>
            <a:pPr algn="ctr"/>
            <a:r>
              <a:rPr lang="zh-CN" altLang="en-US"/>
              <a:t>（邀请码）</a:t>
            </a:r>
            <a:endParaRPr lang="zh-CN" altLang="en-US"/>
          </a:p>
        </p:txBody>
      </p:sp>
      <p:sp>
        <p:nvSpPr>
          <p:cNvPr id="15" name="云形 14"/>
          <p:cNvSpPr/>
          <p:nvPr/>
        </p:nvSpPr>
        <p:spPr>
          <a:xfrm>
            <a:off x="9012555" y="3035935"/>
            <a:ext cx="2755265" cy="171386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免费体验课</a:t>
            </a:r>
            <a:endParaRPr lang="zh-CN" altLang="en-US"/>
          </a:p>
        </p:txBody>
      </p:sp>
      <p:pic>
        <p:nvPicPr>
          <p:cNvPr id="16" name="图片 15" descr="家长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74160" y="4107180"/>
            <a:ext cx="1389380" cy="1125855"/>
          </a:xfrm>
          <a:prstGeom prst="rect">
            <a:avLst/>
          </a:prstGeom>
        </p:spPr>
      </p:pic>
      <p:sp>
        <p:nvSpPr>
          <p:cNvPr id="17" name="云形 16"/>
          <p:cNvSpPr/>
          <p:nvPr/>
        </p:nvSpPr>
        <p:spPr>
          <a:xfrm>
            <a:off x="8758555" y="4749800"/>
            <a:ext cx="2095500" cy="130365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XX</a:t>
            </a:r>
            <a:r>
              <a:rPr lang="zh-CN" altLang="en-US" sz="1600"/>
              <a:t>软件销售人员联系</a:t>
            </a:r>
            <a:endParaRPr lang="zh-CN" altLang="en-US" sz="1600"/>
          </a:p>
        </p:txBody>
      </p:sp>
      <p:sp>
        <p:nvSpPr>
          <p:cNvPr id="19" name="圆角矩形 18"/>
          <p:cNvSpPr/>
          <p:nvPr/>
        </p:nvSpPr>
        <p:spPr>
          <a:xfrm>
            <a:off x="1386840" y="3383915"/>
            <a:ext cx="1854200" cy="826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没时间</a:t>
            </a:r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1386840" y="4406900"/>
            <a:ext cx="1854200" cy="826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没精力</a:t>
            </a:r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1386840" y="5429250"/>
            <a:ext cx="1854200" cy="826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没经验</a:t>
            </a:r>
            <a:endParaRPr lang="zh-CN" altLang="en-US"/>
          </a:p>
        </p:txBody>
      </p:sp>
      <p:sp>
        <p:nvSpPr>
          <p:cNvPr id="26" name="右箭头 25"/>
          <p:cNvSpPr/>
          <p:nvPr/>
        </p:nvSpPr>
        <p:spPr>
          <a:xfrm rot="1740000">
            <a:off x="3367405" y="3931920"/>
            <a:ext cx="727075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右箭头 26"/>
          <p:cNvSpPr/>
          <p:nvPr/>
        </p:nvSpPr>
        <p:spPr>
          <a:xfrm>
            <a:off x="3316605" y="4584065"/>
            <a:ext cx="727075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右箭头 27"/>
          <p:cNvSpPr/>
          <p:nvPr/>
        </p:nvSpPr>
        <p:spPr>
          <a:xfrm rot="19320000">
            <a:off x="3272790" y="5306060"/>
            <a:ext cx="916305" cy="332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 rot="10800000">
            <a:off x="5521325" y="4584065"/>
            <a:ext cx="636270" cy="2800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/>
        </p:nvSpPr>
        <p:spPr>
          <a:xfrm>
            <a:off x="1762125" y="2233295"/>
            <a:ext cx="8668385" cy="15513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/>
              <a:t>如何解决？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492760" y="317500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800" b="1"/>
              <a:t>核心功能</a:t>
            </a:r>
            <a:endParaRPr lang="zh-CN" sz="2800" b="1"/>
          </a:p>
        </p:txBody>
      </p:sp>
      <p:sp>
        <p:nvSpPr>
          <p:cNvPr id="3" name="圆角矩形 2"/>
          <p:cNvSpPr/>
          <p:nvPr/>
        </p:nvSpPr>
        <p:spPr>
          <a:xfrm>
            <a:off x="1694180" y="1941830"/>
            <a:ext cx="2756535" cy="1183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基本信息填写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694180" y="3656330"/>
            <a:ext cx="2756535" cy="1183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推荐课程对比</a:t>
            </a:r>
            <a:endParaRPr lang="zh-CN" altLang="en-US"/>
          </a:p>
        </p:txBody>
      </p:sp>
      <p:sp>
        <p:nvSpPr>
          <p:cNvPr id="5" name="折角形 4"/>
          <p:cNvSpPr/>
          <p:nvPr/>
        </p:nvSpPr>
        <p:spPr>
          <a:xfrm>
            <a:off x="4933315" y="1759585"/>
            <a:ext cx="5273675" cy="1548130"/>
          </a:xfrm>
          <a:prstGeom prst="folded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en-US" altLang="zh-CN"/>
          </a:p>
          <a:p>
            <a:pPr algn="l"/>
            <a:r>
              <a:rPr lang="en-US" altLang="zh-CN"/>
              <a:t>1. </a:t>
            </a:r>
            <a:r>
              <a:rPr lang="zh-CN" altLang="en-US">
                <a:sym typeface="+mn-ea"/>
              </a:rPr>
              <a:t>基本信息：</a:t>
            </a:r>
            <a:r>
              <a:rPr lang="zh-CN" altLang="en-US"/>
              <a:t>年龄、年级、性别、地域等；</a:t>
            </a:r>
            <a:endParaRPr lang="zh-CN" altLang="en-US"/>
          </a:p>
          <a:p>
            <a:pPr algn="l"/>
            <a:r>
              <a:rPr lang="en-US" altLang="zh-CN"/>
              <a:t>2. </a:t>
            </a:r>
            <a:r>
              <a:rPr lang="zh-CN" altLang="en-US"/>
              <a:t>学习信息：科目平均成绩；</a:t>
            </a:r>
            <a:endParaRPr lang="zh-CN" altLang="en-US"/>
          </a:p>
          <a:p>
            <a:pPr algn="l"/>
            <a:r>
              <a:rPr lang="en-US" altLang="zh-CN"/>
              <a:t>3. </a:t>
            </a:r>
            <a:r>
              <a:rPr lang="zh-CN" altLang="en-US"/>
              <a:t>兴趣爱好：希望培养的特长；</a:t>
            </a:r>
            <a:endParaRPr lang="zh-CN" altLang="en-US"/>
          </a:p>
          <a:p>
            <a:pPr algn="l"/>
            <a:r>
              <a:rPr lang="en-US" altLang="zh-CN"/>
              <a:t>4. </a:t>
            </a:r>
            <a:r>
              <a:rPr lang="zh-CN" altLang="en-US"/>
              <a:t>经济情况；</a:t>
            </a:r>
            <a:endParaRPr lang="zh-CN" altLang="en-US"/>
          </a:p>
        </p:txBody>
      </p:sp>
      <p:sp>
        <p:nvSpPr>
          <p:cNvPr id="7" name="折角形 6"/>
          <p:cNvSpPr/>
          <p:nvPr/>
        </p:nvSpPr>
        <p:spPr>
          <a:xfrm>
            <a:off x="4933315" y="3656330"/>
            <a:ext cx="4179570" cy="1183640"/>
          </a:xfrm>
          <a:prstGeom prst="folded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1. </a:t>
            </a:r>
            <a:r>
              <a:rPr lang="zh-CN" altLang="en-US"/>
              <a:t>课程推荐（推荐指数）列表；</a:t>
            </a:r>
            <a:endParaRPr lang="zh-CN" altLang="en-US"/>
          </a:p>
          <a:p>
            <a:pPr algn="l"/>
            <a:r>
              <a:rPr lang="en-US" altLang="zh-CN"/>
              <a:t>2. </a:t>
            </a:r>
            <a:r>
              <a:rPr lang="zh-CN" altLang="en-US"/>
              <a:t>课程信息对比表；</a:t>
            </a:r>
            <a:endParaRPr lang="zh-CN" altLang="en-US"/>
          </a:p>
        </p:txBody>
      </p:sp>
      <p:cxnSp>
        <p:nvCxnSpPr>
          <p:cNvPr id="8" name="直接箭头连接符 7"/>
          <p:cNvCxnSpPr>
            <a:stCxn id="3" idx="2"/>
            <a:endCxn id="4" idx="0"/>
          </p:cNvCxnSpPr>
          <p:nvPr/>
        </p:nvCxnSpPr>
        <p:spPr>
          <a:xfrm>
            <a:off x="3072765" y="3125470"/>
            <a:ext cx="0" cy="530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8235,&quot;width&quot;:7440}"/>
</p:tagLst>
</file>

<file path=ppt/tags/tag2.xml><?xml version="1.0" encoding="utf-8"?>
<p:tagLst xmlns:p="http://schemas.openxmlformats.org/presentationml/2006/main">
  <p:tag name="KSO_WM_UNIT_TABLE_BEAUTIFY" val="smartTable{094319db-3928-40ea-83d4-c51f62bce123}"/>
  <p:tag name="TABLE_EMPHASIZE_COLOR" val="8684935"/>
  <p:tag name="TABLE_SKINIDX" val="-1"/>
  <p:tag name="TABLE_COLORIDX" val="l"/>
  <p:tag name="TABLE_COLOR_RGB" val="0x000000*0xFFFFFF*0x44546A*0xE6E5E5*0x848587*0x738499*0x817CA0*0x9B819F*0xA7878C*0xAB968B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800</Words>
  <Application>WPS 演示</Application>
  <PresentationFormat>宽屏</PresentationFormat>
  <Paragraphs>186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Calibri</vt:lpstr>
      <vt:lpstr>Arial Unicode MS</vt:lpstr>
      <vt:lpstr>黑体</vt:lpstr>
      <vt:lpstr>Office 主题</vt:lpstr>
      <vt:lpstr>网课对比软件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网课对比软件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良浩咯</cp:lastModifiedBy>
  <cp:revision>5</cp:revision>
  <dcterms:created xsi:type="dcterms:W3CDTF">2020-10-17T06:34:00Z</dcterms:created>
  <dcterms:modified xsi:type="dcterms:W3CDTF">2020-10-19T14:32:14Z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