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84" r:id="rId1"/>
  </p:sldMasterIdLst>
  <p:notesMasterIdLst>
    <p:notesMasterId r:id="rId15"/>
  </p:notesMasterIdLst>
  <p:sldIdLst>
    <p:sldId id="264" r:id="rId2"/>
    <p:sldId id="256" r:id="rId3"/>
    <p:sldId id="346" r:id="rId4"/>
    <p:sldId id="347" r:id="rId5"/>
    <p:sldId id="330" r:id="rId6"/>
    <p:sldId id="348" r:id="rId7"/>
    <p:sldId id="343" r:id="rId8"/>
    <p:sldId id="352" r:id="rId9"/>
    <p:sldId id="322" r:id="rId10"/>
    <p:sldId id="350" r:id="rId11"/>
    <p:sldId id="351" r:id="rId12"/>
    <p:sldId id="260" r:id="rId13"/>
    <p:sldId id="349" r:id="rId14"/>
  </p:sldIdLst>
  <p:sldSz cx="9144000" cy="6858000" type="screen4x3"/>
  <p:notesSz cx="6858000" cy="9144000"/>
  <p:embeddedFontLst>
    <p:embeddedFont>
      <p:font typeface="Ancizar Sans" panose="020B0602040300000003" pitchFamily="34" charset="0"/>
      <p:regular r:id="rId16"/>
      <p:bold r:id="rId17"/>
      <p:italic r:id="rId18"/>
      <p:boldItalic r:id="rId19"/>
    </p:embeddedFont>
    <p:embeddedFont>
      <p:font typeface="Ancizar Sans Black" panose="020B0A02040300000003" pitchFamily="34" charset="0"/>
      <p:bold r:id="rId20"/>
      <p:boldItalic r:id="rId21"/>
    </p:embeddedFont>
    <p:embeddedFont>
      <p:font typeface="Ancizar Serif" panose="020A0602070300000003" pitchFamily="18" charset="0"/>
      <p:regular r:id="rId22"/>
      <p:bold r:id="rId23"/>
      <p:italic r:id="rId24"/>
      <p:boldItalic r:id="rId25"/>
    </p:embeddedFont>
    <p:embeddedFont>
      <p:font typeface="Ancizar Serif Extrabold" panose="020A0902070300000003" pitchFamily="18" charset="0"/>
      <p:bold r:id="rId26"/>
      <p:boldItalic r:id="rId27"/>
    </p:embeddedFont>
    <p:embeddedFont>
      <p:font typeface="Calibri" panose="020F0502020204030204" pitchFamily="34"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E6CC"/>
    <a:srgbClr val="E03A00"/>
    <a:srgbClr val="172B7E"/>
    <a:srgbClr val="2BA287"/>
    <a:srgbClr val="19A78C"/>
    <a:srgbClr val="19937C"/>
    <a:srgbClr val="43AB97"/>
    <a:srgbClr val="CC008C"/>
    <a:srgbClr val="00A480"/>
    <a:srgbClr val="00A4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38" autoAdjust="0"/>
    <p:restoredTop sz="90599" autoAdjust="0"/>
  </p:normalViewPr>
  <p:slideViewPr>
    <p:cSldViewPr snapToGrid="0" snapToObjects="1">
      <p:cViewPr>
        <p:scale>
          <a:sx n="75" d="100"/>
          <a:sy n="75" d="100"/>
        </p:scale>
        <p:origin x="1790" y="4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D907EB-8142-48F0-B511-041D7EA37A0C}" type="doc">
      <dgm:prSet loTypeId="urn:microsoft.com/office/officeart/2005/8/layout/bProcess4" loCatId="process" qsTypeId="urn:microsoft.com/office/officeart/2005/8/quickstyle/simple4" qsCatId="simple" csTypeId="urn:microsoft.com/office/officeart/2005/8/colors/accent1_2" csCatId="accent1" phldr="1"/>
      <dgm:spPr/>
      <dgm:t>
        <a:bodyPr/>
        <a:lstStyle/>
        <a:p>
          <a:endParaRPr lang="en-US"/>
        </a:p>
      </dgm:t>
    </dgm:pt>
    <dgm:pt modelId="{78DFDCDC-244B-4AC6-991D-01FEE8640966}">
      <dgm:prSet phldrT="[Text]">
        <dgm:style>
          <a:lnRef idx="1">
            <a:schemeClr val="accent6"/>
          </a:lnRef>
          <a:fillRef idx="2">
            <a:schemeClr val="accent6"/>
          </a:fillRef>
          <a:effectRef idx="1">
            <a:schemeClr val="accent6"/>
          </a:effectRef>
          <a:fontRef idx="minor">
            <a:schemeClr val="dk1"/>
          </a:fontRef>
        </dgm:style>
      </dgm:prSet>
      <dgm:spPr/>
      <dgm:t>
        <a:bodyPr/>
        <a:lstStyle/>
        <a:p>
          <a:r>
            <a:rPr lang="es-CO" dirty="0"/>
            <a:t>Elige la idea que más te conviene</a:t>
          </a:r>
          <a:endParaRPr lang="en-US" dirty="0"/>
        </a:p>
      </dgm:t>
    </dgm:pt>
    <dgm:pt modelId="{F84BB055-295C-4E32-8314-EFAF0E1A16D9}" type="parTrans" cxnId="{D5903166-1706-480D-BBA9-E1BC7973B76E}">
      <dgm:prSet/>
      <dgm:spPr/>
      <dgm:t>
        <a:bodyPr/>
        <a:lstStyle/>
        <a:p>
          <a:endParaRPr lang="en-US"/>
        </a:p>
      </dgm:t>
    </dgm:pt>
    <dgm:pt modelId="{59C0D9B8-F911-41BF-B712-9C39F12DC2B5}" type="sibTrans" cxnId="{D5903166-1706-480D-BBA9-E1BC7973B76E}">
      <dgm:prSet>
        <dgm:style>
          <a:lnRef idx="1">
            <a:schemeClr val="dk1"/>
          </a:lnRef>
          <a:fillRef idx="2">
            <a:schemeClr val="dk1"/>
          </a:fillRef>
          <a:effectRef idx="1">
            <a:schemeClr val="dk1"/>
          </a:effectRef>
          <a:fontRef idx="minor">
            <a:schemeClr val="dk1"/>
          </a:fontRef>
        </dgm:style>
      </dgm:prSet>
      <dgm:spPr/>
      <dgm:t>
        <a:bodyPr/>
        <a:lstStyle/>
        <a:p>
          <a:endParaRPr lang="en-US"/>
        </a:p>
      </dgm:t>
    </dgm:pt>
    <dgm:pt modelId="{BA5DD113-44E4-4A65-91D0-C0A570D37359}">
      <dgm:prSet phldrT="[Text]">
        <dgm:style>
          <a:lnRef idx="1">
            <a:schemeClr val="accent4"/>
          </a:lnRef>
          <a:fillRef idx="2">
            <a:schemeClr val="accent4"/>
          </a:fillRef>
          <a:effectRef idx="1">
            <a:schemeClr val="accent4"/>
          </a:effectRef>
          <a:fontRef idx="minor">
            <a:schemeClr val="dk1"/>
          </a:fontRef>
        </dgm:style>
      </dgm:prSet>
      <dgm:spPr/>
      <dgm:t>
        <a:bodyPr/>
        <a:lstStyle/>
        <a:p>
          <a:r>
            <a:rPr lang="es-CO" dirty="0"/>
            <a:t>Confía siempre en tus ideas</a:t>
          </a:r>
          <a:endParaRPr lang="en-US" dirty="0"/>
        </a:p>
      </dgm:t>
    </dgm:pt>
    <dgm:pt modelId="{04E0D59A-B838-4807-816F-E75117D14AB1}" type="parTrans" cxnId="{AA8BE54B-0E11-41C6-B4E9-0874EED824DB}">
      <dgm:prSet/>
      <dgm:spPr/>
      <dgm:t>
        <a:bodyPr/>
        <a:lstStyle/>
        <a:p>
          <a:endParaRPr lang="en-US"/>
        </a:p>
      </dgm:t>
    </dgm:pt>
    <dgm:pt modelId="{ACF260F8-E7CF-45CF-80F5-B0F81696229F}" type="sibTrans" cxnId="{AA8BE54B-0E11-41C6-B4E9-0874EED824DB}">
      <dgm:prSet>
        <dgm:style>
          <a:lnRef idx="1">
            <a:schemeClr val="dk1"/>
          </a:lnRef>
          <a:fillRef idx="2">
            <a:schemeClr val="dk1"/>
          </a:fillRef>
          <a:effectRef idx="1">
            <a:schemeClr val="dk1"/>
          </a:effectRef>
          <a:fontRef idx="minor">
            <a:schemeClr val="dk1"/>
          </a:fontRef>
        </dgm:style>
      </dgm:prSet>
      <dgm:spPr/>
      <dgm:t>
        <a:bodyPr/>
        <a:lstStyle/>
        <a:p>
          <a:endParaRPr lang="en-US"/>
        </a:p>
      </dgm:t>
    </dgm:pt>
    <dgm:pt modelId="{C8040640-AE5C-4171-A1E8-C765D08DF031}">
      <dgm:prSet phldrT="[Text]">
        <dgm:style>
          <a:lnRef idx="1">
            <a:schemeClr val="accent5"/>
          </a:lnRef>
          <a:fillRef idx="2">
            <a:schemeClr val="accent5"/>
          </a:fillRef>
          <a:effectRef idx="1">
            <a:schemeClr val="accent5"/>
          </a:effectRef>
          <a:fontRef idx="minor">
            <a:schemeClr val="dk1"/>
          </a:fontRef>
        </dgm:style>
      </dgm:prSet>
      <dgm:spPr/>
      <dgm:t>
        <a:bodyPr/>
        <a:lstStyle/>
        <a:p>
          <a:r>
            <a:rPr lang="es-CO" dirty="0"/>
            <a:t>Anota tus ideas</a:t>
          </a:r>
          <a:endParaRPr lang="en-US" dirty="0"/>
        </a:p>
      </dgm:t>
    </dgm:pt>
    <dgm:pt modelId="{01584A1F-D1BB-48D5-B673-87D5CC92FE2C}" type="parTrans" cxnId="{E9848BD5-14CE-498F-8BA1-37B205652962}">
      <dgm:prSet/>
      <dgm:spPr/>
      <dgm:t>
        <a:bodyPr/>
        <a:lstStyle/>
        <a:p>
          <a:endParaRPr lang="en-US"/>
        </a:p>
      </dgm:t>
    </dgm:pt>
    <dgm:pt modelId="{0025C25F-3C0C-4E81-BABF-C29E3D2D1E24}" type="sibTrans" cxnId="{E9848BD5-14CE-498F-8BA1-37B205652962}">
      <dgm:prSet>
        <dgm:style>
          <a:lnRef idx="1">
            <a:schemeClr val="dk1"/>
          </a:lnRef>
          <a:fillRef idx="2">
            <a:schemeClr val="dk1"/>
          </a:fillRef>
          <a:effectRef idx="1">
            <a:schemeClr val="dk1"/>
          </a:effectRef>
          <a:fontRef idx="minor">
            <a:schemeClr val="dk1"/>
          </a:fontRef>
        </dgm:style>
      </dgm:prSet>
      <dgm:spPr/>
      <dgm:t>
        <a:bodyPr/>
        <a:lstStyle/>
        <a:p>
          <a:endParaRPr lang="en-US"/>
        </a:p>
      </dgm:t>
    </dgm:pt>
    <dgm:pt modelId="{8F2E534E-4B5C-486D-B35D-0F2B354651CB}">
      <dgm:prSet phldrT="[Text]">
        <dgm:style>
          <a:lnRef idx="1">
            <a:schemeClr val="accent2"/>
          </a:lnRef>
          <a:fillRef idx="2">
            <a:schemeClr val="accent2"/>
          </a:fillRef>
          <a:effectRef idx="1">
            <a:schemeClr val="accent2"/>
          </a:effectRef>
          <a:fontRef idx="minor">
            <a:schemeClr val="dk1"/>
          </a:fontRef>
        </dgm:style>
      </dgm:prSet>
      <dgm:spPr/>
      <dgm:t>
        <a:bodyPr/>
        <a:lstStyle/>
        <a:p>
          <a:r>
            <a:rPr lang="es-CO" dirty="0"/>
            <a:t>No te dejes influenciar de forma excesiva</a:t>
          </a:r>
          <a:endParaRPr lang="en-US" dirty="0"/>
        </a:p>
      </dgm:t>
    </dgm:pt>
    <dgm:pt modelId="{6CE21B16-175D-4774-AF4F-3A055125E9D7}" type="parTrans" cxnId="{1BFEC3E7-B133-4D23-99F3-8D5655B96AB0}">
      <dgm:prSet/>
      <dgm:spPr/>
      <dgm:t>
        <a:bodyPr/>
        <a:lstStyle/>
        <a:p>
          <a:endParaRPr lang="en-US"/>
        </a:p>
      </dgm:t>
    </dgm:pt>
    <dgm:pt modelId="{4A1A1778-D63B-4574-8A68-1C0C5C03D003}" type="sibTrans" cxnId="{1BFEC3E7-B133-4D23-99F3-8D5655B96AB0}">
      <dgm:prSet>
        <dgm:style>
          <a:lnRef idx="1">
            <a:schemeClr val="dk1"/>
          </a:lnRef>
          <a:fillRef idx="2">
            <a:schemeClr val="dk1"/>
          </a:fillRef>
          <a:effectRef idx="1">
            <a:schemeClr val="dk1"/>
          </a:effectRef>
          <a:fontRef idx="minor">
            <a:schemeClr val="dk1"/>
          </a:fontRef>
        </dgm:style>
      </dgm:prSet>
      <dgm:spPr/>
      <dgm:t>
        <a:bodyPr/>
        <a:lstStyle/>
        <a:p>
          <a:endParaRPr lang="en-US"/>
        </a:p>
      </dgm:t>
    </dgm:pt>
    <dgm:pt modelId="{42C1050E-5DDA-4C2C-A21F-BBED7F56C96D}">
      <dgm:prSet phldrT="[Text]">
        <dgm:style>
          <a:lnRef idx="1">
            <a:schemeClr val="accent3"/>
          </a:lnRef>
          <a:fillRef idx="2">
            <a:schemeClr val="accent3"/>
          </a:fillRef>
          <a:effectRef idx="1">
            <a:schemeClr val="accent3"/>
          </a:effectRef>
          <a:fontRef idx="minor">
            <a:schemeClr val="dk1"/>
          </a:fontRef>
        </dgm:style>
      </dgm:prSet>
      <dgm:spPr/>
      <dgm:t>
        <a:bodyPr/>
        <a:lstStyle/>
        <a:p>
          <a:r>
            <a:rPr lang="es-CO" dirty="0"/>
            <a:t>Realiza un estudio preliminar para aclarar conceptos</a:t>
          </a:r>
          <a:endParaRPr lang="en-US" dirty="0"/>
        </a:p>
      </dgm:t>
    </dgm:pt>
    <dgm:pt modelId="{8694241D-0083-46FC-9ED5-791AC74C1B26}" type="parTrans" cxnId="{CAC3800D-8590-4EEA-8A01-CC1E4BEDFA70}">
      <dgm:prSet/>
      <dgm:spPr/>
      <dgm:t>
        <a:bodyPr/>
        <a:lstStyle/>
        <a:p>
          <a:endParaRPr lang="en-US"/>
        </a:p>
      </dgm:t>
    </dgm:pt>
    <dgm:pt modelId="{BC3A2946-CFA2-4E2A-8880-B7B21F66821E}" type="sibTrans" cxnId="{CAC3800D-8590-4EEA-8A01-CC1E4BEDFA70}">
      <dgm:prSet>
        <dgm:style>
          <a:lnRef idx="1">
            <a:schemeClr val="dk1"/>
          </a:lnRef>
          <a:fillRef idx="2">
            <a:schemeClr val="dk1"/>
          </a:fillRef>
          <a:effectRef idx="1">
            <a:schemeClr val="dk1"/>
          </a:effectRef>
          <a:fontRef idx="minor">
            <a:schemeClr val="dk1"/>
          </a:fontRef>
        </dgm:style>
      </dgm:prSet>
      <dgm:spPr/>
      <dgm:t>
        <a:bodyPr/>
        <a:lstStyle/>
        <a:p>
          <a:endParaRPr lang="en-US"/>
        </a:p>
      </dgm:t>
    </dgm:pt>
    <dgm:pt modelId="{A1D3618C-5D63-43E2-AB9D-B2BB551ECBD5}">
      <dgm:prSet phldrT="[Text]">
        <dgm:style>
          <a:lnRef idx="1">
            <a:schemeClr val="accent1"/>
          </a:lnRef>
          <a:fillRef idx="2">
            <a:schemeClr val="accent1"/>
          </a:fillRef>
          <a:effectRef idx="1">
            <a:schemeClr val="accent1"/>
          </a:effectRef>
          <a:fontRef idx="minor">
            <a:schemeClr val="dk1"/>
          </a:fontRef>
        </dgm:style>
      </dgm:prSet>
      <dgm:spPr/>
      <dgm:t>
        <a:bodyPr/>
        <a:lstStyle/>
        <a:p>
          <a:r>
            <a:rPr lang="es-CO" dirty="0"/>
            <a:t>Inicia tu revisión bibliográfica para identificar si la idea ya ha sido trabajada antes</a:t>
          </a:r>
          <a:endParaRPr lang="en-US" dirty="0"/>
        </a:p>
      </dgm:t>
    </dgm:pt>
    <dgm:pt modelId="{1428F54E-ECAC-413A-A79D-BE3BC57AB298}" type="parTrans" cxnId="{C79251AF-B216-4E1D-8E98-35351DD17966}">
      <dgm:prSet/>
      <dgm:spPr/>
      <dgm:t>
        <a:bodyPr/>
        <a:lstStyle/>
        <a:p>
          <a:endParaRPr lang="en-US"/>
        </a:p>
      </dgm:t>
    </dgm:pt>
    <dgm:pt modelId="{A0233830-4116-4C49-8772-9E1E6280BF8D}" type="sibTrans" cxnId="{C79251AF-B216-4E1D-8E98-35351DD17966}">
      <dgm:prSet/>
      <dgm:spPr/>
      <dgm:t>
        <a:bodyPr/>
        <a:lstStyle/>
        <a:p>
          <a:endParaRPr lang="en-US"/>
        </a:p>
      </dgm:t>
    </dgm:pt>
    <dgm:pt modelId="{90356A06-3E27-41C9-A11C-830BF3C17D70}" type="pres">
      <dgm:prSet presAssocID="{E6D907EB-8142-48F0-B511-041D7EA37A0C}" presName="Name0" presStyleCnt="0">
        <dgm:presLayoutVars>
          <dgm:dir/>
          <dgm:resizeHandles/>
        </dgm:presLayoutVars>
      </dgm:prSet>
      <dgm:spPr/>
    </dgm:pt>
    <dgm:pt modelId="{AAF951EB-7D72-4ACF-A82D-6C251BCF75E1}" type="pres">
      <dgm:prSet presAssocID="{78DFDCDC-244B-4AC6-991D-01FEE8640966}" presName="compNode" presStyleCnt="0"/>
      <dgm:spPr/>
    </dgm:pt>
    <dgm:pt modelId="{7B4AA27C-EF1F-49FC-9FD0-C47C64D6D479}" type="pres">
      <dgm:prSet presAssocID="{78DFDCDC-244B-4AC6-991D-01FEE8640966}" presName="dummyConnPt" presStyleCnt="0"/>
      <dgm:spPr/>
    </dgm:pt>
    <dgm:pt modelId="{82381995-A468-49B4-BEAA-25F0236938A6}" type="pres">
      <dgm:prSet presAssocID="{78DFDCDC-244B-4AC6-991D-01FEE8640966}" presName="node" presStyleLbl="node1" presStyleIdx="0" presStyleCnt="6">
        <dgm:presLayoutVars>
          <dgm:bulletEnabled val="1"/>
        </dgm:presLayoutVars>
      </dgm:prSet>
      <dgm:spPr/>
    </dgm:pt>
    <dgm:pt modelId="{9441AF9D-7802-4EDB-8F23-19D1B041969A}" type="pres">
      <dgm:prSet presAssocID="{59C0D9B8-F911-41BF-B712-9C39F12DC2B5}" presName="sibTrans" presStyleLbl="bgSibTrans2D1" presStyleIdx="0" presStyleCnt="5"/>
      <dgm:spPr/>
    </dgm:pt>
    <dgm:pt modelId="{3632AE8D-68B4-4D50-8860-89C058F3A199}" type="pres">
      <dgm:prSet presAssocID="{BA5DD113-44E4-4A65-91D0-C0A570D37359}" presName="compNode" presStyleCnt="0"/>
      <dgm:spPr/>
    </dgm:pt>
    <dgm:pt modelId="{96D7BEDB-982D-406E-998C-F39DE2623F24}" type="pres">
      <dgm:prSet presAssocID="{BA5DD113-44E4-4A65-91D0-C0A570D37359}" presName="dummyConnPt" presStyleCnt="0"/>
      <dgm:spPr/>
    </dgm:pt>
    <dgm:pt modelId="{15532425-10CF-4FE8-87EC-CCD6E4720D0A}" type="pres">
      <dgm:prSet presAssocID="{BA5DD113-44E4-4A65-91D0-C0A570D37359}" presName="node" presStyleLbl="node1" presStyleIdx="1" presStyleCnt="6">
        <dgm:presLayoutVars>
          <dgm:bulletEnabled val="1"/>
        </dgm:presLayoutVars>
      </dgm:prSet>
      <dgm:spPr/>
    </dgm:pt>
    <dgm:pt modelId="{BAE3F0CC-8471-4C72-8C24-F8971A1C6464}" type="pres">
      <dgm:prSet presAssocID="{ACF260F8-E7CF-45CF-80F5-B0F81696229F}" presName="sibTrans" presStyleLbl="bgSibTrans2D1" presStyleIdx="1" presStyleCnt="5"/>
      <dgm:spPr/>
    </dgm:pt>
    <dgm:pt modelId="{180987C9-F824-47FA-A7DC-13ECAD9183B1}" type="pres">
      <dgm:prSet presAssocID="{C8040640-AE5C-4171-A1E8-C765D08DF031}" presName="compNode" presStyleCnt="0"/>
      <dgm:spPr/>
    </dgm:pt>
    <dgm:pt modelId="{79F8A7D2-C7DF-465C-AEA1-2E0CF68BD8E3}" type="pres">
      <dgm:prSet presAssocID="{C8040640-AE5C-4171-A1E8-C765D08DF031}" presName="dummyConnPt" presStyleCnt="0"/>
      <dgm:spPr/>
    </dgm:pt>
    <dgm:pt modelId="{633F5E12-6F5E-469F-A7E4-1199EDB2C597}" type="pres">
      <dgm:prSet presAssocID="{C8040640-AE5C-4171-A1E8-C765D08DF031}" presName="node" presStyleLbl="node1" presStyleIdx="2" presStyleCnt="6">
        <dgm:presLayoutVars>
          <dgm:bulletEnabled val="1"/>
        </dgm:presLayoutVars>
      </dgm:prSet>
      <dgm:spPr/>
    </dgm:pt>
    <dgm:pt modelId="{2193DE93-CFE3-4F6A-B5AB-B46364A17EB6}" type="pres">
      <dgm:prSet presAssocID="{0025C25F-3C0C-4E81-BABF-C29E3D2D1E24}" presName="sibTrans" presStyleLbl="bgSibTrans2D1" presStyleIdx="2" presStyleCnt="5"/>
      <dgm:spPr/>
    </dgm:pt>
    <dgm:pt modelId="{1B628558-BC09-4182-93A3-750C9624541C}" type="pres">
      <dgm:prSet presAssocID="{8F2E534E-4B5C-486D-B35D-0F2B354651CB}" presName="compNode" presStyleCnt="0"/>
      <dgm:spPr/>
    </dgm:pt>
    <dgm:pt modelId="{5ECB6CCB-9373-4372-83E0-332B6FA8E63A}" type="pres">
      <dgm:prSet presAssocID="{8F2E534E-4B5C-486D-B35D-0F2B354651CB}" presName="dummyConnPt" presStyleCnt="0"/>
      <dgm:spPr/>
    </dgm:pt>
    <dgm:pt modelId="{C5ECC991-C473-4CD4-A023-68C399013347}" type="pres">
      <dgm:prSet presAssocID="{8F2E534E-4B5C-486D-B35D-0F2B354651CB}" presName="node" presStyleLbl="node1" presStyleIdx="3" presStyleCnt="6">
        <dgm:presLayoutVars>
          <dgm:bulletEnabled val="1"/>
        </dgm:presLayoutVars>
      </dgm:prSet>
      <dgm:spPr/>
    </dgm:pt>
    <dgm:pt modelId="{59A86082-2FA3-469C-9AD5-0ADB90A6CEF9}" type="pres">
      <dgm:prSet presAssocID="{4A1A1778-D63B-4574-8A68-1C0C5C03D003}" presName="sibTrans" presStyleLbl="bgSibTrans2D1" presStyleIdx="3" presStyleCnt="5"/>
      <dgm:spPr/>
    </dgm:pt>
    <dgm:pt modelId="{CC04F684-CD17-4D51-B7F2-671438A945D1}" type="pres">
      <dgm:prSet presAssocID="{42C1050E-5DDA-4C2C-A21F-BBED7F56C96D}" presName="compNode" presStyleCnt="0"/>
      <dgm:spPr/>
    </dgm:pt>
    <dgm:pt modelId="{2FE8869D-813C-40C9-A2B2-3C3126DF01B5}" type="pres">
      <dgm:prSet presAssocID="{42C1050E-5DDA-4C2C-A21F-BBED7F56C96D}" presName="dummyConnPt" presStyleCnt="0"/>
      <dgm:spPr/>
    </dgm:pt>
    <dgm:pt modelId="{19B349C8-7F14-4B7D-8179-D732FF23503C}" type="pres">
      <dgm:prSet presAssocID="{42C1050E-5DDA-4C2C-A21F-BBED7F56C96D}" presName="node" presStyleLbl="node1" presStyleIdx="4" presStyleCnt="6">
        <dgm:presLayoutVars>
          <dgm:bulletEnabled val="1"/>
        </dgm:presLayoutVars>
      </dgm:prSet>
      <dgm:spPr/>
    </dgm:pt>
    <dgm:pt modelId="{4F8940BC-FCA0-42E9-82FD-990651E77579}" type="pres">
      <dgm:prSet presAssocID="{BC3A2946-CFA2-4E2A-8880-B7B21F66821E}" presName="sibTrans" presStyleLbl="bgSibTrans2D1" presStyleIdx="4" presStyleCnt="5"/>
      <dgm:spPr/>
    </dgm:pt>
    <dgm:pt modelId="{550A07B9-4E7E-4382-A6B8-0EFEB0DAD591}" type="pres">
      <dgm:prSet presAssocID="{A1D3618C-5D63-43E2-AB9D-B2BB551ECBD5}" presName="compNode" presStyleCnt="0"/>
      <dgm:spPr/>
    </dgm:pt>
    <dgm:pt modelId="{1DE85D0A-68C2-4179-83B0-DB56FA13BBE8}" type="pres">
      <dgm:prSet presAssocID="{A1D3618C-5D63-43E2-AB9D-B2BB551ECBD5}" presName="dummyConnPt" presStyleCnt="0"/>
      <dgm:spPr/>
    </dgm:pt>
    <dgm:pt modelId="{88EF313A-F8ED-44F3-A200-F6B63BDD56F9}" type="pres">
      <dgm:prSet presAssocID="{A1D3618C-5D63-43E2-AB9D-B2BB551ECBD5}" presName="node" presStyleLbl="node1" presStyleIdx="5" presStyleCnt="6" custLinFactNeighborY="-623">
        <dgm:presLayoutVars>
          <dgm:bulletEnabled val="1"/>
        </dgm:presLayoutVars>
      </dgm:prSet>
      <dgm:spPr/>
    </dgm:pt>
  </dgm:ptLst>
  <dgm:cxnLst>
    <dgm:cxn modelId="{CAC3800D-8590-4EEA-8A01-CC1E4BEDFA70}" srcId="{E6D907EB-8142-48F0-B511-041D7EA37A0C}" destId="{42C1050E-5DDA-4C2C-A21F-BBED7F56C96D}" srcOrd="4" destOrd="0" parTransId="{8694241D-0083-46FC-9ED5-791AC74C1B26}" sibTransId="{BC3A2946-CFA2-4E2A-8880-B7B21F66821E}"/>
    <dgm:cxn modelId="{EE483714-0F32-47BE-90EC-9FE6ED87F573}" type="presOf" srcId="{C8040640-AE5C-4171-A1E8-C765D08DF031}" destId="{633F5E12-6F5E-469F-A7E4-1199EDB2C597}" srcOrd="0" destOrd="0" presId="urn:microsoft.com/office/officeart/2005/8/layout/bProcess4"/>
    <dgm:cxn modelId="{5A783A16-CB96-48D0-AFB5-90F99D6D24C1}" type="presOf" srcId="{A1D3618C-5D63-43E2-AB9D-B2BB551ECBD5}" destId="{88EF313A-F8ED-44F3-A200-F6B63BDD56F9}" srcOrd="0" destOrd="0" presId="urn:microsoft.com/office/officeart/2005/8/layout/bProcess4"/>
    <dgm:cxn modelId="{BCB7E328-4D6D-4D62-9202-3A64C82F1FF3}" type="presOf" srcId="{8F2E534E-4B5C-486D-B35D-0F2B354651CB}" destId="{C5ECC991-C473-4CD4-A023-68C399013347}" srcOrd="0" destOrd="0" presId="urn:microsoft.com/office/officeart/2005/8/layout/bProcess4"/>
    <dgm:cxn modelId="{56A2052B-6ECE-4490-99A3-E0FA13FE2710}" type="presOf" srcId="{78DFDCDC-244B-4AC6-991D-01FEE8640966}" destId="{82381995-A468-49B4-BEAA-25F0236938A6}" srcOrd="0" destOrd="0" presId="urn:microsoft.com/office/officeart/2005/8/layout/bProcess4"/>
    <dgm:cxn modelId="{4CF0F342-50EC-47C8-BE86-0049E5C1B32C}" type="presOf" srcId="{E6D907EB-8142-48F0-B511-041D7EA37A0C}" destId="{90356A06-3E27-41C9-A11C-830BF3C17D70}" srcOrd="0" destOrd="0" presId="urn:microsoft.com/office/officeart/2005/8/layout/bProcess4"/>
    <dgm:cxn modelId="{D5903166-1706-480D-BBA9-E1BC7973B76E}" srcId="{E6D907EB-8142-48F0-B511-041D7EA37A0C}" destId="{78DFDCDC-244B-4AC6-991D-01FEE8640966}" srcOrd="0" destOrd="0" parTransId="{F84BB055-295C-4E32-8314-EFAF0E1A16D9}" sibTransId="{59C0D9B8-F911-41BF-B712-9C39F12DC2B5}"/>
    <dgm:cxn modelId="{1E19D169-F713-4DD3-B84C-808129C9CE14}" type="presOf" srcId="{0025C25F-3C0C-4E81-BABF-C29E3D2D1E24}" destId="{2193DE93-CFE3-4F6A-B5AB-B46364A17EB6}" srcOrd="0" destOrd="0" presId="urn:microsoft.com/office/officeart/2005/8/layout/bProcess4"/>
    <dgm:cxn modelId="{AA8BE54B-0E11-41C6-B4E9-0874EED824DB}" srcId="{E6D907EB-8142-48F0-B511-041D7EA37A0C}" destId="{BA5DD113-44E4-4A65-91D0-C0A570D37359}" srcOrd="1" destOrd="0" parTransId="{04E0D59A-B838-4807-816F-E75117D14AB1}" sibTransId="{ACF260F8-E7CF-45CF-80F5-B0F81696229F}"/>
    <dgm:cxn modelId="{5B4AF44F-4257-4A91-BE08-A739085333D5}" type="presOf" srcId="{42C1050E-5DDA-4C2C-A21F-BBED7F56C96D}" destId="{19B349C8-7F14-4B7D-8179-D732FF23503C}" srcOrd="0" destOrd="0" presId="urn:microsoft.com/office/officeart/2005/8/layout/bProcess4"/>
    <dgm:cxn modelId="{F525BE76-4BE1-40E7-8EDC-4F5C96B2548A}" type="presOf" srcId="{4A1A1778-D63B-4574-8A68-1C0C5C03D003}" destId="{59A86082-2FA3-469C-9AD5-0ADB90A6CEF9}" srcOrd="0" destOrd="0" presId="urn:microsoft.com/office/officeart/2005/8/layout/bProcess4"/>
    <dgm:cxn modelId="{C79251AF-B216-4E1D-8E98-35351DD17966}" srcId="{E6D907EB-8142-48F0-B511-041D7EA37A0C}" destId="{A1D3618C-5D63-43E2-AB9D-B2BB551ECBD5}" srcOrd="5" destOrd="0" parTransId="{1428F54E-ECAC-413A-A79D-BE3BC57AB298}" sibTransId="{A0233830-4116-4C49-8772-9E1E6280BF8D}"/>
    <dgm:cxn modelId="{3D10D5B1-1D6A-49E3-81DF-A540D5DF965D}" type="presOf" srcId="{59C0D9B8-F911-41BF-B712-9C39F12DC2B5}" destId="{9441AF9D-7802-4EDB-8F23-19D1B041969A}" srcOrd="0" destOrd="0" presId="urn:microsoft.com/office/officeart/2005/8/layout/bProcess4"/>
    <dgm:cxn modelId="{535469B3-8722-499C-B16D-A7C490E371DF}" type="presOf" srcId="{BA5DD113-44E4-4A65-91D0-C0A570D37359}" destId="{15532425-10CF-4FE8-87EC-CCD6E4720D0A}" srcOrd="0" destOrd="0" presId="urn:microsoft.com/office/officeart/2005/8/layout/bProcess4"/>
    <dgm:cxn modelId="{0F4D6CCB-E800-4CC9-9149-2AF8E6FF6147}" type="presOf" srcId="{BC3A2946-CFA2-4E2A-8880-B7B21F66821E}" destId="{4F8940BC-FCA0-42E9-82FD-990651E77579}" srcOrd="0" destOrd="0" presId="urn:microsoft.com/office/officeart/2005/8/layout/bProcess4"/>
    <dgm:cxn modelId="{E9848BD5-14CE-498F-8BA1-37B205652962}" srcId="{E6D907EB-8142-48F0-B511-041D7EA37A0C}" destId="{C8040640-AE5C-4171-A1E8-C765D08DF031}" srcOrd="2" destOrd="0" parTransId="{01584A1F-D1BB-48D5-B673-87D5CC92FE2C}" sibTransId="{0025C25F-3C0C-4E81-BABF-C29E3D2D1E24}"/>
    <dgm:cxn modelId="{1043FBDE-748D-4D83-88A9-93523770AB9F}" type="presOf" srcId="{ACF260F8-E7CF-45CF-80F5-B0F81696229F}" destId="{BAE3F0CC-8471-4C72-8C24-F8971A1C6464}" srcOrd="0" destOrd="0" presId="urn:microsoft.com/office/officeart/2005/8/layout/bProcess4"/>
    <dgm:cxn modelId="{1BFEC3E7-B133-4D23-99F3-8D5655B96AB0}" srcId="{E6D907EB-8142-48F0-B511-041D7EA37A0C}" destId="{8F2E534E-4B5C-486D-B35D-0F2B354651CB}" srcOrd="3" destOrd="0" parTransId="{6CE21B16-175D-4774-AF4F-3A055125E9D7}" sibTransId="{4A1A1778-D63B-4574-8A68-1C0C5C03D003}"/>
    <dgm:cxn modelId="{B77C93B5-8D24-45EC-82BC-272F1A75AA98}" type="presParOf" srcId="{90356A06-3E27-41C9-A11C-830BF3C17D70}" destId="{AAF951EB-7D72-4ACF-A82D-6C251BCF75E1}" srcOrd="0" destOrd="0" presId="urn:microsoft.com/office/officeart/2005/8/layout/bProcess4"/>
    <dgm:cxn modelId="{6CB3182D-3001-49E8-A9D2-49F5CD64FA39}" type="presParOf" srcId="{AAF951EB-7D72-4ACF-A82D-6C251BCF75E1}" destId="{7B4AA27C-EF1F-49FC-9FD0-C47C64D6D479}" srcOrd="0" destOrd="0" presId="urn:microsoft.com/office/officeart/2005/8/layout/bProcess4"/>
    <dgm:cxn modelId="{FE5C614F-AB21-47BD-A057-81967D51C3CC}" type="presParOf" srcId="{AAF951EB-7D72-4ACF-A82D-6C251BCF75E1}" destId="{82381995-A468-49B4-BEAA-25F0236938A6}" srcOrd="1" destOrd="0" presId="urn:microsoft.com/office/officeart/2005/8/layout/bProcess4"/>
    <dgm:cxn modelId="{866D1AA1-4180-476B-9D17-11A41857E550}" type="presParOf" srcId="{90356A06-3E27-41C9-A11C-830BF3C17D70}" destId="{9441AF9D-7802-4EDB-8F23-19D1B041969A}" srcOrd="1" destOrd="0" presId="urn:microsoft.com/office/officeart/2005/8/layout/bProcess4"/>
    <dgm:cxn modelId="{95CF1AEE-7CD8-4ABC-82E7-B2B1F6F57075}" type="presParOf" srcId="{90356A06-3E27-41C9-A11C-830BF3C17D70}" destId="{3632AE8D-68B4-4D50-8860-89C058F3A199}" srcOrd="2" destOrd="0" presId="urn:microsoft.com/office/officeart/2005/8/layout/bProcess4"/>
    <dgm:cxn modelId="{C6D50152-B469-4DDC-852A-3B9BD77E6078}" type="presParOf" srcId="{3632AE8D-68B4-4D50-8860-89C058F3A199}" destId="{96D7BEDB-982D-406E-998C-F39DE2623F24}" srcOrd="0" destOrd="0" presId="urn:microsoft.com/office/officeart/2005/8/layout/bProcess4"/>
    <dgm:cxn modelId="{05F167D8-0CDC-439C-8C91-A1BF8E02028B}" type="presParOf" srcId="{3632AE8D-68B4-4D50-8860-89C058F3A199}" destId="{15532425-10CF-4FE8-87EC-CCD6E4720D0A}" srcOrd="1" destOrd="0" presId="urn:microsoft.com/office/officeart/2005/8/layout/bProcess4"/>
    <dgm:cxn modelId="{6D2FFCD4-F325-4194-B5F8-7F3E54B221B8}" type="presParOf" srcId="{90356A06-3E27-41C9-A11C-830BF3C17D70}" destId="{BAE3F0CC-8471-4C72-8C24-F8971A1C6464}" srcOrd="3" destOrd="0" presId="urn:microsoft.com/office/officeart/2005/8/layout/bProcess4"/>
    <dgm:cxn modelId="{F92767F7-814D-4374-8365-29B2EDD2C3B2}" type="presParOf" srcId="{90356A06-3E27-41C9-A11C-830BF3C17D70}" destId="{180987C9-F824-47FA-A7DC-13ECAD9183B1}" srcOrd="4" destOrd="0" presId="urn:microsoft.com/office/officeart/2005/8/layout/bProcess4"/>
    <dgm:cxn modelId="{024C18D6-3887-4D4B-B902-0E2F73C645B7}" type="presParOf" srcId="{180987C9-F824-47FA-A7DC-13ECAD9183B1}" destId="{79F8A7D2-C7DF-465C-AEA1-2E0CF68BD8E3}" srcOrd="0" destOrd="0" presId="urn:microsoft.com/office/officeart/2005/8/layout/bProcess4"/>
    <dgm:cxn modelId="{394B9B4C-2648-438B-8F91-99240621585B}" type="presParOf" srcId="{180987C9-F824-47FA-A7DC-13ECAD9183B1}" destId="{633F5E12-6F5E-469F-A7E4-1199EDB2C597}" srcOrd="1" destOrd="0" presId="urn:microsoft.com/office/officeart/2005/8/layout/bProcess4"/>
    <dgm:cxn modelId="{59590D21-381D-4E06-8221-259779B417CA}" type="presParOf" srcId="{90356A06-3E27-41C9-A11C-830BF3C17D70}" destId="{2193DE93-CFE3-4F6A-B5AB-B46364A17EB6}" srcOrd="5" destOrd="0" presId="urn:microsoft.com/office/officeart/2005/8/layout/bProcess4"/>
    <dgm:cxn modelId="{63F5CDB4-1918-4258-9842-EBAEBAD9B9B7}" type="presParOf" srcId="{90356A06-3E27-41C9-A11C-830BF3C17D70}" destId="{1B628558-BC09-4182-93A3-750C9624541C}" srcOrd="6" destOrd="0" presId="urn:microsoft.com/office/officeart/2005/8/layout/bProcess4"/>
    <dgm:cxn modelId="{3A8FB199-8281-49F5-AF0D-3426F46442B4}" type="presParOf" srcId="{1B628558-BC09-4182-93A3-750C9624541C}" destId="{5ECB6CCB-9373-4372-83E0-332B6FA8E63A}" srcOrd="0" destOrd="0" presId="urn:microsoft.com/office/officeart/2005/8/layout/bProcess4"/>
    <dgm:cxn modelId="{B7C8B78C-9B18-4358-A5C6-9647DD3B2636}" type="presParOf" srcId="{1B628558-BC09-4182-93A3-750C9624541C}" destId="{C5ECC991-C473-4CD4-A023-68C399013347}" srcOrd="1" destOrd="0" presId="urn:microsoft.com/office/officeart/2005/8/layout/bProcess4"/>
    <dgm:cxn modelId="{0E43717F-3152-4BD8-BFAD-8285B844903A}" type="presParOf" srcId="{90356A06-3E27-41C9-A11C-830BF3C17D70}" destId="{59A86082-2FA3-469C-9AD5-0ADB90A6CEF9}" srcOrd="7" destOrd="0" presId="urn:microsoft.com/office/officeart/2005/8/layout/bProcess4"/>
    <dgm:cxn modelId="{9052D783-5873-4862-A528-C181AAB1B51E}" type="presParOf" srcId="{90356A06-3E27-41C9-A11C-830BF3C17D70}" destId="{CC04F684-CD17-4D51-B7F2-671438A945D1}" srcOrd="8" destOrd="0" presId="urn:microsoft.com/office/officeart/2005/8/layout/bProcess4"/>
    <dgm:cxn modelId="{2664B86E-0304-4741-BF90-D978EAFF23F5}" type="presParOf" srcId="{CC04F684-CD17-4D51-B7F2-671438A945D1}" destId="{2FE8869D-813C-40C9-A2B2-3C3126DF01B5}" srcOrd="0" destOrd="0" presId="urn:microsoft.com/office/officeart/2005/8/layout/bProcess4"/>
    <dgm:cxn modelId="{E72426A4-A038-41D6-A489-6913C84250C9}" type="presParOf" srcId="{CC04F684-CD17-4D51-B7F2-671438A945D1}" destId="{19B349C8-7F14-4B7D-8179-D732FF23503C}" srcOrd="1" destOrd="0" presId="urn:microsoft.com/office/officeart/2005/8/layout/bProcess4"/>
    <dgm:cxn modelId="{180378EE-C244-43C0-A150-99181BF5D7C2}" type="presParOf" srcId="{90356A06-3E27-41C9-A11C-830BF3C17D70}" destId="{4F8940BC-FCA0-42E9-82FD-990651E77579}" srcOrd="9" destOrd="0" presId="urn:microsoft.com/office/officeart/2005/8/layout/bProcess4"/>
    <dgm:cxn modelId="{72176F01-8AE2-4756-ADBC-B092B88A8FAB}" type="presParOf" srcId="{90356A06-3E27-41C9-A11C-830BF3C17D70}" destId="{550A07B9-4E7E-4382-A6B8-0EFEB0DAD591}" srcOrd="10" destOrd="0" presId="urn:microsoft.com/office/officeart/2005/8/layout/bProcess4"/>
    <dgm:cxn modelId="{5B06B4AD-052B-4E52-BD48-8BD819EBB76E}" type="presParOf" srcId="{550A07B9-4E7E-4382-A6B8-0EFEB0DAD591}" destId="{1DE85D0A-68C2-4179-83B0-DB56FA13BBE8}" srcOrd="0" destOrd="0" presId="urn:microsoft.com/office/officeart/2005/8/layout/bProcess4"/>
    <dgm:cxn modelId="{F9A9BC62-BECC-4AC8-A837-786D091F23C7}" type="presParOf" srcId="{550A07B9-4E7E-4382-A6B8-0EFEB0DAD591}" destId="{88EF313A-F8ED-44F3-A200-F6B63BDD56F9}"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41AF9D-7802-4EDB-8F23-19D1B041969A}">
      <dsp:nvSpPr>
        <dsp:cNvPr id="0" name=""/>
        <dsp:cNvSpPr/>
      </dsp:nvSpPr>
      <dsp:spPr>
        <a:xfrm rot="5400000">
          <a:off x="-95745" y="927597"/>
          <a:ext cx="1435646" cy="173960"/>
        </a:xfrm>
        <a:prstGeom prst="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sp>
    <dsp:sp modelId="{82381995-A468-49B4-BEAA-25F0236938A6}">
      <dsp:nvSpPr>
        <dsp:cNvPr id="0" name=""/>
        <dsp:cNvSpPr/>
      </dsp:nvSpPr>
      <dsp:spPr>
        <a:xfrm>
          <a:off x="228484" y="2457"/>
          <a:ext cx="1932897" cy="1159738"/>
        </a:xfrm>
        <a:prstGeom prst="roundRect">
          <a:avLst>
            <a:gd name="adj" fmla="val 10000"/>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CO" sz="1400" kern="1200" dirty="0"/>
            <a:t>Elige la idea que más te conviene</a:t>
          </a:r>
          <a:endParaRPr lang="en-US" sz="1400" kern="1200" dirty="0"/>
        </a:p>
      </dsp:txBody>
      <dsp:txXfrm>
        <a:off x="262452" y="36425"/>
        <a:ext cx="1864961" cy="1091802"/>
      </dsp:txXfrm>
    </dsp:sp>
    <dsp:sp modelId="{BAE3F0CC-8471-4C72-8C24-F8971A1C6464}">
      <dsp:nvSpPr>
        <dsp:cNvPr id="0" name=""/>
        <dsp:cNvSpPr/>
      </dsp:nvSpPr>
      <dsp:spPr>
        <a:xfrm rot="5400000">
          <a:off x="-95745" y="2377270"/>
          <a:ext cx="1435646" cy="173960"/>
        </a:xfrm>
        <a:prstGeom prst="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sp>
    <dsp:sp modelId="{15532425-10CF-4FE8-87EC-CCD6E4720D0A}">
      <dsp:nvSpPr>
        <dsp:cNvPr id="0" name=""/>
        <dsp:cNvSpPr/>
      </dsp:nvSpPr>
      <dsp:spPr>
        <a:xfrm>
          <a:off x="228484" y="1452130"/>
          <a:ext cx="1932897" cy="1159738"/>
        </a:xfrm>
        <a:prstGeom prst="roundRect">
          <a:avLst>
            <a:gd name="adj" fmla="val 10000"/>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CO" sz="1400" kern="1200" dirty="0"/>
            <a:t>Confía siempre en tus ideas</a:t>
          </a:r>
          <a:endParaRPr lang="en-US" sz="1400" kern="1200" dirty="0"/>
        </a:p>
      </dsp:txBody>
      <dsp:txXfrm>
        <a:off x="262452" y="1486098"/>
        <a:ext cx="1864961" cy="1091802"/>
      </dsp:txXfrm>
    </dsp:sp>
    <dsp:sp modelId="{2193DE93-CFE3-4F6A-B5AB-B46364A17EB6}">
      <dsp:nvSpPr>
        <dsp:cNvPr id="0" name=""/>
        <dsp:cNvSpPr/>
      </dsp:nvSpPr>
      <dsp:spPr>
        <a:xfrm>
          <a:off x="629090" y="3102107"/>
          <a:ext cx="2556726" cy="173960"/>
        </a:xfrm>
        <a:prstGeom prst="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sp>
    <dsp:sp modelId="{633F5E12-6F5E-469F-A7E4-1199EDB2C597}">
      <dsp:nvSpPr>
        <dsp:cNvPr id="0" name=""/>
        <dsp:cNvSpPr/>
      </dsp:nvSpPr>
      <dsp:spPr>
        <a:xfrm>
          <a:off x="228484" y="2901804"/>
          <a:ext cx="1932897" cy="1159738"/>
        </a:xfrm>
        <a:prstGeom prst="roundRect">
          <a:avLst>
            <a:gd name="adj" fmla="val 10000"/>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CO" sz="1400" kern="1200" dirty="0"/>
            <a:t>Anota tus ideas</a:t>
          </a:r>
          <a:endParaRPr lang="en-US" sz="1400" kern="1200" dirty="0"/>
        </a:p>
      </dsp:txBody>
      <dsp:txXfrm>
        <a:off x="262452" y="2935772"/>
        <a:ext cx="1864961" cy="1091802"/>
      </dsp:txXfrm>
    </dsp:sp>
    <dsp:sp modelId="{59A86082-2FA3-469C-9AD5-0ADB90A6CEF9}">
      <dsp:nvSpPr>
        <dsp:cNvPr id="0" name=""/>
        <dsp:cNvSpPr/>
      </dsp:nvSpPr>
      <dsp:spPr>
        <a:xfrm rot="16200000">
          <a:off x="2475008" y="2377270"/>
          <a:ext cx="1435646" cy="173960"/>
        </a:xfrm>
        <a:prstGeom prst="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sp>
    <dsp:sp modelId="{C5ECC991-C473-4CD4-A023-68C399013347}">
      <dsp:nvSpPr>
        <dsp:cNvPr id="0" name=""/>
        <dsp:cNvSpPr/>
      </dsp:nvSpPr>
      <dsp:spPr>
        <a:xfrm>
          <a:off x="2799238" y="2901804"/>
          <a:ext cx="1932897" cy="1159738"/>
        </a:xfrm>
        <a:prstGeom prst="roundRect">
          <a:avLst>
            <a:gd name="adj" fmla="val 10000"/>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CO" sz="1400" kern="1200" dirty="0"/>
            <a:t>No te dejes influenciar de forma excesiva</a:t>
          </a:r>
          <a:endParaRPr lang="en-US" sz="1400" kern="1200" dirty="0"/>
        </a:p>
      </dsp:txBody>
      <dsp:txXfrm>
        <a:off x="2833206" y="2935772"/>
        <a:ext cx="1864961" cy="1091802"/>
      </dsp:txXfrm>
    </dsp:sp>
    <dsp:sp modelId="{4F8940BC-FCA0-42E9-82FD-990651E77579}">
      <dsp:nvSpPr>
        <dsp:cNvPr id="0" name=""/>
        <dsp:cNvSpPr/>
      </dsp:nvSpPr>
      <dsp:spPr>
        <a:xfrm rot="16200000">
          <a:off x="2473779" y="926368"/>
          <a:ext cx="1438103" cy="173960"/>
        </a:xfrm>
        <a:prstGeom prst="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sp>
    <dsp:sp modelId="{19B349C8-7F14-4B7D-8179-D732FF23503C}">
      <dsp:nvSpPr>
        <dsp:cNvPr id="0" name=""/>
        <dsp:cNvSpPr/>
      </dsp:nvSpPr>
      <dsp:spPr>
        <a:xfrm>
          <a:off x="2799238" y="1452130"/>
          <a:ext cx="1932897" cy="1159738"/>
        </a:xfrm>
        <a:prstGeom prst="roundRect">
          <a:avLst>
            <a:gd name="adj" fmla="val 10000"/>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CO" sz="1400" kern="1200" dirty="0"/>
            <a:t>Realiza un estudio preliminar para aclarar conceptos</a:t>
          </a:r>
          <a:endParaRPr lang="en-US" sz="1400" kern="1200" dirty="0"/>
        </a:p>
      </dsp:txBody>
      <dsp:txXfrm>
        <a:off x="2833206" y="1486098"/>
        <a:ext cx="1864961" cy="1091802"/>
      </dsp:txXfrm>
    </dsp:sp>
    <dsp:sp modelId="{88EF313A-F8ED-44F3-A200-F6B63BDD56F9}">
      <dsp:nvSpPr>
        <dsp:cNvPr id="0" name=""/>
        <dsp:cNvSpPr/>
      </dsp:nvSpPr>
      <dsp:spPr>
        <a:xfrm>
          <a:off x="2799238" y="0"/>
          <a:ext cx="1932897" cy="1159738"/>
        </a:xfrm>
        <a:prstGeom prst="roundRect">
          <a:avLst>
            <a:gd name="adj" fmla="val 10000"/>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s-CO" sz="1400" kern="1200" dirty="0"/>
            <a:t>Inicia tu revisión bibliográfica para identificar si la idea ya ha sido trabajada antes</a:t>
          </a:r>
          <a:endParaRPr lang="en-US" sz="1400" kern="1200" dirty="0"/>
        </a:p>
      </dsp:txBody>
      <dsp:txXfrm>
        <a:off x="2833206" y="33968"/>
        <a:ext cx="1864961" cy="1091802"/>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EE71D3-1067-4107-AECC-D9B6E6E60891}" type="datetimeFigureOut">
              <a:rPr lang="es-CO" smtClean="0"/>
              <a:t>21/02/2023</a:t>
            </a:fld>
            <a:endParaRPr lang="es-CO"/>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3E53D4-25AF-49CE-AAF1-110F105ED3CD}" type="slidenum">
              <a:rPr lang="es-CO" smtClean="0"/>
              <a:t>‹#›</a:t>
            </a:fld>
            <a:endParaRPr lang="es-CO"/>
          </a:p>
        </p:txBody>
      </p:sp>
    </p:spTree>
    <p:extLst>
      <p:ext uri="{BB962C8B-B14F-4D97-AF65-F5344CB8AC3E}">
        <p14:creationId xmlns:p14="http://schemas.microsoft.com/office/powerpoint/2010/main" val="3262508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0" i="0" dirty="0">
                <a:solidFill>
                  <a:srgbClr val="212529"/>
                </a:solidFill>
                <a:effectLst/>
                <a:latin typeface="Roboto" panose="02000000000000000000" pitchFamily="2" charset="0"/>
              </a:rPr>
              <a:t>las ideas que se creen correctas, los prejuicios, el propio recorrido académico, entre otros. Pero además, la mirada personal se desarrolla en el seno de demandas colectivas, pues el conocimiento científico toma sentido y relevancia en la compleja trama de los procesos sociales.</a:t>
            </a:r>
            <a:endParaRPr lang="en-US" dirty="0"/>
          </a:p>
        </p:txBody>
      </p:sp>
      <p:sp>
        <p:nvSpPr>
          <p:cNvPr id="4" name="Slide Number Placeholder 3"/>
          <p:cNvSpPr>
            <a:spLocks noGrp="1"/>
          </p:cNvSpPr>
          <p:nvPr>
            <p:ph type="sldNum" sz="quarter" idx="5"/>
          </p:nvPr>
        </p:nvSpPr>
        <p:spPr/>
        <p:txBody>
          <a:bodyPr/>
          <a:lstStyle/>
          <a:p>
            <a:fld id="{BF3E53D4-25AF-49CE-AAF1-110F105ED3CD}" type="slidenum">
              <a:rPr lang="es-CO" smtClean="0"/>
              <a:t>4</a:t>
            </a:fld>
            <a:endParaRPr lang="es-CO"/>
          </a:p>
        </p:txBody>
      </p:sp>
    </p:spTree>
    <p:extLst>
      <p:ext uri="{BB962C8B-B14F-4D97-AF65-F5344CB8AC3E}">
        <p14:creationId xmlns:p14="http://schemas.microsoft.com/office/powerpoint/2010/main" val="3810338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solidFill>
                  <a:srgbClr val="212529"/>
                </a:solidFill>
                <a:latin typeface="Ancizar Sans" panose="020B0602040300000003" pitchFamily="34" charset="0"/>
                <a:ea typeface="Times New Roman" panose="02020603050405020304" pitchFamily="18" charset="0"/>
                <a:cs typeface="Times New Roman" panose="02020603050405020304" pitchFamily="18" charset="0"/>
              </a:rPr>
              <a:t>Sin embargo, las definiciones más simples serán las que orienten mejor los esfuerzos del estudiante, aquellas que lo conecten con sus propias motivaciones e inquietudes sobre el campo de estudio.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solidFill>
                <a:srgbClr val="212529"/>
              </a:solidFill>
              <a:latin typeface="Ancizar Sans" panose="020B0602040300000003"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b="0" i="0" dirty="0" err="1">
                <a:solidFill>
                  <a:srgbClr val="212529"/>
                </a:solidFill>
                <a:effectLst/>
                <a:latin typeface="Roboto" panose="02000000000000000000" pitchFamily="2" charset="0"/>
              </a:rPr>
              <a:t>ituados</a:t>
            </a:r>
            <a:r>
              <a:rPr lang="es-ES" b="0" i="0" dirty="0">
                <a:solidFill>
                  <a:srgbClr val="212529"/>
                </a:solidFill>
                <a:effectLst/>
                <a:latin typeface="Roboto" panose="02000000000000000000" pitchFamily="2" charset="0"/>
              </a:rPr>
              <a:t> en el </a:t>
            </a:r>
            <a:r>
              <a:rPr lang="es-ES" b="1" i="0" dirty="0">
                <a:solidFill>
                  <a:srgbClr val="212529"/>
                </a:solidFill>
                <a:effectLst/>
                <a:latin typeface="Roboto" panose="02000000000000000000" pitchFamily="2" charset="0"/>
              </a:rPr>
              <a:t>campo de saberes</a:t>
            </a:r>
            <a:r>
              <a:rPr lang="es-ES" b="0" i="0" dirty="0">
                <a:solidFill>
                  <a:srgbClr val="212529"/>
                </a:solidFill>
                <a:effectLst/>
                <a:latin typeface="Roboto" panose="02000000000000000000" pitchFamily="2" charset="0"/>
              </a:rPr>
              <a:t> desde el que trabajamos, esbozamos un primer acercamiento al </a:t>
            </a:r>
            <a:r>
              <a:rPr lang="es-ES" b="1" i="0" dirty="0">
                <a:solidFill>
                  <a:srgbClr val="212529"/>
                </a:solidFill>
                <a:effectLst/>
                <a:latin typeface="Roboto" panose="02000000000000000000" pitchFamily="2" charset="0"/>
              </a:rPr>
              <a:t>tema</a:t>
            </a:r>
            <a:r>
              <a:rPr lang="es-ES" b="0" i="0" dirty="0">
                <a:solidFill>
                  <a:srgbClr val="212529"/>
                </a:solidFill>
                <a:effectLst/>
                <a:latin typeface="Roboto" panose="02000000000000000000" pitchFamily="2" charset="0"/>
              </a:rPr>
              <a:t>, que puede ser más o menos específico. En este punto puede servir, como paso previo a la definición del tema, la selección del </a:t>
            </a:r>
            <a:r>
              <a:rPr lang="es-ES" b="1" i="0" dirty="0">
                <a:solidFill>
                  <a:srgbClr val="212529"/>
                </a:solidFill>
                <a:effectLst/>
                <a:latin typeface="Roboto" panose="02000000000000000000" pitchFamily="2" charset="0"/>
              </a:rPr>
              <a:t>área temática</a:t>
            </a:r>
            <a:r>
              <a:rPr lang="es-ES" b="0" i="0" dirty="0">
                <a:solidFill>
                  <a:srgbClr val="212529"/>
                </a:solidFill>
                <a:effectLst/>
                <a:latin typeface="Roboto" panose="02000000000000000000" pitchFamily="2" charset="0"/>
              </a:rPr>
              <a:t> en la cual circunscribiremos nuestra investigación</a:t>
            </a:r>
            <a:r>
              <a:rPr lang="es-ES" b="0" i="0" dirty="0">
                <a:solidFill>
                  <a:srgbClr val="212529"/>
                </a:solidFill>
                <a:effectLst/>
                <a:latin typeface="Ancizar Sans" panose="020B0602040300000003" pitchFamily="34"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s-ES" b="0" i="0" dirty="0">
                <a:solidFill>
                  <a:srgbClr val="212529"/>
                </a:solidFill>
                <a:effectLst/>
                <a:latin typeface="Roboto" panose="02000000000000000000" pitchFamily="2" charset="0"/>
              </a:rPr>
              <a:t>este esquema no se presenta como un recorrido lineal obligatorio hacia la definición de cada aspecto de la investigación. Si bien las </a:t>
            </a:r>
            <a:r>
              <a:rPr lang="es-ES" b="0" i="1" dirty="0">
                <a:solidFill>
                  <a:srgbClr val="212529"/>
                </a:solidFill>
                <a:effectLst/>
                <a:latin typeface="Roboto" panose="02000000000000000000" pitchFamily="2" charset="0"/>
              </a:rPr>
              <a:t>áreas temáticas</a:t>
            </a:r>
            <a:r>
              <a:rPr lang="es-ES" b="0" i="0" dirty="0">
                <a:solidFill>
                  <a:srgbClr val="212529"/>
                </a:solidFill>
                <a:effectLst/>
                <a:latin typeface="Roboto" panose="02000000000000000000" pitchFamily="2" charset="0"/>
              </a:rPr>
              <a:t> enmarcan a los temas, nada supone que éstas deban ser definidas con antelación al tema. De hecho la mayoría de los investigadores lo hacen al revés: primero delimitan el tema y luego lo circunscriben en el área temática que más se adecue a su trabajo.</a:t>
            </a:r>
            <a:endParaRPr lang="es-ES" b="0" i="0" dirty="0">
              <a:solidFill>
                <a:srgbClr val="212529"/>
              </a:solidFill>
              <a:effectLst/>
              <a:latin typeface="Ancizar Sans" panose="020B0602040300000003"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solidFill>
                <a:srgbClr val="212529"/>
              </a:solidFill>
              <a:latin typeface="Ancizar Sans" panose="020B0602040300000003"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b="0" i="0" dirty="0">
                <a:solidFill>
                  <a:srgbClr val="212529"/>
                </a:solidFill>
                <a:effectLst/>
                <a:latin typeface="Roboto" panose="02000000000000000000" pitchFamily="2" charset="0"/>
              </a:rPr>
              <a:t>Como último nivel en esta pirámide está la definición del </a:t>
            </a:r>
            <a:r>
              <a:rPr lang="es-ES" b="1" i="0" dirty="0">
                <a:solidFill>
                  <a:srgbClr val="212529"/>
                </a:solidFill>
                <a:effectLst/>
                <a:latin typeface="Roboto" panose="02000000000000000000" pitchFamily="2" charset="0"/>
              </a:rPr>
              <a:t>problema de investigación</a:t>
            </a:r>
            <a:r>
              <a:rPr lang="es-ES" b="0" i="0" dirty="0">
                <a:solidFill>
                  <a:srgbClr val="212529"/>
                </a:solidFill>
                <a:effectLst/>
                <a:latin typeface="Roboto" panose="02000000000000000000" pitchFamily="2" charset="0"/>
              </a:rPr>
              <a:t>. Cuando se enuncia el tema, la investigación aún se encuentra en un marco de generalidades. Así, sobre un mismo tema pueden formularse distintos problemas de investigación. </a:t>
            </a:r>
            <a:endParaRPr lang="es-ES" dirty="0">
              <a:solidFill>
                <a:srgbClr val="212529"/>
              </a:solidFill>
              <a:latin typeface="Ancizar Sans" panose="020B0602040300000003" pitchFamily="34" charset="0"/>
              <a:ea typeface="Times New Roman" panose="02020603050405020304" pitchFamily="18" charset="0"/>
              <a:cs typeface="Times New Roman" panose="02020603050405020304" pitchFamily="18"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BF3E53D4-25AF-49CE-AAF1-110F105ED3CD}" type="slidenum">
              <a:rPr lang="es-CO" smtClean="0"/>
              <a:t>5</a:t>
            </a:fld>
            <a:endParaRPr lang="es-CO"/>
          </a:p>
        </p:txBody>
      </p:sp>
    </p:spTree>
    <p:extLst>
      <p:ext uri="{BB962C8B-B14F-4D97-AF65-F5344CB8AC3E}">
        <p14:creationId xmlns:p14="http://schemas.microsoft.com/office/powerpoint/2010/main" val="4148708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0" i="0" dirty="0">
                <a:solidFill>
                  <a:srgbClr val="212529"/>
                </a:solidFill>
                <a:effectLst/>
                <a:latin typeface="Ancizar Sans" panose="020B0602040300000003" pitchFamily="34" charset="0"/>
              </a:rPr>
              <a:t>En esta instancia, uno de los prejuicios habituales entre los tesistas es pensar que si el tema elegido no es novedoso u original, no es digno de ser estudiado. Si bien es importante encontrar nuevos aspectos o factores </a:t>
            </a:r>
            <a:r>
              <a:rPr lang="es-ES" b="0" i="0" dirty="0" err="1">
                <a:solidFill>
                  <a:srgbClr val="212529"/>
                </a:solidFill>
                <a:effectLst/>
                <a:latin typeface="Ancizar Sans" panose="020B0602040300000003" pitchFamily="34" charset="0"/>
              </a:rPr>
              <a:t>estudiables</a:t>
            </a:r>
            <a:r>
              <a:rPr lang="es-ES" b="0" i="0" dirty="0">
                <a:solidFill>
                  <a:srgbClr val="212529"/>
                </a:solidFill>
                <a:effectLst/>
                <a:latin typeface="Ancizar Sans" panose="020B0602040300000003" pitchFamily="34" charset="0"/>
              </a:rPr>
              <a:t>, una investigación no debe pretender ser una nueva verdad sobre el campo disciplinar. El hecho de que el tema en proceso haya sido abordado en otros trabajos no impide avanzar en su desarrollo. Es muy común escuchar: “Elijo este tema porque no hay nada hecho al respecto en el campo”. Tal vez deberíamos pensar que si no se ha hecho nada es porque realmente ese tema no es pertinente o relevante para ser estudiado. Por eso la cuestión de la originalidad no debería ser un factor limitante en la elaboración de una tesis de grado.</a:t>
            </a:r>
          </a:p>
          <a:p>
            <a:endParaRPr lang="es-ES" b="0" i="0" dirty="0">
              <a:solidFill>
                <a:srgbClr val="212529"/>
              </a:solidFill>
              <a:effectLst/>
              <a:latin typeface="Ancizar Sans" panose="020B0602040300000003" pitchFamily="34" charset="0"/>
            </a:endParaRPr>
          </a:p>
          <a:p>
            <a:r>
              <a:rPr lang="es-ES" b="0" i="0" dirty="0">
                <a:solidFill>
                  <a:srgbClr val="212529"/>
                </a:solidFill>
                <a:effectLst/>
                <a:latin typeface="Ancizar Sans" panose="020B0602040300000003" pitchFamily="34" charset="0"/>
              </a:rPr>
              <a:t>La </a:t>
            </a:r>
            <a:r>
              <a:rPr lang="es-ES" b="0" i="0" dirty="0" err="1">
                <a:solidFill>
                  <a:srgbClr val="212529"/>
                </a:solidFill>
                <a:effectLst/>
                <a:latin typeface="Ancizar Sans" panose="020B0602040300000003" pitchFamily="34" charset="0"/>
              </a:rPr>
              <a:t>pertinentcia</a:t>
            </a:r>
            <a:r>
              <a:rPr lang="es-ES" b="0" i="0" dirty="0">
                <a:solidFill>
                  <a:srgbClr val="212529"/>
                </a:solidFill>
                <a:effectLst/>
                <a:latin typeface="Ancizar Sans" panose="020B0602040300000003" pitchFamily="34" charset="0"/>
              </a:rPr>
              <a:t> del tema de </a:t>
            </a:r>
            <a:r>
              <a:rPr lang="es-ES" b="0" i="0" dirty="0" err="1">
                <a:solidFill>
                  <a:srgbClr val="212529"/>
                </a:solidFill>
                <a:effectLst/>
                <a:latin typeface="Ancizar Sans" panose="020B0602040300000003" pitchFamily="34" charset="0"/>
              </a:rPr>
              <a:t>investigacion</a:t>
            </a:r>
            <a:r>
              <a:rPr lang="en-US" b="0" i="0" dirty="0">
                <a:solidFill>
                  <a:srgbClr val="212529"/>
                </a:solidFill>
                <a:effectLst/>
                <a:latin typeface="Ancizar Sans" panose="020B0602040300000003" pitchFamily="34" charset="0"/>
              </a:rPr>
              <a:t>:</a:t>
            </a:r>
            <a:endParaRPr lang="es-ES" b="0" i="0" dirty="0">
              <a:solidFill>
                <a:srgbClr val="212529"/>
              </a:solidFill>
              <a:effectLst/>
              <a:latin typeface="Ancizar Sans" panose="020B0602040300000003" pitchFamily="34" charset="0"/>
            </a:endParaRPr>
          </a:p>
          <a:p>
            <a:r>
              <a:rPr lang="es-ES" b="0" i="0" dirty="0">
                <a:solidFill>
                  <a:srgbClr val="212529"/>
                </a:solidFill>
                <a:effectLst/>
                <a:latin typeface="Ancizar Sans" panose="020B0602040300000003" pitchFamily="34" charset="0"/>
              </a:rPr>
              <a:t>ya que se subestima el alcance de las herramientas y saberes del campo al no estar bien informados sobre las posibilidades que poseen dentro del mismo. </a:t>
            </a:r>
          </a:p>
          <a:p>
            <a:endParaRPr lang="es-ES" b="0" i="0" dirty="0">
              <a:solidFill>
                <a:srgbClr val="212529"/>
              </a:solidFill>
              <a:effectLst/>
              <a:latin typeface="Ancizar Sans" panose="020B06020403000000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495057"/>
                </a:solidFill>
                <a:effectLst/>
                <a:latin typeface="Ancizar Sans" panose="020B0602040300000003" pitchFamily="34" charset="0"/>
              </a:rPr>
              <a:t>Temas</a:t>
            </a:r>
            <a:r>
              <a:rPr lang="en-US" b="0" i="0" dirty="0">
                <a:solidFill>
                  <a:srgbClr val="495057"/>
                </a:solidFill>
                <a:effectLst/>
                <a:latin typeface="Ancizar Sans" panose="020B0602040300000003" pitchFamily="34" charset="0"/>
              </a:rPr>
              <a:t> simples, </a:t>
            </a:r>
            <a:r>
              <a:rPr lang="en-US" b="0" i="0" dirty="0" err="1">
                <a:solidFill>
                  <a:srgbClr val="495057"/>
                </a:solidFill>
                <a:effectLst/>
                <a:latin typeface="Ancizar Sans" panose="020B0602040300000003" pitchFamily="34" charset="0"/>
              </a:rPr>
              <a:t>investigaciones</a:t>
            </a:r>
            <a:r>
              <a:rPr lang="en-US" b="0" i="0" dirty="0">
                <a:solidFill>
                  <a:srgbClr val="495057"/>
                </a:solidFill>
                <a:effectLst/>
                <a:latin typeface="Ancizar Sans" panose="020B0602040300000003" pitchFamily="34" charset="0"/>
              </a:rPr>
              <a:t> </a:t>
            </a:r>
            <a:r>
              <a:rPr lang="en-US" b="0" i="0" dirty="0" err="1">
                <a:solidFill>
                  <a:srgbClr val="495057"/>
                </a:solidFill>
                <a:effectLst/>
                <a:latin typeface="Ancizar Sans" panose="020B0602040300000003" pitchFamily="34" charset="0"/>
              </a:rPr>
              <a:t>complejas</a:t>
            </a:r>
            <a:endParaRPr lang="en-US" b="0" i="0" dirty="0">
              <a:solidFill>
                <a:srgbClr val="495057"/>
              </a:solidFill>
              <a:effectLst/>
              <a:latin typeface="Ancizar Sans" panose="020B0602040300000003" pitchFamily="34" charset="0"/>
            </a:endParaRPr>
          </a:p>
          <a:p>
            <a:r>
              <a:rPr lang="es-ES" b="0" i="0" dirty="0">
                <a:solidFill>
                  <a:srgbClr val="212529"/>
                </a:solidFill>
                <a:effectLst/>
                <a:latin typeface="Ancizar Sans" panose="020B0602040300000003" pitchFamily="34" charset="0"/>
              </a:rPr>
              <a:t>el esfuerzo inicial del investigador tiene que estar enfocado en precisar los límites del trabajo —aunque esos límites pueden modificarse en el transcurso de la investigación—, y en enunciar esos límites de la forma más simple posible. el esfuerzo inicial del investigador tiene que estar enfocado en precisar los límites del trabajo —aunque esos límites pueden modificarse en el transcurso de la investigación—, y en enunciar esos límites de la forma más simple posible.</a:t>
            </a:r>
            <a:endParaRPr lang="en-US" dirty="0">
              <a:latin typeface="Ancizar Sans" panose="020B0602040300000003" pitchFamily="34" charset="0"/>
            </a:endParaRPr>
          </a:p>
        </p:txBody>
      </p:sp>
      <p:sp>
        <p:nvSpPr>
          <p:cNvPr id="4" name="Slide Number Placeholder 3"/>
          <p:cNvSpPr>
            <a:spLocks noGrp="1"/>
          </p:cNvSpPr>
          <p:nvPr>
            <p:ph type="sldNum" sz="quarter" idx="5"/>
          </p:nvPr>
        </p:nvSpPr>
        <p:spPr/>
        <p:txBody>
          <a:bodyPr/>
          <a:lstStyle/>
          <a:p>
            <a:fld id="{BF3E53D4-25AF-49CE-AAF1-110F105ED3CD}" type="slidenum">
              <a:rPr lang="es-CO" smtClean="0"/>
              <a:t>6</a:t>
            </a:fld>
            <a:endParaRPr lang="es-CO"/>
          </a:p>
        </p:txBody>
      </p:sp>
    </p:spTree>
    <p:extLst>
      <p:ext uri="{BB962C8B-B14F-4D97-AF65-F5344CB8AC3E}">
        <p14:creationId xmlns:p14="http://schemas.microsoft.com/office/powerpoint/2010/main" val="229037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https://recursos.ucol.mx/tesis/tema_investigacion.php</a:t>
            </a:r>
          </a:p>
        </p:txBody>
      </p:sp>
      <p:sp>
        <p:nvSpPr>
          <p:cNvPr id="4" name="Slide Number Placeholder 3"/>
          <p:cNvSpPr>
            <a:spLocks noGrp="1"/>
          </p:cNvSpPr>
          <p:nvPr>
            <p:ph type="sldNum" sz="quarter" idx="5"/>
          </p:nvPr>
        </p:nvSpPr>
        <p:spPr/>
        <p:txBody>
          <a:bodyPr/>
          <a:lstStyle/>
          <a:p>
            <a:fld id="{BF3E53D4-25AF-49CE-AAF1-110F105ED3CD}" type="slidenum">
              <a:rPr lang="es-CO" smtClean="0"/>
              <a:t>7</a:t>
            </a:fld>
            <a:endParaRPr lang="es-CO"/>
          </a:p>
        </p:txBody>
      </p:sp>
    </p:spTree>
    <p:extLst>
      <p:ext uri="{BB962C8B-B14F-4D97-AF65-F5344CB8AC3E}">
        <p14:creationId xmlns:p14="http://schemas.microsoft.com/office/powerpoint/2010/main" val="432318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https://recursos.ucol.mx/tesis/tema_investigacion.php</a:t>
            </a:r>
          </a:p>
        </p:txBody>
      </p:sp>
      <p:sp>
        <p:nvSpPr>
          <p:cNvPr id="4" name="Slide Number Placeholder 3"/>
          <p:cNvSpPr>
            <a:spLocks noGrp="1"/>
          </p:cNvSpPr>
          <p:nvPr>
            <p:ph type="sldNum" sz="quarter" idx="5"/>
          </p:nvPr>
        </p:nvSpPr>
        <p:spPr/>
        <p:txBody>
          <a:bodyPr/>
          <a:lstStyle/>
          <a:p>
            <a:fld id="{BF3E53D4-25AF-49CE-AAF1-110F105ED3CD}" type="slidenum">
              <a:rPr lang="es-CO" smtClean="0"/>
              <a:t>8</a:t>
            </a:fld>
            <a:endParaRPr lang="es-CO"/>
          </a:p>
        </p:txBody>
      </p:sp>
    </p:spTree>
    <p:extLst>
      <p:ext uri="{BB962C8B-B14F-4D97-AF65-F5344CB8AC3E}">
        <p14:creationId xmlns:p14="http://schemas.microsoft.com/office/powerpoint/2010/main" val="4112710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solidFill>
                  <a:srgbClr val="333333"/>
                </a:solidFill>
                <a:latin typeface="Ancizar Sans" panose="020B0602040300000003" pitchFamily="34" charset="0"/>
              </a:rPr>
              <a:t>El primer paso en el planteamiento de preguntas consiste en abrir los ojos ante el carácter esencialmente problemático de la realidad.</a:t>
            </a:r>
          </a:p>
          <a:p>
            <a:pPr marL="0" indent="0">
              <a:buNone/>
            </a:pPr>
            <a:endParaRPr lang="es-ES" dirty="0"/>
          </a:p>
          <a:p>
            <a:pPr marL="0" indent="0">
              <a:buNone/>
            </a:pPr>
            <a:endParaRPr lang="es-ES" dirty="0"/>
          </a:p>
          <a:p>
            <a:pPr marL="228600" indent="-228600">
              <a:buAutoNum type="arabicParenR"/>
            </a:pPr>
            <a:r>
              <a:rPr lang="es-ES" dirty="0"/>
              <a:t>“¿Es posible establecer el impacto de la violencia en el sector agrícola desde 1980?”. Pregunte: “¿Cuál ha sido el impacto de la violencia en el sector agrícola desde 1980?”</a:t>
            </a:r>
          </a:p>
          <a:p>
            <a:pPr marL="228600" indent="-228600">
              <a:buAutoNum type="arabicParenR"/>
            </a:pPr>
            <a:r>
              <a:rPr lang="es-ES" dirty="0"/>
              <a:t>“¿El neoliberalismo aumenta la pobreza o la disminuye?” Decida qué quiere preguntar.</a:t>
            </a:r>
          </a:p>
          <a:p>
            <a:r>
              <a:rPr lang="en-US" dirty="0"/>
              <a:t>3) </a:t>
            </a:r>
            <a:r>
              <a:rPr lang="es-ES" dirty="0"/>
              <a:t>“¿Por qué Tolomeo pensó que la tierra está en el centro del universo?” Por más que Ud. se esfuerce, nunca podrá averiguarlo.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4) “¿Puede la biotecnología eliminar los problemas de salud pública en el próximo siglo?” El futuro es, por definición, inaccesible a la investigación empírica.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5= “¿Cuál es el sentido de la existencia?” “¿Cómo funciona el universo y sus alrededores?”</a:t>
            </a:r>
          </a:p>
          <a:p>
            <a:r>
              <a:rPr lang="es-ES" dirty="0"/>
              <a:t> </a:t>
            </a:r>
            <a:endParaRPr lang="en-US" dirty="0"/>
          </a:p>
        </p:txBody>
      </p:sp>
      <p:sp>
        <p:nvSpPr>
          <p:cNvPr id="4" name="Slide Number Placeholder 3"/>
          <p:cNvSpPr>
            <a:spLocks noGrp="1"/>
          </p:cNvSpPr>
          <p:nvPr>
            <p:ph type="sldNum" sz="quarter" idx="5"/>
          </p:nvPr>
        </p:nvSpPr>
        <p:spPr/>
        <p:txBody>
          <a:bodyPr/>
          <a:lstStyle/>
          <a:p>
            <a:fld id="{BF3E53D4-25AF-49CE-AAF1-110F105ED3CD}" type="slidenum">
              <a:rPr lang="es-CO" smtClean="0"/>
              <a:t>10</a:t>
            </a:fld>
            <a:endParaRPr lang="es-CO"/>
          </a:p>
        </p:txBody>
      </p:sp>
    </p:spTree>
    <p:extLst>
      <p:ext uri="{BB962C8B-B14F-4D97-AF65-F5344CB8AC3E}">
        <p14:creationId xmlns:p14="http://schemas.microsoft.com/office/powerpoint/2010/main" val="3642845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 hipótesis de trabajo puede definirse como una “conjetura plausible”; esto significa que, frente a una pregunta, la hipótesis de trabajo es la respuesta más satisfactoria que se pueda proponer, habida cuenta de los vacíos detectados y del estado del conocimiento. La hipótesis es “de trabajo” porque sólo ofrece una respuesta provisional; hay que esperar los resultados de la investigación del trabajo para saber si la hipótesis es o no válida.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err="1"/>
              <a:t>Plausiilidad</a:t>
            </a: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 formulación de esta relación debe ser formalmente correcta (la hipótesis no puede ser tautológica o contradictoria) y las variables tienen que haber sido definidas previamente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Simplicidad</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Simple no significa aquí lo contrario de complejo sino de complicado. Cuantas más variables y supuestos teóricos tenga una hipótesis, tanto más probable es que esté mal formulada o que conduzca a un callejón sin salida.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El contexto de formulación de la hipótesis varía según el formato académico. En la reseña reconstructiva el objetivo es plantear la hipótesis; por eso ésta aparece en la reseña a manera de conclusión. En el ensayo de opinión el objetivo es debatir la hipótesis; por eso ésta se enfrenta con una hipótesis contraria en el desarrollo de la argumentación. En el artículo especializado el objetivo es validar la hipótesis; por eso ésta se plantea en la introducción, antes de la discusión detallada que conduce a su demostración o a su refutación.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BF3E53D4-25AF-49CE-AAF1-110F105ED3CD}" type="slidenum">
              <a:rPr lang="es-CO" smtClean="0"/>
              <a:t>11</a:t>
            </a:fld>
            <a:endParaRPr lang="es-CO"/>
          </a:p>
        </p:txBody>
      </p:sp>
    </p:spTree>
    <p:extLst>
      <p:ext uri="{BB962C8B-B14F-4D97-AF65-F5344CB8AC3E}">
        <p14:creationId xmlns:p14="http://schemas.microsoft.com/office/powerpoint/2010/main" val="166800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https://drive.google.com/drive/folders/14q2-PyM0YWIUASV9k7-tUUmF716jvN3i</a:t>
            </a:r>
          </a:p>
        </p:txBody>
      </p:sp>
      <p:sp>
        <p:nvSpPr>
          <p:cNvPr id="4" name="Slide Number Placeholder 3"/>
          <p:cNvSpPr>
            <a:spLocks noGrp="1"/>
          </p:cNvSpPr>
          <p:nvPr>
            <p:ph type="sldNum" sz="quarter" idx="5"/>
          </p:nvPr>
        </p:nvSpPr>
        <p:spPr/>
        <p:txBody>
          <a:bodyPr/>
          <a:lstStyle/>
          <a:p>
            <a:fld id="{BF3E53D4-25AF-49CE-AAF1-110F105ED3CD}" type="slidenum">
              <a:rPr lang="es-CO" smtClean="0"/>
              <a:t>12</a:t>
            </a:fld>
            <a:endParaRPr lang="es-CO"/>
          </a:p>
        </p:txBody>
      </p:sp>
    </p:spTree>
    <p:extLst>
      <p:ext uri="{BB962C8B-B14F-4D97-AF65-F5344CB8AC3E}">
        <p14:creationId xmlns:p14="http://schemas.microsoft.com/office/powerpoint/2010/main" val="2456107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892DB89D-5D07-394E-9E68-0DA793DAC88A}" type="datetimeFigureOut">
              <a:rPr lang="es-ES" smtClean="0"/>
              <a:t>21/02/2023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0BC2BA4-81C0-F544-BD72-C8CB9DA7C802}" type="slidenum">
              <a:rPr lang="es-ES" smtClean="0"/>
              <a:t>‹#›</a:t>
            </a:fld>
            <a:endParaRPr lang="es-ES"/>
          </a:p>
        </p:txBody>
      </p:sp>
    </p:spTree>
    <p:extLst>
      <p:ext uri="{BB962C8B-B14F-4D97-AF65-F5344CB8AC3E}">
        <p14:creationId xmlns:p14="http://schemas.microsoft.com/office/powerpoint/2010/main" val="2081178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92DB89D-5D07-394E-9E68-0DA793DAC88A}" type="datetimeFigureOut">
              <a:rPr lang="es-ES" smtClean="0"/>
              <a:t>21/02/2023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0BC2BA4-81C0-F544-BD72-C8CB9DA7C802}" type="slidenum">
              <a:rPr lang="es-ES" smtClean="0"/>
              <a:t>‹#›</a:t>
            </a:fld>
            <a:endParaRPr lang="es-ES"/>
          </a:p>
        </p:txBody>
      </p:sp>
    </p:spTree>
    <p:extLst>
      <p:ext uri="{BB962C8B-B14F-4D97-AF65-F5344CB8AC3E}">
        <p14:creationId xmlns:p14="http://schemas.microsoft.com/office/powerpoint/2010/main" val="1768233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92DB89D-5D07-394E-9E68-0DA793DAC88A}" type="datetimeFigureOut">
              <a:rPr lang="es-ES" smtClean="0"/>
              <a:t>21/02/2023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0BC2BA4-81C0-F544-BD72-C8CB9DA7C802}" type="slidenum">
              <a:rPr lang="es-ES" smtClean="0"/>
              <a:t>‹#›</a:t>
            </a:fld>
            <a:endParaRPr lang="es-ES"/>
          </a:p>
        </p:txBody>
      </p:sp>
    </p:spTree>
    <p:extLst>
      <p:ext uri="{BB962C8B-B14F-4D97-AF65-F5344CB8AC3E}">
        <p14:creationId xmlns:p14="http://schemas.microsoft.com/office/powerpoint/2010/main" val="2163113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92DB89D-5D07-394E-9E68-0DA793DAC88A}" type="datetimeFigureOut">
              <a:rPr lang="es-ES" smtClean="0"/>
              <a:t>21/02/2023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0BC2BA4-81C0-F544-BD72-C8CB9DA7C802}" type="slidenum">
              <a:rPr lang="es-ES" smtClean="0"/>
              <a:t>‹#›</a:t>
            </a:fld>
            <a:endParaRPr lang="es-ES"/>
          </a:p>
        </p:txBody>
      </p:sp>
    </p:spTree>
    <p:extLst>
      <p:ext uri="{BB962C8B-B14F-4D97-AF65-F5344CB8AC3E}">
        <p14:creationId xmlns:p14="http://schemas.microsoft.com/office/powerpoint/2010/main" val="310055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Marcador de fecha 3"/>
          <p:cNvSpPr>
            <a:spLocks noGrp="1"/>
          </p:cNvSpPr>
          <p:nvPr>
            <p:ph type="dt" sz="half" idx="10"/>
          </p:nvPr>
        </p:nvSpPr>
        <p:spPr/>
        <p:txBody>
          <a:bodyPr/>
          <a:lstStyle/>
          <a:p>
            <a:fld id="{892DB89D-5D07-394E-9E68-0DA793DAC88A}" type="datetimeFigureOut">
              <a:rPr lang="es-ES" smtClean="0"/>
              <a:t>21/02/2023</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0BC2BA4-81C0-F544-BD72-C8CB9DA7C802}" type="slidenum">
              <a:rPr lang="es-ES" smtClean="0"/>
              <a:t>‹#›</a:t>
            </a:fld>
            <a:endParaRPr lang="es-ES"/>
          </a:p>
        </p:txBody>
      </p:sp>
    </p:spTree>
    <p:extLst>
      <p:ext uri="{BB962C8B-B14F-4D97-AF65-F5344CB8AC3E}">
        <p14:creationId xmlns:p14="http://schemas.microsoft.com/office/powerpoint/2010/main" val="1840981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892DB89D-5D07-394E-9E68-0DA793DAC88A}" type="datetimeFigureOut">
              <a:rPr lang="es-ES" smtClean="0"/>
              <a:t>21/02/2023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0BC2BA4-81C0-F544-BD72-C8CB9DA7C802}" type="slidenum">
              <a:rPr lang="es-ES" smtClean="0"/>
              <a:t>‹#›</a:t>
            </a:fld>
            <a:endParaRPr lang="es-ES"/>
          </a:p>
        </p:txBody>
      </p:sp>
    </p:spTree>
    <p:extLst>
      <p:ext uri="{BB962C8B-B14F-4D97-AF65-F5344CB8AC3E}">
        <p14:creationId xmlns:p14="http://schemas.microsoft.com/office/powerpoint/2010/main" val="3563036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a:t>Haga clic para modificar el estilo de título del patrón</a:t>
            </a:r>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892DB89D-5D07-394E-9E68-0DA793DAC88A}" type="datetimeFigureOut">
              <a:rPr lang="es-ES" smtClean="0"/>
              <a:t>21/02/2023</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90BC2BA4-81C0-F544-BD72-C8CB9DA7C802}" type="slidenum">
              <a:rPr lang="es-ES" smtClean="0"/>
              <a:t>‹#›</a:t>
            </a:fld>
            <a:endParaRPr lang="es-ES"/>
          </a:p>
        </p:txBody>
      </p:sp>
    </p:spTree>
    <p:extLst>
      <p:ext uri="{BB962C8B-B14F-4D97-AF65-F5344CB8AC3E}">
        <p14:creationId xmlns:p14="http://schemas.microsoft.com/office/powerpoint/2010/main" val="1934548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892DB89D-5D07-394E-9E68-0DA793DAC88A}" type="datetimeFigureOut">
              <a:rPr lang="es-ES" smtClean="0"/>
              <a:t>21/02/2023</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90BC2BA4-81C0-F544-BD72-C8CB9DA7C802}" type="slidenum">
              <a:rPr lang="es-ES" smtClean="0"/>
              <a:t>‹#›</a:t>
            </a:fld>
            <a:endParaRPr lang="es-ES"/>
          </a:p>
        </p:txBody>
      </p:sp>
    </p:spTree>
    <p:extLst>
      <p:ext uri="{BB962C8B-B14F-4D97-AF65-F5344CB8AC3E}">
        <p14:creationId xmlns:p14="http://schemas.microsoft.com/office/powerpoint/2010/main" val="126887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92DB89D-5D07-394E-9E68-0DA793DAC88A}" type="datetimeFigureOut">
              <a:rPr lang="es-ES" smtClean="0"/>
              <a:t>21/02/2023</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90BC2BA4-81C0-F544-BD72-C8CB9DA7C802}" type="slidenum">
              <a:rPr lang="es-ES" smtClean="0"/>
              <a:t>‹#›</a:t>
            </a:fld>
            <a:endParaRPr lang="es-ES"/>
          </a:p>
        </p:txBody>
      </p:sp>
    </p:spTree>
    <p:extLst>
      <p:ext uri="{BB962C8B-B14F-4D97-AF65-F5344CB8AC3E}">
        <p14:creationId xmlns:p14="http://schemas.microsoft.com/office/powerpoint/2010/main" val="1818413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892DB89D-5D07-394E-9E68-0DA793DAC88A}" type="datetimeFigureOut">
              <a:rPr lang="es-ES" smtClean="0"/>
              <a:t>21/02/2023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0BC2BA4-81C0-F544-BD72-C8CB9DA7C802}" type="slidenum">
              <a:rPr lang="es-ES" smtClean="0"/>
              <a:t>‹#›</a:t>
            </a:fld>
            <a:endParaRPr lang="es-ES"/>
          </a:p>
        </p:txBody>
      </p:sp>
    </p:spTree>
    <p:extLst>
      <p:ext uri="{BB962C8B-B14F-4D97-AF65-F5344CB8AC3E}">
        <p14:creationId xmlns:p14="http://schemas.microsoft.com/office/powerpoint/2010/main" val="3573977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892DB89D-5D07-394E-9E68-0DA793DAC88A}" type="datetimeFigureOut">
              <a:rPr lang="es-ES" smtClean="0"/>
              <a:t>21/02/2023</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0BC2BA4-81C0-F544-BD72-C8CB9DA7C802}" type="slidenum">
              <a:rPr lang="es-ES" smtClean="0"/>
              <a:t>‹#›</a:t>
            </a:fld>
            <a:endParaRPr lang="es-ES"/>
          </a:p>
        </p:txBody>
      </p:sp>
    </p:spTree>
    <p:extLst>
      <p:ext uri="{BB962C8B-B14F-4D97-AF65-F5344CB8AC3E}">
        <p14:creationId xmlns:p14="http://schemas.microsoft.com/office/powerpoint/2010/main" val="749982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96DAC541-7B7A-43D3-8B79-37D633B846F1}">
                <asvg:svgBlip xmlns:asvg="http://schemas.microsoft.com/office/drawing/2016/SVG/main" r:embed="rId14"/>
              </a:ext>
            </a:extLst>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2DB89D-5D07-394E-9E68-0DA793DAC88A}" type="datetimeFigureOut">
              <a:rPr lang="es-ES" smtClean="0"/>
              <a:t>21/02/2023</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BC2BA4-81C0-F544-BD72-C8CB9DA7C802}" type="slidenum">
              <a:rPr lang="es-ES" smtClean="0"/>
              <a:t>‹#›</a:t>
            </a:fld>
            <a:endParaRPr lang="es-ES"/>
          </a:p>
        </p:txBody>
      </p:sp>
    </p:spTree>
    <p:extLst>
      <p:ext uri="{BB962C8B-B14F-4D97-AF65-F5344CB8AC3E}">
        <p14:creationId xmlns:p14="http://schemas.microsoft.com/office/powerpoint/2010/main" val="143161880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1767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CE655EE-508F-491A-A6F1-CAFF0079042B}"/>
              </a:ext>
            </a:extLst>
          </p:cNvPr>
          <p:cNvSpPr txBox="1"/>
          <p:nvPr/>
        </p:nvSpPr>
        <p:spPr>
          <a:xfrm>
            <a:off x="-1" y="0"/>
            <a:ext cx="9144001" cy="523220"/>
          </a:xfrm>
          <a:prstGeom prst="rect">
            <a:avLst/>
          </a:prstGeom>
          <a:noFill/>
        </p:spPr>
        <p:txBody>
          <a:bodyPr wrap="square">
            <a:spAutoFit/>
          </a:bodyPr>
          <a:lstStyle/>
          <a:p>
            <a:pPr algn="ctr"/>
            <a:r>
              <a:rPr lang="es-ES" sz="2800" b="1" dirty="0">
                <a:solidFill>
                  <a:srgbClr val="172B7E"/>
                </a:solidFill>
                <a:latin typeface="Ancizar Sans" panose="020B0602040300000003" pitchFamily="34" charset="0"/>
                <a:ea typeface="+mj-ea"/>
                <a:cs typeface="+mj-cs"/>
              </a:rPr>
              <a:t>Cómo plantear preguntas de investigación o profundización</a:t>
            </a:r>
            <a:endParaRPr lang="en-US" sz="2800" b="1" dirty="0">
              <a:solidFill>
                <a:srgbClr val="172B7E"/>
              </a:solidFill>
              <a:latin typeface="Ancizar Sans" panose="020B0602040300000003" pitchFamily="34" charset="0"/>
              <a:ea typeface="+mj-ea"/>
              <a:cs typeface="+mj-cs"/>
            </a:endParaRPr>
          </a:p>
        </p:txBody>
      </p:sp>
      <p:sp>
        <p:nvSpPr>
          <p:cNvPr id="7" name="TextBox 6">
            <a:extLst>
              <a:ext uri="{FF2B5EF4-FFF2-40B4-BE49-F238E27FC236}">
                <a16:creationId xmlns:a16="http://schemas.microsoft.com/office/drawing/2014/main" id="{16E00A23-4A82-4642-8365-DE24629F5DE8}"/>
              </a:ext>
            </a:extLst>
          </p:cNvPr>
          <p:cNvSpPr txBox="1"/>
          <p:nvPr/>
        </p:nvSpPr>
        <p:spPr>
          <a:xfrm>
            <a:off x="190499" y="736253"/>
            <a:ext cx="8763000" cy="5355312"/>
          </a:xfrm>
          <a:prstGeom prst="rect">
            <a:avLst/>
          </a:prstGeom>
          <a:noFill/>
        </p:spPr>
        <p:txBody>
          <a:bodyPr wrap="square">
            <a:spAutoFit/>
          </a:bodyPr>
          <a:lstStyle/>
          <a:p>
            <a:pPr marL="285750" indent="-285750" algn="l">
              <a:buFont typeface="Wingdings" panose="05000000000000000000" pitchFamily="2" charset="2"/>
              <a:buChar char="§"/>
            </a:pPr>
            <a:r>
              <a:rPr lang="es-ES" sz="1800" b="0" i="0" dirty="0">
                <a:solidFill>
                  <a:srgbClr val="333333"/>
                </a:solidFill>
                <a:effectLst/>
                <a:latin typeface="Ancizar Sans" panose="020B0602040300000003" pitchFamily="34" charset="0"/>
              </a:rPr>
              <a:t>Observación de la realidad (fenómenos físicos, químicos, biológicos, etc.</a:t>
            </a:r>
            <a:r>
              <a:rPr lang="es-ES" dirty="0">
                <a:solidFill>
                  <a:srgbClr val="333333"/>
                </a:solidFill>
                <a:latin typeface="Ancizar Sans" panose="020B0602040300000003" pitchFamily="34" charset="0"/>
              </a:rPr>
              <a:t>) </a:t>
            </a:r>
            <a:r>
              <a:rPr lang="es-ES" i="1" dirty="0">
                <a:solidFill>
                  <a:srgbClr val="333333"/>
                </a:solidFill>
                <a:latin typeface="Ancizar Sans" panose="020B0602040300000003" pitchFamily="34" charset="0"/>
              </a:rPr>
              <a:t>“La filosofía del asombro”. </a:t>
            </a:r>
            <a:r>
              <a:rPr lang="es-CO" dirty="0">
                <a:solidFill>
                  <a:srgbClr val="333333"/>
                </a:solidFill>
                <a:latin typeface="Ancizar Sans" panose="020B0602040300000003" pitchFamily="34" charset="0"/>
              </a:rPr>
              <a:t>Luego, vienen las preguntas…</a:t>
            </a:r>
          </a:p>
          <a:p>
            <a:pPr marL="285750" indent="-285750" algn="l">
              <a:buFont typeface="Wingdings" panose="05000000000000000000" pitchFamily="2" charset="2"/>
              <a:buChar char="§"/>
            </a:pPr>
            <a:endParaRPr lang="es-CO" dirty="0">
              <a:solidFill>
                <a:srgbClr val="333333"/>
              </a:solidFill>
              <a:latin typeface="Ancizar Sans" panose="020B0602040300000003" pitchFamily="34" charset="0"/>
            </a:endParaRPr>
          </a:p>
          <a:p>
            <a:pPr algn="l"/>
            <a:r>
              <a:rPr lang="es-CO" dirty="0">
                <a:solidFill>
                  <a:srgbClr val="333333"/>
                </a:solidFill>
                <a:latin typeface="Ancizar Sans Black" panose="020B0A02040300000003" pitchFamily="34" charset="0"/>
              </a:rPr>
              <a:t>¿Qué hay que hacer?</a:t>
            </a:r>
          </a:p>
          <a:p>
            <a:pPr marL="285750" indent="-285750">
              <a:buFont typeface="Wingdings" panose="05000000000000000000" pitchFamily="2" charset="2"/>
              <a:buChar char="§"/>
            </a:pPr>
            <a:r>
              <a:rPr lang="es-ES" u="sng" dirty="0">
                <a:solidFill>
                  <a:srgbClr val="333333"/>
                </a:solidFill>
                <a:latin typeface="Ancizar Sans" panose="020B0602040300000003" pitchFamily="34" charset="0"/>
              </a:rPr>
              <a:t>El hábito del por qué</a:t>
            </a:r>
          </a:p>
          <a:p>
            <a:pPr marL="285750" indent="-285750">
              <a:buFont typeface="Wingdings" panose="05000000000000000000" pitchFamily="2" charset="2"/>
              <a:buChar char="§"/>
            </a:pPr>
            <a:r>
              <a:rPr lang="es-CO" u="sng" dirty="0">
                <a:solidFill>
                  <a:srgbClr val="333333"/>
                </a:solidFill>
                <a:latin typeface="Ancizar Sans" panose="020B0602040300000003" pitchFamily="34" charset="0"/>
              </a:rPr>
              <a:t>La exploración del tema </a:t>
            </a:r>
            <a:r>
              <a:rPr lang="en-US" u="sng" dirty="0"/>
              <a:t> </a:t>
            </a:r>
            <a:r>
              <a:rPr lang="en-US" i="1" dirty="0">
                <a:solidFill>
                  <a:srgbClr val="333333"/>
                </a:solidFill>
                <a:latin typeface="Ancizar Sans" panose="020B0602040300000003" pitchFamily="34" charset="0"/>
              </a:rPr>
              <a:t>(“</a:t>
            </a:r>
            <a:r>
              <a:rPr lang="es-CO" i="1" dirty="0">
                <a:solidFill>
                  <a:srgbClr val="333333"/>
                </a:solidFill>
                <a:latin typeface="Ancizar Sans" panose="020B0602040300000003" pitchFamily="34" charset="0"/>
              </a:rPr>
              <a:t>reconocimiento del terreno</a:t>
            </a:r>
            <a:r>
              <a:rPr lang="en-US" i="1" dirty="0">
                <a:solidFill>
                  <a:srgbClr val="333333"/>
                </a:solidFill>
                <a:latin typeface="Ancizar Sans" panose="020B0602040300000003" pitchFamily="34" charset="0"/>
              </a:rPr>
              <a:t>”)</a:t>
            </a:r>
            <a:endParaRPr lang="es-CO" i="1" dirty="0">
              <a:solidFill>
                <a:srgbClr val="333333"/>
              </a:solidFill>
              <a:latin typeface="Ancizar Sans" panose="020B0602040300000003" pitchFamily="34" charset="0"/>
            </a:endParaRPr>
          </a:p>
          <a:p>
            <a:pPr marL="285750" indent="-285750">
              <a:buFont typeface="Wingdings" panose="05000000000000000000" pitchFamily="2" charset="2"/>
              <a:buChar char="§"/>
            </a:pPr>
            <a:r>
              <a:rPr lang="es-CO" u="sng" dirty="0">
                <a:solidFill>
                  <a:srgbClr val="333333"/>
                </a:solidFill>
                <a:latin typeface="Ancizar Sans" panose="020B0602040300000003" pitchFamily="34" charset="0"/>
              </a:rPr>
              <a:t>La identificación del problema, pregúntese</a:t>
            </a:r>
            <a:r>
              <a:rPr lang="en-US" dirty="0">
                <a:solidFill>
                  <a:srgbClr val="333333"/>
                </a:solidFill>
                <a:latin typeface="Ancizar Sans" panose="020B0602040300000003" pitchFamily="34" charset="0"/>
              </a:rPr>
              <a:t>:</a:t>
            </a:r>
            <a:endParaRPr lang="es-CO" dirty="0">
              <a:solidFill>
                <a:srgbClr val="333333"/>
              </a:solidFill>
              <a:latin typeface="Ancizar Sans" panose="020B0602040300000003" pitchFamily="34" charset="0"/>
            </a:endParaRPr>
          </a:p>
          <a:p>
            <a:pPr lvl="1"/>
            <a:r>
              <a:rPr lang="es-ES" i="1" dirty="0">
                <a:solidFill>
                  <a:srgbClr val="333333"/>
                </a:solidFill>
                <a:latin typeface="Ancizar Sans" panose="020B0602040300000003" pitchFamily="34" charset="0"/>
              </a:rPr>
              <a:t>¿Qué vacíos hay en las explicaciones contenidas en los textos?</a:t>
            </a:r>
          </a:p>
          <a:p>
            <a:pPr lvl="1"/>
            <a:r>
              <a:rPr lang="es-ES" i="1" dirty="0">
                <a:solidFill>
                  <a:srgbClr val="333333"/>
                </a:solidFill>
                <a:latin typeface="Ancizar Sans" panose="020B0602040300000003" pitchFamily="34" charset="0"/>
              </a:rPr>
              <a:t>¿Qué argumentos no son convincentes y por qué? </a:t>
            </a:r>
          </a:p>
          <a:p>
            <a:pPr lvl="1"/>
            <a:r>
              <a:rPr lang="es-ES" i="1" dirty="0">
                <a:solidFill>
                  <a:srgbClr val="333333"/>
                </a:solidFill>
                <a:latin typeface="Ancizar Sans" panose="020B0602040300000003" pitchFamily="34" charset="0"/>
              </a:rPr>
              <a:t>¿Qué aspecto del tema no es profundizado en ningún texto? </a:t>
            </a:r>
          </a:p>
          <a:p>
            <a:pPr lvl="1"/>
            <a:r>
              <a:rPr lang="es-ES" i="1" dirty="0">
                <a:solidFill>
                  <a:srgbClr val="333333"/>
                </a:solidFill>
                <a:latin typeface="Ancizar Sans" panose="020B0602040300000003" pitchFamily="34" charset="0"/>
              </a:rPr>
              <a:t>¿Qué planteamientos importantes no han sido desarrollados por los autores? </a:t>
            </a:r>
          </a:p>
          <a:p>
            <a:pPr lvl="1"/>
            <a:r>
              <a:rPr lang="es-ES" i="1" dirty="0">
                <a:solidFill>
                  <a:srgbClr val="333333"/>
                </a:solidFill>
                <a:latin typeface="Ancizar Sans" panose="020B0602040300000003" pitchFamily="34" charset="0"/>
              </a:rPr>
              <a:t>Estas y otras preguntas análogas pueden orientarlo. Tómese su tiempo; reflexione, examine el asunto desde distintos ángulos, tome apuntes y deje que sus ideas vayan madurando. </a:t>
            </a:r>
            <a:endParaRPr lang="es-CO" i="1" dirty="0">
              <a:solidFill>
                <a:srgbClr val="333333"/>
              </a:solidFill>
              <a:latin typeface="Ancizar Sans" panose="020B0602040300000003" pitchFamily="34" charset="0"/>
            </a:endParaRPr>
          </a:p>
          <a:p>
            <a:pPr marL="285750" indent="-285750">
              <a:buFont typeface="Wingdings" panose="05000000000000000000" pitchFamily="2" charset="2"/>
              <a:buChar char="§"/>
            </a:pPr>
            <a:r>
              <a:rPr lang="es-ES" u="sng" dirty="0">
                <a:solidFill>
                  <a:srgbClr val="333333"/>
                </a:solidFill>
                <a:latin typeface="Ancizar Sans" panose="020B0602040300000003" pitchFamily="34" charset="0"/>
              </a:rPr>
              <a:t>La formulación de la pregunta </a:t>
            </a:r>
            <a:r>
              <a:rPr lang="es-ES" i="1" dirty="0">
                <a:solidFill>
                  <a:srgbClr val="333333"/>
                </a:solidFill>
                <a:latin typeface="Ancizar Sans" panose="020B0602040300000003" pitchFamily="34" charset="0"/>
              </a:rPr>
              <a:t>(verificar si es viable espacial y temporalmente)</a:t>
            </a:r>
            <a:r>
              <a:rPr lang="es-ES" dirty="0">
                <a:solidFill>
                  <a:srgbClr val="333333"/>
                </a:solidFill>
                <a:latin typeface="Ancizar Sans" panose="020B0602040300000003" pitchFamily="34" charset="0"/>
              </a:rPr>
              <a:t> </a:t>
            </a:r>
          </a:p>
          <a:p>
            <a:r>
              <a:rPr lang="es-ES" i="1" dirty="0">
                <a:solidFill>
                  <a:srgbClr val="333333"/>
                </a:solidFill>
                <a:latin typeface="Ancizar Sans" panose="020B0602040300000003" pitchFamily="34" charset="0"/>
              </a:rPr>
              <a:t>	</a:t>
            </a:r>
            <a:r>
              <a:rPr lang="es-ES" i="1" dirty="0">
                <a:latin typeface="Ancizar Sans" panose="020B0602040300000003" pitchFamily="34" charset="0"/>
              </a:rPr>
              <a:t> </a:t>
            </a:r>
            <a:r>
              <a:rPr lang="es-ES" b="1" i="1" dirty="0">
                <a:solidFill>
                  <a:srgbClr val="333333"/>
                </a:solidFill>
                <a:latin typeface="Ancizar Sans" panose="020B0602040300000003" pitchFamily="34" charset="0"/>
              </a:rPr>
              <a:t>Formule la pregunta de tal modo que la respuesta no sea un simple sí o no</a:t>
            </a:r>
          </a:p>
          <a:p>
            <a:r>
              <a:rPr lang="es-CO" i="1" dirty="0">
                <a:solidFill>
                  <a:srgbClr val="333333"/>
                </a:solidFill>
                <a:latin typeface="Ancizar Sans" panose="020B0602040300000003" pitchFamily="34" charset="0"/>
              </a:rPr>
              <a:t>	 Evite formular preguntas en forma de dilemas </a:t>
            </a:r>
          </a:p>
          <a:p>
            <a:r>
              <a:rPr lang="es-CO" i="1" dirty="0">
                <a:solidFill>
                  <a:srgbClr val="333333"/>
                </a:solidFill>
                <a:latin typeface="Ancizar Sans" panose="020B0602040300000003" pitchFamily="34" charset="0"/>
              </a:rPr>
              <a:t>	</a:t>
            </a:r>
            <a:r>
              <a:rPr lang="es-ES" i="1" dirty="0">
                <a:solidFill>
                  <a:srgbClr val="333333"/>
                </a:solidFill>
                <a:latin typeface="Ancizar Sans" panose="020B0602040300000003" pitchFamily="34" charset="0"/>
              </a:rPr>
              <a:t>Tampoco pregunte por estados mentales de otras personas</a:t>
            </a:r>
            <a:endParaRPr lang="es-CO" i="1" dirty="0">
              <a:solidFill>
                <a:srgbClr val="333333"/>
              </a:solidFill>
              <a:latin typeface="Ancizar Sans" panose="020B0602040300000003" pitchFamily="34" charset="0"/>
            </a:endParaRPr>
          </a:p>
          <a:p>
            <a:r>
              <a:rPr lang="es-CO" i="1" dirty="0">
                <a:solidFill>
                  <a:srgbClr val="333333"/>
                </a:solidFill>
                <a:latin typeface="Ancizar Sans" panose="020B0602040300000003" pitchFamily="34" charset="0"/>
              </a:rPr>
              <a:t>	</a:t>
            </a:r>
            <a:r>
              <a:rPr lang="en-US" i="1" dirty="0">
                <a:solidFill>
                  <a:srgbClr val="333333"/>
                </a:solidFill>
                <a:latin typeface="Ancizar Sans" panose="020B0602040300000003" pitchFamily="34" charset="0"/>
              </a:rPr>
              <a:t> Evite </a:t>
            </a:r>
            <a:r>
              <a:rPr lang="es-CO" i="1" dirty="0">
                <a:solidFill>
                  <a:srgbClr val="333333"/>
                </a:solidFill>
                <a:latin typeface="Ancizar Sans" panose="020B0602040300000003" pitchFamily="34" charset="0"/>
              </a:rPr>
              <a:t>plantear preguntas sobre estados futuros de cosas</a:t>
            </a:r>
          </a:p>
          <a:p>
            <a:r>
              <a:rPr lang="es-CO" i="1" dirty="0">
                <a:solidFill>
                  <a:srgbClr val="333333"/>
                </a:solidFill>
                <a:latin typeface="Ancizar Sans" panose="020B0602040300000003" pitchFamily="34" charset="0"/>
              </a:rPr>
              <a:t>	Absténgase de formular preguntas totalizantes</a:t>
            </a:r>
          </a:p>
        </p:txBody>
      </p:sp>
    </p:spTree>
    <p:extLst>
      <p:ext uri="{BB962C8B-B14F-4D97-AF65-F5344CB8AC3E}">
        <p14:creationId xmlns:p14="http://schemas.microsoft.com/office/powerpoint/2010/main" val="3809297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CE655EE-508F-491A-A6F1-CAFF0079042B}"/>
              </a:ext>
            </a:extLst>
          </p:cNvPr>
          <p:cNvSpPr txBox="1"/>
          <p:nvPr/>
        </p:nvSpPr>
        <p:spPr>
          <a:xfrm>
            <a:off x="-1" y="0"/>
            <a:ext cx="9144001" cy="523220"/>
          </a:xfrm>
          <a:prstGeom prst="rect">
            <a:avLst/>
          </a:prstGeom>
          <a:noFill/>
        </p:spPr>
        <p:txBody>
          <a:bodyPr wrap="square">
            <a:spAutoFit/>
          </a:bodyPr>
          <a:lstStyle/>
          <a:p>
            <a:pPr algn="ctr"/>
            <a:r>
              <a:rPr lang="es-ES" sz="2800" b="1" dirty="0">
                <a:solidFill>
                  <a:srgbClr val="172B7E"/>
                </a:solidFill>
                <a:latin typeface="Ancizar Sans" panose="020B0602040300000003" pitchFamily="34" charset="0"/>
                <a:ea typeface="+mj-ea"/>
                <a:cs typeface="+mj-cs"/>
              </a:rPr>
              <a:t>Cómo formular hipótesis de investigación</a:t>
            </a:r>
            <a:endParaRPr lang="en-US" sz="2800" b="1" dirty="0">
              <a:solidFill>
                <a:srgbClr val="172B7E"/>
              </a:solidFill>
              <a:latin typeface="Ancizar Sans" panose="020B0602040300000003" pitchFamily="34" charset="0"/>
              <a:ea typeface="+mj-ea"/>
              <a:cs typeface="+mj-cs"/>
            </a:endParaRPr>
          </a:p>
        </p:txBody>
      </p:sp>
      <p:sp>
        <p:nvSpPr>
          <p:cNvPr id="7" name="TextBox 6">
            <a:extLst>
              <a:ext uri="{FF2B5EF4-FFF2-40B4-BE49-F238E27FC236}">
                <a16:creationId xmlns:a16="http://schemas.microsoft.com/office/drawing/2014/main" id="{16E00A23-4A82-4642-8365-DE24629F5DE8}"/>
              </a:ext>
            </a:extLst>
          </p:cNvPr>
          <p:cNvSpPr txBox="1"/>
          <p:nvPr/>
        </p:nvSpPr>
        <p:spPr>
          <a:xfrm>
            <a:off x="190499" y="450503"/>
            <a:ext cx="8763000" cy="5632311"/>
          </a:xfrm>
          <a:prstGeom prst="rect">
            <a:avLst/>
          </a:prstGeom>
          <a:noFill/>
        </p:spPr>
        <p:txBody>
          <a:bodyPr wrap="square">
            <a:spAutoFit/>
          </a:bodyPr>
          <a:lstStyle/>
          <a:p>
            <a:pPr marL="285750" indent="-285750" algn="l">
              <a:buFont typeface="Wingdings" panose="05000000000000000000" pitchFamily="2" charset="2"/>
              <a:buChar char="§"/>
            </a:pPr>
            <a:r>
              <a:rPr lang="es-ES" sz="2000" b="0" i="0" dirty="0">
                <a:solidFill>
                  <a:srgbClr val="333333"/>
                </a:solidFill>
                <a:effectLst/>
                <a:latin typeface="Ancizar Sans" panose="020B0602040300000003" pitchFamily="34" charset="0"/>
              </a:rPr>
              <a:t>La pregunta plantea el problema; la hipótesis propone una respuesta que la investigación trata de verificar</a:t>
            </a:r>
            <a:endParaRPr lang="es-CO" sz="2000" dirty="0">
              <a:solidFill>
                <a:srgbClr val="333333"/>
              </a:solidFill>
              <a:latin typeface="Ancizar Sans" panose="020B0602040300000003" pitchFamily="34" charset="0"/>
            </a:endParaRPr>
          </a:p>
          <a:p>
            <a:pPr algn="l"/>
            <a:endParaRPr lang="es-CO" sz="2000" dirty="0">
              <a:solidFill>
                <a:srgbClr val="333333"/>
              </a:solidFill>
              <a:latin typeface="Ancizar Sans Black" panose="020B0A02040300000003" pitchFamily="34" charset="0"/>
            </a:endParaRPr>
          </a:p>
          <a:p>
            <a:pPr algn="l"/>
            <a:r>
              <a:rPr lang="es-CO" sz="2000" dirty="0">
                <a:solidFill>
                  <a:srgbClr val="333333"/>
                </a:solidFill>
                <a:latin typeface="Ancizar Sans Black" panose="020B0A02040300000003" pitchFamily="34" charset="0"/>
              </a:rPr>
              <a:t>Criterios para formular hipótesis</a:t>
            </a:r>
          </a:p>
          <a:p>
            <a:pPr marL="285750" indent="-285750" algn="l">
              <a:buFont typeface="Wingdings" panose="05000000000000000000" pitchFamily="2" charset="2"/>
              <a:buChar char="§"/>
            </a:pPr>
            <a:r>
              <a:rPr lang="es-ES" sz="2000" u="sng" dirty="0">
                <a:solidFill>
                  <a:srgbClr val="333333"/>
                </a:solidFill>
                <a:latin typeface="Ancizar Sans" panose="020B0602040300000003" pitchFamily="34" charset="0"/>
              </a:rPr>
              <a:t>Pertinencia</a:t>
            </a:r>
          </a:p>
          <a:p>
            <a:pPr algn="l"/>
            <a:r>
              <a:rPr lang="es-ES" sz="2000" i="1" dirty="0">
                <a:solidFill>
                  <a:srgbClr val="333333"/>
                </a:solidFill>
                <a:latin typeface="Ancizar Sans" panose="020B0602040300000003" pitchFamily="34" charset="0"/>
              </a:rPr>
              <a:t>	Es pertinente si aclara un problema o lo replantea desde una perspectiva distinta</a:t>
            </a:r>
          </a:p>
          <a:p>
            <a:pPr marL="285750" indent="-285750" algn="l">
              <a:buFont typeface="Wingdings" panose="05000000000000000000" pitchFamily="2" charset="2"/>
              <a:buChar char="§"/>
            </a:pPr>
            <a:r>
              <a:rPr lang="es-ES" sz="2000" u="sng" dirty="0">
                <a:solidFill>
                  <a:srgbClr val="333333"/>
                </a:solidFill>
                <a:latin typeface="Ancizar Sans" panose="020B0602040300000003" pitchFamily="34" charset="0"/>
              </a:rPr>
              <a:t>Plausibilidad</a:t>
            </a:r>
          </a:p>
          <a:p>
            <a:pPr algn="l"/>
            <a:r>
              <a:rPr lang="es-ES" sz="2000" dirty="0">
                <a:solidFill>
                  <a:srgbClr val="333333"/>
                </a:solidFill>
                <a:latin typeface="Ancizar Sans" panose="020B0602040300000003" pitchFamily="34" charset="0"/>
              </a:rPr>
              <a:t>	</a:t>
            </a:r>
            <a:r>
              <a:rPr lang="es-ES" sz="2000" i="1" dirty="0">
                <a:solidFill>
                  <a:srgbClr val="333333"/>
                </a:solidFill>
                <a:latin typeface="Ancizar Sans" panose="020B0602040300000003" pitchFamily="34" charset="0"/>
              </a:rPr>
              <a:t>Toda hipótesis indica una relación entre dos o más variables. </a:t>
            </a:r>
          </a:p>
          <a:p>
            <a:pPr marL="285750" indent="-285750" algn="l">
              <a:buFont typeface="Wingdings" panose="05000000000000000000" pitchFamily="2" charset="2"/>
              <a:buChar char="§"/>
            </a:pPr>
            <a:r>
              <a:rPr lang="es-ES" sz="2000" u="sng" dirty="0">
                <a:solidFill>
                  <a:srgbClr val="333333"/>
                </a:solidFill>
                <a:latin typeface="Ancizar Sans" panose="020B0602040300000003" pitchFamily="34" charset="0"/>
              </a:rPr>
              <a:t>Verificabilidad</a:t>
            </a:r>
          </a:p>
          <a:p>
            <a:pPr algn="l"/>
            <a:r>
              <a:rPr lang="es-ES" sz="2000" dirty="0">
                <a:solidFill>
                  <a:srgbClr val="333333"/>
                </a:solidFill>
                <a:latin typeface="Ancizar Sans" panose="020B0602040300000003" pitchFamily="34" charset="0"/>
              </a:rPr>
              <a:t> 	</a:t>
            </a:r>
            <a:r>
              <a:rPr lang="es-ES" sz="2000" i="1" dirty="0">
                <a:solidFill>
                  <a:srgbClr val="333333"/>
                </a:solidFill>
                <a:latin typeface="Ancizar Sans" panose="020B0602040300000003" pitchFamily="34" charset="0"/>
              </a:rPr>
              <a:t>Una hipótesis cuyas implicaciones prácticas o teóricas no se pueden poner a prueba 	mediante 	experimentos, mediciones o revisión crítica, no es investigable (verificación o su 	refutación).</a:t>
            </a:r>
          </a:p>
          <a:p>
            <a:pPr marL="285750" indent="-285750" algn="l">
              <a:buFont typeface="Wingdings" panose="05000000000000000000" pitchFamily="2" charset="2"/>
              <a:buChar char="§"/>
            </a:pPr>
            <a:r>
              <a:rPr lang="es-ES" sz="2000" u="sng" dirty="0">
                <a:solidFill>
                  <a:srgbClr val="333333"/>
                </a:solidFill>
                <a:latin typeface="Ancizar Sans" panose="020B0602040300000003" pitchFamily="34" charset="0"/>
              </a:rPr>
              <a:t>Simplicidad</a:t>
            </a:r>
          </a:p>
          <a:p>
            <a:pPr algn="l"/>
            <a:r>
              <a:rPr lang="es-ES" sz="2000" dirty="0">
                <a:solidFill>
                  <a:srgbClr val="333333"/>
                </a:solidFill>
                <a:latin typeface="Ancizar Sans" panose="020B0602040300000003" pitchFamily="34" charset="0"/>
              </a:rPr>
              <a:t>	 </a:t>
            </a:r>
            <a:r>
              <a:rPr lang="es-ES" sz="2000" i="1" dirty="0">
                <a:solidFill>
                  <a:srgbClr val="333333"/>
                </a:solidFill>
                <a:latin typeface="Ancizar Sans" panose="020B0602040300000003" pitchFamily="34" charset="0"/>
              </a:rPr>
              <a:t>Las mejores hipótesis son también las más simples; es decir, aquellas que tienen un 	mayor alcance explicativo con base en un menor número de variables y supuestos</a:t>
            </a:r>
          </a:p>
          <a:p>
            <a:pPr algn="l"/>
            <a:endParaRPr lang="es-ES" sz="2000" i="1" dirty="0">
              <a:solidFill>
                <a:srgbClr val="333333"/>
              </a:solidFill>
              <a:latin typeface="Ancizar Sans" panose="020B0602040300000003" pitchFamily="34" charset="0"/>
            </a:endParaRPr>
          </a:p>
          <a:p>
            <a:pPr algn="l"/>
            <a:r>
              <a:rPr lang="es-ES" sz="2000" i="1" dirty="0">
                <a:solidFill>
                  <a:srgbClr val="333333"/>
                </a:solidFill>
                <a:latin typeface="Ancizar Sans Black" panose="020B0A02040300000003" pitchFamily="34" charset="0"/>
              </a:rPr>
              <a:t>Y recuerde que...</a:t>
            </a:r>
          </a:p>
          <a:p>
            <a:pPr algn="l"/>
            <a:r>
              <a:rPr lang="es-ES" sz="2000" i="1" dirty="0">
                <a:solidFill>
                  <a:srgbClr val="333333"/>
                </a:solidFill>
                <a:latin typeface="Ancizar Sans" panose="020B0602040300000003" pitchFamily="34" charset="0"/>
              </a:rPr>
              <a:t>El contexto de formulación de la hipótesis varía según el formato académico. </a:t>
            </a:r>
          </a:p>
        </p:txBody>
      </p:sp>
    </p:spTree>
    <p:extLst>
      <p:ext uri="{BB962C8B-B14F-4D97-AF65-F5344CB8AC3E}">
        <p14:creationId xmlns:p14="http://schemas.microsoft.com/office/powerpoint/2010/main" val="822028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96DAC541-7B7A-43D3-8B79-37D633B846F1}">
                <asvg:svgBlip xmlns:asvg="http://schemas.microsoft.com/office/drawing/2016/SVG/main" r:embed="rId4"/>
              </a:ext>
            </a:extLst>
          </a:blip>
          <a:srcRect/>
          <a:stretch>
            <a:fillRect/>
          </a:stretch>
        </a:blipFill>
        <a:effectLst/>
      </p:bgPr>
    </p:bg>
    <p:spTree>
      <p:nvGrpSpPr>
        <p:cNvPr id="1" name=""/>
        <p:cNvGrpSpPr/>
        <p:nvPr/>
      </p:nvGrpSpPr>
      <p:grpSpPr>
        <a:xfrm>
          <a:off x="0" y="0"/>
          <a:ext cx="0" cy="0"/>
          <a:chOff x="0" y="0"/>
          <a:chExt cx="0" cy="0"/>
        </a:xfrm>
      </p:grpSpPr>
      <p:sp>
        <p:nvSpPr>
          <p:cNvPr id="6" name="CuadroTexto 5"/>
          <p:cNvSpPr txBox="1"/>
          <p:nvPr/>
        </p:nvSpPr>
        <p:spPr>
          <a:xfrm>
            <a:off x="3514722" y="2044354"/>
            <a:ext cx="2093483" cy="502702"/>
          </a:xfrm>
          <a:prstGeom prst="rect">
            <a:avLst/>
          </a:prstGeom>
          <a:noFill/>
        </p:spPr>
        <p:txBody>
          <a:bodyPr wrap="square" rtlCol="0">
            <a:spAutoFit/>
          </a:bodyPr>
          <a:lstStyle/>
          <a:p>
            <a:pPr algn="ctr">
              <a:lnSpc>
                <a:spcPct val="80000"/>
              </a:lnSpc>
            </a:pPr>
            <a:r>
              <a:rPr lang="ro-RO" sz="3200" i="1" dirty="0">
                <a:solidFill>
                  <a:srgbClr val="E03A00"/>
                </a:solidFill>
                <a:latin typeface="Ancizar Serif"/>
                <a:cs typeface="Ancizar Serif"/>
              </a:rPr>
              <a:t>Gracias</a:t>
            </a:r>
          </a:p>
        </p:txBody>
      </p:sp>
      <p:sp>
        <p:nvSpPr>
          <p:cNvPr id="3" name="Rectangle 2">
            <a:extLst>
              <a:ext uri="{FF2B5EF4-FFF2-40B4-BE49-F238E27FC236}">
                <a16:creationId xmlns:a16="http://schemas.microsoft.com/office/drawing/2014/main" id="{0A5220ED-7ABC-4D8A-ABA0-A06545D9FF9B}"/>
              </a:ext>
            </a:extLst>
          </p:cNvPr>
          <p:cNvSpPr/>
          <p:nvPr/>
        </p:nvSpPr>
        <p:spPr>
          <a:xfrm>
            <a:off x="307582" y="3403004"/>
            <a:ext cx="8655443" cy="1384995"/>
          </a:xfrm>
          <a:prstGeom prst="rect">
            <a:avLst/>
          </a:prstGeom>
        </p:spPr>
        <p:txBody>
          <a:bodyPr wrap="square">
            <a:spAutoFit/>
          </a:bodyPr>
          <a:lstStyle/>
          <a:p>
            <a:pPr algn="ctr"/>
            <a:r>
              <a:rPr lang="en-US" sz="1400" b="1" dirty="0">
                <a:latin typeface="Ancizar Sans" panose="020B0604020202020204" charset="0"/>
                <a:cs typeface="Times New Roman" panose="02020603050405020304" pitchFamily="18" charset="0"/>
              </a:rPr>
              <a:t>REFERENCIAS</a:t>
            </a:r>
          </a:p>
          <a:p>
            <a:r>
              <a:rPr lang="es-ES" sz="1400" dirty="0" err="1">
                <a:latin typeface="Ancizar Sans" panose="020B0604020202020204" charset="0"/>
                <a:cs typeface="Times New Roman" panose="02020603050405020304" pitchFamily="18" charset="0"/>
              </a:rPr>
              <a:t>Blaxter</a:t>
            </a:r>
            <a:r>
              <a:rPr lang="es-ES" sz="1400" dirty="0">
                <a:latin typeface="Ancizar Sans" panose="020B0604020202020204" charset="0"/>
                <a:cs typeface="Times New Roman" panose="02020603050405020304" pitchFamily="18" charset="0"/>
              </a:rPr>
              <a:t>, L., Hugues, C., </a:t>
            </a:r>
            <a:r>
              <a:rPr lang="es-ES" sz="1400" dirty="0" err="1">
                <a:latin typeface="Ancizar Sans" panose="020B0604020202020204" charset="0"/>
                <a:cs typeface="Times New Roman" panose="02020603050405020304" pitchFamily="18" charset="0"/>
              </a:rPr>
              <a:t>Tight</a:t>
            </a:r>
            <a:r>
              <a:rPr lang="es-ES" sz="1400" dirty="0">
                <a:latin typeface="Ancizar Sans" panose="020B0604020202020204" charset="0"/>
                <a:cs typeface="Times New Roman" panose="02020603050405020304" pitchFamily="18" charset="0"/>
              </a:rPr>
              <a:t>, M. (2000). Cómo se hace una investigación. (Gabriela </a:t>
            </a:r>
            <a:r>
              <a:rPr lang="es-ES" sz="1400" dirty="0" err="1">
                <a:latin typeface="Ancizar Sans" panose="020B0604020202020204" charset="0"/>
                <a:cs typeface="Times New Roman" panose="02020603050405020304" pitchFamily="18" charset="0"/>
              </a:rPr>
              <a:t>Ventureira</a:t>
            </a:r>
            <a:r>
              <a:rPr lang="es-ES" sz="1400" dirty="0">
                <a:latin typeface="Ancizar Sans" panose="020B0604020202020204" charset="0"/>
                <a:cs typeface="Times New Roman" panose="02020603050405020304" pitchFamily="18" charset="0"/>
              </a:rPr>
              <a:t>, trad.). España: Gedisa. (Trabajo original publicado en 1996).</a:t>
            </a:r>
          </a:p>
          <a:p>
            <a:r>
              <a:rPr lang="es-ES" sz="1400" dirty="0">
                <a:latin typeface="Ancizar Sans" panose="020B0604020202020204" charset="0"/>
                <a:cs typeface="Times New Roman" panose="02020603050405020304" pitchFamily="18" charset="0"/>
              </a:rPr>
              <a:t>Emparan </a:t>
            </a:r>
            <a:r>
              <a:rPr lang="es-ES" sz="1400" dirty="0" err="1">
                <a:latin typeface="Ancizar Sans" panose="020B0604020202020204" charset="0"/>
                <a:cs typeface="Times New Roman" panose="02020603050405020304" pitchFamily="18" charset="0"/>
              </a:rPr>
              <a:t>Legaspi</a:t>
            </a:r>
            <a:r>
              <a:rPr lang="es-ES" sz="1400" dirty="0">
                <a:latin typeface="Ancizar Sans" panose="020B0604020202020204" charset="0"/>
                <a:cs typeface="Times New Roman" panose="02020603050405020304" pitchFamily="18" charset="0"/>
              </a:rPr>
              <a:t>, A. y Martínez Covarrubias, S.G. (2011). Recomendaciones para elaborar una tesis. Guía para estudiantes de posgrado. México: Universidad de Colima.</a:t>
            </a:r>
          </a:p>
          <a:p>
            <a:r>
              <a:rPr lang="es-ES" sz="1400" dirty="0" err="1">
                <a:latin typeface="Ancizar Sans" panose="020B0604020202020204" charset="0"/>
                <a:cs typeface="Times New Roman" panose="02020603050405020304" pitchFamily="18" charset="0"/>
              </a:rPr>
              <a:t>Prellezo</a:t>
            </a:r>
            <a:r>
              <a:rPr lang="es-ES" sz="1400" dirty="0">
                <a:latin typeface="Ancizar Sans" panose="020B0604020202020204" charset="0"/>
                <a:cs typeface="Times New Roman" panose="02020603050405020304" pitchFamily="18" charset="0"/>
              </a:rPr>
              <a:t>, J.M. y García, J.M. (2003). Investigar, metodología y técnicas del trabajo científico. Madrid: Editorial </a:t>
            </a:r>
            <a:r>
              <a:rPr lang="es-ES" sz="1400" dirty="0" err="1">
                <a:latin typeface="Ancizar Sans" panose="020B0604020202020204" charset="0"/>
                <a:cs typeface="Times New Roman" panose="02020603050405020304" pitchFamily="18" charset="0"/>
              </a:rPr>
              <a:t>Ccs</a:t>
            </a:r>
            <a:r>
              <a:rPr lang="es-ES" sz="1400" dirty="0">
                <a:latin typeface="Ancizar Sans" panose="020B0604020202020204" charset="0"/>
                <a:cs typeface="Times New Roman" panose="02020603050405020304" pitchFamily="18" charset="0"/>
              </a:rPr>
              <a:t>.</a:t>
            </a:r>
            <a:r>
              <a:rPr lang="en-US" sz="1400" dirty="0">
                <a:latin typeface="Ancizar Sans" panose="020B0604020202020204" charset="0"/>
                <a:cs typeface="Times New Roman" panose="02020603050405020304" pitchFamily="18" charset="0"/>
              </a:rPr>
              <a:t>.</a:t>
            </a:r>
          </a:p>
        </p:txBody>
      </p:sp>
    </p:spTree>
    <p:extLst>
      <p:ext uri="{BB962C8B-B14F-4D97-AF65-F5344CB8AC3E}">
        <p14:creationId xmlns:p14="http://schemas.microsoft.com/office/powerpoint/2010/main" val="4132190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A7AE42-DBF0-4BE0-A60F-8CE430053E64}"/>
              </a:ext>
            </a:extLst>
          </p:cNvPr>
          <p:cNvSpPr txBox="1"/>
          <p:nvPr/>
        </p:nvSpPr>
        <p:spPr>
          <a:xfrm>
            <a:off x="109537" y="363915"/>
            <a:ext cx="8924925" cy="5016758"/>
          </a:xfrm>
          <a:prstGeom prst="rect">
            <a:avLst/>
          </a:prstGeom>
          <a:noFill/>
        </p:spPr>
        <p:txBody>
          <a:bodyPr wrap="square">
            <a:spAutoFit/>
          </a:bodyPr>
          <a:lstStyle/>
          <a:p>
            <a:pPr algn="l"/>
            <a:r>
              <a:rPr lang="es-ES" sz="3200" b="0" i="0" dirty="0">
                <a:solidFill>
                  <a:srgbClr val="495057"/>
                </a:solidFill>
                <a:effectLst/>
                <a:latin typeface="Ancizar Sans" panose="020B0602040300000003" pitchFamily="34" charset="0"/>
              </a:rPr>
              <a:t>¿Cuá</a:t>
            </a:r>
            <a:r>
              <a:rPr lang="es-ES" sz="3200" dirty="0">
                <a:solidFill>
                  <a:srgbClr val="495057"/>
                </a:solidFill>
                <a:latin typeface="Ancizar Sans" panose="020B0602040300000003" pitchFamily="34" charset="0"/>
              </a:rPr>
              <a:t>l es </a:t>
            </a:r>
            <a:r>
              <a:rPr lang="es-ES" sz="3200" b="0" i="0" dirty="0">
                <a:solidFill>
                  <a:srgbClr val="495057"/>
                </a:solidFill>
                <a:effectLst/>
                <a:latin typeface="Ancizar Sans" panose="020B0602040300000003" pitchFamily="34" charset="0"/>
              </a:rPr>
              <a:t>el </a:t>
            </a:r>
            <a:r>
              <a:rPr lang="es-ES" sz="3200" b="1" i="1" dirty="0">
                <a:solidFill>
                  <a:srgbClr val="495057"/>
                </a:solidFill>
                <a:effectLst/>
                <a:latin typeface="Ancizar Sans" panose="020B0602040300000003" pitchFamily="34" charset="0"/>
              </a:rPr>
              <a:t>área temática </a:t>
            </a:r>
            <a:r>
              <a:rPr lang="es-ES" sz="3200" b="0" dirty="0">
                <a:solidFill>
                  <a:srgbClr val="495057"/>
                </a:solidFill>
                <a:effectLst/>
                <a:latin typeface="Ancizar Sans" panose="020B0602040300000003" pitchFamily="34" charset="0"/>
              </a:rPr>
              <a:t>de su proyecto o tesis</a:t>
            </a:r>
            <a:r>
              <a:rPr lang="es-ES" sz="3200" b="0" i="0" dirty="0">
                <a:solidFill>
                  <a:srgbClr val="495057"/>
                </a:solidFill>
                <a:effectLst/>
                <a:latin typeface="Ancizar Sans" panose="020B0602040300000003" pitchFamily="34" charset="0"/>
              </a:rPr>
              <a:t>?</a:t>
            </a:r>
          </a:p>
          <a:p>
            <a:pPr algn="l"/>
            <a:endParaRPr lang="es-ES" sz="3200" b="0" i="0" dirty="0">
              <a:solidFill>
                <a:srgbClr val="495057"/>
              </a:solidFill>
              <a:effectLst/>
              <a:latin typeface="Ancizar Sans" panose="020B0602040300000003" pitchFamily="34" charset="0"/>
            </a:endParaRPr>
          </a:p>
          <a:p>
            <a:pPr algn="l"/>
            <a:r>
              <a:rPr lang="es-ES" sz="3200" dirty="0">
                <a:solidFill>
                  <a:srgbClr val="495057"/>
                </a:solidFill>
                <a:latin typeface="Ancizar Sans" panose="020B0602040300000003" pitchFamily="34" charset="0"/>
              </a:rPr>
              <a:t>¿Cuál es el </a:t>
            </a:r>
            <a:r>
              <a:rPr lang="es-ES" sz="3200" b="1" i="1" dirty="0">
                <a:solidFill>
                  <a:srgbClr val="495057"/>
                </a:solidFill>
                <a:latin typeface="Ancizar Sans" panose="020B0602040300000003" pitchFamily="34" charset="0"/>
              </a:rPr>
              <a:t>tema</a:t>
            </a:r>
            <a:r>
              <a:rPr lang="es-ES" sz="3200" i="1" dirty="0">
                <a:solidFill>
                  <a:srgbClr val="495057"/>
                </a:solidFill>
                <a:latin typeface="Ancizar Sans" panose="020B0602040300000003" pitchFamily="34" charset="0"/>
              </a:rPr>
              <a:t> </a:t>
            </a:r>
            <a:r>
              <a:rPr lang="es-ES" sz="3200" b="0" dirty="0">
                <a:solidFill>
                  <a:srgbClr val="495057"/>
                </a:solidFill>
                <a:effectLst/>
                <a:latin typeface="Ancizar Sans" panose="020B0602040300000003" pitchFamily="34" charset="0"/>
              </a:rPr>
              <a:t>de su proyecto o tesis</a:t>
            </a:r>
            <a:r>
              <a:rPr lang="en-US" sz="3200" b="0" dirty="0">
                <a:solidFill>
                  <a:srgbClr val="495057"/>
                </a:solidFill>
                <a:effectLst/>
                <a:latin typeface="Ancizar Sans" panose="020B0602040300000003" pitchFamily="34" charset="0"/>
              </a:rPr>
              <a:t>?</a:t>
            </a:r>
          </a:p>
          <a:p>
            <a:pPr algn="l"/>
            <a:endParaRPr lang="en-US" sz="3200" b="0" dirty="0">
              <a:solidFill>
                <a:srgbClr val="495057"/>
              </a:solidFill>
              <a:effectLst/>
              <a:latin typeface="Ancizar Sans" panose="020B0602040300000003" pitchFamily="34" charset="0"/>
            </a:endParaRPr>
          </a:p>
          <a:p>
            <a:pPr algn="l"/>
            <a:r>
              <a:rPr lang="en-US" sz="3200" dirty="0">
                <a:solidFill>
                  <a:srgbClr val="495057"/>
                </a:solidFill>
                <a:latin typeface="Ancizar Sans" panose="020B0602040300000003" pitchFamily="34" charset="0"/>
              </a:rPr>
              <a:t>¿</a:t>
            </a:r>
            <a:r>
              <a:rPr lang="es-CO" sz="3200" dirty="0">
                <a:solidFill>
                  <a:srgbClr val="495057"/>
                </a:solidFill>
                <a:latin typeface="Ancizar Sans" panose="020B0602040300000003" pitchFamily="34" charset="0"/>
              </a:rPr>
              <a:t>Cual es el </a:t>
            </a:r>
            <a:r>
              <a:rPr lang="es-CO" sz="3200" b="1" i="1" dirty="0">
                <a:solidFill>
                  <a:srgbClr val="495057"/>
                </a:solidFill>
                <a:latin typeface="Ancizar Sans" panose="020B0602040300000003" pitchFamily="34" charset="0"/>
              </a:rPr>
              <a:t>problema de investigación o profundización </a:t>
            </a:r>
            <a:r>
              <a:rPr lang="es-CO" sz="3200" dirty="0">
                <a:solidFill>
                  <a:srgbClr val="495057"/>
                </a:solidFill>
                <a:latin typeface="Ancizar Sans" panose="020B0602040300000003" pitchFamily="34" charset="0"/>
              </a:rPr>
              <a:t>a ser abordado?</a:t>
            </a:r>
          </a:p>
          <a:p>
            <a:pPr algn="l"/>
            <a:endParaRPr lang="es-CO" sz="3200" dirty="0">
              <a:solidFill>
                <a:srgbClr val="495057"/>
              </a:solidFill>
              <a:latin typeface="Ancizar Sans" panose="020B0602040300000003" pitchFamily="34" charset="0"/>
            </a:endParaRPr>
          </a:p>
          <a:p>
            <a:pPr algn="l"/>
            <a:r>
              <a:rPr lang="es-CO" sz="3200" dirty="0">
                <a:solidFill>
                  <a:srgbClr val="495057"/>
                </a:solidFill>
                <a:latin typeface="Ancizar Sans" panose="020B0602040300000003" pitchFamily="34" charset="0"/>
              </a:rPr>
              <a:t>¿Cuál es la </a:t>
            </a:r>
            <a:r>
              <a:rPr lang="es-CO" sz="3200" b="1" i="1" dirty="0">
                <a:solidFill>
                  <a:srgbClr val="495057"/>
                </a:solidFill>
                <a:latin typeface="Ancizar Sans" panose="020B0602040300000003" pitchFamily="34" charset="0"/>
              </a:rPr>
              <a:t>pregunta de investigación o profundización</a:t>
            </a:r>
            <a:r>
              <a:rPr lang="en-US" sz="3200" dirty="0">
                <a:solidFill>
                  <a:srgbClr val="495057"/>
                </a:solidFill>
                <a:latin typeface="Ancizar Sans" panose="020B0602040300000003" pitchFamily="34" charset="0"/>
              </a:rPr>
              <a:t>?</a:t>
            </a:r>
          </a:p>
          <a:p>
            <a:pPr algn="l"/>
            <a:endParaRPr lang="en-US" sz="3200" dirty="0">
              <a:solidFill>
                <a:srgbClr val="495057"/>
              </a:solidFill>
              <a:latin typeface="Ancizar Sans" panose="020B0602040300000003" pitchFamily="34" charset="0"/>
            </a:endParaRPr>
          </a:p>
          <a:p>
            <a:pPr algn="l"/>
            <a:r>
              <a:rPr lang="en-US" sz="3200" dirty="0">
                <a:solidFill>
                  <a:srgbClr val="495057"/>
                </a:solidFill>
                <a:latin typeface="Ancizar Sans" panose="020B0602040300000003" pitchFamily="34" charset="0"/>
              </a:rPr>
              <a:t>¿</a:t>
            </a:r>
            <a:r>
              <a:rPr lang="es-CO" sz="3200" dirty="0">
                <a:solidFill>
                  <a:srgbClr val="495057"/>
                </a:solidFill>
                <a:latin typeface="Ancizar Sans" panose="020B0602040300000003" pitchFamily="34" charset="0"/>
              </a:rPr>
              <a:t>Cual</a:t>
            </a:r>
            <a:r>
              <a:rPr lang="en-US" sz="3200" dirty="0">
                <a:solidFill>
                  <a:srgbClr val="495057"/>
                </a:solidFill>
                <a:latin typeface="Ancizar Sans" panose="020B0602040300000003" pitchFamily="34" charset="0"/>
              </a:rPr>
              <a:t> es la </a:t>
            </a:r>
            <a:r>
              <a:rPr lang="en-US" sz="3200" b="1" i="1" dirty="0">
                <a:solidFill>
                  <a:srgbClr val="495057"/>
                </a:solidFill>
                <a:latin typeface="Ancizar Sans" panose="020B0602040300000003" pitchFamily="34" charset="0"/>
              </a:rPr>
              <a:t>hipótesis</a:t>
            </a:r>
            <a:r>
              <a:rPr lang="en-US" sz="3200" i="1" dirty="0">
                <a:solidFill>
                  <a:srgbClr val="495057"/>
                </a:solidFill>
                <a:latin typeface="Ancizar Sans" panose="020B0602040300000003" pitchFamily="34" charset="0"/>
              </a:rPr>
              <a:t> </a:t>
            </a:r>
            <a:r>
              <a:rPr lang="en-US" sz="3200" b="1" i="1" dirty="0">
                <a:solidFill>
                  <a:srgbClr val="495057"/>
                </a:solidFill>
                <a:latin typeface="Ancizar Sans" panose="020B0602040300000003" pitchFamily="34" charset="0"/>
              </a:rPr>
              <a:t>de </a:t>
            </a:r>
            <a:r>
              <a:rPr lang="es-CO" sz="3200" b="1" i="1" dirty="0">
                <a:solidFill>
                  <a:srgbClr val="495057"/>
                </a:solidFill>
                <a:latin typeface="Ancizar Sans" panose="020B0602040300000003" pitchFamily="34" charset="0"/>
              </a:rPr>
              <a:t>investigación</a:t>
            </a:r>
            <a:r>
              <a:rPr lang="en-US" sz="3200" dirty="0">
                <a:solidFill>
                  <a:srgbClr val="495057"/>
                </a:solidFill>
                <a:latin typeface="Ancizar Sans" panose="020B0602040300000003" pitchFamily="34" charset="0"/>
              </a:rPr>
              <a:t>?</a:t>
            </a:r>
            <a:r>
              <a:rPr lang="es-CO" sz="3200" dirty="0">
                <a:solidFill>
                  <a:srgbClr val="495057"/>
                </a:solidFill>
                <a:latin typeface="Ancizar Sans" panose="020B0602040300000003" pitchFamily="34" charset="0"/>
              </a:rPr>
              <a:t> </a:t>
            </a:r>
            <a:endParaRPr lang="es-ES" sz="3200" b="0" i="0" dirty="0">
              <a:solidFill>
                <a:srgbClr val="495057"/>
              </a:solidFill>
              <a:effectLst/>
              <a:latin typeface="Ancizar Sans" panose="020B0602040300000003" pitchFamily="34" charset="0"/>
            </a:endParaRPr>
          </a:p>
        </p:txBody>
      </p:sp>
    </p:spTree>
    <p:extLst>
      <p:ext uri="{BB962C8B-B14F-4D97-AF65-F5344CB8AC3E}">
        <p14:creationId xmlns:p14="http://schemas.microsoft.com/office/powerpoint/2010/main" val="1149233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6" name="Título 1"/>
          <p:cNvSpPr txBox="1">
            <a:spLocks/>
          </p:cNvSpPr>
          <p:nvPr/>
        </p:nvSpPr>
        <p:spPr>
          <a:xfrm>
            <a:off x="1452368" y="1846059"/>
            <a:ext cx="6201268" cy="97011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solidFill>
                  <a:srgbClr val="172B7E"/>
                </a:solidFill>
                <a:latin typeface="Ancizar Serif Extrabold" panose="020A0902070300000003" pitchFamily="18" charset="0"/>
                <a:cs typeface="Ancizar Serif"/>
              </a:rPr>
              <a:t>IDEA y TEMA</a:t>
            </a:r>
          </a:p>
        </p:txBody>
      </p:sp>
      <p:cxnSp>
        <p:nvCxnSpPr>
          <p:cNvPr id="8" name="Conector recto 7"/>
          <p:cNvCxnSpPr/>
          <p:nvPr/>
        </p:nvCxnSpPr>
        <p:spPr>
          <a:xfrm>
            <a:off x="1678803" y="3377493"/>
            <a:ext cx="5810117" cy="0"/>
          </a:xfrm>
          <a:prstGeom prst="line">
            <a:avLst/>
          </a:prstGeom>
          <a:ln/>
        </p:spPr>
        <p:style>
          <a:lnRef idx="2">
            <a:schemeClr val="dk1"/>
          </a:lnRef>
          <a:fillRef idx="0">
            <a:schemeClr val="dk1"/>
          </a:fillRef>
          <a:effectRef idx="1">
            <a:schemeClr val="dk1"/>
          </a:effectRef>
          <a:fontRef idx="minor">
            <a:schemeClr val="tx1"/>
          </a:fontRef>
        </p:style>
      </p:cxnSp>
      <p:sp>
        <p:nvSpPr>
          <p:cNvPr id="7" name="Título 1">
            <a:extLst>
              <a:ext uri="{FF2B5EF4-FFF2-40B4-BE49-F238E27FC236}">
                <a16:creationId xmlns:a16="http://schemas.microsoft.com/office/drawing/2014/main" id="{17FFC72E-8A8C-4254-92CD-624DCAEABEBF}"/>
              </a:ext>
            </a:extLst>
          </p:cNvPr>
          <p:cNvSpPr txBox="1">
            <a:spLocks/>
          </p:cNvSpPr>
          <p:nvPr/>
        </p:nvSpPr>
        <p:spPr>
          <a:xfrm>
            <a:off x="1471366" y="3941390"/>
            <a:ext cx="6201268" cy="97011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sz="1800" dirty="0">
                <a:solidFill>
                  <a:srgbClr val="172B7E"/>
                </a:solidFill>
                <a:latin typeface="Ancizar Serif"/>
                <a:cs typeface="Ancizar Serif"/>
              </a:rPr>
              <a:t>Facultad de Ingeniería –Departamento de Ingeniería Civil y Agrícola - Sede Bogotá</a:t>
            </a:r>
          </a:p>
        </p:txBody>
      </p:sp>
      <p:sp>
        <p:nvSpPr>
          <p:cNvPr id="5" name="Footer Placeholder 3">
            <a:extLst>
              <a:ext uri="{FF2B5EF4-FFF2-40B4-BE49-F238E27FC236}">
                <a16:creationId xmlns:a16="http://schemas.microsoft.com/office/drawing/2014/main" id="{08CC4CCE-E42C-42A5-B0B0-717A90C305CA}"/>
              </a:ext>
            </a:extLst>
          </p:cNvPr>
          <p:cNvSpPr>
            <a:spLocks noGrp="1"/>
          </p:cNvSpPr>
          <p:nvPr>
            <p:ph type="ftr" sz="quarter" idx="11"/>
          </p:nvPr>
        </p:nvSpPr>
        <p:spPr>
          <a:xfrm>
            <a:off x="-205035" y="6354762"/>
            <a:ext cx="3352801" cy="365125"/>
          </a:xfrm>
        </p:spPr>
        <p:txBody>
          <a:bodyPr/>
          <a:lstStyle/>
          <a:p>
            <a:r>
              <a:rPr lang="en-US" dirty="0">
                <a:solidFill>
                  <a:srgbClr val="04617B">
                    <a:shade val="90000"/>
                  </a:srgbClr>
                </a:solidFill>
                <a:latin typeface="Ancizar Sans" panose="020B0602040300000003" pitchFamily="34" charset="0"/>
              </a:rPr>
              <a:t>Nestor Mancipe, Ph.D.</a:t>
            </a:r>
          </a:p>
        </p:txBody>
      </p:sp>
      <p:sp>
        <p:nvSpPr>
          <p:cNvPr id="9" name="Date Placeholder 2">
            <a:extLst>
              <a:ext uri="{FF2B5EF4-FFF2-40B4-BE49-F238E27FC236}">
                <a16:creationId xmlns:a16="http://schemas.microsoft.com/office/drawing/2014/main" id="{03C222DA-9C28-49AC-811A-C9514D2F1BF3}"/>
              </a:ext>
            </a:extLst>
          </p:cNvPr>
          <p:cNvSpPr>
            <a:spLocks noGrp="1"/>
          </p:cNvSpPr>
          <p:nvPr>
            <p:ph type="dt" sz="half" idx="10"/>
          </p:nvPr>
        </p:nvSpPr>
        <p:spPr>
          <a:xfrm>
            <a:off x="6343128" y="6354761"/>
            <a:ext cx="2800872" cy="365125"/>
          </a:xfrm>
        </p:spPr>
        <p:txBody>
          <a:bodyPr/>
          <a:lstStyle/>
          <a:p>
            <a:pPr algn="ctr"/>
            <a:fld id="{976AB00B-E0A1-463B-BF41-6D26767E3D5F}" type="datetime1">
              <a:rPr lang="en-US" smtClean="0">
                <a:solidFill>
                  <a:srgbClr val="04617B">
                    <a:shade val="90000"/>
                  </a:srgbClr>
                </a:solidFill>
                <a:latin typeface="Ancizar Sans" panose="020B0602040300000003" pitchFamily="34" charset="0"/>
              </a:rPr>
              <a:pPr algn="ctr"/>
              <a:t>2/21/2023</a:t>
            </a:fld>
            <a:endParaRPr lang="en-US" dirty="0">
              <a:solidFill>
                <a:srgbClr val="04617B">
                  <a:shade val="90000"/>
                </a:srgbClr>
              </a:solidFill>
              <a:latin typeface="Ancizar Sans" panose="020B0602040300000003" pitchFamily="34" charset="0"/>
            </a:endParaRPr>
          </a:p>
        </p:txBody>
      </p:sp>
    </p:spTree>
    <p:extLst>
      <p:ext uri="{BB962C8B-B14F-4D97-AF65-F5344CB8AC3E}">
        <p14:creationId xmlns:p14="http://schemas.microsoft.com/office/powerpoint/2010/main" val="3809836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A44A5A0-9EFE-4565-A3E0-1741C9B3E554}"/>
              </a:ext>
            </a:extLst>
          </p:cNvPr>
          <p:cNvSpPr>
            <a:spLocks noGrp="1"/>
          </p:cNvSpPr>
          <p:nvPr>
            <p:ph type="title"/>
          </p:nvPr>
        </p:nvSpPr>
        <p:spPr>
          <a:xfrm>
            <a:off x="457200" y="-11112"/>
            <a:ext cx="8229600" cy="1143000"/>
          </a:xfrm>
        </p:spPr>
        <p:txBody>
          <a:bodyPr>
            <a:normAutofit/>
          </a:bodyPr>
          <a:lstStyle/>
          <a:p>
            <a:r>
              <a:rPr lang="es-ES" sz="3200" b="1" dirty="0">
                <a:solidFill>
                  <a:srgbClr val="172B7E"/>
                </a:solidFill>
                <a:latin typeface="Ancizar Sans" panose="020B0602040300000003" pitchFamily="34" charset="0"/>
              </a:rPr>
              <a:t>COMO OBTENER BUENAS IDEAS DE INVESTIGACIÓN O PROFUNDIZACIÓN</a:t>
            </a:r>
            <a:endParaRPr lang="en-US" sz="3200" b="1" dirty="0">
              <a:solidFill>
                <a:srgbClr val="172B7E"/>
              </a:solidFill>
              <a:latin typeface="Ancizar Sans" panose="020B0602040300000003" pitchFamily="34" charset="0"/>
            </a:endParaRPr>
          </a:p>
        </p:txBody>
      </p:sp>
      <p:sp>
        <p:nvSpPr>
          <p:cNvPr id="7" name="CuadroTexto 10">
            <a:extLst>
              <a:ext uri="{FF2B5EF4-FFF2-40B4-BE49-F238E27FC236}">
                <a16:creationId xmlns:a16="http://schemas.microsoft.com/office/drawing/2014/main" id="{2D38D26B-E896-469F-822D-E161BE3C78BE}"/>
              </a:ext>
            </a:extLst>
          </p:cNvPr>
          <p:cNvSpPr txBox="1"/>
          <p:nvPr/>
        </p:nvSpPr>
        <p:spPr>
          <a:xfrm>
            <a:off x="259080" y="6294120"/>
            <a:ext cx="3116580" cy="369332"/>
          </a:xfrm>
          <a:prstGeom prst="rect">
            <a:avLst/>
          </a:prstGeom>
          <a:noFill/>
        </p:spPr>
        <p:txBody>
          <a:bodyPr wrap="square" rtlCol="0">
            <a:spAutoFit/>
          </a:bodyPr>
          <a:lstStyle/>
          <a:p>
            <a:r>
              <a:rPr lang="en-US" sz="900" i="1" dirty="0" err="1">
                <a:solidFill>
                  <a:srgbClr val="F2E6CC"/>
                </a:solidFill>
                <a:latin typeface="Ancizar Sans" panose="020B0602040300000003" pitchFamily="34" charset="0"/>
              </a:rPr>
              <a:t>Facultad</a:t>
            </a:r>
            <a:r>
              <a:rPr lang="en-US" sz="900" i="1" dirty="0">
                <a:solidFill>
                  <a:srgbClr val="F2E6CC"/>
                </a:solidFill>
                <a:latin typeface="Ancizar Sans" panose="020B0602040300000003" pitchFamily="34" charset="0"/>
              </a:rPr>
              <a:t>  </a:t>
            </a:r>
            <a:r>
              <a:rPr lang="es-MX" sz="900" i="1" dirty="0">
                <a:solidFill>
                  <a:srgbClr val="F2E6CC"/>
                </a:solidFill>
                <a:latin typeface="Ancizar Sans" panose="020B0602040300000003" pitchFamily="34" charset="0"/>
              </a:rPr>
              <a:t>de Ingeniería</a:t>
            </a:r>
            <a:endParaRPr lang="en-US" sz="900" i="1" dirty="0">
              <a:solidFill>
                <a:srgbClr val="F2E6CC"/>
              </a:solidFill>
              <a:latin typeface="Ancizar Sans" panose="020B0602040300000003" pitchFamily="34" charset="0"/>
            </a:endParaRPr>
          </a:p>
          <a:p>
            <a:r>
              <a:rPr lang="en-US" sz="900" i="1" dirty="0" err="1">
                <a:solidFill>
                  <a:srgbClr val="F2E6CC"/>
                </a:solidFill>
                <a:latin typeface="Ancizar Sans" panose="020B0602040300000003" pitchFamily="34" charset="0"/>
              </a:rPr>
              <a:t>Sede</a:t>
            </a:r>
            <a:r>
              <a:rPr lang="en-US" sz="900" i="1" dirty="0">
                <a:solidFill>
                  <a:srgbClr val="F2E6CC"/>
                </a:solidFill>
                <a:latin typeface="Ancizar Sans" panose="020B0602040300000003" pitchFamily="34" charset="0"/>
              </a:rPr>
              <a:t> </a:t>
            </a:r>
            <a:r>
              <a:rPr lang="es-MX" sz="900" i="1" dirty="0">
                <a:solidFill>
                  <a:srgbClr val="F2E6CC"/>
                </a:solidFill>
                <a:latin typeface="Ancizar Sans" panose="020B0602040300000003" pitchFamily="34" charset="0"/>
              </a:rPr>
              <a:t>Bogotá</a:t>
            </a:r>
            <a:endParaRPr lang="es-CO" sz="900" i="1" dirty="0">
              <a:solidFill>
                <a:srgbClr val="F2E6CC"/>
              </a:solidFill>
              <a:latin typeface="Ancizar Sans" panose="020B0602040300000003" pitchFamily="34" charset="0"/>
            </a:endParaRPr>
          </a:p>
        </p:txBody>
      </p:sp>
      <p:sp>
        <p:nvSpPr>
          <p:cNvPr id="9" name="TextBox 8">
            <a:extLst>
              <a:ext uri="{FF2B5EF4-FFF2-40B4-BE49-F238E27FC236}">
                <a16:creationId xmlns:a16="http://schemas.microsoft.com/office/drawing/2014/main" id="{A5DDB99A-5A10-4F13-81AD-FC382FF3EC17}"/>
              </a:ext>
            </a:extLst>
          </p:cNvPr>
          <p:cNvSpPr txBox="1"/>
          <p:nvPr/>
        </p:nvSpPr>
        <p:spPr>
          <a:xfrm>
            <a:off x="259080" y="1214428"/>
            <a:ext cx="8884920" cy="2554545"/>
          </a:xfrm>
          <a:prstGeom prst="rect">
            <a:avLst/>
          </a:prstGeom>
          <a:noFill/>
        </p:spPr>
        <p:txBody>
          <a:bodyPr wrap="square">
            <a:spAutoFit/>
          </a:bodyPr>
          <a:lstStyle/>
          <a:p>
            <a:pPr marL="285750" indent="-285750">
              <a:buFont typeface="Wingdings" panose="05000000000000000000" pitchFamily="2" charset="2"/>
              <a:buChar char="§"/>
            </a:pPr>
            <a:r>
              <a:rPr lang="es-CO" sz="2000" dirty="0">
                <a:solidFill>
                  <a:srgbClr val="212529"/>
                </a:solidFill>
                <a:latin typeface="Ancizar Sans" panose="020B0602040300000003" pitchFamily="34" charset="0"/>
              </a:rPr>
              <a:t>Las ideas deben surgir de aspectos importantes de su vida profesional y preferiblemente soportadas en proyectos previos. </a:t>
            </a:r>
          </a:p>
          <a:p>
            <a:pPr marL="285750" indent="-285750">
              <a:buFont typeface="Wingdings" panose="05000000000000000000" pitchFamily="2" charset="2"/>
              <a:buChar char="§"/>
            </a:pPr>
            <a:r>
              <a:rPr lang="es-CO" sz="2000" dirty="0">
                <a:solidFill>
                  <a:srgbClr val="212529"/>
                </a:solidFill>
                <a:latin typeface="Ancizar Sans" panose="020B0602040300000003" pitchFamily="34" charset="0"/>
              </a:rPr>
              <a:t>Las ideas novedosas normalmente son rechazadas inicialmente, entonces no te desanimes si todo el mundo dice que tu idea es absurda o tonta.</a:t>
            </a:r>
          </a:p>
          <a:p>
            <a:pPr marL="285750" indent="-285750">
              <a:buFont typeface="Wingdings" panose="05000000000000000000" pitchFamily="2" charset="2"/>
              <a:buChar char="§"/>
            </a:pPr>
            <a:r>
              <a:rPr lang="es-CO" sz="2000" dirty="0">
                <a:latin typeface="Ancizar Sans" panose="020B0602040300000003" pitchFamily="34" charset="0"/>
              </a:rPr>
              <a:t>Jamás debes pensar que tu idea es tonta o descabellada si no la has analizado antes.</a:t>
            </a:r>
          </a:p>
          <a:p>
            <a:pPr marL="285750" indent="-285750">
              <a:buFont typeface="Wingdings" panose="05000000000000000000" pitchFamily="2" charset="2"/>
              <a:buChar char="§"/>
            </a:pPr>
            <a:r>
              <a:rPr lang="es-CO" sz="2000" dirty="0">
                <a:latin typeface="Ancizar Sans" panose="020B0602040300000003" pitchFamily="34" charset="0"/>
              </a:rPr>
              <a:t>Tu idea inicial siempre será vaga y cargada de confusión, pero siempre es importante mantenerla en constante revisión y actualización. </a:t>
            </a:r>
          </a:p>
          <a:p>
            <a:endParaRPr lang="es-CO" sz="2000" dirty="0">
              <a:latin typeface="Ancizar Sans" panose="020B0602040300000003" pitchFamily="34" charset="0"/>
            </a:endParaRPr>
          </a:p>
        </p:txBody>
      </p:sp>
      <p:cxnSp>
        <p:nvCxnSpPr>
          <p:cNvPr id="5" name="Straight Arrow Connector 4">
            <a:extLst>
              <a:ext uri="{FF2B5EF4-FFF2-40B4-BE49-F238E27FC236}">
                <a16:creationId xmlns:a16="http://schemas.microsoft.com/office/drawing/2014/main" id="{44CA87A5-B0C2-4000-B956-05B061651448}"/>
              </a:ext>
            </a:extLst>
          </p:cNvPr>
          <p:cNvCxnSpPr/>
          <p:nvPr/>
        </p:nvCxnSpPr>
        <p:spPr>
          <a:xfrm>
            <a:off x="4516755" y="3523685"/>
            <a:ext cx="0" cy="2505075"/>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497947B-118E-4DA0-A38A-2BF2B41E0596}"/>
              </a:ext>
            </a:extLst>
          </p:cNvPr>
          <p:cNvCxnSpPr/>
          <p:nvPr/>
        </p:nvCxnSpPr>
        <p:spPr>
          <a:xfrm>
            <a:off x="1510665" y="4828610"/>
            <a:ext cx="6381750"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1" name="Rectangle: Rounded Corners 10">
            <a:extLst>
              <a:ext uri="{FF2B5EF4-FFF2-40B4-BE49-F238E27FC236}">
                <a16:creationId xmlns:a16="http://schemas.microsoft.com/office/drawing/2014/main" id="{EB6B8FDB-C378-4DC0-B458-BDB3CD447754}"/>
              </a:ext>
            </a:extLst>
          </p:cNvPr>
          <p:cNvSpPr/>
          <p:nvPr/>
        </p:nvSpPr>
        <p:spPr>
          <a:xfrm>
            <a:off x="1762124" y="3694185"/>
            <a:ext cx="2625091" cy="87629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a:latin typeface="Ancizar Sans" panose="020B0602040300000003" pitchFamily="34" charset="0"/>
              </a:rPr>
              <a:t>Que la idea te apasione, interese, guste y motive</a:t>
            </a:r>
            <a:endParaRPr lang="en-US" dirty="0">
              <a:latin typeface="Ancizar Sans" panose="020B0602040300000003" pitchFamily="34" charset="0"/>
            </a:endParaRPr>
          </a:p>
        </p:txBody>
      </p:sp>
      <p:sp>
        <p:nvSpPr>
          <p:cNvPr id="12" name="Rectangle: Rounded Corners 11">
            <a:extLst>
              <a:ext uri="{FF2B5EF4-FFF2-40B4-BE49-F238E27FC236}">
                <a16:creationId xmlns:a16="http://schemas.microsoft.com/office/drawing/2014/main" id="{2B4452EB-6095-4E59-9D73-55C212D63F4C}"/>
              </a:ext>
            </a:extLst>
          </p:cNvPr>
          <p:cNvSpPr/>
          <p:nvPr/>
        </p:nvSpPr>
        <p:spPr>
          <a:xfrm>
            <a:off x="4701540" y="3637985"/>
            <a:ext cx="2897506" cy="1019174"/>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s-CO" dirty="0">
                <a:latin typeface="Ancizar Sans" panose="020B0602040300000003" pitchFamily="34" charset="0"/>
              </a:rPr>
              <a:t>Que la idea tenga que ver con tus planes de ejercicio profesional</a:t>
            </a:r>
            <a:endParaRPr lang="en-US" dirty="0">
              <a:latin typeface="Ancizar Sans" panose="020B0602040300000003" pitchFamily="34" charset="0"/>
            </a:endParaRPr>
          </a:p>
        </p:txBody>
      </p:sp>
      <p:sp>
        <p:nvSpPr>
          <p:cNvPr id="13" name="Rectangle: Rounded Corners 12">
            <a:extLst>
              <a:ext uri="{FF2B5EF4-FFF2-40B4-BE49-F238E27FC236}">
                <a16:creationId xmlns:a16="http://schemas.microsoft.com/office/drawing/2014/main" id="{5A3F68F6-392D-40F3-BB1A-20C205BDA6F8}"/>
              </a:ext>
            </a:extLst>
          </p:cNvPr>
          <p:cNvSpPr/>
          <p:nvPr/>
        </p:nvSpPr>
        <p:spPr>
          <a:xfrm>
            <a:off x="1632585" y="5000060"/>
            <a:ext cx="2625091" cy="8763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s-CO" dirty="0">
                <a:latin typeface="Ancizar Sans" panose="020B0602040300000003" pitchFamily="34" charset="0"/>
              </a:rPr>
              <a:t>Que la idea tenga que ver con tu formación profesional</a:t>
            </a:r>
            <a:endParaRPr lang="en-US" dirty="0">
              <a:latin typeface="Ancizar Sans" panose="020B0602040300000003" pitchFamily="34" charset="0"/>
            </a:endParaRPr>
          </a:p>
        </p:txBody>
      </p:sp>
      <p:sp>
        <p:nvSpPr>
          <p:cNvPr id="14" name="Rectangle: Rounded Corners 13">
            <a:extLst>
              <a:ext uri="{FF2B5EF4-FFF2-40B4-BE49-F238E27FC236}">
                <a16:creationId xmlns:a16="http://schemas.microsoft.com/office/drawing/2014/main" id="{B72DE577-37AB-44F7-975D-C158BDE8682C}"/>
              </a:ext>
            </a:extLst>
          </p:cNvPr>
          <p:cNvSpPr/>
          <p:nvPr/>
        </p:nvSpPr>
        <p:spPr>
          <a:xfrm>
            <a:off x="4825365" y="5000060"/>
            <a:ext cx="2914645" cy="87630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CO" dirty="0">
                <a:latin typeface="Ancizar Sans" panose="020B0602040300000003" pitchFamily="34" charset="0"/>
              </a:rPr>
              <a:t>Que tengas acceso a la informacion necesaria</a:t>
            </a:r>
            <a:endParaRPr lang="en-US" dirty="0">
              <a:latin typeface="Ancizar Sans" panose="020B0602040300000003" pitchFamily="34" charset="0"/>
            </a:endParaRPr>
          </a:p>
        </p:txBody>
      </p:sp>
    </p:spTree>
    <p:extLst>
      <p:ext uri="{BB962C8B-B14F-4D97-AF65-F5344CB8AC3E}">
        <p14:creationId xmlns:p14="http://schemas.microsoft.com/office/powerpoint/2010/main" val="3753565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A44A5A0-9EFE-4565-A3E0-1741C9B3E554}"/>
              </a:ext>
            </a:extLst>
          </p:cNvPr>
          <p:cNvSpPr>
            <a:spLocks noGrp="1"/>
          </p:cNvSpPr>
          <p:nvPr>
            <p:ph type="title"/>
          </p:nvPr>
        </p:nvSpPr>
        <p:spPr>
          <a:xfrm>
            <a:off x="457200" y="-11112"/>
            <a:ext cx="8229600" cy="1143000"/>
          </a:xfrm>
        </p:spPr>
        <p:txBody>
          <a:bodyPr>
            <a:normAutofit/>
          </a:bodyPr>
          <a:lstStyle/>
          <a:p>
            <a:r>
              <a:rPr lang="es-ES" sz="3200" b="1" dirty="0">
                <a:solidFill>
                  <a:srgbClr val="172B7E"/>
                </a:solidFill>
                <a:latin typeface="Ancizar Sans" panose="020B0602040300000003" pitchFamily="34" charset="0"/>
              </a:rPr>
              <a:t>COMO OBTENER BUENAS IDEAS DE INVESTIGACIÓN O PROFUNDIZACIÓN</a:t>
            </a:r>
            <a:endParaRPr lang="en-US" sz="3200" b="1" dirty="0">
              <a:solidFill>
                <a:srgbClr val="172B7E"/>
              </a:solidFill>
              <a:latin typeface="Ancizar Sans" panose="020B0602040300000003" pitchFamily="34" charset="0"/>
            </a:endParaRPr>
          </a:p>
        </p:txBody>
      </p:sp>
      <p:sp>
        <p:nvSpPr>
          <p:cNvPr id="7" name="CuadroTexto 10">
            <a:extLst>
              <a:ext uri="{FF2B5EF4-FFF2-40B4-BE49-F238E27FC236}">
                <a16:creationId xmlns:a16="http://schemas.microsoft.com/office/drawing/2014/main" id="{2D38D26B-E896-469F-822D-E161BE3C78BE}"/>
              </a:ext>
            </a:extLst>
          </p:cNvPr>
          <p:cNvSpPr txBox="1"/>
          <p:nvPr/>
        </p:nvSpPr>
        <p:spPr>
          <a:xfrm>
            <a:off x="259080" y="6294120"/>
            <a:ext cx="3116580" cy="369332"/>
          </a:xfrm>
          <a:prstGeom prst="rect">
            <a:avLst/>
          </a:prstGeom>
          <a:noFill/>
        </p:spPr>
        <p:txBody>
          <a:bodyPr wrap="square" rtlCol="0">
            <a:spAutoFit/>
          </a:bodyPr>
          <a:lstStyle/>
          <a:p>
            <a:r>
              <a:rPr lang="en-US" sz="900" i="1" dirty="0" err="1">
                <a:solidFill>
                  <a:srgbClr val="F2E6CC"/>
                </a:solidFill>
                <a:latin typeface="Ancizar Sans" panose="020B0602040300000003" pitchFamily="34" charset="0"/>
              </a:rPr>
              <a:t>Facultad</a:t>
            </a:r>
            <a:r>
              <a:rPr lang="en-US" sz="900" i="1" dirty="0">
                <a:solidFill>
                  <a:srgbClr val="F2E6CC"/>
                </a:solidFill>
                <a:latin typeface="Ancizar Sans" panose="020B0602040300000003" pitchFamily="34" charset="0"/>
              </a:rPr>
              <a:t>  </a:t>
            </a:r>
            <a:r>
              <a:rPr lang="es-MX" sz="900" i="1" dirty="0">
                <a:solidFill>
                  <a:srgbClr val="F2E6CC"/>
                </a:solidFill>
                <a:latin typeface="Ancizar Sans" panose="020B0602040300000003" pitchFamily="34" charset="0"/>
              </a:rPr>
              <a:t>de Ingeniería</a:t>
            </a:r>
            <a:endParaRPr lang="en-US" sz="900" i="1" dirty="0">
              <a:solidFill>
                <a:srgbClr val="F2E6CC"/>
              </a:solidFill>
              <a:latin typeface="Ancizar Sans" panose="020B0602040300000003" pitchFamily="34" charset="0"/>
            </a:endParaRPr>
          </a:p>
          <a:p>
            <a:r>
              <a:rPr lang="en-US" sz="900" i="1" dirty="0" err="1">
                <a:solidFill>
                  <a:srgbClr val="F2E6CC"/>
                </a:solidFill>
                <a:latin typeface="Ancizar Sans" panose="020B0602040300000003" pitchFamily="34" charset="0"/>
              </a:rPr>
              <a:t>Sede</a:t>
            </a:r>
            <a:r>
              <a:rPr lang="en-US" sz="900" i="1" dirty="0">
                <a:solidFill>
                  <a:srgbClr val="F2E6CC"/>
                </a:solidFill>
                <a:latin typeface="Ancizar Sans" panose="020B0602040300000003" pitchFamily="34" charset="0"/>
              </a:rPr>
              <a:t> </a:t>
            </a:r>
            <a:r>
              <a:rPr lang="es-MX" sz="900" i="1" dirty="0">
                <a:solidFill>
                  <a:srgbClr val="F2E6CC"/>
                </a:solidFill>
                <a:latin typeface="Ancizar Sans" panose="020B0602040300000003" pitchFamily="34" charset="0"/>
              </a:rPr>
              <a:t>Bogotá</a:t>
            </a:r>
            <a:endParaRPr lang="es-CO" sz="900" i="1" dirty="0">
              <a:solidFill>
                <a:srgbClr val="F2E6CC"/>
              </a:solidFill>
              <a:latin typeface="Ancizar Sans" panose="020B0602040300000003" pitchFamily="34" charset="0"/>
            </a:endParaRPr>
          </a:p>
        </p:txBody>
      </p:sp>
      <p:graphicFrame>
        <p:nvGraphicFramePr>
          <p:cNvPr id="2" name="Diagram 1">
            <a:extLst>
              <a:ext uri="{FF2B5EF4-FFF2-40B4-BE49-F238E27FC236}">
                <a16:creationId xmlns:a16="http://schemas.microsoft.com/office/drawing/2014/main" id="{C7788077-B72C-4D47-BFD2-59327C636996}"/>
              </a:ext>
            </a:extLst>
          </p:cNvPr>
          <p:cNvGraphicFramePr/>
          <p:nvPr>
            <p:extLst>
              <p:ext uri="{D42A27DB-BD31-4B8C-83A1-F6EECF244321}">
                <p14:modId xmlns:p14="http://schemas.microsoft.com/office/powerpoint/2010/main" val="3391596002"/>
              </p:ext>
            </p:extLst>
          </p:nvPr>
        </p:nvGraphicFramePr>
        <p:xfrm>
          <a:off x="259080" y="1136651"/>
          <a:ext cx="496062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TextBox 14">
            <a:extLst>
              <a:ext uri="{FF2B5EF4-FFF2-40B4-BE49-F238E27FC236}">
                <a16:creationId xmlns:a16="http://schemas.microsoft.com/office/drawing/2014/main" id="{EA4B409F-EF52-4A66-BE79-B378646DD54C}"/>
              </a:ext>
            </a:extLst>
          </p:cNvPr>
          <p:cNvSpPr txBox="1"/>
          <p:nvPr/>
        </p:nvSpPr>
        <p:spPr>
          <a:xfrm>
            <a:off x="6414135" y="1855807"/>
            <a:ext cx="2228850" cy="461665"/>
          </a:xfrm>
          <a:prstGeom prst="rect">
            <a:avLst/>
          </a:prstGeom>
          <a:noFill/>
        </p:spPr>
        <p:txBody>
          <a:bodyPr wrap="square">
            <a:spAutoFit/>
          </a:bodyPr>
          <a:lstStyle/>
          <a:p>
            <a:pPr algn="ctr"/>
            <a:r>
              <a:rPr lang="es-ES" sz="2400" b="1" dirty="0">
                <a:solidFill>
                  <a:srgbClr val="172B7E"/>
                </a:solidFill>
                <a:latin typeface="Ancizar Sans" panose="020B0602040300000003" pitchFamily="34" charset="0"/>
              </a:rPr>
              <a:t>IDEA INICIAL</a:t>
            </a:r>
            <a:endParaRPr lang="en-US" sz="2400" dirty="0"/>
          </a:p>
        </p:txBody>
      </p:sp>
      <p:sp>
        <p:nvSpPr>
          <p:cNvPr id="16" name="TextBox 15">
            <a:extLst>
              <a:ext uri="{FF2B5EF4-FFF2-40B4-BE49-F238E27FC236}">
                <a16:creationId xmlns:a16="http://schemas.microsoft.com/office/drawing/2014/main" id="{0707249E-DF92-4B9E-A397-89E8CC44F1DB}"/>
              </a:ext>
            </a:extLst>
          </p:cNvPr>
          <p:cNvSpPr txBox="1"/>
          <p:nvPr/>
        </p:nvSpPr>
        <p:spPr>
          <a:xfrm>
            <a:off x="6191250" y="3889891"/>
            <a:ext cx="2693670" cy="830997"/>
          </a:xfrm>
          <a:prstGeom prst="rect">
            <a:avLst/>
          </a:prstGeom>
          <a:noFill/>
        </p:spPr>
        <p:txBody>
          <a:bodyPr wrap="square">
            <a:spAutoFit/>
          </a:bodyPr>
          <a:lstStyle/>
          <a:p>
            <a:pPr algn="ctr"/>
            <a:r>
              <a:rPr lang="es-ES" sz="2400" b="1" dirty="0">
                <a:solidFill>
                  <a:srgbClr val="172B7E"/>
                </a:solidFill>
                <a:latin typeface="Ancizar Sans" panose="020B0602040300000003" pitchFamily="34" charset="0"/>
              </a:rPr>
              <a:t>IDEA ESTRUCTURADA</a:t>
            </a:r>
            <a:endParaRPr lang="en-US" sz="2400" dirty="0"/>
          </a:p>
        </p:txBody>
      </p:sp>
      <p:cxnSp>
        <p:nvCxnSpPr>
          <p:cNvPr id="8" name="Straight Arrow Connector 7">
            <a:extLst>
              <a:ext uri="{FF2B5EF4-FFF2-40B4-BE49-F238E27FC236}">
                <a16:creationId xmlns:a16="http://schemas.microsoft.com/office/drawing/2014/main" id="{8475CAEF-534F-4B0C-87AF-C7F0B41071B6}"/>
              </a:ext>
            </a:extLst>
          </p:cNvPr>
          <p:cNvCxnSpPr>
            <a:stCxn id="15" idx="2"/>
            <a:endCxn id="16" idx="0"/>
          </p:cNvCxnSpPr>
          <p:nvPr/>
        </p:nvCxnSpPr>
        <p:spPr>
          <a:xfrm>
            <a:off x="7528560" y="2317472"/>
            <a:ext cx="9525" cy="15724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002290A3-F5A3-4551-8B3F-2988B50A22D4}"/>
              </a:ext>
            </a:extLst>
          </p:cNvPr>
          <p:cNvSpPr txBox="1"/>
          <p:nvPr/>
        </p:nvSpPr>
        <p:spPr>
          <a:xfrm>
            <a:off x="6570345" y="2872849"/>
            <a:ext cx="2314575" cy="369332"/>
          </a:xfrm>
          <a:prstGeom prst="rect">
            <a:avLst/>
          </a:prstGeom>
          <a:noFill/>
        </p:spPr>
        <p:txBody>
          <a:bodyPr wrap="square">
            <a:spAutoFit/>
          </a:bodyPr>
          <a:lstStyle/>
          <a:p>
            <a:pPr lvl="0"/>
            <a:r>
              <a:rPr lang="es-CO" dirty="0"/>
              <a:t>Revisión    bibliográfica </a:t>
            </a:r>
            <a:endParaRPr lang="en-US" dirty="0"/>
          </a:p>
        </p:txBody>
      </p:sp>
    </p:spTree>
    <p:extLst>
      <p:ext uri="{BB962C8B-B14F-4D97-AF65-F5344CB8AC3E}">
        <p14:creationId xmlns:p14="http://schemas.microsoft.com/office/powerpoint/2010/main" val="112585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A44A5A0-9EFE-4565-A3E0-1741C9B3E554}"/>
              </a:ext>
            </a:extLst>
          </p:cNvPr>
          <p:cNvSpPr>
            <a:spLocks noGrp="1"/>
          </p:cNvSpPr>
          <p:nvPr>
            <p:ph type="title"/>
          </p:nvPr>
        </p:nvSpPr>
        <p:spPr/>
        <p:txBody>
          <a:bodyPr>
            <a:normAutofit/>
          </a:bodyPr>
          <a:lstStyle/>
          <a:p>
            <a:r>
              <a:rPr lang="es-CO" sz="3000" b="1" dirty="0">
                <a:solidFill>
                  <a:srgbClr val="172B7E"/>
                </a:solidFill>
                <a:latin typeface="Ancizar Sans" panose="020B0602040300000003" pitchFamily="34" charset="0"/>
              </a:rPr>
              <a:t>EL TEMA DE INVESTIGACIÓN O PROFUNDIZACIÓN</a:t>
            </a:r>
            <a:endParaRPr lang="en-US" sz="3000" b="1" dirty="0">
              <a:solidFill>
                <a:srgbClr val="172B7E"/>
              </a:solidFill>
              <a:latin typeface="Ancizar Sans" panose="020B0602040300000003" pitchFamily="34" charset="0"/>
            </a:endParaRPr>
          </a:p>
        </p:txBody>
      </p:sp>
      <p:sp>
        <p:nvSpPr>
          <p:cNvPr id="7" name="CuadroTexto 10">
            <a:extLst>
              <a:ext uri="{FF2B5EF4-FFF2-40B4-BE49-F238E27FC236}">
                <a16:creationId xmlns:a16="http://schemas.microsoft.com/office/drawing/2014/main" id="{2D38D26B-E896-469F-822D-E161BE3C78BE}"/>
              </a:ext>
            </a:extLst>
          </p:cNvPr>
          <p:cNvSpPr txBox="1"/>
          <p:nvPr/>
        </p:nvSpPr>
        <p:spPr>
          <a:xfrm>
            <a:off x="259080" y="6294120"/>
            <a:ext cx="3116580" cy="369332"/>
          </a:xfrm>
          <a:prstGeom prst="rect">
            <a:avLst/>
          </a:prstGeom>
          <a:noFill/>
        </p:spPr>
        <p:txBody>
          <a:bodyPr wrap="square" rtlCol="0">
            <a:spAutoFit/>
          </a:bodyPr>
          <a:lstStyle/>
          <a:p>
            <a:r>
              <a:rPr lang="en-US" sz="900" i="1" dirty="0" err="1">
                <a:solidFill>
                  <a:srgbClr val="F2E6CC"/>
                </a:solidFill>
                <a:latin typeface="Ancizar Sans" panose="020B0602040300000003" pitchFamily="34" charset="0"/>
              </a:rPr>
              <a:t>Facultad</a:t>
            </a:r>
            <a:r>
              <a:rPr lang="en-US" sz="900" i="1" dirty="0">
                <a:solidFill>
                  <a:srgbClr val="F2E6CC"/>
                </a:solidFill>
                <a:latin typeface="Ancizar Sans" panose="020B0602040300000003" pitchFamily="34" charset="0"/>
              </a:rPr>
              <a:t>  </a:t>
            </a:r>
            <a:r>
              <a:rPr lang="es-MX" sz="900" i="1" dirty="0">
                <a:solidFill>
                  <a:srgbClr val="F2E6CC"/>
                </a:solidFill>
                <a:latin typeface="Ancizar Sans" panose="020B0602040300000003" pitchFamily="34" charset="0"/>
              </a:rPr>
              <a:t>de Ingeniería</a:t>
            </a:r>
            <a:endParaRPr lang="en-US" sz="900" i="1" dirty="0">
              <a:solidFill>
                <a:srgbClr val="F2E6CC"/>
              </a:solidFill>
              <a:latin typeface="Ancizar Sans" panose="020B0602040300000003" pitchFamily="34" charset="0"/>
            </a:endParaRPr>
          </a:p>
          <a:p>
            <a:r>
              <a:rPr lang="en-US" sz="900" i="1" dirty="0" err="1">
                <a:solidFill>
                  <a:srgbClr val="F2E6CC"/>
                </a:solidFill>
                <a:latin typeface="Ancizar Sans" panose="020B0602040300000003" pitchFamily="34" charset="0"/>
              </a:rPr>
              <a:t>Sede</a:t>
            </a:r>
            <a:r>
              <a:rPr lang="en-US" sz="900" i="1" dirty="0">
                <a:solidFill>
                  <a:srgbClr val="F2E6CC"/>
                </a:solidFill>
                <a:latin typeface="Ancizar Sans" panose="020B0602040300000003" pitchFamily="34" charset="0"/>
              </a:rPr>
              <a:t> </a:t>
            </a:r>
            <a:r>
              <a:rPr lang="es-MX" sz="900" i="1" dirty="0">
                <a:solidFill>
                  <a:srgbClr val="F2E6CC"/>
                </a:solidFill>
                <a:latin typeface="Ancizar Sans" panose="020B0602040300000003" pitchFamily="34" charset="0"/>
              </a:rPr>
              <a:t>Bogotá</a:t>
            </a:r>
            <a:endParaRPr lang="es-CO" sz="900" i="1" dirty="0">
              <a:solidFill>
                <a:srgbClr val="F2E6CC"/>
              </a:solidFill>
              <a:latin typeface="Ancizar Sans" panose="020B0602040300000003" pitchFamily="34" charset="0"/>
            </a:endParaRPr>
          </a:p>
        </p:txBody>
      </p:sp>
      <p:sp>
        <p:nvSpPr>
          <p:cNvPr id="11" name="TextBox 10">
            <a:extLst>
              <a:ext uri="{FF2B5EF4-FFF2-40B4-BE49-F238E27FC236}">
                <a16:creationId xmlns:a16="http://schemas.microsoft.com/office/drawing/2014/main" id="{A702BF5D-7F5C-4A28-A3C4-0264DFCC3BE2}"/>
              </a:ext>
            </a:extLst>
          </p:cNvPr>
          <p:cNvSpPr txBox="1"/>
          <p:nvPr/>
        </p:nvSpPr>
        <p:spPr>
          <a:xfrm>
            <a:off x="259080" y="1435580"/>
            <a:ext cx="8770620" cy="2692019"/>
          </a:xfrm>
          <a:prstGeom prst="rect">
            <a:avLst/>
          </a:prstGeom>
          <a:noFill/>
        </p:spPr>
        <p:txBody>
          <a:bodyPr wrap="square">
            <a:spAutoFit/>
          </a:bodyPr>
          <a:lstStyle/>
          <a:p>
            <a:pPr marL="342900" marR="0" indent="-342900">
              <a:lnSpc>
                <a:spcPct val="107000"/>
              </a:lnSpc>
              <a:spcBef>
                <a:spcPts val="0"/>
              </a:spcBef>
              <a:spcAft>
                <a:spcPts val="800"/>
              </a:spcAft>
              <a:buFont typeface="Arial" panose="020B0604020202020204" pitchFamily="34" charset="0"/>
              <a:buChar char="•"/>
            </a:pPr>
            <a:r>
              <a:rPr lang="es-ES" sz="2000" dirty="0">
                <a:solidFill>
                  <a:srgbClr val="212529"/>
                </a:solidFill>
                <a:latin typeface="Ancizar Sans" panose="020B0602040300000003" pitchFamily="34" charset="0"/>
                <a:ea typeface="Times New Roman" panose="02020603050405020304" pitchFamily="18" charset="0"/>
                <a:cs typeface="Times New Roman" panose="02020603050405020304" pitchFamily="18" charset="0"/>
              </a:rPr>
              <a:t>Comprende la etapa inicial del proceso del proyecto final o tesis de maestría.</a:t>
            </a:r>
          </a:p>
          <a:p>
            <a:pPr marL="342900" marR="0" indent="-342900">
              <a:lnSpc>
                <a:spcPct val="107000"/>
              </a:lnSpc>
              <a:spcBef>
                <a:spcPts val="0"/>
              </a:spcBef>
              <a:spcAft>
                <a:spcPts val="800"/>
              </a:spcAft>
              <a:buFont typeface="Arial" panose="020B0604020202020204" pitchFamily="34" charset="0"/>
              <a:buChar char="•"/>
            </a:pPr>
            <a:r>
              <a:rPr lang="es-ES" sz="2000" dirty="0">
                <a:solidFill>
                  <a:srgbClr val="212529"/>
                </a:solidFill>
                <a:latin typeface="Ancizar Sans" panose="020B0602040300000003" pitchFamily="34" charset="0"/>
                <a:ea typeface="Times New Roman" panose="02020603050405020304" pitchFamily="18" charset="0"/>
                <a:cs typeface="Times New Roman" panose="02020603050405020304" pitchFamily="18" charset="0"/>
              </a:rPr>
              <a:t>Su elección se basa en la idea inicial y estructurada </a:t>
            </a:r>
            <a:r>
              <a:rPr lang="en-US" sz="2000" dirty="0">
                <a:solidFill>
                  <a:srgbClr val="212529"/>
                </a:solidFill>
                <a:latin typeface="Ancizar Sans" panose="020B0602040300000003" pitchFamily="34" charset="0"/>
                <a:ea typeface="Times New Roman" panose="02020603050405020304" pitchFamily="18" charset="0"/>
                <a:cs typeface="Times New Roman" panose="02020603050405020304" pitchFamily="18" charset="0"/>
              </a:rPr>
              <a:t>(</a:t>
            </a:r>
            <a:r>
              <a:rPr lang="es-ES" sz="2000" dirty="0">
                <a:solidFill>
                  <a:srgbClr val="212529"/>
                </a:solidFill>
                <a:latin typeface="Ancizar Sans" panose="020B0602040300000003" pitchFamily="34" charset="0"/>
                <a:ea typeface="Times New Roman" panose="02020603050405020304" pitchFamily="18" charset="0"/>
                <a:cs typeface="Times New Roman" panose="02020603050405020304" pitchFamily="18" charset="0"/>
              </a:rPr>
              <a:t>límites del propio trabajo). </a:t>
            </a:r>
          </a:p>
          <a:p>
            <a:pPr marL="342900" marR="0" indent="-342900">
              <a:lnSpc>
                <a:spcPct val="107000"/>
              </a:lnSpc>
              <a:spcBef>
                <a:spcPts val="0"/>
              </a:spcBef>
              <a:spcAft>
                <a:spcPts val="800"/>
              </a:spcAft>
              <a:buFont typeface="Arial" panose="020B0604020202020204" pitchFamily="34" charset="0"/>
              <a:buChar char="•"/>
            </a:pPr>
            <a:r>
              <a:rPr lang="es-ES" sz="2000" dirty="0">
                <a:solidFill>
                  <a:srgbClr val="212529"/>
                </a:solidFill>
                <a:latin typeface="Ancizar Sans" panose="020B0602040300000003" pitchFamily="34" charset="0"/>
                <a:ea typeface="Calibri" panose="020F0502020204030204" pitchFamily="34" charset="0"/>
                <a:cs typeface="Times New Roman" panose="02020603050405020304" pitchFamily="18" charset="0"/>
              </a:rPr>
              <a:t>El tema puede ir modificándose en su formulación y contenido. </a:t>
            </a:r>
            <a:r>
              <a:rPr lang="es-ES" sz="2000" i="1" dirty="0">
                <a:solidFill>
                  <a:srgbClr val="212529"/>
                </a:solidFill>
                <a:latin typeface="Ancizar Sans" panose="020B0602040300000003" pitchFamily="34" charset="0"/>
                <a:ea typeface="Calibri" panose="020F0502020204030204" pitchFamily="34" charset="0"/>
                <a:cs typeface="Times New Roman" panose="02020603050405020304" pitchFamily="18" charset="0"/>
              </a:rPr>
              <a:t>Es imposible anticipar si nuestra primera definición es la indicada. Las reformulaciones se dan con base a una revisión constante, los debates y las lecturas que aportan nuevas claves para lograr un enunciado lo más simple posible.</a:t>
            </a:r>
          </a:p>
          <a:p>
            <a:pPr marL="0" marR="0">
              <a:lnSpc>
                <a:spcPct val="107000"/>
              </a:lnSpc>
              <a:spcBef>
                <a:spcPts val="0"/>
              </a:spcBef>
              <a:spcAft>
                <a:spcPts val="800"/>
              </a:spcAft>
            </a:pPr>
            <a:endParaRPr lang="en-US" sz="2000" dirty="0">
              <a:solidFill>
                <a:srgbClr val="212529"/>
              </a:solidFill>
              <a:latin typeface="Ancizar Sans" panose="020B0602040300000003"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6F4A459F-FEB4-48F1-9B65-FDB691D21F74}"/>
              </a:ext>
            </a:extLst>
          </p:cNvPr>
          <p:cNvSpPr txBox="1"/>
          <p:nvPr/>
        </p:nvSpPr>
        <p:spPr>
          <a:xfrm>
            <a:off x="373380" y="3825864"/>
            <a:ext cx="8770620" cy="923330"/>
          </a:xfrm>
          <a:prstGeom prst="rect">
            <a:avLst/>
          </a:prstGeom>
          <a:noFill/>
        </p:spPr>
        <p:txBody>
          <a:bodyPr wrap="square">
            <a:spAutoFit/>
          </a:bodyPr>
          <a:lstStyle/>
          <a:p>
            <a:r>
              <a:rPr lang="es-ES" dirty="0">
                <a:latin typeface="Ancizar Sans Black" panose="020B0A02040300000003" pitchFamily="34" charset="0"/>
              </a:rPr>
              <a:t>¿Dónde y cómo encontrar un tema?</a:t>
            </a:r>
          </a:p>
          <a:p>
            <a:r>
              <a:rPr lang="es-ES" dirty="0">
                <a:solidFill>
                  <a:srgbClr val="212529"/>
                </a:solidFill>
                <a:latin typeface="Ancizar Sans" panose="020B0602040300000003" pitchFamily="34" charset="0"/>
              </a:rPr>
              <a:t>E</a:t>
            </a:r>
            <a:r>
              <a:rPr lang="es-ES" b="0" i="0" dirty="0">
                <a:solidFill>
                  <a:srgbClr val="212529"/>
                </a:solidFill>
                <a:effectLst/>
                <a:latin typeface="Ancizar Sans" panose="020B0602040300000003" pitchFamily="34" charset="0"/>
              </a:rPr>
              <a:t>specificación del </a:t>
            </a:r>
            <a:r>
              <a:rPr lang="es-ES" b="1" i="0" dirty="0">
                <a:solidFill>
                  <a:srgbClr val="212529"/>
                </a:solidFill>
                <a:effectLst/>
                <a:latin typeface="Ancizar Sans" panose="020B0602040300000003" pitchFamily="34" charset="0"/>
              </a:rPr>
              <a:t>área de interés</a:t>
            </a:r>
            <a:r>
              <a:rPr lang="es-ES" b="0" i="0" dirty="0">
                <a:solidFill>
                  <a:srgbClr val="212529"/>
                </a:solidFill>
                <a:effectLst/>
                <a:latin typeface="Ancizar Sans" panose="020B0602040300000003" pitchFamily="34" charset="0"/>
              </a:rPr>
              <a:t> en el cual se desea investigar la idea. </a:t>
            </a:r>
          </a:p>
          <a:p>
            <a:endParaRPr lang="en-US" dirty="0"/>
          </a:p>
        </p:txBody>
      </p:sp>
      <p:pic>
        <p:nvPicPr>
          <p:cNvPr id="5" name="Picture 4">
            <a:extLst>
              <a:ext uri="{FF2B5EF4-FFF2-40B4-BE49-F238E27FC236}">
                <a16:creationId xmlns:a16="http://schemas.microsoft.com/office/drawing/2014/main" id="{9E19EE85-03D9-4BDF-BBAB-B45CD8C049D4}"/>
              </a:ext>
            </a:extLst>
          </p:cNvPr>
          <p:cNvPicPr>
            <a:picLocks noChangeAspect="1"/>
          </p:cNvPicPr>
          <p:nvPr/>
        </p:nvPicPr>
        <p:blipFill>
          <a:blip r:embed="rId3"/>
          <a:stretch>
            <a:fillRect/>
          </a:stretch>
        </p:blipFill>
        <p:spPr>
          <a:xfrm>
            <a:off x="2170747" y="4471987"/>
            <a:ext cx="4657725" cy="1571625"/>
          </a:xfrm>
          <a:prstGeom prst="rect">
            <a:avLst/>
          </a:prstGeom>
        </p:spPr>
      </p:pic>
      <p:sp>
        <p:nvSpPr>
          <p:cNvPr id="12" name="TextBox 11">
            <a:extLst>
              <a:ext uri="{FF2B5EF4-FFF2-40B4-BE49-F238E27FC236}">
                <a16:creationId xmlns:a16="http://schemas.microsoft.com/office/drawing/2014/main" id="{C80A45D4-F078-45FD-BF16-E62ED4E5D442}"/>
              </a:ext>
            </a:extLst>
          </p:cNvPr>
          <p:cNvSpPr txBox="1"/>
          <p:nvPr/>
        </p:nvSpPr>
        <p:spPr>
          <a:xfrm>
            <a:off x="2033587" y="6127491"/>
            <a:ext cx="5076825" cy="246221"/>
          </a:xfrm>
          <a:prstGeom prst="rect">
            <a:avLst/>
          </a:prstGeom>
          <a:noFill/>
        </p:spPr>
        <p:txBody>
          <a:bodyPr wrap="square">
            <a:spAutoFit/>
          </a:bodyPr>
          <a:lstStyle/>
          <a:p>
            <a:r>
              <a:rPr lang="en-US" sz="1000" dirty="0">
                <a:latin typeface="Ancizar Sans" panose="020B0602040300000003" pitchFamily="34" charset="0"/>
              </a:rPr>
              <a:t>https://maestriadicom.org/articulos/el-tema-de-investigacion-claves-para-pensarlo-y-delimitarlo/</a:t>
            </a:r>
          </a:p>
        </p:txBody>
      </p:sp>
    </p:spTree>
    <p:extLst>
      <p:ext uri="{BB962C8B-B14F-4D97-AF65-F5344CB8AC3E}">
        <p14:creationId xmlns:p14="http://schemas.microsoft.com/office/powerpoint/2010/main" val="1360311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A44A5A0-9EFE-4565-A3E0-1741C9B3E554}"/>
              </a:ext>
            </a:extLst>
          </p:cNvPr>
          <p:cNvSpPr>
            <a:spLocks noGrp="1"/>
          </p:cNvSpPr>
          <p:nvPr>
            <p:ph type="title"/>
          </p:nvPr>
        </p:nvSpPr>
        <p:spPr/>
        <p:txBody>
          <a:bodyPr>
            <a:normAutofit/>
          </a:bodyPr>
          <a:lstStyle/>
          <a:p>
            <a:r>
              <a:rPr lang="es-CO" sz="3000" b="1" dirty="0">
                <a:solidFill>
                  <a:srgbClr val="172B7E"/>
                </a:solidFill>
                <a:latin typeface="Ancizar Sans" panose="020B0602040300000003" pitchFamily="34" charset="0"/>
              </a:rPr>
              <a:t>EL TEMA DE INVESTIGACIÓN O PROFUNDIZACIÓN</a:t>
            </a:r>
            <a:endParaRPr lang="en-US" sz="3000" b="1" dirty="0">
              <a:solidFill>
                <a:srgbClr val="172B7E"/>
              </a:solidFill>
              <a:latin typeface="Ancizar Sans" panose="020B0602040300000003" pitchFamily="34" charset="0"/>
            </a:endParaRPr>
          </a:p>
        </p:txBody>
      </p:sp>
      <p:sp>
        <p:nvSpPr>
          <p:cNvPr id="7" name="CuadroTexto 10">
            <a:extLst>
              <a:ext uri="{FF2B5EF4-FFF2-40B4-BE49-F238E27FC236}">
                <a16:creationId xmlns:a16="http://schemas.microsoft.com/office/drawing/2014/main" id="{2D38D26B-E896-469F-822D-E161BE3C78BE}"/>
              </a:ext>
            </a:extLst>
          </p:cNvPr>
          <p:cNvSpPr txBox="1"/>
          <p:nvPr/>
        </p:nvSpPr>
        <p:spPr>
          <a:xfrm>
            <a:off x="259080" y="6294120"/>
            <a:ext cx="3116580" cy="369332"/>
          </a:xfrm>
          <a:prstGeom prst="rect">
            <a:avLst/>
          </a:prstGeom>
          <a:noFill/>
        </p:spPr>
        <p:txBody>
          <a:bodyPr wrap="square" rtlCol="0">
            <a:spAutoFit/>
          </a:bodyPr>
          <a:lstStyle/>
          <a:p>
            <a:r>
              <a:rPr lang="en-US" sz="900" i="1" dirty="0" err="1">
                <a:solidFill>
                  <a:srgbClr val="F2E6CC"/>
                </a:solidFill>
                <a:latin typeface="Ancizar Sans" panose="020B0602040300000003" pitchFamily="34" charset="0"/>
              </a:rPr>
              <a:t>Facultad</a:t>
            </a:r>
            <a:r>
              <a:rPr lang="en-US" sz="900" i="1" dirty="0">
                <a:solidFill>
                  <a:srgbClr val="F2E6CC"/>
                </a:solidFill>
                <a:latin typeface="Ancizar Sans" panose="020B0602040300000003" pitchFamily="34" charset="0"/>
              </a:rPr>
              <a:t>  </a:t>
            </a:r>
            <a:r>
              <a:rPr lang="es-MX" sz="900" i="1" dirty="0">
                <a:solidFill>
                  <a:srgbClr val="F2E6CC"/>
                </a:solidFill>
                <a:latin typeface="Ancizar Sans" panose="020B0602040300000003" pitchFamily="34" charset="0"/>
              </a:rPr>
              <a:t>de Ingeniería</a:t>
            </a:r>
            <a:endParaRPr lang="en-US" sz="900" i="1" dirty="0">
              <a:solidFill>
                <a:srgbClr val="F2E6CC"/>
              </a:solidFill>
              <a:latin typeface="Ancizar Sans" panose="020B0602040300000003" pitchFamily="34" charset="0"/>
            </a:endParaRPr>
          </a:p>
          <a:p>
            <a:r>
              <a:rPr lang="en-US" sz="900" i="1" dirty="0" err="1">
                <a:solidFill>
                  <a:srgbClr val="F2E6CC"/>
                </a:solidFill>
                <a:latin typeface="Ancizar Sans" panose="020B0602040300000003" pitchFamily="34" charset="0"/>
              </a:rPr>
              <a:t>Sede</a:t>
            </a:r>
            <a:r>
              <a:rPr lang="en-US" sz="900" i="1" dirty="0">
                <a:solidFill>
                  <a:srgbClr val="F2E6CC"/>
                </a:solidFill>
                <a:latin typeface="Ancizar Sans" panose="020B0602040300000003" pitchFamily="34" charset="0"/>
              </a:rPr>
              <a:t> </a:t>
            </a:r>
            <a:r>
              <a:rPr lang="es-MX" sz="900" i="1" dirty="0">
                <a:solidFill>
                  <a:srgbClr val="F2E6CC"/>
                </a:solidFill>
                <a:latin typeface="Ancizar Sans" panose="020B0602040300000003" pitchFamily="34" charset="0"/>
              </a:rPr>
              <a:t>Bogotá</a:t>
            </a:r>
            <a:endParaRPr lang="es-CO" sz="900" i="1" dirty="0">
              <a:solidFill>
                <a:srgbClr val="F2E6CC"/>
              </a:solidFill>
              <a:latin typeface="Ancizar Sans" panose="020B0602040300000003" pitchFamily="34" charset="0"/>
            </a:endParaRPr>
          </a:p>
        </p:txBody>
      </p:sp>
      <p:sp>
        <p:nvSpPr>
          <p:cNvPr id="11" name="TextBox 10">
            <a:extLst>
              <a:ext uri="{FF2B5EF4-FFF2-40B4-BE49-F238E27FC236}">
                <a16:creationId xmlns:a16="http://schemas.microsoft.com/office/drawing/2014/main" id="{A702BF5D-7F5C-4A28-A3C4-0264DFCC3BE2}"/>
              </a:ext>
            </a:extLst>
          </p:cNvPr>
          <p:cNvSpPr txBox="1"/>
          <p:nvPr/>
        </p:nvSpPr>
        <p:spPr>
          <a:xfrm>
            <a:off x="194310" y="1417638"/>
            <a:ext cx="8770620" cy="4315990"/>
          </a:xfrm>
          <a:prstGeom prst="rect">
            <a:avLst/>
          </a:prstGeom>
          <a:noFill/>
        </p:spPr>
        <p:txBody>
          <a:bodyPr wrap="square">
            <a:spAutoFit/>
          </a:bodyPr>
          <a:lstStyle/>
          <a:p>
            <a:pPr marL="0" marR="0">
              <a:lnSpc>
                <a:spcPct val="107000"/>
              </a:lnSpc>
              <a:spcBef>
                <a:spcPts val="0"/>
              </a:spcBef>
              <a:spcAft>
                <a:spcPts val="800"/>
              </a:spcAft>
            </a:pPr>
            <a:r>
              <a:rPr lang="es-ES" sz="2000" dirty="0">
                <a:solidFill>
                  <a:srgbClr val="212529"/>
                </a:solidFill>
                <a:latin typeface="Ancizar Sans Black" panose="020B0A02040300000003" pitchFamily="34" charset="0"/>
              </a:rPr>
              <a:t>C</a:t>
            </a:r>
            <a:r>
              <a:rPr lang="es-ES" sz="2000" b="0" i="0" dirty="0">
                <a:solidFill>
                  <a:srgbClr val="212529"/>
                </a:solidFill>
                <a:effectLst/>
                <a:latin typeface="Ancizar Sans Black" panose="020B0A02040300000003" pitchFamily="34" charset="0"/>
              </a:rPr>
              <a:t>riterios de búsqueda en la definición de un tema</a:t>
            </a:r>
            <a:r>
              <a:rPr lang="es-ES" sz="2000" b="0" i="0" dirty="0">
                <a:solidFill>
                  <a:srgbClr val="212529"/>
                </a:solidFill>
                <a:effectLst/>
                <a:latin typeface="Roboto" panose="02000000000000000000" pitchFamily="2" charset="0"/>
              </a:rPr>
              <a:t>: </a:t>
            </a:r>
          </a:p>
          <a:p>
            <a:pPr marL="0" marR="0">
              <a:lnSpc>
                <a:spcPct val="107000"/>
              </a:lnSpc>
              <a:spcBef>
                <a:spcPts val="0"/>
              </a:spcBef>
              <a:spcAft>
                <a:spcPts val="800"/>
              </a:spcAft>
            </a:pPr>
            <a:endParaRPr lang="es-ES" sz="2000" dirty="0">
              <a:solidFill>
                <a:srgbClr val="212529"/>
              </a:solidFill>
              <a:latin typeface="Roboto" panose="02000000000000000000" pitchFamily="2" charset="0"/>
            </a:endParaRPr>
          </a:p>
          <a:p>
            <a:pPr marL="342900" marR="0" indent="-342900">
              <a:lnSpc>
                <a:spcPct val="107000"/>
              </a:lnSpc>
              <a:spcBef>
                <a:spcPts val="0"/>
              </a:spcBef>
              <a:spcAft>
                <a:spcPts val="800"/>
              </a:spcAft>
              <a:buFont typeface="Wingdings" panose="05000000000000000000" pitchFamily="2" charset="2"/>
              <a:buChar char="Ø"/>
            </a:pPr>
            <a:r>
              <a:rPr lang="es-ES" sz="2000" b="0" i="0" dirty="0">
                <a:solidFill>
                  <a:srgbClr val="212529"/>
                </a:solidFill>
                <a:effectLst/>
                <a:latin typeface="Roboto" panose="02000000000000000000" pitchFamily="2" charset="0"/>
              </a:rPr>
              <a:t>Consultando las discusiones trabajadas en nuestro campo de estudio;</a:t>
            </a:r>
          </a:p>
          <a:p>
            <a:pPr marL="342900" marR="0" indent="-342900">
              <a:lnSpc>
                <a:spcPct val="107000"/>
              </a:lnSpc>
              <a:spcBef>
                <a:spcPts val="0"/>
              </a:spcBef>
              <a:spcAft>
                <a:spcPts val="800"/>
              </a:spcAft>
              <a:buFont typeface="Wingdings" panose="05000000000000000000" pitchFamily="2" charset="2"/>
              <a:buChar char="Ø"/>
            </a:pPr>
            <a:r>
              <a:rPr lang="es-ES" sz="2000" dirty="0">
                <a:solidFill>
                  <a:srgbClr val="212529"/>
                </a:solidFill>
                <a:latin typeface="Roboto" panose="02000000000000000000" pitchFamily="2" charset="0"/>
              </a:rPr>
              <a:t>R</a:t>
            </a:r>
            <a:r>
              <a:rPr lang="es-ES" sz="2000" b="0" i="0" dirty="0">
                <a:solidFill>
                  <a:srgbClr val="212529"/>
                </a:solidFill>
                <a:effectLst/>
                <a:latin typeface="Roboto" panose="02000000000000000000" pitchFamily="2" charset="0"/>
              </a:rPr>
              <a:t>ecogiendo las </a:t>
            </a:r>
            <a:r>
              <a:rPr lang="es-ES" sz="2000" b="0" i="0" u="sng" dirty="0">
                <a:solidFill>
                  <a:srgbClr val="212529"/>
                </a:solidFill>
                <a:effectLst/>
                <a:latin typeface="Roboto" panose="02000000000000000000" pitchFamily="2" charset="0"/>
              </a:rPr>
              <a:t>inquietudes de otras personas</a:t>
            </a:r>
            <a:r>
              <a:rPr lang="es-ES" sz="2000" b="0" i="0" dirty="0">
                <a:solidFill>
                  <a:srgbClr val="212529"/>
                </a:solidFill>
                <a:effectLst/>
                <a:latin typeface="Roboto" panose="02000000000000000000" pitchFamily="2" charset="0"/>
              </a:rPr>
              <a:t>; </a:t>
            </a:r>
          </a:p>
          <a:p>
            <a:pPr marL="342900" marR="0" indent="-342900">
              <a:lnSpc>
                <a:spcPct val="107000"/>
              </a:lnSpc>
              <a:spcBef>
                <a:spcPts val="0"/>
              </a:spcBef>
              <a:spcAft>
                <a:spcPts val="800"/>
              </a:spcAft>
              <a:buFont typeface="Wingdings" panose="05000000000000000000" pitchFamily="2" charset="2"/>
              <a:buChar char="Ø"/>
            </a:pPr>
            <a:r>
              <a:rPr lang="es-ES" sz="2000" b="1" dirty="0">
                <a:solidFill>
                  <a:srgbClr val="212529"/>
                </a:solidFill>
                <a:latin typeface="Roboto" panose="02000000000000000000" pitchFamily="2" charset="0"/>
              </a:rPr>
              <a:t>P</a:t>
            </a:r>
            <a:r>
              <a:rPr lang="es-ES" sz="2000" b="1" i="0" dirty="0">
                <a:solidFill>
                  <a:srgbClr val="212529"/>
                </a:solidFill>
                <a:effectLst/>
                <a:latin typeface="Roboto" panose="02000000000000000000" pitchFamily="2" charset="0"/>
              </a:rPr>
              <a:t>reguntando y debatiendo con profesores</a:t>
            </a:r>
            <a:r>
              <a:rPr lang="es-ES" sz="2000" b="0" i="0" dirty="0">
                <a:solidFill>
                  <a:srgbClr val="212529"/>
                </a:solidFill>
                <a:effectLst/>
                <a:latin typeface="Roboto" panose="02000000000000000000" pitchFamily="2" charset="0"/>
              </a:rPr>
              <a:t>; </a:t>
            </a:r>
          </a:p>
          <a:p>
            <a:pPr marL="342900" marR="0" indent="-342900">
              <a:lnSpc>
                <a:spcPct val="107000"/>
              </a:lnSpc>
              <a:spcBef>
                <a:spcPts val="0"/>
              </a:spcBef>
              <a:spcAft>
                <a:spcPts val="800"/>
              </a:spcAft>
              <a:buFont typeface="Wingdings" panose="05000000000000000000" pitchFamily="2" charset="2"/>
              <a:buChar char="Ø"/>
            </a:pPr>
            <a:r>
              <a:rPr lang="es-ES" sz="2000" dirty="0">
                <a:solidFill>
                  <a:srgbClr val="212529"/>
                </a:solidFill>
                <a:latin typeface="Roboto" panose="02000000000000000000" pitchFamily="2" charset="0"/>
              </a:rPr>
              <a:t>H</a:t>
            </a:r>
            <a:r>
              <a:rPr lang="es-ES" sz="2000" b="0" i="0" dirty="0">
                <a:solidFill>
                  <a:srgbClr val="212529"/>
                </a:solidFill>
                <a:effectLst/>
                <a:latin typeface="Roboto" panose="02000000000000000000" pitchFamily="2" charset="0"/>
              </a:rPr>
              <a:t>aciendo una </a:t>
            </a:r>
            <a:r>
              <a:rPr lang="es-ES" sz="2000" b="0" i="0" u="sng" dirty="0">
                <a:solidFill>
                  <a:srgbClr val="212529"/>
                </a:solidFill>
                <a:effectLst/>
                <a:latin typeface="Roboto" panose="02000000000000000000" pitchFamily="2" charset="0"/>
              </a:rPr>
              <a:t>lectura reflexiva </a:t>
            </a:r>
            <a:r>
              <a:rPr lang="es-ES" sz="2000" b="0" i="0" dirty="0">
                <a:solidFill>
                  <a:srgbClr val="212529"/>
                </a:solidFill>
                <a:effectLst/>
                <a:latin typeface="Roboto" panose="02000000000000000000" pitchFamily="2" charset="0"/>
              </a:rPr>
              <a:t>y crítica de libros, revistas especializadas, artículos, ponencias y demás materiales que disparen reflexiones en torno al campo de saberes; </a:t>
            </a:r>
          </a:p>
          <a:p>
            <a:pPr marL="342900" marR="0" indent="-342900">
              <a:lnSpc>
                <a:spcPct val="107000"/>
              </a:lnSpc>
              <a:spcBef>
                <a:spcPts val="0"/>
              </a:spcBef>
              <a:spcAft>
                <a:spcPts val="800"/>
              </a:spcAft>
              <a:buFont typeface="Wingdings" panose="05000000000000000000" pitchFamily="2" charset="2"/>
              <a:buChar char="Ø"/>
            </a:pPr>
            <a:r>
              <a:rPr lang="es-ES" sz="2000" b="1" dirty="0">
                <a:solidFill>
                  <a:srgbClr val="212529"/>
                </a:solidFill>
                <a:latin typeface="Roboto" panose="02000000000000000000" pitchFamily="2" charset="0"/>
              </a:rPr>
              <a:t>P</a:t>
            </a:r>
            <a:r>
              <a:rPr lang="es-ES" sz="2000" b="1" i="0" dirty="0">
                <a:solidFill>
                  <a:srgbClr val="212529"/>
                </a:solidFill>
                <a:effectLst/>
                <a:latin typeface="Roboto" panose="02000000000000000000" pitchFamily="2" charset="0"/>
              </a:rPr>
              <a:t>articipando en conferencias, congresos, discusiones </a:t>
            </a:r>
            <a:r>
              <a:rPr lang="es-ES" sz="2000" b="0" i="0" dirty="0">
                <a:solidFill>
                  <a:srgbClr val="212529"/>
                </a:solidFill>
                <a:effectLst/>
                <a:latin typeface="Roboto" panose="02000000000000000000" pitchFamily="2" charset="0"/>
              </a:rPr>
              <a:t>y demás formas de exposición y reflexión en torno a problemáticas de la comunicación.</a:t>
            </a:r>
            <a:endParaRPr lang="en-US" sz="2000" dirty="0">
              <a:solidFill>
                <a:srgbClr val="212529"/>
              </a:solidFill>
              <a:latin typeface="Ancizar Sans" panose="020B06020403000000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02959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A44A5A0-9EFE-4565-A3E0-1741C9B3E554}"/>
              </a:ext>
            </a:extLst>
          </p:cNvPr>
          <p:cNvSpPr>
            <a:spLocks noGrp="1"/>
          </p:cNvSpPr>
          <p:nvPr>
            <p:ph type="title"/>
          </p:nvPr>
        </p:nvSpPr>
        <p:spPr>
          <a:xfrm>
            <a:off x="457200" y="46384"/>
            <a:ext cx="8229600" cy="808038"/>
          </a:xfrm>
        </p:spPr>
        <p:txBody>
          <a:bodyPr>
            <a:normAutofit/>
          </a:bodyPr>
          <a:lstStyle/>
          <a:p>
            <a:r>
              <a:rPr lang="es-ES" sz="3200" b="1" dirty="0">
                <a:solidFill>
                  <a:srgbClr val="172B7E"/>
                </a:solidFill>
                <a:latin typeface="Ancizar Sans" panose="020B0602040300000003" pitchFamily="34" charset="0"/>
              </a:rPr>
              <a:t>¿CÓMO ELEGIR EL TEMA DE INVESTIGACIÓN?</a:t>
            </a:r>
            <a:endParaRPr lang="en-US" sz="3200" b="1" dirty="0">
              <a:solidFill>
                <a:srgbClr val="172B7E"/>
              </a:solidFill>
              <a:latin typeface="Ancizar Sans" panose="020B0602040300000003" pitchFamily="34" charset="0"/>
            </a:endParaRPr>
          </a:p>
        </p:txBody>
      </p:sp>
      <p:sp>
        <p:nvSpPr>
          <p:cNvPr id="7" name="CuadroTexto 10">
            <a:extLst>
              <a:ext uri="{FF2B5EF4-FFF2-40B4-BE49-F238E27FC236}">
                <a16:creationId xmlns:a16="http://schemas.microsoft.com/office/drawing/2014/main" id="{2D38D26B-E896-469F-822D-E161BE3C78BE}"/>
              </a:ext>
            </a:extLst>
          </p:cNvPr>
          <p:cNvSpPr txBox="1"/>
          <p:nvPr/>
        </p:nvSpPr>
        <p:spPr>
          <a:xfrm>
            <a:off x="259080" y="6294120"/>
            <a:ext cx="3116580" cy="369332"/>
          </a:xfrm>
          <a:prstGeom prst="rect">
            <a:avLst/>
          </a:prstGeom>
          <a:noFill/>
        </p:spPr>
        <p:txBody>
          <a:bodyPr wrap="square" rtlCol="0">
            <a:spAutoFit/>
          </a:bodyPr>
          <a:lstStyle/>
          <a:p>
            <a:r>
              <a:rPr lang="en-US" sz="900" i="1" dirty="0" err="1">
                <a:solidFill>
                  <a:srgbClr val="F2E6CC"/>
                </a:solidFill>
                <a:latin typeface="Ancizar Sans" panose="020B0602040300000003" pitchFamily="34" charset="0"/>
              </a:rPr>
              <a:t>Facultad</a:t>
            </a:r>
            <a:r>
              <a:rPr lang="en-US" sz="900" i="1" dirty="0">
                <a:solidFill>
                  <a:srgbClr val="F2E6CC"/>
                </a:solidFill>
                <a:latin typeface="Ancizar Sans" panose="020B0602040300000003" pitchFamily="34" charset="0"/>
              </a:rPr>
              <a:t>  </a:t>
            </a:r>
            <a:r>
              <a:rPr lang="es-MX" sz="900" i="1" dirty="0">
                <a:solidFill>
                  <a:srgbClr val="F2E6CC"/>
                </a:solidFill>
                <a:latin typeface="Ancizar Sans" panose="020B0602040300000003" pitchFamily="34" charset="0"/>
              </a:rPr>
              <a:t>de Ingeniería</a:t>
            </a:r>
            <a:endParaRPr lang="en-US" sz="900" i="1" dirty="0">
              <a:solidFill>
                <a:srgbClr val="F2E6CC"/>
              </a:solidFill>
              <a:latin typeface="Ancizar Sans" panose="020B0602040300000003" pitchFamily="34" charset="0"/>
            </a:endParaRPr>
          </a:p>
          <a:p>
            <a:r>
              <a:rPr lang="en-US" sz="900" i="1" dirty="0" err="1">
                <a:solidFill>
                  <a:srgbClr val="F2E6CC"/>
                </a:solidFill>
                <a:latin typeface="Ancizar Sans" panose="020B0602040300000003" pitchFamily="34" charset="0"/>
              </a:rPr>
              <a:t>Sede</a:t>
            </a:r>
            <a:r>
              <a:rPr lang="en-US" sz="900" i="1" dirty="0">
                <a:solidFill>
                  <a:srgbClr val="F2E6CC"/>
                </a:solidFill>
                <a:latin typeface="Ancizar Sans" panose="020B0602040300000003" pitchFamily="34" charset="0"/>
              </a:rPr>
              <a:t> </a:t>
            </a:r>
            <a:r>
              <a:rPr lang="es-MX" sz="900" i="1" dirty="0">
                <a:solidFill>
                  <a:srgbClr val="F2E6CC"/>
                </a:solidFill>
                <a:latin typeface="Ancizar Sans" panose="020B0602040300000003" pitchFamily="34" charset="0"/>
              </a:rPr>
              <a:t>Bogotá</a:t>
            </a:r>
            <a:endParaRPr lang="es-CO" sz="900" i="1" dirty="0">
              <a:solidFill>
                <a:srgbClr val="F2E6CC"/>
              </a:solidFill>
              <a:latin typeface="Ancizar Sans" panose="020B0602040300000003" pitchFamily="34" charset="0"/>
            </a:endParaRPr>
          </a:p>
        </p:txBody>
      </p:sp>
      <p:sp>
        <p:nvSpPr>
          <p:cNvPr id="10" name="TextBox 9">
            <a:extLst>
              <a:ext uri="{FF2B5EF4-FFF2-40B4-BE49-F238E27FC236}">
                <a16:creationId xmlns:a16="http://schemas.microsoft.com/office/drawing/2014/main" id="{2E9B87D8-542E-4774-8560-D562B1E5DD2D}"/>
              </a:ext>
            </a:extLst>
          </p:cNvPr>
          <p:cNvSpPr txBox="1"/>
          <p:nvPr/>
        </p:nvSpPr>
        <p:spPr>
          <a:xfrm>
            <a:off x="95250" y="752386"/>
            <a:ext cx="8810625" cy="5170646"/>
          </a:xfrm>
          <a:prstGeom prst="rect">
            <a:avLst/>
          </a:prstGeom>
          <a:noFill/>
        </p:spPr>
        <p:txBody>
          <a:bodyPr wrap="square">
            <a:spAutoFit/>
          </a:bodyPr>
          <a:lstStyle/>
          <a:p>
            <a:pPr algn="l"/>
            <a:r>
              <a:rPr lang="es-ES" sz="2200" b="0" i="0" dirty="0">
                <a:solidFill>
                  <a:srgbClr val="333333"/>
                </a:solidFill>
                <a:effectLst/>
                <a:latin typeface="Ancizar Sans" panose="020B0602040300000003" pitchFamily="34" charset="0"/>
              </a:rPr>
              <a:t>De acuerdo con </a:t>
            </a:r>
            <a:r>
              <a:rPr lang="es-ES" sz="2200" b="1" i="1" dirty="0" err="1">
                <a:solidFill>
                  <a:srgbClr val="333333"/>
                </a:solidFill>
                <a:effectLst/>
                <a:latin typeface="Ancizar Sans" panose="020B0602040300000003" pitchFamily="34" charset="0"/>
              </a:rPr>
              <a:t>Prellezo</a:t>
            </a:r>
            <a:r>
              <a:rPr lang="es-ES" sz="2200" b="1" i="1" dirty="0">
                <a:solidFill>
                  <a:srgbClr val="333333"/>
                </a:solidFill>
                <a:effectLst/>
                <a:latin typeface="Ancizar Sans" panose="020B0602040300000003" pitchFamily="34" charset="0"/>
              </a:rPr>
              <a:t> y García (2003)</a:t>
            </a:r>
            <a:r>
              <a:rPr lang="es-ES" sz="2200" b="0" i="0" dirty="0">
                <a:solidFill>
                  <a:srgbClr val="333333"/>
                </a:solidFill>
                <a:effectLst/>
                <a:latin typeface="Ancizar Sans" panose="020B0602040300000003" pitchFamily="34" charset="0"/>
              </a:rPr>
              <a:t>, la elección del tema implica lecturas, diálogos con personas expertas en el área, consejos y reflexiones. </a:t>
            </a:r>
          </a:p>
          <a:p>
            <a:pPr algn="l"/>
            <a:endParaRPr lang="es-ES" sz="2200" dirty="0">
              <a:solidFill>
                <a:srgbClr val="333333"/>
              </a:solidFill>
              <a:latin typeface="Ancizar Sans" panose="020B0602040300000003" pitchFamily="34" charset="0"/>
            </a:endParaRPr>
          </a:p>
          <a:p>
            <a:pPr algn="l"/>
            <a:r>
              <a:rPr lang="es-ES" sz="2200" b="0" i="0" dirty="0">
                <a:solidFill>
                  <a:srgbClr val="333333"/>
                </a:solidFill>
                <a:effectLst/>
                <a:latin typeface="Ancizar Sans" panose="020B0602040300000003" pitchFamily="34" charset="0"/>
              </a:rPr>
              <a:t>Se definen cinco pasos a seguir para elegir un tema:</a:t>
            </a:r>
          </a:p>
          <a:p>
            <a:pPr algn="l">
              <a:buFont typeface="Arial" panose="020B0604020202020204" pitchFamily="34" charset="0"/>
              <a:buChar char="•"/>
            </a:pPr>
            <a:r>
              <a:rPr lang="es-ES" sz="2200" b="1" i="0" dirty="0">
                <a:solidFill>
                  <a:srgbClr val="333333"/>
                </a:solidFill>
                <a:effectLst/>
                <a:latin typeface="Ancizar Sans" panose="020B0602040300000003" pitchFamily="34" charset="0"/>
              </a:rPr>
              <a:t>Definir qué tipo de temas </a:t>
            </a:r>
            <a:r>
              <a:rPr lang="es-ES" sz="2200" b="0" i="0" dirty="0">
                <a:solidFill>
                  <a:srgbClr val="333333"/>
                </a:solidFill>
                <a:effectLst/>
                <a:latin typeface="Ancizar Sans" panose="020B0602040300000003" pitchFamily="34" charset="0"/>
              </a:rPr>
              <a:t>(Históricos, filosóficos, experimentales, teóricos, metodológicos) le resultan más atractivos y para cuáles se siente más preparado.</a:t>
            </a:r>
          </a:p>
          <a:p>
            <a:pPr algn="l">
              <a:buFont typeface="Arial" panose="020B0604020202020204" pitchFamily="34" charset="0"/>
              <a:buChar char="•"/>
            </a:pPr>
            <a:r>
              <a:rPr lang="es-ES" sz="2200" b="0" i="0" dirty="0">
                <a:solidFill>
                  <a:srgbClr val="333333"/>
                </a:solidFill>
                <a:effectLst/>
                <a:latin typeface="Ancizar Sans" panose="020B0602040300000003" pitchFamily="34" charset="0"/>
              </a:rPr>
              <a:t>Concretar qué </a:t>
            </a:r>
            <a:r>
              <a:rPr lang="es-ES" sz="2200" b="1" i="1" dirty="0">
                <a:solidFill>
                  <a:srgbClr val="333333"/>
                </a:solidFill>
                <a:effectLst/>
                <a:latin typeface="Ancizar Sans" panose="020B0602040300000003" pitchFamily="34" charset="0"/>
              </a:rPr>
              <a:t>sector o área de estudio le interesa</a:t>
            </a:r>
            <a:r>
              <a:rPr lang="es-ES" sz="2200" b="0" i="0" dirty="0">
                <a:solidFill>
                  <a:srgbClr val="333333"/>
                </a:solidFill>
                <a:effectLst/>
                <a:latin typeface="Ancizar Sans" panose="020B0602040300000003" pitchFamily="34" charset="0"/>
              </a:rPr>
              <a:t>, siempre y cuando tenga relación estrecha con la especialización a la que aspira.</a:t>
            </a:r>
          </a:p>
          <a:p>
            <a:pPr algn="l">
              <a:buFont typeface="Arial" panose="020B0604020202020204" pitchFamily="34" charset="0"/>
              <a:buChar char="•"/>
            </a:pPr>
            <a:r>
              <a:rPr lang="es-ES" sz="2200" b="0" i="0" u="sng" dirty="0">
                <a:solidFill>
                  <a:srgbClr val="333333"/>
                </a:solidFill>
                <a:effectLst/>
                <a:latin typeface="Ancizar Sans" panose="020B0602040300000003" pitchFamily="34" charset="0"/>
              </a:rPr>
              <a:t>Profundizar los conocimientos en el área elegida a través de lecturas</a:t>
            </a:r>
            <a:r>
              <a:rPr lang="es-ES" sz="2200" b="0" i="0" dirty="0">
                <a:solidFill>
                  <a:srgbClr val="333333"/>
                </a:solidFill>
                <a:effectLst/>
                <a:latin typeface="Ancizar Sans" panose="020B0602040300000003" pitchFamily="34" charset="0"/>
              </a:rPr>
              <a:t>.</a:t>
            </a:r>
          </a:p>
          <a:p>
            <a:pPr algn="l">
              <a:buFont typeface="Arial" panose="020B0604020202020204" pitchFamily="34" charset="0"/>
              <a:buChar char="•"/>
            </a:pPr>
            <a:r>
              <a:rPr lang="es-ES" sz="2200" b="0" i="0" dirty="0">
                <a:solidFill>
                  <a:srgbClr val="333333"/>
                </a:solidFill>
                <a:effectLst/>
                <a:latin typeface="Ancizar Sans" panose="020B0602040300000003" pitchFamily="34" charset="0"/>
              </a:rPr>
              <a:t>A partir de la </a:t>
            </a:r>
            <a:r>
              <a:rPr lang="es-ES" sz="2200" b="0" i="1" dirty="0">
                <a:solidFill>
                  <a:srgbClr val="333333"/>
                </a:solidFill>
                <a:effectLst/>
                <a:latin typeface="Ancizar Sans" panose="020B0602040300000003" pitchFamily="34" charset="0"/>
              </a:rPr>
              <a:t>lectura de textos especializados, identificar problemas o temas</a:t>
            </a:r>
            <a:r>
              <a:rPr lang="es-ES" sz="2200" b="0" i="0" dirty="0">
                <a:solidFill>
                  <a:srgbClr val="333333"/>
                </a:solidFill>
                <a:effectLst/>
                <a:latin typeface="Ancizar Sans" panose="020B0602040300000003" pitchFamily="34" charset="0"/>
              </a:rPr>
              <a:t> particulares que se ocupen en esa área.</a:t>
            </a:r>
          </a:p>
          <a:p>
            <a:pPr algn="l">
              <a:buFont typeface="Arial" panose="020B0604020202020204" pitchFamily="34" charset="0"/>
              <a:buChar char="•"/>
            </a:pPr>
            <a:r>
              <a:rPr lang="es-ES" sz="2200" b="1" i="0" dirty="0">
                <a:solidFill>
                  <a:srgbClr val="333333"/>
                </a:solidFill>
                <a:effectLst/>
                <a:latin typeface="Ancizar Sans" panose="020B0602040300000003" pitchFamily="34" charset="0"/>
              </a:rPr>
              <a:t>Consultar con expertos </a:t>
            </a:r>
            <a:r>
              <a:rPr lang="es-ES" sz="2200" b="0" i="0" dirty="0">
                <a:solidFill>
                  <a:srgbClr val="333333"/>
                </a:solidFill>
                <a:effectLst/>
                <a:latin typeface="Ancizar Sans" panose="020B0602040300000003" pitchFamily="34" charset="0"/>
              </a:rPr>
              <a:t>en el área para verificar que el tema elegido no haya sido estudiado ya, para aclarar dudas y para definir el camino de la investigación.</a:t>
            </a:r>
          </a:p>
        </p:txBody>
      </p:sp>
    </p:spTree>
    <p:extLst>
      <p:ext uri="{BB962C8B-B14F-4D97-AF65-F5344CB8AC3E}">
        <p14:creationId xmlns:p14="http://schemas.microsoft.com/office/powerpoint/2010/main" val="114490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A44A5A0-9EFE-4565-A3E0-1741C9B3E554}"/>
              </a:ext>
            </a:extLst>
          </p:cNvPr>
          <p:cNvSpPr>
            <a:spLocks noGrp="1"/>
          </p:cNvSpPr>
          <p:nvPr>
            <p:ph type="title"/>
          </p:nvPr>
        </p:nvSpPr>
        <p:spPr>
          <a:xfrm>
            <a:off x="457200" y="46384"/>
            <a:ext cx="8229600" cy="808038"/>
          </a:xfrm>
        </p:spPr>
        <p:txBody>
          <a:bodyPr>
            <a:normAutofit/>
          </a:bodyPr>
          <a:lstStyle/>
          <a:p>
            <a:r>
              <a:rPr lang="es-ES" sz="3200" b="1" dirty="0">
                <a:solidFill>
                  <a:srgbClr val="172B7E"/>
                </a:solidFill>
                <a:latin typeface="Ancizar Sans" panose="020B0602040300000003" pitchFamily="34" charset="0"/>
              </a:rPr>
              <a:t>¿CÓMO ELEGIR EL TEMA DE INVESTIGACIÓN?</a:t>
            </a:r>
            <a:endParaRPr lang="en-US" sz="3200" b="1" dirty="0">
              <a:solidFill>
                <a:srgbClr val="172B7E"/>
              </a:solidFill>
              <a:latin typeface="Ancizar Sans" panose="020B0602040300000003" pitchFamily="34" charset="0"/>
            </a:endParaRPr>
          </a:p>
        </p:txBody>
      </p:sp>
      <p:sp>
        <p:nvSpPr>
          <p:cNvPr id="7" name="CuadroTexto 10">
            <a:extLst>
              <a:ext uri="{FF2B5EF4-FFF2-40B4-BE49-F238E27FC236}">
                <a16:creationId xmlns:a16="http://schemas.microsoft.com/office/drawing/2014/main" id="{2D38D26B-E896-469F-822D-E161BE3C78BE}"/>
              </a:ext>
            </a:extLst>
          </p:cNvPr>
          <p:cNvSpPr txBox="1"/>
          <p:nvPr/>
        </p:nvSpPr>
        <p:spPr>
          <a:xfrm>
            <a:off x="259080" y="6294120"/>
            <a:ext cx="3116580" cy="369332"/>
          </a:xfrm>
          <a:prstGeom prst="rect">
            <a:avLst/>
          </a:prstGeom>
          <a:noFill/>
        </p:spPr>
        <p:txBody>
          <a:bodyPr wrap="square" rtlCol="0">
            <a:spAutoFit/>
          </a:bodyPr>
          <a:lstStyle/>
          <a:p>
            <a:r>
              <a:rPr lang="en-US" sz="900" i="1" dirty="0" err="1">
                <a:solidFill>
                  <a:srgbClr val="F2E6CC"/>
                </a:solidFill>
                <a:latin typeface="Ancizar Sans" panose="020B0602040300000003" pitchFamily="34" charset="0"/>
              </a:rPr>
              <a:t>Facultad</a:t>
            </a:r>
            <a:r>
              <a:rPr lang="en-US" sz="900" i="1" dirty="0">
                <a:solidFill>
                  <a:srgbClr val="F2E6CC"/>
                </a:solidFill>
                <a:latin typeface="Ancizar Sans" panose="020B0602040300000003" pitchFamily="34" charset="0"/>
              </a:rPr>
              <a:t>  </a:t>
            </a:r>
            <a:r>
              <a:rPr lang="es-MX" sz="900" i="1" dirty="0">
                <a:solidFill>
                  <a:srgbClr val="F2E6CC"/>
                </a:solidFill>
                <a:latin typeface="Ancizar Sans" panose="020B0602040300000003" pitchFamily="34" charset="0"/>
              </a:rPr>
              <a:t>de Ingeniería</a:t>
            </a:r>
            <a:endParaRPr lang="en-US" sz="900" i="1" dirty="0">
              <a:solidFill>
                <a:srgbClr val="F2E6CC"/>
              </a:solidFill>
              <a:latin typeface="Ancizar Sans" panose="020B0602040300000003" pitchFamily="34" charset="0"/>
            </a:endParaRPr>
          </a:p>
          <a:p>
            <a:r>
              <a:rPr lang="en-US" sz="900" i="1" dirty="0" err="1">
                <a:solidFill>
                  <a:srgbClr val="F2E6CC"/>
                </a:solidFill>
                <a:latin typeface="Ancizar Sans" panose="020B0602040300000003" pitchFamily="34" charset="0"/>
              </a:rPr>
              <a:t>Sede</a:t>
            </a:r>
            <a:r>
              <a:rPr lang="en-US" sz="900" i="1" dirty="0">
                <a:solidFill>
                  <a:srgbClr val="F2E6CC"/>
                </a:solidFill>
                <a:latin typeface="Ancizar Sans" panose="020B0602040300000003" pitchFamily="34" charset="0"/>
              </a:rPr>
              <a:t> </a:t>
            </a:r>
            <a:r>
              <a:rPr lang="es-MX" sz="900" i="1" dirty="0">
                <a:solidFill>
                  <a:srgbClr val="F2E6CC"/>
                </a:solidFill>
                <a:latin typeface="Ancizar Sans" panose="020B0602040300000003" pitchFamily="34" charset="0"/>
              </a:rPr>
              <a:t>Bogotá</a:t>
            </a:r>
            <a:endParaRPr lang="es-CO" sz="900" i="1" dirty="0">
              <a:solidFill>
                <a:srgbClr val="F2E6CC"/>
              </a:solidFill>
              <a:latin typeface="Ancizar Sans" panose="020B0602040300000003" pitchFamily="34" charset="0"/>
            </a:endParaRPr>
          </a:p>
        </p:txBody>
      </p:sp>
      <p:sp>
        <p:nvSpPr>
          <p:cNvPr id="10" name="TextBox 9">
            <a:extLst>
              <a:ext uri="{FF2B5EF4-FFF2-40B4-BE49-F238E27FC236}">
                <a16:creationId xmlns:a16="http://schemas.microsoft.com/office/drawing/2014/main" id="{2E9B87D8-542E-4774-8560-D562B1E5DD2D}"/>
              </a:ext>
            </a:extLst>
          </p:cNvPr>
          <p:cNvSpPr txBox="1"/>
          <p:nvPr/>
        </p:nvSpPr>
        <p:spPr>
          <a:xfrm>
            <a:off x="95250" y="752386"/>
            <a:ext cx="8810625" cy="5324535"/>
          </a:xfrm>
          <a:prstGeom prst="rect">
            <a:avLst/>
          </a:prstGeom>
          <a:noFill/>
        </p:spPr>
        <p:txBody>
          <a:bodyPr wrap="square">
            <a:spAutoFit/>
          </a:bodyPr>
          <a:lstStyle/>
          <a:p>
            <a:pPr algn="l"/>
            <a:r>
              <a:rPr lang="es-ES" sz="2000" b="0" i="0" dirty="0">
                <a:solidFill>
                  <a:srgbClr val="333333"/>
                </a:solidFill>
                <a:effectLst/>
                <a:latin typeface="Ancizar Sans" panose="020B0602040300000003" pitchFamily="34" charset="0"/>
              </a:rPr>
              <a:t>Es importante que durante este proceso de elección se tenga en cuenta lo siguiente:</a:t>
            </a:r>
          </a:p>
          <a:p>
            <a:pPr algn="l"/>
            <a:endParaRPr lang="es-ES" sz="2000" b="0" i="0" dirty="0">
              <a:solidFill>
                <a:srgbClr val="333333"/>
              </a:solidFill>
              <a:effectLst/>
              <a:latin typeface="Ancizar Sans" panose="020B0602040300000003" pitchFamily="34" charset="0"/>
            </a:endParaRPr>
          </a:p>
          <a:p>
            <a:pPr algn="l">
              <a:buFont typeface="Arial" panose="020B0604020202020204" pitchFamily="34" charset="0"/>
              <a:buChar char="•"/>
            </a:pPr>
            <a:r>
              <a:rPr lang="es-ES" sz="2000" b="1" i="0" u="sng" dirty="0">
                <a:solidFill>
                  <a:srgbClr val="333333"/>
                </a:solidFill>
                <a:effectLst/>
                <a:latin typeface="Ancizar Sans" panose="020B0602040300000003" pitchFamily="34" charset="0"/>
              </a:rPr>
              <a:t>La extensión del tema</a:t>
            </a:r>
            <a:r>
              <a:rPr lang="es-ES" sz="2000" b="0" i="0" dirty="0">
                <a:solidFill>
                  <a:srgbClr val="333333"/>
                </a:solidFill>
                <a:effectLst/>
                <a:latin typeface="Ancizar Sans" panose="020B0602040300000003" pitchFamily="34" charset="0"/>
              </a:rPr>
              <a:t>. Ni muy largo ni muy corto, que sea factible realizarlo teniendo en cuenta el tiempo, el espacio y los recursos que se dispone </a:t>
            </a:r>
            <a:r>
              <a:rPr lang="es-ES" sz="2000" b="1" i="1" dirty="0">
                <a:solidFill>
                  <a:srgbClr val="333333"/>
                </a:solidFill>
                <a:effectLst/>
                <a:latin typeface="Ancizar Sans" panose="020B0602040300000003" pitchFamily="34" charset="0"/>
              </a:rPr>
              <a:t>(</a:t>
            </a:r>
            <a:r>
              <a:rPr lang="es-ES" sz="2000" b="1" i="1" dirty="0" err="1">
                <a:solidFill>
                  <a:srgbClr val="333333"/>
                </a:solidFill>
                <a:effectLst/>
                <a:latin typeface="Ancizar Sans" panose="020B0602040300000003" pitchFamily="34" charset="0"/>
              </a:rPr>
              <a:t>Blaxter</a:t>
            </a:r>
            <a:r>
              <a:rPr lang="es-ES" sz="2000" b="1" i="1" dirty="0">
                <a:solidFill>
                  <a:srgbClr val="333333"/>
                </a:solidFill>
                <a:effectLst/>
                <a:latin typeface="Ancizar Sans" panose="020B0602040300000003" pitchFamily="34" charset="0"/>
              </a:rPr>
              <a:t>, Hugues, </a:t>
            </a:r>
            <a:r>
              <a:rPr lang="es-ES" sz="2000" b="1" i="1" dirty="0" err="1">
                <a:solidFill>
                  <a:srgbClr val="333333"/>
                </a:solidFill>
                <a:effectLst/>
                <a:latin typeface="Ancizar Sans" panose="020B0602040300000003" pitchFamily="34" charset="0"/>
              </a:rPr>
              <a:t>Tight</a:t>
            </a:r>
            <a:r>
              <a:rPr lang="es-ES" sz="2000" b="1" i="1" dirty="0">
                <a:solidFill>
                  <a:srgbClr val="333333"/>
                </a:solidFill>
                <a:effectLst/>
                <a:latin typeface="Ancizar Sans" panose="020B0602040300000003" pitchFamily="34" charset="0"/>
              </a:rPr>
              <a:t>, 2005)</a:t>
            </a:r>
            <a:endParaRPr lang="es-ES" sz="2000" b="0" i="0" dirty="0">
              <a:solidFill>
                <a:srgbClr val="333333"/>
              </a:solidFill>
              <a:effectLst/>
              <a:latin typeface="Ancizar Sans" panose="020B0602040300000003" pitchFamily="34" charset="0"/>
            </a:endParaRPr>
          </a:p>
          <a:p>
            <a:pPr algn="l">
              <a:buFont typeface="Arial" panose="020B0604020202020204" pitchFamily="34" charset="0"/>
              <a:buChar char="•"/>
            </a:pPr>
            <a:r>
              <a:rPr lang="es-ES" sz="2000" b="1" i="0" u="sng" dirty="0">
                <a:solidFill>
                  <a:srgbClr val="333333"/>
                </a:solidFill>
                <a:effectLst/>
                <a:latin typeface="Ancizar Sans" panose="020B0602040300000003" pitchFamily="34" charset="0"/>
              </a:rPr>
              <a:t>Factibilidad</a:t>
            </a:r>
            <a:r>
              <a:rPr lang="es-ES" sz="2000" b="0" i="0" u="sng" dirty="0">
                <a:solidFill>
                  <a:srgbClr val="333333"/>
                </a:solidFill>
                <a:effectLst/>
                <a:latin typeface="Ancizar Sans" panose="020B0602040300000003" pitchFamily="34" charset="0"/>
              </a:rPr>
              <a:t>:</a:t>
            </a:r>
            <a:endParaRPr lang="es-ES" sz="2000" b="0" i="0" dirty="0">
              <a:solidFill>
                <a:srgbClr val="333333"/>
              </a:solidFill>
              <a:effectLst/>
              <a:latin typeface="Ancizar Sans" panose="020B0602040300000003" pitchFamily="34" charset="0"/>
            </a:endParaRPr>
          </a:p>
          <a:p>
            <a:pPr marL="742950" lvl="1" indent="-285750" algn="l">
              <a:buFont typeface="Arial" panose="020B0604020202020204" pitchFamily="34" charset="0"/>
              <a:buChar char="•"/>
            </a:pPr>
            <a:r>
              <a:rPr lang="es-ES" sz="2000" b="1" i="1" dirty="0">
                <a:solidFill>
                  <a:srgbClr val="333333"/>
                </a:solidFill>
                <a:effectLst/>
                <a:latin typeface="Ancizar Sans" panose="020B0602040300000003" pitchFamily="34" charset="0"/>
              </a:rPr>
              <a:t>Cuánto cuesta la investigación</a:t>
            </a:r>
            <a:r>
              <a:rPr lang="es-ES" sz="2000" b="0" i="0" dirty="0">
                <a:solidFill>
                  <a:srgbClr val="333333"/>
                </a:solidFill>
                <a:effectLst/>
                <a:latin typeface="Ancizar Sans" panose="020B0602040300000003" pitchFamily="34" charset="0"/>
              </a:rPr>
              <a:t>. Hay temas que requieren gastos considerables de transporte, libros, etc. </a:t>
            </a:r>
            <a:r>
              <a:rPr lang="es-ES" sz="2000" b="1" i="1" dirty="0">
                <a:solidFill>
                  <a:srgbClr val="333333"/>
                </a:solidFill>
                <a:effectLst/>
                <a:latin typeface="Ancizar Sans" panose="020B0602040300000003" pitchFamily="34" charset="0"/>
              </a:rPr>
              <a:t>(</a:t>
            </a:r>
            <a:r>
              <a:rPr lang="es-ES" sz="2000" b="1" i="1" dirty="0" err="1">
                <a:solidFill>
                  <a:srgbClr val="333333"/>
                </a:solidFill>
                <a:effectLst/>
                <a:latin typeface="Ancizar Sans" panose="020B0602040300000003" pitchFamily="34" charset="0"/>
              </a:rPr>
              <a:t>Blaxter</a:t>
            </a:r>
            <a:r>
              <a:rPr lang="es-ES" sz="2000" b="1" i="1" dirty="0">
                <a:solidFill>
                  <a:srgbClr val="333333"/>
                </a:solidFill>
                <a:effectLst/>
                <a:latin typeface="Ancizar Sans" panose="020B0602040300000003" pitchFamily="34" charset="0"/>
              </a:rPr>
              <a:t>, Hugues, </a:t>
            </a:r>
            <a:r>
              <a:rPr lang="es-ES" sz="2000" b="1" i="1" dirty="0" err="1">
                <a:solidFill>
                  <a:srgbClr val="333333"/>
                </a:solidFill>
                <a:effectLst/>
                <a:latin typeface="Ancizar Sans" panose="020B0602040300000003" pitchFamily="34" charset="0"/>
              </a:rPr>
              <a:t>Tight</a:t>
            </a:r>
            <a:r>
              <a:rPr lang="es-ES" sz="2000" b="1" i="1" dirty="0">
                <a:solidFill>
                  <a:srgbClr val="333333"/>
                </a:solidFill>
                <a:effectLst/>
                <a:latin typeface="Ancizar Sans" panose="020B0602040300000003" pitchFamily="34" charset="0"/>
              </a:rPr>
              <a:t>, 2005)</a:t>
            </a:r>
            <a:endParaRPr lang="es-ES" sz="2000" b="0" i="0" dirty="0">
              <a:solidFill>
                <a:srgbClr val="333333"/>
              </a:solidFill>
              <a:effectLst/>
              <a:latin typeface="Ancizar Sans" panose="020B0602040300000003" pitchFamily="34" charset="0"/>
            </a:endParaRPr>
          </a:p>
          <a:p>
            <a:pPr marL="742950" lvl="1" indent="-285750" algn="l">
              <a:buFont typeface="Arial" panose="020B0604020202020204" pitchFamily="34" charset="0"/>
              <a:buChar char="•"/>
            </a:pPr>
            <a:r>
              <a:rPr lang="es-ES" sz="2000" b="1" i="1" dirty="0">
                <a:solidFill>
                  <a:srgbClr val="333333"/>
                </a:solidFill>
                <a:effectLst/>
                <a:latin typeface="Ancizar Sans" panose="020B0602040300000003" pitchFamily="34" charset="0"/>
              </a:rPr>
              <a:t>Cuestiones relativas al acceso</a:t>
            </a:r>
            <a:r>
              <a:rPr lang="es-ES" sz="2000" b="0" i="0" dirty="0">
                <a:solidFill>
                  <a:srgbClr val="333333"/>
                </a:solidFill>
                <a:effectLst/>
                <a:latin typeface="Ancizar Sans" panose="020B0602040300000003" pitchFamily="34" charset="0"/>
              </a:rPr>
              <a:t>. Antes de comprometerse con un tema específico lo mejor es averiguar si es posible lograr acceso a la información y a </a:t>
            </a:r>
            <a:r>
              <a:rPr lang="es-ES" sz="2000" b="0" i="0" dirty="0" err="1">
                <a:solidFill>
                  <a:srgbClr val="333333"/>
                </a:solidFill>
                <a:effectLst/>
                <a:latin typeface="Ancizar Sans" panose="020B0602040300000003" pitchFamily="34" charset="0"/>
              </a:rPr>
              <a:t>losrecursos</a:t>
            </a:r>
            <a:r>
              <a:rPr lang="es-ES" sz="2000" b="0" i="0" dirty="0">
                <a:solidFill>
                  <a:srgbClr val="333333"/>
                </a:solidFill>
                <a:effectLst/>
                <a:latin typeface="Ancizar Sans" panose="020B0602040300000003" pitchFamily="34" charset="0"/>
              </a:rPr>
              <a:t> que se requieren para la investigación. </a:t>
            </a:r>
            <a:r>
              <a:rPr lang="es-ES" sz="2000" b="1" i="1" dirty="0">
                <a:solidFill>
                  <a:srgbClr val="333333"/>
                </a:solidFill>
                <a:effectLst/>
                <a:latin typeface="Ancizar Sans" panose="020B0602040300000003" pitchFamily="34" charset="0"/>
              </a:rPr>
              <a:t>(</a:t>
            </a:r>
            <a:r>
              <a:rPr lang="es-ES" sz="2000" b="1" i="1" dirty="0" err="1">
                <a:solidFill>
                  <a:srgbClr val="333333"/>
                </a:solidFill>
                <a:effectLst/>
                <a:latin typeface="Ancizar Sans" panose="020B0602040300000003" pitchFamily="34" charset="0"/>
              </a:rPr>
              <a:t>Blaxter</a:t>
            </a:r>
            <a:r>
              <a:rPr lang="es-ES" sz="2000" b="1" i="1" dirty="0">
                <a:solidFill>
                  <a:srgbClr val="333333"/>
                </a:solidFill>
                <a:effectLst/>
                <a:latin typeface="Ancizar Sans" panose="020B0602040300000003" pitchFamily="34" charset="0"/>
              </a:rPr>
              <a:t>, Hugues, </a:t>
            </a:r>
            <a:r>
              <a:rPr lang="es-ES" sz="2000" b="1" i="1" dirty="0" err="1">
                <a:solidFill>
                  <a:srgbClr val="333333"/>
                </a:solidFill>
                <a:effectLst/>
                <a:latin typeface="Ancizar Sans" panose="020B0602040300000003" pitchFamily="34" charset="0"/>
              </a:rPr>
              <a:t>Tight</a:t>
            </a:r>
            <a:r>
              <a:rPr lang="es-ES" sz="2000" b="1" i="1" dirty="0">
                <a:solidFill>
                  <a:srgbClr val="333333"/>
                </a:solidFill>
                <a:effectLst/>
                <a:latin typeface="Ancizar Sans" panose="020B0602040300000003" pitchFamily="34" charset="0"/>
              </a:rPr>
              <a:t>, 2005)</a:t>
            </a:r>
            <a:endParaRPr lang="es-ES" sz="2000" b="0" i="0" dirty="0">
              <a:solidFill>
                <a:srgbClr val="333333"/>
              </a:solidFill>
              <a:effectLst/>
              <a:latin typeface="Ancizar Sans" panose="020B0602040300000003" pitchFamily="34" charset="0"/>
            </a:endParaRPr>
          </a:p>
          <a:p>
            <a:pPr algn="l">
              <a:buFont typeface="Arial" panose="020B0604020202020204" pitchFamily="34" charset="0"/>
              <a:buChar char="•"/>
            </a:pPr>
            <a:r>
              <a:rPr lang="es-ES" sz="2000" b="1" i="0" u="sng" dirty="0">
                <a:solidFill>
                  <a:srgbClr val="333333"/>
                </a:solidFill>
                <a:effectLst/>
                <a:latin typeface="Ancizar Sans" panose="020B0602040300000003" pitchFamily="34" charset="0"/>
              </a:rPr>
              <a:t>Originalidad</a:t>
            </a:r>
            <a:r>
              <a:rPr lang="es-ES" sz="2000" b="0" i="0" dirty="0">
                <a:solidFill>
                  <a:srgbClr val="333333"/>
                </a:solidFill>
                <a:effectLst/>
                <a:latin typeface="Ancizar Sans" panose="020B0602040300000003" pitchFamily="34" charset="0"/>
              </a:rPr>
              <a:t>. En el caso de la investigación, el tema debe ofrecer un aporte al progreso del saber en el área del conocimiento </a:t>
            </a:r>
            <a:r>
              <a:rPr lang="es-ES" sz="2000" b="1" i="1" dirty="0">
                <a:solidFill>
                  <a:srgbClr val="333333"/>
                </a:solidFill>
                <a:effectLst/>
                <a:latin typeface="Ancizar Sans" panose="020B0602040300000003" pitchFamily="34" charset="0"/>
              </a:rPr>
              <a:t>(</a:t>
            </a:r>
            <a:r>
              <a:rPr lang="es-ES" sz="2000" b="1" i="1" dirty="0" err="1">
                <a:solidFill>
                  <a:srgbClr val="333333"/>
                </a:solidFill>
                <a:effectLst/>
                <a:latin typeface="Ancizar Sans" panose="020B0602040300000003" pitchFamily="34" charset="0"/>
              </a:rPr>
              <a:t>Prellezo</a:t>
            </a:r>
            <a:r>
              <a:rPr lang="es-ES" sz="2000" b="1" i="1" dirty="0">
                <a:solidFill>
                  <a:srgbClr val="333333"/>
                </a:solidFill>
                <a:effectLst/>
                <a:latin typeface="Ancizar Sans" panose="020B0602040300000003" pitchFamily="34" charset="0"/>
              </a:rPr>
              <a:t> y García, 2003)</a:t>
            </a:r>
          </a:p>
          <a:p>
            <a:pPr algn="l">
              <a:buFont typeface="Arial" panose="020B0604020202020204" pitchFamily="34" charset="0"/>
              <a:buChar char="•"/>
            </a:pPr>
            <a:endParaRPr lang="es-ES" sz="2000" b="0" i="0" dirty="0">
              <a:solidFill>
                <a:srgbClr val="333333"/>
              </a:solidFill>
              <a:effectLst/>
              <a:latin typeface="Ancizar Sans" panose="020B0602040300000003" pitchFamily="34" charset="0"/>
            </a:endParaRPr>
          </a:p>
          <a:p>
            <a:pPr algn="l"/>
            <a:r>
              <a:rPr lang="es-ES" sz="2000" b="0" i="0" dirty="0">
                <a:solidFill>
                  <a:srgbClr val="333333"/>
                </a:solidFill>
                <a:effectLst/>
                <a:latin typeface="Ancizar Sans" panose="020B0602040300000003" pitchFamily="34" charset="0"/>
              </a:rPr>
              <a:t>Una vez que se ha elegido el tema, es necesario delimitarlo y estructurarlo, para definir exactamente qué aspectos o dimensiones se van a estudiar y de este modo plantear el objeto de estudio </a:t>
            </a:r>
            <a:r>
              <a:rPr lang="es-ES" sz="2000" b="1" i="1" dirty="0">
                <a:solidFill>
                  <a:srgbClr val="333333"/>
                </a:solidFill>
                <a:effectLst/>
                <a:latin typeface="Ancizar Sans" panose="020B0602040300000003" pitchFamily="34" charset="0"/>
              </a:rPr>
              <a:t>(Emparan y Martínez, 2011)</a:t>
            </a:r>
            <a:r>
              <a:rPr lang="es-ES" sz="2000" b="0" i="0" dirty="0">
                <a:solidFill>
                  <a:srgbClr val="333333"/>
                </a:solidFill>
                <a:effectLst/>
                <a:latin typeface="Ancizar Sans" panose="020B0602040300000003" pitchFamily="34" charset="0"/>
              </a:rPr>
              <a:t>.</a:t>
            </a:r>
          </a:p>
        </p:txBody>
      </p:sp>
    </p:spTree>
    <p:extLst>
      <p:ext uri="{BB962C8B-B14F-4D97-AF65-F5344CB8AC3E}">
        <p14:creationId xmlns:p14="http://schemas.microsoft.com/office/powerpoint/2010/main" val="1777491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6" name="Título 1"/>
          <p:cNvSpPr txBox="1">
            <a:spLocks/>
          </p:cNvSpPr>
          <p:nvPr/>
        </p:nvSpPr>
        <p:spPr>
          <a:xfrm>
            <a:off x="1452368" y="1846059"/>
            <a:ext cx="6201268" cy="97011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4000" dirty="0">
                <a:solidFill>
                  <a:srgbClr val="172B7E"/>
                </a:solidFill>
                <a:latin typeface="Ancizar Serif Extrabold" panose="020A0902070300000003" pitchFamily="18" charset="0"/>
                <a:cs typeface="Ancizar Serif"/>
              </a:rPr>
              <a:t>PROBLEMA  DE INVESTIGACIÓN O PROFUNDIZACIÓN</a:t>
            </a:r>
          </a:p>
        </p:txBody>
      </p:sp>
      <p:cxnSp>
        <p:nvCxnSpPr>
          <p:cNvPr id="8" name="Conector recto 7"/>
          <p:cNvCxnSpPr/>
          <p:nvPr/>
        </p:nvCxnSpPr>
        <p:spPr>
          <a:xfrm>
            <a:off x="1678803" y="3377493"/>
            <a:ext cx="5810117" cy="0"/>
          </a:xfrm>
          <a:prstGeom prst="line">
            <a:avLst/>
          </a:prstGeom>
          <a:ln/>
        </p:spPr>
        <p:style>
          <a:lnRef idx="2">
            <a:schemeClr val="dk1"/>
          </a:lnRef>
          <a:fillRef idx="0">
            <a:schemeClr val="dk1"/>
          </a:fillRef>
          <a:effectRef idx="1">
            <a:schemeClr val="dk1"/>
          </a:effectRef>
          <a:fontRef idx="minor">
            <a:schemeClr val="tx1"/>
          </a:fontRef>
        </p:style>
      </p:cxnSp>
      <p:sp>
        <p:nvSpPr>
          <p:cNvPr id="7" name="Título 1">
            <a:extLst>
              <a:ext uri="{FF2B5EF4-FFF2-40B4-BE49-F238E27FC236}">
                <a16:creationId xmlns:a16="http://schemas.microsoft.com/office/drawing/2014/main" id="{17FFC72E-8A8C-4254-92CD-624DCAEABEBF}"/>
              </a:ext>
            </a:extLst>
          </p:cNvPr>
          <p:cNvSpPr txBox="1">
            <a:spLocks/>
          </p:cNvSpPr>
          <p:nvPr/>
        </p:nvSpPr>
        <p:spPr>
          <a:xfrm>
            <a:off x="1471366" y="3941390"/>
            <a:ext cx="6201268" cy="97011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s-ES" sz="1800" b="0" i="0" u="none" strike="noStrike" kern="1200" cap="none" spc="0" normalizeH="0" baseline="0" noProof="0" dirty="0">
                <a:ln>
                  <a:noFill/>
                </a:ln>
                <a:solidFill>
                  <a:srgbClr val="172B7E"/>
                </a:solidFill>
                <a:effectLst/>
                <a:uLnTx/>
                <a:uFillTx/>
                <a:latin typeface="Ancizar Serif"/>
                <a:ea typeface="+mj-ea"/>
                <a:cs typeface="Ancizar Serif"/>
              </a:rPr>
              <a:t>Facultad de Ingeniería –Departamento de Ingeniería Civil y Agrícola - Sede Bogotá</a:t>
            </a:r>
          </a:p>
        </p:txBody>
      </p:sp>
      <p:sp>
        <p:nvSpPr>
          <p:cNvPr id="5" name="Footer Placeholder 3">
            <a:extLst>
              <a:ext uri="{FF2B5EF4-FFF2-40B4-BE49-F238E27FC236}">
                <a16:creationId xmlns:a16="http://schemas.microsoft.com/office/drawing/2014/main" id="{08CC4CCE-E42C-42A5-B0B0-717A90C305CA}"/>
              </a:ext>
            </a:extLst>
          </p:cNvPr>
          <p:cNvSpPr>
            <a:spLocks noGrp="1"/>
          </p:cNvSpPr>
          <p:nvPr>
            <p:ph type="ftr" sz="quarter" idx="11"/>
          </p:nvPr>
        </p:nvSpPr>
        <p:spPr>
          <a:xfrm>
            <a:off x="-205035" y="6354762"/>
            <a:ext cx="3352801"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4617B">
                    <a:shade val="90000"/>
                  </a:srgbClr>
                </a:solidFill>
                <a:effectLst/>
                <a:uLnTx/>
                <a:uFillTx/>
                <a:latin typeface="Ancizar Sans" panose="020B0602040300000003" pitchFamily="34" charset="0"/>
                <a:ea typeface="+mn-ea"/>
                <a:cs typeface="+mn-cs"/>
              </a:rPr>
              <a:t>Nestor Mancipe, Ph.D.</a:t>
            </a:r>
          </a:p>
        </p:txBody>
      </p:sp>
      <p:sp>
        <p:nvSpPr>
          <p:cNvPr id="9" name="Date Placeholder 2">
            <a:extLst>
              <a:ext uri="{FF2B5EF4-FFF2-40B4-BE49-F238E27FC236}">
                <a16:creationId xmlns:a16="http://schemas.microsoft.com/office/drawing/2014/main" id="{03C222DA-9C28-49AC-811A-C9514D2F1BF3}"/>
              </a:ext>
            </a:extLst>
          </p:cNvPr>
          <p:cNvSpPr>
            <a:spLocks noGrp="1"/>
          </p:cNvSpPr>
          <p:nvPr>
            <p:ph type="dt" sz="half" idx="10"/>
          </p:nvPr>
        </p:nvSpPr>
        <p:spPr>
          <a:xfrm>
            <a:off x="6343128" y="6354761"/>
            <a:ext cx="2800872"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976AB00B-E0A1-463B-BF41-6D26767E3D5F}" type="datetime1">
              <a:rPr kumimoji="0" lang="en-US" sz="1200" b="0" i="0" u="none" strike="noStrike" kern="1200" cap="none" spc="0" normalizeH="0" baseline="0" noProof="0" smtClean="0">
                <a:ln>
                  <a:noFill/>
                </a:ln>
                <a:solidFill>
                  <a:srgbClr val="04617B">
                    <a:shade val="90000"/>
                  </a:srgbClr>
                </a:solidFill>
                <a:effectLst/>
                <a:uLnTx/>
                <a:uFillTx/>
                <a:latin typeface="Ancizar Sans" panose="020B0602040300000003" pitchFamily="34" charset="0"/>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2/21/2023</a:t>
            </a:fld>
            <a:endParaRPr kumimoji="0" lang="en-US" sz="1200" b="0" i="0" u="none" strike="noStrike" kern="1200" cap="none" spc="0" normalizeH="0" baseline="0" noProof="0" dirty="0">
              <a:ln>
                <a:noFill/>
              </a:ln>
              <a:solidFill>
                <a:srgbClr val="04617B">
                  <a:shade val="90000"/>
                </a:srgbClr>
              </a:solidFill>
              <a:effectLst/>
              <a:uLnTx/>
              <a:uFillTx/>
              <a:latin typeface="Ancizar Sans" panose="020B0602040300000003" pitchFamily="34" charset="0"/>
              <a:ea typeface="+mn-ea"/>
              <a:cs typeface="+mn-cs"/>
            </a:endParaRPr>
          </a:p>
        </p:txBody>
      </p:sp>
    </p:spTree>
    <p:extLst>
      <p:ext uri="{BB962C8B-B14F-4D97-AF65-F5344CB8AC3E}">
        <p14:creationId xmlns:p14="http://schemas.microsoft.com/office/powerpoint/2010/main" val="528697750"/>
      </p:ext>
    </p:extLst>
  </p:cSld>
  <p:clrMapOvr>
    <a:masterClrMapping/>
  </p:clrMapOvr>
</p:sld>
</file>

<file path=ppt/theme/theme1.xml><?xml version="1.0" encoding="utf-8"?>
<a:theme xmlns:a="http://schemas.openxmlformats.org/drawingml/2006/main" name="Plantilla-presentac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odelo1-presentaciones-un-2018-09-18.pptx" id="{C1BF72F1-90C8-4B8A-A498-C7B4A6F68399}" vid="{835B2783-D1DA-4D07-A1B5-E62E877BC37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 ModeloPowerPoint_2018-09</Template>
  <TotalTime>1430</TotalTime>
  <Words>2315</Words>
  <Application>Microsoft Office PowerPoint</Application>
  <PresentationFormat>On-screen Show (4:3)</PresentationFormat>
  <Paragraphs>163</Paragraphs>
  <Slides>13</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Ancizar Sans Black</vt:lpstr>
      <vt:lpstr>Ancizar Serif</vt:lpstr>
      <vt:lpstr>Roboto</vt:lpstr>
      <vt:lpstr>Ancizar Sans</vt:lpstr>
      <vt:lpstr>Wingdings</vt:lpstr>
      <vt:lpstr>Calibri</vt:lpstr>
      <vt:lpstr>Ancizar Serif Extrabold</vt:lpstr>
      <vt:lpstr>Arial</vt:lpstr>
      <vt:lpstr>Plantilla-presentacion</vt:lpstr>
      <vt:lpstr>PowerPoint Presentation</vt:lpstr>
      <vt:lpstr>PowerPoint Presentation</vt:lpstr>
      <vt:lpstr>COMO OBTENER BUENAS IDEAS DE INVESTIGACIÓN O PROFUNDIZACIÓN</vt:lpstr>
      <vt:lpstr>COMO OBTENER BUENAS IDEAS DE INVESTIGACIÓN O PROFUNDIZACIÓN</vt:lpstr>
      <vt:lpstr>EL TEMA DE INVESTIGACIÓN O PROFUNDIZACIÓN</vt:lpstr>
      <vt:lpstr>EL TEMA DE INVESTIGACIÓN O PROFUNDIZACIÓN</vt:lpstr>
      <vt:lpstr>¿CÓMO ELEGIR EL TEMA DE INVESTIGACIÓN?</vt:lpstr>
      <vt:lpstr>¿CÓMO ELEGIR EL TEMA DE INVESTIGACIÓN?</vt:lpstr>
      <vt:lpstr>PowerPoint Presentation</vt:lpstr>
      <vt:lpstr>PowerPoint Presentation</vt:lpstr>
      <vt:lpstr>PowerPoint Presentation</vt:lpstr>
      <vt:lpstr>PowerPoint Presentation</vt:lpstr>
      <vt:lpstr>PowerPoint Presentation</vt:lpstr>
    </vt:vector>
  </TitlesOfParts>
  <Company>Unimedios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Germán Alejandro Niño Pallares</dc:creator>
  <cp:lastModifiedBy>Nestor Mancipe</cp:lastModifiedBy>
  <cp:revision>206</cp:revision>
  <dcterms:created xsi:type="dcterms:W3CDTF">2020-03-18T15:57:59Z</dcterms:created>
  <dcterms:modified xsi:type="dcterms:W3CDTF">2023-02-21T23:06:59Z</dcterms:modified>
</cp:coreProperties>
</file>