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64" r:id="rId2"/>
    <p:sldId id="335" r:id="rId3"/>
    <p:sldId id="333" r:id="rId4"/>
    <p:sldId id="332" r:id="rId5"/>
    <p:sldId id="338" r:id="rId6"/>
    <p:sldId id="337" r:id="rId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8E8E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79" autoAdjust="0"/>
    <p:restoredTop sz="89072" autoAdjust="0"/>
  </p:normalViewPr>
  <p:slideViewPr>
    <p:cSldViewPr snapToGrid="0">
      <p:cViewPr varScale="1">
        <p:scale>
          <a:sx n="98" d="100"/>
          <a:sy n="98" d="100"/>
        </p:scale>
        <p:origin x="1644"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CA915A-1CF4-45DE-8550-F093DA5068FA}" type="datetimeFigureOut">
              <a:rPr lang="en-US" smtClean="0"/>
              <a:t>4/27/2022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F9E089-339C-438A-8708-7D23436EC7B8}" type="slidenum">
              <a:rPr lang="en-US" smtClean="0"/>
              <a:t>‹#›</a:t>
            </a:fld>
            <a:endParaRPr lang="en-US"/>
          </a:p>
        </p:txBody>
      </p:sp>
    </p:spTree>
    <p:extLst>
      <p:ext uri="{BB962C8B-B14F-4D97-AF65-F5344CB8AC3E}">
        <p14:creationId xmlns:p14="http://schemas.microsoft.com/office/powerpoint/2010/main" val="35788278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4CF9E089-339C-438A-8708-7D23436EC7B8}" type="slidenum">
              <a:rPr lang="en-US" smtClean="0"/>
              <a:t>3</a:t>
            </a:fld>
            <a:endParaRPr lang="en-US"/>
          </a:p>
        </p:txBody>
      </p:sp>
    </p:spTree>
    <p:extLst>
      <p:ext uri="{BB962C8B-B14F-4D97-AF65-F5344CB8AC3E}">
        <p14:creationId xmlns:p14="http://schemas.microsoft.com/office/powerpoint/2010/main" val="3089333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685800" y="2130425"/>
            <a:ext cx="7772400" cy="1470025"/>
          </a:xfrm>
        </p:spPr>
        <p:txBody>
          <a:bodyPr/>
          <a:lstStyle/>
          <a:p>
            <a:r>
              <a:rPr lang="es-ES"/>
              <a:t>Haga clic para modificar el estilo de título del patrón</a:t>
            </a:r>
          </a:p>
        </p:txBody>
      </p:sp>
      <p:sp>
        <p:nvSpPr>
          <p:cNvPr id="3" name="Subtítulo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26/04/2022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5427884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texto vertical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26/04/2022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28688262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6629400" y="274638"/>
            <a:ext cx="2057400" cy="5851525"/>
          </a:xfrm>
        </p:spPr>
        <p:txBody>
          <a:bodyPr vert="eaVert"/>
          <a:lstStyle/>
          <a:p>
            <a:r>
              <a:rPr lang="es-ES"/>
              <a:t>Haga clic para modificar el estilo de título del patrón</a:t>
            </a:r>
          </a:p>
        </p:txBody>
      </p:sp>
      <p:sp>
        <p:nvSpPr>
          <p:cNvPr id="3" name="Marcador de texto vertical 2"/>
          <p:cNvSpPr>
            <a:spLocks noGrp="1"/>
          </p:cNvSpPr>
          <p:nvPr>
            <p:ph type="body" orient="vert" idx="1"/>
          </p:nvPr>
        </p:nvSpPr>
        <p:spPr>
          <a:xfrm>
            <a:off x="457200" y="274638"/>
            <a:ext cx="6019800" cy="585152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26/04/2022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88979413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fecha 3"/>
          <p:cNvSpPr>
            <a:spLocks noGrp="1"/>
          </p:cNvSpPr>
          <p:nvPr>
            <p:ph type="dt" sz="half" idx="10"/>
          </p:nvPr>
        </p:nvSpPr>
        <p:spPr/>
        <p:txBody>
          <a:bodyPr/>
          <a:lstStyle/>
          <a:p>
            <a:fld id="{892DB89D-5D07-394E-9E68-0DA793DAC88A}" type="datetimeFigureOut">
              <a:rPr lang="es-ES" smtClean="0"/>
              <a:t>26/04/2022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209184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p>
        </p:txBody>
      </p:sp>
      <p:sp>
        <p:nvSpPr>
          <p:cNvPr id="3" name="Marcador de texto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los estilos de texto del patrón</a:t>
            </a:r>
          </a:p>
        </p:txBody>
      </p:sp>
      <p:sp>
        <p:nvSpPr>
          <p:cNvPr id="4" name="Marcador de fecha 3"/>
          <p:cNvSpPr>
            <a:spLocks noGrp="1"/>
          </p:cNvSpPr>
          <p:nvPr>
            <p:ph type="dt" sz="half" idx="10"/>
          </p:nvPr>
        </p:nvSpPr>
        <p:spPr/>
        <p:txBody>
          <a:bodyPr/>
          <a:lstStyle/>
          <a:p>
            <a:fld id="{892DB89D-5D07-394E-9E68-0DA793DAC88A}" type="datetimeFigureOut">
              <a:rPr lang="es-ES" smtClean="0"/>
              <a:t>26/04/2022</a:t>
            </a:fld>
            <a:endParaRPr lang="es-ES"/>
          </a:p>
        </p:txBody>
      </p:sp>
      <p:sp>
        <p:nvSpPr>
          <p:cNvPr id="5" name="Marcador de pie de página 4"/>
          <p:cNvSpPr>
            <a:spLocks noGrp="1"/>
          </p:cNvSpPr>
          <p:nvPr>
            <p:ph type="ftr" sz="quarter" idx="11"/>
          </p:nvPr>
        </p:nvSpPr>
        <p:spPr/>
        <p:txBody>
          <a:bodyPr/>
          <a:lstStyle/>
          <a:p>
            <a:endParaRPr lang="es-ES"/>
          </a:p>
        </p:txBody>
      </p:sp>
      <p:sp>
        <p:nvSpPr>
          <p:cNvPr id="6" name="Marcador de número de diapositiva 5"/>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2457363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contenido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contenido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fecha 4"/>
          <p:cNvSpPr>
            <a:spLocks noGrp="1"/>
          </p:cNvSpPr>
          <p:nvPr>
            <p:ph type="dt" sz="half" idx="10"/>
          </p:nvPr>
        </p:nvSpPr>
        <p:spPr/>
        <p:txBody>
          <a:bodyPr/>
          <a:lstStyle/>
          <a:p>
            <a:fld id="{892DB89D-5D07-394E-9E68-0DA793DAC88A}" type="datetimeFigureOut">
              <a:rPr lang="es-ES" smtClean="0"/>
              <a:t>26/04/2022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8913135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lvl1pPr>
              <a:defRPr/>
            </a:lvl1pPr>
          </a:lstStyle>
          <a:p>
            <a:r>
              <a:rPr lang="es-ES"/>
              <a:t>Haga clic para modificar el estilo de título del patrón</a:t>
            </a:r>
          </a:p>
        </p:txBody>
      </p:sp>
      <p:sp>
        <p:nvSpPr>
          <p:cNvPr id="3" name="Marcador de texto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Marcador de texto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Marcador de fecha 6"/>
          <p:cNvSpPr>
            <a:spLocks noGrp="1"/>
          </p:cNvSpPr>
          <p:nvPr>
            <p:ph type="dt" sz="half" idx="10"/>
          </p:nvPr>
        </p:nvSpPr>
        <p:spPr/>
        <p:txBody>
          <a:bodyPr/>
          <a:lstStyle/>
          <a:p>
            <a:fld id="{892DB89D-5D07-394E-9E68-0DA793DAC88A}" type="datetimeFigureOut">
              <a:rPr lang="es-ES" smtClean="0"/>
              <a:t>26/04/2022</a:t>
            </a:fld>
            <a:endParaRPr lang="es-ES"/>
          </a:p>
        </p:txBody>
      </p:sp>
      <p:sp>
        <p:nvSpPr>
          <p:cNvPr id="8" name="Marcador de pie de página 7"/>
          <p:cNvSpPr>
            <a:spLocks noGrp="1"/>
          </p:cNvSpPr>
          <p:nvPr>
            <p:ph type="ftr" sz="quarter" idx="11"/>
          </p:nvPr>
        </p:nvSpPr>
        <p:spPr/>
        <p:txBody>
          <a:bodyPr/>
          <a:lstStyle/>
          <a:p>
            <a:endParaRPr lang="es-ES"/>
          </a:p>
        </p:txBody>
      </p:sp>
      <p:sp>
        <p:nvSpPr>
          <p:cNvPr id="9" name="Marcador de número de diapositiva 8"/>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80758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a:t>Haga clic para modificar el estilo de título del patrón</a:t>
            </a:r>
          </a:p>
        </p:txBody>
      </p:sp>
      <p:sp>
        <p:nvSpPr>
          <p:cNvPr id="3" name="Marcador de fecha 2"/>
          <p:cNvSpPr>
            <a:spLocks noGrp="1"/>
          </p:cNvSpPr>
          <p:nvPr>
            <p:ph type="dt" sz="half" idx="10"/>
          </p:nvPr>
        </p:nvSpPr>
        <p:spPr/>
        <p:txBody>
          <a:bodyPr/>
          <a:lstStyle/>
          <a:p>
            <a:fld id="{892DB89D-5D07-394E-9E68-0DA793DAC88A}" type="datetimeFigureOut">
              <a:rPr lang="es-ES" smtClean="0"/>
              <a:t>26/04/2022</a:t>
            </a:fld>
            <a:endParaRPr lang="es-ES"/>
          </a:p>
        </p:txBody>
      </p:sp>
      <p:sp>
        <p:nvSpPr>
          <p:cNvPr id="4" name="Marcador de pie de página 3"/>
          <p:cNvSpPr>
            <a:spLocks noGrp="1"/>
          </p:cNvSpPr>
          <p:nvPr>
            <p:ph type="ftr" sz="quarter" idx="11"/>
          </p:nvPr>
        </p:nvSpPr>
        <p:spPr/>
        <p:txBody>
          <a:bodyPr/>
          <a:lstStyle/>
          <a:p>
            <a:endParaRPr lang="es-ES"/>
          </a:p>
        </p:txBody>
      </p:sp>
      <p:sp>
        <p:nvSpPr>
          <p:cNvPr id="5" name="Marcador de número de diapositiva 4"/>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1768397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892DB89D-5D07-394E-9E68-0DA793DAC88A}" type="datetimeFigureOut">
              <a:rPr lang="es-ES" smtClean="0"/>
              <a:t>26/04/2022</a:t>
            </a:fld>
            <a:endParaRPr lang="es-ES"/>
          </a:p>
        </p:txBody>
      </p:sp>
      <p:sp>
        <p:nvSpPr>
          <p:cNvPr id="3" name="Marcador de pie de página 2"/>
          <p:cNvSpPr>
            <a:spLocks noGrp="1"/>
          </p:cNvSpPr>
          <p:nvPr>
            <p:ph type="ftr" sz="quarter" idx="11"/>
          </p:nvPr>
        </p:nvSpPr>
        <p:spPr/>
        <p:txBody>
          <a:bodyPr/>
          <a:lstStyle/>
          <a:p>
            <a:endParaRPr lang="es-ES"/>
          </a:p>
        </p:txBody>
      </p:sp>
      <p:sp>
        <p:nvSpPr>
          <p:cNvPr id="4" name="Marcador de número de diapositiva 3"/>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40776221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p>
        </p:txBody>
      </p:sp>
      <p:sp>
        <p:nvSpPr>
          <p:cNvPr id="3" name="Marcador de contenido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Marcador de texto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26/04/2022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4103824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p>
        </p:txBody>
      </p:sp>
      <p:sp>
        <p:nvSpPr>
          <p:cNvPr id="3" name="Marcador de posición de imagen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p>
        </p:txBody>
      </p:sp>
      <p:sp>
        <p:nvSpPr>
          <p:cNvPr id="4" name="Marcador de texto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los estilos de texto del patrón</a:t>
            </a:r>
          </a:p>
        </p:txBody>
      </p:sp>
      <p:sp>
        <p:nvSpPr>
          <p:cNvPr id="5" name="Marcador de fecha 4"/>
          <p:cNvSpPr>
            <a:spLocks noGrp="1"/>
          </p:cNvSpPr>
          <p:nvPr>
            <p:ph type="dt" sz="half" idx="10"/>
          </p:nvPr>
        </p:nvSpPr>
        <p:spPr/>
        <p:txBody>
          <a:bodyPr/>
          <a:lstStyle/>
          <a:p>
            <a:fld id="{892DB89D-5D07-394E-9E68-0DA793DAC88A}" type="datetimeFigureOut">
              <a:rPr lang="es-ES" smtClean="0"/>
              <a:t>26/04/2022</a:t>
            </a:fld>
            <a:endParaRPr lang="es-ES"/>
          </a:p>
        </p:txBody>
      </p:sp>
      <p:sp>
        <p:nvSpPr>
          <p:cNvPr id="6" name="Marcador de pie de página 5"/>
          <p:cNvSpPr>
            <a:spLocks noGrp="1"/>
          </p:cNvSpPr>
          <p:nvPr>
            <p:ph type="ftr" sz="quarter" idx="11"/>
          </p:nvPr>
        </p:nvSpPr>
        <p:spPr/>
        <p:txBody>
          <a:bodyPr/>
          <a:lstStyle/>
          <a:p>
            <a:endParaRPr lang="es-ES"/>
          </a:p>
        </p:txBody>
      </p:sp>
      <p:sp>
        <p:nvSpPr>
          <p:cNvPr id="7" name="Marcador de número de diapositiva 6"/>
          <p:cNvSpPr>
            <a:spLocks noGrp="1"/>
          </p:cNvSpPr>
          <p:nvPr>
            <p:ph type="sldNum" sz="quarter" idx="12"/>
          </p:nvPr>
        </p:nvSpPr>
        <p:spPr/>
        <p:txBody>
          <a:bodyPr/>
          <a:lstStyle/>
          <a:p>
            <a:fld id="{90BC2BA4-81C0-F544-BD72-C8CB9DA7C802}" type="slidenum">
              <a:rPr lang="es-ES" smtClean="0"/>
              <a:t>‹#›</a:t>
            </a:fld>
            <a:endParaRPr lang="es-ES"/>
          </a:p>
        </p:txBody>
      </p:sp>
    </p:spTree>
    <p:extLst>
      <p:ext uri="{BB962C8B-B14F-4D97-AF65-F5344CB8AC3E}">
        <p14:creationId xmlns:p14="http://schemas.microsoft.com/office/powerpoint/2010/main" val="3468468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sv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extLst>
              <a:ext uri="{96DAC541-7B7A-43D3-8B79-37D633B846F1}">
                <asvg:svgBlip xmlns:asvg="http://schemas.microsoft.com/office/drawing/2016/SVG/main" r:embed="rId14"/>
              </a:ext>
            </a:extLst>
          </a:blip>
          <a:srcRect/>
          <a:stretch>
            <a:fillRect/>
          </a:stretch>
        </a:blipFill>
        <a:effectLst/>
      </p:bgPr>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_tradnl"/>
              <a:t>Clic para editar título</a:t>
            </a:r>
            <a:endParaRPr lang="es-ES"/>
          </a:p>
        </p:txBody>
      </p:sp>
      <p:sp>
        <p:nvSpPr>
          <p:cNvPr id="3" name="Marcador de texto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_tradnl"/>
              <a:t>Haga clic para modificar el estilo de texto del patrón</a:t>
            </a:r>
          </a:p>
          <a:p>
            <a:pPr lvl="1"/>
            <a:r>
              <a:rPr lang="es-ES_tradnl"/>
              <a:t>Segundo nivel</a:t>
            </a:r>
          </a:p>
          <a:p>
            <a:pPr lvl="2"/>
            <a:r>
              <a:rPr lang="es-ES_tradnl"/>
              <a:t>Tercer nivel</a:t>
            </a:r>
          </a:p>
          <a:p>
            <a:pPr lvl="3"/>
            <a:r>
              <a:rPr lang="es-ES_tradnl"/>
              <a:t>Cuarto nivel</a:t>
            </a:r>
          </a:p>
          <a:p>
            <a:pPr lvl="4"/>
            <a:r>
              <a:rPr lang="es-ES_tradnl"/>
              <a:t>Quinto nivel</a:t>
            </a:r>
            <a:endParaRPr lang="es-ES"/>
          </a:p>
        </p:txBody>
      </p:sp>
      <p:sp>
        <p:nvSpPr>
          <p:cNvPr id="4" name="Marcador de fecha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2DB89D-5D07-394E-9E68-0DA793DAC88A}" type="datetimeFigureOut">
              <a:rPr lang="es-ES" smtClean="0"/>
              <a:t>26/04/2022</a:t>
            </a:fld>
            <a:endParaRPr lang="es-ES"/>
          </a:p>
        </p:txBody>
      </p:sp>
      <p:sp>
        <p:nvSpPr>
          <p:cNvPr id="5" name="Marcador de pie de página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ES"/>
          </a:p>
        </p:txBody>
      </p:sp>
      <p:sp>
        <p:nvSpPr>
          <p:cNvPr id="6" name="Marcador de número de diapositiva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BC2BA4-81C0-F544-BD72-C8CB9DA7C802}" type="slidenum">
              <a:rPr lang="es-ES" smtClean="0"/>
              <a:t>‹#›</a:t>
            </a:fld>
            <a:endParaRPr lang="es-ES"/>
          </a:p>
        </p:txBody>
      </p:sp>
    </p:spTree>
    <p:extLst>
      <p:ext uri="{BB962C8B-B14F-4D97-AF65-F5344CB8AC3E}">
        <p14:creationId xmlns:p14="http://schemas.microsoft.com/office/powerpoint/2010/main" val="178373115"/>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s-E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9.png"/><Relationship Id="rId5" Type="http://schemas.microsoft.com/office/2007/relationships/hdphoto" Target="../media/hdphoto2.wdp"/><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17675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extLst>
              <a:ext uri="{96DAC541-7B7A-43D3-8B79-37D633B846F1}">
                <asvg:svgBlip xmlns:asvg="http://schemas.microsoft.com/office/drawing/2016/SVG/main" r:embed="rId3"/>
              </a:ext>
            </a:extLst>
          </a:blip>
          <a:srcRect/>
          <a:stretch>
            <a:fillRect/>
          </a:stretch>
        </a:blipFill>
        <a:effectLst/>
      </p:bgPr>
    </p:bg>
    <p:spTree>
      <p:nvGrpSpPr>
        <p:cNvPr id="1" name=""/>
        <p:cNvGrpSpPr/>
        <p:nvPr/>
      </p:nvGrpSpPr>
      <p:grpSpPr>
        <a:xfrm>
          <a:off x="0" y="0"/>
          <a:ext cx="0" cy="0"/>
          <a:chOff x="0" y="0"/>
          <a:chExt cx="0" cy="0"/>
        </a:xfrm>
      </p:grpSpPr>
      <p:sp>
        <p:nvSpPr>
          <p:cNvPr id="6" name="Título 1"/>
          <p:cNvSpPr txBox="1">
            <a:spLocks/>
          </p:cNvSpPr>
          <p:nvPr/>
        </p:nvSpPr>
        <p:spPr>
          <a:xfrm>
            <a:off x="1452368" y="1846059"/>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lang="en-US" sz="4000" dirty="0">
                <a:solidFill>
                  <a:srgbClr val="172B7E"/>
                </a:solidFill>
                <a:latin typeface="Ancizar Serif Extrabold" panose="020A0902070300000003" pitchFamily="18" charset="0"/>
                <a:cs typeface="Ancizar Serif"/>
              </a:rPr>
              <a:t>INTRODUCCION Y ANTECEDENTES</a:t>
            </a:r>
            <a:endParaRPr kumimoji="0" lang="en-US" sz="4000" b="0" i="0" u="none" strike="noStrike" kern="1200" cap="none" spc="0" normalizeH="0" baseline="0" noProof="0" dirty="0">
              <a:ln>
                <a:noFill/>
              </a:ln>
              <a:solidFill>
                <a:srgbClr val="172B7E"/>
              </a:solidFill>
              <a:effectLst/>
              <a:uLnTx/>
              <a:uFillTx/>
              <a:latin typeface="Ancizar Serif Extrabold" panose="020A0902070300000003" pitchFamily="18" charset="0"/>
              <a:ea typeface="+mj-ea"/>
              <a:cs typeface="Ancizar Serif"/>
            </a:endParaRPr>
          </a:p>
        </p:txBody>
      </p:sp>
      <p:cxnSp>
        <p:nvCxnSpPr>
          <p:cNvPr id="8" name="Conector recto 7"/>
          <p:cNvCxnSpPr/>
          <p:nvPr/>
        </p:nvCxnSpPr>
        <p:spPr>
          <a:xfrm>
            <a:off x="1678803" y="3377493"/>
            <a:ext cx="5810117" cy="0"/>
          </a:xfrm>
          <a:prstGeom prst="line">
            <a:avLst/>
          </a:prstGeom>
          <a:ln/>
        </p:spPr>
        <p:style>
          <a:lnRef idx="2">
            <a:schemeClr val="dk1"/>
          </a:lnRef>
          <a:fillRef idx="0">
            <a:schemeClr val="dk1"/>
          </a:fillRef>
          <a:effectRef idx="1">
            <a:schemeClr val="dk1"/>
          </a:effectRef>
          <a:fontRef idx="minor">
            <a:schemeClr val="tx1"/>
          </a:fontRef>
        </p:style>
      </p:cxnSp>
      <p:sp>
        <p:nvSpPr>
          <p:cNvPr id="7" name="Título 1">
            <a:extLst>
              <a:ext uri="{FF2B5EF4-FFF2-40B4-BE49-F238E27FC236}">
                <a16:creationId xmlns:a16="http://schemas.microsoft.com/office/drawing/2014/main" id="{17FFC72E-8A8C-4254-92CD-624DCAEABEBF}"/>
              </a:ext>
            </a:extLst>
          </p:cNvPr>
          <p:cNvSpPr txBox="1">
            <a:spLocks/>
          </p:cNvSpPr>
          <p:nvPr/>
        </p:nvSpPr>
        <p:spPr>
          <a:xfrm>
            <a:off x="1471366" y="3941390"/>
            <a:ext cx="6201268" cy="970114"/>
          </a:xfrm>
          <a:prstGeom prst="rect">
            <a:avLst/>
          </a:prstGeom>
        </p:spPr>
        <p:txBody>
          <a:bodyPr vert="horz" lIns="91440" tIns="45720" rIns="91440" bIns="4572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1800" b="0" i="0" u="none" strike="noStrike" kern="1200" cap="none" spc="0" normalizeH="0" baseline="0" noProof="0" dirty="0">
                <a:ln>
                  <a:noFill/>
                </a:ln>
                <a:solidFill>
                  <a:srgbClr val="172B7E"/>
                </a:solidFill>
                <a:effectLst/>
                <a:uLnTx/>
                <a:uFillTx/>
                <a:latin typeface="Ancizar Serif"/>
                <a:ea typeface="+mj-ea"/>
                <a:cs typeface="Ancizar Serif"/>
              </a:rPr>
              <a:t>Facultad de Ingeniería –Departamento de Ingeniería Civil y Agrícola - Sede Bogotá</a:t>
            </a:r>
          </a:p>
        </p:txBody>
      </p:sp>
      <p:sp>
        <p:nvSpPr>
          <p:cNvPr id="5" name="Footer Placeholder 3">
            <a:extLst>
              <a:ext uri="{FF2B5EF4-FFF2-40B4-BE49-F238E27FC236}">
                <a16:creationId xmlns:a16="http://schemas.microsoft.com/office/drawing/2014/main" id="{08CC4CCE-E42C-42A5-B0B0-717A90C305CA}"/>
              </a:ext>
            </a:extLst>
          </p:cNvPr>
          <p:cNvSpPr>
            <a:spLocks noGrp="1"/>
          </p:cNvSpPr>
          <p:nvPr>
            <p:ph type="ftr" sz="quarter" idx="11"/>
          </p:nvPr>
        </p:nvSpPr>
        <p:spPr>
          <a:xfrm>
            <a:off x="-205035" y="6354762"/>
            <a:ext cx="3352801"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rPr>
              <a:t>Nestor Mancipe, Ph.D.</a:t>
            </a:r>
          </a:p>
        </p:txBody>
      </p:sp>
      <p:sp>
        <p:nvSpPr>
          <p:cNvPr id="9" name="Date Placeholder 2">
            <a:extLst>
              <a:ext uri="{FF2B5EF4-FFF2-40B4-BE49-F238E27FC236}">
                <a16:creationId xmlns:a16="http://schemas.microsoft.com/office/drawing/2014/main" id="{03C222DA-9C28-49AC-811A-C9514D2F1BF3}"/>
              </a:ext>
            </a:extLst>
          </p:cNvPr>
          <p:cNvSpPr>
            <a:spLocks noGrp="1"/>
          </p:cNvSpPr>
          <p:nvPr>
            <p:ph type="dt" sz="half" idx="10"/>
          </p:nvPr>
        </p:nvSpPr>
        <p:spPr>
          <a:xfrm>
            <a:off x="6343128" y="6354761"/>
            <a:ext cx="2800872"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976AB00B-E0A1-463B-BF41-6D26767E3D5F}" type="datetime1">
              <a:rPr kumimoji="0" lang="en-US" sz="1200" b="0" i="0" u="none" strike="noStrike" kern="1200" cap="none" spc="0" normalizeH="0" baseline="0" noProof="0" smtClean="0">
                <a:ln>
                  <a:noFill/>
                </a:ln>
                <a:solidFill>
                  <a:srgbClr val="04617B">
                    <a:shade val="90000"/>
                  </a:srgbClr>
                </a:solidFill>
                <a:effectLst/>
                <a:uLnTx/>
                <a:uFillTx/>
                <a:latin typeface="Ancizar Sans" panose="020B0602040300000003" pitchFamily="34" charset="0"/>
                <a:ea typeface="+mn-ea"/>
                <a:cs typeface="+mn-cs"/>
              </a:rPr>
              <a:pPr marL="0" marR="0" lvl="0" indent="0" algn="ctr" defTabSz="457200" rtl="0" eaLnBrk="1" fontAlgn="auto" latinLnBrk="0" hangingPunct="1">
                <a:lnSpc>
                  <a:spcPct val="100000"/>
                </a:lnSpc>
                <a:spcBef>
                  <a:spcPts val="0"/>
                </a:spcBef>
                <a:spcAft>
                  <a:spcPts val="0"/>
                </a:spcAft>
                <a:buClrTx/>
                <a:buSzTx/>
                <a:buFontTx/>
                <a:buNone/>
                <a:tabLst/>
                <a:defRPr/>
              </a:pPr>
              <a:t>4/26/2022</a:t>
            </a:fld>
            <a:endParaRPr kumimoji="0" lang="en-US" sz="1200" b="0" i="0" u="none" strike="noStrike" kern="1200" cap="none" spc="0" normalizeH="0" baseline="0" noProof="0" dirty="0">
              <a:ln>
                <a:noFill/>
              </a:ln>
              <a:solidFill>
                <a:srgbClr val="04617B">
                  <a:shade val="90000"/>
                </a:srgbClr>
              </a:solidFill>
              <a:effectLst/>
              <a:uLnTx/>
              <a:uFillTx/>
              <a:latin typeface="Ancizar Sans" panose="020B0602040300000003" pitchFamily="34" charset="0"/>
              <a:ea typeface="+mn-ea"/>
              <a:cs typeface="+mn-cs"/>
            </a:endParaRPr>
          </a:p>
        </p:txBody>
      </p:sp>
    </p:spTree>
    <p:extLst>
      <p:ext uri="{BB962C8B-B14F-4D97-AF65-F5344CB8AC3E}">
        <p14:creationId xmlns:p14="http://schemas.microsoft.com/office/powerpoint/2010/main" val="41791078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956ED-A9AE-497A-9F8C-270EA40E11A5}"/>
              </a:ext>
            </a:extLst>
          </p:cNvPr>
          <p:cNvSpPr txBox="1">
            <a:spLocks/>
          </p:cNvSpPr>
          <p:nvPr/>
        </p:nvSpPr>
        <p:spPr>
          <a:xfrm>
            <a:off x="310959" y="92730"/>
            <a:ext cx="8701731" cy="434191"/>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3000" b="1" i="0" u="none" strike="noStrike" kern="1200" cap="none" spc="0" normalizeH="0" baseline="0" noProof="0" dirty="0">
                <a:ln>
                  <a:noFill/>
                </a:ln>
                <a:solidFill>
                  <a:srgbClr val="172B7E"/>
                </a:solidFill>
                <a:effectLst/>
                <a:uLnTx/>
                <a:uFillTx/>
                <a:latin typeface="Ancizar Sans" panose="020B0602040300000003" pitchFamily="34" charset="0"/>
                <a:ea typeface="+mj-ea"/>
                <a:cs typeface="Ancizar Sans Extrabold"/>
              </a:rPr>
              <a:t>INTRODUCCIÓN</a:t>
            </a:r>
          </a:p>
        </p:txBody>
      </p:sp>
      <p:sp>
        <p:nvSpPr>
          <p:cNvPr id="33" name="Rectangle 32">
            <a:extLst>
              <a:ext uri="{FF2B5EF4-FFF2-40B4-BE49-F238E27FC236}">
                <a16:creationId xmlns:a16="http://schemas.microsoft.com/office/drawing/2014/main" id="{E1A96CBD-8E57-435C-A833-0C3155480A01}"/>
              </a:ext>
            </a:extLst>
          </p:cNvPr>
          <p:cNvSpPr/>
          <p:nvPr/>
        </p:nvSpPr>
        <p:spPr>
          <a:xfrm>
            <a:off x="100148" y="6148657"/>
            <a:ext cx="5151120" cy="707886"/>
          </a:xfrm>
          <a:prstGeom prst="rect">
            <a:avLst/>
          </a:prstGeom>
        </p:spPr>
        <p:txBody>
          <a:bodyPr wrap="square">
            <a:spAutoFit/>
          </a:bodyPr>
          <a:lstStyle/>
          <a:p>
            <a:r>
              <a:rPr lang="es-CO" sz="1000" i="1" dirty="0">
                <a:solidFill>
                  <a:schemeClr val="bg1"/>
                </a:solidFill>
                <a:latin typeface="Ancizar Sans" panose="020B0602040300000003" pitchFamily="34" charset="0"/>
              </a:rPr>
              <a:t>Diez, B. (2007). El resumen de un artículo científico: Qué es y qué no es. Investigación y Educación en Enfermería, 25(1), 14-17. Recuperado el 28 de marzo de 2022 de http://www.scielo.org.co/scielo.php?script=sci_arttext&amp;pid=S0120-53072007000100001&amp;lng=en&amp;tlng=es.</a:t>
            </a:r>
          </a:p>
        </p:txBody>
      </p:sp>
      <p:sp>
        <p:nvSpPr>
          <p:cNvPr id="7" name="TextBox 6">
            <a:extLst>
              <a:ext uri="{FF2B5EF4-FFF2-40B4-BE49-F238E27FC236}">
                <a16:creationId xmlns:a16="http://schemas.microsoft.com/office/drawing/2014/main" id="{B49DD812-4955-4B4E-8BBE-1FCAD69327E8}"/>
              </a:ext>
            </a:extLst>
          </p:cNvPr>
          <p:cNvSpPr txBox="1"/>
          <p:nvPr/>
        </p:nvSpPr>
        <p:spPr>
          <a:xfrm>
            <a:off x="525914" y="530097"/>
            <a:ext cx="4046086" cy="2246769"/>
          </a:xfrm>
          <a:prstGeom prst="rect">
            <a:avLst/>
          </a:prstGeom>
          <a:noFill/>
        </p:spPr>
        <p:txBody>
          <a:bodyPr wrap="square" rtlCol="0">
            <a:spAutoFit/>
          </a:bodyPr>
          <a:lstStyle/>
          <a:p>
            <a:pPr algn="just"/>
            <a:r>
              <a:rPr lang="es-CO" sz="1400" i="1" u="sng" dirty="0">
                <a:latin typeface="Ancizar Sans" panose="020B0602040300000003" pitchFamily="34" charset="0"/>
              </a:rPr>
              <a:t>PLANTILLA DOCUMENTO UNAL</a:t>
            </a:r>
          </a:p>
          <a:p>
            <a:pPr algn="just"/>
            <a:r>
              <a:rPr lang="es-CO" sz="1400" dirty="0">
                <a:latin typeface="Ancizar Sans" panose="020B0602040300000003" pitchFamily="34" charset="0"/>
              </a:rPr>
              <a:t>En la introducción, el autor presenta y señala la importancia, el origen (los antecedentes teóricos y prácticos), los objetivos, los alcances, las limitaciones, la metodología empleada, el significado que el estudio tiene en el avance del campo respectivo y su aplicación en el área investigada. </a:t>
            </a:r>
          </a:p>
          <a:p>
            <a:pPr algn="just"/>
            <a:r>
              <a:rPr lang="es-CO" sz="1400" u="sng" dirty="0">
                <a:latin typeface="Ancizar Sans" panose="020B0602040300000003" pitchFamily="34" charset="0"/>
              </a:rPr>
              <a:t>No debe confundirse con el resumen.</a:t>
            </a:r>
          </a:p>
          <a:p>
            <a:pPr algn="just"/>
            <a:r>
              <a:rPr lang="es-CO" sz="1400" b="1" dirty="0">
                <a:latin typeface="Ancizar Sans" panose="020B0602040300000003" pitchFamily="34" charset="0"/>
              </a:rPr>
              <a:t>Para Propuesta o proyecto extensión de 1-2 páginas.</a:t>
            </a:r>
          </a:p>
          <a:p>
            <a:pPr algn="just"/>
            <a:r>
              <a:rPr lang="es-CO" sz="1400" b="1" dirty="0">
                <a:latin typeface="Ancizar Sans" panose="020B0602040300000003" pitchFamily="34" charset="0"/>
              </a:rPr>
              <a:t>Para documento final extensión de 2-4 páginas.</a:t>
            </a:r>
            <a:endParaRPr lang="es-CO" sz="1400" dirty="0">
              <a:latin typeface="Ancizar Sans" panose="020B0602040300000003" pitchFamily="34" charset="0"/>
            </a:endParaRPr>
          </a:p>
        </p:txBody>
      </p:sp>
      <p:sp>
        <p:nvSpPr>
          <p:cNvPr id="8" name="TextBox 7">
            <a:extLst>
              <a:ext uri="{FF2B5EF4-FFF2-40B4-BE49-F238E27FC236}">
                <a16:creationId xmlns:a16="http://schemas.microsoft.com/office/drawing/2014/main" id="{503B2B5F-062C-4AEF-9388-B3E73A38F289}"/>
              </a:ext>
            </a:extLst>
          </p:cNvPr>
          <p:cNvSpPr txBox="1"/>
          <p:nvPr/>
        </p:nvSpPr>
        <p:spPr>
          <a:xfrm>
            <a:off x="5152073" y="530097"/>
            <a:ext cx="3405051" cy="2246769"/>
          </a:xfrm>
          <a:prstGeom prst="rect">
            <a:avLst/>
          </a:prstGeom>
          <a:noFill/>
        </p:spPr>
        <p:txBody>
          <a:bodyPr wrap="square" rtlCol="0">
            <a:spAutoFit/>
          </a:bodyPr>
          <a:lstStyle/>
          <a:p>
            <a:pPr algn="just"/>
            <a:r>
              <a:rPr lang="es-CO" sz="1400" i="1" u="sng" dirty="0">
                <a:latin typeface="Ancizar Sans" panose="020B0602040300000003" pitchFamily="34" charset="0"/>
              </a:rPr>
              <a:t>SCIELO</a:t>
            </a:r>
          </a:p>
          <a:p>
            <a:pPr algn="just"/>
            <a:r>
              <a:rPr lang="es-CO" sz="1400" dirty="0">
                <a:latin typeface="Ancizar Sans" panose="020B0602040300000003" pitchFamily="34" charset="0"/>
              </a:rPr>
              <a:t>La introducción hace la apertura del artículo, que ambienta y dirige al lector en su lectura; así mismo, le da significado y sentido en la medida que informa el tema a tratar, define el problema de investigación, presenta los antecedentes que fundamentan el estudio, define los objetivos, destaca el valor, el por qué y la utilidad del trabajo realizado.</a:t>
            </a:r>
          </a:p>
          <a:p>
            <a:pPr algn="just"/>
            <a:endParaRPr lang="es-CO" sz="1400" dirty="0">
              <a:latin typeface="Ancizar Sans" panose="020B0602040300000003" pitchFamily="34" charset="0"/>
            </a:endParaRPr>
          </a:p>
        </p:txBody>
      </p:sp>
      <p:sp>
        <p:nvSpPr>
          <p:cNvPr id="10" name="Rectangle 9">
            <a:extLst>
              <a:ext uri="{FF2B5EF4-FFF2-40B4-BE49-F238E27FC236}">
                <a16:creationId xmlns:a16="http://schemas.microsoft.com/office/drawing/2014/main" id="{DAF93F8C-C701-4926-A4EC-959206DC5A61}"/>
              </a:ext>
            </a:extLst>
          </p:cNvPr>
          <p:cNvSpPr/>
          <p:nvPr/>
        </p:nvSpPr>
        <p:spPr>
          <a:xfrm>
            <a:off x="190908" y="2855448"/>
            <a:ext cx="8953092" cy="3293209"/>
          </a:xfrm>
          <a:prstGeom prst="rect">
            <a:avLst/>
          </a:prstGeom>
        </p:spPr>
        <p:txBody>
          <a:bodyPr wrap="square">
            <a:spAutoFit/>
          </a:bodyPr>
          <a:lstStyle/>
          <a:p>
            <a:r>
              <a:rPr lang="es-CO" sz="1600" b="1" u="sng" dirty="0"/>
              <a:t> Importancia del tema</a:t>
            </a:r>
            <a:r>
              <a:rPr lang="es-CO" sz="1600" dirty="0"/>
              <a:t>: Aquí se precisa el qué y el por qué del trabajo realizado con un apoyo bibliográfico vigente y novedoso, así como el valor académico que a manera de justificación logre cautivar al lector. </a:t>
            </a:r>
            <a:r>
              <a:rPr lang="es-CO" sz="1600" b="1" u="sng" dirty="0"/>
              <a:t>Antecedentes conceptuales o históricos del tema</a:t>
            </a:r>
            <a:r>
              <a:rPr lang="es-CO" sz="1600" dirty="0"/>
              <a:t>: Se trata de contextualizar temporal y espacialmente al lector mediante una breve reseña del pasado y el presente del tema objeto del artículo, con el fin de justificar la manera como se tratará en adelante y como una estrategia útil para despertar el interés académico por el artículo.</a:t>
            </a:r>
          </a:p>
          <a:p>
            <a:r>
              <a:rPr lang="es-CO" sz="1600" b="1" u="sng" dirty="0"/>
              <a:t>Definición del problema</a:t>
            </a:r>
            <a:r>
              <a:rPr lang="es-CO" sz="1600" dirty="0"/>
              <a:t>: Después de explicar el problema general se aborda la naturaleza y alcance del problema de investigación. Este se presenta en forma concisa, enunciado a manera de pregunta que no ha sido respondida, pero que se intenta resolver en el desarrollo del artículo. Debe destacarse tanto la magnitud del problema, como su importancia, con el fin de tenerlo en cuenta para el desarrollo de nuevos proyectos.</a:t>
            </a:r>
          </a:p>
          <a:p>
            <a:r>
              <a:rPr lang="es-CO" sz="1600" b="1" u="sng" dirty="0"/>
              <a:t>Objetivos</a:t>
            </a:r>
            <a:r>
              <a:rPr lang="es-CO" sz="1600" dirty="0"/>
              <a:t>: Se recomienda presentarlos en el último párrafo de la introducción. Deben estar en sintonía con la pregunta de investigación y guardar coherencia con el resto de las partes del artículo.</a:t>
            </a:r>
          </a:p>
        </p:txBody>
      </p:sp>
      <p:cxnSp>
        <p:nvCxnSpPr>
          <p:cNvPr id="4" name="Straight Connector 3">
            <a:extLst>
              <a:ext uri="{FF2B5EF4-FFF2-40B4-BE49-F238E27FC236}">
                <a16:creationId xmlns:a16="http://schemas.microsoft.com/office/drawing/2014/main" id="{C9CE4276-F077-4BED-AB71-6945570497FA}"/>
              </a:ext>
            </a:extLst>
          </p:cNvPr>
          <p:cNvCxnSpPr/>
          <p:nvPr/>
        </p:nvCxnSpPr>
        <p:spPr>
          <a:xfrm>
            <a:off x="190908" y="2776866"/>
            <a:ext cx="863958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13" name="Straight Connector 12">
            <a:extLst>
              <a:ext uri="{FF2B5EF4-FFF2-40B4-BE49-F238E27FC236}">
                <a16:creationId xmlns:a16="http://schemas.microsoft.com/office/drawing/2014/main" id="{0D5F08BE-7486-4DDC-A1BB-BEE908A25F2E}"/>
              </a:ext>
            </a:extLst>
          </p:cNvPr>
          <p:cNvCxnSpPr>
            <a:cxnSpLocks/>
          </p:cNvCxnSpPr>
          <p:nvPr/>
        </p:nvCxnSpPr>
        <p:spPr>
          <a:xfrm>
            <a:off x="4868091" y="526921"/>
            <a:ext cx="38915" cy="2249945"/>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2657371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956ED-A9AE-497A-9F8C-270EA40E11A5}"/>
              </a:ext>
            </a:extLst>
          </p:cNvPr>
          <p:cNvSpPr txBox="1">
            <a:spLocks/>
          </p:cNvSpPr>
          <p:nvPr/>
        </p:nvSpPr>
        <p:spPr>
          <a:xfrm>
            <a:off x="318444" y="340297"/>
            <a:ext cx="8701731" cy="434191"/>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3000" b="1" i="0" u="none" strike="noStrike" kern="1200" cap="none" spc="0" normalizeH="0" baseline="0" noProof="0" dirty="0">
                <a:ln>
                  <a:noFill/>
                </a:ln>
                <a:solidFill>
                  <a:srgbClr val="172B7E"/>
                </a:solidFill>
                <a:effectLst/>
                <a:uLnTx/>
                <a:uFillTx/>
                <a:latin typeface="Ancizar Sans" panose="020B0602040300000003" pitchFamily="34" charset="0"/>
                <a:ea typeface="+mj-ea"/>
                <a:cs typeface="Ancizar Sans Extrabold"/>
              </a:rPr>
              <a:t>RESUMEN</a:t>
            </a:r>
          </a:p>
        </p:txBody>
      </p:sp>
      <p:sp>
        <p:nvSpPr>
          <p:cNvPr id="31" name="TextBox 30">
            <a:extLst>
              <a:ext uri="{FF2B5EF4-FFF2-40B4-BE49-F238E27FC236}">
                <a16:creationId xmlns:a16="http://schemas.microsoft.com/office/drawing/2014/main" id="{7E0D555E-E126-42DC-8F83-EEB7901BCB09}"/>
              </a:ext>
            </a:extLst>
          </p:cNvPr>
          <p:cNvSpPr txBox="1"/>
          <p:nvPr/>
        </p:nvSpPr>
        <p:spPr>
          <a:xfrm>
            <a:off x="658448" y="897889"/>
            <a:ext cx="3573918" cy="1815882"/>
          </a:xfrm>
          <a:prstGeom prst="rect">
            <a:avLst/>
          </a:prstGeom>
          <a:noFill/>
        </p:spPr>
        <p:txBody>
          <a:bodyPr wrap="square" rtlCol="0">
            <a:spAutoFit/>
          </a:bodyPr>
          <a:lstStyle/>
          <a:p>
            <a:pPr algn="just"/>
            <a:r>
              <a:rPr lang="es-CO" sz="1400" i="1" u="sng" dirty="0">
                <a:latin typeface="Ancizar Sans" panose="020B0602040300000003" pitchFamily="34" charset="0"/>
              </a:rPr>
              <a:t>PLANTILLA DOCUMENTO UNAL</a:t>
            </a:r>
          </a:p>
          <a:p>
            <a:pPr marL="171450" indent="-171450" algn="just">
              <a:buFont typeface="Arial" panose="020B0604020202020204" pitchFamily="34" charset="0"/>
              <a:buChar char="•"/>
            </a:pPr>
            <a:r>
              <a:rPr lang="es-CO" sz="1400" dirty="0">
                <a:latin typeface="Ancizar Sans" panose="020B0602040300000003" pitchFamily="34" charset="0"/>
              </a:rPr>
              <a:t>Extensión máxima de 250 palabras. </a:t>
            </a:r>
          </a:p>
          <a:p>
            <a:pPr marL="171450" indent="-171450" algn="just">
              <a:buFont typeface="Arial" panose="020B0604020202020204" pitchFamily="34" charset="0"/>
              <a:buChar char="•"/>
            </a:pPr>
            <a:r>
              <a:rPr lang="es-CO" sz="1400" dirty="0">
                <a:latin typeface="Ancizar Sans" panose="020B0602040300000003" pitchFamily="34" charset="0"/>
              </a:rPr>
              <a:t>Analítico  </a:t>
            </a:r>
            <a:r>
              <a:rPr lang="es-CO" sz="1400" dirty="0">
                <a:latin typeface="Ancizar Sans" panose="020B0602040300000003" pitchFamily="34" charset="0"/>
                <a:sym typeface="Wingdings" panose="05000000000000000000" pitchFamily="2" charset="2"/>
              </a:rPr>
              <a:t> </a:t>
            </a:r>
            <a:r>
              <a:rPr lang="es-CO" sz="1400" dirty="0">
                <a:latin typeface="Ancizar Sans" panose="020B0602040300000003" pitchFamily="34" charset="0"/>
              </a:rPr>
              <a:t>completo, con información cuantitativa y cualitativa</a:t>
            </a:r>
          </a:p>
          <a:p>
            <a:pPr marL="171450" indent="-171450" algn="just">
              <a:buFont typeface="Arial" panose="020B0604020202020204" pitchFamily="34" charset="0"/>
              <a:buChar char="•"/>
            </a:pPr>
            <a:r>
              <a:rPr lang="es-CO" sz="1400" dirty="0">
                <a:latin typeface="Ancizar Sans" panose="020B0602040300000003" pitchFamily="34" charset="0"/>
              </a:rPr>
              <a:t>Apartados: </a:t>
            </a:r>
            <a:r>
              <a:rPr lang="es-CO" sz="1400" b="1" i="1" dirty="0">
                <a:latin typeface="Ancizar Sans" panose="020B0602040300000003" pitchFamily="34" charset="0"/>
              </a:rPr>
              <a:t>problema, objetivos, limitaciones, lugar y circunstancias, objetivo, metodología general, principal resultado, principal conclusión y palabras claves.</a:t>
            </a:r>
          </a:p>
        </p:txBody>
      </p:sp>
      <p:sp>
        <p:nvSpPr>
          <p:cNvPr id="32" name="TextBox 31">
            <a:extLst>
              <a:ext uri="{FF2B5EF4-FFF2-40B4-BE49-F238E27FC236}">
                <a16:creationId xmlns:a16="http://schemas.microsoft.com/office/drawing/2014/main" id="{768ABF73-2B3C-4B38-B7B3-DA77DEA0C8C0}"/>
              </a:ext>
            </a:extLst>
          </p:cNvPr>
          <p:cNvSpPr txBox="1"/>
          <p:nvPr/>
        </p:nvSpPr>
        <p:spPr>
          <a:xfrm>
            <a:off x="4977902" y="907172"/>
            <a:ext cx="3717607" cy="2246769"/>
          </a:xfrm>
          <a:prstGeom prst="rect">
            <a:avLst/>
          </a:prstGeom>
          <a:noFill/>
        </p:spPr>
        <p:txBody>
          <a:bodyPr wrap="square" rtlCol="0">
            <a:spAutoFit/>
          </a:bodyPr>
          <a:lstStyle/>
          <a:p>
            <a:pPr algn="just"/>
            <a:r>
              <a:rPr lang="es-CO" sz="1400" i="1" u="sng" dirty="0">
                <a:latin typeface="Ancizar Sans" panose="020B0602040300000003" pitchFamily="34" charset="0"/>
              </a:rPr>
              <a:t>SCIELO</a:t>
            </a:r>
          </a:p>
          <a:p>
            <a:pPr marL="171450" indent="-171450" algn="just">
              <a:buFont typeface="Arial" panose="020B0604020202020204" pitchFamily="34" charset="0"/>
              <a:buChar char="•"/>
            </a:pPr>
            <a:r>
              <a:rPr lang="es-CO" sz="1400" dirty="0">
                <a:latin typeface="Ancizar Sans" panose="020B0602040300000003" pitchFamily="34" charset="0"/>
              </a:rPr>
              <a:t>Extensión máxima de 300 palabras. </a:t>
            </a:r>
          </a:p>
          <a:p>
            <a:pPr marL="171450" indent="-171450" algn="just">
              <a:buFont typeface="Arial" panose="020B0604020202020204" pitchFamily="34" charset="0"/>
              <a:buChar char="•"/>
            </a:pPr>
            <a:r>
              <a:rPr lang="es-CO" sz="1400" dirty="0">
                <a:latin typeface="Ancizar Sans" panose="020B0602040300000003" pitchFamily="34" charset="0"/>
              </a:rPr>
              <a:t>Estructurado y consiste en un párrafo formado por un conjunto de frases u oraciones cortas que describen lo más relevante de cada una de las partes del manuscrito</a:t>
            </a:r>
          </a:p>
          <a:p>
            <a:pPr marL="171450" indent="-171450" algn="just">
              <a:buFont typeface="Arial" panose="020B0604020202020204" pitchFamily="34" charset="0"/>
              <a:buChar char="•"/>
            </a:pPr>
            <a:r>
              <a:rPr lang="es-CO" sz="1400" dirty="0">
                <a:latin typeface="Ancizar Sans" panose="020B0602040300000003" pitchFamily="34" charset="0"/>
              </a:rPr>
              <a:t>Apartados: </a:t>
            </a:r>
            <a:r>
              <a:rPr lang="es-CO" sz="1400" b="1" i="1" dirty="0">
                <a:latin typeface="Ancizar Sans" panose="020B0602040300000003" pitchFamily="34" charset="0"/>
              </a:rPr>
              <a:t>Objetivo, Métodos y materiales, Resultados y discusión, Conclusiones y Palabras clave.</a:t>
            </a:r>
          </a:p>
          <a:p>
            <a:pPr algn="just"/>
            <a:endParaRPr lang="es-CO" sz="1400" dirty="0">
              <a:latin typeface="Ancizar Sans" panose="020B0602040300000003" pitchFamily="34" charset="0"/>
            </a:endParaRPr>
          </a:p>
        </p:txBody>
      </p:sp>
      <p:sp>
        <p:nvSpPr>
          <p:cNvPr id="33" name="Rectangle 32">
            <a:extLst>
              <a:ext uri="{FF2B5EF4-FFF2-40B4-BE49-F238E27FC236}">
                <a16:creationId xmlns:a16="http://schemas.microsoft.com/office/drawing/2014/main" id="{E1A96CBD-8E57-435C-A833-0C3155480A01}"/>
              </a:ext>
            </a:extLst>
          </p:cNvPr>
          <p:cNvSpPr/>
          <p:nvPr/>
        </p:nvSpPr>
        <p:spPr>
          <a:xfrm>
            <a:off x="100148" y="6148657"/>
            <a:ext cx="5151120" cy="707886"/>
          </a:xfrm>
          <a:prstGeom prst="rect">
            <a:avLst/>
          </a:prstGeom>
        </p:spPr>
        <p:txBody>
          <a:bodyPr wrap="square">
            <a:spAutoFit/>
          </a:bodyPr>
          <a:lstStyle/>
          <a:p>
            <a:r>
              <a:rPr lang="es-CO" sz="1000" i="1" dirty="0">
                <a:solidFill>
                  <a:schemeClr val="bg1"/>
                </a:solidFill>
                <a:latin typeface="Ancizar Sans" panose="020B0602040300000003" pitchFamily="34" charset="0"/>
              </a:rPr>
              <a:t>Diez, B. (2007). El resumen de un artículo científico: Qué es y qué no es. Investigación y Educación en Enfermería, 25(1), 14-17. Recuperado el 28 de marzo de 2022 de http://www.scielo.org.co/scielo.php?script=sci_arttext&amp;pid=S0120-53072007000100001&amp;lng=en&amp;tlng=es.</a:t>
            </a:r>
          </a:p>
        </p:txBody>
      </p:sp>
      <p:sp>
        <p:nvSpPr>
          <p:cNvPr id="34" name="Rectangle 33">
            <a:extLst>
              <a:ext uri="{FF2B5EF4-FFF2-40B4-BE49-F238E27FC236}">
                <a16:creationId xmlns:a16="http://schemas.microsoft.com/office/drawing/2014/main" id="{71779EBB-CF28-41A5-B003-5C34ACDB2C8B}"/>
              </a:ext>
            </a:extLst>
          </p:cNvPr>
          <p:cNvSpPr/>
          <p:nvPr/>
        </p:nvSpPr>
        <p:spPr>
          <a:xfrm>
            <a:off x="256903" y="3153941"/>
            <a:ext cx="8630194" cy="2769989"/>
          </a:xfrm>
          <a:prstGeom prst="rect">
            <a:avLst/>
          </a:prstGeom>
        </p:spPr>
        <p:txBody>
          <a:bodyPr wrap="square">
            <a:spAutoFit/>
          </a:bodyPr>
          <a:lstStyle/>
          <a:p>
            <a:r>
              <a:rPr lang="es-CO" sz="1450" b="1" u="sng" dirty="0">
                <a:latin typeface="Ancizar Sans" panose="020B0602040300000003" pitchFamily="34" charset="0"/>
              </a:rPr>
              <a:t>El OBJETIVO</a:t>
            </a:r>
            <a:r>
              <a:rPr lang="es-CO" sz="1450" dirty="0">
                <a:latin typeface="Ancizar Sans" panose="020B0602040300000003" pitchFamily="34" charset="0"/>
              </a:rPr>
              <a:t>: Da cuenta de lo que se intenta alcanzar con los resultados del estudio. Debe responder a la pregunta de investigación o profundización.</a:t>
            </a:r>
          </a:p>
          <a:p>
            <a:r>
              <a:rPr lang="es-CO" sz="1450" b="1" u="sng" dirty="0">
                <a:latin typeface="Ancizar Sans" panose="020B0602040300000003" pitchFamily="34" charset="0"/>
              </a:rPr>
              <a:t>MATERIALES Y MÉTODOS</a:t>
            </a:r>
            <a:r>
              <a:rPr lang="es-CO" sz="1450" dirty="0">
                <a:latin typeface="Ancizar Sans" panose="020B0602040300000003" pitchFamily="34" charset="0"/>
              </a:rPr>
              <a:t>: En este apartado se describe de manera sucinta cómo se hizo el estudio, el diseño del trabajo, la población o muestra y cómo se seleccionó, lugar y fechas inicial y final en que se realizó el estudio, así como los procedimientos, las variables y los métodos estadísticos utilizados para el análisis de los datos.</a:t>
            </a:r>
          </a:p>
          <a:p>
            <a:r>
              <a:rPr lang="es-CO" sz="1450" b="1" u="sng" dirty="0">
                <a:latin typeface="Ancizar Sans" panose="020B0602040300000003" pitchFamily="34" charset="0"/>
              </a:rPr>
              <a:t>RESULTADOS Y DISCUSIÓN</a:t>
            </a:r>
            <a:r>
              <a:rPr lang="es-CO" sz="1450" dirty="0">
                <a:latin typeface="Ancizar Sans" panose="020B0602040300000003" pitchFamily="34" charset="0"/>
              </a:rPr>
              <a:t>: Aquí se enuncian los hallazgos y las observaciones más relevantes mediante la presentación de datos concretos. Se destacan aquí también, los resultados más novedosos, así como su significado10.</a:t>
            </a:r>
          </a:p>
          <a:p>
            <a:r>
              <a:rPr lang="es-CO" sz="1450" b="1" u="sng" dirty="0">
                <a:latin typeface="Ancizar Sans" panose="020B0602040300000003" pitchFamily="34" charset="0"/>
              </a:rPr>
              <a:t>CONCLUSIONES</a:t>
            </a:r>
            <a:r>
              <a:rPr lang="es-CO" sz="1450" dirty="0">
                <a:latin typeface="Ancizar Sans" panose="020B0602040300000003" pitchFamily="34" charset="0"/>
              </a:rPr>
              <a:t>: Las conclusiones deben tener relación directa con el objetivo del estudio y estar respaldadas por los datos obtenidos. En este apartado también se pueden incluir algunas recomendaciones cuando los autores consideren pertinente hacerlas. Es la única parte del resumen que se redacta en tiempo presente11.</a:t>
            </a:r>
          </a:p>
          <a:p>
            <a:r>
              <a:rPr lang="es-CO" sz="1450" b="1" u="sng" dirty="0">
                <a:latin typeface="Ancizar Sans" panose="020B0602040300000003" pitchFamily="34" charset="0"/>
              </a:rPr>
              <a:t>PALABRAS CLAVE</a:t>
            </a:r>
            <a:r>
              <a:rPr lang="es-CO" sz="1450" dirty="0">
                <a:latin typeface="Ancizar Sans" panose="020B0602040300000003" pitchFamily="34" charset="0"/>
              </a:rPr>
              <a:t>: Se incluyen de 3 a 10 palabras o frases cortas relacionadas con el contenido del manuscrito.</a:t>
            </a:r>
          </a:p>
        </p:txBody>
      </p:sp>
      <p:cxnSp>
        <p:nvCxnSpPr>
          <p:cNvPr id="35" name="Straight Connector 34">
            <a:extLst>
              <a:ext uri="{FF2B5EF4-FFF2-40B4-BE49-F238E27FC236}">
                <a16:creationId xmlns:a16="http://schemas.microsoft.com/office/drawing/2014/main" id="{11ECF35B-2312-4A40-849C-24672E941E2B}"/>
              </a:ext>
            </a:extLst>
          </p:cNvPr>
          <p:cNvCxnSpPr/>
          <p:nvPr/>
        </p:nvCxnSpPr>
        <p:spPr>
          <a:xfrm>
            <a:off x="132262" y="3021257"/>
            <a:ext cx="863958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a:extLst>
              <a:ext uri="{FF2B5EF4-FFF2-40B4-BE49-F238E27FC236}">
                <a16:creationId xmlns:a16="http://schemas.microsoft.com/office/drawing/2014/main" id="{D7AED1F5-0FF3-4D03-B920-6F68242410FC}"/>
              </a:ext>
            </a:extLst>
          </p:cNvPr>
          <p:cNvCxnSpPr>
            <a:cxnSpLocks/>
          </p:cNvCxnSpPr>
          <p:nvPr/>
        </p:nvCxnSpPr>
        <p:spPr>
          <a:xfrm>
            <a:off x="4809445" y="771312"/>
            <a:ext cx="38915" cy="2249945"/>
          </a:xfrm>
          <a:prstGeom prst="line">
            <a:avLst/>
          </a:prstGeom>
        </p:spPr>
        <p:style>
          <a:lnRef idx="2">
            <a:schemeClr val="accent2"/>
          </a:lnRef>
          <a:fillRef idx="0">
            <a:schemeClr val="accent2"/>
          </a:fillRef>
          <a:effectRef idx="1">
            <a:schemeClr val="accent2"/>
          </a:effectRef>
          <a:fontRef idx="minor">
            <a:schemeClr val="tx1"/>
          </a:fontRef>
        </p:style>
      </p:cxnSp>
    </p:spTree>
    <p:extLst>
      <p:ext uri="{BB962C8B-B14F-4D97-AF65-F5344CB8AC3E}">
        <p14:creationId xmlns:p14="http://schemas.microsoft.com/office/powerpoint/2010/main" val="36014523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BD956ED-A9AE-497A-9F8C-270EA40E11A5}"/>
              </a:ext>
            </a:extLst>
          </p:cNvPr>
          <p:cNvSpPr txBox="1">
            <a:spLocks/>
          </p:cNvSpPr>
          <p:nvPr/>
        </p:nvSpPr>
        <p:spPr>
          <a:xfrm>
            <a:off x="318444" y="340297"/>
            <a:ext cx="8701731" cy="434191"/>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3000" b="1" i="0" u="none" strike="noStrike" kern="1200" cap="none" spc="0" normalizeH="0" baseline="0" noProof="0" dirty="0">
                <a:ln>
                  <a:noFill/>
                </a:ln>
                <a:solidFill>
                  <a:srgbClr val="172B7E"/>
                </a:solidFill>
                <a:effectLst/>
                <a:uLnTx/>
                <a:uFillTx/>
                <a:latin typeface="Ancizar Sans" panose="020B0602040300000003" pitchFamily="34" charset="0"/>
                <a:ea typeface="+mj-ea"/>
                <a:cs typeface="Ancizar Sans Extrabold"/>
              </a:rPr>
              <a:t>ANTECEDENTES</a:t>
            </a:r>
          </a:p>
        </p:txBody>
      </p:sp>
      <p:sp>
        <p:nvSpPr>
          <p:cNvPr id="31" name="TextBox 30">
            <a:extLst>
              <a:ext uri="{FF2B5EF4-FFF2-40B4-BE49-F238E27FC236}">
                <a16:creationId xmlns:a16="http://schemas.microsoft.com/office/drawing/2014/main" id="{7E0D555E-E126-42DC-8F83-EEB7901BCB09}"/>
              </a:ext>
            </a:extLst>
          </p:cNvPr>
          <p:cNvSpPr txBox="1"/>
          <p:nvPr/>
        </p:nvSpPr>
        <p:spPr>
          <a:xfrm>
            <a:off x="598716" y="752991"/>
            <a:ext cx="3573918" cy="1600438"/>
          </a:xfrm>
          <a:prstGeom prst="rect">
            <a:avLst/>
          </a:prstGeom>
          <a:noFill/>
        </p:spPr>
        <p:txBody>
          <a:bodyPr wrap="square" rtlCol="0">
            <a:spAutoFit/>
          </a:bodyPr>
          <a:lstStyle/>
          <a:p>
            <a:pPr algn="just"/>
            <a:r>
              <a:rPr lang="es-CO" sz="1400" i="1" u="sng" dirty="0">
                <a:latin typeface="Ancizar Sans" panose="020B0602040300000003" pitchFamily="34" charset="0"/>
              </a:rPr>
              <a:t>PLANTILLA FACULTAD UNAL</a:t>
            </a:r>
          </a:p>
          <a:p>
            <a:pPr algn="just"/>
            <a:endParaRPr lang="es-CO" sz="1400" i="1" u="sng" dirty="0">
              <a:latin typeface="Ancizar Sans" panose="020B0602040300000003" pitchFamily="34" charset="0"/>
            </a:endParaRPr>
          </a:p>
          <a:p>
            <a:pPr marL="171450" indent="-171450" algn="just">
              <a:buFont typeface="Arial" panose="020B0604020202020204" pitchFamily="34" charset="0"/>
              <a:buChar char="•"/>
            </a:pPr>
            <a:r>
              <a:rPr lang="es-ES" sz="1400" dirty="0">
                <a:latin typeface="Ancizar Sans" panose="020B0602040300000003" pitchFamily="34" charset="0"/>
              </a:rPr>
              <a:t>corresponde a la descripción tanto del estado de arte (trabajos previos) como a los elementos de contexto que constituyen el soporte de las diversas problemáticas que se pretenden abordar.</a:t>
            </a:r>
            <a:endParaRPr lang="es-CO" sz="1400" dirty="0">
              <a:latin typeface="Ancizar Sans" panose="020B0602040300000003" pitchFamily="34" charset="0"/>
            </a:endParaRPr>
          </a:p>
        </p:txBody>
      </p:sp>
      <p:sp>
        <p:nvSpPr>
          <p:cNvPr id="33" name="Rectangle 32">
            <a:extLst>
              <a:ext uri="{FF2B5EF4-FFF2-40B4-BE49-F238E27FC236}">
                <a16:creationId xmlns:a16="http://schemas.microsoft.com/office/drawing/2014/main" id="{E1A96CBD-8E57-435C-A833-0C3155480A01}"/>
              </a:ext>
            </a:extLst>
          </p:cNvPr>
          <p:cNvSpPr/>
          <p:nvPr/>
        </p:nvSpPr>
        <p:spPr>
          <a:xfrm>
            <a:off x="100148" y="6148657"/>
            <a:ext cx="2779239" cy="400110"/>
          </a:xfrm>
          <a:prstGeom prst="rect">
            <a:avLst/>
          </a:prstGeom>
        </p:spPr>
        <p:txBody>
          <a:bodyPr wrap="square">
            <a:spAutoFit/>
          </a:bodyPr>
          <a:lstStyle/>
          <a:p>
            <a:r>
              <a:rPr lang="es-CO" sz="1000" i="1" dirty="0">
                <a:solidFill>
                  <a:schemeClr val="bg1"/>
                </a:solidFill>
                <a:latin typeface="Ancizar Sans" panose="020B0602040300000003" pitchFamily="34" charset="0"/>
              </a:rPr>
              <a:t>Bisquerra et al (2009). Metodología de la investigación educativa. Barcelona</a:t>
            </a:r>
            <a:r>
              <a:rPr lang="en-US" sz="1000" i="1" dirty="0">
                <a:solidFill>
                  <a:schemeClr val="bg1"/>
                </a:solidFill>
                <a:latin typeface="Ancizar Sans" panose="020B0602040300000003" pitchFamily="34" charset="0"/>
              </a:rPr>
              <a:t>:</a:t>
            </a:r>
            <a:r>
              <a:rPr lang="es-CO" sz="1000" i="1" dirty="0">
                <a:solidFill>
                  <a:schemeClr val="bg1"/>
                </a:solidFill>
                <a:latin typeface="Ancizar Sans" panose="020B0602040300000003" pitchFamily="34" charset="0"/>
              </a:rPr>
              <a:t> La Muralla.</a:t>
            </a:r>
          </a:p>
        </p:txBody>
      </p:sp>
      <p:cxnSp>
        <p:nvCxnSpPr>
          <p:cNvPr id="35" name="Straight Connector 34">
            <a:extLst>
              <a:ext uri="{FF2B5EF4-FFF2-40B4-BE49-F238E27FC236}">
                <a16:creationId xmlns:a16="http://schemas.microsoft.com/office/drawing/2014/main" id="{11ECF35B-2312-4A40-849C-24672E941E2B}"/>
              </a:ext>
            </a:extLst>
          </p:cNvPr>
          <p:cNvCxnSpPr/>
          <p:nvPr/>
        </p:nvCxnSpPr>
        <p:spPr>
          <a:xfrm>
            <a:off x="132262" y="2404545"/>
            <a:ext cx="8639583" cy="0"/>
          </a:xfrm>
          <a:prstGeom prst="line">
            <a:avLst/>
          </a:prstGeom>
        </p:spPr>
        <p:style>
          <a:lnRef idx="2">
            <a:schemeClr val="accent2"/>
          </a:lnRef>
          <a:fillRef idx="0">
            <a:schemeClr val="accent2"/>
          </a:fillRef>
          <a:effectRef idx="1">
            <a:schemeClr val="accent2"/>
          </a:effectRef>
          <a:fontRef idx="minor">
            <a:schemeClr val="tx1"/>
          </a:fontRef>
        </p:style>
      </p:cxnSp>
      <p:cxnSp>
        <p:nvCxnSpPr>
          <p:cNvPr id="36" name="Straight Connector 35">
            <a:extLst>
              <a:ext uri="{FF2B5EF4-FFF2-40B4-BE49-F238E27FC236}">
                <a16:creationId xmlns:a16="http://schemas.microsoft.com/office/drawing/2014/main" id="{D7AED1F5-0FF3-4D03-B920-6F68242410FC}"/>
              </a:ext>
            </a:extLst>
          </p:cNvPr>
          <p:cNvCxnSpPr>
            <a:cxnSpLocks/>
          </p:cNvCxnSpPr>
          <p:nvPr/>
        </p:nvCxnSpPr>
        <p:spPr>
          <a:xfrm>
            <a:off x="4809445" y="771312"/>
            <a:ext cx="0" cy="1633233"/>
          </a:xfrm>
          <a:prstGeom prst="line">
            <a:avLst/>
          </a:prstGeom>
        </p:spPr>
        <p:style>
          <a:lnRef idx="2">
            <a:schemeClr val="accent2"/>
          </a:lnRef>
          <a:fillRef idx="0">
            <a:schemeClr val="accent2"/>
          </a:fillRef>
          <a:effectRef idx="1">
            <a:schemeClr val="accent2"/>
          </a:effectRef>
          <a:fontRef idx="minor">
            <a:schemeClr val="tx1"/>
          </a:fontRef>
        </p:style>
      </p:cxnSp>
      <p:sp>
        <p:nvSpPr>
          <p:cNvPr id="9" name="TextBox 8">
            <a:extLst>
              <a:ext uri="{FF2B5EF4-FFF2-40B4-BE49-F238E27FC236}">
                <a16:creationId xmlns:a16="http://schemas.microsoft.com/office/drawing/2014/main" id="{92CFC84D-B9D5-401A-908A-5AC929691DAC}"/>
              </a:ext>
            </a:extLst>
          </p:cNvPr>
          <p:cNvSpPr txBox="1"/>
          <p:nvPr/>
        </p:nvSpPr>
        <p:spPr>
          <a:xfrm>
            <a:off x="5197927" y="804107"/>
            <a:ext cx="3573918" cy="1600438"/>
          </a:xfrm>
          <a:prstGeom prst="rect">
            <a:avLst/>
          </a:prstGeom>
          <a:noFill/>
        </p:spPr>
        <p:txBody>
          <a:bodyPr wrap="square" rtlCol="0">
            <a:spAutoFit/>
          </a:bodyPr>
          <a:lstStyle/>
          <a:p>
            <a:pPr algn="just"/>
            <a:r>
              <a:rPr lang="es-CO" sz="1400" i="1" u="sng" dirty="0">
                <a:latin typeface="Ancizar Sans" panose="020B0602040300000003" pitchFamily="34" charset="0"/>
              </a:rPr>
              <a:t>SUGERENCIAS</a:t>
            </a:r>
          </a:p>
          <a:p>
            <a:pPr algn="just"/>
            <a:endParaRPr lang="es-CO" sz="1400" i="1" u="sng" dirty="0">
              <a:latin typeface="Ancizar Sans" panose="020B0602040300000003" pitchFamily="34" charset="0"/>
            </a:endParaRPr>
          </a:p>
          <a:p>
            <a:pPr marL="171450" indent="-171450" algn="just">
              <a:buFont typeface="Arial" panose="020B0604020202020204" pitchFamily="34" charset="0"/>
              <a:buChar char="•"/>
            </a:pPr>
            <a:r>
              <a:rPr lang="es-ES" sz="1400" dirty="0">
                <a:latin typeface="Ancizar Sans" panose="020B0602040300000003" pitchFamily="34" charset="0"/>
              </a:rPr>
              <a:t>Escribir en prosa de manera articulada al problema de investigación, aspectos relevantes del proyecto. </a:t>
            </a:r>
          </a:p>
          <a:p>
            <a:pPr marL="171450" indent="-171450" algn="just">
              <a:buFont typeface="Arial" panose="020B0604020202020204" pitchFamily="34" charset="0"/>
              <a:buChar char="•"/>
            </a:pPr>
            <a:r>
              <a:rPr lang="es-ES" sz="1400" dirty="0">
                <a:latin typeface="Ancizar Sans" panose="020B0602040300000003" pitchFamily="34" charset="0"/>
              </a:rPr>
              <a:t>Debe proporcionar elementos para la justificación y el planteamiento del problema.</a:t>
            </a:r>
            <a:endParaRPr lang="es-CO" sz="1400" dirty="0">
              <a:latin typeface="Ancizar Sans" panose="020B0602040300000003" pitchFamily="34" charset="0"/>
            </a:endParaRPr>
          </a:p>
        </p:txBody>
      </p:sp>
      <p:grpSp>
        <p:nvGrpSpPr>
          <p:cNvPr id="4" name="Group 3">
            <a:extLst>
              <a:ext uri="{FF2B5EF4-FFF2-40B4-BE49-F238E27FC236}">
                <a16:creationId xmlns:a16="http://schemas.microsoft.com/office/drawing/2014/main" id="{6428DF59-9D10-43E9-BF4D-BA72DEAB2F59}"/>
              </a:ext>
            </a:extLst>
          </p:cNvPr>
          <p:cNvGrpSpPr/>
          <p:nvPr/>
        </p:nvGrpSpPr>
        <p:grpSpPr>
          <a:xfrm>
            <a:off x="3200400" y="2472751"/>
            <a:ext cx="5943600" cy="1164591"/>
            <a:chOff x="238327" y="3254448"/>
            <a:chExt cx="5943600" cy="1164591"/>
          </a:xfrm>
        </p:grpSpPr>
        <p:pic>
          <p:nvPicPr>
            <p:cNvPr id="10" name="Picture 9">
              <a:extLst>
                <a:ext uri="{FF2B5EF4-FFF2-40B4-BE49-F238E27FC236}">
                  <a16:creationId xmlns:a16="http://schemas.microsoft.com/office/drawing/2014/main" id="{8DE77438-6FD4-4AFB-973E-B60428915D10}"/>
                </a:ext>
              </a:extLst>
            </p:cNvPr>
            <p:cNvPicPr/>
            <p:nvPr/>
          </p:nvPicPr>
          <p:blipFill>
            <a:blip r:embed="rId2">
              <a:extLst>
                <a:ext uri="{BEBA8EAE-BF5A-486C-A8C5-ECC9F3942E4B}">
                  <a14:imgProps xmlns:a14="http://schemas.microsoft.com/office/drawing/2010/main">
                    <a14:imgLayer r:embed="rId3">
                      <a14:imgEffect>
                        <a14:brightnessContrast bright="-20000" contrast="40000"/>
                      </a14:imgEffect>
                    </a14:imgLayer>
                  </a14:imgProps>
                </a:ext>
              </a:extLst>
            </a:blip>
            <a:stretch>
              <a:fillRect/>
            </a:stretch>
          </p:blipFill>
          <p:spPr>
            <a:xfrm>
              <a:off x="238327" y="3254448"/>
              <a:ext cx="5943600" cy="1164590"/>
            </a:xfrm>
            <a:prstGeom prst="rect">
              <a:avLst/>
            </a:prstGeom>
            <a:ln w="12700">
              <a:solidFill>
                <a:schemeClr val="tx1"/>
              </a:solidFill>
            </a:ln>
            <a:effectLst>
              <a:outerShdw blurRad="292100" dist="139700" dir="2700000" algn="tl" rotWithShape="0">
                <a:srgbClr val="333333">
                  <a:alpha val="65000"/>
                </a:srgbClr>
              </a:outerShdw>
            </a:effectLst>
          </p:spPr>
        </p:pic>
        <p:sp>
          <p:nvSpPr>
            <p:cNvPr id="3" name="Rectangle 2">
              <a:extLst>
                <a:ext uri="{FF2B5EF4-FFF2-40B4-BE49-F238E27FC236}">
                  <a16:creationId xmlns:a16="http://schemas.microsoft.com/office/drawing/2014/main" id="{31D571CC-2609-47DB-8266-578BBD3F7A21}"/>
                </a:ext>
              </a:extLst>
            </p:cNvPr>
            <p:cNvSpPr/>
            <p:nvPr/>
          </p:nvSpPr>
          <p:spPr>
            <a:xfrm>
              <a:off x="1750979" y="4173169"/>
              <a:ext cx="4416357" cy="245870"/>
            </a:xfrm>
            <a:prstGeom prst="rect">
              <a:avLst/>
            </a:prstGeom>
            <a:solidFill>
              <a:srgbClr val="E8E8E8"/>
            </a:solidFill>
            <a:ln w="1270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a:extLst>
              <a:ext uri="{FF2B5EF4-FFF2-40B4-BE49-F238E27FC236}">
                <a16:creationId xmlns:a16="http://schemas.microsoft.com/office/drawing/2014/main" id="{27456C16-C9AE-4966-BC13-6C7117F336E2}"/>
              </a:ext>
            </a:extLst>
          </p:cNvPr>
          <p:cNvPicPr/>
          <p:nvPr/>
        </p:nvPicPr>
        <p:blipFill rotWithShape="1">
          <a:blip r:embed="rId4">
            <a:extLst>
              <a:ext uri="{BEBA8EAE-BF5A-486C-A8C5-ECC9F3942E4B}">
                <a14:imgProps xmlns:a14="http://schemas.microsoft.com/office/drawing/2010/main">
                  <a14:imgLayer r:embed="rId5">
                    <a14:imgEffect>
                      <a14:brightnessContrast bright="-20000" contrast="40000"/>
                    </a14:imgEffect>
                  </a14:imgLayer>
                </a14:imgProps>
              </a:ext>
            </a:extLst>
          </a:blip>
          <a:srcRect b="49743"/>
          <a:stretch/>
        </p:blipFill>
        <p:spPr>
          <a:xfrm>
            <a:off x="67301" y="3651976"/>
            <a:ext cx="5943600" cy="1600439"/>
          </a:xfrm>
          <a:prstGeom prst="rect">
            <a:avLst/>
          </a:prstGeom>
          <a:ln>
            <a:noFill/>
          </a:ln>
          <a:effectLst>
            <a:outerShdw blurRad="190500" algn="tl" rotWithShape="0">
              <a:srgbClr val="000000">
                <a:alpha val="70000"/>
              </a:srgbClr>
            </a:outerShdw>
          </a:effectLst>
        </p:spPr>
      </p:pic>
      <p:grpSp>
        <p:nvGrpSpPr>
          <p:cNvPr id="5" name="Group 4">
            <a:extLst>
              <a:ext uri="{FF2B5EF4-FFF2-40B4-BE49-F238E27FC236}">
                <a16:creationId xmlns:a16="http://schemas.microsoft.com/office/drawing/2014/main" id="{B03F2687-3CA9-49B5-9D74-46EE75742979}"/>
              </a:ext>
            </a:extLst>
          </p:cNvPr>
          <p:cNvGrpSpPr/>
          <p:nvPr/>
        </p:nvGrpSpPr>
        <p:grpSpPr>
          <a:xfrm>
            <a:off x="3200400" y="5082857"/>
            <a:ext cx="5943600" cy="1775143"/>
            <a:chOff x="3076575" y="4258347"/>
            <a:chExt cx="5943600" cy="1775143"/>
          </a:xfrm>
        </p:grpSpPr>
        <p:pic>
          <p:nvPicPr>
            <p:cNvPr id="13" name="Picture 12">
              <a:extLst>
                <a:ext uri="{FF2B5EF4-FFF2-40B4-BE49-F238E27FC236}">
                  <a16:creationId xmlns:a16="http://schemas.microsoft.com/office/drawing/2014/main" id="{45EFB56B-F2F1-47E1-A4C8-08B21B4A4432}"/>
                </a:ext>
              </a:extLst>
            </p:cNvPr>
            <p:cNvPicPr/>
            <p:nvPr/>
          </p:nvPicPr>
          <p:blipFill rotWithShape="1">
            <a:blip r:embed="rId6">
              <a:extLst>
                <a:ext uri="{BEBA8EAE-BF5A-486C-A8C5-ECC9F3942E4B}">
                  <a14:imgProps xmlns:a14="http://schemas.microsoft.com/office/drawing/2010/main">
                    <a14:imgLayer r:embed="rId7">
                      <a14:imgEffect>
                        <a14:brightnessContrast bright="-20000" contrast="40000"/>
                      </a14:imgEffect>
                    </a14:imgLayer>
                  </a14:imgProps>
                </a:ext>
              </a:extLst>
            </a:blip>
            <a:srcRect t="50000"/>
            <a:stretch/>
          </p:blipFill>
          <p:spPr>
            <a:xfrm>
              <a:off x="3076575" y="4258348"/>
              <a:ext cx="5943600" cy="1775142"/>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14" name="Rectangle 13">
              <a:extLst>
                <a:ext uri="{FF2B5EF4-FFF2-40B4-BE49-F238E27FC236}">
                  <a16:creationId xmlns:a16="http://schemas.microsoft.com/office/drawing/2014/main" id="{7694A5C3-B13F-44AE-A981-6E9547062D33}"/>
                </a:ext>
              </a:extLst>
            </p:cNvPr>
            <p:cNvSpPr/>
            <p:nvPr/>
          </p:nvSpPr>
          <p:spPr>
            <a:xfrm>
              <a:off x="3076575" y="4258347"/>
              <a:ext cx="2533042" cy="245870"/>
            </a:xfrm>
            <a:prstGeom prst="rect">
              <a:avLst/>
            </a:prstGeom>
            <a:solidFill>
              <a:srgbClr val="E8E8E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7401030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DE57850-3997-4B29-8E31-063C63E142ED}"/>
              </a:ext>
            </a:extLst>
          </p:cNvPr>
          <p:cNvSpPr txBox="1">
            <a:spLocks/>
          </p:cNvSpPr>
          <p:nvPr/>
        </p:nvSpPr>
        <p:spPr>
          <a:xfrm>
            <a:off x="347627" y="2548476"/>
            <a:ext cx="8701731" cy="434191"/>
          </a:xfrm>
          <a:prstGeom prst="rect">
            <a:avLst/>
          </a:prstGeom>
        </p:spPr>
        <p:txBody>
          <a:bodyPr vert="horz" lIns="68580" tIns="34290" rIns="68580" bIns="34290" rtlCol="0" anchor="ctr">
            <a:noAutofit/>
          </a:bodyPr>
          <a:lstStyle>
            <a:lvl1pPr algn="ctr" defTabSz="457200" rtl="0" eaLnBrk="1" latinLnBrk="0" hangingPunct="1">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3000" b="1" i="0" u="none" strike="noStrike" kern="1200" cap="none" spc="0" normalizeH="0" baseline="0" noProof="0" dirty="0">
                <a:ln>
                  <a:noFill/>
                </a:ln>
                <a:solidFill>
                  <a:srgbClr val="172B7E"/>
                </a:solidFill>
                <a:effectLst/>
                <a:uLnTx/>
                <a:uFillTx/>
                <a:latin typeface="Ancizar Sans" panose="020B0602040300000003" pitchFamily="34" charset="0"/>
                <a:ea typeface="+mj-ea"/>
                <a:cs typeface="Ancizar Sans Extrabold"/>
              </a:rPr>
              <a:t>EJEMPLO INTRODUCCION Y ANTECEDENTES</a:t>
            </a:r>
          </a:p>
          <a:p>
            <a:pPr marL="0" marR="0" lvl="0" indent="0" algn="ctr" defTabSz="457200" rtl="0" eaLnBrk="1" fontAlgn="auto" latinLnBrk="0" hangingPunct="1">
              <a:lnSpc>
                <a:spcPct val="100000"/>
              </a:lnSpc>
              <a:spcBef>
                <a:spcPct val="0"/>
              </a:spcBef>
              <a:spcAft>
                <a:spcPts val="0"/>
              </a:spcAft>
              <a:buClrTx/>
              <a:buSzTx/>
              <a:buFontTx/>
              <a:buNone/>
              <a:tabLst/>
              <a:defRPr/>
            </a:pPr>
            <a:endParaRPr lang="es-ES" sz="3000" b="1" dirty="0">
              <a:solidFill>
                <a:srgbClr val="172B7E"/>
              </a:solidFill>
              <a:latin typeface="Ancizar Sans" panose="020B0602040300000003" pitchFamily="34" charset="0"/>
              <a:cs typeface="Ancizar Sans Extrabold"/>
            </a:endParaRPr>
          </a:p>
          <a:p>
            <a:pPr marL="0" marR="0" lvl="0" indent="0" algn="ctr" defTabSz="457200" rtl="0" eaLnBrk="1" fontAlgn="auto" latinLnBrk="0" hangingPunct="1">
              <a:lnSpc>
                <a:spcPct val="100000"/>
              </a:lnSpc>
              <a:spcBef>
                <a:spcPct val="0"/>
              </a:spcBef>
              <a:spcAft>
                <a:spcPts val="0"/>
              </a:spcAft>
              <a:buClrTx/>
              <a:buSzTx/>
              <a:buFontTx/>
              <a:buNone/>
              <a:tabLst/>
              <a:defRPr/>
            </a:pPr>
            <a:r>
              <a:rPr kumimoji="0" lang="es-ES" sz="2400" b="1" i="0" u="none" strike="noStrike" kern="1200" cap="none" spc="0" normalizeH="0" baseline="0" noProof="0" dirty="0">
                <a:ln>
                  <a:noFill/>
                </a:ln>
                <a:solidFill>
                  <a:srgbClr val="172B7E"/>
                </a:solidFill>
                <a:effectLst/>
                <a:uLnTx/>
                <a:uFillTx/>
                <a:latin typeface="Ancizar Sans" panose="020B0602040300000003" pitchFamily="34" charset="0"/>
                <a:ea typeface="+mj-ea"/>
                <a:cs typeface="Ancizar Sans Extrabold"/>
              </a:rPr>
              <a:t>“Ver Introducción_AntecedentesDB.pdf”</a:t>
            </a:r>
          </a:p>
        </p:txBody>
      </p:sp>
    </p:spTree>
    <p:extLst>
      <p:ext uri="{BB962C8B-B14F-4D97-AF65-F5344CB8AC3E}">
        <p14:creationId xmlns:p14="http://schemas.microsoft.com/office/powerpoint/2010/main" val="3200489163"/>
      </p:ext>
    </p:extLst>
  </p:cSld>
  <p:clrMapOvr>
    <a:masterClrMapping/>
  </p:clrMapOvr>
</p:sld>
</file>

<file path=ppt/theme/theme1.xml><?xml version="1.0" encoding="utf-8"?>
<a:theme xmlns:a="http://schemas.openxmlformats.org/drawingml/2006/main" name="Plantilla-presentac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modelo1-presentaciones-un-2018-09-18.pptx" id="{C1BF72F1-90C8-4B8A-A498-C7B4A6F68399}" vid="{835B2783-D1DA-4D07-A1B5-E62E877BC3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1435</TotalTime>
  <Words>913</Words>
  <Application>Microsoft Office PowerPoint</Application>
  <PresentationFormat>On-screen Show (4:3)</PresentationFormat>
  <Paragraphs>44</Paragraphs>
  <Slides>6</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Ancizar Sans</vt:lpstr>
      <vt:lpstr>Ancizar Serif</vt:lpstr>
      <vt:lpstr>Ancizar Serif Extrabold</vt:lpstr>
      <vt:lpstr>Arial</vt:lpstr>
      <vt:lpstr>Calibri</vt:lpstr>
      <vt:lpstr>Plantilla-presentacion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Usuario</dc:creator>
  <cp:lastModifiedBy>Nestor Mancipe</cp:lastModifiedBy>
  <cp:revision>73</cp:revision>
  <dcterms:created xsi:type="dcterms:W3CDTF">2019-09-26T22:58:43Z</dcterms:created>
  <dcterms:modified xsi:type="dcterms:W3CDTF">2022-04-27T16:03:57Z</dcterms:modified>
</cp:coreProperties>
</file>