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8"/>
  </p:notesMasterIdLst>
  <p:sldIdLst>
    <p:sldId id="264" r:id="rId3"/>
    <p:sldId id="256" r:id="rId4"/>
    <p:sldId id="334" r:id="rId5"/>
    <p:sldId id="346" r:id="rId6"/>
    <p:sldId id="347" r:id="rId7"/>
    <p:sldId id="348" r:id="rId8"/>
    <p:sldId id="343" r:id="rId9"/>
    <p:sldId id="349" r:id="rId10"/>
    <p:sldId id="340" r:id="rId11"/>
    <p:sldId id="339" r:id="rId12"/>
    <p:sldId id="341" r:id="rId13"/>
    <p:sldId id="345" r:id="rId14"/>
    <p:sldId id="350" r:id="rId15"/>
    <p:sldId id="351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89072" autoAdjust="0"/>
  </p:normalViewPr>
  <p:slideViewPr>
    <p:cSldViewPr snapToGrid="0">
      <p:cViewPr varScale="1">
        <p:scale>
          <a:sx n="65" d="100"/>
          <a:sy n="65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A915A-1CF4-45DE-8550-F093DA5068F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9E089-339C-438A-8708-7D23436EC7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2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El planteamiento del problema debe implicar la posibilidad de realizar una prueba empírica que confirme o no las hipótesis (las soluciones propuestas al problema —deben poderse verificar en la práctica) o una recolección de datos (de acuerdo con el enfoque inductivo característico de las investigaciones cualitativas, la recolección y el análisis de los datos pueden utilizarse para descubrir el problema de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investigación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más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relevante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9E089-339C-438A-8708-7D23436EC7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4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el </a:t>
            </a:r>
            <a:r>
              <a:rPr lang="es-ES" sz="1800" b="0" i="1" u="none" strike="noStrike" baseline="0" dirty="0">
                <a:latin typeface="Times New Roman" panose="02020603050405020304" pitchFamily="18" charset="0"/>
              </a:rPr>
              <a:t>tema de investigación para leer 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no debe confundirse con </a:t>
            </a:r>
            <a:r>
              <a:rPr lang="es-ES" sz="1800" b="0" i="1" u="none" strike="noStrike" baseline="0" dirty="0">
                <a:latin typeface="Times New Roman" panose="02020603050405020304" pitchFamily="18" charset="0"/>
              </a:rPr>
              <a:t>el problema de investigación para resolver.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9E089-339C-438A-8708-7D23436EC7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9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Hay que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justificar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por qué es </a:t>
            </a:r>
            <a:r>
              <a:rPr lang="es-ES" sz="1800" b="0" i="0" u="none" strike="noStrike" baseline="0" dirty="0" err="1">
                <a:latin typeface="Times New Roman" panose="02020603050405020304" pitchFamily="18" charset="0"/>
              </a:rPr>
              <a:t>irnportante</a:t>
            </a:r>
            <a:r>
              <a:rPr lang="es-ES" sz="1800" b="0" i="0" u="none" strike="noStrike" baseline="0" dirty="0">
                <a:latin typeface="Times New Roman" panose="02020603050405020304" pitchFamily="18" charset="0"/>
              </a:rPr>
              <a:t> que se lleve a cabo la investigación como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respuesta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al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problema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planteado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9E089-339C-438A-8708-7D23436EC7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65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https://drive.google.com/drive/folders/14q2-PyM0YWIUASV9k7-tUUmF716jvN3i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E53D4-25AF-49CE-AAF1-110F105ED3CD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10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78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82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794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239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5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040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90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843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865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379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9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18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272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877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70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73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31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39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82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46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B89D-5D07-394E-9E68-0DA793DAC88A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7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B89D-5D07-394E-9E68-0DA793DAC88A}" type="datetimeFigureOut">
              <a:rPr lang="es-ES" smtClean="0"/>
              <a:t>11/04/2023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4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76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57850-3997-4B29-8E31-063C63E142ED}"/>
              </a:ext>
            </a:extLst>
          </p:cNvPr>
          <p:cNvSpPr txBox="1">
            <a:spLocks/>
          </p:cNvSpPr>
          <p:nvPr/>
        </p:nvSpPr>
        <p:spPr>
          <a:xfrm>
            <a:off x="3256165" y="106834"/>
            <a:ext cx="3310006" cy="43419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ans Black" panose="020B0A02040300000003" pitchFamily="34" charset="0"/>
                <a:ea typeface="+mj-ea"/>
                <a:cs typeface="Ancizar Sans Extrabold"/>
              </a:defRPr>
            </a:lvl1pPr>
          </a:lstStyle>
          <a:p>
            <a:r>
              <a:rPr lang="es-CO" dirty="0"/>
              <a:t>Justificación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AAB58-18BB-4B1D-B303-BAE19C71410F}"/>
              </a:ext>
            </a:extLst>
          </p:cNvPr>
          <p:cNvSpPr txBox="1"/>
          <p:nvPr/>
        </p:nvSpPr>
        <p:spPr>
          <a:xfrm>
            <a:off x="97276" y="776300"/>
            <a:ext cx="89494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Indica el porqué de la investigación exponiendo sus razones (el </a:t>
            </a:r>
            <a:r>
              <a:rPr lang="es-ES" b="1" i="1" dirty="0"/>
              <a:t>para qué </a:t>
            </a:r>
            <a:r>
              <a:rPr lang="es-ES" dirty="0"/>
              <a:t>del estudio o </a:t>
            </a:r>
            <a:r>
              <a:rPr lang="es-ES" b="1" i="1" dirty="0"/>
              <a:t>por qué </a:t>
            </a:r>
            <a:r>
              <a:rPr lang="es-ES" dirty="0"/>
              <a:t>debe efectuarse).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Debemos demostrar que el estudio es </a:t>
            </a:r>
            <a:r>
              <a:rPr lang="es-ES" i="1" dirty="0"/>
              <a:t>necesario e importante</a:t>
            </a:r>
            <a:r>
              <a:rPr lang="es-E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Por qué es </a:t>
            </a:r>
            <a:r>
              <a:rPr lang="es-ES" b="1" i="1" dirty="0"/>
              <a:t>conveniente</a:t>
            </a:r>
            <a:r>
              <a:rPr lang="es-ES" dirty="0"/>
              <a:t> llevar a cabo la investigación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Cuáles son los </a:t>
            </a:r>
            <a:r>
              <a:rPr lang="es-ES" i="1" u="sng" dirty="0"/>
              <a:t>beneficios</a:t>
            </a:r>
            <a:r>
              <a:rPr lang="es-ES" dirty="0"/>
              <a:t> que se derivarán de ella</a:t>
            </a:r>
            <a:endParaRPr lang="es-C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B43C7-341E-4BAD-9422-23B8BCC80D69}"/>
              </a:ext>
            </a:extLst>
          </p:cNvPr>
          <p:cNvSpPr txBox="1"/>
          <p:nvPr/>
        </p:nvSpPr>
        <p:spPr>
          <a:xfrm>
            <a:off x="388455" y="2488903"/>
            <a:ext cx="83670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900" b="1" dirty="0">
                <a:latin typeface="Ancizar Sans" panose="020B0602040300000003" pitchFamily="34" charset="0"/>
              </a:rPr>
              <a:t>Criterios para evaluar la importancia potencial de una investigación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ES" sz="1800" b="0" i="1" u="sng" strike="noStrike" baseline="0" dirty="0">
                <a:solidFill>
                  <a:srgbClr val="000000"/>
                </a:solidFill>
                <a:latin typeface="Ancizar Sans" panose="020B0602040300000003" pitchFamily="34" charset="0"/>
              </a:rPr>
              <a:t>Conveniencia</a:t>
            </a:r>
            <a:r>
              <a:rPr lang="es-ES" sz="1800" b="0" i="1" u="none" strike="noStrike" baseline="0" dirty="0">
                <a:solidFill>
                  <a:srgbClr val="000000"/>
                </a:solidFill>
                <a:latin typeface="Ancizar Sans" panose="020B0602040300000003" pitchFamily="34" charset="0"/>
              </a:rPr>
              <a:t>.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Ancizar Sans" panose="020B0602040300000003" pitchFamily="34" charset="0"/>
              </a:rPr>
              <a:t>¿Qué tan conveniente es la investigación?; ¿para qué sirve?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ES" i="1" u="sng" dirty="0">
                <a:solidFill>
                  <a:srgbClr val="000000"/>
                </a:solidFill>
                <a:latin typeface="Ancizar Sans" panose="020B0602040300000003" pitchFamily="34" charset="0"/>
              </a:rPr>
              <a:t>Relevancia social</a:t>
            </a:r>
            <a:r>
              <a:rPr lang="es-ES" sz="1800" b="0" i="1" u="none" strike="noStrike" baseline="0" dirty="0">
                <a:solidFill>
                  <a:srgbClr val="000000"/>
                </a:solidFill>
                <a:latin typeface="Ancizar Sans" panose="020B0602040300000003" pitchFamily="34" charset="0"/>
              </a:rPr>
              <a:t>.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Ancizar Sans" panose="020B0602040300000003" pitchFamily="34" charset="0"/>
              </a:rPr>
              <a:t>¿quiénes se beneficiarán con los resultados de la investigación?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ES" i="1" u="sng" dirty="0">
                <a:solidFill>
                  <a:srgbClr val="000000"/>
                </a:solidFill>
                <a:latin typeface="Ancizar Sans" panose="020B0602040300000003" pitchFamily="34" charset="0"/>
              </a:rPr>
              <a:t>Implicaciones prácticas</a:t>
            </a:r>
            <a:r>
              <a:rPr lang="es-ES" sz="1800" b="0" i="1" u="none" strike="noStrike" baseline="0" dirty="0">
                <a:solidFill>
                  <a:srgbClr val="000000"/>
                </a:solidFill>
                <a:latin typeface="Ancizar Sans" panose="020B0602040300000003" pitchFamily="34" charset="0"/>
              </a:rPr>
              <a:t>.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Ancizar Sans" panose="020B0602040300000003" pitchFamily="34" charset="0"/>
              </a:rPr>
              <a:t>¿Ayudará a resolver algún problema real?, ¿tiene implicaciones trascendentales para una amplia gama de problemas prácticos?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ES" i="1" u="sng" dirty="0">
                <a:solidFill>
                  <a:srgbClr val="000000"/>
                </a:solidFill>
                <a:latin typeface="Ancizar Sans" panose="020B0602040300000003" pitchFamily="34" charset="0"/>
              </a:rPr>
              <a:t>Valor teórico</a:t>
            </a:r>
            <a:r>
              <a:rPr lang="es-ES" sz="1800" b="0" i="1" u="none" strike="noStrike" baseline="0" dirty="0">
                <a:solidFill>
                  <a:srgbClr val="000000"/>
                </a:solidFill>
                <a:latin typeface="Ancizar Sans" panose="020B0602040300000003" pitchFamily="34" charset="0"/>
              </a:rPr>
              <a:t>.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Ancizar Sans" panose="020B0602040300000003" pitchFamily="34" charset="0"/>
              </a:rPr>
              <a:t>¿se llenará algún vacío de conocimiento?, ¿se podrán generalizar los resultados a principios más amplios?, ¿la información que se obtenga puede servir para revisar, desarrollar o apoyar una teoría?, ¿qué se espera saber con los resultados que no se sabía antes?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ES" i="1" u="sng" dirty="0">
                <a:solidFill>
                  <a:srgbClr val="000000"/>
                </a:solidFill>
                <a:latin typeface="Ancizar Sans" panose="020B0602040300000003" pitchFamily="34" charset="0"/>
              </a:rPr>
              <a:t>Utilidad metodológica</a:t>
            </a:r>
            <a:r>
              <a:rPr lang="es-ES" sz="1800" b="0" i="1" u="none" strike="noStrike" baseline="0" dirty="0">
                <a:solidFill>
                  <a:srgbClr val="000000"/>
                </a:solidFill>
                <a:latin typeface="Ancizar Sans" panose="020B0602040300000003" pitchFamily="34" charset="0"/>
              </a:rPr>
              <a:t>.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Ancizar Sans" panose="020B0602040300000003" pitchFamily="34" charset="0"/>
              </a:rPr>
              <a:t>¿La investigación puede ayudar a crear un nuevo instrumento para recolectar o analizar datos?, ¿contribuye a la definición de un concepto, variable o relación entre variables?, ¿pueden lograrse con ella mejoras en la forma de experimentar con una o más variables?, ¿sugiere cómo estudiar más adecuadamente una población?</a:t>
            </a:r>
            <a:endParaRPr lang="en-US" dirty="0"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6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452368" y="1846059"/>
            <a:ext cx="6201268" cy="9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erif"/>
              </a:rPr>
              <a:t>TÍTULO Y OBJETIVOS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72B7E"/>
              </a:solidFill>
              <a:effectLst/>
              <a:uLnTx/>
              <a:uFillTx/>
              <a:latin typeface="Ancizar Serif Extrabold" panose="020A0902070300000003" pitchFamily="18" charset="0"/>
              <a:ea typeface="+mj-ea"/>
              <a:cs typeface="Ancizar Serif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678803" y="3377493"/>
            <a:ext cx="581011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17FFC72E-8A8C-4254-92CD-624DCAEABEBF}"/>
              </a:ext>
            </a:extLst>
          </p:cNvPr>
          <p:cNvSpPr txBox="1">
            <a:spLocks/>
          </p:cNvSpPr>
          <p:nvPr/>
        </p:nvSpPr>
        <p:spPr>
          <a:xfrm>
            <a:off x="1471366" y="3941390"/>
            <a:ext cx="6201268" cy="9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erif"/>
                <a:ea typeface="+mj-ea"/>
                <a:cs typeface="Ancizar Serif"/>
              </a:rPr>
              <a:t>Facultad de Ingeniería –Departamento de Ingeniería Civil y Agrícola - Sede Bogotá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03C222DA-9C28-49AC-811A-C9514D2F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43128" y="6354761"/>
            <a:ext cx="2800872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B00B-E0A1-463B-BF41-6D26767E3D5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ncizar Sans" panose="020B0602040300000003" pitchFamily="34" charset="0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ncizar Sans" panose="020B0602040300000003" pitchFamily="34" charset="0"/>
              <a:ea typeface="+mn-ea"/>
              <a:cs typeface="+mn-cs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8CC4CCE-E42C-42A5-B0B0-717A90C3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05035" y="6354762"/>
            <a:ext cx="3352801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ncizar Sans" panose="020B0602040300000003" pitchFamily="34" charset="0"/>
                <a:ea typeface="+mn-ea"/>
                <a:cs typeface="+mn-cs"/>
              </a:rPr>
              <a:t>Nestor Mancipe, Ph.D.</a:t>
            </a:r>
          </a:p>
        </p:txBody>
      </p:sp>
    </p:spTree>
    <p:extLst>
      <p:ext uri="{BB962C8B-B14F-4D97-AF65-F5344CB8AC3E}">
        <p14:creationId xmlns:p14="http://schemas.microsoft.com/office/powerpoint/2010/main" val="1384020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57850-3997-4B29-8E31-063C63E142ED}"/>
              </a:ext>
            </a:extLst>
          </p:cNvPr>
          <p:cNvSpPr txBox="1">
            <a:spLocks/>
          </p:cNvSpPr>
          <p:nvPr/>
        </p:nvSpPr>
        <p:spPr>
          <a:xfrm>
            <a:off x="3256165" y="106834"/>
            <a:ext cx="3310006" cy="43419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ans Black" panose="020B0A02040300000003" pitchFamily="34" charset="0"/>
                <a:ea typeface="+mj-ea"/>
                <a:cs typeface="Ancizar Sans Extrabold"/>
              </a:defRPr>
            </a:lvl1pPr>
          </a:lstStyle>
          <a:p>
            <a:r>
              <a:rPr lang="es-CO" dirty="0"/>
              <a:t>Objetivos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3F102-007B-4E63-AB0D-93D4CD03A0EB}"/>
              </a:ext>
            </a:extLst>
          </p:cNvPr>
          <p:cNvSpPr txBox="1"/>
          <p:nvPr/>
        </p:nvSpPr>
        <p:spPr>
          <a:xfrm>
            <a:off x="418289" y="948847"/>
            <a:ext cx="81031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latin typeface="Ancizar Sans" panose="020B0602040300000003" pitchFamily="34" charset="0"/>
              </a:rPr>
              <a:t>Qué se pretende con la investigación.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latin typeface="Ancizar Sans" panose="020B0602040300000003" pitchFamily="34" charset="0"/>
              </a:rPr>
              <a:t>D</a:t>
            </a:r>
            <a:r>
              <a:rPr lang="en-US" sz="1800" b="0" i="0" u="none" strike="noStrike" baseline="0" dirty="0">
                <a:latin typeface="Ancizar Sans" panose="020B0602040300000003" pitchFamily="34" charset="0"/>
              </a:rPr>
              <a:t>eben </a:t>
            </a:r>
            <a:r>
              <a:rPr lang="en-US" sz="1800" b="0" i="0" u="none" strike="noStrike" baseline="0" dirty="0" err="1">
                <a:latin typeface="Ancizar Sans" panose="020B0602040300000003" pitchFamily="34" charset="0"/>
              </a:rPr>
              <a:t>expresarse</a:t>
            </a:r>
            <a:r>
              <a:rPr lang="en-US" sz="1800" b="0" i="0" u="none" strike="noStrike" baseline="0" dirty="0">
                <a:latin typeface="Ancizar Sans" panose="020B0602040300000003" pitchFamily="34" charset="0"/>
              </a:rPr>
              <a:t> con </a:t>
            </a:r>
            <a:r>
              <a:rPr lang="en-US" sz="1800" b="0" i="0" u="none" strike="noStrike" baseline="0" dirty="0" err="1">
                <a:latin typeface="Ancizar Sans" panose="020B0602040300000003" pitchFamily="34" charset="0"/>
              </a:rPr>
              <a:t>claridad</a:t>
            </a:r>
            <a:r>
              <a:rPr lang="en-US" sz="1800" b="0" i="0" u="none" strike="noStrike" baseline="0" dirty="0">
                <a:latin typeface="Ancizar Sans" panose="020B0602040300000003" pitchFamily="34" charset="0"/>
              </a:rPr>
              <a:t> </a:t>
            </a:r>
            <a:r>
              <a:rPr lang="es-ES" sz="1800" b="0" i="0" u="none" strike="noStrike" baseline="0" dirty="0">
                <a:latin typeface="Ancizar Sans" panose="020B0602040300000003" pitchFamily="34" charset="0"/>
              </a:rPr>
              <a:t>y ser específicos, medibles, apropiados y realistas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s-ES" sz="1800" b="0" i="1" u="none" strike="noStrike" baseline="0" dirty="0">
                <a:latin typeface="Ancizar Sans" panose="020B0602040300000003" pitchFamily="34" charset="0"/>
              </a:rPr>
              <a:t>Son las guías del estudio </a:t>
            </a:r>
            <a:r>
              <a:rPr lang="es-ES" sz="1800" b="0" i="0" u="none" strike="noStrike" baseline="0" dirty="0">
                <a:latin typeface="Ancizar Sans" panose="020B0602040300000003" pitchFamily="34" charset="0"/>
              </a:rPr>
              <a:t>y hay que tenerlos presentes durante todo su </a:t>
            </a:r>
            <a:r>
              <a:rPr lang="en-US" sz="1800" b="0" i="0" u="none" strike="noStrike" baseline="0" dirty="0" err="1">
                <a:latin typeface="Ancizar Sans" panose="020B0602040300000003" pitchFamily="34" charset="0"/>
              </a:rPr>
              <a:t>desarrollo</a:t>
            </a:r>
            <a:r>
              <a:rPr lang="en-US" sz="1800" b="0" i="0" u="none" strike="noStrike" baseline="0" dirty="0">
                <a:latin typeface="Ancizar Sans" panose="020B0602040300000003" pitchFamily="34" charset="0"/>
              </a:rPr>
              <a:t>.</a:t>
            </a:r>
            <a:endParaRPr lang="es-ES" dirty="0">
              <a:latin typeface="Ancizar Sans" panose="020B06020403000000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s-ES" sz="1800" b="0" i="0" u="none" strike="noStrike" baseline="0" dirty="0">
                <a:latin typeface="Ancizar Sans" panose="020B0602040300000003" pitchFamily="34" charset="0"/>
              </a:rPr>
              <a:t>Utilizar verbos y derivados del tipo como: “describir”, </a:t>
            </a:r>
            <a:r>
              <a:rPr lang="en-US" sz="1800" b="0" i="0" u="none" strike="noStrike" baseline="0" dirty="0">
                <a:latin typeface="Ancizar Sans" panose="020B0602040300000003" pitchFamily="34" charset="0"/>
              </a:rPr>
              <a:t>“</a:t>
            </a:r>
            <a:r>
              <a:rPr lang="en-US" sz="1800" b="0" i="0" u="none" strike="noStrike" baseline="0" dirty="0" err="1">
                <a:latin typeface="Ancizar Sans" panose="020B0602040300000003" pitchFamily="34" charset="0"/>
              </a:rPr>
              <a:t>determinar</a:t>
            </a:r>
            <a:r>
              <a:rPr lang="en-US" sz="1800" b="0" i="0" u="none" strike="noStrike" baseline="0" dirty="0">
                <a:latin typeface="Ancizar Sans" panose="020B0602040300000003" pitchFamily="34" charset="0"/>
              </a:rPr>
              <a:t>”, “</a:t>
            </a:r>
            <a:r>
              <a:rPr lang="en-US" sz="1800" b="0" i="0" u="none" strike="noStrike" baseline="0" dirty="0" err="1">
                <a:latin typeface="Ancizar Sans" panose="020B0602040300000003" pitchFamily="34" charset="0"/>
              </a:rPr>
              <a:t>demostrar</a:t>
            </a:r>
            <a:r>
              <a:rPr lang="en-US" sz="1800" b="0" i="0" u="none" strike="noStrike" baseline="0" dirty="0">
                <a:latin typeface="Ancizar Sans" panose="020B0602040300000003" pitchFamily="34" charset="0"/>
              </a:rPr>
              <a:t>”, “</a:t>
            </a:r>
            <a:r>
              <a:rPr lang="en-US" sz="1800" b="0" i="0" u="none" strike="noStrike" baseline="0" dirty="0" err="1">
                <a:latin typeface="Ancizar Sans" panose="020B0602040300000003" pitchFamily="34" charset="0"/>
              </a:rPr>
              <a:t>examinar</a:t>
            </a:r>
            <a:r>
              <a:rPr lang="en-US" sz="1800" b="0" i="0" u="none" strike="noStrike" baseline="0" dirty="0">
                <a:latin typeface="Ancizar Sans" panose="020B0602040300000003" pitchFamily="34" charset="0"/>
              </a:rPr>
              <a:t>”, “</a:t>
            </a:r>
            <a:r>
              <a:rPr lang="en-US" sz="1800" b="0" i="0" u="none" strike="noStrike" baseline="0" dirty="0" err="1">
                <a:latin typeface="Ancizar Sans" panose="020B0602040300000003" pitchFamily="34" charset="0"/>
              </a:rPr>
              <a:t>especificar</a:t>
            </a:r>
            <a:r>
              <a:rPr lang="en-US" sz="1800" b="0" i="0" u="none" strike="noStrike" baseline="0" dirty="0">
                <a:latin typeface="Ancizar Sans" panose="020B0602040300000003" pitchFamily="34" charset="0"/>
              </a:rPr>
              <a:t>”, “</a:t>
            </a:r>
            <a:r>
              <a:rPr lang="en-US" sz="1800" b="0" i="0" u="none" strike="noStrike" baseline="0" dirty="0" err="1">
                <a:latin typeface="Ancizar Sans" panose="020B0602040300000003" pitchFamily="34" charset="0"/>
              </a:rPr>
              <a:t>indicar</a:t>
            </a:r>
            <a:r>
              <a:rPr lang="en-US" sz="1800" b="0" i="0" u="none" strike="noStrike" baseline="0" dirty="0">
                <a:latin typeface="Ancizar Sans" panose="020B0602040300000003" pitchFamily="34" charset="0"/>
              </a:rPr>
              <a:t>”, “</a:t>
            </a:r>
            <a:r>
              <a:rPr lang="en-US" sz="1800" b="0" i="0" u="none" strike="noStrike" baseline="0" dirty="0" err="1">
                <a:latin typeface="Ancizar Sans" panose="020B0602040300000003" pitchFamily="34" charset="0"/>
              </a:rPr>
              <a:t>analizar</a:t>
            </a:r>
            <a:r>
              <a:rPr lang="en-US" sz="1800" b="0" i="0" u="none" strike="noStrike" baseline="0" dirty="0">
                <a:latin typeface="Ancizar Sans" panose="020B0602040300000003" pitchFamily="34" charset="0"/>
              </a:rPr>
              <a:t>”, “</a:t>
            </a:r>
            <a:r>
              <a:rPr lang="en-US" sz="1800" b="0" i="0" u="none" strike="noStrike" baseline="0" dirty="0" err="1">
                <a:latin typeface="Ancizar Sans" panose="020B0602040300000003" pitchFamily="34" charset="0"/>
              </a:rPr>
              <a:t>estimar</a:t>
            </a:r>
            <a:r>
              <a:rPr lang="en-US" sz="1800" b="0" i="0" u="none" strike="noStrike" baseline="0" dirty="0">
                <a:latin typeface="Ancizar Sans" panose="020B0602040300000003" pitchFamily="34" charset="0"/>
              </a:rPr>
              <a:t>”, </a:t>
            </a:r>
            <a:r>
              <a:rPr lang="es-ES" sz="1800" b="0" i="0" u="none" strike="noStrike" baseline="0" dirty="0">
                <a:latin typeface="Ancizar Sans" panose="020B0602040300000003" pitchFamily="34" charset="0"/>
              </a:rPr>
              <a:t>“comparar”, “valorar” y “relacionar” respecto de los conceptos o variables incluidas.</a:t>
            </a:r>
            <a:endParaRPr lang="en-US" dirty="0">
              <a:latin typeface="Ancizar Sans" panose="020B06020403000000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199BC-125A-4FE0-83B3-3478545CCFEC}"/>
              </a:ext>
            </a:extLst>
          </p:cNvPr>
          <p:cNvSpPr txBox="1"/>
          <p:nvPr/>
        </p:nvSpPr>
        <p:spPr>
          <a:xfrm>
            <a:off x="233464" y="3037981"/>
            <a:ext cx="86965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800" b="1" i="0" u="none" strike="noStrike" baseline="0" dirty="0">
                <a:solidFill>
                  <a:srgbClr val="2AACE3"/>
                </a:solidFill>
                <a:latin typeface="AGaramondPro-Bold"/>
              </a:rPr>
              <a:t>Evaluar.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AGaramondPro-Regular"/>
              </a:rPr>
              <a:t>Para evaluar es necesario establecer criterios claros de valoración y luego explicar cómo </a:t>
            </a:r>
            <a:r>
              <a:rPr lang="es-CO" sz="1800" b="0" i="0" u="none" strike="noStrike" baseline="0" dirty="0">
                <a:solidFill>
                  <a:srgbClr val="000000"/>
                </a:solidFill>
                <a:latin typeface="AGaramondPro-Regular"/>
              </a:rPr>
              <a:t>el problema los articula.</a:t>
            </a:r>
          </a:p>
          <a:p>
            <a:pPr algn="l"/>
            <a:r>
              <a:rPr lang="es-ES" sz="1800" b="1" i="0" u="none" strike="noStrike" baseline="0" dirty="0">
                <a:solidFill>
                  <a:srgbClr val="2AACE3"/>
                </a:solidFill>
                <a:latin typeface="AGaramondPro-Bold"/>
              </a:rPr>
              <a:t>Comparar.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AGaramondPro-Regular"/>
              </a:rPr>
              <a:t>Contrastar grupos, categorías, clases o tipos de fenómenos en cuanto a alguna propiedad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GaramondPro-Regular"/>
              </a:rPr>
              <a:t>o variable.</a:t>
            </a:r>
          </a:p>
          <a:p>
            <a:pPr algn="l"/>
            <a:r>
              <a:rPr lang="es-ES" sz="1800" b="1" i="0" u="none" strike="noStrike" baseline="0" dirty="0">
                <a:solidFill>
                  <a:srgbClr val="2AACE3"/>
                </a:solidFill>
                <a:latin typeface="AGaramondPro-Bold"/>
              </a:rPr>
              <a:t>Interpretar.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AGaramondPro-Regular"/>
              </a:rPr>
              <a:t>Analizar el significado e implicaciones de un problema de investigación.</a:t>
            </a:r>
            <a:endParaRPr lang="en-US" dirty="0">
              <a:solidFill>
                <a:srgbClr val="000000"/>
              </a:solidFill>
              <a:latin typeface="AGaramondPro-Regular"/>
            </a:endParaRPr>
          </a:p>
          <a:p>
            <a:pPr algn="l"/>
            <a:r>
              <a:rPr lang="es-ES" sz="1800" b="1" i="0" u="none" strike="noStrike" baseline="0" dirty="0">
                <a:solidFill>
                  <a:srgbClr val="2AACE3"/>
                </a:solidFill>
                <a:latin typeface="AGaramondPro-Bold"/>
              </a:rPr>
              <a:t>Establecer precedentes.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AGaramondPro-Regular"/>
              </a:rPr>
              <a:t>Determinar si se han presentado fenómenos, problemas de investigación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GaramondPro-Regular"/>
              </a:rPr>
              <a:t>o </a:t>
            </a:r>
            <a:r>
              <a:rPr lang="es-CO" sz="1800" b="0" i="0" u="none" strike="noStrike" baseline="0" dirty="0">
                <a:solidFill>
                  <a:srgbClr val="000000"/>
                </a:solidFill>
                <a:latin typeface="AGaramondPro-Regular"/>
              </a:rPr>
              <a:t>situaciones similares.</a:t>
            </a:r>
          </a:p>
          <a:p>
            <a:pPr algn="l"/>
            <a:r>
              <a:rPr lang="es-CO" b="1" dirty="0">
                <a:solidFill>
                  <a:srgbClr val="2AACE3"/>
                </a:solidFill>
                <a:latin typeface="AGaramondPro-Bold"/>
              </a:rPr>
              <a:t>Relacionar diversas variables. D</a:t>
            </a:r>
            <a:r>
              <a:rPr lang="es-CO" sz="1800" b="0" i="0" u="none" strike="noStrike" baseline="0" dirty="0">
                <a:latin typeface="AGaramondPro-Regular"/>
              </a:rPr>
              <a:t>os o más</a:t>
            </a:r>
            <a:r>
              <a:rPr lang="en-US" sz="1800" b="0" i="0" u="none" strike="noStrike" baseline="0" dirty="0">
                <a:latin typeface="AGaramondPro-Regular"/>
              </a:rPr>
              <a:t>.</a:t>
            </a:r>
            <a:endParaRPr lang="es-CO" dirty="0">
              <a:solidFill>
                <a:srgbClr val="000000"/>
              </a:solidFill>
              <a:latin typeface="AGaramondPro-Regular"/>
            </a:endParaRPr>
          </a:p>
          <a:p>
            <a:pPr algn="l"/>
            <a:r>
              <a:rPr lang="es-CO" b="1" dirty="0">
                <a:solidFill>
                  <a:srgbClr val="2AACE3"/>
                </a:solidFill>
                <a:latin typeface="AGaramondPro-Bold"/>
              </a:rPr>
              <a:t>Determinar el </a:t>
            </a:r>
            <a:r>
              <a:rPr lang="es-ES" b="1" dirty="0">
                <a:solidFill>
                  <a:srgbClr val="2AACE3"/>
                </a:solidFill>
                <a:latin typeface="AGaramondPro-Bold"/>
              </a:rPr>
              <a:t>impacto de una o más causas</a:t>
            </a:r>
            <a:r>
              <a:rPr lang="es-ES" sz="1800" b="0" i="0" u="none" strike="noStrike" baseline="0" dirty="0">
                <a:latin typeface="AGaramondPro-Regular"/>
              </a:rPr>
              <a:t>. Variables independientes sobre una o más variables dependientes.</a:t>
            </a:r>
            <a:endParaRPr lang="es-CO" sz="1800" b="0" i="0" u="none" strike="noStrike" baseline="0" dirty="0">
              <a:solidFill>
                <a:srgbClr val="000000"/>
              </a:solidFill>
              <a:latin typeface="AGaramondPro-Regular"/>
            </a:endParaRPr>
          </a:p>
          <a:p>
            <a:pPr algn="l"/>
            <a:endParaRPr lang="es-CO" sz="1800" b="0" i="0" u="none" strike="noStrike" baseline="0" dirty="0">
              <a:solidFill>
                <a:srgbClr val="000000"/>
              </a:solidFill>
              <a:latin typeface="AGaramondPro-Regular"/>
            </a:endParaRPr>
          </a:p>
          <a:p>
            <a:pPr algn="l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4911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83F102-007B-4E63-AB0D-93D4CD03A0EB}"/>
              </a:ext>
            </a:extLst>
          </p:cNvPr>
          <p:cNvSpPr txBox="1"/>
          <p:nvPr/>
        </p:nvSpPr>
        <p:spPr>
          <a:xfrm>
            <a:off x="418289" y="248456"/>
            <a:ext cx="275292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u="sng" dirty="0">
                <a:latin typeface="Ancizar Sans" panose="020B0602040300000003" pitchFamily="34" charset="0"/>
              </a:rPr>
              <a:t>Tipos de objetivos</a:t>
            </a:r>
            <a:r>
              <a:rPr lang="en-US" sz="2400" b="1" u="sng" dirty="0">
                <a:latin typeface="Ancizar Sans" panose="020B0602040300000003" pitchFamily="34" charset="0"/>
              </a:rPr>
              <a:t>:</a:t>
            </a:r>
            <a:endParaRPr lang="es-ES" sz="2400" b="1" u="sng" dirty="0">
              <a:latin typeface="Ancizar Sans" panose="020B060204030000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u="sng" dirty="0">
                <a:latin typeface="Ancizar Sans" panose="020B0602040300000003" pitchFamily="34" charset="0"/>
              </a:rPr>
              <a:t>Exploratorios o descriptivos</a:t>
            </a:r>
            <a:r>
              <a:rPr lang="es-CO" dirty="0">
                <a:latin typeface="Ancizar Sans" panose="020B0602040300000003" pitchFamily="34" charset="0"/>
              </a:rPr>
              <a:t> </a:t>
            </a:r>
            <a:r>
              <a:rPr lang="en-US" dirty="0">
                <a:latin typeface="Ancizar Sans" panose="020B0602040300000003" pitchFamily="34" charset="0"/>
              </a:rPr>
              <a:t>(</a:t>
            </a:r>
            <a:r>
              <a:rPr lang="es-CO" dirty="0">
                <a:latin typeface="Ancizar Sans" panose="020B0602040300000003" pitchFamily="34" charset="0"/>
              </a:rPr>
              <a:t>acercamiento a problemas poco conocidos, no requieren hipótesis</a:t>
            </a:r>
            <a:r>
              <a:rPr lang="en-US" dirty="0">
                <a:latin typeface="Ancizar Sans" panose="020B0602040300000003" pitchFamily="34" charset="0"/>
              </a:rPr>
              <a:t>)</a:t>
            </a:r>
            <a:endParaRPr lang="es-CO" dirty="0">
              <a:latin typeface="Ancizar Sans" panose="020B060204030000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u="sng" dirty="0">
                <a:latin typeface="Ancizar Sans" panose="020B0602040300000003" pitchFamily="34" charset="0"/>
              </a:rPr>
              <a:t>Analíticos</a:t>
            </a:r>
            <a:r>
              <a:rPr lang="es-CO" dirty="0">
                <a:latin typeface="Ancizar Sans" panose="020B0602040300000003" pitchFamily="34" charset="0"/>
              </a:rPr>
              <a:t> ( relación causa y efecto)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CO" dirty="0">
                <a:latin typeface="Ancizar Sans" panose="020B0602040300000003" pitchFamily="34" charset="0"/>
              </a:rPr>
              <a:t>Explicativos (causa es espontanea, sin intervención del investigador)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CO" dirty="0">
                <a:latin typeface="Ancizar Sans" panose="020B0602040300000003" pitchFamily="34" charset="0"/>
              </a:rPr>
              <a:t>Predictivos (causa es controlada o provocada por el investigador)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AD3AF-2D69-4463-86AA-07A46817D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18689" y="11672"/>
            <a:ext cx="5525311" cy="60778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D6FA5E-4303-4482-BBC5-8D6D2A802A3A}"/>
              </a:ext>
            </a:extLst>
          </p:cNvPr>
          <p:cNvSpPr/>
          <p:nvPr/>
        </p:nvSpPr>
        <p:spPr>
          <a:xfrm>
            <a:off x="3618689" y="6192466"/>
            <a:ext cx="15953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 err="1">
                <a:solidFill>
                  <a:schemeClr val="bg1"/>
                </a:solidFill>
                <a:latin typeface="Ancizar Sans" panose="020B0602040300000003" pitchFamily="34" charset="0"/>
              </a:rPr>
              <a:t>Palella</a:t>
            </a:r>
            <a:r>
              <a:rPr lang="en-US" sz="1000" i="1" dirty="0">
                <a:solidFill>
                  <a:schemeClr val="bg1"/>
                </a:solidFill>
                <a:latin typeface="Ancizar Sans" panose="020B0602040300000003" pitchFamily="34" charset="0"/>
              </a:rPr>
              <a:t> y Martins (2012)</a:t>
            </a:r>
            <a:endParaRPr lang="es-CO" sz="1000" i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87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83F102-007B-4E63-AB0D-93D4CD03A0EB}"/>
              </a:ext>
            </a:extLst>
          </p:cNvPr>
          <p:cNvSpPr txBox="1"/>
          <p:nvPr/>
        </p:nvSpPr>
        <p:spPr>
          <a:xfrm>
            <a:off x="408562" y="787186"/>
            <a:ext cx="85740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u="sng" dirty="0">
                <a:latin typeface="Ancizar Sans" panose="020B0602040300000003" pitchFamily="34" charset="0"/>
              </a:rPr>
              <a:t>Diferencias entre objetivos y actividades </a:t>
            </a:r>
            <a:r>
              <a:rPr lang="en-US" sz="2400" b="1" u="sng" dirty="0">
                <a:latin typeface="Ancizar Sans" panose="020B0602040300000003" pitchFamily="34" charset="0"/>
              </a:rPr>
              <a:t>:</a:t>
            </a:r>
          </a:p>
          <a:p>
            <a:endParaRPr lang="es-ES" sz="2400" b="1" u="sng" dirty="0">
              <a:latin typeface="Ancizar Sans" panose="020B06020403000000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latin typeface="Ancizar Sans" panose="020B0602040300000003" pitchFamily="34" charset="0"/>
              </a:rPr>
              <a:t>Objetivos responden al para qué el estudio.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latin typeface="Ancizar Sans" panose="020B0602040300000003" pitchFamily="34" charset="0"/>
              </a:rPr>
              <a:t>Logros expresan el resultado final que aspira el investigador.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latin typeface="Ancizar Sans" panose="020B0602040300000003" pitchFamily="34" charset="0"/>
              </a:rPr>
              <a:t>Actividades representan los pasos o las operaciones necesarias para llevar a cabo el desarrollo del estudio.</a:t>
            </a:r>
            <a:endParaRPr lang="es-CO" dirty="0">
              <a:latin typeface="Ancizar Sans" panose="020B06020403000000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6A63E-8078-498E-B82C-A358ACCCF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0162" y="3039894"/>
            <a:ext cx="7202420" cy="26418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1832F9-1BDA-4D1F-A0C4-E68180817469}"/>
              </a:ext>
            </a:extLst>
          </p:cNvPr>
          <p:cNvSpPr/>
          <p:nvPr/>
        </p:nvSpPr>
        <p:spPr>
          <a:xfrm>
            <a:off x="3683895" y="5681708"/>
            <a:ext cx="20233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 err="1">
                <a:latin typeface="Ancizar Sans" panose="020B0602040300000003" pitchFamily="34" charset="0"/>
              </a:rPr>
              <a:t>Tomado</a:t>
            </a:r>
            <a:r>
              <a:rPr lang="en-US" sz="1000" i="1" dirty="0">
                <a:latin typeface="Ancizar Sans" panose="020B0602040300000003" pitchFamily="34" charset="0"/>
              </a:rPr>
              <a:t> de </a:t>
            </a:r>
            <a:r>
              <a:rPr lang="en-US" sz="1000" i="1" dirty="0" err="1">
                <a:latin typeface="Ancizar Sans" panose="020B0602040300000003" pitchFamily="34" charset="0"/>
              </a:rPr>
              <a:t>Palella</a:t>
            </a:r>
            <a:r>
              <a:rPr lang="en-US" sz="1000" i="1" dirty="0">
                <a:latin typeface="Ancizar Sans" panose="020B0602040300000003" pitchFamily="34" charset="0"/>
              </a:rPr>
              <a:t> y Martins (2012)</a:t>
            </a:r>
            <a:endParaRPr lang="es-CO" sz="1000" i="1" dirty="0"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99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514722" y="2044354"/>
            <a:ext cx="2093483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0" i="1" u="none" strike="noStrike" kern="1200" cap="none" spc="0" normalizeH="0" baseline="0" noProof="0" dirty="0">
                <a:ln>
                  <a:noFill/>
                </a:ln>
                <a:solidFill>
                  <a:srgbClr val="E03A00"/>
                </a:solidFill>
                <a:effectLst/>
                <a:uLnTx/>
                <a:uFillTx/>
                <a:latin typeface="Ancizar Serif"/>
                <a:ea typeface="+mn-ea"/>
                <a:cs typeface="Ancizar Serif"/>
              </a:rPr>
              <a:t>Gracias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5220ED-7ABC-4D8A-ABA0-A06545D9FF9B}"/>
              </a:ext>
            </a:extLst>
          </p:cNvPr>
          <p:cNvSpPr/>
          <p:nvPr/>
        </p:nvSpPr>
        <p:spPr>
          <a:xfrm>
            <a:off x="307582" y="3403004"/>
            <a:ext cx="86554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" panose="020B0604020202020204" charset="0"/>
                <a:ea typeface="+mn-ea"/>
                <a:cs typeface="Times New Roman" panose="02020603050405020304" pitchFamily="18" charset="0"/>
              </a:rPr>
              <a:t>REFERENCIAS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" panose="020B0604020202020204" charset="0"/>
                <a:ea typeface="+mn-ea"/>
                <a:cs typeface="Times New Roman" panose="02020603050405020304" pitchFamily="18" charset="0"/>
              </a:rPr>
              <a:t>Palella, S. y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" panose="020B0604020202020204" charset="0"/>
                <a:ea typeface="+mn-ea"/>
                <a:cs typeface="Times New Roman" panose="02020603050405020304" pitchFamily="18" charset="0"/>
              </a:rPr>
              <a:t>Martins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" panose="020B0604020202020204" charset="0"/>
                <a:ea typeface="+mn-ea"/>
                <a:cs typeface="Times New Roman" panose="02020603050405020304" pitchFamily="18" charset="0"/>
              </a:rPr>
              <a:t>, F. (2012). Metodología de la investigación cuantitativa. Caracas: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" panose="020B0604020202020204" charset="0"/>
                <a:ea typeface="+mn-ea"/>
                <a:cs typeface="Times New Roman" panose="02020603050405020304" pitchFamily="18" charset="0"/>
              </a:rPr>
              <a:t>Feudpel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" panose="020B0604020202020204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" panose="020B0604020202020204" charset="0"/>
                <a:ea typeface="+mn-ea"/>
                <a:cs typeface="Times New Roman" panose="02020603050405020304" pitchFamily="18" charset="0"/>
              </a:rPr>
              <a:t>Bisquerra, R. (2009). Metodología de la investigación educativa. Madrid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" panose="020B0604020202020204" charset="0"/>
                <a:ea typeface="+mn-ea"/>
                <a:cs typeface="Times New Roman" panose="02020603050405020304" pitchFamily="18" charset="0"/>
              </a:rPr>
              <a:t>: La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" panose="020B0604020202020204" charset="0"/>
                <a:ea typeface="+mn-ea"/>
                <a:cs typeface="Times New Roman" panose="02020603050405020304" pitchFamily="18" charset="0"/>
              </a:rPr>
              <a:t>Muralla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" panose="020B0604020202020204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" panose="020B0604020202020204" charset="0"/>
                <a:ea typeface="+mn-ea"/>
                <a:cs typeface="Times New Roman" panose="02020603050405020304" pitchFamily="18" charset="0"/>
              </a:rPr>
              <a:t>Gallardo</a:t>
            </a: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" panose="020B0604020202020204" charset="0"/>
                <a:ea typeface="+mn-ea"/>
                <a:cs typeface="Times New Roman" panose="02020603050405020304" pitchFamily="18" charset="0"/>
              </a:rPr>
              <a:t>, E. (2017). Metodología de la investigación: manual auto informativo interactivo. Huancayo: Universidad Continental.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" panose="020B0604020202020204" charset="0"/>
                <a:ea typeface="+mn-ea"/>
                <a:cs typeface="Times New Roman" panose="02020603050405020304" pitchFamily="18" charset="0"/>
              </a:rPr>
              <a:t>Sampieri, R., Fernández, C., y Baptista, M. (2014). Metodología de la investigación. México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" panose="020B0604020202020204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" panose="020B0604020202020204" charset="0"/>
                <a:ea typeface="+mn-ea"/>
                <a:cs typeface="Times New Roman" panose="02020603050405020304" pitchFamily="18" charset="0"/>
              </a:rPr>
              <a:t> Mc </a:t>
            </a:r>
            <a:r>
              <a:rPr kumimoji="0" lang="es-CO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" panose="020B0604020202020204" charset="0"/>
                <a:ea typeface="+mn-ea"/>
                <a:cs typeface="Times New Roman" panose="02020603050405020304" pitchFamily="18" charset="0"/>
              </a:rPr>
              <a:t>GrawHill</a:t>
            </a: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" panose="020B0604020202020204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219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452368" y="1846059"/>
            <a:ext cx="6201268" cy="9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erif Extrabold" panose="020A0902070300000003" pitchFamily="18" charset="0"/>
                <a:ea typeface="+mj-ea"/>
                <a:cs typeface="Ancizar Serif"/>
              </a:rPr>
              <a:t>PROBLEMA / HIPÓTESIS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1678803" y="3377493"/>
            <a:ext cx="581011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17FFC72E-8A8C-4254-92CD-624DCAEABEBF}"/>
              </a:ext>
            </a:extLst>
          </p:cNvPr>
          <p:cNvSpPr txBox="1">
            <a:spLocks/>
          </p:cNvSpPr>
          <p:nvPr/>
        </p:nvSpPr>
        <p:spPr>
          <a:xfrm>
            <a:off x="1471366" y="3941390"/>
            <a:ext cx="6201268" cy="9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erif"/>
                <a:ea typeface="+mj-ea"/>
                <a:cs typeface="Ancizar Serif"/>
              </a:rPr>
              <a:t>Facultad de Ingeniería –Departamento de Ingeniería Civil y Agrícola - Sede Bogotá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8CC4CCE-E42C-42A5-B0B0-717A90C3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05035" y="6354762"/>
            <a:ext cx="3352801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ncizar Sans" panose="020B0602040300000003" pitchFamily="34" charset="0"/>
                <a:ea typeface="+mn-ea"/>
                <a:cs typeface="+mn-cs"/>
              </a:rPr>
              <a:t>Nestor Mancipe, Ph.D.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03C222DA-9C28-49AC-811A-C9514D2F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43128" y="6354761"/>
            <a:ext cx="2800872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B00B-E0A1-463B-BF41-6D26767E3D5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ncizar Sans" panose="020B0602040300000003" pitchFamily="34" charset="0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ncizar Sans" panose="020B06020403000000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83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956ED-A9AE-497A-9F8C-270EA40E11A5}"/>
              </a:ext>
            </a:extLst>
          </p:cNvPr>
          <p:cNvSpPr txBox="1">
            <a:spLocks/>
          </p:cNvSpPr>
          <p:nvPr/>
        </p:nvSpPr>
        <p:spPr>
          <a:xfrm>
            <a:off x="428016" y="97482"/>
            <a:ext cx="8268511" cy="5863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ans Black" panose="020B0A02040300000003" pitchFamily="34" charset="0"/>
                <a:cs typeface="Ancizar Sans Extrabold"/>
              </a:rPr>
              <a:t>Planteamiento del problema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061127-3B0E-4CCB-B404-8C173FF236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13981"/>
          <a:stretch/>
        </p:blipFill>
        <p:spPr>
          <a:xfrm>
            <a:off x="3286125" y="5174183"/>
            <a:ext cx="5857875" cy="9176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FECD71-E59A-426B-84C7-ED14DAC3D5C9}"/>
              </a:ext>
            </a:extLst>
          </p:cNvPr>
          <p:cNvSpPr txBox="1"/>
          <p:nvPr/>
        </p:nvSpPr>
        <p:spPr>
          <a:xfrm>
            <a:off x="136948" y="913936"/>
            <a:ext cx="88701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s-ES" sz="2000" b="0" i="1" u="none" strike="noStrike" baseline="0" dirty="0">
                <a:latin typeface="Ancizar Sans" panose="020B0602040300000003" pitchFamily="34" charset="0"/>
              </a:rPr>
              <a:t>Plantear el problema no es sino </a:t>
            </a:r>
            <a:r>
              <a:rPr lang="es-ES" sz="2000" b="1" i="1" u="none" strike="noStrike" baseline="0" dirty="0">
                <a:latin typeface="Ancizar Sans" panose="020B0602040300000003" pitchFamily="34" charset="0"/>
              </a:rPr>
              <a:t>afinar y estructurar más formalmente la idea de investigación</a:t>
            </a:r>
            <a:r>
              <a:rPr lang="es-ES" sz="2000" b="0" i="0" u="none" strike="noStrike" baseline="0" dirty="0">
                <a:latin typeface="Ancizar Sans" panose="020B0602040300000003" pitchFamily="34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s-ES" sz="2000" b="0" i="0" u="none" strike="noStrike" baseline="0" dirty="0">
                <a:latin typeface="Ancizar Sans" panose="020B0602040300000003" pitchFamily="34" charset="0"/>
              </a:rPr>
              <a:t>Se necesita formular el </a:t>
            </a:r>
            <a:r>
              <a:rPr lang="es-ES" sz="2000" b="0" i="1" u="sng" strike="noStrike" baseline="0" dirty="0">
                <a:latin typeface="Ancizar Sans" panose="020B0602040300000003" pitchFamily="34" charset="0"/>
              </a:rPr>
              <a:t>problema específico </a:t>
            </a:r>
            <a:r>
              <a:rPr lang="es-ES" sz="2000" b="0" i="0" u="none" strike="noStrike" baseline="0" dirty="0">
                <a:latin typeface="Ancizar Sans" panose="020B0602040300000003" pitchFamily="34" charset="0"/>
              </a:rPr>
              <a:t>en términos concretos y explícitos, de manera que sea susceptible de investigarse con procedimientos científicos.</a:t>
            </a:r>
            <a:endParaRPr lang="es-ES" sz="2000" dirty="0">
              <a:latin typeface="Ancizar Sans" panose="020B06020403000000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Ancizar Sans" panose="020B0602040300000003" pitchFamily="34" charset="0"/>
              </a:rPr>
              <a:t>El </a:t>
            </a:r>
            <a:r>
              <a:rPr lang="es-ES" sz="2000" b="0" i="0" u="none" strike="noStrike" baseline="0" dirty="0">
                <a:latin typeface="Ancizar Sans" panose="020B0602040300000003" pitchFamily="34" charset="0"/>
              </a:rPr>
              <a:t>investigador debe ser capaz no sólo de </a:t>
            </a:r>
            <a:r>
              <a:rPr lang="es-ES" sz="2000" b="0" i="0" u="sng" strike="noStrike" baseline="0" dirty="0">
                <a:latin typeface="Ancizar Sans" panose="020B0602040300000003" pitchFamily="34" charset="0"/>
              </a:rPr>
              <a:t>conceptuar el problema</a:t>
            </a:r>
            <a:r>
              <a:rPr lang="es-ES" sz="2000" b="0" i="0" u="none" strike="noStrike" baseline="0" dirty="0">
                <a:latin typeface="Ancizar Sans" panose="020B0602040300000003" pitchFamily="34" charset="0"/>
              </a:rPr>
              <a:t>, sino también de </a:t>
            </a:r>
            <a:r>
              <a:rPr lang="es-ES" sz="2000" b="1" i="1" u="none" strike="noStrike" baseline="0" dirty="0">
                <a:latin typeface="Ancizar Sans" panose="020B0602040300000003" pitchFamily="34" charset="0"/>
              </a:rPr>
              <a:t>escribirlo en forma </a:t>
            </a:r>
            <a:r>
              <a:rPr lang="es-CO" sz="2000" b="1" i="1" u="none" strike="noStrike" baseline="0" dirty="0">
                <a:latin typeface="Ancizar Sans" panose="020B0602040300000003" pitchFamily="34" charset="0"/>
              </a:rPr>
              <a:t>clara, precisa y accesible</a:t>
            </a:r>
            <a:r>
              <a:rPr lang="es-CO" sz="2000" b="0" i="0" u="none" strike="noStrike" baseline="0" dirty="0">
                <a:latin typeface="Ancizar Sans" panose="020B0602040300000003" pitchFamily="34" charset="0"/>
              </a:rPr>
              <a:t>.</a:t>
            </a:r>
            <a:endParaRPr lang="es-CO" sz="2000" dirty="0">
              <a:latin typeface="Ancizar Sans" panose="020B06020403000000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C7B42-BF24-4F9D-B26B-B9ABBC983A3B}"/>
              </a:ext>
            </a:extLst>
          </p:cNvPr>
          <p:cNvSpPr txBox="1"/>
          <p:nvPr/>
        </p:nvSpPr>
        <p:spPr>
          <a:xfrm>
            <a:off x="293045" y="3051831"/>
            <a:ext cx="8557909" cy="190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s-ES" b="1" i="1" u="sng" dirty="0">
                <a:latin typeface="Ancizar Sans" panose="020B0602040300000003" pitchFamily="34" charset="0"/>
              </a:rPr>
              <a:t>Criterios para plantear el problema</a:t>
            </a:r>
            <a:r>
              <a:rPr lang="en-US" b="1" i="1" u="sng" dirty="0">
                <a:latin typeface="Ancizar Sans" panose="020B0602040300000003" pitchFamily="34" charset="0"/>
              </a:rPr>
              <a:t>: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ES" sz="1800" b="0" i="0" u="none" strike="noStrike" baseline="0" dirty="0">
                <a:latin typeface="Ancizar Sans" panose="020B0602040300000003" pitchFamily="34" charset="0"/>
              </a:rPr>
              <a:t>Debe expresar una relación entre dos o más conceptos o variables</a:t>
            </a:r>
            <a:endParaRPr lang="en-US" sz="1800" b="0" i="0" u="none" strike="noStrike" baseline="0" dirty="0">
              <a:latin typeface="Ancizar Sans" panose="020B0602040300000003" pitchFamily="34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ES" sz="1800" b="0" i="0" u="none" strike="noStrike" baseline="0" dirty="0">
                <a:latin typeface="Ancizar Sans" panose="020B0602040300000003" pitchFamily="34" charset="0"/>
              </a:rPr>
              <a:t>Debe estar formulado como pregunta, claramente y sin ambigüedades (¿qué efecto?, ¿en qué condiciones...?, ¿cuál es la probabilidad de...?, ¿cómo se relaciona... con...?)</a:t>
            </a:r>
          </a:p>
          <a:p>
            <a:pPr marL="285750" indent="-28575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ES" sz="1800" b="0" i="0" u="none" strike="noStrike" baseline="0" dirty="0">
                <a:latin typeface="Ancizar Sans" panose="020B0602040300000003" pitchFamily="34" charset="0"/>
              </a:rPr>
              <a:t>Debe implicar la posibilidad de realizar una prueba empírica, es decir, la factibilidad de observarse en la “realidad objetiva” (observable y medible).</a:t>
            </a:r>
            <a:endParaRPr lang="es-ES" dirty="0"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5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96CBD-9FA8-4076-B753-218752FF5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" y="0"/>
            <a:ext cx="896874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312754-4D94-4510-BAE2-D68C932C8FB6}"/>
              </a:ext>
            </a:extLst>
          </p:cNvPr>
          <p:cNvSpPr/>
          <p:nvPr/>
        </p:nvSpPr>
        <p:spPr>
          <a:xfrm>
            <a:off x="100148" y="6221105"/>
            <a:ext cx="5151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i="1" dirty="0">
                <a:latin typeface="Ancizar Sans" panose="020B0602040300000003" pitchFamily="34" charset="0"/>
              </a:rPr>
              <a:t>Sampieri, Fernández, y Baptista (2014)</a:t>
            </a:r>
            <a:r>
              <a:rPr lang="es-CO" sz="1000" i="1" dirty="0">
                <a:latin typeface="Ancizar Sans" panose="020B06020403000000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489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7EC9CD1D-890B-405C-A00C-A563A44A5493}"/>
              </a:ext>
            </a:extLst>
          </p:cNvPr>
          <p:cNvSpPr txBox="1">
            <a:spLocks/>
          </p:cNvSpPr>
          <p:nvPr/>
        </p:nvSpPr>
        <p:spPr>
          <a:xfrm>
            <a:off x="1105306" y="0"/>
            <a:ext cx="6634264" cy="5863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ans Black" panose="020B0A02040300000003" pitchFamily="34" charset="0"/>
                <a:ea typeface="+mj-ea"/>
                <a:cs typeface="Ancizar Sans Extrabold"/>
              </a:defRPr>
            </a:lvl1pPr>
          </a:lstStyle>
          <a:p>
            <a:r>
              <a:rPr lang="es-ES" dirty="0"/>
              <a:t>Pregunta de investigación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2CA2BF-4E0D-4BC3-9406-3A5A290D5665}"/>
              </a:ext>
            </a:extLst>
          </p:cNvPr>
          <p:cNvSpPr txBox="1"/>
          <p:nvPr/>
        </p:nvSpPr>
        <p:spPr>
          <a:xfrm>
            <a:off x="293044" y="1020685"/>
            <a:ext cx="87050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000000"/>
                </a:solidFill>
                <a:latin typeface="Ancizar Sans" panose="020B0602040300000003" pitchFamily="34" charset="0"/>
              </a:rPr>
              <a:t>L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Ancizar Sans" panose="020B0602040300000003" pitchFamily="34" charset="0"/>
              </a:rPr>
              <a:t>as </a:t>
            </a:r>
            <a:r>
              <a:rPr lang="es-ES" sz="1800" b="1" i="0" u="none" strike="noStrike" baseline="0" dirty="0">
                <a:solidFill>
                  <a:srgbClr val="2AACE3"/>
                </a:solidFill>
                <a:latin typeface="Ancizar Sans" panose="020B0602040300000003" pitchFamily="34" charset="0"/>
              </a:rPr>
              <a:t>preguntas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Ancizar Sans" panose="020B0602040300000003" pitchFamily="34" charset="0"/>
              </a:rPr>
              <a:t>deben resumir lo que habrá de ser la investigación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latin typeface="Ancizar Sans" panose="020B0602040300000003" pitchFamily="34" charset="0"/>
              </a:rPr>
              <a:t>Hay que acotar las preguntas (¿cómo afecta el fuego a las propiedades mecánicas residuales y el rendimiento estructural de las vigas de concreto reforzado (CR)?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800" b="0" i="1" u="none" strike="noStrike" baseline="0" dirty="0">
                <a:latin typeface="Ancizar Sans" panose="020B0602040300000003" pitchFamily="34" charset="0"/>
              </a:rPr>
              <a:t>Cuanto más precisas son las preguntas, más fácilmente se responden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latin typeface="Ancizar Sans" panose="020B0602040300000003" pitchFamily="34" charset="0"/>
              </a:rPr>
              <a:t>Establecer límites temporales y espaciales del estudio (época y lugar)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>
                <a:latin typeface="Ancizar Sans" panose="020B0602040300000003" pitchFamily="34" charset="0"/>
              </a:rPr>
              <a:t>Esbozar un perfil de las unidades o casos que se van a analizar (personas, procesos, viviendas, escuelas, animales, fenómenos, eventos, etc.)</a:t>
            </a:r>
            <a:endParaRPr lang="en-US" dirty="0">
              <a:latin typeface="Ancizar Sans" panose="020B06020403000000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541735-7331-4CA4-B9A3-D5E4E8EC8DE5}"/>
              </a:ext>
            </a:extLst>
          </p:cNvPr>
          <p:cNvSpPr txBox="1"/>
          <p:nvPr/>
        </p:nvSpPr>
        <p:spPr>
          <a:xfrm>
            <a:off x="219480" y="3325660"/>
            <a:ext cx="8924520" cy="25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s-ES" b="1" i="1" u="sng" dirty="0">
                <a:latin typeface="Ancizar Sans" panose="020B0602040300000003" pitchFamily="34" charset="0"/>
              </a:rPr>
              <a:t>Requisitos de las preguntas de investigación</a:t>
            </a:r>
            <a:r>
              <a:rPr lang="en-US" b="1" i="1" u="sng" dirty="0">
                <a:latin typeface="Ancizar Sans" panose="020B0602040300000003" pitchFamily="34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en-US" b="1" i="1" u="sng" dirty="0">
              <a:latin typeface="Ancizar Sans" panose="020B0602040300000003" pitchFamily="34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s-ES" dirty="0">
                <a:latin typeface="Ancizar Sans" panose="020B0602040300000003" pitchFamily="34" charset="0"/>
              </a:rPr>
              <a:t>Que no se conozcan las respuestas (si se conocen, no valdría la pena realizar el estudio).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s-ES" dirty="0">
                <a:latin typeface="Ancizar Sans" panose="020B0602040300000003" pitchFamily="34" charset="0"/>
              </a:rPr>
              <a:t>Que puedan responderse con evidencia empírica (datos observables o medibles).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s-ES" dirty="0">
                <a:latin typeface="Ancizar Sans" panose="020B0602040300000003" pitchFamily="34" charset="0"/>
              </a:rPr>
              <a:t>Que impliquen usar medios éticos.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s-ES" dirty="0">
                <a:latin typeface="Ancizar Sans" panose="020B0602040300000003" pitchFamily="34" charset="0"/>
              </a:rPr>
              <a:t>Que sean claras.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s-ES" dirty="0">
                <a:latin typeface="Ancizar Sans" panose="020B0602040300000003" pitchFamily="34" charset="0"/>
              </a:rPr>
              <a:t>Que el conocimiento que se obtenga sea sustancial (que aporte conocimientos a un campo de estudio).</a:t>
            </a:r>
            <a:endParaRPr lang="en-US" dirty="0"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88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956ED-A9AE-497A-9F8C-270EA40E11A5}"/>
              </a:ext>
            </a:extLst>
          </p:cNvPr>
          <p:cNvSpPr txBox="1">
            <a:spLocks/>
          </p:cNvSpPr>
          <p:nvPr/>
        </p:nvSpPr>
        <p:spPr>
          <a:xfrm>
            <a:off x="1157591" y="97482"/>
            <a:ext cx="6828817" cy="5863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ans Black" panose="020B0A02040300000003" pitchFamily="34" charset="0"/>
                <a:ea typeface="+mj-ea"/>
                <a:cs typeface="Ancizar Sans Extrabold"/>
              </a:defRPr>
            </a:lvl1pPr>
          </a:lstStyle>
          <a:p>
            <a:r>
              <a:rPr lang="es-ES" dirty="0"/>
              <a:t>Viabilidad o factibilidad del estudio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3DAA9-5D86-40E6-AEB3-11A1014EFAD8}"/>
              </a:ext>
            </a:extLst>
          </p:cNvPr>
          <p:cNvSpPr txBox="1"/>
          <p:nvPr/>
        </p:nvSpPr>
        <p:spPr>
          <a:xfrm>
            <a:off x="669539" y="873576"/>
            <a:ext cx="81437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Disponibilidad de tiempo, recursos financieros, humanos y materiales que determinarán, en última instancia, los alcances de la investigación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s-ES" dirty="0">
                <a:latin typeface="AGaramondPro-Regular"/>
              </a:rPr>
              <a:t>A</a:t>
            </a:r>
            <a:r>
              <a:rPr lang="es-ES" sz="1800" b="0" i="0" u="none" strike="noStrike" baseline="0" dirty="0">
                <a:latin typeface="AGaramondPro-Regular"/>
              </a:rPr>
              <a:t>cceso al lugar o contexto donde se realizará el </a:t>
            </a:r>
            <a:r>
              <a:rPr lang="en-US" sz="1800" b="0" i="0" u="none" strike="noStrike" baseline="0" dirty="0">
                <a:latin typeface="AGaramondPro-Regular"/>
              </a:rPr>
              <a:t>studio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latin typeface="AGaramondPro-Regular"/>
              </a:rPr>
              <a:t>¿</a:t>
            </a:r>
            <a:r>
              <a:rPr lang="es-ES" dirty="0">
                <a:latin typeface="AGaramondPro-Regular"/>
              </a:rPr>
              <a:t>es posible llevar a cabo esta investigación y cuánto tiempo tomará efectuarla?</a:t>
            </a:r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15512DC-9A88-41B7-ACCB-26031DF53BF2}"/>
              </a:ext>
            </a:extLst>
          </p:cNvPr>
          <p:cNvSpPr txBox="1">
            <a:spLocks/>
          </p:cNvSpPr>
          <p:nvPr/>
        </p:nvSpPr>
        <p:spPr>
          <a:xfrm>
            <a:off x="1157591" y="2652906"/>
            <a:ext cx="6828817" cy="5863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ans Black" panose="020B0A02040300000003" pitchFamily="34" charset="0"/>
                <a:ea typeface="+mj-ea"/>
                <a:cs typeface="Ancizar Sans Extrabold"/>
              </a:defRPr>
            </a:lvl1pPr>
          </a:lstStyle>
          <a:p>
            <a:r>
              <a:rPr lang="es-ES" dirty="0"/>
              <a:t>Evaluación de las deficiencias en el conocimiento del problema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2E7E7-3D5D-453E-973E-2522BC62DC75}"/>
              </a:ext>
            </a:extLst>
          </p:cNvPr>
          <p:cNvSpPr txBox="1"/>
          <p:nvPr/>
        </p:nvSpPr>
        <p:spPr>
          <a:xfrm>
            <a:off x="282102" y="3429000"/>
            <a:ext cx="86867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800" b="0" i="0" u="none" strike="noStrike" baseline="0" dirty="0">
                <a:latin typeface="AGaramondPro-Regular"/>
              </a:rPr>
              <a:t>Si el investigador ha trabajado o se encuentra vinculado con el tema de</a:t>
            </a:r>
          </a:p>
          <a:p>
            <a:r>
              <a:rPr lang="es-ES" sz="1800" b="0" i="0" u="none" strike="noStrike" baseline="0" dirty="0">
                <a:latin typeface="AGaramondPro-Regular"/>
              </a:rPr>
              <a:t>estudio, y si sus conocimientos le confieren una perspectiva clara del problema que se va a indagar.</a:t>
            </a:r>
            <a:r>
              <a:rPr lang="es-ES" dirty="0">
                <a:latin typeface="AGaramondPro-Regular"/>
              </a:rPr>
              <a:t> </a:t>
            </a:r>
          </a:p>
          <a:p>
            <a:r>
              <a:rPr lang="es-ES" dirty="0">
                <a:latin typeface="AGaramondPro-Regular"/>
              </a:rPr>
              <a:t>De lo contrario, debe establecerse después de haber hecho una revisión bibliográfica detallada y completa.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¿qué más necesitamos saber del problema?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¿qué falta de estudiar o abordar?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¿qué no </a:t>
            </a:r>
            <a:r>
              <a:rPr lang="es-ES" sz="1800" b="0" i="0" u="none" strike="noStrike" baseline="0" dirty="0">
                <a:latin typeface="AGaramondPro-Regular"/>
              </a:rPr>
              <a:t>se ha considerado?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800" b="0" i="0" u="none" strike="noStrike" baseline="0" dirty="0">
                <a:latin typeface="AGaramondPro-Regular"/>
              </a:rPr>
              <a:t>¿qué se ha olvidado?</a:t>
            </a:r>
          </a:p>
        </p:txBody>
      </p:sp>
    </p:spTree>
    <p:extLst>
      <p:ext uri="{BB962C8B-B14F-4D97-AF65-F5344CB8AC3E}">
        <p14:creationId xmlns:p14="http://schemas.microsoft.com/office/powerpoint/2010/main" val="82110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956ED-A9AE-497A-9F8C-270EA40E11A5}"/>
              </a:ext>
            </a:extLst>
          </p:cNvPr>
          <p:cNvSpPr txBox="1">
            <a:spLocks/>
          </p:cNvSpPr>
          <p:nvPr/>
        </p:nvSpPr>
        <p:spPr>
          <a:xfrm>
            <a:off x="110959" y="2618880"/>
            <a:ext cx="2266545" cy="5863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ans Black" panose="020B0A02040300000003" pitchFamily="34" charset="0"/>
                <a:ea typeface="+mj-ea"/>
                <a:cs typeface="Ancizar Sans Extrabold"/>
              </a:defRPr>
            </a:lvl1pPr>
          </a:lstStyle>
          <a:p>
            <a:r>
              <a:rPr lang="es-ES" dirty="0"/>
              <a:t>Hipótesis</a:t>
            </a:r>
          </a:p>
          <a:p>
            <a:endParaRPr lang="es-ES" dirty="0"/>
          </a:p>
          <a:p>
            <a:r>
              <a:rPr lang="es-CO" sz="1800" b="0" i="0" u="none" strike="noStrike" baseline="0" dirty="0">
                <a:solidFill>
                  <a:schemeClr val="tx1"/>
                </a:solidFill>
                <a:latin typeface="Ancizar Sans" panose="020B0602040300000003" pitchFamily="34" charset="0"/>
              </a:rPr>
              <a:t>Explicaciones tentativas del</a:t>
            </a:r>
          </a:p>
          <a:p>
            <a:r>
              <a:rPr lang="es-CO" sz="1800" b="0" i="0" u="none" strike="noStrike" baseline="0" dirty="0">
                <a:solidFill>
                  <a:schemeClr val="tx1"/>
                </a:solidFill>
                <a:latin typeface="Ancizar Sans" panose="020B0602040300000003" pitchFamily="34" charset="0"/>
              </a:rPr>
              <a:t>fenómeno investigado que se enuncian</a:t>
            </a:r>
          </a:p>
          <a:p>
            <a:r>
              <a:rPr lang="es-CO" sz="1800" b="0" i="0" u="none" strike="noStrike" baseline="0" dirty="0">
                <a:solidFill>
                  <a:schemeClr val="tx1"/>
                </a:solidFill>
                <a:latin typeface="Ancizar Sans" panose="020B0602040300000003" pitchFamily="34" charset="0"/>
              </a:rPr>
              <a:t>como proposiciones o afirmaciones</a:t>
            </a:r>
            <a:r>
              <a:rPr lang="es-ES" sz="1800" dirty="0">
                <a:solidFill>
                  <a:schemeClr val="tx1"/>
                </a:solidFill>
                <a:latin typeface="Ancizar Sans" panose="020B0602040300000003" pitchFamily="34" charset="0"/>
              </a:rPr>
              <a:t> </a:t>
            </a:r>
          </a:p>
          <a:p>
            <a:endParaRPr lang="es-ES" sz="1800" b="0" dirty="0">
              <a:solidFill>
                <a:schemeClr val="tx1"/>
              </a:solidFill>
              <a:latin typeface="Ancizar Sans" panose="020B0602040300000003" pitchFamily="34" charset="0"/>
            </a:endParaRPr>
          </a:p>
          <a:p>
            <a:r>
              <a:rPr lang="es-ES" sz="1800" b="0" dirty="0">
                <a:solidFill>
                  <a:schemeClr val="tx1"/>
                </a:solidFill>
                <a:latin typeface="Ancizar Sans" panose="020B0602040300000003" pitchFamily="34" charset="0"/>
              </a:rPr>
              <a:t>Las hipótesis no necesariamente son verdaderas, pueden o no serlo, y pueden o no comprobarse con</a:t>
            </a:r>
          </a:p>
          <a:p>
            <a:r>
              <a:rPr lang="es-ES" sz="1800" b="0" dirty="0">
                <a:solidFill>
                  <a:schemeClr val="tx1"/>
                </a:solidFill>
                <a:latin typeface="Ancizar Sans" panose="020B0602040300000003" pitchFamily="34" charset="0"/>
              </a:rPr>
              <a:t>datos.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EA7D6-1F08-44CB-9223-DF967BCBE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91" y="0"/>
            <a:ext cx="664580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61BB3F-5791-4598-B38A-C7E8267D46E8}"/>
              </a:ext>
            </a:extLst>
          </p:cNvPr>
          <p:cNvSpPr/>
          <p:nvPr/>
        </p:nvSpPr>
        <p:spPr>
          <a:xfrm>
            <a:off x="174726" y="6274446"/>
            <a:ext cx="2082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i="1" dirty="0">
                <a:solidFill>
                  <a:schemeClr val="bg1"/>
                </a:solidFill>
                <a:latin typeface="Ancizar Sans" panose="020B0602040300000003" pitchFamily="34" charset="0"/>
              </a:rPr>
              <a:t>Sampieri, Fernández, y Baptista (2014)</a:t>
            </a:r>
            <a:r>
              <a:rPr lang="es-CO" sz="1000" i="1" dirty="0">
                <a:solidFill>
                  <a:schemeClr val="bg1"/>
                </a:solidFill>
                <a:latin typeface="Ancizar Sans" panose="020B06020403000000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89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956ED-A9AE-497A-9F8C-270EA40E11A5}"/>
              </a:ext>
            </a:extLst>
          </p:cNvPr>
          <p:cNvSpPr txBox="1">
            <a:spLocks/>
          </p:cNvSpPr>
          <p:nvPr/>
        </p:nvSpPr>
        <p:spPr>
          <a:xfrm>
            <a:off x="0" y="2618880"/>
            <a:ext cx="2305455" cy="5863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ans Black" panose="020B0A02040300000003" pitchFamily="34" charset="0"/>
                <a:ea typeface="+mj-ea"/>
                <a:cs typeface="Ancizar Sans Extrabold"/>
              </a:defRPr>
            </a:lvl1pPr>
          </a:lstStyle>
          <a:p>
            <a:r>
              <a:rPr lang="es-ES" sz="2400" dirty="0"/>
              <a:t>Investigaciones según el problema planteado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09304-CAC5-431F-A896-11771E56E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0750" y="0"/>
            <a:ext cx="6953250" cy="6134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61BB3F-5791-4598-B38A-C7E8267D46E8}"/>
              </a:ext>
            </a:extLst>
          </p:cNvPr>
          <p:cNvSpPr/>
          <p:nvPr/>
        </p:nvSpPr>
        <p:spPr>
          <a:xfrm>
            <a:off x="2305455" y="6134100"/>
            <a:ext cx="15953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 err="1">
                <a:solidFill>
                  <a:schemeClr val="bg1"/>
                </a:solidFill>
                <a:latin typeface="Ancizar Sans" panose="020B0602040300000003" pitchFamily="34" charset="0"/>
              </a:rPr>
              <a:t>Tomado</a:t>
            </a:r>
            <a:r>
              <a:rPr lang="en-US" sz="1000" i="1" dirty="0">
                <a:solidFill>
                  <a:schemeClr val="bg1"/>
                </a:solidFill>
                <a:latin typeface="Ancizar Sans" panose="020B0602040300000003" pitchFamily="34" charset="0"/>
              </a:rPr>
              <a:t> de: </a:t>
            </a:r>
            <a:r>
              <a:rPr lang="en-US" sz="1000" i="1" dirty="0" err="1">
                <a:solidFill>
                  <a:schemeClr val="bg1"/>
                </a:solidFill>
                <a:latin typeface="Ancizar Sans" panose="020B0602040300000003" pitchFamily="34" charset="0"/>
              </a:rPr>
              <a:t>Bisquerra</a:t>
            </a:r>
            <a:r>
              <a:rPr lang="en-US" sz="1000" i="1" dirty="0">
                <a:solidFill>
                  <a:schemeClr val="bg1"/>
                </a:solidFill>
                <a:latin typeface="Ancizar Sans" panose="020B0602040300000003" pitchFamily="34" charset="0"/>
              </a:rPr>
              <a:t> (2009)</a:t>
            </a:r>
            <a:endParaRPr lang="es-CO" sz="1000" i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8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452368" y="1846059"/>
            <a:ext cx="6201268" cy="9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erif Extrabold" panose="020A0902070300000003" pitchFamily="18" charset="0"/>
                <a:ea typeface="+mj-ea"/>
                <a:cs typeface="Ancizar Serif"/>
              </a:rPr>
              <a:t>JUSTIFICACIÓN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1678803" y="3377493"/>
            <a:ext cx="581011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17FFC72E-8A8C-4254-92CD-624DCAEABEBF}"/>
              </a:ext>
            </a:extLst>
          </p:cNvPr>
          <p:cNvSpPr txBox="1">
            <a:spLocks/>
          </p:cNvSpPr>
          <p:nvPr/>
        </p:nvSpPr>
        <p:spPr>
          <a:xfrm>
            <a:off x="1471366" y="3941390"/>
            <a:ext cx="6201268" cy="9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erif"/>
                <a:ea typeface="+mj-ea"/>
                <a:cs typeface="Ancizar Serif"/>
              </a:rPr>
              <a:t>Facultad de Ingeniería –Departamento de Ingeniería Civil y Agrícola - Sede Bogotá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03C222DA-9C28-49AC-811A-C9514D2F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43128" y="6354761"/>
            <a:ext cx="2800872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B00B-E0A1-463B-BF41-6D26767E3D5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ncizar Sans" panose="020B0602040300000003" pitchFamily="34" charset="0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4/11/2023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ncizar Sans" panose="020B0602040300000003" pitchFamily="34" charset="0"/>
              <a:ea typeface="+mn-ea"/>
              <a:cs typeface="+mn-cs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8CC4CCE-E42C-42A5-B0B0-717A90C3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05035" y="6354762"/>
            <a:ext cx="3352801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ncizar Sans" panose="020B0602040300000003" pitchFamily="34" charset="0"/>
                <a:ea typeface="+mn-ea"/>
                <a:cs typeface="+mn-cs"/>
              </a:rPr>
              <a:t>Nestor Mancipe, Ph.D.</a:t>
            </a:r>
          </a:p>
        </p:txBody>
      </p:sp>
    </p:spTree>
    <p:extLst>
      <p:ext uri="{BB962C8B-B14F-4D97-AF65-F5344CB8AC3E}">
        <p14:creationId xmlns:p14="http://schemas.microsoft.com/office/powerpoint/2010/main" val="4193595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lantilla-presentac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lo1-presentaciones-un-2018-09-18.pptx" id="{C1BF72F1-90C8-4B8A-A498-C7B4A6F68399}" vid="{835B2783-D1DA-4D07-A1B5-E62E877BC37D}"/>
    </a:ext>
  </a:extLst>
</a:theme>
</file>

<file path=ppt/theme/theme2.xml><?xml version="1.0" encoding="utf-8"?>
<a:theme xmlns:a="http://schemas.openxmlformats.org/drawingml/2006/main" name="1_Plantilla-presentac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lo1-presentaciones-un-2018-09-18.pptx" id="{C1BF72F1-90C8-4B8A-A498-C7B4A6F68399}" vid="{835B2783-D1DA-4D07-A1B5-E62E877BC3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</TotalTime>
  <Words>1298</Words>
  <Application>Microsoft Office PowerPoint</Application>
  <PresentationFormat>Presentación en pantalla (4:3)</PresentationFormat>
  <Paragraphs>105</Paragraphs>
  <Slides>15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8" baseType="lpstr">
      <vt:lpstr>AGaramondPro-Bold</vt:lpstr>
      <vt:lpstr>AGaramondPro-Regular</vt:lpstr>
      <vt:lpstr>Ancizar Sans</vt:lpstr>
      <vt:lpstr>Ancizar Sans Black</vt:lpstr>
      <vt:lpstr>Ancizar Sans Extrabold</vt:lpstr>
      <vt:lpstr>Ancizar Serif</vt:lpstr>
      <vt:lpstr>Ancizar Serif Extrabold</vt:lpstr>
      <vt:lpstr>Arial</vt:lpstr>
      <vt:lpstr>Calibri</vt:lpstr>
      <vt:lpstr>Times New Roman</vt:lpstr>
      <vt:lpstr>Wingdings</vt:lpstr>
      <vt:lpstr>Plantilla-presentacion</vt:lpstr>
      <vt:lpstr>1_Plantilla-presentacion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</dc:creator>
  <cp:lastModifiedBy>Nestor Alonso Mancipe Munoz</cp:lastModifiedBy>
  <cp:revision>146</cp:revision>
  <dcterms:created xsi:type="dcterms:W3CDTF">2019-09-26T22:58:43Z</dcterms:created>
  <dcterms:modified xsi:type="dcterms:W3CDTF">2023-04-11T20:08:00Z</dcterms:modified>
</cp:coreProperties>
</file>