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4" r:id="rId2"/>
    <p:sldId id="256" r:id="rId3"/>
    <p:sldId id="334" r:id="rId4"/>
    <p:sldId id="332" r:id="rId5"/>
    <p:sldId id="333"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110" d="100"/>
          <a:sy n="110" d="100"/>
        </p:scale>
        <p:origin x="13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892DB89D-5D07-394E-9E68-0DA793DAC88A}" type="datetimeFigureOut">
              <a:rPr lang="es-ES" smtClean="0"/>
              <a:t>16/02/2023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3542788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92DB89D-5D07-394E-9E68-0DA793DAC88A}" type="datetimeFigureOut">
              <a:rPr lang="es-ES" smtClean="0"/>
              <a:t>16/02/2023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2868826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92DB89D-5D07-394E-9E68-0DA793DAC88A}" type="datetimeFigureOut">
              <a:rPr lang="es-ES" smtClean="0"/>
              <a:t>16/02/2023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188979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92DB89D-5D07-394E-9E68-0DA793DAC88A}" type="datetimeFigureOut">
              <a:rPr lang="es-ES" smtClean="0"/>
              <a:t>16/02/2023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32091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Marcador de fecha 3"/>
          <p:cNvSpPr>
            <a:spLocks noGrp="1"/>
          </p:cNvSpPr>
          <p:nvPr>
            <p:ph type="dt" sz="half" idx="10"/>
          </p:nvPr>
        </p:nvSpPr>
        <p:spPr/>
        <p:txBody>
          <a:bodyPr/>
          <a:lstStyle/>
          <a:p>
            <a:fld id="{892DB89D-5D07-394E-9E68-0DA793DAC88A}" type="datetimeFigureOut">
              <a:rPr lang="es-ES" smtClean="0"/>
              <a:t>16/02/2023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1245736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892DB89D-5D07-394E-9E68-0DA793DAC88A}" type="datetimeFigureOut">
              <a:rPr lang="es-ES" smtClean="0"/>
              <a:t>16/02/2023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89131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a:t>Haga clic para modificar el estilo de título del patrón</a:t>
            </a:r>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892DB89D-5D07-394E-9E68-0DA793DAC88A}" type="datetimeFigureOut">
              <a:rPr lang="es-ES" smtClean="0"/>
              <a:t>16/02/2023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3807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892DB89D-5D07-394E-9E68-0DA793DAC88A}" type="datetimeFigureOut">
              <a:rPr lang="es-ES" smtClean="0"/>
              <a:t>16/02/2023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176839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92DB89D-5D07-394E-9E68-0DA793DAC88A}" type="datetimeFigureOut">
              <a:rPr lang="es-ES" smtClean="0"/>
              <a:t>16/02/2023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407762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892DB89D-5D07-394E-9E68-0DA793DAC88A}" type="datetimeFigureOut">
              <a:rPr lang="es-ES" smtClean="0"/>
              <a:t>16/02/2023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410382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892DB89D-5D07-394E-9E68-0DA793DAC88A}" type="datetimeFigureOut">
              <a:rPr lang="es-ES" smtClean="0"/>
              <a:t>16/02/2023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346846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96DAC541-7B7A-43D3-8B79-37D633B846F1}">
                <asvg:svgBlip xmlns:asvg="http://schemas.microsoft.com/office/drawing/2016/SVG/main" r:embed="rId14"/>
              </a:ext>
            </a:extLst>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2DB89D-5D07-394E-9E68-0DA793DAC88A}" type="datetimeFigureOut">
              <a:rPr lang="es-ES" smtClean="0"/>
              <a:t>16/02/2023</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C2BA4-81C0-F544-BD72-C8CB9DA7C802}" type="slidenum">
              <a:rPr lang="es-ES" smtClean="0"/>
              <a:t>‹#›</a:t>
            </a:fld>
            <a:endParaRPr lang="es-ES"/>
          </a:p>
        </p:txBody>
      </p:sp>
    </p:spTree>
    <p:extLst>
      <p:ext uri="{BB962C8B-B14F-4D97-AF65-F5344CB8AC3E}">
        <p14:creationId xmlns:p14="http://schemas.microsoft.com/office/powerpoint/2010/main" val="1783731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767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6" name="Título 1"/>
          <p:cNvSpPr txBox="1">
            <a:spLocks/>
          </p:cNvSpPr>
          <p:nvPr/>
        </p:nvSpPr>
        <p:spPr>
          <a:xfrm>
            <a:off x="1471365" y="1685750"/>
            <a:ext cx="6201268" cy="9701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172B7E"/>
                </a:solidFill>
                <a:effectLst/>
                <a:uLnTx/>
                <a:uFillTx/>
                <a:latin typeface="Ancizar Serif Extrabold" panose="020A0902070300000003" pitchFamily="18" charset="0"/>
                <a:ea typeface="+mj-ea"/>
                <a:cs typeface="Ancizar Serif"/>
              </a:rPr>
              <a:t>ESTRUCTURA DOCUMENTO DE PROYECTO FINAL O TESIS DE MAESTRIA</a:t>
            </a:r>
          </a:p>
        </p:txBody>
      </p:sp>
      <p:cxnSp>
        <p:nvCxnSpPr>
          <p:cNvPr id="8" name="Conector recto 7"/>
          <p:cNvCxnSpPr/>
          <p:nvPr/>
        </p:nvCxnSpPr>
        <p:spPr>
          <a:xfrm>
            <a:off x="1678803" y="3377493"/>
            <a:ext cx="5810117" cy="0"/>
          </a:xfrm>
          <a:prstGeom prst="line">
            <a:avLst/>
          </a:prstGeom>
          <a:ln/>
        </p:spPr>
        <p:style>
          <a:lnRef idx="2">
            <a:schemeClr val="dk1"/>
          </a:lnRef>
          <a:fillRef idx="0">
            <a:schemeClr val="dk1"/>
          </a:fillRef>
          <a:effectRef idx="1">
            <a:schemeClr val="dk1"/>
          </a:effectRef>
          <a:fontRef idx="minor">
            <a:schemeClr val="tx1"/>
          </a:fontRef>
        </p:style>
      </p:cxnSp>
      <p:sp>
        <p:nvSpPr>
          <p:cNvPr id="7" name="Título 1">
            <a:extLst>
              <a:ext uri="{FF2B5EF4-FFF2-40B4-BE49-F238E27FC236}">
                <a16:creationId xmlns:a16="http://schemas.microsoft.com/office/drawing/2014/main" id="{17FFC72E-8A8C-4254-92CD-624DCAEABEBF}"/>
              </a:ext>
            </a:extLst>
          </p:cNvPr>
          <p:cNvSpPr txBox="1">
            <a:spLocks/>
          </p:cNvSpPr>
          <p:nvPr/>
        </p:nvSpPr>
        <p:spPr>
          <a:xfrm>
            <a:off x="1471366" y="3941390"/>
            <a:ext cx="6201268" cy="9701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ES" sz="1800" b="0" i="0" u="none" strike="noStrike" kern="1200" cap="none" spc="0" normalizeH="0" baseline="0" noProof="0" dirty="0">
                <a:ln>
                  <a:noFill/>
                </a:ln>
                <a:solidFill>
                  <a:srgbClr val="172B7E"/>
                </a:solidFill>
                <a:effectLst/>
                <a:uLnTx/>
                <a:uFillTx/>
                <a:latin typeface="Ancizar Serif"/>
                <a:ea typeface="+mj-ea"/>
                <a:cs typeface="Ancizar Serif"/>
              </a:rPr>
              <a:t>Facultad de Ingeniería –Departamento de Ingeniería Civil y Agrícola - Sede Bogotá</a:t>
            </a:r>
          </a:p>
        </p:txBody>
      </p:sp>
      <p:sp>
        <p:nvSpPr>
          <p:cNvPr id="5" name="Footer Placeholder 3">
            <a:extLst>
              <a:ext uri="{FF2B5EF4-FFF2-40B4-BE49-F238E27FC236}">
                <a16:creationId xmlns:a16="http://schemas.microsoft.com/office/drawing/2014/main" id="{08CC4CCE-E42C-42A5-B0B0-717A90C305CA}"/>
              </a:ext>
            </a:extLst>
          </p:cNvPr>
          <p:cNvSpPr>
            <a:spLocks noGrp="1"/>
          </p:cNvSpPr>
          <p:nvPr>
            <p:ph type="ftr" sz="quarter" idx="11"/>
          </p:nvPr>
        </p:nvSpPr>
        <p:spPr>
          <a:xfrm>
            <a:off x="-205035" y="6354762"/>
            <a:ext cx="3352801"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4617B">
                    <a:shade val="90000"/>
                  </a:srgbClr>
                </a:solidFill>
                <a:effectLst/>
                <a:uLnTx/>
                <a:uFillTx/>
                <a:latin typeface="Ancizar Sans" panose="020B0602040300000003" pitchFamily="34" charset="0"/>
                <a:ea typeface="+mn-ea"/>
                <a:cs typeface="+mn-cs"/>
              </a:rPr>
              <a:t>Nestor Mancipe, Ph.D.</a:t>
            </a:r>
          </a:p>
        </p:txBody>
      </p:sp>
      <p:sp>
        <p:nvSpPr>
          <p:cNvPr id="9" name="Date Placeholder 2">
            <a:extLst>
              <a:ext uri="{FF2B5EF4-FFF2-40B4-BE49-F238E27FC236}">
                <a16:creationId xmlns:a16="http://schemas.microsoft.com/office/drawing/2014/main" id="{03C222DA-9C28-49AC-811A-C9514D2F1BF3}"/>
              </a:ext>
            </a:extLst>
          </p:cNvPr>
          <p:cNvSpPr>
            <a:spLocks noGrp="1"/>
          </p:cNvSpPr>
          <p:nvPr>
            <p:ph type="dt" sz="half" idx="10"/>
          </p:nvPr>
        </p:nvSpPr>
        <p:spPr>
          <a:xfrm>
            <a:off x="6343128" y="6354761"/>
            <a:ext cx="2800872"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976AB00B-E0A1-463B-BF41-6D26767E3D5F}" type="datetime1">
              <a:rPr kumimoji="0" lang="en-US" sz="1200" b="0" i="0" u="none" strike="noStrike" kern="1200" cap="none" spc="0" normalizeH="0" baseline="0" noProof="0" smtClean="0">
                <a:ln>
                  <a:noFill/>
                </a:ln>
                <a:solidFill>
                  <a:srgbClr val="04617B">
                    <a:shade val="90000"/>
                  </a:srgbClr>
                </a:solidFill>
                <a:effectLst/>
                <a:uLnTx/>
                <a:uFillTx/>
                <a:latin typeface="Ancizar Sans" panose="020B0602040300000003" pitchFamily="34" charset="0"/>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2/16/2023</a:t>
            </a:fld>
            <a:endParaRPr kumimoji="0" lang="en-US" sz="1200" b="0" i="0" u="none" strike="noStrike" kern="1200" cap="none" spc="0" normalizeH="0" baseline="0" noProof="0" dirty="0">
              <a:ln>
                <a:noFill/>
              </a:ln>
              <a:solidFill>
                <a:srgbClr val="04617B">
                  <a:shade val="90000"/>
                </a:srgbClr>
              </a:solidFill>
              <a:effectLst/>
              <a:uLnTx/>
              <a:uFillTx/>
              <a:latin typeface="Ancizar Sans" panose="020B0602040300000003" pitchFamily="34" charset="0"/>
              <a:ea typeface="+mn-ea"/>
              <a:cs typeface="+mn-cs"/>
            </a:endParaRPr>
          </a:p>
        </p:txBody>
      </p:sp>
    </p:spTree>
    <p:extLst>
      <p:ext uri="{BB962C8B-B14F-4D97-AF65-F5344CB8AC3E}">
        <p14:creationId xmlns:p14="http://schemas.microsoft.com/office/powerpoint/2010/main" val="3809836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D956ED-A9AE-497A-9F8C-270EA40E11A5}"/>
              </a:ext>
            </a:extLst>
          </p:cNvPr>
          <p:cNvSpPr txBox="1">
            <a:spLocks/>
          </p:cNvSpPr>
          <p:nvPr/>
        </p:nvSpPr>
        <p:spPr>
          <a:xfrm>
            <a:off x="5852160" y="2466600"/>
            <a:ext cx="3291840" cy="434191"/>
          </a:xfrm>
          <a:prstGeom prst="rect">
            <a:avLst/>
          </a:prstGeom>
        </p:spPr>
        <p:txBody>
          <a:bodyPr vert="horz" lIns="68580" tIns="34290" rIns="68580" bIns="3429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ES" sz="3000" b="1" i="0" u="none" strike="noStrike" kern="1200" cap="none" spc="0" normalizeH="0" baseline="0" noProof="0" dirty="0">
                <a:ln>
                  <a:noFill/>
                </a:ln>
                <a:solidFill>
                  <a:srgbClr val="172B7E"/>
                </a:solidFill>
                <a:effectLst/>
                <a:uLnTx/>
                <a:uFillTx/>
                <a:latin typeface="Ancizar Sans" panose="020B0602040300000003" pitchFamily="34" charset="0"/>
                <a:ea typeface="+mj-ea"/>
                <a:cs typeface="Ancizar Sans Extrabold"/>
              </a:rPr>
              <a:t>ESQUEMA DOCUMENTO FINAL O TESIS DE MAESTRIA</a:t>
            </a:r>
          </a:p>
        </p:txBody>
      </p:sp>
      <p:sp>
        <p:nvSpPr>
          <p:cNvPr id="33" name="Rectangle 32">
            <a:extLst>
              <a:ext uri="{FF2B5EF4-FFF2-40B4-BE49-F238E27FC236}">
                <a16:creationId xmlns:a16="http://schemas.microsoft.com/office/drawing/2014/main" id="{E1A96CBD-8E57-435C-A833-0C3155480A01}"/>
              </a:ext>
            </a:extLst>
          </p:cNvPr>
          <p:cNvSpPr/>
          <p:nvPr/>
        </p:nvSpPr>
        <p:spPr>
          <a:xfrm>
            <a:off x="100148" y="6221105"/>
            <a:ext cx="5151120" cy="246221"/>
          </a:xfrm>
          <a:prstGeom prst="rect">
            <a:avLst/>
          </a:prstGeom>
        </p:spPr>
        <p:txBody>
          <a:bodyPr wrap="square">
            <a:spAutoFit/>
          </a:bodyPr>
          <a:lstStyle/>
          <a:p>
            <a:r>
              <a:rPr lang="es-CO" sz="1000" i="1" dirty="0">
                <a:solidFill>
                  <a:schemeClr val="bg1"/>
                </a:solidFill>
                <a:latin typeface="Ancizar Sans" panose="020B0602040300000003" pitchFamily="34" charset="0"/>
              </a:rPr>
              <a:t>https://bibliotecas.unal.edu.co/servicios/servicios-en-linea/entrega-de-tesis-y-publicaciones-en-linea</a:t>
            </a:r>
          </a:p>
        </p:txBody>
      </p:sp>
      <p:pic>
        <p:nvPicPr>
          <p:cNvPr id="4" name="Picture 3">
            <a:extLst>
              <a:ext uri="{FF2B5EF4-FFF2-40B4-BE49-F238E27FC236}">
                <a16:creationId xmlns:a16="http://schemas.microsoft.com/office/drawing/2014/main" id="{7E8EE653-2A50-4680-A7D9-EA55B8D3DC9C}"/>
              </a:ext>
            </a:extLst>
          </p:cNvPr>
          <p:cNvPicPr>
            <a:picLocks noChangeAspect="1"/>
          </p:cNvPicPr>
          <p:nvPr/>
        </p:nvPicPr>
        <p:blipFill>
          <a:blip r:embed="rId2"/>
          <a:stretch>
            <a:fillRect/>
          </a:stretch>
        </p:blipFill>
        <p:spPr>
          <a:xfrm>
            <a:off x="100148" y="1"/>
            <a:ext cx="5928033" cy="6130834"/>
          </a:xfrm>
          <a:prstGeom prst="rect">
            <a:avLst/>
          </a:prstGeom>
        </p:spPr>
      </p:pic>
    </p:spTree>
    <p:extLst>
      <p:ext uri="{BB962C8B-B14F-4D97-AF65-F5344CB8AC3E}">
        <p14:creationId xmlns:p14="http://schemas.microsoft.com/office/powerpoint/2010/main" val="405735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D956ED-A9AE-497A-9F8C-270EA40E11A5}"/>
              </a:ext>
            </a:extLst>
          </p:cNvPr>
          <p:cNvSpPr txBox="1">
            <a:spLocks/>
          </p:cNvSpPr>
          <p:nvPr/>
        </p:nvSpPr>
        <p:spPr>
          <a:xfrm>
            <a:off x="318444" y="340297"/>
            <a:ext cx="8701731" cy="434191"/>
          </a:xfrm>
          <a:prstGeom prst="rect">
            <a:avLst/>
          </a:prstGeom>
        </p:spPr>
        <p:txBody>
          <a:bodyPr vert="horz" lIns="68580" tIns="34290" rIns="68580" bIns="3429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ES" sz="3000" b="1" i="0" u="none" strike="noStrike" kern="1200" cap="none" spc="0" normalizeH="0" baseline="0" noProof="0" dirty="0">
                <a:ln>
                  <a:noFill/>
                </a:ln>
                <a:solidFill>
                  <a:srgbClr val="172B7E"/>
                </a:solidFill>
                <a:effectLst/>
                <a:uLnTx/>
                <a:uFillTx/>
                <a:latin typeface="Ancizar Sans" panose="020B0602040300000003" pitchFamily="34" charset="0"/>
                <a:ea typeface="+mj-ea"/>
                <a:cs typeface="Ancizar Sans Extrabold"/>
              </a:rPr>
              <a:t>RESUMEN</a:t>
            </a:r>
          </a:p>
        </p:txBody>
      </p:sp>
      <p:sp>
        <p:nvSpPr>
          <p:cNvPr id="31" name="TextBox 30">
            <a:extLst>
              <a:ext uri="{FF2B5EF4-FFF2-40B4-BE49-F238E27FC236}">
                <a16:creationId xmlns:a16="http://schemas.microsoft.com/office/drawing/2014/main" id="{7E0D555E-E126-42DC-8F83-EEB7901BCB09}"/>
              </a:ext>
            </a:extLst>
          </p:cNvPr>
          <p:cNvSpPr txBox="1"/>
          <p:nvPr/>
        </p:nvSpPr>
        <p:spPr>
          <a:xfrm>
            <a:off x="658448" y="897889"/>
            <a:ext cx="3573918" cy="2031325"/>
          </a:xfrm>
          <a:prstGeom prst="rect">
            <a:avLst/>
          </a:prstGeom>
          <a:noFill/>
        </p:spPr>
        <p:txBody>
          <a:bodyPr wrap="square" rtlCol="0">
            <a:spAutoFit/>
          </a:bodyPr>
          <a:lstStyle/>
          <a:p>
            <a:pPr algn="just"/>
            <a:r>
              <a:rPr lang="es-CO" sz="1400" i="1" u="sng" dirty="0">
                <a:latin typeface="Ancizar Sans" panose="020B0602040300000003" pitchFamily="34" charset="0"/>
              </a:rPr>
              <a:t>PLANTILLA UNAL</a:t>
            </a:r>
          </a:p>
          <a:p>
            <a:pPr marL="171450" indent="-171450" algn="just">
              <a:buFont typeface="Arial" panose="020B0604020202020204" pitchFamily="34" charset="0"/>
              <a:buChar char="•"/>
            </a:pPr>
            <a:r>
              <a:rPr lang="es-CO" sz="1400" dirty="0">
                <a:latin typeface="Ancizar Sans" panose="020B0602040300000003" pitchFamily="34" charset="0"/>
              </a:rPr>
              <a:t>Extensión máxima de 250 palabras. </a:t>
            </a:r>
          </a:p>
          <a:p>
            <a:pPr marL="171450" indent="-171450" algn="just">
              <a:buFont typeface="Arial" panose="020B0604020202020204" pitchFamily="34" charset="0"/>
              <a:buChar char="•"/>
            </a:pPr>
            <a:r>
              <a:rPr lang="es-CO" sz="1400" dirty="0">
                <a:latin typeface="Ancizar Sans" panose="020B0602040300000003" pitchFamily="34" charset="0"/>
              </a:rPr>
              <a:t>Analítico  </a:t>
            </a:r>
            <a:r>
              <a:rPr lang="es-CO" sz="1400" dirty="0">
                <a:latin typeface="Ancizar Sans" panose="020B0602040300000003" pitchFamily="34" charset="0"/>
                <a:sym typeface="Wingdings" panose="05000000000000000000" pitchFamily="2" charset="2"/>
              </a:rPr>
              <a:t> </a:t>
            </a:r>
            <a:r>
              <a:rPr lang="es-CO" sz="1400" dirty="0">
                <a:latin typeface="Ancizar Sans" panose="020B0602040300000003" pitchFamily="34" charset="0"/>
              </a:rPr>
              <a:t>completo, con información cuantitativa y cualitativa</a:t>
            </a:r>
          </a:p>
          <a:p>
            <a:pPr marL="171450" indent="-171450" algn="just">
              <a:buFont typeface="Arial" panose="020B0604020202020204" pitchFamily="34" charset="0"/>
              <a:buChar char="•"/>
            </a:pPr>
            <a:r>
              <a:rPr lang="es-CO" sz="1400" dirty="0">
                <a:latin typeface="Ancizar Sans" panose="020B0602040300000003" pitchFamily="34" charset="0"/>
              </a:rPr>
              <a:t>Apartados: objetivos, diseño, lugar y circunstancias, objetivo del estudio, intervención, mediciones y principales resultados, conclusiones y palabras claves tomadas del texto.</a:t>
            </a:r>
          </a:p>
        </p:txBody>
      </p:sp>
      <p:sp>
        <p:nvSpPr>
          <p:cNvPr id="32" name="TextBox 31">
            <a:extLst>
              <a:ext uri="{FF2B5EF4-FFF2-40B4-BE49-F238E27FC236}">
                <a16:creationId xmlns:a16="http://schemas.microsoft.com/office/drawing/2014/main" id="{768ABF73-2B3C-4B38-B7B3-DA77DEA0C8C0}"/>
              </a:ext>
            </a:extLst>
          </p:cNvPr>
          <p:cNvSpPr txBox="1"/>
          <p:nvPr/>
        </p:nvSpPr>
        <p:spPr>
          <a:xfrm>
            <a:off x="4977902" y="907172"/>
            <a:ext cx="3717607" cy="2246769"/>
          </a:xfrm>
          <a:prstGeom prst="rect">
            <a:avLst/>
          </a:prstGeom>
          <a:noFill/>
        </p:spPr>
        <p:txBody>
          <a:bodyPr wrap="square" rtlCol="0">
            <a:spAutoFit/>
          </a:bodyPr>
          <a:lstStyle/>
          <a:p>
            <a:pPr algn="just"/>
            <a:r>
              <a:rPr lang="es-CO" sz="1400" i="1" u="sng" dirty="0">
                <a:latin typeface="Ancizar Sans" panose="020B0602040300000003" pitchFamily="34" charset="0"/>
              </a:rPr>
              <a:t>SCIELO</a:t>
            </a:r>
          </a:p>
          <a:p>
            <a:pPr marL="171450" indent="-171450" algn="just">
              <a:buFont typeface="Arial" panose="020B0604020202020204" pitchFamily="34" charset="0"/>
              <a:buChar char="•"/>
            </a:pPr>
            <a:r>
              <a:rPr lang="es-CO" sz="1400" dirty="0">
                <a:latin typeface="Ancizar Sans" panose="020B0602040300000003" pitchFamily="34" charset="0"/>
              </a:rPr>
              <a:t>Extensión máxima de 300 palabras. </a:t>
            </a:r>
          </a:p>
          <a:p>
            <a:pPr marL="171450" indent="-171450" algn="just">
              <a:buFont typeface="Arial" panose="020B0604020202020204" pitchFamily="34" charset="0"/>
              <a:buChar char="•"/>
            </a:pPr>
            <a:r>
              <a:rPr lang="es-CO" sz="1400" dirty="0">
                <a:latin typeface="Ancizar Sans" panose="020B0602040300000003" pitchFamily="34" charset="0"/>
              </a:rPr>
              <a:t>Estructurado y consiste en un párrafo formado por un conjunto de frases u oraciones cortas que describen lo más relevante de cada una de las partes del manuscrito</a:t>
            </a:r>
          </a:p>
          <a:p>
            <a:pPr marL="171450" indent="-171450" algn="just">
              <a:buFont typeface="Arial" panose="020B0604020202020204" pitchFamily="34" charset="0"/>
              <a:buChar char="•"/>
            </a:pPr>
            <a:r>
              <a:rPr lang="es-CO" sz="1400" dirty="0">
                <a:latin typeface="Ancizar Sans" panose="020B0602040300000003" pitchFamily="34" charset="0"/>
              </a:rPr>
              <a:t>Apartados: Objetivo, Métodos y materiales, Resultados y discusión, Conclusiones y Palabras clave.</a:t>
            </a:r>
          </a:p>
          <a:p>
            <a:pPr algn="just"/>
            <a:endParaRPr lang="es-CO" sz="1400" dirty="0">
              <a:latin typeface="Ancizar Sans" panose="020B0602040300000003" pitchFamily="34" charset="0"/>
            </a:endParaRPr>
          </a:p>
        </p:txBody>
      </p:sp>
      <p:sp>
        <p:nvSpPr>
          <p:cNvPr id="33" name="Rectangle 32">
            <a:extLst>
              <a:ext uri="{FF2B5EF4-FFF2-40B4-BE49-F238E27FC236}">
                <a16:creationId xmlns:a16="http://schemas.microsoft.com/office/drawing/2014/main" id="{E1A96CBD-8E57-435C-A833-0C3155480A01}"/>
              </a:ext>
            </a:extLst>
          </p:cNvPr>
          <p:cNvSpPr/>
          <p:nvPr/>
        </p:nvSpPr>
        <p:spPr>
          <a:xfrm>
            <a:off x="100148" y="6148657"/>
            <a:ext cx="5151120" cy="707886"/>
          </a:xfrm>
          <a:prstGeom prst="rect">
            <a:avLst/>
          </a:prstGeom>
        </p:spPr>
        <p:txBody>
          <a:bodyPr wrap="square">
            <a:spAutoFit/>
          </a:bodyPr>
          <a:lstStyle/>
          <a:p>
            <a:r>
              <a:rPr lang="es-CO" sz="1000" i="1" dirty="0">
                <a:solidFill>
                  <a:schemeClr val="bg1"/>
                </a:solidFill>
                <a:latin typeface="Ancizar Sans" panose="020B0602040300000003" pitchFamily="34" charset="0"/>
              </a:rPr>
              <a:t>Diez, B. (2007). El resumen de un artículo científico: Qué es y qué no es. Investigación y Educación en Enfermería, 25(1), 14-17. Recuperado el 28 de marzo de 2022 de http://www.scielo.org.co/scielo.php?script=sci_arttext&amp;pid=S0120-53072007000100001&amp;lng=en&amp;tlng=es.</a:t>
            </a:r>
          </a:p>
        </p:txBody>
      </p:sp>
      <p:sp>
        <p:nvSpPr>
          <p:cNvPr id="34" name="Rectangle 33">
            <a:extLst>
              <a:ext uri="{FF2B5EF4-FFF2-40B4-BE49-F238E27FC236}">
                <a16:creationId xmlns:a16="http://schemas.microsoft.com/office/drawing/2014/main" id="{71779EBB-CF28-41A5-B003-5C34ACDB2C8B}"/>
              </a:ext>
            </a:extLst>
          </p:cNvPr>
          <p:cNvSpPr/>
          <p:nvPr/>
        </p:nvSpPr>
        <p:spPr>
          <a:xfrm>
            <a:off x="256903" y="3153941"/>
            <a:ext cx="8630194" cy="2769989"/>
          </a:xfrm>
          <a:prstGeom prst="rect">
            <a:avLst/>
          </a:prstGeom>
        </p:spPr>
        <p:txBody>
          <a:bodyPr wrap="square">
            <a:spAutoFit/>
          </a:bodyPr>
          <a:lstStyle/>
          <a:p>
            <a:r>
              <a:rPr lang="es-CO" sz="1450" b="1" u="sng" dirty="0">
                <a:latin typeface="Ancizar Sans" panose="020B0602040300000003" pitchFamily="34" charset="0"/>
              </a:rPr>
              <a:t>El OBJETIVO</a:t>
            </a:r>
            <a:r>
              <a:rPr lang="es-CO" sz="1450" dirty="0">
                <a:latin typeface="Ancizar Sans" panose="020B0602040300000003" pitchFamily="34" charset="0"/>
              </a:rPr>
              <a:t>: Da cuenta de lo que se intenta alcanzar con los resultados del estudio. Debe responder a la pregunta de investigación o profundización.</a:t>
            </a:r>
          </a:p>
          <a:p>
            <a:r>
              <a:rPr lang="es-CO" sz="1450" b="1" u="sng" dirty="0">
                <a:latin typeface="Ancizar Sans" panose="020B0602040300000003" pitchFamily="34" charset="0"/>
              </a:rPr>
              <a:t>MATERIALES Y MÉTODOS</a:t>
            </a:r>
            <a:r>
              <a:rPr lang="es-CO" sz="1450" dirty="0">
                <a:latin typeface="Ancizar Sans" panose="020B0602040300000003" pitchFamily="34" charset="0"/>
              </a:rPr>
              <a:t>: En este apartado se describe de manera sucinta cómo se hizo el estudio, el diseño del trabajo, la población o muestra y cómo se seleccionó, lugar y fechas inicial y final en que se realizó el estudio, así como los procedimientos, las variables y los métodos estadísticos utilizados para el análisis de los datos.</a:t>
            </a:r>
          </a:p>
          <a:p>
            <a:r>
              <a:rPr lang="es-CO" sz="1450" b="1" u="sng" dirty="0">
                <a:latin typeface="Ancizar Sans" panose="020B0602040300000003" pitchFamily="34" charset="0"/>
              </a:rPr>
              <a:t>RESULTADOS Y DISCUSIÓN</a:t>
            </a:r>
            <a:r>
              <a:rPr lang="es-CO" sz="1450" dirty="0">
                <a:latin typeface="Ancizar Sans" panose="020B0602040300000003" pitchFamily="34" charset="0"/>
              </a:rPr>
              <a:t>: Aquí se enuncian los hallazgos y las observaciones más relevantes mediante la presentación de datos concretos. Se destacan aquí también, los resultados más novedosos, así como su significado10.</a:t>
            </a:r>
          </a:p>
          <a:p>
            <a:r>
              <a:rPr lang="es-CO" sz="1450" b="1" u="sng" dirty="0">
                <a:latin typeface="Ancizar Sans" panose="020B0602040300000003" pitchFamily="34" charset="0"/>
              </a:rPr>
              <a:t>CONCLUSIONES</a:t>
            </a:r>
            <a:r>
              <a:rPr lang="es-CO" sz="1450" dirty="0">
                <a:latin typeface="Ancizar Sans" panose="020B0602040300000003" pitchFamily="34" charset="0"/>
              </a:rPr>
              <a:t>: Las conclusiones deben tener relación directa con el objetivo del estudio y estar respaldadas por los datos obtenidos. En este apartado también se pueden incluir algunas recomendaciones cuando los autores consideren pertinente hacerlas. Es la única parte del resumen que se redacta en tiempo presente11.</a:t>
            </a:r>
          </a:p>
          <a:p>
            <a:r>
              <a:rPr lang="es-CO" sz="1450" b="1" u="sng" dirty="0">
                <a:latin typeface="Ancizar Sans" panose="020B0602040300000003" pitchFamily="34" charset="0"/>
              </a:rPr>
              <a:t>PALABRAS CLAVE</a:t>
            </a:r>
            <a:r>
              <a:rPr lang="es-CO" sz="1450" dirty="0">
                <a:latin typeface="Ancizar Sans" panose="020B0602040300000003" pitchFamily="34" charset="0"/>
              </a:rPr>
              <a:t>: Se incluyen de 3 a 10 palabras o frases cortas relacionadas con el contenido del manuscrito.</a:t>
            </a:r>
          </a:p>
        </p:txBody>
      </p:sp>
      <p:cxnSp>
        <p:nvCxnSpPr>
          <p:cNvPr id="35" name="Straight Connector 34">
            <a:extLst>
              <a:ext uri="{FF2B5EF4-FFF2-40B4-BE49-F238E27FC236}">
                <a16:creationId xmlns:a16="http://schemas.microsoft.com/office/drawing/2014/main" id="{11ECF35B-2312-4A40-849C-24672E941E2B}"/>
              </a:ext>
            </a:extLst>
          </p:cNvPr>
          <p:cNvCxnSpPr/>
          <p:nvPr/>
        </p:nvCxnSpPr>
        <p:spPr>
          <a:xfrm>
            <a:off x="132262" y="3021257"/>
            <a:ext cx="8639583"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Straight Connector 35">
            <a:extLst>
              <a:ext uri="{FF2B5EF4-FFF2-40B4-BE49-F238E27FC236}">
                <a16:creationId xmlns:a16="http://schemas.microsoft.com/office/drawing/2014/main" id="{D7AED1F5-0FF3-4D03-B920-6F68242410FC}"/>
              </a:ext>
            </a:extLst>
          </p:cNvPr>
          <p:cNvCxnSpPr>
            <a:cxnSpLocks/>
          </p:cNvCxnSpPr>
          <p:nvPr/>
        </p:nvCxnSpPr>
        <p:spPr>
          <a:xfrm>
            <a:off x="4809445" y="771312"/>
            <a:ext cx="38915" cy="2249945"/>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0145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D956ED-A9AE-497A-9F8C-270EA40E11A5}"/>
              </a:ext>
            </a:extLst>
          </p:cNvPr>
          <p:cNvSpPr txBox="1">
            <a:spLocks/>
          </p:cNvSpPr>
          <p:nvPr/>
        </p:nvSpPr>
        <p:spPr>
          <a:xfrm>
            <a:off x="310959" y="92730"/>
            <a:ext cx="8701731" cy="434191"/>
          </a:xfrm>
          <a:prstGeom prst="rect">
            <a:avLst/>
          </a:prstGeom>
        </p:spPr>
        <p:txBody>
          <a:bodyPr vert="horz" lIns="68580" tIns="34290" rIns="68580" bIns="3429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ES" sz="3000" b="1" i="0" u="none" strike="noStrike" kern="1200" cap="none" spc="0" normalizeH="0" baseline="0" noProof="0" dirty="0">
                <a:ln>
                  <a:noFill/>
                </a:ln>
                <a:solidFill>
                  <a:srgbClr val="172B7E"/>
                </a:solidFill>
                <a:effectLst/>
                <a:uLnTx/>
                <a:uFillTx/>
                <a:latin typeface="Ancizar Sans" panose="020B0602040300000003" pitchFamily="34" charset="0"/>
                <a:ea typeface="+mj-ea"/>
                <a:cs typeface="Ancizar Sans Extrabold"/>
              </a:rPr>
              <a:t>INTRODUCCIÓN</a:t>
            </a:r>
          </a:p>
        </p:txBody>
      </p:sp>
      <p:sp>
        <p:nvSpPr>
          <p:cNvPr id="33" name="Rectangle 32">
            <a:extLst>
              <a:ext uri="{FF2B5EF4-FFF2-40B4-BE49-F238E27FC236}">
                <a16:creationId xmlns:a16="http://schemas.microsoft.com/office/drawing/2014/main" id="{E1A96CBD-8E57-435C-A833-0C3155480A01}"/>
              </a:ext>
            </a:extLst>
          </p:cNvPr>
          <p:cNvSpPr/>
          <p:nvPr/>
        </p:nvSpPr>
        <p:spPr>
          <a:xfrm>
            <a:off x="100148" y="6148657"/>
            <a:ext cx="5151120" cy="707886"/>
          </a:xfrm>
          <a:prstGeom prst="rect">
            <a:avLst/>
          </a:prstGeom>
        </p:spPr>
        <p:txBody>
          <a:bodyPr wrap="square">
            <a:spAutoFit/>
          </a:bodyPr>
          <a:lstStyle/>
          <a:p>
            <a:r>
              <a:rPr lang="es-CO" sz="1000" i="1" dirty="0">
                <a:solidFill>
                  <a:schemeClr val="bg1"/>
                </a:solidFill>
                <a:latin typeface="Ancizar Sans" panose="020B0602040300000003" pitchFamily="34" charset="0"/>
              </a:rPr>
              <a:t>Diez, B. (2007). El resumen de un artículo científico: Qué es y qué no es. Investigación y Educación en Enfermería, 25(1), 14-17. Recuperado el 28 de marzo de 2022 de http://www.scielo.org.co/scielo.php?script=sci_arttext&amp;pid=S0120-53072007000100001&amp;lng=en&amp;tlng=es.</a:t>
            </a:r>
          </a:p>
        </p:txBody>
      </p:sp>
      <p:sp>
        <p:nvSpPr>
          <p:cNvPr id="7" name="TextBox 6">
            <a:extLst>
              <a:ext uri="{FF2B5EF4-FFF2-40B4-BE49-F238E27FC236}">
                <a16:creationId xmlns:a16="http://schemas.microsoft.com/office/drawing/2014/main" id="{B49DD812-4955-4B4E-8BBE-1FCAD69327E8}"/>
              </a:ext>
            </a:extLst>
          </p:cNvPr>
          <p:cNvSpPr txBox="1"/>
          <p:nvPr/>
        </p:nvSpPr>
        <p:spPr>
          <a:xfrm>
            <a:off x="525914" y="530097"/>
            <a:ext cx="4046086" cy="2246769"/>
          </a:xfrm>
          <a:prstGeom prst="rect">
            <a:avLst/>
          </a:prstGeom>
          <a:noFill/>
        </p:spPr>
        <p:txBody>
          <a:bodyPr wrap="square" rtlCol="0">
            <a:spAutoFit/>
          </a:bodyPr>
          <a:lstStyle/>
          <a:p>
            <a:pPr algn="just"/>
            <a:r>
              <a:rPr lang="es-CO" sz="1400" i="1" u="sng" dirty="0">
                <a:latin typeface="Ancizar Sans" panose="020B0602040300000003" pitchFamily="34" charset="0"/>
              </a:rPr>
              <a:t>PLANTILLA UNAL</a:t>
            </a:r>
          </a:p>
          <a:p>
            <a:pPr algn="just"/>
            <a:r>
              <a:rPr lang="es-CO" sz="1400" dirty="0">
                <a:latin typeface="Ancizar Sans" panose="020B0602040300000003" pitchFamily="34" charset="0"/>
              </a:rPr>
              <a:t>En la introducción, el autor presenta y señala la importancia, el origen (los antecedentes teóricos y prácticos), los objetivos, los alcances, las limitaciones, la metodología empleada, el significado que el estudio tiene en el avance del campo respectivo y su aplicación en el área investigada. </a:t>
            </a:r>
            <a:r>
              <a:rPr lang="es-CO" sz="1400" u="sng" dirty="0">
                <a:latin typeface="Ancizar Sans" panose="020B0602040300000003" pitchFamily="34" charset="0"/>
              </a:rPr>
              <a:t>No debe confundirse con el resumen </a:t>
            </a:r>
            <a:r>
              <a:rPr lang="es-CO" sz="1400" dirty="0">
                <a:latin typeface="Ancizar Sans" panose="020B0602040300000003" pitchFamily="34" charset="0"/>
              </a:rPr>
              <a:t>y se recomienda que la introducción tenga una </a:t>
            </a:r>
            <a:r>
              <a:rPr lang="es-CO" sz="1400" b="1" dirty="0">
                <a:latin typeface="Ancizar Sans" panose="020B0602040300000003" pitchFamily="34" charset="0"/>
              </a:rPr>
              <a:t>extensión de mínimo 2 páginas y máximo de 4 páginas</a:t>
            </a:r>
            <a:r>
              <a:rPr lang="es-CO" sz="1400" dirty="0">
                <a:latin typeface="Ancizar Sans" panose="020B0602040300000003" pitchFamily="34" charset="0"/>
              </a:rPr>
              <a:t>.</a:t>
            </a:r>
          </a:p>
        </p:txBody>
      </p:sp>
      <p:sp>
        <p:nvSpPr>
          <p:cNvPr id="8" name="TextBox 7">
            <a:extLst>
              <a:ext uri="{FF2B5EF4-FFF2-40B4-BE49-F238E27FC236}">
                <a16:creationId xmlns:a16="http://schemas.microsoft.com/office/drawing/2014/main" id="{503B2B5F-062C-4AEF-9388-B3E73A38F289}"/>
              </a:ext>
            </a:extLst>
          </p:cNvPr>
          <p:cNvSpPr txBox="1"/>
          <p:nvPr/>
        </p:nvSpPr>
        <p:spPr>
          <a:xfrm>
            <a:off x="5152073" y="530097"/>
            <a:ext cx="3405051" cy="2246769"/>
          </a:xfrm>
          <a:prstGeom prst="rect">
            <a:avLst/>
          </a:prstGeom>
          <a:noFill/>
        </p:spPr>
        <p:txBody>
          <a:bodyPr wrap="square" rtlCol="0">
            <a:spAutoFit/>
          </a:bodyPr>
          <a:lstStyle/>
          <a:p>
            <a:pPr algn="just"/>
            <a:r>
              <a:rPr lang="es-CO" sz="1400" i="1" u="sng" dirty="0">
                <a:latin typeface="Ancizar Sans" panose="020B0602040300000003" pitchFamily="34" charset="0"/>
              </a:rPr>
              <a:t>SCIELO</a:t>
            </a:r>
          </a:p>
          <a:p>
            <a:pPr algn="just"/>
            <a:r>
              <a:rPr lang="es-CO" sz="1400" dirty="0">
                <a:latin typeface="Ancizar Sans" panose="020B0602040300000003" pitchFamily="34" charset="0"/>
              </a:rPr>
              <a:t>La introducción hace la apertura del artículo, que ambienta y dirige al lector en su lectura; así mismo, le da significado y sentido en la medida que informa el tema a tratar, define el problema de investigación, presenta los antecedentes que fundamentan el estudio, define los objetivos, destaca el valor, el por qué y la utilidad del trabajo realizado.</a:t>
            </a:r>
          </a:p>
          <a:p>
            <a:pPr algn="just"/>
            <a:endParaRPr lang="es-CO" sz="1400" dirty="0">
              <a:latin typeface="Ancizar Sans" panose="020B0602040300000003" pitchFamily="34" charset="0"/>
            </a:endParaRPr>
          </a:p>
        </p:txBody>
      </p:sp>
      <p:sp>
        <p:nvSpPr>
          <p:cNvPr id="10" name="Rectangle 9">
            <a:extLst>
              <a:ext uri="{FF2B5EF4-FFF2-40B4-BE49-F238E27FC236}">
                <a16:creationId xmlns:a16="http://schemas.microsoft.com/office/drawing/2014/main" id="{DAF93F8C-C701-4926-A4EC-959206DC5A61}"/>
              </a:ext>
            </a:extLst>
          </p:cNvPr>
          <p:cNvSpPr/>
          <p:nvPr/>
        </p:nvSpPr>
        <p:spPr>
          <a:xfrm>
            <a:off x="190908" y="2855448"/>
            <a:ext cx="8953092" cy="3293209"/>
          </a:xfrm>
          <a:prstGeom prst="rect">
            <a:avLst/>
          </a:prstGeom>
        </p:spPr>
        <p:txBody>
          <a:bodyPr wrap="square">
            <a:spAutoFit/>
          </a:bodyPr>
          <a:lstStyle/>
          <a:p>
            <a:r>
              <a:rPr lang="es-CO" sz="1600" b="1" u="sng" dirty="0"/>
              <a:t> Importancia del tema</a:t>
            </a:r>
            <a:r>
              <a:rPr lang="es-CO" sz="1600" dirty="0"/>
              <a:t>: Aquí se precisa el qué y el por qué del trabajo realizado con un apoyo bibliográfico vigente y novedoso, así como el valor académico que a manera de justificación logre cautivar al lector. </a:t>
            </a:r>
            <a:r>
              <a:rPr lang="es-CO" sz="1600" b="1" u="sng" dirty="0"/>
              <a:t>Antecedentes conceptuales o históricos del tema</a:t>
            </a:r>
            <a:r>
              <a:rPr lang="es-CO" sz="1600" dirty="0"/>
              <a:t>: Se trata de contextualizar temporal y espacialmente al lector mediante una breve reseña del pasado y el presente del tema objeto del artículo, con el fin de justificar la manera como se tratará en adelante y como una estrategia útil para despertar el interés académico por el artículo.</a:t>
            </a:r>
          </a:p>
          <a:p>
            <a:r>
              <a:rPr lang="es-CO" sz="1600" b="1" u="sng" dirty="0"/>
              <a:t>Definición del problema</a:t>
            </a:r>
            <a:r>
              <a:rPr lang="es-CO" sz="1600" dirty="0"/>
              <a:t>: Después de explicar el problema general se aborda la naturaleza y alcance del problema de investigación. Este se presenta en forma concisa, enunciado a manera de pregunta que no ha sido respondida, pero que se intenta resolver en el desarrollo del artículo. Debe destacarse tanto la magnitud del problema, como su importancia, con el fin de tenerlo en cuenta para el desarrollo de nuevos proyectos.</a:t>
            </a:r>
          </a:p>
          <a:p>
            <a:r>
              <a:rPr lang="es-CO" sz="1600" b="1" u="sng" dirty="0"/>
              <a:t>Objetivos</a:t>
            </a:r>
            <a:r>
              <a:rPr lang="es-CO" sz="1600" dirty="0"/>
              <a:t>: Se recomienda presentarlos en el último párrafo de la introducción. Deben estar en sintonía con la pregunta de investigación y guardar coherencia con el resto de las partes del artículo.</a:t>
            </a:r>
          </a:p>
        </p:txBody>
      </p:sp>
      <p:cxnSp>
        <p:nvCxnSpPr>
          <p:cNvPr id="4" name="Straight Connector 3">
            <a:extLst>
              <a:ext uri="{FF2B5EF4-FFF2-40B4-BE49-F238E27FC236}">
                <a16:creationId xmlns:a16="http://schemas.microsoft.com/office/drawing/2014/main" id="{C9CE4276-F077-4BED-AB71-6945570497FA}"/>
              </a:ext>
            </a:extLst>
          </p:cNvPr>
          <p:cNvCxnSpPr/>
          <p:nvPr/>
        </p:nvCxnSpPr>
        <p:spPr>
          <a:xfrm>
            <a:off x="190908" y="2776866"/>
            <a:ext cx="8639583"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Connector 12">
            <a:extLst>
              <a:ext uri="{FF2B5EF4-FFF2-40B4-BE49-F238E27FC236}">
                <a16:creationId xmlns:a16="http://schemas.microsoft.com/office/drawing/2014/main" id="{0D5F08BE-7486-4DDC-A1BB-BEE908A25F2E}"/>
              </a:ext>
            </a:extLst>
          </p:cNvPr>
          <p:cNvCxnSpPr>
            <a:cxnSpLocks/>
          </p:cNvCxnSpPr>
          <p:nvPr/>
        </p:nvCxnSpPr>
        <p:spPr>
          <a:xfrm>
            <a:off x="4868091" y="526921"/>
            <a:ext cx="38915" cy="2249945"/>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57371958"/>
      </p:ext>
    </p:extLst>
  </p:cSld>
  <p:clrMapOvr>
    <a:masterClrMapping/>
  </p:clrMapOvr>
</p:sld>
</file>

<file path=ppt/theme/theme1.xml><?xml version="1.0" encoding="utf-8"?>
<a:theme xmlns:a="http://schemas.openxmlformats.org/drawingml/2006/main" name="Plantilla-presentac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elo1-presentaciones-un-2018-09-18.pptx" id="{C1BF72F1-90C8-4B8A-A498-C7B4A6F68399}" vid="{835B2783-D1DA-4D07-A1B5-E62E877BC37D}"/>
    </a:ext>
  </a:extLst>
</a:theme>
</file>

<file path=docProps/app.xml><?xml version="1.0" encoding="utf-8"?>
<Properties xmlns="http://schemas.openxmlformats.org/officeDocument/2006/extended-properties" xmlns:vt="http://schemas.openxmlformats.org/officeDocument/2006/docPropsVTypes">
  <Template>Office Theme</Template>
  <TotalTime>411</TotalTime>
  <Words>848</Words>
  <Application>Microsoft Office PowerPoint</Application>
  <PresentationFormat>On-screen Show (4:3)</PresentationFormat>
  <Paragraphs>30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Ancizar Sans</vt:lpstr>
      <vt:lpstr>Ancizar Serif</vt:lpstr>
      <vt:lpstr>Ancizar Serif Extrabold</vt:lpstr>
      <vt:lpstr>Arial</vt:lpstr>
      <vt:lpstr>Calibri</vt:lpstr>
      <vt:lpstr>Plantilla-presentacion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Usuario</dc:creator>
  <cp:lastModifiedBy>Nestor Mancipe</cp:lastModifiedBy>
  <cp:revision>54</cp:revision>
  <dcterms:created xsi:type="dcterms:W3CDTF">2019-09-26T22:58:43Z</dcterms:created>
  <dcterms:modified xsi:type="dcterms:W3CDTF">2023-02-17T01:45:07Z</dcterms:modified>
</cp:coreProperties>
</file>