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84" r:id="rId1"/>
  </p:sldMasterIdLst>
  <p:notesMasterIdLst>
    <p:notesMasterId r:id="rId13"/>
  </p:notesMasterIdLst>
  <p:sldIdLst>
    <p:sldId id="264" r:id="rId2"/>
    <p:sldId id="256" r:id="rId3"/>
    <p:sldId id="346" r:id="rId4"/>
    <p:sldId id="351" r:id="rId5"/>
    <p:sldId id="352" r:id="rId6"/>
    <p:sldId id="354" r:id="rId7"/>
    <p:sldId id="353" r:id="rId8"/>
    <p:sldId id="322" r:id="rId9"/>
    <p:sldId id="347" r:id="rId10"/>
    <p:sldId id="330" r:id="rId11"/>
    <p:sldId id="260" r:id="rId12"/>
  </p:sldIdLst>
  <p:sldSz cx="9144000" cy="6858000" type="screen4x3"/>
  <p:notesSz cx="6858000" cy="9144000"/>
  <p:embeddedFontLst>
    <p:embeddedFont>
      <p:font typeface="Ancizar Sans" panose="020B0602040300000003" pitchFamily="34" charset="0"/>
      <p:regular r:id="rId14"/>
      <p:bold r:id="rId15"/>
      <p:italic r:id="rId16"/>
      <p:boldItalic r:id="rId17"/>
    </p:embeddedFont>
    <p:embeddedFont>
      <p:font typeface="Ancizar Serif" panose="020A0602070300000003" pitchFamily="18" charset="0"/>
      <p:regular r:id="rId18"/>
      <p:bold r:id="rId19"/>
      <p:italic r:id="rId20"/>
      <p:boldItalic r:id="rId21"/>
    </p:embeddedFont>
    <p:embeddedFont>
      <p:font typeface="Ancizar Serif Extrabold" panose="020A0902070300000003" pitchFamily="18" charset="0"/>
      <p:bold r:id="rId22"/>
      <p:boldItalic r:id="rId23"/>
    </p:embeddedFont>
    <p:embeddedFont>
      <p:font typeface="Calibri" panose="020F0502020204030204" pitchFamily="34" charset="0"/>
      <p:regular r:id="rId24"/>
      <p:bold r:id="rId25"/>
      <p:italic r:id="rId26"/>
      <p:boldItalic r:id="rId27"/>
    </p:embeddedFont>
  </p:embeddedFontLst>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E6CC"/>
    <a:srgbClr val="E03A00"/>
    <a:srgbClr val="172B7E"/>
    <a:srgbClr val="2BA287"/>
    <a:srgbClr val="19A78C"/>
    <a:srgbClr val="19937C"/>
    <a:srgbClr val="43AB97"/>
    <a:srgbClr val="CC008C"/>
    <a:srgbClr val="00A480"/>
    <a:srgbClr val="00A4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8" autoAdjust="0"/>
    <p:restoredTop sz="90599" autoAdjust="0"/>
  </p:normalViewPr>
  <p:slideViewPr>
    <p:cSldViewPr snapToGrid="0" snapToObjects="1">
      <p:cViewPr varScale="1">
        <p:scale>
          <a:sx n="100" d="100"/>
          <a:sy n="100" d="100"/>
        </p:scale>
        <p:origin x="208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EE71D3-1067-4107-AECC-D9B6E6E60891}" type="datetimeFigureOut">
              <a:rPr lang="es-CO" smtClean="0"/>
              <a:t>20/04/2022</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3E53D4-25AF-49CE-AAF1-110F105ED3CD}" type="slidenum">
              <a:rPr lang="es-CO" smtClean="0"/>
              <a:t>‹#›</a:t>
            </a:fld>
            <a:endParaRPr lang="es-CO"/>
          </a:p>
        </p:txBody>
      </p:sp>
    </p:spTree>
    <p:extLst>
      <p:ext uri="{BB962C8B-B14F-4D97-AF65-F5344CB8AC3E}">
        <p14:creationId xmlns:p14="http://schemas.microsoft.com/office/powerpoint/2010/main" val="3262508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https://metinvest.jimdofree.com/libros-invest/</a:t>
            </a:r>
          </a:p>
          <a:p>
            <a:endParaRPr lang="en-US" dirty="0"/>
          </a:p>
          <a:p>
            <a:r>
              <a:rPr lang="en-US" dirty="0"/>
              <a:t>https://sites.google.com/site/nuevastecnologiasaplicadas2015/unidad-2/4-definicion-de-marco-teorico-conceptual-y-o-referencia</a:t>
            </a:r>
          </a:p>
        </p:txBody>
      </p:sp>
      <p:sp>
        <p:nvSpPr>
          <p:cNvPr id="4" name="Slide Number Placeholder 3"/>
          <p:cNvSpPr>
            <a:spLocks noGrp="1"/>
          </p:cNvSpPr>
          <p:nvPr>
            <p:ph type="sldNum" sz="quarter" idx="5"/>
          </p:nvPr>
        </p:nvSpPr>
        <p:spPr/>
        <p:txBody>
          <a:bodyPr/>
          <a:lstStyle/>
          <a:p>
            <a:fld id="{BF3E53D4-25AF-49CE-AAF1-110F105ED3CD}" type="slidenum">
              <a:rPr lang="es-CO" smtClean="0"/>
              <a:t>2</a:t>
            </a:fld>
            <a:endParaRPr lang="es-CO"/>
          </a:p>
        </p:txBody>
      </p:sp>
    </p:spTree>
    <p:extLst>
      <p:ext uri="{BB962C8B-B14F-4D97-AF65-F5344CB8AC3E}">
        <p14:creationId xmlns:p14="http://schemas.microsoft.com/office/powerpoint/2010/main" val="138796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latin typeface="Ancizar Sans" panose="020B0602040300000003" pitchFamily="34" charset="0"/>
              </a:rPr>
              <a:t>El marco de referencia puede estar compuesto por los siguientes marcos:</a:t>
            </a:r>
          </a:p>
          <a:p>
            <a:endParaRPr lang="en-US" dirty="0"/>
          </a:p>
        </p:txBody>
      </p:sp>
      <p:sp>
        <p:nvSpPr>
          <p:cNvPr id="4" name="Slide Number Placeholder 3"/>
          <p:cNvSpPr>
            <a:spLocks noGrp="1"/>
          </p:cNvSpPr>
          <p:nvPr>
            <p:ph type="sldNum" sz="quarter" idx="5"/>
          </p:nvPr>
        </p:nvSpPr>
        <p:spPr/>
        <p:txBody>
          <a:bodyPr/>
          <a:lstStyle/>
          <a:p>
            <a:fld id="{BF3E53D4-25AF-49CE-AAF1-110F105ED3CD}" type="slidenum">
              <a:rPr lang="es-CO" smtClean="0"/>
              <a:t>6</a:t>
            </a:fld>
            <a:endParaRPr lang="es-CO"/>
          </a:p>
        </p:txBody>
      </p:sp>
    </p:spTree>
    <p:extLst>
      <p:ext uri="{BB962C8B-B14F-4D97-AF65-F5344CB8AC3E}">
        <p14:creationId xmlns:p14="http://schemas.microsoft.com/office/powerpoint/2010/main" val="807739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3E53D4-25AF-49CE-AAF1-110F105ED3CD}" type="slidenum">
              <a:rPr lang="es-CO" smtClean="0"/>
              <a:t>7</a:t>
            </a:fld>
            <a:endParaRPr lang="es-CO"/>
          </a:p>
        </p:txBody>
      </p:sp>
    </p:spTree>
    <p:extLst>
      <p:ext uri="{BB962C8B-B14F-4D97-AF65-F5344CB8AC3E}">
        <p14:creationId xmlns:p14="http://schemas.microsoft.com/office/powerpoint/2010/main" val="2807797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sz="1800" b="0" i="0" u="none" strike="noStrike" baseline="0" dirty="0">
                <a:latin typeface="Ancizar Sans" panose="020B0602040300000003" pitchFamily="34" charset="0"/>
              </a:rPr>
              <a:t>Para ello, necesitamos elegir las “palabras clave”, “descriptores” o “términos de búsqueda”, los cuales deben ser distintivos del problema de estudio y se extraen de la idea o tema y del planteamiento </a:t>
            </a:r>
            <a:r>
              <a:rPr lang="en-US" sz="1800" b="0" i="0" u="none" strike="noStrike" baseline="0" dirty="0">
                <a:latin typeface="Ancizar Sans" panose="020B0602040300000003" pitchFamily="34" charset="0"/>
              </a:rPr>
              <a:t>del </a:t>
            </a:r>
            <a:r>
              <a:rPr lang="es-CO" sz="1800" b="0" i="0" u="none" strike="noStrike" baseline="0" noProof="0" dirty="0">
                <a:latin typeface="Ancizar Sans" panose="020B0602040300000003" pitchFamily="34" charset="0"/>
              </a:rPr>
              <a:t>problema</a:t>
            </a:r>
            <a:r>
              <a:rPr lang="en-US" sz="1800" b="0" i="0" u="none" strike="noStrike" baseline="0" dirty="0">
                <a:latin typeface="Ancizar Sans" panose="020B0602040300000003" pitchFamily="34" charset="0"/>
              </a:rPr>
              <a:t>.</a:t>
            </a:r>
          </a:p>
          <a:p>
            <a:pPr algn="l"/>
            <a:endParaRPr lang="en-US" sz="1800" b="0" i="0" u="none" strike="noStrike" baseline="0" dirty="0">
              <a:latin typeface="Ancizar Sans" panose="020B0602040300000003" pitchFamily="34" charset="0"/>
            </a:endParaRPr>
          </a:p>
          <a:p>
            <a:pPr algn="l"/>
            <a:r>
              <a:rPr lang="es-ES" sz="1800" b="0" i="0" u="none" strike="noStrike" baseline="0" dirty="0">
                <a:latin typeface="Ancizar Sans" panose="020B0602040300000003" pitchFamily="34" charset="0"/>
              </a:rPr>
              <a:t>Método de mapeo Consiste en elaborar un mapa conceptual para organizar y </a:t>
            </a:r>
            <a:r>
              <a:rPr lang="es-CO" sz="1800" b="0" i="0" u="none" strike="noStrike" baseline="0" noProof="0" dirty="0">
                <a:latin typeface="Ancizar Sans" panose="020B0602040300000003" pitchFamily="34" charset="0"/>
              </a:rPr>
              <a:t>edificar el marco referencia. pag76</a:t>
            </a:r>
          </a:p>
          <a:p>
            <a:pPr algn="l"/>
            <a:endParaRPr lang="en-US" sz="1800" b="0" i="0" u="none" strike="noStrike" baseline="0" dirty="0">
              <a:latin typeface="Ancizar Sans" panose="020B0602040300000003" pitchFamily="34" charset="0"/>
            </a:endParaRPr>
          </a:p>
          <a:p>
            <a:pPr algn="l"/>
            <a:r>
              <a:rPr lang="es-CO" sz="1800" b="0" i="0" u="none" strike="noStrike" baseline="0" noProof="0" dirty="0">
                <a:latin typeface="Ancizar Sans" panose="020B0602040300000003" pitchFamily="34" charset="0"/>
              </a:rPr>
              <a:t>Método de ramificación</a:t>
            </a:r>
            <a:r>
              <a:rPr lang="en-US" sz="1800" b="0" i="0" u="none" strike="noStrike" baseline="0" dirty="0">
                <a:latin typeface="Ancizar Sans" panose="020B0602040300000003" pitchFamily="34" charset="0"/>
              </a:rPr>
              <a:t>: </a:t>
            </a:r>
            <a:r>
              <a:rPr lang="es-ES" sz="1800" b="0" i="0" u="none" strike="noStrike" baseline="0" dirty="0">
                <a:latin typeface="Ancizar Sans" panose="020B0602040300000003" pitchFamily="34" charset="0"/>
              </a:rPr>
              <a:t>desarrollar, en primer lugar, un índice tentativo de éste, global o general, e irlo afinando hasta que sea sumamente específico, luego, se coloca la información (referencias) en el lugar correspondiente dentro </a:t>
            </a:r>
            <a:r>
              <a:rPr lang="en-US" sz="1800" b="0" i="0" u="none" strike="noStrike" baseline="0" dirty="0">
                <a:latin typeface="Ancizar Sans" panose="020B0602040300000003" pitchFamily="34" charset="0"/>
              </a:rPr>
              <a:t>del </a:t>
            </a:r>
            <a:r>
              <a:rPr lang="es-CO" sz="1800" b="0" i="0" u="none" strike="noStrike" baseline="0" noProof="0" dirty="0">
                <a:latin typeface="Ancizar Sans" panose="020B0602040300000003" pitchFamily="34" charset="0"/>
              </a:rPr>
              <a:t>esquema</a:t>
            </a:r>
            <a:r>
              <a:rPr lang="en-US" sz="1800" b="0" i="0" u="none" strike="noStrike" baseline="0" dirty="0">
                <a:latin typeface="Ancizar Sans" panose="020B0602040300000003" pitchFamily="34" charset="0"/>
              </a:rPr>
              <a:t>. Pag78</a:t>
            </a:r>
          </a:p>
          <a:p>
            <a:pPr algn="l"/>
            <a:endParaRPr lang="en-US" dirty="0">
              <a:latin typeface="Ancizar Sans" panose="020B0602040300000003" pitchFamily="34" charset="0"/>
            </a:endParaRPr>
          </a:p>
        </p:txBody>
      </p:sp>
      <p:sp>
        <p:nvSpPr>
          <p:cNvPr id="4" name="Slide Number Placeholder 3"/>
          <p:cNvSpPr>
            <a:spLocks noGrp="1"/>
          </p:cNvSpPr>
          <p:nvPr>
            <p:ph type="sldNum" sz="quarter" idx="5"/>
          </p:nvPr>
        </p:nvSpPr>
        <p:spPr/>
        <p:txBody>
          <a:bodyPr/>
          <a:lstStyle/>
          <a:p>
            <a:fld id="{BF3E53D4-25AF-49CE-AAF1-110F105ED3CD}" type="slidenum">
              <a:rPr lang="es-CO" smtClean="0"/>
              <a:t>9</a:t>
            </a:fld>
            <a:endParaRPr lang="es-CO"/>
          </a:p>
        </p:txBody>
      </p:sp>
    </p:spTree>
    <p:extLst>
      <p:ext uri="{BB962C8B-B14F-4D97-AF65-F5344CB8AC3E}">
        <p14:creationId xmlns:p14="http://schemas.microsoft.com/office/powerpoint/2010/main" val="3810338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s-ES" sz="1800" b="0" i="0" u="none" strike="noStrike" baseline="0" dirty="0">
                <a:solidFill>
                  <a:srgbClr val="000000"/>
                </a:solidFill>
                <a:latin typeface="Ancizar Sans" panose="020B0602040300000003" pitchFamily="34" charset="0"/>
              </a:rPr>
              <a:t>Con el propósito de seleccionar fuentes primarias para elaborar el marco teórico, es conveniente hacerse las siguientes preguntas:</a:t>
            </a:r>
          </a:p>
          <a:p>
            <a:pPr algn="l"/>
            <a:r>
              <a:rPr lang="es-ES" sz="1800" b="0" i="0" u="none" strike="noStrike" baseline="0" dirty="0">
                <a:solidFill>
                  <a:srgbClr val="2AACE3"/>
                </a:solidFill>
                <a:latin typeface="Ancizar Sans" panose="020B0602040300000003" pitchFamily="34" charset="0"/>
              </a:rPr>
              <a:t>• </a:t>
            </a:r>
            <a:r>
              <a:rPr lang="es-ES" sz="1800" b="0" i="0" u="none" strike="noStrike" baseline="0" dirty="0">
                <a:solidFill>
                  <a:srgbClr val="000000"/>
                </a:solidFill>
                <a:latin typeface="Ancizar Sans" panose="020B0602040300000003" pitchFamily="34" charset="0"/>
              </a:rPr>
              <a:t>¿La referencia se relaciona con mi problema de investigación? ¿Cómo?</a:t>
            </a:r>
          </a:p>
          <a:p>
            <a:pPr algn="l"/>
            <a:r>
              <a:rPr lang="en-US" sz="1800" b="0" i="0" u="none" strike="noStrike" baseline="0" dirty="0">
                <a:solidFill>
                  <a:srgbClr val="2AACE3"/>
                </a:solidFill>
                <a:latin typeface="Ancizar Sans" panose="020B0602040300000003" pitchFamily="34" charset="0"/>
              </a:rPr>
              <a:t>• </a:t>
            </a:r>
            <a:r>
              <a:rPr lang="en-US" sz="1800" b="0" i="0" u="none" strike="noStrike" baseline="0" dirty="0">
                <a:solidFill>
                  <a:srgbClr val="000000"/>
                </a:solidFill>
                <a:latin typeface="Ancizar Sans" panose="020B0602040300000003" pitchFamily="34" charset="0"/>
              </a:rPr>
              <a:t>¿</a:t>
            </a:r>
            <a:r>
              <a:rPr lang="en-US" sz="1800" b="0" i="0" u="none" strike="noStrike" baseline="0" dirty="0" err="1">
                <a:solidFill>
                  <a:srgbClr val="000000"/>
                </a:solidFill>
                <a:latin typeface="Ancizar Sans" panose="020B0602040300000003" pitchFamily="34" charset="0"/>
              </a:rPr>
              <a:t>Qué</a:t>
            </a:r>
            <a:r>
              <a:rPr lang="en-US" sz="1800" b="0" i="0" u="none" strike="noStrike" baseline="0" dirty="0">
                <a:solidFill>
                  <a:srgbClr val="000000"/>
                </a:solidFill>
                <a:latin typeface="Ancizar Sans" panose="020B0602040300000003" pitchFamily="34" charset="0"/>
              </a:rPr>
              <a:t> </a:t>
            </a:r>
            <a:r>
              <a:rPr lang="en-US" sz="1800" b="0" i="0" u="none" strike="noStrike" baseline="0" dirty="0" err="1">
                <a:solidFill>
                  <a:srgbClr val="000000"/>
                </a:solidFill>
                <a:latin typeface="Ancizar Sans" panose="020B0602040300000003" pitchFamily="34" charset="0"/>
              </a:rPr>
              <a:t>aspectos</a:t>
            </a:r>
            <a:r>
              <a:rPr lang="en-US" sz="1800" b="0" i="0" u="none" strike="noStrike" baseline="0" dirty="0">
                <a:solidFill>
                  <a:srgbClr val="000000"/>
                </a:solidFill>
                <a:latin typeface="Ancizar Sans" panose="020B0602040300000003" pitchFamily="34" charset="0"/>
              </a:rPr>
              <a:t> </a:t>
            </a:r>
            <a:r>
              <a:rPr lang="en-US" sz="1800" b="0" i="0" u="none" strike="noStrike" baseline="0" dirty="0" err="1">
                <a:solidFill>
                  <a:srgbClr val="000000"/>
                </a:solidFill>
                <a:latin typeface="Ancizar Sans" panose="020B0602040300000003" pitchFamily="34" charset="0"/>
              </a:rPr>
              <a:t>trata</a:t>
            </a:r>
            <a:r>
              <a:rPr lang="en-US" sz="1800" b="0" i="0" u="none" strike="noStrike" baseline="0" dirty="0">
                <a:solidFill>
                  <a:srgbClr val="000000"/>
                </a:solidFill>
                <a:latin typeface="Ancizar Sans" panose="020B0602040300000003" pitchFamily="34" charset="0"/>
              </a:rPr>
              <a:t>?</a:t>
            </a:r>
          </a:p>
          <a:p>
            <a:pPr algn="l"/>
            <a:r>
              <a:rPr lang="es-ES" sz="1800" b="0" i="0" u="none" strike="noStrike" baseline="0" dirty="0">
                <a:solidFill>
                  <a:srgbClr val="2AACE3"/>
                </a:solidFill>
                <a:latin typeface="Ancizar Sans" panose="020B0602040300000003" pitchFamily="34" charset="0"/>
              </a:rPr>
              <a:t>• </a:t>
            </a:r>
            <a:r>
              <a:rPr lang="es-ES" sz="1800" b="0" i="0" u="none" strike="noStrike" baseline="0" dirty="0">
                <a:solidFill>
                  <a:srgbClr val="000000"/>
                </a:solidFill>
                <a:latin typeface="Ancizar Sans" panose="020B0602040300000003" pitchFamily="34" charset="0"/>
              </a:rPr>
              <a:t>¿Ayuda a que se realice más rápido y profundamente mi estudio?</a:t>
            </a:r>
          </a:p>
          <a:p>
            <a:pPr algn="l"/>
            <a:r>
              <a:rPr lang="es-ES" sz="1800" b="0" i="0" u="none" strike="noStrike" baseline="0" dirty="0">
                <a:solidFill>
                  <a:srgbClr val="2AACE3"/>
                </a:solidFill>
                <a:latin typeface="Ancizar Sans" panose="020B0602040300000003" pitchFamily="34" charset="0"/>
              </a:rPr>
              <a:t>• </a:t>
            </a:r>
            <a:r>
              <a:rPr lang="es-ES" sz="1800" b="0" i="0" u="none" strike="noStrike" baseline="0" dirty="0">
                <a:solidFill>
                  <a:srgbClr val="000000"/>
                </a:solidFill>
                <a:latin typeface="Ancizar Sans" panose="020B0602040300000003" pitchFamily="34" charset="0"/>
              </a:rPr>
              <a:t>¿Desde qué óptica y perspectiva aborda el tema (psicológica, antropológica, sociológica, médica,</a:t>
            </a:r>
          </a:p>
          <a:p>
            <a:pPr algn="l"/>
            <a:r>
              <a:rPr lang="en-US" sz="1800" b="0" i="0" u="none" strike="noStrike" baseline="0" dirty="0">
                <a:solidFill>
                  <a:srgbClr val="000000"/>
                </a:solidFill>
                <a:latin typeface="Ancizar Sans" panose="020B0602040300000003" pitchFamily="34" charset="0"/>
              </a:rPr>
              <a:t>legal, </a:t>
            </a:r>
            <a:r>
              <a:rPr lang="en-US" sz="1800" b="0" i="0" u="none" strike="noStrike" baseline="0" dirty="0" err="1">
                <a:solidFill>
                  <a:srgbClr val="000000"/>
                </a:solidFill>
                <a:latin typeface="Ancizar Sans" panose="020B0602040300000003" pitchFamily="34" charset="0"/>
              </a:rPr>
              <a:t>económica</a:t>
            </a:r>
            <a:r>
              <a:rPr lang="en-US" sz="1800" b="0" i="0" u="none" strike="noStrike" baseline="0" dirty="0">
                <a:solidFill>
                  <a:srgbClr val="000000"/>
                </a:solidFill>
                <a:latin typeface="Ancizar Sans" panose="020B0602040300000003" pitchFamily="34" charset="0"/>
              </a:rPr>
              <a:t>, </a:t>
            </a:r>
            <a:r>
              <a:rPr lang="en-US" sz="1800" b="0" i="0" u="none" strike="noStrike" baseline="0" dirty="0" err="1">
                <a:solidFill>
                  <a:srgbClr val="000000"/>
                </a:solidFill>
                <a:latin typeface="Ancizar Sans" panose="020B0602040300000003" pitchFamily="34" charset="0"/>
              </a:rPr>
              <a:t>comunicológica</a:t>
            </a:r>
            <a:r>
              <a:rPr lang="en-US" sz="1800" b="0" i="0" u="none" strike="noStrike" baseline="0" dirty="0">
                <a:solidFill>
                  <a:srgbClr val="000000"/>
                </a:solidFill>
                <a:latin typeface="Ancizar Sans" panose="020B0602040300000003" pitchFamily="34" charset="0"/>
              </a:rPr>
              <a:t>, </a:t>
            </a:r>
            <a:r>
              <a:rPr lang="en-US" sz="1800" b="0" i="0" u="none" strike="noStrike" baseline="0" dirty="0" err="1">
                <a:solidFill>
                  <a:srgbClr val="000000"/>
                </a:solidFill>
                <a:latin typeface="Ancizar Sans" panose="020B0602040300000003" pitchFamily="34" charset="0"/>
              </a:rPr>
              <a:t>administrativa</a:t>
            </a:r>
            <a:r>
              <a:rPr lang="en-US" sz="1800" b="0" i="0" u="none" strike="noStrike" baseline="0" dirty="0">
                <a:solidFill>
                  <a:srgbClr val="000000"/>
                </a:solidFill>
                <a:latin typeface="Ancizar Sans" panose="020B0602040300000003" pitchFamily="34" charset="0"/>
              </a:rPr>
              <a:t>, de </a:t>
            </a:r>
            <a:r>
              <a:rPr lang="en-US" sz="1800" b="0" i="0" u="none" strike="noStrike" baseline="0" dirty="0" err="1">
                <a:solidFill>
                  <a:srgbClr val="000000"/>
                </a:solidFill>
                <a:latin typeface="Ancizar Sans" panose="020B0602040300000003" pitchFamily="34" charset="0"/>
              </a:rPr>
              <a:t>ingeniería</a:t>
            </a:r>
            <a:r>
              <a:rPr lang="en-US" sz="1800" b="0" i="0" u="none" strike="noStrike" baseline="0" dirty="0">
                <a:solidFill>
                  <a:srgbClr val="000000"/>
                </a:solidFill>
                <a:latin typeface="Ancizar Sans" panose="020B0602040300000003" pitchFamily="34" charset="0"/>
              </a:rPr>
              <a:t> industrial, </a:t>
            </a:r>
            <a:r>
              <a:rPr lang="en-US" sz="1800" b="0" i="0" u="none" strike="noStrike" baseline="0" dirty="0" err="1">
                <a:solidFill>
                  <a:srgbClr val="000000"/>
                </a:solidFill>
                <a:latin typeface="Ancizar Sans" panose="020B0602040300000003" pitchFamily="34" charset="0"/>
              </a:rPr>
              <a:t>etcétera</a:t>
            </a:r>
            <a:r>
              <a:rPr lang="en-US" sz="1800" b="0" i="0" u="none" strike="noStrike" baseline="0" dirty="0">
                <a:solidFill>
                  <a:srgbClr val="000000"/>
                </a:solidFill>
                <a:latin typeface="Ancizar Sans" panose="020B0602040300000003" pitchFamily="34" charset="0"/>
              </a:rPr>
              <a:t>)?</a:t>
            </a:r>
            <a:endParaRPr lang="en-US" dirty="0">
              <a:latin typeface="Ancizar Sans" panose="020B0602040300000003" pitchFamily="34" charset="0"/>
            </a:endParaRPr>
          </a:p>
        </p:txBody>
      </p:sp>
      <p:sp>
        <p:nvSpPr>
          <p:cNvPr id="4" name="Slide Number Placeholder 3"/>
          <p:cNvSpPr>
            <a:spLocks noGrp="1"/>
          </p:cNvSpPr>
          <p:nvPr>
            <p:ph type="sldNum" sz="quarter" idx="5"/>
          </p:nvPr>
        </p:nvSpPr>
        <p:spPr/>
        <p:txBody>
          <a:bodyPr/>
          <a:lstStyle/>
          <a:p>
            <a:fld id="{BF3E53D4-25AF-49CE-AAF1-110F105ED3CD}" type="slidenum">
              <a:rPr lang="es-CO" smtClean="0"/>
              <a:t>10</a:t>
            </a:fld>
            <a:endParaRPr lang="es-CO"/>
          </a:p>
        </p:txBody>
      </p:sp>
    </p:spTree>
    <p:extLst>
      <p:ext uri="{BB962C8B-B14F-4D97-AF65-F5344CB8AC3E}">
        <p14:creationId xmlns:p14="http://schemas.microsoft.com/office/powerpoint/2010/main" val="4148708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https://drive.google.com/drive/folders/14q2-PyM0YWIUASV9k7-tUUmF716jvN3i</a:t>
            </a:r>
          </a:p>
        </p:txBody>
      </p:sp>
      <p:sp>
        <p:nvSpPr>
          <p:cNvPr id="4" name="Slide Number Placeholder 3"/>
          <p:cNvSpPr>
            <a:spLocks noGrp="1"/>
          </p:cNvSpPr>
          <p:nvPr>
            <p:ph type="sldNum" sz="quarter" idx="5"/>
          </p:nvPr>
        </p:nvSpPr>
        <p:spPr/>
        <p:txBody>
          <a:bodyPr/>
          <a:lstStyle/>
          <a:p>
            <a:fld id="{BF3E53D4-25AF-49CE-AAF1-110F105ED3CD}" type="slidenum">
              <a:rPr lang="es-CO" smtClean="0"/>
              <a:t>11</a:t>
            </a:fld>
            <a:endParaRPr lang="es-CO"/>
          </a:p>
        </p:txBody>
      </p:sp>
    </p:spTree>
    <p:extLst>
      <p:ext uri="{BB962C8B-B14F-4D97-AF65-F5344CB8AC3E}">
        <p14:creationId xmlns:p14="http://schemas.microsoft.com/office/powerpoint/2010/main" val="2456107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892DB89D-5D07-394E-9E68-0DA793DAC88A}" type="datetimeFigureOut">
              <a:rPr lang="es-ES" smtClean="0"/>
              <a:t>20/04/2022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208117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92DB89D-5D07-394E-9E68-0DA793DAC88A}" type="datetimeFigureOut">
              <a:rPr lang="es-ES" smtClean="0"/>
              <a:t>20/04/2022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1768233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92DB89D-5D07-394E-9E68-0DA793DAC88A}" type="datetimeFigureOut">
              <a:rPr lang="es-ES" smtClean="0"/>
              <a:t>20/04/2022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2163113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92DB89D-5D07-394E-9E68-0DA793DAC88A}" type="datetimeFigureOut">
              <a:rPr lang="es-ES" smtClean="0"/>
              <a:t>20/04/2022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3100552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Marcador de fecha 3"/>
          <p:cNvSpPr>
            <a:spLocks noGrp="1"/>
          </p:cNvSpPr>
          <p:nvPr>
            <p:ph type="dt" sz="half" idx="10"/>
          </p:nvPr>
        </p:nvSpPr>
        <p:spPr/>
        <p:txBody>
          <a:bodyPr/>
          <a:lstStyle/>
          <a:p>
            <a:fld id="{892DB89D-5D07-394E-9E68-0DA793DAC88A}" type="datetimeFigureOut">
              <a:rPr lang="es-ES" smtClean="0"/>
              <a:t>20/04/2022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1840981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892DB89D-5D07-394E-9E68-0DA793DAC88A}" type="datetimeFigureOut">
              <a:rPr lang="es-ES" smtClean="0"/>
              <a:t>20/04/2022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356303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a:t>Haga clic para modificar el estilo de título del patrón</a:t>
            </a:r>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892DB89D-5D07-394E-9E68-0DA793DAC88A}" type="datetimeFigureOut">
              <a:rPr lang="es-ES" smtClean="0"/>
              <a:t>20/04/2022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1934548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892DB89D-5D07-394E-9E68-0DA793DAC88A}" type="datetimeFigureOut">
              <a:rPr lang="es-ES" smtClean="0"/>
              <a:t>20/04/2022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126887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92DB89D-5D07-394E-9E68-0DA793DAC88A}" type="datetimeFigureOut">
              <a:rPr lang="es-ES" smtClean="0"/>
              <a:t>20/04/2022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181841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892DB89D-5D07-394E-9E68-0DA793DAC88A}" type="datetimeFigureOut">
              <a:rPr lang="es-ES" smtClean="0"/>
              <a:t>20/04/2022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3573977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892DB89D-5D07-394E-9E68-0DA793DAC88A}" type="datetimeFigureOut">
              <a:rPr lang="es-ES" smtClean="0"/>
              <a:t>20/04/2022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74998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DB89D-5D07-394E-9E68-0DA793DAC88A}" type="datetimeFigureOut">
              <a:rPr lang="es-ES" smtClean="0"/>
              <a:t>20/04/2022</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C2BA4-81C0-F544-BD72-C8CB9DA7C802}" type="slidenum">
              <a:rPr lang="es-ES" smtClean="0"/>
              <a:t>‹#›</a:t>
            </a:fld>
            <a:endParaRPr lang="es-ES"/>
          </a:p>
        </p:txBody>
      </p:sp>
    </p:spTree>
    <p:extLst>
      <p:ext uri="{BB962C8B-B14F-4D97-AF65-F5344CB8AC3E}">
        <p14:creationId xmlns:p14="http://schemas.microsoft.com/office/powerpoint/2010/main" val="143161880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767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A44A5A0-9EFE-4565-A3E0-1741C9B3E554}"/>
              </a:ext>
            </a:extLst>
          </p:cNvPr>
          <p:cNvSpPr>
            <a:spLocks noGrp="1"/>
          </p:cNvSpPr>
          <p:nvPr>
            <p:ph type="title"/>
          </p:nvPr>
        </p:nvSpPr>
        <p:spPr>
          <a:xfrm>
            <a:off x="-2056101" y="889289"/>
            <a:ext cx="1910627" cy="1143000"/>
          </a:xfrm>
        </p:spPr>
        <p:txBody>
          <a:bodyPr>
            <a:normAutofit/>
          </a:bodyPr>
          <a:lstStyle/>
          <a:p>
            <a:r>
              <a:rPr lang="es-CO" sz="3000" b="1" dirty="0">
                <a:solidFill>
                  <a:srgbClr val="172B7E"/>
                </a:solidFill>
                <a:latin typeface="Ancizar Sans" panose="020B0602040300000003" pitchFamily="34" charset="0"/>
              </a:rPr>
              <a:t>ETAPAS</a:t>
            </a:r>
            <a:endParaRPr lang="en-US" sz="3000" b="1" dirty="0">
              <a:solidFill>
                <a:srgbClr val="172B7E"/>
              </a:solidFill>
              <a:latin typeface="Ancizar Sans" panose="020B0602040300000003" pitchFamily="34" charset="0"/>
            </a:endParaRPr>
          </a:p>
        </p:txBody>
      </p:sp>
      <p:sp>
        <p:nvSpPr>
          <p:cNvPr id="7" name="CuadroTexto 10">
            <a:extLst>
              <a:ext uri="{FF2B5EF4-FFF2-40B4-BE49-F238E27FC236}">
                <a16:creationId xmlns:a16="http://schemas.microsoft.com/office/drawing/2014/main" id="{2D38D26B-E896-469F-822D-E161BE3C78BE}"/>
              </a:ext>
            </a:extLst>
          </p:cNvPr>
          <p:cNvSpPr txBox="1"/>
          <p:nvPr/>
        </p:nvSpPr>
        <p:spPr>
          <a:xfrm>
            <a:off x="259080" y="6294120"/>
            <a:ext cx="3116580" cy="369332"/>
          </a:xfrm>
          <a:prstGeom prst="rect">
            <a:avLst/>
          </a:prstGeom>
          <a:noFill/>
        </p:spPr>
        <p:txBody>
          <a:bodyPr wrap="square" rtlCol="0">
            <a:spAutoFit/>
          </a:bodyPr>
          <a:lstStyle/>
          <a:p>
            <a:r>
              <a:rPr lang="en-US" sz="900" i="1" dirty="0" err="1">
                <a:solidFill>
                  <a:srgbClr val="F2E6CC"/>
                </a:solidFill>
                <a:latin typeface="Ancizar Sans" panose="020B0602040300000003" pitchFamily="34" charset="0"/>
              </a:rPr>
              <a:t>Facultad</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de Ingeniería</a:t>
            </a:r>
            <a:endParaRPr lang="en-US" sz="900" i="1" dirty="0">
              <a:solidFill>
                <a:srgbClr val="F2E6CC"/>
              </a:solidFill>
              <a:latin typeface="Ancizar Sans" panose="020B0602040300000003" pitchFamily="34" charset="0"/>
            </a:endParaRPr>
          </a:p>
          <a:p>
            <a:r>
              <a:rPr lang="en-US" sz="900" i="1" dirty="0" err="1">
                <a:solidFill>
                  <a:srgbClr val="F2E6CC"/>
                </a:solidFill>
                <a:latin typeface="Ancizar Sans" panose="020B0602040300000003" pitchFamily="34" charset="0"/>
              </a:rPr>
              <a:t>Sede</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Bogotá</a:t>
            </a:r>
            <a:endParaRPr lang="es-CO" sz="900" i="1" dirty="0">
              <a:solidFill>
                <a:srgbClr val="F2E6CC"/>
              </a:solidFill>
              <a:latin typeface="Ancizar Sans" panose="020B0602040300000003" pitchFamily="34" charset="0"/>
            </a:endParaRPr>
          </a:p>
        </p:txBody>
      </p:sp>
      <p:sp>
        <p:nvSpPr>
          <p:cNvPr id="12" name="TextBox 11">
            <a:extLst>
              <a:ext uri="{FF2B5EF4-FFF2-40B4-BE49-F238E27FC236}">
                <a16:creationId xmlns:a16="http://schemas.microsoft.com/office/drawing/2014/main" id="{C80A45D4-F078-45FD-BF16-E62ED4E5D442}"/>
              </a:ext>
            </a:extLst>
          </p:cNvPr>
          <p:cNvSpPr txBox="1"/>
          <p:nvPr/>
        </p:nvSpPr>
        <p:spPr>
          <a:xfrm>
            <a:off x="130627" y="4216413"/>
            <a:ext cx="5076825" cy="246221"/>
          </a:xfrm>
          <a:prstGeom prst="rect">
            <a:avLst/>
          </a:prstGeom>
          <a:noFill/>
        </p:spPr>
        <p:txBody>
          <a:bodyPr wrap="square">
            <a:spAutoFit/>
          </a:bodyPr>
          <a:lstStyle/>
          <a:p>
            <a:r>
              <a:rPr lang="en-US" sz="1000" dirty="0" err="1">
                <a:latin typeface="Ancizar Sans" panose="020B0602040300000003" pitchFamily="34" charset="0"/>
              </a:rPr>
              <a:t>Tomado</a:t>
            </a:r>
            <a:r>
              <a:rPr lang="en-US" sz="1000" dirty="0">
                <a:latin typeface="Ancizar Sans" panose="020B0602040300000003" pitchFamily="34" charset="0"/>
              </a:rPr>
              <a:t> de: Gallardo (2017)</a:t>
            </a:r>
          </a:p>
        </p:txBody>
      </p:sp>
      <p:pic>
        <p:nvPicPr>
          <p:cNvPr id="3" name="Picture 2">
            <a:extLst>
              <a:ext uri="{FF2B5EF4-FFF2-40B4-BE49-F238E27FC236}">
                <a16:creationId xmlns:a16="http://schemas.microsoft.com/office/drawing/2014/main" id="{47233B82-8F56-4C77-BA82-F845D200055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130627" y="0"/>
            <a:ext cx="8372105" cy="4243638"/>
          </a:xfrm>
          <a:prstGeom prst="rect">
            <a:avLst/>
          </a:prstGeom>
        </p:spPr>
      </p:pic>
      <p:sp>
        <p:nvSpPr>
          <p:cNvPr id="8" name="TextBox 7">
            <a:extLst>
              <a:ext uri="{FF2B5EF4-FFF2-40B4-BE49-F238E27FC236}">
                <a16:creationId xmlns:a16="http://schemas.microsoft.com/office/drawing/2014/main" id="{7ED390FB-7734-4779-880F-7ED35BE5D6BB}"/>
              </a:ext>
            </a:extLst>
          </p:cNvPr>
          <p:cNvSpPr txBox="1"/>
          <p:nvPr/>
        </p:nvSpPr>
        <p:spPr>
          <a:xfrm>
            <a:off x="-95002" y="4375066"/>
            <a:ext cx="9132125" cy="1754326"/>
          </a:xfrm>
          <a:prstGeom prst="rect">
            <a:avLst/>
          </a:prstGeom>
          <a:noFill/>
        </p:spPr>
        <p:txBody>
          <a:bodyPr wrap="square">
            <a:spAutoFit/>
          </a:bodyPr>
          <a:lstStyle/>
          <a:p>
            <a:pPr algn="r"/>
            <a:r>
              <a:rPr lang="es-ES" dirty="0">
                <a:latin typeface="Ancizar Sans" panose="020B0602040300000003" pitchFamily="34" charset="0"/>
              </a:rPr>
              <a:t>Para analizar las referencias, recordemos que se toma en cuenta:</a:t>
            </a:r>
          </a:p>
          <a:p>
            <a:pPr algn="r"/>
            <a:r>
              <a:rPr lang="es-ES" dirty="0">
                <a:latin typeface="Ancizar Sans" panose="020B0602040300000003" pitchFamily="34" charset="0"/>
              </a:rPr>
              <a:t>• Cercanía o similitud a nuestro planteamiento (utilidad).</a:t>
            </a:r>
          </a:p>
          <a:p>
            <a:pPr algn="r"/>
            <a:r>
              <a:rPr lang="es-ES" dirty="0">
                <a:latin typeface="Ancizar Sans" panose="020B0602040300000003" pitchFamily="34" charset="0"/>
              </a:rPr>
              <a:t>• Semejanza a nuestro método y muestra.</a:t>
            </a:r>
          </a:p>
          <a:p>
            <a:pPr algn="r"/>
            <a:r>
              <a:rPr lang="es-ES" dirty="0">
                <a:latin typeface="Ancizar Sans" panose="020B0602040300000003" pitchFamily="34" charset="0"/>
              </a:rPr>
              <a:t>• Fecha de publicación o difusión (cuanto más reciente, mejor).</a:t>
            </a:r>
          </a:p>
          <a:p>
            <a:pPr algn="r"/>
            <a:r>
              <a:rPr lang="es-ES" dirty="0">
                <a:latin typeface="Ancizar Sans" panose="020B0602040300000003" pitchFamily="34" charset="0"/>
              </a:rPr>
              <a:t>• Que consista en una investigación empírica (recolección y análisis de datos).</a:t>
            </a:r>
          </a:p>
          <a:p>
            <a:pPr algn="r"/>
            <a:r>
              <a:rPr lang="es-ES" dirty="0">
                <a:latin typeface="Ancizar Sans" panose="020B0602040300000003" pitchFamily="34" charset="0"/>
              </a:rPr>
              <a:t>• Rigor y calidad del estudio (cuantitativo, cualitativo o mixto).</a:t>
            </a:r>
            <a:endParaRPr lang="en-US" dirty="0">
              <a:latin typeface="Ancizar Sans" panose="020B0602040300000003" pitchFamily="34" charset="0"/>
            </a:endParaRPr>
          </a:p>
        </p:txBody>
      </p:sp>
    </p:spTree>
    <p:extLst>
      <p:ext uri="{BB962C8B-B14F-4D97-AF65-F5344CB8AC3E}">
        <p14:creationId xmlns:p14="http://schemas.microsoft.com/office/powerpoint/2010/main" val="1360311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96DAC541-7B7A-43D3-8B79-37D633B846F1}">
                <asvg:svgBlip xmlns:asvg="http://schemas.microsoft.com/office/drawing/2016/SVG/main" r:embed="rId4"/>
              </a:ext>
            </a:extLst>
          </a:blip>
          <a:srcRect/>
          <a:stretch>
            <a:fillRect/>
          </a:stretch>
        </a:blipFill>
        <a:effectLst/>
      </p:bgPr>
    </p:bg>
    <p:spTree>
      <p:nvGrpSpPr>
        <p:cNvPr id="1" name=""/>
        <p:cNvGrpSpPr/>
        <p:nvPr/>
      </p:nvGrpSpPr>
      <p:grpSpPr>
        <a:xfrm>
          <a:off x="0" y="0"/>
          <a:ext cx="0" cy="0"/>
          <a:chOff x="0" y="0"/>
          <a:chExt cx="0" cy="0"/>
        </a:xfrm>
      </p:grpSpPr>
      <p:sp>
        <p:nvSpPr>
          <p:cNvPr id="6" name="CuadroTexto 5"/>
          <p:cNvSpPr txBox="1"/>
          <p:nvPr/>
        </p:nvSpPr>
        <p:spPr>
          <a:xfrm>
            <a:off x="3514722" y="2044354"/>
            <a:ext cx="2093483" cy="502702"/>
          </a:xfrm>
          <a:prstGeom prst="rect">
            <a:avLst/>
          </a:prstGeom>
          <a:noFill/>
        </p:spPr>
        <p:txBody>
          <a:bodyPr wrap="square" rtlCol="0">
            <a:spAutoFit/>
          </a:bodyPr>
          <a:lstStyle/>
          <a:p>
            <a:pPr algn="ctr">
              <a:lnSpc>
                <a:spcPct val="80000"/>
              </a:lnSpc>
            </a:pPr>
            <a:r>
              <a:rPr lang="ro-RO" sz="3200" i="1" dirty="0">
                <a:solidFill>
                  <a:srgbClr val="E03A00"/>
                </a:solidFill>
                <a:latin typeface="Ancizar Serif"/>
                <a:cs typeface="Ancizar Serif"/>
              </a:rPr>
              <a:t>Gracias</a:t>
            </a:r>
          </a:p>
        </p:txBody>
      </p:sp>
      <p:sp>
        <p:nvSpPr>
          <p:cNvPr id="3" name="Rectangle 2">
            <a:extLst>
              <a:ext uri="{FF2B5EF4-FFF2-40B4-BE49-F238E27FC236}">
                <a16:creationId xmlns:a16="http://schemas.microsoft.com/office/drawing/2014/main" id="{0A5220ED-7ABC-4D8A-ABA0-A06545D9FF9B}"/>
              </a:ext>
            </a:extLst>
          </p:cNvPr>
          <p:cNvSpPr/>
          <p:nvPr/>
        </p:nvSpPr>
        <p:spPr>
          <a:xfrm>
            <a:off x="307582" y="3403004"/>
            <a:ext cx="8655443" cy="1384995"/>
          </a:xfrm>
          <a:prstGeom prst="rect">
            <a:avLst/>
          </a:prstGeom>
        </p:spPr>
        <p:txBody>
          <a:bodyPr wrap="square">
            <a:spAutoFit/>
          </a:bodyPr>
          <a:lstStyle/>
          <a:p>
            <a:pPr algn="ctr"/>
            <a:r>
              <a:rPr lang="en-US" sz="1400" b="1" dirty="0">
                <a:latin typeface="Ancizar Sans" panose="020B0604020202020204" charset="0"/>
                <a:cs typeface="Times New Roman" panose="02020603050405020304" pitchFamily="18" charset="0"/>
              </a:rPr>
              <a:t>REFERENCIAS</a:t>
            </a:r>
          </a:p>
          <a:p>
            <a:r>
              <a:rPr lang="es-ES" sz="1400" dirty="0">
                <a:latin typeface="Ancizar Sans" panose="020B0604020202020204" charset="0"/>
                <a:cs typeface="Times New Roman" panose="02020603050405020304" pitchFamily="18" charset="0"/>
              </a:rPr>
              <a:t>Palella, S. y </a:t>
            </a:r>
            <a:r>
              <a:rPr lang="es-ES" sz="1400" dirty="0" err="1">
                <a:latin typeface="Ancizar Sans" panose="020B0604020202020204" charset="0"/>
                <a:cs typeface="Times New Roman" panose="02020603050405020304" pitchFamily="18" charset="0"/>
              </a:rPr>
              <a:t>Martins</a:t>
            </a:r>
            <a:r>
              <a:rPr lang="es-ES" sz="1400" dirty="0">
                <a:latin typeface="Ancizar Sans" panose="020B0604020202020204" charset="0"/>
                <a:cs typeface="Times New Roman" panose="02020603050405020304" pitchFamily="18" charset="0"/>
              </a:rPr>
              <a:t>, F. (2012). Metodología de la investigación cuantitativa. Caracas: </a:t>
            </a:r>
            <a:r>
              <a:rPr lang="es-ES" sz="1400" dirty="0" err="1">
                <a:latin typeface="Ancizar Sans" panose="020B0604020202020204" charset="0"/>
                <a:cs typeface="Times New Roman" panose="02020603050405020304" pitchFamily="18" charset="0"/>
              </a:rPr>
              <a:t>Feudpel</a:t>
            </a:r>
            <a:r>
              <a:rPr lang="es-ES" sz="1400" dirty="0">
                <a:latin typeface="Ancizar Sans" panose="020B0604020202020204" charset="0"/>
                <a:cs typeface="Times New Roman" panose="02020603050405020304" pitchFamily="18" charset="0"/>
              </a:rPr>
              <a:t>. </a:t>
            </a:r>
          </a:p>
          <a:p>
            <a:r>
              <a:rPr lang="es-ES" sz="1400" dirty="0">
                <a:latin typeface="Ancizar Sans" panose="020B0604020202020204" charset="0"/>
                <a:cs typeface="Times New Roman" panose="02020603050405020304" pitchFamily="18" charset="0"/>
              </a:rPr>
              <a:t>Bisquerra, R. (2009). Metodología de la investigación educativa. Madrid</a:t>
            </a:r>
            <a:r>
              <a:rPr lang="en-US" sz="1400" dirty="0">
                <a:latin typeface="Ancizar Sans" panose="020B0604020202020204" charset="0"/>
                <a:cs typeface="Times New Roman" panose="02020603050405020304" pitchFamily="18" charset="0"/>
              </a:rPr>
              <a:t>: La </a:t>
            </a:r>
            <a:r>
              <a:rPr lang="en-US" sz="1400" dirty="0" err="1">
                <a:latin typeface="Ancizar Sans" panose="020B0604020202020204" charset="0"/>
                <a:cs typeface="Times New Roman" panose="02020603050405020304" pitchFamily="18" charset="0"/>
              </a:rPr>
              <a:t>Muralla</a:t>
            </a:r>
            <a:r>
              <a:rPr lang="en-US" sz="1400" dirty="0">
                <a:latin typeface="Ancizar Sans" panose="020B0604020202020204" charset="0"/>
                <a:cs typeface="Times New Roman" panose="02020603050405020304" pitchFamily="18" charset="0"/>
              </a:rPr>
              <a:t>. </a:t>
            </a:r>
          </a:p>
          <a:p>
            <a:r>
              <a:rPr lang="es-CO" sz="1400" dirty="0" err="1">
                <a:latin typeface="Ancizar Sans" panose="020B0604020202020204" charset="0"/>
                <a:cs typeface="Times New Roman" panose="02020603050405020304" pitchFamily="18" charset="0"/>
              </a:rPr>
              <a:t>Gallardo</a:t>
            </a:r>
            <a:r>
              <a:rPr lang="es-CO" sz="1400" dirty="0">
                <a:latin typeface="Ancizar Sans" panose="020B0604020202020204" charset="0"/>
                <a:cs typeface="Times New Roman" panose="02020603050405020304" pitchFamily="18" charset="0"/>
              </a:rPr>
              <a:t>, E. (2017). Metodología de la investigación: manual auto informativo interactivo. Huancayo: Universidad Continental.</a:t>
            </a:r>
          </a:p>
          <a:p>
            <a:r>
              <a:rPr lang="es-CO" sz="1400" dirty="0">
                <a:latin typeface="Ancizar Sans" panose="020B0604020202020204" charset="0"/>
                <a:cs typeface="Times New Roman" panose="02020603050405020304" pitchFamily="18" charset="0"/>
              </a:rPr>
              <a:t>Sampieri, R., Fernández, C., y Baptista, M. (2014). Metodología de la investigación. México</a:t>
            </a:r>
            <a:r>
              <a:rPr lang="en-US" sz="1400" dirty="0">
                <a:latin typeface="Ancizar Sans" panose="020B0604020202020204" charset="0"/>
                <a:cs typeface="Times New Roman" panose="02020603050405020304" pitchFamily="18" charset="0"/>
              </a:rPr>
              <a:t>:</a:t>
            </a:r>
            <a:r>
              <a:rPr lang="es-CO" sz="1400" dirty="0">
                <a:latin typeface="Ancizar Sans" panose="020B0604020202020204" charset="0"/>
                <a:cs typeface="Times New Roman" panose="02020603050405020304" pitchFamily="18" charset="0"/>
              </a:rPr>
              <a:t> Mc </a:t>
            </a:r>
            <a:r>
              <a:rPr lang="es-CO" sz="1400" dirty="0" err="1">
                <a:latin typeface="Ancizar Sans" panose="020B0604020202020204" charset="0"/>
                <a:cs typeface="Times New Roman" panose="02020603050405020304" pitchFamily="18" charset="0"/>
              </a:rPr>
              <a:t>GrawHill</a:t>
            </a:r>
            <a:r>
              <a:rPr lang="es-CO" sz="1400" dirty="0">
                <a:latin typeface="Ancizar Sans" panose="020B0604020202020204" charset="0"/>
                <a:cs typeface="Times New Roman" panose="02020603050405020304" pitchFamily="18" charset="0"/>
              </a:rPr>
              <a:t>.</a:t>
            </a:r>
          </a:p>
        </p:txBody>
      </p:sp>
    </p:spTree>
    <p:extLst>
      <p:ext uri="{BB962C8B-B14F-4D97-AF65-F5344CB8AC3E}">
        <p14:creationId xmlns:p14="http://schemas.microsoft.com/office/powerpoint/2010/main" val="4132190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extLst>
              <a:ext uri="{96DAC541-7B7A-43D3-8B79-37D633B846F1}">
                <asvg:svgBlip xmlns:asvg="http://schemas.microsoft.com/office/drawing/2016/SVG/main" r:embed="rId4"/>
              </a:ext>
            </a:extLst>
          </a:blip>
          <a:srcRect/>
          <a:stretch>
            <a:fillRect/>
          </a:stretch>
        </a:blipFill>
        <a:effectLst/>
      </p:bgPr>
    </p:bg>
    <p:spTree>
      <p:nvGrpSpPr>
        <p:cNvPr id="1" name=""/>
        <p:cNvGrpSpPr/>
        <p:nvPr/>
      </p:nvGrpSpPr>
      <p:grpSpPr>
        <a:xfrm>
          <a:off x="0" y="0"/>
          <a:ext cx="0" cy="0"/>
          <a:chOff x="0" y="0"/>
          <a:chExt cx="0" cy="0"/>
        </a:xfrm>
      </p:grpSpPr>
      <p:sp>
        <p:nvSpPr>
          <p:cNvPr id="6" name="Título 1"/>
          <p:cNvSpPr txBox="1">
            <a:spLocks/>
          </p:cNvSpPr>
          <p:nvPr/>
        </p:nvSpPr>
        <p:spPr>
          <a:xfrm>
            <a:off x="1452368" y="1846059"/>
            <a:ext cx="6201268" cy="9701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solidFill>
                  <a:srgbClr val="172B7E"/>
                </a:solidFill>
                <a:latin typeface="Ancizar Serif Extrabold" panose="020A0902070300000003" pitchFamily="18" charset="0"/>
                <a:cs typeface="Ancizar Serif"/>
              </a:rPr>
              <a:t>MARCO DE REFERENCIA</a:t>
            </a:r>
          </a:p>
        </p:txBody>
      </p:sp>
      <p:cxnSp>
        <p:nvCxnSpPr>
          <p:cNvPr id="8" name="Conector recto 7"/>
          <p:cNvCxnSpPr/>
          <p:nvPr/>
        </p:nvCxnSpPr>
        <p:spPr>
          <a:xfrm>
            <a:off x="1678803" y="3377493"/>
            <a:ext cx="5810117" cy="0"/>
          </a:xfrm>
          <a:prstGeom prst="line">
            <a:avLst/>
          </a:prstGeom>
          <a:ln/>
        </p:spPr>
        <p:style>
          <a:lnRef idx="2">
            <a:schemeClr val="dk1"/>
          </a:lnRef>
          <a:fillRef idx="0">
            <a:schemeClr val="dk1"/>
          </a:fillRef>
          <a:effectRef idx="1">
            <a:schemeClr val="dk1"/>
          </a:effectRef>
          <a:fontRef idx="minor">
            <a:schemeClr val="tx1"/>
          </a:fontRef>
        </p:style>
      </p:cxnSp>
      <p:sp>
        <p:nvSpPr>
          <p:cNvPr id="7" name="Título 1">
            <a:extLst>
              <a:ext uri="{FF2B5EF4-FFF2-40B4-BE49-F238E27FC236}">
                <a16:creationId xmlns:a16="http://schemas.microsoft.com/office/drawing/2014/main" id="{17FFC72E-8A8C-4254-92CD-624DCAEABEBF}"/>
              </a:ext>
            </a:extLst>
          </p:cNvPr>
          <p:cNvSpPr txBox="1">
            <a:spLocks/>
          </p:cNvSpPr>
          <p:nvPr/>
        </p:nvSpPr>
        <p:spPr>
          <a:xfrm>
            <a:off x="1471366" y="3941390"/>
            <a:ext cx="6201268" cy="9701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ES" sz="1800" dirty="0">
                <a:solidFill>
                  <a:srgbClr val="172B7E"/>
                </a:solidFill>
                <a:latin typeface="Ancizar Serif"/>
                <a:cs typeface="Ancizar Serif"/>
              </a:rPr>
              <a:t>Facultad de Ingeniería –Departamento de Ingeniería Civil y Agrícola - Sede Bogotá</a:t>
            </a:r>
          </a:p>
        </p:txBody>
      </p:sp>
      <p:sp>
        <p:nvSpPr>
          <p:cNvPr id="5" name="Footer Placeholder 3">
            <a:extLst>
              <a:ext uri="{FF2B5EF4-FFF2-40B4-BE49-F238E27FC236}">
                <a16:creationId xmlns:a16="http://schemas.microsoft.com/office/drawing/2014/main" id="{08CC4CCE-E42C-42A5-B0B0-717A90C305CA}"/>
              </a:ext>
            </a:extLst>
          </p:cNvPr>
          <p:cNvSpPr>
            <a:spLocks noGrp="1"/>
          </p:cNvSpPr>
          <p:nvPr>
            <p:ph type="ftr" sz="quarter" idx="11"/>
          </p:nvPr>
        </p:nvSpPr>
        <p:spPr>
          <a:xfrm>
            <a:off x="-205035" y="6354762"/>
            <a:ext cx="3352801" cy="365125"/>
          </a:xfrm>
        </p:spPr>
        <p:txBody>
          <a:bodyPr/>
          <a:lstStyle/>
          <a:p>
            <a:r>
              <a:rPr lang="en-US" dirty="0">
                <a:solidFill>
                  <a:srgbClr val="04617B">
                    <a:shade val="90000"/>
                  </a:srgbClr>
                </a:solidFill>
                <a:latin typeface="Ancizar Sans" panose="020B0602040300000003" pitchFamily="34" charset="0"/>
              </a:rPr>
              <a:t>Nestor Mancipe, Ph.D.</a:t>
            </a:r>
          </a:p>
        </p:txBody>
      </p:sp>
      <p:sp>
        <p:nvSpPr>
          <p:cNvPr id="9" name="Date Placeholder 2">
            <a:extLst>
              <a:ext uri="{FF2B5EF4-FFF2-40B4-BE49-F238E27FC236}">
                <a16:creationId xmlns:a16="http://schemas.microsoft.com/office/drawing/2014/main" id="{03C222DA-9C28-49AC-811A-C9514D2F1BF3}"/>
              </a:ext>
            </a:extLst>
          </p:cNvPr>
          <p:cNvSpPr>
            <a:spLocks noGrp="1"/>
          </p:cNvSpPr>
          <p:nvPr>
            <p:ph type="dt" sz="half" idx="10"/>
          </p:nvPr>
        </p:nvSpPr>
        <p:spPr>
          <a:xfrm>
            <a:off x="6343128" y="6354761"/>
            <a:ext cx="2800872" cy="365125"/>
          </a:xfrm>
        </p:spPr>
        <p:txBody>
          <a:bodyPr/>
          <a:lstStyle/>
          <a:p>
            <a:pPr algn="ctr"/>
            <a:fld id="{976AB00B-E0A1-463B-BF41-6D26767E3D5F}" type="datetime1">
              <a:rPr lang="en-US" smtClean="0">
                <a:solidFill>
                  <a:srgbClr val="04617B">
                    <a:shade val="90000"/>
                  </a:srgbClr>
                </a:solidFill>
                <a:latin typeface="Ancizar Sans" panose="020B0602040300000003" pitchFamily="34" charset="0"/>
              </a:rPr>
              <a:pPr algn="ctr"/>
              <a:t>4/20/2022</a:t>
            </a:fld>
            <a:endParaRPr lang="en-US" dirty="0">
              <a:solidFill>
                <a:srgbClr val="04617B">
                  <a:shade val="90000"/>
                </a:srgbClr>
              </a:solidFill>
              <a:latin typeface="Ancizar Sans" panose="020B0602040300000003" pitchFamily="34" charset="0"/>
            </a:endParaRPr>
          </a:p>
        </p:txBody>
      </p:sp>
    </p:spTree>
    <p:extLst>
      <p:ext uri="{BB962C8B-B14F-4D97-AF65-F5344CB8AC3E}">
        <p14:creationId xmlns:p14="http://schemas.microsoft.com/office/powerpoint/2010/main" val="3809836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A44A5A0-9EFE-4565-A3E0-1741C9B3E554}"/>
              </a:ext>
            </a:extLst>
          </p:cNvPr>
          <p:cNvSpPr>
            <a:spLocks noGrp="1"/>
          </p:cNvSpPr>
          <p:nvPr>
            <p:ph type="title"/>
          </p:nvPr>
        </p:nvSpPr>
        <p:spPr>
          <a:xfrm>
            <a:off x="457200" y="92044"/>
            <a:ext cx="8229600" cy="737033"/>
          </a:xfrm>
        </p:spPr>
        <p:txBody>
          <a:bodyPr>
            <a:normAutofit/>
          </a:bodyPr>
          <a:lstStyle/>
          <a:p>
            <a:r>
              <a:rPr lang="es-ES" sz="3200" b="1" dirty="0">
                <a:solidFill>
                  <a:srgbClr val="172B7E"/>
                </a:solidFill>
                <a:latin typeface="Ancizar Sans" panose="020B0602040300000003" pitchFamily="34" charset="0"/>
              </a:rPr>
              <a:t>¿QUE ES?</a:t>
            </a:r>
            <a:endParaRPr lang="en-US" sz="3200" b="1" dirty="0">
              <a:solidFill>
                <a:srgbClr val="172B7E"/>
              </a:solidFill>
              <a:latin typeface="Ancizar Sans" panose="020B0602040300000003" pitchFamily="34" charset="0"/>
            </a:endParaRPr>
          </a:p>
        </p:txBody>
      </p:sp>
      <p:sp>
        <p:nvSpPr>
          <p:cNvPr id="7" name="CuadroTexto 10">
            <a:extLst>
              <a:ext uri="{FF2B5EF4-FFF2-40B4-BE49-F238E27FC236}">
                <a16:creationId xmlns:a16="http://schemas.microsoft.com/office/drawing/2014/main" id="{2D38D26B-E896-469F-822D-E161BE3C78BE}"/>
              </a:ext>
            </a:extLst>
          </p:cNvPr>
          <p:cNvSpPr txBox="1"/>
          <p:nvPr/>
        </p:nvSpPr>
        <p:spPr>
          <a:xfrm>
            <a:off x="259080" y="6294120"/>
            <a:ext cx="3116580" cy="369332"/>
          </a:xfrm>
          <a:prstGeom prst="rect">
            <a:avLst/>
          </a:prstGeom>
          <a:noFill/>
        </p:spPr>
        <p:txBody>
          <a:bodyPr wrap="square" rtlCol="0">
            <a:spAutoFit/>
          </a:bodyPr>
          <a:lstStyle/>
          <a:p>
            <a:r>
              <a:rPr lang="en-US" sz="900" i="1" dirty="0" err="1">
                <a:solidFill>
                  <a:srgbClr val="F2E6CC"/>
                </a:solidFill>
                <a:latin typeface="Ancizar Sans" panose="020B0602040300000003" pitchFamily="34" charset="0"/>
              </a:rPr>
              <a:t>Facultad</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de Ingeniería</a:t>
            </a:r>
            <a:endParaRPr lang="en-US" sz="900" i="1" dirty="0">
              <a:solidFill>
                <a:srgbClr val="F2E6CC"/>
              </a:solidFill>
              <a:latin typeface="Ancizar Sans" panose="020B0602040300000003" pitchFamily="34" charset="0"/>
            </a:endParaRPr>
          </a:p>
          <a:p>
            <a:r>
              <a:rPr lang="en-US" sz="900" i="1" dirty="0" err="1">
                <a:solidFill>
                  <a:srgbClr val="F2E6CC"/>
                </a:solidFill>
                <a:latin typeface="Ancizar Sans" panose="020B0602040300000003" pitchFamily="34" charset="0"/>
              </a:rPr>
              <a:t>Sede</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Bogotá</a:t>
            </a:r>
            <a:endParaRPr lang="es-CO" sz="900" i="1" dirty="0">
              <a:solidFill>
                <a:srgbClr val="F2E6CC"/>
              </a:solidFill>
              <a:latin typeface="Ancizar Sans" panose="020B0602040300000003" pitchFamily="34" charset="0"/>
            </a:endParaRPr>
          </a:p>
        </p:txBody>
      </p:sp>
      <p:sp>
        <p:nvSpPr>
          <p:cNvPr id="9" name="TextBox 8">
            <a:extLst>
              <a:ext uri="{FF2B5EF4-FFF2-40B4-BE49-F238E27FC236}">
                <a16:creationId xmlns:a16="http://schemas.microsoft.com/office/drawing/2014/main" id="{A5DDB99A-5A10-4F13-81AD-FC382FF3EC17}"/>
              </a:ext>
            </a:extLst>
          </p:cNvPr>
          <p:cNvSpPr txBox="1"/>
          <p:nvPr/>
        </p:nvSpPr>
        <p:spPr>
          <a:xfrm>
            <a:off x="259080" y="1222496"/>
            <a:ext cx="8884920" cy="4678204"/>
          </a:xfrm>
          <a:prstGeom prst="rect">
            <a:avLst/>
          </a:prstGeom>
          <a:noFill/>
        </p:spPr>
        <p:txBody>
          <a:bodyPr wrap="square">
            <a:spAutoFit/>
          </a:bodyPr>
          <a:lstStyle/>
          <a:p>
            <a:pPr algn="just"/>
            <a:r>
              <a:rPr lang="es-ES" sz="2000" dirty="0">
                <a:latin typeface="Ancizar Sans" panose="020B0602040300000003" pitchFamily="34" charset="0"/>
              </a:rPr>
              <a:t>Una vez que se ha decidido el tema objeto de estudio y se han formulado unas preguntas que guíen la investigación, el paso siguiente consiste en realizar una revisión de la literatura sobre el tema. Esto supone buscar las fuentes documentales que permitan detectar, extraer y recopilar información de interés para construir el marco de referencia pertinente al problema de investigación planteado.</a:t>
            </a:r>
          </a:p>
          <a:p>
            <a:endParaRPr lang="es-CO" dirty="0">
              <a:latin typeface="Ancizar Sans" panose="020B0602040300000003" pitchFamily="34" charset="0"/>
            </a:endParaRPr>
          </a:p>
          <a:p>
            <a:pPr marL="285750" indent="-285750">
              <a:buFont typeface="Wingdings" panose="05000000000000000000" pitchFamily="2" charset="2"/>
              <a:buChar char="§"/>
            </a:pPr>
            <a:r>
              <a:rPr lang="es-ES" sz="2000" dirty="0">
                <a:solidFill>
                  <a:srgbClr val="212529"/>
                </a:solidFill>
                <a:latin typeface="Ancizar Sans" panose="020B0602040300000003" pitchFamily="34" charset="0"/>
              </a:rPr>
              <a:t>Representa un </a:t>
            </a:r>
            <a:r>
              <a:rPr lang="es-ES" sz="2000" b="1" i="1" dirty="0">
                <a:solidFill>
                  <a:srgbClr val="212529"/>
                </a:solidFill>
                <a:latin typeface="Ancizar Sans" panose="020B0602040300000003" pitchFamily="34" charset="0"/>
              </a:rPr>
              <a:t>sistema coordinado, coherente de conceptos y propósitos</a:t>
            </a:r>
            <a:r>
              <a:rPr lang="es-ES" sz="2000" i="1" dirty="0">
                <a:solidFill>
                  <a:srgbClr val="212529"/>
                </a:solidFill>
                <a:latin typeface="Ancizar Sans" panose="020B0602040300000003" pitchFamily="34" charset="0"/>
              </a:rPr>
              <a:t> </a:t>
            </a:r>
            <a:r>
              <a:rPr lang="es-ES" sz="2000" dirty="0">
                <a:solidFill>
                  <a:srgbClr val="212529"/>
                </a:solidFill>
                <a:latin typeface="Ancizar Sans" panose="020B0602040300000003" pitchFamily="34" charset="0"/>
              </a:rPr>
              <a:t>para abordar el problema.</a:t>
            </a:r>
            <a:endParaRPr lang="es-CO" sz="2000" dirty="0">
              <a:solidFill>
                <a:srgbClr val="212529"/>
              </a:solidFill>
              <a:latin typeface="Ancizar Sans" panose="020B0602040300000003" pitchFamily="34" charset="0"/>
            </a:endParaRPr>
          </a:p>
          <a:p>
            <a:pPr marL="285750" indent="-285750">
              <a:buFont typeface="Wingdings" panose="05000000000000000000" pitchFamily="2" charset="2"/>
              <a:buChar char="§"/>
            </a:pPr>
            <a:r>
              <a:rPr lang="es-ES" sz="2000" dirty="0">
                <a:solidFill>
                  <a:srgbClr val="212529"/>
                </a:solidFill>
                <a:latin typeface="Ancizar Sans" panose="020B0602040300000003" pitchFamily="34" charset="0"/>
              </a:rPr>
              <a:t>En él </a:t>
            </a:r>
            <a:r>
              <a:rPr lang="es-ES" sz="2000" b="1" i="1" dirty="0">
                <a:solidFill>
                  <a:srgbClr val="212529"/>
                </a:solidFill>
                <a:latin typeface="Ancizar Sans" panose="020B0602040300000003" pitchFamily="34" charset="0"/>
              </a:rPr>
              <a:t>se amplía la descripción del problema</a:t>
            </a:r>
            <a:r>
              <a:rPr lang="es-ES" sz="2000" dirty="0">
                <a:solidFill>
                  <a:srgbClr val="212529"/>
                </a:solidFill>
                <a:latin typeface="Ancizar Sans" panose="020B0602040300000003" pitchFamily="34" charset="0"/>
              </a:rPr>
              <a:t>, pues permite integrar la teoría con la investigación y establecer sus interrelaciones.</a:t>
            </a:r>
          </a:p>
          <a:p>
            <a:pPr marL="285750" indent="-285750">
              <a:buFont typeface="Wingdings" panose="05000000000000000000" pitchFamily="2" charset="2"/>
              <a:buChar char="§"/>
            </a:pPr>
            <a:r>
              <a:rPr lang="es-ES" sz="2000" dirty="0">
                <a:latin typeface="Ancizar Sans" panose="020B0602040300000003" pitchFamily="34" charset="0"/>
              </a:rPr>
              <a:t>Presenta un </a:t>
            </a:r>
            <a:r>
              <a:rPr lang="es-ES" sz="2000" b="1" i="1" dirty="0">
                <a:latin typeface="Ancizar Sans" panose="020B0602040300000003" pitchFamily="34" charset="0"/>
              </a:rPr>
              <a:t>análisis de teorías, investigaciones y antecedentes </a:t>
            </a:r>
            <a:r>
              <a:rPr lang="es-ES" sz="2000" dirty="0">
                <a:latin typeface="Ancizar Sans" panose="020B0602040300000003" pitchFamily="34" charset="0"/>
              </a:rPr>
              <a:t>en general que se consideren válidos para el adecuado encuadre y fundamentación del estudio.</a:t>
            </a:r>
          </a:p>
          <a:p>
            <a:pPr marL="285750" indent="-285750">
              <a:buFont typeface="Wingdings" panose="05000000000000000000" pitchFamily="2" charset="2"/>
              <a:buChar char="§"/>
            </a:pPr>
            <a:r>
              <a:rPr lang="es-ES" sz="2000" dirty="0">
                <a:latin typeface="Ancizar Sans" panose="020B0602040300000003" pitchFamily="34" charset="0"/>
              </a:rPr>
              <a:t>Aporta el marco de referencia conceptual necesario para </a:t>
            </a:r>
            <a:r>
              <a:rPr lang="es-ES" sz="2000" b="1" i="1" dirty="0">
                <a:latin typeface="Ancizar Sans" panose="020B0602040300000003" pitchFamily="34" charset="0"/>
              </a:rPr>
              <a:t>delimitar el problema, formular definiciones, fundamentar las hipótesis o las afirmaciones </a:t>
            </a:r>
            <a:r>
              <a:rPr lang="es-ES" sz="2000" dirty="0">
                <a:latin typeface="Ancizar Sans" panose="020B0602040300000003" pitchFamily="34" charset="0"/>
              </a:rPr>
              <a:t>que más tarde tendrán que verificarse, e interpretar los resultados del estudio.</a:t>
            </a:r>
          </a:p>
        </p:txBody>
      </p:sp>
    </p:spTree>
    <p:extLst>
      <p:ext uri="{BB962C8B-B14F-4D97-AF65-F5344CB8AC3E}">
        <p14:creationId xmlns:p14="http://schemas.microsoft.com/office/powerpoint/2010/main" val="3753565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A44A5A0-9EFE-4565-A3E0-1741C9B3E554}"/>
              </a:ext>
            </a:extLst>
          </p:cNvPr>
          <p:cNvSpPr>
            <a:spLocks noGrp="1"/>
          </p:cNvSpPr>
          <p:nvPr>
            <p:ph type="title"/>
          </p:nvPr>
        </p:nvSpPr>
        <p:spPr>
          <a:xfrm>
            <a:off x="457200" y="92044"/>
            <a:ext cx="8229600" cy="737033"/>
          </a:xfrm>
        </p:spPr>
        <p:txBody>
          <a:bodyPr>
            <a:normAutofit/>
          </a:bodyPr>
          <a:lstStyle/>
          <a:p>
            <a:r>
              <a:rPr lang="es-ES" sz="3200" b="1" dirty="0">
                <a:solidFill>
                  <a:srgbClr val="172B7E"/>
                </a:solidFill>
                <a:latin typeface="Ancizar Sans" panose="020B0602040300000003" pitchFamily="34" charset="0"/>
              </a:rPr>
              <a:t>¿PARA QUE SIRVE?</a:t>
            </a:r>
            <a:endParaRPr lang="en-US" sz="3200" b="1" dirty="0">
              <a:solidFill>
                <a:srgbClr val="172B7E"/>
              </a:solidFill>
              <a:latin typeface="Ancizar Sans" panose="020B0602040300000003" pitchFamily="34" charset="0"/>
            </a:endParaRPr>
          </a:p>
        </p:txBody>
      </p:sp>
      <p:sp>
        <p:nvSpPr>
          <p:cNvPr id="7" name="CuadroTexto 10">
            <a:extLst>
              <a:ext uri="{FF2B5EF4-FFF2-40B4-BE49-F238E27FC236}">
                <a16:creationId xmlns:a16="http://schemas.microsoft.com/office/drawing/2014/main" id="{2D38D26B-E896-469F-822D-E161BE3C78BE}"/>
              </a:ext>
            </a:extLst>
          </p:cNvPr>
          <p:cNvSpPr txBox="1"/>
          <p:nvPr/>
        </p:nvSpPr>
        <p:spPr>
          <a:xfrm>
            <a:off x="259080" y="6294120"/>
            <a:ext cx="3116580" cy="369332"/>
          </a:xfrm>
          <a:prstGeom prst="rect">
            <a:avLst/>
          </a:prstGeom>
          <a:noFill/>
        </p:spPr>
        <p:txBody>
          <a:bodyPr wrap="square" rtlCol="0">
            <a:spAutoFit/>
          </a:bodyPr>
          <a:lstStyle/>
          <a:p>
            <a:r>
              <a:rPr lang="en-US" sz="900" i="1" dirty="0" err="1">
                <a:solidFill>
                  <a:srgbClr val="F2E6CC"/>
                </a:solidFill>
                <a:latin typeface="Ancizar Sans" panose="020B0602040300000003" pitchFamily="34" charset="0"/>
              </a:rPr>
              <a:t>Facultad</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de Ingeniería</a:t>
            </a:r>
            <a:endParaRPr lang="en-US" sz="900" i="1" dirty="0">
              <a:solidFill>
                <a:srgbClr val="F2E6CC"/>
              </a:solidFill>
              <a:latin typeface="Ancizar Sans" panose="020B0602040300000003" pitchFamily="34" charset="0"/>
            </a:endParaRPr>
          </a:p>
          <a:p>
            <a:r>
              <a:rPr lang="en-US" sz="900" i="1" dirty="0" err="1">
                <a:solidFill>
                  <a:srgbClr val="F2E6CC"/>
                </a:solidFill>
                <a:latin typeface="Ancizar Sans" panose="020B0602040300000003" pitchFamily="34" charset="0"/>
              </a:rPr>
              <a:t>Sede</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Bogotá</a:t>
            </a:r>
            <a:endParaRPr lang="es-CO" sz="900" i="1" dirty="0">
              <a:solidFill>
                <a:srgbClr val="F2E6CC"/>
              </a:solidFill>
              <a:latin typeface="Ancizar Sans" panose="020B0602040300000003" pitchFamily="34" charset="0"/>
            </a:endParaRPr>
          </a:p>
        </p:txBody>
      </p:sp>
      <p:sp>
        <p:nvSpPr>
          <p:cNvPr id="9" name="TextBox 8">
            <a:extLst>
              <a:ext uri="{FF2B5EF4-FFF2-40B4-BE49-F238E27FC236}">
                <a16:creationId xmlns:a16="http://schemas.microsoft.com/office/drawing/2014/main" id="{A5DDB99A-5A10-4F13-81AD-FC382FF3EC17}"/>
              </a:ext>
            </a:extLst>
          </p:cNvPr>
          <p:cNvSpPr txBox="1"/>
          <p:nvPr/>
        </p:nvSpPr>
        <p:spPr>
          <a:xfrm>
            <a:off x="259080" y="1222496"/>
            <a:ext cx="8884920" cy="3739229"/>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es-ES" sz="2000" u="sng" dirty="0">
                <a:solidFill>
                  <a:srgbClr val="212529"/>
                </a:solidFill>
                <a:latin typeface="Ancizar Sans" panose="020B0602040300000003" pitchFamily="34" charset="0"/>
              </a:rPr>
              <a:t>Evitar plagios </a:t>
            </a:r>
            <a:r>
              <a:rPr lang="es-ES" sz="2000" dirty="0">
                <a:solidFill>
                  <a:srgbClr val="212529"/>
                </a:solidFill>
                <a:latin typeface="Ancizar Sans" panose="020B0602040300000003" pitchFamily="34" charset="0"/>
              </a:rPr>
              <a:t>y repeticiones de investigaciones</a:t>
            </a:r>
          </a:p>
          <a:p>
            <a:pPr marL="285750" indent="-285750">
              <a:lnSpc>
                <a:spcPct val="150000"/>
              </a:lnSpc>
              <a:buFont typeface="Wingdings" panose="05000000000000000000" pitchFamily="2" charset="2"/>
              <a:buChar char="§"/>
            </a:pPr>
            <a:r>
              <a:rPr lang="es-ES" sz="2000" dirty="0">
                <a:solidFill>
                  <a:srgbClr val="212529"/>
                </a:solidFill>
                <a:latin typeface="Ancizar Sans" panose="020B0602040300000003" pitchFamily="34" charset="0"/>
              </a:rPr>
              <a:t>Ayuda a </a:t>
            </a:r>
            <a:r>
              <a:rPr lang="es-ES" sz="2000" u="sng" dirty="0">
                <a:solidFill>
                  <a:srgbClr val="212529"/>
                </a:solidFill>
                <a:latin typeface="Ancizar Sans" panose="020B0602040300000003" pitchFamily="34" charset="0"/>
              </a:rPr>
              <a:t>prevenir errores </a:t>
            </a:r>
            <a:r>
              <a:rPr lang="es-ES" sz="2000" dirty="0">
                <a:solidFill>
                  <a:srgbClr val="212529"/>
                </a:solidFill>
                <a:latin typeface="Ancizar Sans" panose="020B0602040300000003" pitchFamily="34" charset="0"/>
              </a:rPr>
              <a:t>que han cometido en otros estudios.</a:t>
            </a:r>
          </a:p>
          <a:p>
            <a:pPr marL="285750" indent="-285750">
              <a:lnSpc>
                <a:spcPct val="150000"/>
              </a:lnSpc>
              <a:buFont typeface="Wingdings" panose="05000000000000000000" pitchFamily="2" charset="2"/>
              <a:buChar char="§"/>
            </a:pPr>
            <a:r>
              <a:rPr lang="es-ES" sz="2000" dirty="0">
                <a:solidFill>
                  <a:srgbClr val="212529"/>
                </a:solidFill>
                <a:latin typeface="Ancizar Sans" panose="020B0602040300000003" pitchFamily="34" charset="0"/>
              </a:rPr>
              <a:t>Orientan </a:t>
            </a:r>
            <a:r>
              <a:rPr lang="es-ES" sz="2000" u="sng" dirty="0">
                <a:solidFill>
                  <a:srgbClr val="212529"/>
                </a:solidFill>
                <a:latin typeface="Ancizar Sans" panose="020B0602040300000003" pitchFamily="34" charset="0"/>
              </a:rPr>
              <a:t>como habrá de realizarse </a:t>
            </a:r>
            <a:r>
              <a:rPr lang="es-ES" sz="2000" dirty="0">
                <a:solidFill>
                  <a:srgbClr val="212529"/>
                </a:solidFill>
                <a:latin typeface="Ancizar Sans" panose="020B0602040300000003" pitchFamily="34" charset="0"/>
              </a:rPr>
              <a:t>el estudio.</a:t>
            </a:r>
          </a:p>
          <a:p>
            <a:pPr marL="285750" indent="-285750">
              <a:lnSpc>
                <a:spcPct val="150000"/>
              </a:lnSpc>
              <a:buFont typeface="Wingdings" panose="05000000000000000000" pitchFamily="2" charset="2"/>
              <a:buChar char="§"/>
            </a:pPr>
            <a:r>
              <a:rPr lang="es-ES" sz="2000" dirty="0">
                <a:solidFill>
                  <a:srgbClr val="212529"/>
                </a:solidFill>
                <a:latin typeface="Ancizar Sans" panose="020B0602040300000003" pitchFamily="34" charset="0"/>
              </a:rPr>
              <a:t>Guía al investigador para </a:t>
            </a:r>
            <a:r>
              <a:rPr lang="es-ES" sz="2000" u="sng" dirty="0">
                <a:solidFill>
                  <a:srgbClr val="212529"/>
                </a:solidFill>
                <a:latin typeface="Ancizar Sans" panose="020B0602040300000003" pitchFamily="34" charset="0"/>
              </a:rPr>
              <a:t>centrarse en el problema</a:t>
            </a:r>
            <a:r>
              <a:rPr lang="es-ES" sz="2000" dirty="0">
                <a:solidFill>
                  <a:srgbClr val="212529"/>
                </a:solidFill>
                <a:latin typeface="Ancizar Sans" panose="020B0602040300000003" pitchFamily="34" charset="0"/>
              </a:rPr>
              <a:t>.</a:t>
            </a:r>
          </a:p>
          <a:p>
            <a:pPr marL="285750" indent="-285750">
              <a:lnSpc>
                <a:spcPct val="150000"/>
              </a:lnSpc>
              <a:buFont typeface="Wingdings" panose="05000000000000000000" pitchFamily="2" charset="2"/>
              <a:buChar char="§"/>
            </a:pPr>
            <a:r>
              <a:rPr lang="es-ES" sz="2000" dirty="0">
                <a:solidFill>
                  <a:srgbClr val="212529"/>
                </a:solidFill>
                <a:latin typeface="Ancizar Sans" panose="020B0602040300000003" pitchFamily="34" charset="0"/>
              </a:rPr>
              <a:t>Documenta la necesidad de realizar el estudio.</a:t>
            </a:r>
          </a:p>
          <a:p>
            <a:pPr marL="285750" indent="-285750">
              <a:lnSpc>
                <a:spcPct val="150000"/>
              </a:lnSpc>
              <a:buFont typeface="Wingdings" panose="05000000000000000000" pitchFamily="2" charset="2"/>
              <a:buChar char="§"/>
            </a:pPr>
            <a:r>
              <a:rPr lang="es-ES" sz="2000" u="sng" dirty="0">
                <a:solidFill>
                  <a:srgbClr val="212529"/>
                </a:solidFill>
                <a:latin typeface="Ancizar Sans" panose="020B0602040300000003" pitchFamily="34" charset="0"/>
              </a:rPr>
              <a:t>Establece o no la hipótesis </a:t>
            </a:r>
            <a:r>
              <a:rPr lang="es-ES" sz="2000" dirty="0">
                <a:solidFill>
                  <a:srgbClr val="212529"/>
                </a:solidFill>
                <a:latin typeface="Ancizar Sans" panose="020B0602040300000003" pitchFamily="34" charset="0"/>
              </a:rPr>
              <a:t>donde se someterán a prueba en la realidad.</a:t>
            </a:r>
          </a:p>
          <a:p>
            <a:pPr marL="285750" indent="-285750">
              <a:lnSpc>
                <a:spcPct val="150000"/>
              </a:lnSpc>
              <a:buFont typeface="Wingdings" panose="05000000000000000000" pitchFamily="2" charset="2"/>
              <a:buChar char="§"/>
            </a:pPr>
            <a:r>
              <a:rPr lang="es-ES" sz="2000" dirty="0">
                <a:solidFill>
                  <a:srgbClr val="212529"/>
                </a:solidFill>
                <a:latin typeface="Ancizar Sans" panose="020B0602040300000003" pitchFamily="34" charset="0"/>
              </a:rPr>
              <a:t>Nuevas áreas de investigación.</a:t>
            </a:r>
          </a:p>
          <a:p>
            <a:pPr marL="285750" indent="-285750">
              <a:lnSpc>
                <a:spcPct val="150000"/>
              </a:lnSpc>
              <a:buFont typeface="Wingdings" panose="05000000000000000000" pitchFamily="2" charset="2"/>
              <a:buChar char="§"/>
            </a:pPr>
            <a:r>
              <a:rPr lang="es-ES" sz="2000" dirty="0">
                <a:solidFill>
                  <a:srgbClr val="212529"/>
                </a:solidFill>
                <a:latin typeface="Ancizar Sans" panose="020B0602040300000003" pitchFamily="34" charset="0"/>
              </a:rPr>
              <a:t>Provee un marco de referencia para </a:t>
            </a:r>
            <a:r>
              <a:rPr lang="es-ES" sz="2000" u="sng" dirty="0">
                <a:solidFill>
                  <a:srgbClr val="212529"/>
                </a:solidFill>
                <a:latin typeface="Ancizar Sans" panose="020B0602040300000003" pitchFamily="34" charset="0"/>
              </a:rPr>
              <a:t>interpretar los resultados del estudio</a:t>
            </a:r>
            <a:r>
              <a:rPr lang="es-ES" sz="2000" dirty="0">
                <a:solidFill>
                  <a:srgbClr val="212529"/>
                </a:solidFill>
                <a:latin typeface="Ancizar Sans" panose="020B0602040300000003" pitchFamily="34" charset="0"/>
              </a:rPr>
              <a:t>. </a:t>
            </a:r>
            <a:endParaRPr lang="es-ES" sz="2000" dirty="0">
              <a:latin typeface="Ancizar Sans" panose="020B0602040300000003" pitchFamily="34" charset="0"/>
            </a:endParaRPr>
          </a:p>
        </p:txBody>
      </p:sp>
    </p:spTree>
    <p:extLst>
      <p:ext uri="{BB962C8B-B14F-4D97-AF65-F5344CB8AC3E}">
        <p14:creationId xmlns:p14="http://schemas.microsoft.com/office/powerpoint/2010/main" val="4262613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A44A5A0-9EFE-4565-A3E0-1741C9B3E554}"/>
              </a:ext>
            </a:extLst>
          </p:cNvPr>
          <p:cNvSpPr>
            <a:spLocks noGrp="1"/>
          </p:cNvSpPr>
          <p:nvPr>
            <p:ph type="title"/>
          </p:nvPr>
        </p:nvSpPr>
        <p:spPr>
          <a:xfrm>
            <a:off x="457200" y="92044"/>
            <a:ext cx="8229600" cy="737033"/>
          </a:xfrm>
        </p:spPr>
        <p:txBody>
          <a:bodyPr>
            <a:normAutofit/>
          </a:bodyPr>
          <a:lstStyle/>
          <a:p>
            <a:r>
              <a:rPr lang="es-ES" sz="3200" b="1" dirty="0">
                <a:solidFill>
                  <a:srgbClr val="172B7E"/>
                </a:solidFill>
                <a:latin typeface="Ancizar Sans" panose="020B0602040300000003" pitchFamily="34" charset="0"/>
              </a:rPr>
              <a:t>GENERALIDADES</a:t>
            </a:r>
            <a:endParaRPr lang="en-US" sz="3200" b="1" dirty="0">
              <a:solidFill>
                <a:srgbClr val="172B7E"/>
              </a:solidFill>
              <a:latin typeface="Ancizar Sans" panose="020B0602040300000003" pitchFamily="34" charset="0"/>
            </a:endParaRPr>
          </a:p>
        </p:txBody>
      </p:sp>
      <p:sp>
        <p:nvSpPr>
          <p:cNvPr id="7" name="CuadroTexto 10">
            <a:extLst>
              <a:ext uri="{FF2B5EF4-FFF2-40B4-BE49-F238E27FC236}">
                <a16:creationId xmlns:a16="http://schemas.microsoft.com/office/drawing/2014/main" id="{2D38D26B-E896-469F-822D-E161BE3C78BE}"/>
              </a:ext>
            </a:extLst>
          </p:cNvPr>
          <p:cNvSpPr txBox="1"/>
          <p:nvPr/>
        </p:nvSpPr>
        <p:spPr>
          <a:xfrm>
            <a:off x="259080" y="6294120"/>
            <a:ext cx="3116580" cy="369332"/>
          </a:xfrm>
          <a:prstGeom prst="rect">
            <a:avLst/>
          </a:prstGeom>
          <a:noFill/>
        </p:spPr>
        <p:txBody>
          <a:bodyPr wrap="square" rtlCol="0">
            <a:spAutoFit/>
          </a:bodyPr>
          <a:lstStyle/>
          <a:p>
            <a:r>
              <a:rPr lang="en-US" sz="900" i="1" dirty="0" err="1">
                <a:solidFill>
                  <a:srgbClr val="F2E6CC"/>
                </a:solidFill>
                <a:latin typeface="Ancizar Sans" panose="020B0602040300000003" pitchFamily="34" charset="0"/>
              </a:rPr>
              <a:t>Facultad</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de Ingeniería</a:t>
            </a:r>
            <a:endParaRPr lang="en-US" sz="900" i="1" dirty="0">
              <a:solidFill>
                <a:srgbClr val="F2E6CC"/>
              </a:solidFill>
              <a:latin typeface="Ancizar Sans" panose="020B0602040300000003" pitchFamily="34" charset="0"/>
            </a:endParaRPr>
          </a:p>
          <a:p>
            <a:r>
              <a:rPr lang="en-US" sz="900" i="1" dirty="0" err="1">
                <a:solidFill>
                  <a:srgbClr val="F2E6CC"/>
                </a:solidFill>
                <a:latin typeface="Ancizar Sans" panose="020B0602040300000003" pitchFamily="34" charset="0"/>
              </a:rPr>
              <a:t>Sede</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Bogotá</a:t>
            </a:r>
            <a:endParaRPr lang="es-CO" sz="900" i="1" dirty="0">
              <a:solidFill>
                <a:srgbClr val="F2E6CC"/>
              </a:solidFill>
              <a:latin typeface="Ancizar Sans" panose="020B0602040300000003" pitchFamily="34" charset="0"/>
            </a:endParaRPr>
          </a:p>
        </p:txBody>
      </p:sp>
      <p:sp>
        <p:nvSpPr>
          <p:cNvPr id="9" name="TextBox 8">
            <a:extLst>
              <a:ext uri="{FF2B5EF4-FFF2-40B4-BE49-F238E27FC236}">
                <a16:creationId xmlns:a16="http://schemas.microsoft.com/office/drawing/2014/main" id="{A5DDB99A-5A10-4F13-81AD-FC382FF3EC17}"/>
              </a:ext>
            </a:extLst>
          </p:cNvPr>
          <p:cNvSpPr txBox="1"/>
          <p:nvPr/>
        </p:nvSpPr>
        <p:spPr>
          <a:xfrm>
            <a:off x="129540" y="999487"/>
            <a:ext cx="8884920" cy="5036572"/>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es-ES" dirty="0">
                <a:solidFill>
                  <a:srgbClr val="212529"/>
                </a:solidFill>
                <a:latin typeface="Ancizar Sans" panose="020B0602040300000003" pitchFamily="34" charset="0"/>
              </a:rPr>
              <a:t>Escrito con </a:t>
            </a:r>
            <a:r>
              <a:rPr lang="es-ES" i="1" dirty="0">
                <a:solidFill>
                  <a:srgbClr val="212529"/>
                </a:solidFill>
                <a:latin typeface="Ancizar Sans" panose="020B0602040300000003" pitchFamily="34" charset="0"/>
              </a:rPr>
              <a:t>coherencia interna, secuencial y lógica</a:t>
            </a:r>
            <a:r>
              <a:rPr lang="es-ES" dirty="0">
                <a:solidFill>
                  <a:srgbClr val="212529"/>
                </a:solidFill>
                <a:latin typeface="Ancizar Sans" panose="020B0602040300000003" pitchFamily="34" charset="0"/>
              </a:rPr>
              <a:t>, el cual utilice referencias de teorías o trabajos anteriores para darle sustento al trabajo de investigación. El escrito define cuáles </a:t>
            </a:r>
            <a:r>
              <a:rPr lang="es-ES" b="1" u="sng" dirty="0">
                <a:solidFill>
                  <a:srgbClr val="212529"/>
                </a:solidFill>
                <a:latin typeface="Ancizar Sans" panose="020B0602040300000003" pitchFamily="34" charset="0"/>
              </a:rPr>
              <a:t>conceptos</a:t>
            </a:r>
            <a:r>
              <a:rPr lang="es-ES" dirty="0">
                <a:solidFill>
                  <a:srgbClr val="212529"/>
                </a:solidFill>
                <a:latin typeface="Ancizar Sans" panose="020B0602040300000003" pitchFamily="34" charset="0"/>
              </a:rPr>
              <a:t> se utilizarán, las </a:t>
            </a:r>
            <a:r>
              <a:rPr lang="es-ES" b="1" u="sng" dirty="0">
                <a:solidFill>
                  <a:srgbClr val="212529"/>
                </a:solidFill>
                <a:latin typeface="Ancizar Sans" panose="020B0602040300000003" pitchFamily="34" charset="0"/>
              </a:rPr>
              <a:t>variables</a:t>
            </a:r>
            <a:r>
              <a:rPr lang="es-ES" dirty="0">
                <a:solidFill>
                  <a:srgbClr val="212529"/>
                </a:solidFill>
                <a:latin typeface="Ancizar Sans" panose="020B0602040300000003" pitchFamily="34" charset="0"/>
              </a:rPr>
              <a:t>, lo </a:t>
            </a:r>
            <a:r>
              <a:rPr lang="es-ES" b="1" u="sng" dirty="0">
                <a:solidFill>
                  <a:srgbClr val="212529"/>
                </a:solidFill>
                <a:latin typeface="Ancizar Sans" panose="020B0602040300000003" pitchFamily="34" charset="0"/>
              </a:rPr>
              <a:t>referentes empíricos</a:t>
            </a:r>
            <a:r>
              <a:rPr lang="es-ES" dirty="0">
                <a:solidFill>
                  <a:srgbClr val="212529"/>
                </a:solidFill>
                <a:latin typeface="Ancizar Sans" panose="020B0602040300000003" pitchFamily="34" charset="0"/>
              </a:rPr>
              <a:t>, el </a:t>
            </a:r>
            <a:r>
              <a:rPr lang="es-ES" b="1" u="sng" dirty="0">
                <a:solidFill>
                  <a:srgbClr val="212529"/>
                </a:solidFill>
                <a:latin typeface="Ancizar Sans" panose="020B0602040300000003" pitchFamily="34" charset="0"/>
              </a:rPr>
              <a:t>enfoque de la investigación</a:t>
            </a:r>
            <a:r>
              <a:rPr lang="es-ES" dirty="0">
                <a:solidFill>
                  <a:srgbClr val="212529"/>
                </a:solidFill>
                <a:latin typeface="Ancizar Sans" panose="020B0602040300000003" pitchFamily="34" charset="0"/>
              </a:rPr>
              <a:t>, que </a:t>
            </a:r>
            <a:r>
              <a:rPr lang="es-ES" b="1" u="sng" dirty="0">
                <a:solidFill>
                  <a:srgbClr val="212529"/>
                </a:solidFill>
                <a:latin typeface="Ancizar Sans" panose="020B0602040300000003" pitchFamily="34" charset="0"/>
              </a:rPr>
              <a:t>resultados se han obtenido en otras investigaciones similares</a:t>
            </a:r>
            <a:r>
              <a:rPr lang="es-ES" dirty="0">
                <a:solidFill>
                  <a:srgbClr val="212529"/>
                </a:solidFill>
                <a:latin typeface="Ancizar Sans" panose="020B0602040300000003" pitchFamily="34" charset="0"/>
              </a:rPr>
              <a:t>, de tal manera que pueda introducirse el problema de investigación y comprenderlo sin dificultad.</a:t>
            </a:r>
          </a:p>
          <a:p>
            <a:pPr marL="342900" indent="-342900" algn="just">
              <a:lnSpc>
                <a:spcPct val="150000"/>
              </a:lnSpc>
              <a:buFont typeface="Wingdings" panose="05000000000000000000" pitchFamily="2" charset="2"/>
              <a:buChar char="§"/>
            </a:pPr>
            <a:r>
              <a:rPr lang="es-ES" dirty="0">
                <a:latin typeface="Ancizar Sans" panose="020B0602040300000003" pitchFamily="34" charset="0"/>
              </a:rPr>
              <a:t>Un buen "marco referencial" </a:t>
            </a:r>
            <a:r>
              <a:rPr lang="es-ES" b="1" dirty="0">
                <a:latin typeface="Ancizar Sans" panose="020B0602040300000003" pitchFamily="34" charset="0"/>
              </a:rPr>
              <a:t>no es aquel que contiene muchas páginas</a:t>
            </a:r>
            <a:r>
              <a:rPr lang="es-ES" dirty="0">
                <a:latin typeface="Ancizar Sans" panose="020B0602040300000003" pitchFamily="34" charset="0"/>
              </a:rPr>
              <a:t>, sino el que </a:t>
            </a:r>
            <a:r>
              <a:rPr lang="es-ES" i="1" u="sng" dirty="0">
                <a:latin typeface="Ancizar Sans" panose="020B0602040300000003" pitchFamily="34" charset="0"/>
              </a:rPr>
              <a:t>trata con profundidad únicamente los aspectos relacionados con el problema</a:t>
            </a:r>
            <a:r>
              <a:rPr lang="es-ES" dirty="0">
                <a:latin typeface="Ancizar Sans" panose="020B0602040300000003" pitchFamily="34" charset="0"/>
              </a:rPr>
              <a:t>, y vincula lógica y coherentemente los conocimientos, conceptos, variables y proposiciones existentes que se trataran en la investigación.</a:t>
            </a:r>
          </a:p>
          <a:p>
            <a:pPr marL="342900" indent="-342900" algn="just">
              <a:lnSpc>
                <a:spcPct val="150000"/>
              </a:lnSpc>
              <a:buFont typeface="Wingdings" panose="05000000000000000000" pitchFamily="2" charset="2"/>
              <a:buChar char="§"/>
            </a:pPr>
            <a:r>
              <a:rPr lang="es-ES" dirty="0">
                <a:latin typeface="Ancizar Sans" panose="020B0602040300000003" pitchFamily="34" charset="0"/>
              </a:rPr>
              <a:t>Construir el "marco referencial" no significa solo reunir información, sino también ligarla e interrelacionarla coherentemente en un escrito, de manera que sirva como fundamento y que respalde el trabajo de investigación a realizar.</a:t>
            </a:r>
          </a:p>
        </p:txBody>
      </p:sp>
    </p:spTree>
    <p:extLst>
      <p:ext uri="{BB962C8B-B14F-4D97-AF65-F5344CB8AC3E}">
        <p14:creationId xmlns:p14="http://schemas.microsoft.com/office/powerpoint/2010/main" val="3639081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A44A5A0-9EFE-4565-A3E0-1741C9B3E554}"/>
              </a:ext>
            </a:extLst>
          </p:cNvPr>
          <p:cNvSpPr>
            <a:spLocks noGrp="1"/>
          </p:cNvSpPr>
          <p:nvPr>
            <p:ph type="title"/>
          </p:nvPr>
        </p:nvSpPr>
        <p:spPr>
          <a:xfrm>
            <a:off x="457200" y="92044"/>
            <a:ext cx="8229600" cy="737033"/>
          </a:xfrm>
        </p:spPr>
        <p:txBody>
          <a:bodyPr>
            <a:normAutofit/>
          </a:bodyPr>
          <a:lstStyle/>
          <a:p>
            <a:r>
              <a:rPr lang="es-ES" sz="3200" b="1" dirty="0">
                <a:solidFill>
                  <a:srgbClr val="172B7E"/>
                </a:solidFill>
                <a:latin typeface="Ancizar Sans" panose="020B0602040300000003" pitchFamily="34" charset="0"/>
              </a:rPr>
              <a:t>COMPOSICIÓN</a:t>
            </a:r>
            <a:endParaRPr lang="en-US" sz="3200" b="1" dirty="0">
              <a:solidFill>
                <a:srgbClr val="172B7E"/>
              </a:solidFill>
              <a:latin typeface="Ancizar Sans" panose="020B0602040300000003" pitchFamily="34" charset="0"/>
            </a:endParaRPr>
          </a:p>
        </p:txBody>
      </p:sp>
      <p:sp>
        <p:nvSpPr>
          <p:cNvPr id="7" name="CuadroTexto 10">
            <a:extLst>
              <a:ext uri="{FF2B5EF4-FFF2-40B4-BE49-F238E27FC236}">
                <a16:creationId xmlns:a16="http://schemas.microsoft.com/office/drawing/2014/main" id="{2D38D26B-E896-469F-822D-E161BE3C78BE}"/>
              </a:ext>
            </a:extLst>
          </p:cNvPr>
          <p:cNvSpPr txBox="1"/>
          <p:nvPr/>
        </p:nvSpPr>
        <p:spPr>
          <a:xfrm>
            <a:off x="259080" y="6294120"/>
            <a:ext cx="3116580" cy="369332"/>
          </a:xfrm>
          <a:prstGeom prst="rect">
            <a:avLst/>
          </a:prstGeom>
          <a:noFill/>
        </p:spPr>
        <p:txBody>
          <a:bodyPr wrap="square" rtlCol="0">
            <a:spAutoFit/>
          </a:bodyPr>
          <a:lstStyle/>
          <a:p>
            <a:r>
              <a:rPr lang="en-US" sz="900" i="1" dirty="0" err="1">
                <a:solidFill>
                  <a:srgbClr val="F2E6CC"/>
                </a:solidFill>
                <a:latin typeface="Ancizar Sans" panose="020B0602040300000003" pitchFamily="34" charset="0"/>
              </a:rPr>
              <a:t>Facultad</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de Ingeniería</a:t>
            </a:r>
            <a:endParaRPr lang="en-US" sz="900" i="1" dirty="0">
              <a:solidFill>
                <a:srgbClr val="F2E6CC"/>
              </a:solidFill>
              <a:latin typeface="Ancizar Sans" panose="020B0602040300000003" pitchFamily="34" charset="0"/>
            </a:endParaRPr>
          </a:p>
          <a:p>
            <a:r>
              <a:rPr lang="en-US" sz="900" i="1" dirty="0" err="1">
                <a:solidFill>
                  <a:srgbClr val="F2E6CC"/>
                </a:solidFill>
                <a:latin typeface="Ancizar Sans" panose="020B0602040300000003" pitchFamily="34" charset="0"/>
              </a:rPr>
              <a:t>Sede</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Bogotá</a:t>
            </a:r>
            <a:endParaRPr lang="es-CO" sz="900" i="1" dirty="0">
              <a:solidFill>
                <a:srgbClr val="F2E6CC"/>
              </a:solidFill>
              <a:latin typeface="Ancizar Sans" panose="020B0602040300000003" pitchFamily="34" charset="0"/>
            </a:endParaRPr>
          </a:p>
        </p:txBody>
      </p:sp>
      <p:sp>
        <p:nvSpPr>
          <p:cNvPr id="9" name="TextBox 8">
            <a:extLst>
              <a:ext uri="{FF2B5EF4-FFF2-40B4-BE49-F238E27FC236}">
                <a16:creationId xmlns:a16="http://schemas.microsoft.com/office/drawing/2014/main" id="{A5DDB99A-5A10-4F13-81AD-FC382FF3EC17}"/>
              </a:ext>
            </a:extLst>
          </p:cNvPr>
          <p:cNvSpPr txBox="1"/>
          <p:nvPr/>
        </p:nvSpPr>
        <p:spPr>
          <a:xfrm>
            <a:off x="250507" y="962191"/>
            <a:ext cx="8642985" cy="4621137"/>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s-ES" b="1" u="sng" dirty="0">
                <a:latin typeface="Ancizar Sans" panose="020B0602040300000003" pitchFamily="34" charset="0"/>
              </a:rPr>
              <a:t>Marco de antecedentes</a:t>
            </a:r>
            <a:r>
              <a:rPr lang="es-ES" dirty="0">
                <a:latin typeface="Ancizar Sans" panose="020B0602040300000003" pitchFamily="34" charset="0"/>
              </a:rPr>
              <a:t>: resumen de </a:t>
            </a:r>
            <a:r>
              <a:rPr lang="es-ES" b="0" i="0" dirty="0">
                <a:solidFill>
                  <a:srgbClr val="000000"/>
                </a:solidFill>
                <a:effectLst/>
                <a:latin typeface="Ancizar Sans" panose="020B0602040300000003" pitchFamily="34" charset="0"/>
              </a:rPr>
              <a:t>investigaciones realizadas sobre temas semejantes al tema general o al tema específico planteado.</a:t>
            </a:r>
            <a:endParaRPr lang="es-ES" dirty="0">
              <a:latin typeface="Ancizar Sans" panose="020B0602040300000003" pitchFamily="34" charset="0"/>
            </a:endParaRPr>
          </a:p>
          <a:p>
            <a:pPr marL="285750" indent="-285750" algn="just">
              <a:lnSpc>
                <a:spcPct val="150000"/>
              </a:lnSpc>
              <a:buFont typeface="Wingdings" panose="05000000000000000000" pitchFamily="2" charset="2"/>
              <a:buChar char="§"/>
            </a:pPr>
            <a:r>
              <a:rPr lang="es-ES" b="1" u="sng" dirty="0">
                <a:latin typeface="Ancizar Sans" panose="020B0602040300000003" pitchFamily="34" charset="0"/>
              </a:rPr>
              <a:t>Marco conceptual</a:t>
            </a:r>
            <a:r>
              <a:rPr lang="es-ES" dirty="0">
                <a:latin typeface="Ancizar Sans" panose="020B0602040300000003" pitchFamily="34" charset="0"/>
              </a:rPr>
              <a:t>: definiciones de variables contempladas en el problema, en los objetivos, y de los términos claves a ser usados con mayor frecuencia. No es igual al YYY</a:t>
            </a:r>
          </a:p>
          <a:p>
            <a:pPr marL="285750" indent="-285750" algn="just">
              <a:lnSpc>
                <a:spcPct val="150000"/>
              </a:lnSpc>
              <a:buFont typeface="Wingdings" panose="05000000000000000000" pitchFamily="2" charset="2"/>
              <a:buChar char="§"/>
            </a:pPr>
            <a:r>
              <a:rPr lang="es-ES" b="1" u="sng" dirty="0">
                <a:latin typeface="Ancizar Sans" panose="020B0602040300000003" pitchFamily="34" charset="0"/>
              </a:rPr>
              <a:t>Marco teórico</a:t>
            </a:r>
            <a:r>
              <a:rPr lang="es-ES" dirty="0">
                <a:latin typeface="Ancizar Sans" panose="020B0602040300000003" pitchFamily="34" charset="0"/>
              </a:rPr>
              <a:t>:  Se debe desarrollar cuando se identifica una o varias teorías que pueden dar base teórica a la solución del problema de investigación. También puede estar constituido por una teoría específica creada por el investigador. Regularmente, se confunde el marco teórico con el marco de referencia. El marco teórico está incluido en el referencial.</a:t>
            </a:r>
          </a:p>
          <a:p>
            <a:pPr marL="742950" lvl="1" indent="-285750" algn="just">
              <a:lnSpc>
                <a:spcPct val="150000"/>
              </a:lnSpc>
              <a:buFont typeface="Wingdings" panose="05000000000000000000" pitchFamily="2" charset="2"/>
              <a:buChar char="§"/>
            </a:pPr>
            <a:r>
              <a:rPr lang="es-ES" dirty="0">
                <a:latin typeface="Ancizar Sans" panose="020B0602040300000003" pitchFamily="34" charset="0"/>
              </a:rPr>
              <a:t>La información seleccionada que muestra el avance de lo logrado en investigaciones anteriores y que están relacionadas con el problema de investigación, se le denomina, </a:t>
            </a:r>
            <a:r>
              <a:rPr lang="es-ES" b="1" i="1" dirty="0">
                <a:latin typeface="Ancizar Sans" panose="020B0602040300000003" pitchFamily="34" charset="0"/>
              </a:rPr>
              <a:t>Estado del Arte. </a:t>
            </a:r>
            <a:r>
              <a:rPr lang="es-ES" dirty="0">
                <a:latin typeface="Ancizar Sans" panose="020B0602040300000003" pitchFamily="34" charset="0"/>
              </a:rPr>
              <a:t>Esta será la que sirva de base para la construcción del </a:t>
            </a:r>
            <a:r>
              <a:rPr lang="es-ES" b="1" i="1" dirty="0">
                <a:latin typeface="Ancizar Sans" panose="020B0602040300000003" pitchFamily="34" charset="0"/>
              </a:rPr>
              <a:t>Marco Teórico</a:t>
            </a:r>
            <a:r>
              <a:rPr lang="es-ES" dirty="0">
                <a:latin typeface="Ancizar Sans" panose="020B0602040300000003" pitchFamily="34" charset="0"/>
              </a:rPr>
              <a:t>.</a:t>
            </a:r>
          </a:p>
        </p:txBody>
      </p:sp>
    </p:spTree>
    <p:extLst>
      <p:ext uri="{BB962C8B-B14F-4D97-AF65-F5344CB8AC3E}">
        <p14:creationId xmlns:p14="http://schemas.microsoft.com/office/powerpoint/2010/main" val="3748089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A44A5A0-9EFE-4565-A3E0-1741C9B3E554}"/>
              </a:ext>
            </a:extLst>
          </p:cNvPr>
          <p:cNvSpPr>
            <a:spLocks noGrp="1"/>
          </p:cNvSpPr>
          <p:nvPr>
            <p:ph type="title"/>
          </p:nvPr>
        </p:nvSpPr>
        <p:spPr>
          <a:xfrm>
            <a:off x="457200" y="92044"/>
            <a:ext cx="8229600" cy="737033"/>
          </a:xfrm>
        </p:spPr>
        <p:txBody>
          <a:bodyPr>
            <a:normAutofit/>
          </a:bodyPr>
          <a:lstStyle/>
          <a:p>
            <a:r>
              <a:rPr lang="es-ES" sz="3200" b="1" dirty="0">
                <a:solidFill>
                  <a:srgbClr val="172B7E"/>
                </a:solidFill>
                <a:latin typeface="Ancizar Sans" panose="020B0602040300000003" pitchFamily="34" charset="0"/>
              </a:rPr>
              <a:t>COMPOSICIÓN</a:t>
            </a:r>
            <a:endParaRPr lang="en-US" sz="3200" b="1" dirty="0">
              <a:solidFill>
                <a:srgbClr val="172B7E"/>
              </a:solidFill>
              <a:latin typeface="Ancizar Sans" panose="020B0602040300000003" pitchFamily="34" charset="0"/>
            </a:endParaRPr>
          </a:p>
        </p:txBody>
      </p:sp>
      <p:sp>
        <p:nvSpPr>
          <p:cNvPr id="7" name="CuadroTexto 10">
            <a:extLst>
              <a:ext uri="{FF2B5EF4-FFF2-40B4-BE49-F238E27FC236}">
                <a16:creationId xmlns:a16="http://schemas.microsoft.com/office/drawing/2014/main" id="{2D38D26B-E896-469F-822D-E161BE3C78BE}"/>
              </a:ext>
            </a:extLst>
          </p:cNvPr>
          <p:cNvSpPr txBox="1"/>
          <p:nvPr/>
        </p:nvSpPr>
        <p:spPr>
          <a:xfrm>
            <a:off x="259080" y="6294120"/>
            <a:ext cx="3116580" cy="369332"/>
          </a:xfrm>
          <a:prstGeom prst="rect">
            <a:avLst/>
          </a:prstGeom>
          <a:noFill/>
        </p:spPr>
        <p:txBody>
          <a:bodyPr wrap="square" rtlCol="0">
            <a:spAutoFit/>
          </a:bodyPr>
          <a:lstStyle/>
          <a:p>
            <a:r>
              <a:rPr lang="en-US" sz="900" i="1" dirty="0" err="1">
                <a:solidFill>
                  <a:srgbClr val="F2E6CC"/>
                </a:solidFill>
                <a:latin typeface="Ancizar Sans" panose="020B0602040300000003" pitchFamily="34" charset="0"/>
              </a:rPr>
              <a:t>Facultad</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de Ingeniería</a:t>
            </a:r>
            <a:endParaRPr lang="en-US" sz="900" i="1" dirty="0">
              <a:solidFill>
                <a:srgbClr val="F2E6CC"/>
              </a:solidFill>
              <a:latin typeface="Ancizar Sans" panose="020B0602040300000003" pitchFamily="34" charset="0"/>
            </a:endParaRPr>
          </a:p>
          <a:p>
            <a:r>
              <a:rPr lang="en-US" sz="900" i="1" dirty="0" err="1">
                <a:solidFill>
                  <a:srgbClr val="F2E6CC"/>
                </a:solidFill>
                <a:latin typeface="Ancizar Sans" panose="020B0602040300000003" pitchFamily="34" charset="0"/>
              </a:rPr>
              <a:t>Sede</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Bogotá</a:t>
            </a:r>
            <a:endParaRPr lang="es-CO" sz="900" i="1" dirty="0">
              <a:solidFill>
                <a:srgbClr val="F2E6CC"/>
              </a:solidFill>
              <a:latin typeface="Ancizar Sans" panose="020B0602040300000003" pitchFamily="34" charset="0"/>
            </a:endParaRPr>
          </a:p>
        </p:txBody>
      </p:sp>
      <p:sp>
        <p:nvSpPr>
          <p:cNvPr id="9" name="TextBox 8">
            <a:extLst>
              <a:ext uri="{FF2B5EF4-FFF2-40B4-BE49-F238E27FC236}">
                <a16:creationId xmlns:a16="http://schemas.microsoft.com/office/drawing/2014/main" id="{A5DDB99A-5A10-4F13-81AD-FC382FF3EC17}"/>
              </a:ext>
            </a:extLst>
          </p:cNvPr>
          <p:cNvSpPr txBox="1"/>
          <p:nvPr/>
        </p:nvSpPr>
        <p:spPr>
          <a:xfrm>
            <a:off x="129540" y="809389"/>
            <a:ext cx="8884920" cy="2959080"/>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s-ES" b="1" u="sng" dirty="0">
                <a:latin typeface="Ancizar Sans" panose="020B0602040300000003" pitchFamily="34" charset="0"/>
              </a:rPr>
              <a:t>Marco demográfico</a:t>
            </a:r>
            <a:r>
              <a:rPr lang="es-ES" dirty="0">
                <a:latin typeface="Ancizar Sans" panose="020B0602040300000003" pitchFamily="34" charset="0"/>
              </a:rPr>
              <a:t>: contiene las características demográficas pertinentes sobre la población a estudiar, entre ellas sexo, edad, procedencia, etc.</a:t>
            </a:r>
          </a:p>
          <a:p>
            <a:pPr marL="285750" indent="-285750" algn="just">
              <a:lnSpc>
                <a:spcPct val="150000"/>
              </a:lnSpc>
              <a:buFont typeface="Wingdings" panose="05000000000000000000" pitchFamily="2" charset="2"/>
              <a:buChar char="§"/>
            </a:pPr>
            <a:r>
              <a:rPr lang="es-ES" b="1" u="sng" dirty="0">
                <a:latin typeface="Ancizar Sans" panose="020B0602040300000003" pitchFamily="34" charset="0"/>
              </a:rPr>
              <a:t>Marco geográfico</a:t>
            </a:r>
            <a:r>
              <a:rPr lang="es-ES" dirty="0">
                <a:latin typeface="Ancizar Sans" panose="020B0602040300000003" pitchFamily="34" charset="0"/>
              </a:rPr>
              <a:t>: importante demarcar la zona geográfica donde se realizará el estudio</a:t>
            </a:r>
          </a:p>
          <a:p>
            <a:pPr marL="285750" indent="-285750" algn="just">
              <a:lnSpc>
                <a:spcPct val="150000"/>
              </a:lnSpc>
              <a:buFont typeface="Wingdings" panose="05000000000000000000" pitchFamily="2" charset="2"/>
              <a:buChar char="§"/>
            </a:pPr>
            <a:r>
              <a:rPr lang="es-ES" b="1" u="sng" dirty="0">
                <a:latin typeface="Ancizar Sans" panose="020B0602040300000003" pitchFamily="34" charset="0"/>
              </a:rPr>
              <a:t>Marco legal</a:t>
            </a:r>
            <a:r>
              <a:rPr lang="es-ES" dirty="0">
                <a:latin typeface="Ancizar Sans" panose="020B0602040300000003" pitchFamily="34" charset="0"/>
              </a:rPr>
              <a:t>: importante cuando hay normas o estándares que son ejes transversales en la investigación. </a:t>
            </a:r>
          </a:p>
          <a:p>
            <a:pPr marL="285750" indent="-285750" algn="just">
              <a:lnSpc>
                <a:spcPct val="150000"/>
              </a:lnSpc>
              <a:buFont typeface="Wingdings" panose="05000000000000000000" pitchFamily="2" charset="2"/>
              <a:buChar char="§"/>
            </a:pPr>
            <a:r>
              <a:rPr lang="es-ES" b="1" u="sng" dirty="0">
                <a:latin typeface="Ancizar Sans" panose="020B0602040300000003" pitchFamily="34" charset="0"/>
              </a:rPr>
              <a:t>Marco histórico</a:t>
            </a:r>
            <a:r>
              <a:rPr lang="es-ES" dirty="0">
                <a:latin typeface="Ancizar Sans" panose="020B0602040300000003" pitchFamily="34" charset="0"/>
              </a:rPr>
              <a:t>: importante cuando hay un contexto histórico sobre los conceptos que se esperan abordar en la investigación.</a:t>
            </a:r>
          </a:p>
        </p:txBody>
      </p:sp>
      <p:sp>
        <p:nvSpPr>
          <p:cNvPr id="8" name="TextBox 7">
            <a:extLst>
              <a:ext uri="{FF2B5EF4-FFF2-40B4-BE49-F238E27FC236}">
                <a16:creationId xmlns:a16="http://schemas.microsoft.com/office/drawing/2014/main" id="{20C80B0C-D524-4CF1-96A3-47604BFCABE8}"/>
              </a:ext>
            </a:extLst>
          </p:cNvPr>
          <p:cNvSpPr txBox="1"/>
          <p:nvPr/>
        </p:nvSpPr>
        <p:spPr>
          <a:xfrm>
            <a:off x="129540" y="4024149"/>
            <a:ext cx="7896225" cy="923330"/>
          </a:xfrm>
          <a:prstGeom prst="rect">
            <a:avLst/>
          </a:prstGeom>
          <a:noFill/>
        </p:spPr>
        <p:txBody>
          <a:bodyPr wrap="square">
            <a:spAutoFit/>
          </a:bodyPr>
          <a:lstStyle/>
          <a:p>
            <a:r>
              <a:rPr lang="es-ES" sz="1800" b="1" i="0" u="none" strike="noStrike" baseline="0" dirty="0">
                <a:solidFill>
                  <a:srgbClr val="39B64A"/>
                </a:solidFill>
                <a:latin typeface="Ancizar Sans" panose="020B0602040300000003" pitchFamily="34" charset="0"/>
              </a:rPr>
              <a:t>¿Cuántas referencias deben usarse para el marco teórico?</a:t>
            </a:r>
          </a:p>
          <a:p>
            <a:pPr algn="l"/>
            <a:r>
              <a:rPr lang="es-ES" dirty="0">
                <a:latin typeface="Ancizar Sans" panose="020B0602040300000003" pitchFamily="34" charset="0"/>
              </a:rPr>
              <a:t>E</a:t>
            </a:r>
            <a:r>
              <a:rPr lang="es-ES" sz="1800" b="0" i="0" u="none" strike="noStrike" baseline="0" dirty="0">
                <a:latin typeface="Ancizar Sans" panose="020B0602040300000003" pitchFamily="34" charset="0"/>
              </a:rPr>
              <a:t>n una tesis de maestría entre 30 y 40, en un artículo para una</a:t>
            </a:r>
          </a:p>
          <a:p>
            <a:pPr algn="l"/>
            <a:r>
              <a:rPr lang="es-ES" sz="1800" b="0" i="0" u="none" strike="noStrike" baseline="0" dirty="0">
                <a:latin typeface="Ancizar Sans" panose="020B0602040300000003" pitchFamily="34" charset="0"/>
              </a:rPr>
              <a:t>revista científica, entre 40 y 60.</a:t>
            </a:r>
            <a:endParaRPr lang="en-US" b="1" dirty="0">
              <a:latin typeface="Ancizar Sans" panose="020B0602040300000003" pitchFamily="34" charset="0"/>
            </a:endParaRPr>
          </a:p>
        </p:txBody>
      </p:sp>
      <p:sp>
        <p:nvSpPr>
          <p:cNvPr id="10" name="TextBox 9">
            <a:extLst>
              <a:ext uri="{FF2B5EF4-FFF2-40B4-BE49-F238E27FC236}">
                <a16:creationId xmlns:a16="http://schemas.microsoft.com/office/drawing/2014/main" id="{698FB7F8-D33D-43AA-8A56-9570D7311059}"/>
              </a:ext>
            </a:extLst>
          </p:cNvPr>
          <p:cNvSpPr txBox="1"/>
          <p:nvPr/>
        </p:nvSpPr>
        <p:spPr>
          <a:xfrm>
            <a:off x="6919910" y="5080048"/>
            <a:ext cx="2224090" cy="246221"/>
          </a:xfrm>
          <a:prstGeom prst="rect">
            <a:avLst/>
          </a:prstGeom>
          <a:noFill/>
        </p:spPr>
        <p:txBody>
          <a:bodyPr wrap="square">
            <a:spAutoFit/>
          </a:bodyPr>
          <a:lstStyle/>
          <a:p>
            <a:r>
              <a:rPr lang="en-US" sz="1000" dirty="0">
                <a:latin typeface="Ancizar Sans" panose="020B0602040300000003" pitchFamily="34" charset="0"/>
              </a:rPr>
              <a:t>Fuente: </a:t>
            </a:r>
            <a:r>
              <a:rPr lang="en-US" sz="1000" dirty="0" err="1">
                <a:latin typeface="Ancizar Sans" panose="020B0602040300000003" pitchFamily="34" charset="0"/>
              </a:rPr>
              <a:t>Sampieri</a:t>
            </a:r>
            <a:r>
              <a:rPr lang="en-US" sz="1000" dirty="0">
                <a:latin typeface="Ancizar Sans" panose="020B0602040300000003" pitchFamily="34" charset="0"/>
              </a:rPr>
              <a:t> et al (2014)</a:t>
            </a:r>
          </a:p>
        </p:txBody>
      </p:sp>
      <p:sp>
        <p:nvSpPr>
          <p:cNvPr id="11" name="TextBox 10">
            <a:extLst>
              <a:ext uri="{FF2B5EF4-FFF2-40B4-BE49-F238E27FC236}">
                <a16:creationId xmlns:a16="http://schemas.microsoft.com/office/drawing/2014/main" id="{78367FA6-E162-4339-B790-78737DD8EFA2}"/>
              </a:ext>
            </a:extLst>
          </p:cNvPr>
          <p:cNvSpPr txBox="1"/>
          <p:nvPr/>
        </p:nvSpPr>
        <p:spPr>
          <a:xfrm>
            <a:off x="129540" y="4924664"/>
            <a:ext cx="8061960" cy="1200329"/>
          </a:xfrm>
          <a:prstGeom prst="rect">
            <a:avLst/>
          </a:prstGeom>
          <a:noFill/>
        </p:spPr>
        <p:txBody>
          <a:bodyPr wrap="square">
            <a:spAutoFit/>
          </a:bodyPr>
          <a:lstStyle/>
          <a:p>
            <a:r>
              <a:rPr lang="es-ES" sz="1800" b="1" i="0" u="none" strike="noStrike" baseline="0" dirty="0">
                <a:solidFill>
                  <a:srgbClr val="39B64A"/>
                </a:solidFill>
                <a:latin typeface="Ancizar Sans" panose="020B0602040300000003" pitchFamily="34" charset="0"/>
              </a:rPr>
              <a:t>¿Qué tan extenso debe ser el marco teórico?</a:t>
            </a:r>
          </a:p>
          <a:p>
            <a:pPr algn="l"/>
            <a:r>
              <a:rPr lang="es-ES" sz="1800" b="0" i="0" u="none" strike="noStrike" baseline="0" dirty="0">
                <a:latin typeface="Ancizar Sans" panose="020B0602040300000003" pitchFamily="34" charset="0"/>
              </a:rPr>
              <a:t>Propuestas de tesis (maestría) oscile entre 8 y 15 páginas</a:t>
            </a:r>
          </a:p>
          <a:p>
            <a:pPr algn="l"/>
            <a:r>
              <a:rPr lang="en-US" dirty="0" err="1">
                <a:latin typeface="Ancizar Sans" panose="020B0602040300000003" pitchFamily="34" charset="0"/>
              </a:rPr>
              <a:t>E</a:t>
            </a:r>
            <a:r>
              <a:rPr lang="en-US" sz="1800" b="0" i="0" u="none" strike="noStrike" baseline="0" dirty="0" err="1">
                <a:latin typeface="Ancizar Sans" panose="020B0602040300000003" pitchFamily="34" charset="0"/>
              </a:rPr>
              <a:t>n</a:t>
            </a:r>
            <a:r>
              <a:rPr lang="en-US" sz="1800" b="0" i="0" u="none" strike="noStrike" baseline="0" dirty="0">
                <a:latin typeface="Ancizar Sans" panose="020B0602040300000003" pitchFamily="34" charset="0"/>
              </a:rPr>
              <a:t> </a:t>
            </a:r>
            <a:r>
              <a:rPr lang="en-US" sz="1800" b="0" i="0" u="none" strike="noStrike" baseline="0" dirty="0" err="1">
                <a:latin typeface="Ancizar Sans" panose="020B0602040300000003" pitchFamily="34" charset="0"/>
              </a:rPr>
              <a:t>tesis</a:t>
            </a:r>
            <a:r>
              <a:rPr lang="en-US" sz="1800" b="0" i="0" u="none" strike="noStrike" baseline="0" dirty="0">
                <a:latin typeface="Ancizar Sans" panose="020B0602040300000003" pitchFamily="34" charset="0"/>
              </a:rPr>
              <a:t> </a:t>
            </a:r>
            <a:r>
              <a:rPr lang="es-ES" sz="1800" b="0" i="0" u="none" strike="noStrike" baseline="0" dirty="0">
                <a:latin typeface="Ancizar Sans" panose="020B0602040300000003" pitchFamily="34" charset="0"/>
              </a:rPr>
              <a:t>de maestría, de 20 a 40 páginas</a:t>
            </a:r>
          </a:p>
          <a:p>
            <a:pPr algn="l"/>
            <a:r>
              <a:rPr lang="es-ES" sz="1800" b="0" i="0" u="none" strike="noStrike" baseline="0" dirty="0">
                <a:latin typeface="Ancizar Sans" panose="020B0602040300000003" pitchFamily="34" charset="0"/>
              </a:rPr>
              <a:t>Sea breve y concreto, pero sustancial</a:t>
            </a:r>
            <a:endParaRPr lang="en-US" dirty="0">
              <a:latin typeface="Ancizar Sans" panose="020B0602040300000003" pitchFamily="34" charset="0"/>
            </a:endParaRPr>
          </a:p>
        </p:txBody>
      </p:sp>
      <p:sp>
        <p:nvSpPr>
          <p:cNvPr id="4" name="Arrow: Right 3">
            <a:extLst>
              <a:ext uri="{FF2B5EF4-FFF2-40B4-BE49-F238E27FC236}">
                <a16:creationId xmlns:a16="http://schemas.microsoft.com/office/drawing/2014/main" id="{38248492-680E-4110-B3D2-AAC95BAEF3D4}"/>
              </a:ext>
            </a:extLst>
          </p:cNvPr>
          <p:cNvSpPr/>
          <p:nvPr/>
        </p:nvSpPr>
        <p:spPr>
          <a:xfrm>
            <a:off x="259080" y="3924300"/>
            <a:ext cx="8884920" cy="45719"/>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8012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6" name="Título 1"/>
          <p:cNvSpPr txBox="1">
            <a:spLocks/>
          </p:cNvSpPr>
          <p:nvPr/>
        </p:nvSpPr>
        <p:spPr>
          <a:xfrm>
            <a:off x="1452368" y="1846059"/>
            <a:ext cx="6201268" cy="9701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s-CO" sz="4000" dirty="0">
                <a:solidFill>
                  <a:srgbClr val="172B7E"/>
                </a:solidFill>
                <a:latin typeface="Ancizar Serif Extrabold" panose="020A0902070300000003" pitchFamily="18" charset="0"/>
                <a:cs typeface="Ancizar Serif"/>
              </a:rPr>
              <a:t>ETAPAS DEL MARCO DE REFERENCIA</a:t>
            </a:r>
          </a:p>
        </p:txBody>
      </p:sp>
      <p:sp>
        <p:nvSpPr>
          <p:cNvPr id="5" name="Footer Placeholder 3">
            <a:extLst>
              <a:ext uri="{FF2B5EF4-FFF2-40B4-BE49-F238E27FC236}">
                <a16:creationId xmlns:a16="http://schemas.microsoft.com/office/drawing/2014/main" id="{08CC4CCE-E42C-42A5-B0B0-717A90C305CA}"/>
              </a:ext>
            </a:extLst>
          </p:cNvPr>
          <p:cNvSpPr>
            <a:spLocks noGrp="1"/>
          </p:cNvSpPr>
          <p:nvPr>
            <p:ph type="ftr" sz="quarter" idx="11"/>
          </p:nvPr>
        </p:nvSpPr>
        <p:spPr>
          <a:xfrm>
            <a:off x="-205035" y="6354762"/>
            <a:ext cx="3352801"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Ancizar Sans" panose="020B0602040300000003" pitchFamily="34" charset="0"/>
                <a:ea typeface="+mn-ea"/>
                <a:cs typeface="+mn-cs"/>
              </a:rPr>
              <a:t>Nestor Mancipe, Ph.D.</a:t>
            </a:r>
          </a:p>
        </p:txBody>
      </p:sp>
      <p:sp>
        <p:nvSpPr>
          <p:cNvPr id="9" name="Date Placeholder 2">
            <a:extLst>
              <a:ext uri="{FF2B5EF4-FFF2-40B4-BE49-F238E27FC236}">
                <a16:creationId xmlns:a16="http://schemas.microsoft.com/office/drawing/2014/main" id="{03C222DA-9C28-49AC-811A-C9514D2F1BF3}"/>
              </a:ext>
            </a:extLst>
          </p:cNvPr>
          <p:cNvSpPr>
            <a:spLocks noGrp="1"/>
          </p:cNvSpPr>
          <p:nvPr>
            <p:ph type="dt" sz="half" idx="10"/>
          </p:nvPr>
        </p:nvSpPr>
        <p:spPr>
          <a:xfrm>
            <a:off x="6343128" y="6354761"/>
            <a:ext cx="2800872"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976AB00B-E0A1-463B-BF41-6D26767E3D5F}" type="datetime1">
              <a:rPr kumimoji="0" lang="en-US" sz="1200" b="0" i="0" u="none" strike="noStrike" kern="1200" cap="none" spc="0" normalizeH="0" baseline="0" noProof="0" smtClean="0">
                <a:ln>
                  <a:noFill/>
                </a:ln>
                <a:solidFill>
                  <a:srgbClr val="04617B">
                    <a:shade val="90000"/>
                  </a:srgbClr>
                </a:solidFill>
                <a:effectLst/>
                <a:uLnTx/>
                <a:uFillTx/>
                <a:latin typeface="Ancizar Sans" panose="020B0602040300000003" pitchFamily="34" charset="0"/>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4/20/2022</a:t>
            </a:fld>
            <a:endParaRPr kumimoji="0" lang="en-US" sz="1200" b="0" i="0" u="none" strike="noStrike" kern="1200" cap="none" spc="0" normalizeH="0" baseline="0" noProof="0" dirty="0">
              <a:ln>
                <a:noFill/>
              </a:ln>
              <a:solidFill>
                <a:srgbClr val="04617B">
                  <a:shade val="90000"/>
                </a:srgbClr>
              </a:solidFill>
              <a:effectLst/>
              <a:uLnTx/>
              <a:uFillTx/>
              <a:latin typeface="Ancizar Sans" panose="020B0602040300000003" pitchFamily="34" charset="0"/>
              <a:ea typeface="+mn-ea"/>
              <a:cs typeface="+mn-cs"/>
            </a:endParaRPr>
          </a:p>
        </p:txBody>
      </p:sp>
    </p:spTree>
    <p:extLst>
      <p:ext uri="{BB962C8B-B14F-4D97-AF65-F5344CB8AC3E}">
        <p14:creationId xmlns:p14="http://schemas.microsoft.com/office/powerpoint/2010/main" val="528697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10">
            <a:extLst>
              <a:ext uri="{FF2B5EF4-FFF2-40B4-BE49-F238E27FC236}">
                <a16:creationId xmlns:a16="http://schemas.microsoft.com/office/drawing/2014/main" id="{2D38D26B-E896-469F-822D-E161BE3C78BE}"/>
              </a:ext>
            </a:extLst>
          </p:cNvPr>
          <p:cNvSpPr txBox="1"/>
          <p:nvPr/>
        </p:nvSpPr>
        <p:spPr>
          <a:xfrm>
            <a:off x="259080" y="6294120"/>
            <a:ext cx="3116580" cy="369332"/>
          </a:xfrm>
          <a:prstGeom prst="rect">
            <a:avLst/>
          </a:prstGeom>
          <a:noFill/>
        </p:spPr>
        <p:txBody>
          <a:bodyPr wrap="square" rtlCol="0">
            <a:spAutoFit/>
          </a:bodyPr>
          <a:lstStyle/>
          <a:p>
            <a:r>
              <a:rPr lang="en-US" sz="900" i="1" dirty="0" err="1">
                <a:solidFill>
                  <a:srgbClr val="F2E6CC"/>
                </a:solidFill>
                <a:latin typeface="Ancizar Sans" panose="020B0602040300000003" pitchFamily="34" charset="0"/>
              </a:rPr>
              <a:t>Facultad</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de Ingeniería</a:t>
            </a:r>
            <a:endParaRPr lang="en-US" sz="900" i="1" dirty="0">
              <a:solidFill>
                <a:srgbClr val="F2E6CC"/>
              </a:solidFill>
              <a:latin typeface="Ancizar Sans" panose="020B0602040300000003" pitchFamily="34" charset="0"/>
            </a:endParaRPr>
          </a:p>
          <a:p>
            <a:r>
              <a:rPr lang="en-US" sz="900" i="1" dirty="0" err="1">
                <a:solidFill>
                  <a:srgbClr val="F2E6CC"/>
                </a:solidFill>
                <a:latin typeface="Ancizar Sans" panose="020B0602040300000003" pitchFamily="34" charset="0"/>
              </a:rPr>
              <a:t>Sede</a:t>
            </a:r>
            <a:r>
              <a:rPr lang="en-US" sz="900" i="1" dirty="0">
                <a:solidFill>
                  <a:srgbClr val="F2E6CC"/>
                </a:solidFill>
                <a:latin typeface="Ancizar Sans" panose="020B0602040300000003" pitchFamily="34" charset="0"/>
              </a:rPr>
              <a:t> </a:t>
            </a:r>
            <a:r>
              <a:rPr lang="es-MX" sz="900" i="1" dirty="0">
                <a:solidFill>
                  <a:srgbClr val="F2E6CC"/>
                </a:solidFill>
                <a:latin typeface="Ancizar Sans" panose="020B0602040300000003" pitchFamily="34" charset="0"/>
              </a:rPr>
              <a:t>Bogotá</a:t>
            </a:r>
            <a:endParaRPr lang="es-CO" sz="900" i="1" dirty="0">
              <a:solidFill>
                <a:srgbClr val="F2E6CC"/>
              </a:solidFill>
              <a:latin typeface="Ancizar Sans" panose="020B0602040300000003" pitchFamily="34" charset="0"/>
            </a:endParaRPr>
          </a:p>
        </p:txBody>
      </p:sp>
      <p:sp>
        <p:nvSpPr>
          <p:cNvPr id="2" name="Rectangle: Rounded Corners 1">
            <a:extLst>
              <a:ext uri="{FF2B5EF4-FFF2-40B4-BE49-F238E27FC236}">
                <a16:creationId xmlns:a16="http://schemas.microsoft.com/office/drawing/2014/main" id="{73E7CFE4-3E31-4438-9878-CA6A15922BD5}"/>
              </a:ext>
            </a:extLst>
          </p:cNvPr>
          <p:cNvSpPr/>
          <p:nvPr/>
        </p:nvSpPr>
        <p:spPr>
          <a:xfrm>
            <a:off x="71435" y="2724150"/>
            <a:ext cx="1143000" cy="50482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latin typeface="Ancizar Sans" panose="020B0602040300000003" pitchFamily="34" charset="0"/>
              </a:rPr>
              <a:t>ETAPAS</a:t>
            </a:r>
          </a:p>
        </p:txBody>
      </p:sp>
      <p:sp>
        <p:nvSpPr>
          <p:cNvPr id="8" name="Rectangle: Rounded Corners 7">
            <a:extLst>
              <a:ext uri="{FF2B5EF4-FFF2-40B4-BE49-F238E27FC236}">
                <a16:creationId xmlns:a16="http://schemas.microsoft.com/office/drawing/2014/main" id="{130C8DCB-8DCD-45E5-8D6F-446F979F50F3}"/>
              </a:ext>
            </a:extLst>
          </p:cNvPr>
          <p:cNvSpPr/>
          <p:nvPr/>
        </p:nvSpPr>
        <p:spPr>
          <a:xfrm>
            <a:off x="1214435" y="937617"/>
            <a:ext cx="1409698" cy="59055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latin typeface="Ancizar Sans" panose="020B0602040300000003" pitchFamily="34" charset="0"/>
              </a:rPr>
              <a:t>Revisión de literatura</a:t>
            </a:r>
          </a:p>
        </p:txBody>
      </p:sp>
      <p:sp>
        <p:nvSpPr>
          <p:cNvPr id="9" name="Rectangle: Rounded Corners 8">
            <a:extLst>
              <a:ext uri="{FF2B5EF4-FFF2-40B4-BE49-F238E27FC236}">
                <a16:creationId xmlns:a16="http://schemas.microsoft.com/office/drawing/2014/main" id="{851ED286-860E-4671-83E2-972CB2875EC3}"/>
              </a:ext>
            </a:extLst>
          </p:cNvPr>
          <p:cNvSpPr/>
          <p:nvPr/>
        </p:nvSpPr>
        <p:spPr>
          <a:xfrm>
            <a:off x="1209658" y="4269577"/>
            <a:ext cx="1619248" cy="80248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latin typeface="Ancizar Sans" panose="020B0602040300000003" pitchFamily="34" charset="0"/>
              </a:rPr>
              <a:t>Construcción de marco de referencia</a:t>
            </a:r>
          </a:p>
        </p:txBody>
      </p:sp>
      <p:sp>
        <p:nvSpPr>
          <p:cNvPr id="10" name="Rectangle: Rounded Corners 9">
            <a:extLst>
              <a:ext uri="{FF2B5EF4-FFF2-40B4-BE49-F238E27FC236}">
                <a16:creationId xmlns:a16="http://schemas.microsoft.com/office/drawing/2014/main" id="{2AE169A5-19A5-4856-9056-A5C6EEFEAE1C}"/>
              </a:ext>
            </a:extLst>
          </p:cNvPr>
          <p:cNvSpPr/>
          <p:nvPr/>
        </p:nvSpPr>
        <p:spPr>
          <a:xfrm>
            <a:off x="2852728" y="201693"/>
            <a:ext cx="971550" cy="42862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latin typeface="Ancizar Sans" panose="020B0602040300000003" pitchFamily="34" charset="0"/>
              </a:rPr>
              <a:t>Fuentes</a:t>
            </a:r>
          </a:p>
        </p:txBody>
      </p:sp>
      <p:sp>
        <p:nvSpPr>
          <p:cNvPr id="11" name="Rectangle: Rounded Corners 10">
            <a:extLst>
              <a:ext uri="{FF2B5EF4-FFF2-40B4-BE49-F238E27FC236}">
                <a16:creationId xmlns:a16="http://schemas.microsoft.com/office/drawing/2014/main" id="{26C31F45-5FF1-4669-9226-7AF6BA88D9F4}"/>
              </a:ext>
            </a:extLst>
          </p:cNvPr>
          <p:cNvSpPr/>
          <p:nvPr/>
        </p:nvSpPr>
        <p:spPr>
          <a:xfrm>
            <a:off x="2852728" y="1499713"/>
            <a:ext cx="971550" cy="42862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latin typeface="Ancizar Sans" panose="020B0602040300000003" pitchFamily="34" charset="0"/>
              </a:rPr>
              <a:t>Fases</a:t>
            </a:r>
          </a:p>
        </p:txBody>
      </p:sp>
      <p:sp>
        <p:nvSpPr>
          <p:cNvPr id="12" name="Rectangle: Rounded Corners 11">
            <a:extLst>
              <a:ext uri="{FF2B5EF4-FFF2-40B4-BE49-F238E27FC236}">
                <a16:creationId xmlns:a16="http://schemas.microsoft.com/office/drawing/2014/main" id="{F5CE61E2-7F7A-44C2-B6B0-BC9E66960457}"/>
              </a:ext>
            </a:extLst>
          </p:cNvPr>
          <p:cNvSpPr/>
          <p:nvPr/>
        </p:nvSpPr>
        <p:spPr>
          <a:xfrm>
            <a:off x="4643448" y="95480"/>
            <a:ext cx="1657352" cy="98583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latin typeface="Ancizar Sans" panose="020B0602040300000003" pitchFamily="34" charset="0"/>
              </a:rPr>
              <a:t>- Primarias</a:t>
            </a:r>
          </a:p>
          <a:p>
            <a:pPr algn="ctr"/>
            <a:r>
              <a:rPr lang="es-CO" dirty="0">
                <a:latin typeface="Ancizar Sans" panose="020B0602040300000003" pitchFamily="34" charset="0"/>
              </a:rPr>
              <a:t>- Secundarias</a:t>
            </a:r>
          </a:p>
          <a:p>
            <a:pPr algn="ctr"/>
            <a:r>
              <a:rPr lang="es-CO" dirty="0">
                <a:latin typeface="Ancizar Sans" panose="020B0602040300000003" pitchFamily="34" charset="0"/>
              </a:rPr>
              <a:t>- Terciarias</a:t>
            </a:r>
          </a:p>
        </p:txBody>
      </p:sp>
      <p:sp>
        <p:nvSpPr>
          <p:cNvPr id="13" name="Rectangle: Rounded Corners 12">
            <a:extLst>
              <a:ext uri="{FF2B5EF4-FFF2-40B4-BE49-F238E27FC236}">
                <a16:creationId xmlns:a16="http://schemas.microsoft.com/office/drawing/2014/main" id="{7689269D-E114-41D6-9249-81D77AE0AA17}"/>
              </a:ext>
            </a:extLst>
          </p:cNvPr>
          <p:cNvSpPr/>
          <p:nvPr/>
        </p:nvSpPr>
        <p:spPr>
          <a:xfrm>
            <a:off x="4572000" y="1199641"/>
            <a:ext cx="2882307" cy="165735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latin typeface="Ancizar Sans" panose="020B0602040300000003" pitchFamily="34" charset="0"/>
              </a:rPr>
              <a:t>- Revisión</a:t>
            </a:r>
          </a:p>
          <a:p>
            <a:pPr algn="ctr"/>
            <a:r>
              <a:rPr lang="es-CO" dirty="0">
                <a:latin typeface="Ancizar Sans" panose="020B0602040300000003" pitchFamily="34" charset="0"/>
              </a:rPr>
              <a:t>- Detección</a:t>
            </a:r>
          </a:p>
          <a:p>
            <a:pPr algn="ctr"/>
            <a:r>
              <a:rPr lang="es-CO" dirty="0">
                <a:latin typeface="Ancizar Sans" panose="020B0602040300000003" pitchFamily="34" charset="0"/>
              </a:rPr>
              <a:t>- Consulta</a:t>
            </a:r>
          </a:p>
          <a:p>
            <a:pPr algn="ctr"/>
            <a:r>
              <a:rPr lang="es-CO" dirty="0">
                <a:latin typeface="Ancizar Sans" panose="020B0602040300000003" pitchFamily="34" charset="0"/>
              </a:rPr>
              <a:t>- Extracción y recopilación</a:t>
            </a:r>
          </a:p>
          <a:p>
            <a:pPr algn="ctr"/>
            <a:r>
              <a:rPr lang="es-CO" dirty="0">
                <a:latin typeface="Ancizar Sans" panose="020B0602040300000003" pitchFamily="34" charset="0"/>
              </a:rPr>
              <a:t>- Integración</a:t>
            </a:r>
          </a:p>
        </p:txBody>
      </p:sp>
      <p:sp>
        <p:nvSpPr>
          <p:cNvPr id="14" name="Rectangle: Rounded Corners 13">
            <a:extLst>
              <a:ext uri="{FF2B5EF4-FFF2-40B4-BE49-F238E27FC236}">
                <a16:creationId xmlns:a16="http://schemas.microsoft.com/office/drawing/2014/main" id="{C9FE8914-325E-47BA-AF64-E0B48B9AC576}"/>
              </a:ext>
            </a:extLst>
          </p:cNvPr>
          <p:cNvSpPr/>
          <p:nvPr/>
        </p:nvSpPr>
        <p:spPr>
          <a:xfrm>
            <a:off x="3067516" y="3361131"/>
            <a:ext cx="1756408" cy="126206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latin typeface="Ancizar Sans" panose="020B0602040300000003" pitchFamily="34" charset="0"/>
              </a:rPr>
              <a:t>Depende del grado de desarrollo del conocimiento</a:t>
            </a:r>
          </a:p>
        </p:txBody>
      </p:sp>
      <p:sp>
        <p:nvSpPr>
          <p:cNvPr id="15" name="Rectangle: Rounded Corners 14">
            <a:extLst>
              <a:ext uri="{FF2B5EF4-FFF2-40B4-BE49-F238E27FC236}">
                <a16:creationId xmlns:a16="http://schemas.microsoft.com/office/drawing/2014/main" id="{C5D0BAA7-2774-490B-9BB2-3C87E6F22720}"/>
              </a:ext>
            </a:extLst>
          </p:cNvPr>
          <p:cNvSpPr/>
          <p:nvPr/>
        </p:nvSpPr>
        <p:spPr>
          <a:xfrm>
            <a:off x="3067516" y="5160636"/>
            <a:ext cx="1441598" cy="8377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t>Se organiza y edifica por</a:t>
            </a:r>
            <a:r>
              <a:rPr lang="en-US" dirty="0"/>
              <a:t>:</a:t>
            </a:r>
            <a:endParaRPr lang="es-CO" dirty="0"/>
          </a:p>
        </p:txBody>
      </p:sp>
      <p:sp>
        <p:nvSpPr>
          <p:cNvPr id="16" name="Rectangle: Rounded Corners 15">
            <a:extLst>
              <a:ext uri="{FF2B5EF4-FFF2-40B4-BE49-F238E27FC236}">
                <a16:creationId xmlns:a16="http://schemas.microsoft.com/office/drawing/2014/main" id="{C44BD9F2-66A1-4379-8D7D-58B3779CD4B5}"/>
              </a:ext>
            </a:extLst>
          </p:cNvPr>
          <p:cNvSpPr/>
          <p:nvPr/>
        </p:nvSpPr>
        <p:spPr>
          <a:xfrm>
            <a:off x="5379055" y="3284704"/>
            <a:ext cx="3491325" cy="140119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latin typeface="Ancizar Sans" panose="020B0602040300000003" pitchFamily="34" charset="0"/>
              </a:rPr>
              <a:t> -Teoría desarrollada</a:t>
            </a:r>
          </a:p>
          <a:p>
            <a:pPr algn="ctr"/>
            <a:r>
              <a:rPr lang="es-CO" dirty="0">
                <a:latin typeface="Ancizar Sans" panose="020B0602040300000003" pitchFamily="34" charset="0"/>
              </a:rPr>
              <a:t> -Generalizaciones empíricas</a:t>
            </a:r>
          </a:p>
          <a:p>
            <a:pPr algn="ctr"/>
            <a:r>
              <a:rPr lang="es-CO" dirty="0">
                <a:latin typeface="Ancizar Sans" panose="020B0602040300000003" pitchFamily="34" charset="0"/>
              </a:rPr>
              <a:t>- Descubrimientos parciales</a:t>
            </a:r>
          </a:p>
          <a:p>
            <a:pPr algn="ctr"/>
            <a:r>
              <a:rPr lang="es-CO" dirty="0">
                <a:latin typeface="Ancizar Sans" panose="020B0602040300000003" pitchFamily="34" charset="0"/>
              </a:rPr>
              <a:t>- Guías no investigadas e ideas vagas</a:t>
            </a:r>
          </a:p>
        </p:txBody>
      </p:sp>
      <p:sp>
        <p:nvSpPr>
          <p:cNvPr id="17" name="Rectangle: Rounded Corners 16">
            <a:extLst>
              <a:ext uri="{FF2B5EF4-FFF2-40B4-BE49-F238E27FC236}">
                <a16:creationId xmlns:a16="http://schemas.microsoft.com/office/drawing/2014/main" id="{A57EB5C2-3761-4E5E-B5A1-5C28DDCBAFF0}"/>
              </a:ext>
            </a:extLst>
          </p:cNvPr>
          <p:cNvSpPr/>
          <p:nvPr/>
        </p:nvSpPr>
        <p:spPr>
          <a:xfrm>
            <a:off x="5379054" y="5218686"/>
            <a:ext cx="3491325" cy="7216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CO" dirty="0">
                <a:latin typeface="Ancizar Sans" panose="020B0602040300000003" pitchFamily="34" charset="0"/>
              </a:rPr>
              <a:t>- Ramificación del índice</a:t>
            </a:r>
          </a:p>
          <a:p>
            <a:pPr algn="ctr"/>
            <a:r>
              <a:rPr lang="es-CO" dirty="0">
                <a:latin typeface="Ancizar Sans" panose="020B0602040300000003" pitchFamily="34" charset="0"/>
              </a:rPr>
              <a:t>- Mapeo de temas y autores</a:t>
            </a:r>
          </a:p>
        </p:txBody>
      </p:sp>
      <p:sp>
        <p:nvSpPr>
          <p:cNvPr id="18" name="TextBox 17">
            <a:extLst>
              <a:ext uri="{FF2B5EF4-FFF2-40B4-BE49-F238E27FC236}">
                <a16:creationId xmlns:a16="http://schemas.microsoft.com/office/drawing/2014/main" id="{F2D1F7FA-028A-4AAD-99AB-71B3A9D37001}"/>
              </a:ext>
            </a:extLst>
          </p:cNvPr>
          <p:cNvSpPr txBox="1"/>
          <p:nvPr/>
        </p:nvSpPr>
        <p:spPr>
          <a:xfrm>
            <a:off x="85720" y="5865680"/>
            <a:ext cx="5076825" cy="246221"/>
          </a:xfrm>
          <a:prstGeom prst="rect">
            <a:avLst/>
          </a:prstGeom>
          <a:noFill/>
        </p:spPr>
        <p:txBody>
          <a:bodyPr wrap="square">
            <a:spAutoFit/>
          </a:bodyPr>
          <a:lstStyle/>
          <a:p>
            <a:r>
              <a:rPr lang="en-US" sz="1000" dirty="0" err="1">
                <a:latin typeface="Ancizar Sans" panose="020B0602040300000003" pitchFamily="34" charset="0"/>
              </a:rPr>
              <a:t>Adaptado</a:t>
            </a:r>
            <a:r>
              <a:rPr lang="en-US" sz="1000" dirty="0">
                <a:latin typeface="Ancizar Sans" panose="020B0602040300000003" pitchFamily="34" charset="0"/>
              </a:rPr>
              <a:t> de: </a:t>
            </a:r>
            <a:r>
              <a:rPr lang="en-US" sz="1000" dirty="0" err="1">
                <a:latin typeface="Ancizar Sans" panose="020B0602040300000003" pitchFamily="34" charset="0"/>
              </a:rPr>
              <a:t>Sampieri</a:t>
            </a:r>
            <a:r>
              <a:rPr lang="en-US" sz="1000" dirty="0">
                <a:latin typeface="Ancizar Sans" panose="020B0602040300000003" pitchFamily="34" charset="0"/>
              </a:rPr>
              <a:t> et al (2014)</a:t>
            </a:r>
          </a:p>
        </p:txBody>
      </p:sp>
      <p:cxnSp>
        <p:nvCxnSpPr>
          <p:cNvPr id="22" name="Connector: Elbow 21">
            <a:extLst>
              <a:ext uri="{FF2B5EF4-FFF2-40B4-BE49-F238E27FC236}">
                <a16:creationId xmlns:a16="http://schemas.microsoft.com/office/drawing/2014/main" id="{210BC800-03EA-4C3A-90ED-6D918B790698}"/>
              </a:ext>
            </a:extLst>
          </p:cNvPr>
          <p:cNvCxnSpPr>
            <a:endCxn id="8" idx="1"/>
          </p:cNvCxnSpPr>
          <p:nvPr/>
        </p:nvCxnSpPr>
        <p:spPr>
          <a:xfrm rot="5400000" flipH="1" flipV="1">
            <a:off x="192185" y="1678882"/>
            <a:ext cx="1468240" cy="576260"/>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4" name="Connector: Elbow 23">
            <a:extLst>
              <a:ext uri="{FF2B5EF4-FFF2-40B4-BE49-F238E27FC236}">
                <a16:creationId xmlns:a16="http://schemas.microsoft.com/office/drawing/2014/main" id="{8E0993C1-8A41-46F3-95F4-4D215A58B203}"/>
              </a:ext>
            </a:extLst>
          </p:cNvPr>
          <p:cNvCxnSpPr>
            <a:stCxn id="2" idx="2"/>
            <a:endCxn id="9" idx="1"/>
          </p:cNvCxnSpPr>
          <p:nvPr/>
        </p:nvCxnSpPr>
        <p:spPr>
          <a:xfrm rot="16200000" flipH="1">
            <a:off x="205375" y="3666534"/>
            <a:ext cx="1441843" cy="566723"/>
          </a:xfrm>
          <a:prstGeom prst="bentConnector2">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26" name="Connector: Elbow 25">
            <a:extLst>
              <a:ext uri="{FF2B5EF4-FFF2-40B4-BE49-F238E27FC236}">
                <a16:creationId xmlns:a16="http://schemas.microsoft.com/office/drawing/2014/main" id="{68D6702E-06B8-417C-B83B-2F482306AEDD}"/>
              </a:ext>
            </a:extLst>
          </p:cNvPr>
          <p:cNvCxnSpPr>
            <a:stCxn id="8" idx="0"/>
            <a:endCxn id="10" idx="1"/>
          </p:cNvCxnSpPr>
          <p:nvPr/>
        </p:nvCxnSpPr>
        <p:spPr>
          <a:xfrm rot="5400000" flipH="1" flipV="1">
            <a:off x="2125201" y="210090"/>
            <a:ext cx="521611" cy="93344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28" name="Connector: Elbow 27">
            <a:extLst>
              <a:ext uri="{FF2B5EF4-FFF2-40B4-BE49-F238E27FC236}">
                <a16:creationId xmlns:a16="http://schemas.microsoft.com/office/drawing/2014/main" id="{B55106DB-F616-46D1-B281-BD153410719A}"/>
              </a:ext>
            </a:extLst>
          </p:cNvPr>
          <p:cNvCxnSpPr>
            <a:stCxn id="8" idx="2"/>
            <a:endCxn id="11" idx="1"/>
          </p:cNvCxnSpPr>
          <p:nvPr/>
        </p:nvCxnSpPr>
        <p:spPr>
          <a:xfrm rot="16200000" flipH="1">
            <a:off x="2293077" y="1154374"/>
            <a:ext cx="185859" cy="93344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0" name="Connector: Elbow 29">
            <a:extLst>
              <a:ext uri="{FF2B5EF4-FFF2-40B4-BE49-F238E27FC236}">
                <a16:creationId xmlns:a16="http://schemas.microsoft.com/office/drawing/2014/main" id="{E3315E50-F188-4809-AC14-DCE4829DB699}"/>
              </a:ext>
            </a:extLst>
          </p:cNvPr>
          <p:cNvCxnSpPr>
            <a:stCxn id="9" idx="0"/>
            <a:endCxn id="14" idx="1"/>
          </p:cNvCxnSpPr>
          <p:nvPr/>
        </p:nvCxnSpPr>
        <p:spPr>
          <a:xfrm rot="5400000" flipH="1" flipV="1">
            <a:off x="2404692" y="3606753"/>
            <a:ext cx="277414" cy="104823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2" name="Connector: Elbow 31">
            <a:extLst>
              <a:ext uri="{FF2B5EF4-FFF2-40B4-BE49-F238E27FC236}">
                <a16:creationId xmlns:a16="http://schemas.microsoft.com/office/drawing/2014/main" id="{A3A75BC9-6421-457A-B3CD-2DF3D76B3236}"/>
              </a:ext>
            </a:extLst>
          </p:cNvPr>
          <p:cNvCxnSpPr>
            <a:stCxn id="9" idx="2"/>
            <a:endCxn id="15" idx="1"/>
          </p:cNvCxnSpPr>
          <p:nvPr/>
        </p:nvCxnSpPr>
        <p:spPr>
          <a:xfrm rot="16200000" flipH="1">
            <a:off x="2289679" y="4801661"/>
            <a:ext cx="507441" cy="1048234"/>
          </a:xfrm>
          <a:prstGeom prst="bentConnector2">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34" name="Connector: Elbow 33">
            <a:extLst>
              <a:ext uri="{FF2B5EF4-FFF2-40B4-BE49-F238E27FC236}">
                <a16:creationId xmlns:a16="http://schemas.microsoft.com/office/drawing/2014/main" id="{206F4DB9-8586-4BCA-98C2-8E6E9927A7F1}"/>
              </a:ext>
            </a:extLst>
          </p:cNvPr>
          <p:cNvCxnSpPr>
            <a:cxnSpLocks/>
            <a:stCxn id="10" idx="3"/>
            <a:endCxn id="12" idx="1"/>
          </p:cNvCxnSpPr>
          <p:nvPr/>
        </p:nvCxnSpPr>
        <p:spPr>
          <a:xfrm>
            <a:off x="3824278" y="416006"/>
            <a:ext cx="819170" cy="172393"/>
          </a:xfrm>
          <a:prstGeom prst="bent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6" name="Connector: Elbow 35">
            <a:extLst>
              <a:ext uri="{FF2B5EF4-FFF2-40B4-BE49-F238E27FC236}">
                <a16:creationId xmlns:a16="http://schemas.microsoft.com/office/drawing/2014/main" id="{253B5DC2-DF47-4EAA-95DA-C327F2104BFB}"/>
              </a:ext>
            </a:extLst>
          </p:cNvPr>
          <p:cNvCxnSpPr>
            <a:stCxn id="11" idx="3"/>
            <a:endCxn id="13" idx="1"/>
          </p:cNvCxnSpPr>
          <p:nvPr/>
        </p:nvCxnSpPr>
        <p:spPr>
          <a:xfrm>
            <a:off x="3824278" y="1714026"/>
            <a:ext cx="747722" cy="314291"/>
          </a:xfrm>
          <a:prstGeom prst="bent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8" name="Connector: Elbow 37">
            <a:extLst>
              <a:ext uri="{FF2B5EF4-FFF2-40B4-BE49-F238E27FC236}">
                <a16:creationId xmlns:a16="http://schemas.microsoft.com/office/drawing/2014/main" id="{D6C9242C-6529-4207-A7C5-42776C22A4CC}"/>
              </a:ext>
            </a:extLst>
          </p:cNvPr>
          <p:cNvCxnSpPr>
            <a:stCxn id="14" idx="3"/>
            <a:endCxn id="16" idx="1"/>
          </p:cNvCxnSpPr>
          <p:nvPr/>
        </p:nvCxnSpPr>
        <p:spPr>
          <a:xfrm flipV="1">
            <a:off x="4823924" y="3985300"/>
            <a:ext cx="555131" cy="6863"/>
          </a:xfrm>
          <a:prstGeom prst="bentConnector3">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0" name="Connector: Elbow 39">
            <a:extLst>
              <a:ext uri="{FF2B5EF4-FFF2-40B4-BE49-F238E27FC236}">
                <a16:creationId xmlns:a16="http://schemas.microsoft.com/office/drawing/2014/main" id="{39DF64E1-F87D-40BA-961A-8044AE2B2177}"/>
              </a:ext>
            </a:extLst>
          </p:cNvPr>
          <p:cNvCxnSpPr>
            <a:stCxn id="15" idx="3"/>
            <a:endCxn id="17" idx="1"/>
          </p:cNvCxnSpPr>
          <p:nvPr/>
        </p:nvCxnSpPr>
        <p:spPr>
          <a:xfrm>
            <a:off x="4509114" y="5579499"/>
            <a:ext cx="869940" cy="12700"/>
          </a:xfrm>
          <a:prstGeom prst="bentConnector3">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12585175"/>
      </p:ext>
    </p:extLst>
  </p:cSld>
  <p:clrMapOvr>
    <a:masterClrMapping/>
  </p:clrMapOvr>
</p:sld>
</file>

<file path=ppt/theme/theme1.xml><?xml version="1.0" encoding="utf-8"?>
<a:theme xmlns:a="http://schemas.openxmlformats.org/drawingml/2006/main" name="Plantilla-present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lo1-presentaciones-un-2018-09-18.pptx" id="{C1BF72F1-90C8-4B8A-A498-C7B4A6F68399}" vid="{835B2783-D1DA-4D07-A1B5-E62E877BC37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 ModeloPowerPoint_2018-09</Template>
  <TotalTime>1952</TotalTime>
  <Words>1286</Words>
  <Application>Microsoft Office PowerPoint</Application>
  <PresentationFormat>On-screen Show (4:3)</PresentationFormat>
  <Paragraphs>117</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Wingdings</vt:lpstr>
      <vt:lpstr>Ancizar Serif Extrabold</vt:lpstr>
      <vt:lpstr>Calibri</vt:lpstr>
      <vt:lpstr>Arial</vt:lpstr>
      <vt:lpstr>Ancizar Serif</vt:lpstr>
      <vt:lpstr>Ancizar Sans</vt:lpstr>
      <vt:lpstr>Plantilla-presentacion</vt:lpstr>
      <vt:lpstr>PowerPoint Presentation</vt:lpstr>
      <vt:lpstr>PowerPoint Presentation</vt:lpstr>
      <vt:lpstr>¿QUE ES?</vt:lpstr>
      <vt:lpstr>¿PARA QUE SIRVE?</vt:lpstr>
      <vt:lpstr>GENERALIDADES</vt:lpstr>
      <vt:lpstr>COMPOSICIÓN</vt:lpstr>
      <vt:lpstr>COMPOSICIÓN</vt:lpstr>
      <vt:lpstr>PowerPoint Presentation</vt:lpstr>
      <vt:lpstr>PowerPoint Presentation</vt:lpstr>
      <vt:lpstr>ETAPAS</vt:lpstr>
      <vt:lpstr>PowerPoint Presentation</vt:lpstr>
    </vt:vector>
  </TitlesOfParts>
  <Company>Unimedios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Germán Alejandro Niño Pallares</dc:creator>
  <cp:lastModifiedBy>Nestor Mancipe</cp:lastModifiedBy>
  <cp:revision>277</cp:revision>
  <dcterms:created xsi:type="dcterms:W3CDTF">2020-03-18T15:57:59Z</dcterms:created>
  <dcterms:modified xsi:type="dcterms:W3CDTF">2022-04-20T20:31:07Z</dcterms:modified>
</cp:coreProperties>
</file>