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comments/comment11.xml" ContentType="application/vnd.openxmlformats-officedocument.presentationml.comments+xml"/>
  <Override PartName="/ppt/notesSlides/notesSlide12.xml" ContentType="application/vnd.openxmlformats-officedocument.presentationml.notes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1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4.xml" ContentType="application/vnd.openxmlformats-officedocument.presentationml.comments+xml"/>
  <Override PartName="/ppt/notesSlides/notesSlide16.xml" ContentType="application/vnd.openxmlformats-officedocument.presentationml.notesSlide+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98" r:id="rId5"/>
    <p:sldId id="300" r:id="rId6"/>
    <p:sldId id="301" r:id="rId7"/>
    <p:sldId id="302" r:id="rId8"/>
    <p:sldId id="303" r:id="rId9"/>
    <p:sldId id="304" r:id="rId10"/>
    <p:sldId id="305" r:id="rId11"/>
    <p:sldId id="306" r:id="rId12"/>
    <p:sldId id="308" r:id="rId13"/>
    <p:sldId id="310" r:id="rId14"/>
    <p:sldId id="309" r:id="rId15"/>
    <p:sldId id="311" r:id="rId16"/>
    <p:sldId id="316" r:id="rId17"/>
    <p:sldId id="307" r:id="rId18"/>
    <p:sldId id="313" r:id="rId19"/>
    <p:sldId id="314" r:id="rId20"/>
    <p:sldId id="315"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M AZOUIGUI" initials="MA" lastIdx="24" clrIdx="0">
    <p:extLst>
      <p:ext uri="{19B8F6BF-5375-455C-9EA6-DF929625EA0E}">
        <p15:presenceInfo xmlns:p15="http://schemas.microsoft.com/office/powerpoint/2012/main" userId="S::MARIAM.AZOUIGUI@ibm.com::110e7edd-a8d9-4cdd-b05d-94dfc7779f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441" autoAdjust="0"/>
  </p:normalViewPr>
  <p:slideViewPr>
    <p:cSldViewPr snapToGrid="0">
      <p:cViewPr varScale="1">
        <p:scale>
          <a:sx n="86" d="100"/>
          <a:sy n="86"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5T23:38:56.370" idx="1">
    <p:pos x="10" y="10"/>
    <p:text>Data scientists are often tasked with automating decisions for business problems. Is
an email an attempt at phishing? Is a customer likely to churn? Is the web user likely
to click on an advertisement? These are all classification problems, a form of supervised
learning in which we first train a model on data where the outcome is known
and then apply the model to data where the outcome is not known. Classification is
perhaps the most important form of prediction: the goal is to predict whether a
record is a 1 or a 0 (phishing/not-phishing, click/don’t click, churn/don’t churn), or in
some cases, one of several categories (for example, Gmail’s filtering of your inbox into
“primary,” “social,” “promotional,” or “forums”).</p:text>
    <p:extLst>
      <p:ext uri="{C676402C-5697-4E1C-873F-D02D1690AC5C}">
        <p15:threadingInfo xmlns:p15="http://schemas.microsoft.com/office/powerpoint/2012/main" timeZoneBias="-60"/>
      </p:ext>
    </p:extLst>
  </p:cm>
  <p:cm authorId="1" dt="2022-03-15T23:49:00.185" idx="2">
    <p:pos x="10" y="106"/>
    <p:text>Even in the case of more than two outcomes, the problem can often be recast into a
series of binary problems using conditional probabilities. For example, to predict the
outcome of the contract, you can solve two binary prediction problems:
• Predict whether Y = 0 or Y &gt; 0.
• Given that Y &gt; 0, predict whether Y = 1 or Y = 2.
In this case, it makes sense to break up the problem into two cases: (1) whether the
customer churns; and (2) if they don’t churn, what type of contract they will choose.
From a model-fitting viewpoint, it is often advantageous to convert the multiclass
problem to a series of binary problems. This is particularly true when one category is
much more common than the other categories.</p:text>
    <p:extLst>
      <p:ext uri="{C676402C-5697-4E1C-873F-D02D1690AC5C}">
        <p15:threadingInfo xmlns:p15="http://schemas.microsoft.com/office/powerpoint/2012/main" timeZoneBias="-60">
          <p15:parentCm authorId="1"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3-16T00:41:48.070" idx="19">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3-16T00:41:48.070" idx="24">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3-16T00:41:48.070" idx="15">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3-16T00:41:48.070" idx="21">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3-16T00:41:48.070" idx="23">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3-16T00:41:48.070" idx="20">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16T00:40:43.539" idx="8">
    <p:pos x="10" y="10"/>
    <p:text>WE all know that when we flip a coin, the prob of getting head or tail is 1 by 2 
because there are only two possible outcomes and the chance of getting head or tail
is 50%
Similarly when you pick a random card, what is the probability or getting a queen
It's very simple, in total we have 52 cards from wich we have 4 queens
hence, the proba of getting queen is 4 by 52
Now if you know already that the card picked is a diamond,what is the probability
of getting a queen ? This point is called conditional probability</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3-16T00:40:39.866" idx="7">
    <p:pos x="10" y="10"/>
    <p:text/>
    <p:extLst>
      <p:ext uri="{C676402C-5697-4E1C-873F-D02D1690AC5C}">
        <p15:threadingInfo xmlns:p15="http://schemas.microsoft.com/office/powerpoint/2012/main" timeZoneBias="-60"/>
      </p:ext>
    </p:extLst>
  </p:cm>
  <p:cm authorId="1" dt="2022-03-16T00:41:42.264" idx="9">
    <p:pos x="10" y="106"/>
    <p:text>when you know that event A has occured, and you try to predict the probality of 
event B
By simple intuition the prob here is 1 by 13
So this is how the conditional probability is represented,
when we say p of queen slash diamond, we know already that event diamond has already
occured and the prob of getting a queen is smth we're calculating
Wich is you know that the card is diamond and you're trying to find the prob of event
B which is whether the card is queen or not</p:text>
    <p:extLst>
      <p:ext uri="{C676402C-5697-4E1C-873F-D02D1690AC5C}">
        <p15:threadingInfo xmlns:p15="http://schemas.microsoft.com/office/powerpoint/2012/main" timeZoneBias="-60">
          <p15:parentCm authorId="1" idx="7"/>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3-16T00:41:48.070" idx="10">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3-17T23:11:14.650" idx="14">
    <p:pos x="10" y="10"/>
    <p:text>So let's move on to an application of the theory of naive bayes, here we have three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3-16T00:41:48.070" idx="13">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3-16T00:41:48.070" idx="16">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3-16T00:41:48.070" idx="18">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3-16T00:41:48.070" idx="17">
    <p:pos x="10" y="10"/>
    <p:text>Thomas Bayes gave this famous equation of finding the conditional probability
where you can find the prob of A giving event B has occured by knowing some parameters
wich are the prior probabilities of A and B and knowing the prob of B giving A
this is a very powerful theorem where we know the prob of some events ( prior ) 
but we don't know the proba of other events wich are called ( posterior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B906-9A4D-4A4A-8D4A-84A9A757DD27}" type="datetimeFigureOut">
              <a:rPr lang="en-US" smtClean="0"/>
              <a:t>3/19/2022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9CED0-4161-4FD2-9270-587E2594F31D}" type="slidenum">
              <a:rPr lang="en-US" smtClean="0"/>
              <a:t>‹#›</a:t>
            </a:fld>
            <a:endParaRPr lang="en-US"/>
          </a:p>
        </p:txBody>
      </p:sp>
    </p:spTree>
    <p:extLst>
      <p:ext uri="{BB962C8B-B14F-4D97-AF65-F5344CB8AC3E}">
        <p14:creationId xmlns:p14="http://schemas.microsoft.com/office/powerpoint/2010/main" val="360258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Data scientists are often tasked with automating decisions for business problems. Is</a:t>
            </a:r>
            <a:r>
              <a:rPr lang="en-US" sz="1800" dirty="0">
                <a:effectLst/>
                <a:latin typeface="Arial" panose="020B0604020202020204" pitchFamily="34" charset="0"/>
              </a:rPr>
              <a:t> </a:t>
            </a:r>
            <a:r>
              <a:rPr lang="en-US" sz="1800" dirty="0">
                <a:effectLst/>
                <a:latin typeface="Segoe UI" panose="020B0502040204020203" pitchFamily="34" charset="0"/>
              </a:rPr>
              <a:t>an email an attempt at phishing? Is a customer likely to churn? Is the web user likely</a:t>
            </a:r>
            <a:r>
              <a:rPr lang="en-US" sz="1800" dirty="0">
                <a:effectLst/>
                <a:latin typeface="Arial" panose="020B0604020202020204" pitchFamily="34" charset="0"/>
              </a:rPr>
              <a:t> </a:t>
            </a:r>
            <a:r>
              <a:rPr lang="en-US" sz="1800" dirty="0">
                <a:effectLst/>
                <a:latin typeface="Segoe UI" panose="020B0502040204020203" pitchFamily="34" charset="0"/>
              </a:rPr>
              <a:t>to click on an advertisement? These are all classification problems, a form of supervised</a:t>
            </a:r>
            <a:r>
              <a:rPr lang="en-US" sz="1800" dirty="0">
                <a:effectLst/>
                <a:latin typeface="Arial" panose="020B0604020202020204" pitchFamily="34" charset="0"/>
              </a:rPr>
              <a:t> </a:t>
            </a:r>
            <a:r>
              <a:rPr lang="en-US" sz="1800" dirty="0">
                <a:effectLst/>
                <a:latin typeface="Segoe UI" panose="020B0502040204020203" pitchFamily="34" charset="0"/>
              </a:rPr>
              <a:t>learning in which we first train a model on data where the outcome is known</a:t>
            </a:r>
            <a:r>
              <a:rPr lang="en-US" sz="1800" dirty="0">
                <a:effectLst/>
                <a:latin typeface="Arial" panose="020B0604020202020204" pitchFamily="34" charset="0"/>
              </a:rPr>
              <a:t> </a:t>
            </a:r>
            <a:r>
              <a:rPr lang="en-US" sz="1800" dirty="0">
                <a:effectLst/>
                <a:latin typeface="Segoe UI" panose="020B0502040204020203" pitchFamily="34" charset="0"/>
              </a:rPr>
              <a:t>and then apply the model to data where the outcome is not known. Classification is</a:t>
            </a:r>
            <a:r>
              <a:rPr lang="en-US" sz="1800" dirty="0">
                <a:effectLst/>
                <a:latin typeface="Arial" panose="020B0604020202020204" pitchFamily="34" charset="0"/>
              </a:rPr>
              <a:t> </a:t>
            </a:r>
            <a:r>
              <a:rPr lang="en-US" sz="1800" dirty="0">
                <a:effectLst/>
                <a:latin typeface="Segoe UI" panose="020B0502040204020203" pitchFamily="34" charset="0"/>
              </a:rPr>
              <a:t>perhaps the most important form of prediction: the goal is to predict whether a</a:t>
            </a:r>
            <a:r>
              <a:rPr lang="en-US" sz="1800" dirty="0">
                <a:effectLst/>
                <a:latin typeface="Arial" panose="020B0604020202020204" pitchFamily="34" charset="0"/>
              </a:rPr>
              <a:t> </a:t>
            </a:r>
            <a:r>
              <a:rPr lang="en-US" sz="1800" dirty="0">
                <a:effectLst/>
                <a:latin typeface="Segoe UI" panose="020B0502040204020203" pitchFamily="34" charset="0"/>
              </a:rPr>
              <a:t>record is a 1 or a 0 (phishing/not-phishing, click/don’t click, churn/don’t churn), or in</a:t>
            </a:r>
            <a:r>
              <a:rPr lang="en-US" sz="1800" dirty="0">
                <a:effectLst/>
                <a:latin typeface="Arial" panose="020B0604020202020204" pitchFamily="34" charset="0"/>
              </a:rPr>
              <a:t> </a:t>
            </a:r>
            <a:r>
              <a:rPr lang="en-US" sz="1800" dirty="0">
                <a:effectLst/>
                <a:latin typeface="Segoe UI" panose="020B0502040204020203" pitchFamily="34" charset="0"/>
              </a:rPr>
              <a:t>some cases, one of several categories (for example, Gmail’s filtering of your inbox into</a:t>
            </a:r>
            <a:r>
              <a:rPr lang="en-US" sz="1800" dirty="0">
                <a:effectLst/>
                <a:latin typeface="Arial" panose="020B0604020202020204" pitchFamily="34" charset="0"/>
              </a:rPr>
              <a:t> </a:t>
            </a:r>
            <a:r>
              <a:rPr lang="en-US" sz="1800" dirty="0">
                <a:effectLst/>
                <a:latin typeface="Segoe UI" panose="020B0502040204020203" pitchFamily="34" charset="0"/>
              </a:rPr>
              <a:t>“primary,” “social,” “promotional,” or “forums”).</a:t>
            </a:r>
            <a:endParaRPr lang="en-US" sz="1800" dirty="0">
              <a:effectLst/>
              <a:latin typeface="Arial" panose="020B0604020202020204" pitchFamily="34" charset="0"/>
            </a:endParaRPr>
          </a:p>
          <a:p>
            <a:r>
              <a:rPr lang="en-US" sz="1800" dirty="0">
                <a:effectLst/>
                <a:latin typeface="Segoe UI" panose="020B0502040204020203" pitchFamily="34" charset="0"/>
              </a:rPr>
              <a:t>Even in the case of more than two outcomes, the problem can often be recast into a</a:t>
            </a:r>
            <a:r>
              <a:rPr lang="en-US" sz="1800" dirty="0">
                <a:effectLst/>
                <a:latin typeface="Arial" panose="020B0604020202020204" pitchFamily="34" charset="0"/>
              </a:rPr>
              <a:t> </a:t>
            </a:r>
            <a:r>
              <a:rPr lang="en-US" sz="1800" dirty="0">
                <a:effectLst/>
                <a:latin typeface="Segoe UI" panose="020B0502040204020203" pitchFamily="34" charset="0"/>
              </a:rPr>
              <a:t>series of binary problems using conditional probabilities. For example, to predict the</a:t>
            </a:r>
            <a:r>
              <a:rPr lang="en-US" sz="1800" dirty="0">
                <a:effectLst/>
                <a:latin typeface="Arial" panose="020B0604020202020204" pitchFamily="34" charset="0"/>
              </a:rPr>
              <a:t> </a:t>
            </a:r>
            <a:r>
              <a:rPr lang="en-US" sz="1800" dirty="0">
                <a:effectLst/>
                <a:latin typeface="Segoe UI" panose="020B0502040204020203" pitchFamily="34" charset="0"/>
              </a:rPr>
              <a:t>outcome of the contract, you can solve two binary prediction problems:</a:t>
            </a:r>
            <a:endParaRPr lang="en-US" sz="1800" dirty="0">
              <a:effectLst/>
              <a:latin typeface="Arial" panose="020B0604020202020204" pitchFamily="34" charset="0"/>
            </a:endParaRPr>
          </a:p>
          <a:p>
            <a:r>
              <a:rPr lang="en-US" sz="1800" dirty="0">
                <a:effectLst/>
                <a:latin typeface="Segoe UI" panose="020B0502040204020203" pitchFamily="34" charset="0"/>
              </a:rPr>
              <a:t>• Predict whether Y = 0 or Y &gt; 0.</a:t>
            </a:r>
            <a:endParaRPr lang="en-US" sz="1800" dirty="0">
              <a:effectLst/>
              <a:latin typeface="Arial" panose="020B0604020202020204" pitchFamily="34" charset="0"/>
            </a:endParaRPr>
          </a:p>
          <a:p>
            <a:r>
              <a:rPr lang="en-US" sz="1800" dirty="0">
                <a:effectLst/>
                <a:latin typeface="Segoe UI" panose="020B0502040204020203" pitchFamily="34" charset="0"/>
              </a:rPr>
              <a:t>• Given that Y &gt; 0, predict whether Y = 1 or Y = 2.</a:t>
            </a:r>
            <a:endParaRPr lang="en-US" sz="1800" dirty="0">
              <a:effectLst/>
              <a:latin typeface="Arial" panose="020B0604020202020204" pitchFamily="34" charset="0"/>
            </a:endParaRPr>
          </a:p>
          <a:p>
            <a:r>
              <a:rPr lang="en-US" sz="1800" dirty="0">
                <a:effectLst/>
                <a:latin typeface="Segoe UI" panose="020B0502040204020203" pitchFamily="34" charset="0"/>
              </a:rPr>
              <a:t>In this case, it makes sense to break up the problem into two cases: (1) whether the</a:t>
            </a:r>
            <a:r>
              <a:rPr lang="en-US" sz="1800" dirty="0">
                <a:effectLst/>
                <a:latin typeface="Arial" panose="020B0604020202020204" pitchFamily="34" charset="0"/>
              </a:rPr>
              <a:t> </a:t>
            </a:r>
            <a:r>
              <a:rPr lang="en-US" sz="1800" dirty="0">
                <a:effectLst/>
                <a:latin typeface="Segoe UI" panose="020B0502040204020203" pitchFamily="34" charset="0"/>
              </a:rPr>
              <a:t>customer churns; and (2) if they don’t churn, what type of contract they will choose.</a:t>
            </a:r>
            <a:endParaRPr lang="en-US" sz="1800" dirty="0">
              <a:effectLst/>
              <a:latin typeface="Arial" panose="020B0604020202020204" pitchFamily="34" charset="0"/>
            </a:endParaRPr>
          </a:p>
          <a:p>
            <a:r>
              <a:rPr lang="en-US" sz="1800" dirty="0">
                <a:effectLst/>
                <a:latin typeface="Segoe UI" panose="020B0502040204020203" pitchFamily="34" charset="0"/>
              </a:rPr>
              <a:t>From a model-fitting viewpoint, it is often advantageous to convert the multiclass</a:t>
            </a:r>
            <a:r>
              <a:rPr lang="en-US" sz="1800" dirty="0">
                <a:effectLst/>
                <a:latin typeface="Arial" panose="020B0604020202020204" pitchFamily="34" charset="0"/>
              </a:rPr>
              <a:t> </a:t>
            </a:r>
            <a:r>
              <a:rPr lang="en-US" sz="1800" dirty="0">
                <a:effectLst/>
                <a:latin typeface="Segoe UI" panose="020B0502040204020203" pitchFamily="34" charset="0"/>
              </a:rPr>
              <a:t>problem to a series of binary problems. This is particularly true when one category is</a:t>
            </a:r>
            <a:r>
              <a:rPr lang="en-US" sz="1800" dirty="0">
                <a:effectLst/>
                <a:latin typeface="Arial" panose="020B0604020202020204" pitchFamily="34" charset="0"/>
              </a:rPr>
              <a:t> </a:t>
            </a:r>
            <a:r>
              <a:rPr lang="en-US" sz="1800" dirty="0">
                <a:effectLst/>
                <a:latin typeface="Segoe UI" panose="020B0502040204020203" pitchFamily="34" charset="0"/>
              </a:rPr>
              <a:t>much more common than the other categories.</a:t>
            </a: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E99CED0-4161-4FD2-9270-587E2594F31D}" type="slidenum">
              <a:rPr lang="en-US" smtClean="0"/>
              <a:t>2</a:t>
            </a:fld>
            <a:endParaRPr lang="en-US"/>
          </a:p>
        </p:txBody>
      </p:sp>
    </p:spTree>
    <p:extLst>
      <p:ext uri="{BB962C8B-B14F-4D97-AF65-F5344CB8AC3E}">
        <p14:creationId xmlns:p14="http://schemas.microsoft.com/office/powerpoint/2010/main" val="877476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4000" dirty="0"/>
              <a:t>Logistic regression is intended for two-class or binary classification problems. It can be extended for multi-class classification but is rarely used for this purpose.</a:t>
            </a:r>
          </a:p>
          <a:p>
            <a:pPr marL="285750" indent="-285750">
              <a:buFont typeface="Arial" panose="020B0604020202020204" pitchFamily="34" charset="0"/>
              <a:buChar char="•"/>
            </a:pPr>
            <a:r>
              <a:rPr lang="en-US" sz="5400" dirty="0"/>
              <a:t>Logistic regression can become unstable when the classes are well separated.</a:t>
            </a:r>
          </a:p>
          <a:p>
            <a:pPr marL="285750" indent="-285750">
              <a:buFont typeface="Arial" panose="020B0604020202020204" pitchFamily="34" charset="0"/>
              <a:buChar char="•"/>
            </a:pPr>
            <a:r>
              <a:rPr lang="en-US" sz="5400" dirty="0"/>
              <a:t>Logistic regression can become unstable when there are few examples from which to estimate the parameters.</a:t>
            </a:r>
            <a:endParaRPr lang="en-US" sz="4000" dirty="0"/>
          </a:p>
        </p:txBody>
      </p:sp>
      <p:sp>
        <p:nvSpPr>
          <p:cNvPr id="4" name="Slide Number Placeholder 3"/>
          <p:cNvSpPr>
            <a:spLocks noGrp="1"/>
          </p:cNvSpPr>
          <p:nvPr>
            <p:ph type="sldNum" sz="quarter" idx="5"/>
          </p:nvPr>
        </p:nvSpPr>
        <p:spPr/>
        <p:txBody>
          <a:bodyPr/>
          <a:lstStyle/>
          <a:p>
            <a:fld id="{1E99CED0-4161-4FD2-9270-587E2594F31D}" type="slidenum">
              <a:rPr lang="en-US" smtClean="0"/>
              <a:t>12</a:t>
            </a:fld>
            <a:endParaRPr lang="en-US"/>
          </a:p>
        </p:txBody>
      </p:sp>
    </p:spTree>
    <p:extLst>
      <p:ext uri="{BB962C8B-B14F-4D97-AF65-F5344CB8AC3E}">
        <p14:creationId xmlns:p14="http://schemas.microsoft.com/office/powerpoint/2010/main" val="2515529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4000" dirty="0"/>
              <a:t>Logistic regression is intended for two-class or binary classification problems. It can be extended for multi-class classification but is rarely used for this purpose.</a:t>
            </a:r>
          </a:p>
          <a:p>
            <a:pPr marL="285750" indent="-285750">
              <a:buFont typeface="Arial" panose="020B0604020202020204" pitchFamily="34" charset="0"/>
              <a:buChar char="•"/>
            </a:pPr>
            <a:r>
              <a:rPr lang="en-US" sz="5400" dirty="0"/>
              <a:t>Logistic regression can become unstable when the classes are well separated.</a:t>
            </a:r>
          </a:p>
          <a:p>
            <a:pPr marL="285750" indent="-285750">
              <a:buFont typeface="Arial" panose="020B0604020202020204" pitchFamily="34" charset="0"/>
              <a:buChar char="•"/>
            </a:pPr>
            <a:r>
              <a:rPr lang="en-US" sz="5400" dirty="0"/>
              <a:t>Logistic regression can become unstable when there are few examples from which to estimate the parameters.</a:t>
            </a:r>
            <a:endParaRPr lang="en-US" sz="4000" dirty="0"/>
          </a:p>
        </p:txBody>
      </p:sp>
      <p:sp>
        <p:nvSpPr>
          <p:cNvPr id="4" name="Slide Number Placeholder 3"/>
          <p:cNvSpPr>
            <a:spLocks noGrp="1"/>
          </p:cNvSpPr>
          <p:nvPr>
            <p:ph type="sldNum" sz="quarter" idx="5"/>
          </p:nvPr>
        </p:nvSpPr>
        <p:spPr/>
        <p:txBody>
          <a:bodyPr/>
          <a:lstStyle/>
          <a:p>
            <a:fld id="{1E99CED0-4161-4FD2-9270-587E2594F31D}" type="slidenum">
              <a:rPr lang="en-US" smtClean="0"/>
              <a:t>13</a:t>
            </a:fld>
            <a:endParaRPr lang="en-US"/>
          </a:p>
        </p:txBody>
      </p:sp>
    </p:spTree>
    <p:extLst>
      <p:ext uri="{BB962C8B-B14F-4D97-AF65-F5344CB8AC3E}">
        <p14:creationId xmlns:p14="http://schemas.microsoft.com/office/powerpoint/2010/main" val="965566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Is a classification algorithm, but during training it learns the most discriminative axes between the classes, and these axes can then be used to define a hyperplane onto which to project the data. The benefit of this approach is that the projection will keep classes as far apart as possible, so LDA is a good technique to reduce dimensionality before running another classification algorithm such as an SVM classifier.</a:t>
            </a:r>
          </a:p>
          <a:p>
            <a:pPr algn="l"/>
            <a:endParaRPr lang="en-US" sz="1800" b="0" i="0" u="none" strike="noStrike" baseline="0" dirty="0">
              <a:latin typeface="MinionPro-Regular"/>
            </a:endParaRPr>
          </a:p>
        </p:txBody>
      </p:sp>
      <p:sp>
        <p:nvSpPr>
          <p:cNvPr id="4" name="Slide Number Placeholder 3"/>
          <p:cNvSpPr>
            <a:spLocks noGrp="1"/>
          </p:cNvSpPr>
          <p:nvPr>
            <p:ph type="sldNum" sz="quarter" idx="5"/>
          </p:nvPr>
        </p:nvSpPr>
        <p:spPr/>
        <p:txBody>
          <a:bodyPr/>
          <a:lstStyle/>
          <a:p>
            <a:fld id="{1E99CED0-4161-4FD2-9270-587E2594F31D}" type="slidenum">
              <a:rPr lang="en-US" smtClean="0"/>
              <a:t>14</a:t>
            </a:fld>
            <a:endParaRPr lang="en-US"/>
          </a:p>
        </p:txBody>
      </p:sp>
    </p:spTree>
    <p:extLst>
      <p:ext uri="{BB962C8B-B14F-4D97-AF65-F5344CB8AC3E}">
        <p14:creationId xmlns:p14="http://schemas.microsoft.com/office/powerpoint/2010/main" val="107185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2800" b="0" dirty="0">
                <a:solidFill>
                  <a:srgbClr val="555555"/>
                </a:solidFill>
                <a:effectLst/>
                <a:latin typeface="Helvetica Neue"/>
              </a:rPr>
              <a:t>It consists of statistical properties of your data, calculated for each class. For a single input variable (x) this is the mean and the variance of the variable for each class. For multiple variables, this is the same properties calculated over the multivariate Gaussian, namely the means and the covariance matrix.</a:t>
            </a:r>
          </a:p>
          <a:p>
            <a:pPr algn="l" fontAlgn="base"/>
            <a:r>
              <a:rPr lang="en-US" sz="2800" b="0" dirty="0">
                <a:solidFill>
                  <a:srgbClr val="555555"/>
                </a:solidFill>
                <a:effectLst/>
                <a:latin typeface="Helvetica Neue"/>
              </a:rPr>
              <a:t>These statistical properties are estimated from your data and plug into the LDA equation to make predictions. These are the model values that you would save to file for your model.</a:t>
            </a:r>
          </a:p>
        </p:txBody>
      </p:sp>
      <p:sp>
        <p:nvSpPr>
          <p:cNvPr id="4" name="Slide Number Placeholder 3"/>
          <p:cNvSpPr>
            <a:spLocks noGrp="1"/>
          </p:cNvSpPr>
          <p:nvPr>
            <p:ph type="sldNum" sz="quarter" idx="5"/>
          </p:nvPr>
        </p:nvSpPr>
        <p:spPr/>
        <p:txBody>
          <a:bodyPr/>
          <a:lstStyle/>
          <a:p>
            <a:fld id="{1E99CED0-4161-4FD2-9270-587E2594F31D}" type="slidenum">
              <a:rPr lang="en-US" smtClean="0"/>
              <a:t>15</a:t>
            </a:fld>
            <a:endParaRPr lang="en-US"/>
          </a:p>
        </p:txBody>
      </p:sp>
    </p:spTree>
    <p:extLst>
      <p:ext uri="{BB962C8B-B14F-4D97-AF65-F5344CB8AC3E}">
        <p14:creationId xmlns:p14="http://schemas.microsoft.com/office/powerpoint/2010/main" val="1094701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2800" b="0" dirty="0">
                <a:solidFill>
                  <a:srgbClr val="555555"/>
                </a:solidFill>
                <a:effectLst/>
                <a:latin typeface="Helvetica Neue"/>
              </a:rPr>
              <a:t>It consists of statistical properties of your data, calculated for each class. For a single input variable (x) this is the mean and the variance of the variable for each class. For multiple variables, this is the same properties calculated over the multivariate Gaussian, namely the means and the covariance matrix.</a:t>
            </a:r>
          </a:p>
          <a:p>
            <a:pPr algn="l" fontAlgn="base"/>
            <a:r>
              <a:rPr lang="en-US" sz="2800" b="0" dirty="0">
                <a:solidFill>
                  <a:srgbClr val="555555"/>
                </a:solidFill>
                <a:effectLst/>
                <a:latin typeface="Helvetica Neue"/>
              </a:rPr>
              <a:t>So to understand how the </a:t>
            </a:r>
            <a:r>
              <a:rPr lang="en-US" sz="2800" b="0" dirty="0" err="1">
                <a:solidFill>
                  <a:srgbClr val="555555"/>
                </a:solidFill>
                <a:effectLst/>
                <a:latin typeface="Helvetica Neue"/>
              </a:rPr>
              <a:t>lda</a:t>
            </a:r>
            <a:r>
              <a:rPr lang="en-US" sz="2800" b="0" dirty="0">
                <a:solidFill>
                  <a:srgbClr val="555555"/>
                </a:solidFill>
                <a:effectLst/>
                <a:latin typeface="Helvetica Neue"/>
              </a:rPr>
              <a:t> works, we need first to know the covariance</a:t>
            </a:r>
          </a:p>
          <a:p>
            <a:pPr algn="l"/>
            <a:r>
              <a:rPr lang="en-US" sz="1800" b="0" i="0" u="none" strike="noStrike" baseline="0" dirty="0">
                <a:solidFill>
                  <a:srgbClr val="000000"/>
                </a:solidFill>
                <a:latin typeface="MinionPro-Regular"/>
              </a:rPr>
              <a:t>As with the correlation coefficient , positive values indicate a positive relationship and negative values indicate a negative relationship.</a:t>
            </a:r>
          </a:p>
          <a:p>
            <a:pPr algn="l"/>
            <a:r>
              <a:rPr lang="en-US" sz="1800" b="0" i="0" u="none" strike="noStrike" baseline="0" dirty="0">
                <a:solidFill>
                  <a:srgbClr val="000000"/>
                </a:solidFill>
                <a:latin typeface="MinionPro-Regular"/>
              </a:rPr>
              <a:t>Correlation, however, is constrained to be between –1 and 1, whereas covariance scale depends on the scale of the variables </a:t>
            </a:r>
            <a:r>
              <a:rPr lang="en-US" sz="1800" b="0" i="1" u="none" strike="noStrike" baseline="0" dirty="0">
                <a:solidFill>
                  <a:srgbClr val="000000"/>
                </a:solidFill>
                <a:latin typeface="MinionPro-It"/>
              </a:rPr>
              <a:t>x </a:t>
            </a:r>
            <a:r>
              <a:rPr lang="en-US" sz="1800" b="0" i="0" u="none" strike="noStrike" baseline="0" dirty="0">
                <a:solidFill>
                  <a:srgbClr val="000000"/>
                </a:solidFill>
                <a:latin typeface="MinionPro-Regular"/>
              </a:rPr>
              <a:t>and </a:t>
            </a:r>
            <a:r>
              <a:rPr lang="en-US" sz="1800" b="0" i="1" u="none" strike="noStrike" baseline="0" dirty="0">
                <a:solidFill>
                  <a:srgbClr val="000000"/>
                </a:solidFill>
                <a:latin typeface="MinionPro-It"/>
              </a:rPr>
              <a:t>z</a:t>
            </a:r>
          </a:p>
          <a:p>
            <a:pPr algn="l"/>
            <a:r>
              <a:rPr lang="en-US" sz="2800" b="0" i="0" u="none" strike="noStrike" baseline="0" dirty="0">
                <a:latin typeface="MinionPro-Regular"/>
              </a:rPr>
              <a:t>2 Specifically, seeking to divide the records into groups, </a:t>
            </a:r>
          </a:p>
          <a:p>
            <a:pPr algn="l"/>
            <a:r>
              <a:rPr lang="en-US" sz="2800" b="0" i="0" u="none" strike="noStrike" baseline="0" dirty="0">
                <a:solidFill>
                  <a:srgbClr val="555555"/>
                </a:solidFill>
                <a:effectLst/>
                <a:latin typeface="MinionPro-Regular"/>
              </a:rPr>
              <a:t>3 </a:t>
            </a:r>
            <a:r>
              <a:rPr lang="en-US" sz="2800" b="0" i="0" u="none" strike="noStrike" baseline="0" dirty="0">
                <a:latin typeface="MinionPro-Regular"/>
              </a:rPr>
              <a:t>Linear discriminant analysis (LDA) focuses on </a:t>
            </a:r>
          </a:p>
          <a:p>
            <a:pPr algn="l"/>
            <a:r>
              <a:rPr lang="en-US" sz="2800" b="0" i="0" u="none" strike="noStrike" baseline="0" dirty="0">
                <a:solidFill>
                  <a:srgbClr val="555555"/>
                </a:solidFill>
                <a:effectLst/>
                <a:latin typeface="MinionPro-Regular"/>
              </a:rPr>
              <a:t>So the idea here is to find the linear combination that maximizes the distances between groups, and minimizes the distances within groups</a:t>
            </a:r>
            <a:endParaRPr lang="en-US" sz="2800" b="0" dirty="0">
              <a:solidFill>
                <a:srgbClr val="555555"/>
              </a:solidFill>
              <a:effectLst/>
              <a:latin typeface="Helvetica Neue"/>
            </a:endParaRPr>
          </a:p>
        </p:txBody>
      </p:sp>
      <p:sp>
        <p:nvSpPr>
          <p:cNvPr id="4" name="Slide Number Placeholder 3"/>
          <p:cNvSpPr>
            <a:spLocks noGrp="1"/>
          </p:cNvSpPr>
          <p:nvPr>
            <p:ph type="sldNum" sz="quarter" idx="5"/>
          </p:nvPr>
        </p:nvSpPr>
        <p:spPr/>
        <p:txBody>
          <a:bodyPr/>
          <a:lstStyle/>
          <a:p>
            <a:fld id="{1E99CED0-4161-4FD2-9270-587E2594F31D}" type="slidenum">
              <a:rPr lang="en-US" smtClean="0"/>
              <a:t>16</a:t>
            </a:fld>
            <a:endParaRPr lang="en-US"/>
          </a:p>
        </p:txBody>
      </p:sp>
    </p:spTree>
    <p:extLst>
      <p:ext uri="{BB962C8B-B14F-4D97-AF65-F5344CB8AC3E}">
        <p14:creationId xmlns:p14="http://schemas.microsoft.com/office/powerpoint/2010/main" val="2742961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2800" b="0" dirty="0">
                <a:solidFill>
                  <a:srgbClr val="555555"/>
                </a:solidFill>
                <a:effectLst/>
                <a:latin typeface="Helvetica Neue"/>
              </a:rPr>
              <a:t>It consists of statistical properties of your data, calculated for each class. For a single input variable (x) this is the mean and the variance of the variable for each class. For multiple variables, this is the same properties calculated over the multivariate Gaussian, namely the means and the covariance matrix.</a:t>
            </a:r>
          </a:p>
          <a:p>
            <a:pPr algn="l" fontAlgn="base"/>
            <a:r>
              <a:rPr lang="en-US" sz="2800" b="0" dirty="0">
                <a:solidFill>
                  <a:srgbClr val="555555"/>
                </a:solidFill>
                <a:effectLst/>
                <a:latin typeface="Helvetica Neue"/>
              </a:rPr>
              <a:t>So to understand how the </a:t>
            </a:r>
            <a:r>
              <a:rPr lang="en-US" sz="2800" b="0" dirty="0" err="1">
                <a:solidFill>
                  <a:srgbClr val="555555"/>
                </a:solidFill>
                <a:effectLst/>
                <a:latin typeface="Helvetica Neue"/>
              </a:rPr>
              <a:t>lda</a:t>
            </a:r>
            <a:r>
              <a:rPr lang="en-US" sz="2800" b="0" dirty="0">
                <a:solidFill>
                  <a:srgbClr val="555555"/>
                </a:solidFill>
                <a:effectLst/>
                <a:latin typeface="Helvetica Neue"/>
              </a:rPr>
              <a:t> works, we need first to know the covariance</a:t>
            </a:r>
          </a:p>
          <a:p>
            <a:pPr algn="l"/>
            <a:r>
              <a:rPr lang="en-US" sz="1800" b="0" i="0" u="none" strike="noStrike" baseline="0" dirty="0">
                <a:solidFill>
                  <a:srgbClr val="000000"/>
                </a:solidFill>
                <a:latin typeface="MinionPro-Regular"/>
              </a:rPr>
              <a:t>As with the correlation coefficient , positive values indicate a positive relationship and negative values indicate a negative relationship.</a:t>
            </a:r>
          </a:p>
          <a:p>
            <a:pPr algn="l"/>
            <a:r>
              <a:rPr lang="en-US" sz="1800" b="0" i="0" u="none" strike="noStrike" baseline="0" dirty="0">
                <a:solidFill>
                  <a:srgbClr val="000000"/>
                </a:solidFill>
                <a:latin typeface="MinionPro-Regular"/>
              </a:rPr>
              <a:t>Correlation, however, is constrained to be between –1 and 1, whereas covariance scale depends on the scale of the variables </a:t>
            </a:r>
            <a:r>
              <a:rPr lang="en-US" sz="1800" b="0" i="1" u="none" strike="noStrike" baseline="0" dirty="0">
                <a:solidFill>
                  <a:srgbClr val="000000"/>
                </a:solidFill>
                <a:latin typeface="MinionPro-It"/>
              </a:rPr>
              <a:t>x </a:t>
            </a:r>
            <a:r>
              <a:rPr lang="en-US" sz="1800" b="0" i="0" u="none" strike="noStrike" baseline="0" dirty="0">
                <a:solidFill>
                  <a:srgbClr val="000000"/>
                </a:solidFill>
                <a:latin typeface="MinionPro-Regular"/>
              </a:rPr>
              <a:t>and </a:t>
            </a:r>
            <a:r>
              <a:rPr lang="en-US" sz="1800" b="0" i="1" u="none" strike="noStrike" baseline="0" dirty="0">
                <a:solidFill>
                  <a:srgbClr val="000000"/>
                </a:solidFill>
                <a:latin typeface="MinionPro-It"/>
              </a:rPr>
              <a:t>z</a:t>
            </a:r>
          </a:p>
          <a:p>
            <a:pPr algn="l"/>
            <a:r>
              <a:rPr lang="en-US" sz="2800" b="0" i="0" u="none" strike="noStrike" baseline="0" dirty="0">
                <a:latin typeface="MinionPro-Regular"/>
              </a:rPr>
              <a:t>2 Specifically, seeking to divide the records into groups, </a:t>
            </a:r>
          </a:p>
          <a:p>
            <a:pPr algn="l"/>
            <a:r>
              <a:rPr lang="en-US" sz="2800" b="0" i="0" u="none" strike="noStrike" baseline="0" dirty="0">
                <a:solidFill>
                  <a:srgbClr val="555555"/>
                </a:solidFill>
                <a:effectLst/>
                <a:latin typeface="MinionPro-Regular"/>
              </a:rPr>
              <a:t>3 </a:t>
            </a:r>
            <a:r>
              <a:rPr lang="en-US" sz="2800" b="0" i="0" u="none" strike="noStrike" baseline="0" dirty="0">
                <a:latin typeface="MinionPro-Regular"/>
              </a:rPr>
              <a:t>Linear discriminant analysis (LDA) focuses on </a:t>
            </a:r>
          </a:p>
          <a:p>
            <a:pPr algn="l"/>
            <a:r>
              <a:rPr lang="en-US" sz="2800" b="0" i="0" u="none" strike="noStrike" baseline="0" dirty="0">
                <a:solidFill>
                  <a:srgbClr val="555555"/>
                </a:solidFill>
                <a:effectLst/>
                <a:latin typeface="MinionPro-Regular"/>
              </a:rPr>
              <a:t>So the idea here is to find the linear combination that maximizes the distances between groups, and minimizes the distances within groups</a:t>
            </a:r>
            <a:endParaRPr lang="en-US" sz="2800" b="0" dirty="0">
              <a:solidFill>
                <a:srgbClr val="555555"/>
              </a:solidFill>
              <a:effectLst/>
              <a:latin typeface="Helvetica Neue"/>
            </a:endParaRPr>
          </a:p>
        </p:txBody>
      </p:sp>
      <p:sp>
        <p:nvSpPr>
          <p:cNvPr id="4" name="Slide Number Placeholder 3"/>
          <p:cNvSpPr>
            <a:spLocks noGrp="1"/>
          </p:cNvSpPr>
          <p:nvPr>
            <p:ph type="sldNum" sz="quarter" idx="5"/>
          </p:nvPr>
        </p:nvSpPr>
        <p:spPr/>
        <p:txBody>
          <a:bodyPr/>
          <a:lstStyle/>
          <a:p>
            <a:fld id="{1E99CED0-4161-4FD2-9270-587E2594F31D}" type="slidenum">
              <a:rPr lang="en-US" smtClean="0"/>
              <a:t>17</a:t>
            </a:fld>
            <a:endParaRPr lang="en-US"/>
          </a:p>
        </p:txBody>
      </p:sp>
    </p:spTree>
    <p:extLst>
      <p:ext uri="{BB962C8B-B14F-4D97-AF65-F5344CB8AC3E}">
        <p14:creationId xmlns:p14="http://schemas.microsoft.com/office/powerpoint/2010/main" val="419114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E99CED0-4161-4FD2-9270-587E2594F31D}" type="slidenum">
              <a:rPr lang="en-US" smtClean="0"/>
              <a:t>18</a:t>
            </a:fld>
            <a:endParaRPr lang="en-US"/>
          </a:p>
        </p:txBody>
      </p:sp>
    </p:spTree>
    <p:extLst>
      <p:ext uri="{BB962C8B-B14F-4D97-AF65-F5344CB8AC3E}">
        <p14:creationId xmlns:p14="http://schemas.microsoft.com/office/powerpoint/2010/main" val="356975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WE all know that when we flip a coin, the prob of getting head or tail is 1 by 2 </a:t>
            </a:r>
            <a:r>
              <a:rPr lang="en-US" sz="1800" dirty="0">
                <a:effectLst/>
                <a:latin typeface="Arial" panose="020B0604020202020204" pitchFamily="34" charset="0"/>
              </a:rPr>
              <a:t> </a:t>
            </a:r>
            <a:r>
              <a:rPr lang="en-US" sz="1800" dirty="0">
                <a:effectLst/>
                <a:latin typeface="Segoe UI" panose="020B0502040204020203" pitchFamily="34" charset="0"/>
              </a:rPr>
              <a:t>because there are only two possible outcomes and the chance of getting head or tail</a:t>
            </a:r>
            <a:r>
              <a:rPr lang="en-US" sz="1800" dirty="0">
                <a:effectLst/>
                <a:latin typeface="Arial" panose="020B0604020202020204" pitchFamily="34" charset="0"/>
              </a:rPr>
              <a:t> </a:t>
            </a:r>
            <a:r>
              <a:rPr lang="en-US" sz="1800" dirty="0">
                <a:effectLst/>
                <a:latin typeface="Segoe UI" panose="020B0502040204020203" pitchFamily="34" charset="0"/>
              </a:rPr>
              <a:t>is 50%</a:t>
            </a:r>
            <a:r>
              <a:rPr lang="en-US" sz="1800" dirty="0">
                <a:effectLst/>
                <a:latin typeface="Arial" panose="020B0604020202020204" pitchFamily="34" charset="0"/>
              </a:rPr>
              <a:t> </a:t>
            </a:r>
            <a:r>
              <a:rPr lang="en-US" sz="1800" dirty="0">
                <a:effectLst/>
                <a:latin typeface="Segoe UI" panose="020B0502040204020203" pitchFamily="34" charset="0"/>
              </a:rPr>
              <a:t>Similarly when you pick a random card, what is the probability or getting a queen</a:t>
            </a:r>
            <a:endParaRPr lang="en-US" sz="1800" dirty="0">
              <a:effectLst/>
              <a:latin typeface="Arial" panose="020B0604020202020204" pitchFamily="34" charset="0"/>
            </a:endParaRPr>
          </a:p>
          <a:p>
            <a:r>
              <a:rPr lang="en-US" sz="1800" dirty="0">
                <a:effectLst/>
                <a:latin typeface="Segoe UI" panose="020B0502040204020203" pitchFamily="34" charset="0"/>
              </a:rPr>
              <a:t>It's very simple, in total we have 52 cards from </a:t>
            </a:r>
            <a:r>
              <a:rPr lang="en-US" sz="1800" dirty="0" err="1">
                <a:effectLst/>
                <a:latin typeface="Segoe UI" panose="020B0502040204020203" pitchFamily="34" charset="0"/>
              </a:rPr>
              <a:t>wich</a:t>
            </a:r>
            <a:r>
              <a:rPr lang="en-US" sz="1800" dirty="0">
                <a:effectLst/>
                <a:latin typeface="Segoe UI" panose="020B0502040204020203" pitchFamily="34" charset="0"/>
              </a:rPr>
              <a:t> we have 4 queens</a:t>
            </a:r>
            <a:r>
              <a:rPr lang="en-US" sz="1800" dirty="0">
                <a:effectLst/>
                <a:latin typeface="Arial" panose="020B0604020202020204" pitchFamily="34" charset="0"/>
              </a:rPr>
              <a:t> </a:t>
            </a:r>
            <a:r>
              <a:rPr lang="en-US" sz="1800" dirty="0">
                <a:effectLst/>
                <a:latin typeface="Segoe UI" panose="020B0502040204020203" pitchFamily="34" charset="0"/>
              </a:rPr>
              <a:t>hence, the </a:t>
            </a:r>
            <a:r>
              <a:rPr lang="en-US" sz="1800" dirty="0" err="1">
                <a:effectLst/>
                <a:latin typeface="Segoe UI" panose="020B0502040204020203" pitchFamily="34" charset="0"/>
              </a:rPr>
              <a:t>proba</a:t>
            </a:r>
            <a:r>
              <a:rPr lang="en-US" sz="1800" dirty="0">
                <a:effectLst/>
                <a:latin typeface="Segoe UI" panose="020B0502040204020203" pitchFamily="34" charset="0"/>
              </a:rPr>
              <a:t> of getting queen is 4 by 52</a:t>
            </a:r>
            <a:endParaRPr lang="en-US" sz="1800" dirty="0">
              <a:effectLst/>
              <a:latin typeface="Arial" panose="020B0604020202020204" pitchFamily="34" charset="0"/>
            </a:endParaRPr>
          </a:p>
          <a:p>
            <a:r>
              <a:rPr lang="en-US" sz="1800" dirty="0">
                <a:effectLst/>
                <a:latin typeface="Segoe UI" panose="020B0502040204020203" pitchFamily="34" charset="0"/>
              </a:rPr>
              <a:t>Now if you know already that the card picked is a </a:t>
            </a:r>
            <a:r>
              <a:rPr lang="en-US" sz="1800" dirty="0" err="1">
                <a:effectLst/>
                <a:latin typeface="Segoe UI" panose="020B0502040204020203" pitchFamily="34" charset="0"/>
              </a:rPr>
              <a:t>diamond,what</a:t>
            </a:r>
            <a:r>
              <a:rPr lang="en-US" sz="1800" dirty="0">
                <a:effectLst/>
                <a:latin typeface="Segoe UI" panose="020B0502040204020203" pitchFamily="34" charset="0"/>
              </a:rPr>
              <a:t> is the probability</a:t>
            </a:r>
            <a:r>
              <a:rPr lang="en-US" sz="1800" dirty="0">
                <a:effectLst/>
                <a:latin typeface="Arial" panose="020B0604020202020204" pitchFamily="34" charset="0"/>
              </a:rPr>
              <a:t> </a:t>
            </a:r>
            <a:r>
              <a:rPr lang="en-US" sz="1800" dirty="0">
                <a:effectLst/>
                <a:latin typeface="Segoe UI" panose="020B0502040204020203" pitchFamily="34" charset="0"/>
              </a:rPr>
              <a:t>of getting a queen ? This point is called conditional probability</a:t>
            </a: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E99CED0-4161-4FD2-9270-587E2594F31D}" type="slidenum">
              <a:rPr lang="en-US" smtClean="0"/>
              <a:t>3</a:t>
            </a:fld>
            <a:endParaRPr lang="en-US"/>
          </a:p>
        </p:txBody>
      </p:sp>
    </p:spTree>
    <p:extLst>
      <p:ext uri="{BB962C8B-B14F-4D97-AF65-F5344CB8AC3E}">
        <p14:creationId xmlns:p14="http://schemas.microsoft.com/office/powerpoint/2010/main" val="330957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when you know that event A has </a:t>
            </a:r>
            <a:r>
              <a:rPr lang="en-US" sz="1800" dirty="0" err="1">
                <a:effectLst/>
                <a:latin typeface="Segoe UI" panose="020B0502040204020203" pitchFamily="34" charset="0"/>
              </a:rPr>
              <a:t>occured</a:t>
            </a:r>
            <a:r>
              <a:rPr lang="en-US" sz="1800" dirty="0">
                <a:effectLst/>
                <a:latin typeface="Segoe UI" panose="020B0502040204020203" pitchFamily="34" charset="0"/>
              </a:rPr>
              <a:t>, and you try to predict the </a:t>
            </a:r>
            <a:r>
              <a:rPr lang="en-US" sz="1800" dirty="0" err="1">
                <a:effectLst/>
                <a:latin typeface="Segoe UI" panose="020B0502040204020203" pitchFamily="34" charset="0"/>
              </a:rPr>
              <a:t>probality</a:t>
            </a:r>
            <a:r>
              <a:rPr lang="en-US" sz="1800" dirty="0">
                <a:effectLst/>
                <a:latin typeface="Segoe UI" panose="020B0502040204020203" pitchFamily="34" charset="0"/>
              </a:rPr>
              <a:t> of </a:t>
            </a:r>
            <a:r>
              <a:rPr lang="en-US" sz="1800" dirty="0">
                <a:effectLst/>
                <a:latin typeface="Arial" panose="020B0604020202020204" pitchFamily="34" charset="0"/>
              </a:rPr>
              <a:t> </a:t>
            </a:r>
            <a:r>
              <a:rPr lang="en-US" sz="1800" dirty="0">
                <a:effectLst/>
                <a:latin typeface="Segoe UI" panose="020B0502040204020203" pitchFamily="34" charset="0"/>
              </a:rPr>
              <a:t>event B</a:t>
            </a:r>
            <a:endParaRPr lang="en-US" sz="1800" dirty="0">
              <a:effectLst/>
              <a:latin typeface="Arial" panose="020B0604020202020204" pitchFamily="34" charset="0"/>
            </a:endParaRPr>
          </a:p>
          <a:p>
            <a:r>
              <a:rPr lang="en-US" sz="1800" dirty="0">
                <a:effectLst/>
                <a:latin typeface="Segoe UI" panose="020B0502040204020203" pitchFamily="34" charset="0"/>
              </a:rPr>
              <a:t>By simple intuition the prob here is 1 by 13</a:t>
            </a:r>
            <a:endParaRPr lang="en-US" sz="1800" dirty="0">
              <a:effectLst/>
              <a:latin typeface="Arial" panose="020B0604020202020204" pitchFamily="34" charset="0"/>
            </a:endParaRPr>
          </a:p>
          <a:p>
            <a:r>
              <a:rPr lang="en-US" sz="1800" dirty="0">
                <a:effectLst/>
                <a:latin typeface="Segoe UI" panose="020B0502040204020203" pitchFamily="34" charset="0"/>
              </a:rPr>
              <a:t>So this is how the conditional probability is represented,</a:t>
            </a:r>
            <a:r>
              <a:rPr lang="en-US" sz="1800" dirty="0">
                <a:effectLst/>
                <a:latin typeface="Arial" panose="020B0604020202020204" pitchFamily="34" charset="0"/>
              </a:rPr>
              <a:t> </a:t>
            </a:r>
            <a:r>
              <a:rPr lang="en-US" sz="1800" dirty="0">
                <a:effectLst/>
                <a:latin typeface="Segoe UI" panose="020B0502040204020203" pitchFamily="34" charset="0"/>
              </a:rPr>
              <a:t>when we say p of queen slash diamond, we know already that event diamond has already</a:t>
            </a:r>
            <a:r>
              <a:rPr lang="en-US" sz="1800" dirty="0">
                <a:effectLst/>
                <a:latin typeface="Arial" panose="020B0604020202020204" pitchFamily="34" charset="0"/>
              </a:rPr>
              <a:t> </a:t>
            </a:r>
            <a:r>
              <a:rPr lang="en-US" sz="1800" dirty="0" err="1">
                <a:effectLst/>
                <a:latin typeface="Segoe UI" panose="020B0502040204020203" pitchFamily="34" charset="0"/>
              </a:rPr>
              <a:t>occured</a:t>
            </a:r>
            <a:r>
              <a:rPr lang="en-US" sz="1800" dirty="0">
                <a:effectLst/>
                <a:latin typeface="Segoe UI" panose="020B0502040204020203" pitchFamily="34" charset="0"/>
              </a:rPr>
              <a:t> and the prob of getting a queen is </a:t>
            </a:r>
            <a:r>
              <a:rPr lang="en-US" sz="1800" dirty="0" err="1">
                <a:effectLst/>
                <a:latin typeface="Segoe UI" panose="020B0502040204020203" pitchFamily="34" charset="0"/>
              </a:rPr>
              <a:t>smth</a:t>
            </a:r>
            <a:r>
              <a:rPr lang="en-US" sz="1800" dirty="0">
                <a:effectLst/>
                <a:latin typeface="Segoe UI" panose="020B0502040204020203" pitchFamily="34" charset="0"/>
              </a:rPr>
              <a:t> we're calculating</a:t>
            </a:r>
            <a:r>
              <a:rPr lang="en-US" sz="1800" dirty="0">
                <a:effectLst/>
                <a:latin typeface="Arial" panose="020B0604020202020204" pitchFamily="34" charset="0"/>
              </a:rPr>
              <a:t>, </a:t>
            </a:r>
            <a:r>
              <a:rPr lang="en-US" sz="1800" dirty="0" err="1">
                <a:effectLst/>
                <a:latin typeface="Segoe UI" panose="020B0502040204020203" pitchFamily="34" charset="0"/>
              </a:rPr>
              <a:t>Wich</a:t>
            </a:r>
            <a:r>
              <a:rPr lang="en-US" sz="1800" dirty="0">
                <a:effectLst/>
                <a:latin typeface="Segoe UI" panose="020B0502040204020203" pitchFamily="34" charset="0"/>
              </a:rPr>
              <a:t> is you know that the card is diamond and you're trying to find the prob of event</a:t>
            </a:r>
            <a:r>
              <a:rPr lang="en-US" sz="1800" dirty="0">
                <a:effectLst/>
                <a:latin typeface="Arial" panose="020B0604020202020204" pitchFamily="34" charset="0"/>
              </a:rPr>
              <a:t> </a:t>
            </a:r>
            <a:r>
              <a:rPr lang="en-US" sz="1800" dirty="0">
                <a:effectLst/>
                <a:latin typeface="Segoe UI" panose="020B0502040204020203" pitchFamily="34" charset="0"/>
              </a:rPr>
              <a:t>B which is whether the card is queen or not</a:t>
            </a: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E99CED0-4161-4FD2-9270-587E2594F31D}" type="slidenum">
              <a:rPr lang="en-US" smtClean="0"/>
              <a:t>4</a:t>
            </a:fld>
            <a:endParaRPr lang="en-US"/>
          </a:p>
        </p:txBody>
      </p:sp>
    </p:spTree>
    <p:extLst>
      <p:ext uri="{BB962C8B-B14F-4D97-AF65-F5344CB8AC3E}">
        <p14:creationId xmlns:p14="http://schemas.microsoft.com/office/powerpoint/2010/main" val="850457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Thomas Bayes gave this famous equation of finding the conditional probability</a:t>
            </a:r>
            <a:r>
              <a:rPr lang="en-US" sz="1800" dirty="0">
                <a:effectLst/>
                <a:latin typeface="Arial" panose="020B0604020202020204" pitchFamily="34" charset="0"/>
              </a:rPr>
              <a:t> </a:t>
            </a:r>
            <a:r>
              <a:rPr lang="en-US" sz="1800" dirty="0">
                <a:effectLst/>
                <a:latin typeface="Segoe UI" panose="020B0502040204020203" pitchFamily="34" charset="0"/>
              </a:rPr>
              <a:t>where you can find the prob of A giving event B has </a:t>
            </a:r>
            <a:r>
              <a:rPr lang="en-US" sz="1800" dirty="0" err="1">
                <a:effectLst/>
                <a:latin typeface="Segoe UI" panose="020B0502040204020203" pitchFamily="34" charset="0"/>
              </a:rPr>
              <a:t>occured</a:t>
            </a:r>
            <a:r>
              <a:rPr lang="en-US" sz="1800" dirty="0">
                <a:effectLst/>
                <a:latin typeface="Segoe UI" panose="020B0502040204020203" pitchFamily="34" charset="0"/>
              </a:rPr>
              <a:t> by knowing some parameters</a:t>
            </a:r>
            <a:r>
              <a:rPr lang="en-US" sz="1800" dirty="0">
                <a:effectLst/>
                <a:latin typeface="Arial" panose="020B0604020202020204" pitchFamily="34" charset="0"/>
              </a:rPr>
              <a:t> </a:t>
            </a:r>
            <a:r>
              <a:rPr lang="en-US" sz="1800" dirty="0" err="1">
                <a:effectLst/>
                <a:latin typeface="Segoe UI" panose="020B0502040204020203" pitchFamily="34" charset="0"/>
              </a:rPr>
              <a:t>wich</a:t>
            </a:r>
            <a:r>
              <a:rPr lang="en-US" sz="1800" dirty="0">
                <a:effectLst/>
                <a:latin typeface="Segoe UI" panose="020B0502040204020203" pitchFamily="34" charset="0"/>
              </a:rPr>
              <a:t> are the prior probabilities of A and B and knowing the prob of B giving A</a:t>
            </a:r>
            <a:endParaRPr lang="en-US" sz="1800" dirty="0">
              <a:effectLst/>
              <a:latin typeface="Arial" panose="020B0604020202020204" pitchFamily="34" charset="0"/>
            </a:endParaRPr>
          </a:p>
          <a:p>
            <a:r>
              <a:rPr lang="en-US" sz="1800" dirty="0">
                <a:effectLst/>
                <a:latin typeface="Segoe UI" panose="020B0502040204020203" pitchFamily="34" charset="0"/>
              </a:rPr>
              <a:t>this is a very powerful theorem where we know the prob of some events ( prior ) </a:t>
            </a:r>
            <a:endParaRPr lang="en-US" sz="1800" dirty="0">
              <a:effectLst/>
              <a:latin typeface="Arial" panose="020B0604020202020204" pitchFamily="34" charset="0"/>
            </a:endParaRPr>
          </a:p>
          <a:p>
            <a:r>
              <a:rPr lang="en-US" sz="1800" dirty="0">
                <a:effectLst/>
                <a:latin typeface="Segoe UI" panose="020B0502040204020203" pitchFamily="34" charset="0"/>
              </a:rPr>
              <a:t>but we don't know the </a:t>
            </a:r>
            <a:r>
              <a:rPr lang="en-US" sz="1800" dirty="0" err="1">
                <a:effectLst/>
                <a:latin typeface="Segoe UI" panose="020B0502040204020203" pitchFamily="34" charset="0"/>
              </a:rPr>
              <a:t>proba</a:t>
            </a:r>
            <a:r>
              <a:rPr lang="en-US" sz="1800" dirty="0">
                <a:effectLst/>
                <a:latin typeface="Segoe UI" panose="020B0502040204020203" pitchFamily="34" charset="0"/>
              </a:rPr>
              <a:t> of other events </a:t>
            </a:r>
            <a:r>
              <a:rPr lang="en-US" sz="1800" dirty="0" err="1">
                <a:effectLst/>
                <a:latin typeface="Segoe UI" panose="020B0502040204020203" pitchFamily="34" charset="0"/>
              </a:rPr>
              <a:t>wich</a:t>
            </a:r>
            <a:r>
              <a:rPr lang="en-US" sz="1800" dirty="0">
                <a:effectLst/>
                <a:latin typeface="Segoe UI" panose="020B0502040204020203" pitchFamily="34" charset="0"/>
              </a:rPr>
              <a:t> are called ( posterior )</a:t>
            </a: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E99CED0-4161-4FD2-9270-587E2594F31D}" type="slidenum">
              <a:rPr lang="en-US" smtClean="0"/>
              <a:t>5</a:t>
            </a:fld>
            <a:endParaRPr lang="en-US"/>
          </a:p>
        </p:txBody>
      </p:sp>
    </p:spTree>
    <p:extLst>
      <p:ext uri="{BB962C8B-B14F-4D97-AF65-F5344CB8AC3E}">
        <p14:creationId xmlns:p14="http://schemas.microsoft.com/office/powerpoint/2010/main" val="372523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So let's move on to an application of the theory of naive bayes, here we have three ...</a:t>
            </a: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E99CED0-4161-4FD2-9270-587E2594F31D}" type="slidenum">
              <a:rPr lang="en-US" smtClean="0"/>
              <a:t>6</a:t>
            </a:fld>
            <a:endParaRPr lang="en-US"/>
          </a:p>
        </p:txBody>
      </p:sp>
    </p:spTree>
    <p:extLst>
      <p:ext uri="{BB962C8B-B14F-4D97-AF65-F5344CB8AC3E}">
        <p14:creationId xmlns:p14="http://schemas.microsoft.com/office/powerpoint/2010/main" val="175463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here is a method that help us answer any question of conditional probabilities, in this case we have the ensemble Q that include all machines, as you see each machine has its part of produced car parts, after it for each machine, we have the percentage of the good and bad parts produced.</a:t>
            </a:r>
          </a:p>
          <a:p>
            <a:r>
              <a:rPr lang="en-US" dirty="0"/>
              <a:t>After we build this tree, the job is 99% done ( in my opinion ) , we just have to apply the naïve bayes theorem using the probability values from the tree.</a:t>
            </a:r>
          </a:p>
          <a:p>
            <a:r>
              <a:rPr lang="en-US" dirty="0"/>
              <a:t>This way, we can answer to any </a:t>
            </a:r>
            <a:r>
              <a:rPr lang="en-US" dirty="0" err="1"/>
              <a:t>conditionnal</a:t>
            </a:r>
            <a:r>
              <a:rPr lang="en-US" dirty="0"/>
              <a:t> probability problem easily, there is also the array view </a:t>
            </a:r>
            <a:r>
              <a:rPr lang="en-US" dirty="0" err="1"/>
              <a:t>wich</a:t>
            </a:r>
            <a:r>
              <a:rPr lang="en-US" dirty="0"/>
              <a:t> is the same logic of the tree view.</a:t>
            </a:r>
          </a:p>
        </p:txBody>
      </p:sp>
      <p:sp>
        <p:nvSpPr>
          <p:cNvPr id="4" name="Slide Number Placeholder 3"/>
          <p:cNvSpPr>
            <a:spLocks noGrp="1"/>
          </p:cNvSpPr>
          <p:nvPr>
            <p:ph type="sldNum" sz="quarter" idx="5"/>
          </p:nvPr>
        </p:nvSpPr>
        <p:spPr/>
        <p:txBody>
          <a:bodyPr/>
          <a:lstStyle/>
          <a:p>
            <a:fld id="{1E99CED0-4161-4FD2-9270-587E2594F31D}" type="slidenum">
              <a:rPr lang="en-US" smtClean="0"/>
              <a:t>7</a:t>
            </a:fld>
            <a:endParaRPr lang="en-US"/>
          </a:p>
        </p:txBody>
      </p:sp>
    </p:spTree>
    <p:extLst>
      <p:ext uri="{BB962C8B-B14F-4D97-AF65-F5344CB8AC3E}">
        <p14:creationId xmlns:p14="http://schemas.microsoft.com/office/powerpoint/2010/main" val="99846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regression algorithms that can be used for classification is Logistic Regression. (also called Logit Regression) is commonly</a:t>
            </a:r>
          </a:p>
          <a:p>
            <a:r>
              <a:rPr lang="en-US" dirty="0"/>
              <a:t>used to estimate the probability that an instance belongs to a particular class (e.g., what is the probability that this email is spam?).</a:t>
            </a:r>
          </a:p>
        </p:txBody>
      </p:sp>
      <p:sp>
        <p:nvSpPr>
          <p:cNvPr id="4" name="Slide Number Placeholder 3"/>
          <p:cNvSpPr>
            <a:spLocks noGrp="1"/>
          </p:cNvSpPr>
          <p:nvPr>
            <p:ph type="sldNum" sz="quarter" idx="5"/>
          </p:nvPr>
        </p:nvSpPr>
        <p:spPr/>
        <p:txBody>
          <a:bodyPr/>
          <a:lstStyle/>
          <a:p>
            <a:fld id="{1E99CED0-4161-4FD2-9270-587E2594F31D}" type="slidenum">
              <a:rPr lang="en-US" smtClean="0"/>
              <a:t>9</a:t>
            </a:fld>
            <a:endParaRPr lang="en-US"/>
          </a:p>
        </p:txBody>
      </p:sp>
    </p:spTree>
    <p:extLst>
      <p:ext uri="{BB962C8B-B14F-4D97-AF65-F5344CB8AC3E}">
        <p14:creationId xmlns:p14="http://schemas.microsoft.com/office/powerpoint/2010/main" val="266039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dirty="0"/>
              <a:t>2 Predicting the probability of a person having a heart attack 2</a:t>
            </a:r>
          </a:p>
          <a:p>
            <a:pPr marL="285750" indent="-285750">
              <a:buFont typeface="Wingdings" panose="05000000000000000000" pitchFamily="2" charset="2"/>
              <a:buChar char="Ø"/>
            </a:pPr>
            <a:r>
              <a:rPr lang="en-US" dirty="0"/>
              <a:t>Predicting the mortality in injured patients</a:t>
            </a:r>
          </a:p>
          <a:p>
            <a:pPr marL="285750" indent="-285750">
              <a:buFont typeface="Wingdings" panose="05000000000000000000" pitchFamily="2" charset="2"/>
              <a:buChar char="Ø"/>
            </a:pPr>
            <a:r>
              <a:rPr lang="en-US" dirty="0"/>
              <a:t>Predicting a customer's propensity to purchase a product or halt a subscription</a:t>
            </a:r>
          </a:p>
          <a:p>
            <a:pPr marL="285750" indent="-285750">
              <a:buFont typeface="Wingdings" panose="05000000000000000000" pitchFamily="2" charset="2"/>
              <a:buChar char="Ø"/>
            </a:pPr>
            <a:r>
              <a:rPr lang="en-US" dirty="0"/>
              <a:t>2 Predicting the probability of failure of a given process or product</a:t>
            </a:r>
          </a:p>
        </p:txBody>
      </p:sp>
      <p:sp>
        <p:nvSpPr>
          <p:cNvPr id="4" name="Slide Number Placeholder 3"/>
          <p:cNvSpPr>
            <a:spLocks noGrp="1"/>
          </p:cNvSpPr>
          <p:nvPr>
            <p:ph type="sldNum" sz="quarter" idx="5"/>
          </p:nvPr>
        </p:nvSpPr>
        <p:spPr/>
        <p:txBody>
          <a:bodyPr/>
          <a:lstStyle/>
          <a:p>
            <a:fld id="{1E99CED0-4161-4FD2-9270-587E2594F31D}" type="slidenum">
              <a:rPr lang="en-US" smtClean="0"/>
              <a:t>10</a:t>
            </a:fld>
            <a:endParaRPr lang="en-US"/>
          </a:p>
        </p:txBody>
      </p:sp>
    </p:spTree>
    <p:extLst>
      <p:ext uri="{BB962C8B-B14F-4D97-AF65-F5344CB8AC3E}">
        <p14:creationId xmlns:p14="http://schemas.microsoft.com/office/powerpoint/2010/main" val="34671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inionPro-Regular"/>
              </a:rPr>
              <a:t>Just like a Linear Regression model, a Logistic Regression model computes a weighted sum of the input features (plus a bias term), but instead of outputting the result directly like the Linear Regression model does, it outputs the </a:t>
            </a:r>
            <a:r>
              <a:rPr lang="en-US" sz="1800" b="0" i="1" u="none" strike="noStrike" baseline="0" dirty="0">
                <a:latin typeface="MinionPro-It"/>
              </a:rPr>
              <a:t>logistic </a:t>
            </a:r>
            <a:r>
              <a:rPr lang="en-US" sz="1800" b="0" i="0" u="none" strike="noStrike" baseline="0" dirty="0">
                <a:latin typeface="MinionPro-Regular"/>
              </a:rPr>
              <a:t>of this result. </a:t>
            </a:r>
          </a:p>
          <a:p>
            <a:pPr algn="l"/>
            <a:r>
              <a:rPr lang="en-US" sz="1800" b="0" i="0" u="none" strike="noStrike" baseline="0" dirty="0">
                <a:latin typeface="MinionPro-Regular"/>
              </a:rPr>
              <a:t>Once the Logistic Regression model has estimated the probability p = </a:t>
            </a:r>
            <a:r>
              <a:rPr lang="en-US" sz="1800" b="0" i="0" u="none" strike="noStrike" baseline="0" dirty="0" err="1">
                <a:latin typeface="MinionPro-Regular"/>
              </a:rPr>
              <a:t>hθ</a:t>
            </a:r>
            <a:r>
              <a:rPr lang="en-US" sz="1800" b="0" i="0" u="none" strike="noStrike" baseline="0" dirty="0">
                <a:latin typeface="MinionPro-Regular"/>
              </a:rPr>
              <a:t>(x) that an instance x belongs to the positive class, it can make its prediction ŷ easily</a:t>
            </a:r>
          </a:p>
          <a:p>
            <a:pPr algn="l"/>
            <a:r>
              <a:rPr lang="en-US" dirty="0"/>
              <a:t>In the book, they called it a generalize linear model also, because it's a specific form  that uses the logit function with the linear response, there are others functions </a:t>
            </a:r>
          </a:p>
          <a:p>
            <a:pPr algn="l"/>
            <a:r>
              <a:rPr lang="en-US" dirty="0"/>
              <a:t>that could be combined with the linear one too.</a:t>
            </a:r>
          </a:p>
        </p:txBody>
      </p:sp>
      <p:sp>
        <p:nvSpPr>
          <p:cNvPr id="4" name="Slide Number Placeholder 3"/>
          <p:cNvSpPr>
            <a:spLocks noGrp="1"/>
          </p:cNvSpPr>
          <p:nvPr>
            <p:ph type="sldNum" sz="quarter" idx="5"/>
          </p:nvPr>
        </p:nvSpPr>
        <p:spPr/>
        <p:txBody>
          <a:bodyPr/>
          <a:lstStyle/>
          <a:p>
            <a:fld id="{1E99CED0-4161-4FD2-9270-587E2594F31D}" type="slidenum">
              <a:rPr lang="en-US" smtClean="0"/>
              <a:t>11</a:t>
            </a:fld>
            <a:endParaRPr lang="en-US"/>
          </a:p>
        </p:txBody>
      </p:sp>
    </p:spTree>
    <p:extLst>
      <p:ext uri="{BB962C8B-B14F-4D97-AF65-F5344CB8AC3E}">
        <p14:creationId xmlns:p14="http://schemas.microsoft.com/office/powerpoint/2010/main" val="264907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818540" y="1475234"/>
            <a:ext cx="3833768" cy="2901694"/>
          </a:xfrm>
        </p:spPr>
        <p:txBody>
          <a:bodyPr anchor="b">
            <a:normAutofit/>
          </a:bodyPr>
          <a:lstStyle/>
          <a:p>
            <a:r>
              <a:rPr lang="en-US" sz="4400" dirty="0">
                <a:solidFill>
                  <a:schemeClr val="tx1"/>
                </a:solidFill>
              </a:rPr>
              <a:t>Classification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Mariem AZOUIGUI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Logistic regression : When to use it ?</a:t>
            </a:r>
          </a:p>
        </p:txBody>
      </p:sp>
      <p:sp>
        <p:nvSpPr>
          <p:cNvPr id="3" name="TextBox 2">
            <a:extLst>
              <a:ext uri="{FF2B5EF4-FFF2-40B4-BE49-F238E27FC236}">
                <a16:creationId xmlns:a16="http://schemas.microsoft.com/office/drawing/2014/main" id="{2709666C-46C0-45B2-A2CC-E55B6C23AE7B}"/>
              </a:ext>
            </a:extLst>
          </p:cNvPr>
          <p:cNvSpPr txBox="1"/>
          <p:nvPr/>
        </p:nvSpPr>
        <p:spPr>
          <a:xfrm>
            <a:off x="1097280" y="3111140"/>
            <a:ext cx="66522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If your data is binary : 1/0, YES/NO, True/False</a:t>
            </a:r>
          </a:p>
          <a:p>
            <a:pPr marL="285750" indent="-285750">
              <a:buFont typeface="Arial" panose="020B0604020202020204" pitchFamily="34" charset="0"/>
              <a:buChar char="•"/>
            </a:pPr>
            <a:r>
              <a:rPr lang="en-US" dirty="0"/>
              <a:t>If you need probabilistic results</a:t>
            </a:r>
          </a:p>
          <a:p>
            <a:pPr marL="285750" indent="-285750">
              <a:buFont typeface="Arial" panose="020B0604020202020204" pitchFamily="34" charset="0"/>
              <a:buChar char="•"/>
            </a:pPr>
            <a:r>
              <a:rPr lang="en-US" dirty="0"/>
              <a:t>When you need a linear decision boundary</a:t>
            </a:r>
          </a:p>
          <a:p>
            <a:pPr marL="285750" indent="-285750">
              <a:buFont typeface="Arial" panose="020B0604020202020204" pitchFamily="34" charset="0"/>
              <a:buChar char="•"/>
            </a:pPr>
            <a:r>
              <a:rPr lang="en-US" dirty="0"/>
              <a:t>If you need to understand the impact of a feature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AB051365-8B6D-4449-AD2B-34513E9ADACB}"/>
              </a:ext>
            </a:extLst>
          </p:cNvPr>
          <p:cNvPicPr>
            <a:picLocks noChangeAspect="1"/>
          </p:cNvPicPr>
          <p:nvPr/>
        </p:nvPicPr>
        <p:blipFill>
          <a:blip r:embed="rId3"/>
          <a:stretch>
            <a:fillRect/>
          </a:stretch>
        </p:blipFill>
        <p:spPr>
          <a:xfrm>
            <a:off x="6926580" y="2445639"/>
            <a:ext cx="4229100" cy="3362325"/>
          </a:xfrm>
          <a:prstGeom prst="rect">
            <a:avLst/>
          </a:prstGeom>
        </p:spPr>
      </p:pic>
    </p:spTree>
    <p:extLst>
      <p:ext uri="{BB962C8B-B14F-4D97-AF65-F5344CB8AC3E}">
        <p14:creationId xmlns:p14="http://schemas.microsoft.com/office/powerpoint/2010/main" val="88888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t>Logistic regression : How does it work ?</a:t>
            </a:r>
            <a:endParaRPr lang="en-US" dirty="0"/>
          </a:p>
        </p:txBody>
      </p:sp>
      <p:sp>
        <p:nvSpPr>
          <p:cNvPr id="3" name="TextBox 2">
            <a:extLst>
              <a:ext uri="{FF2B5EF4-FFF2-40B4-BE49-F238E27FC236}">
                <a16:creationId xmlns:a16="http://schemas.microsoft.com/office/drawing/2014/main" id="{2709666C-46C0-45B2-A2CC-E55B6C23AE7B}"/>
              </a:ext>
            </a:extLst>
          </p:cNvPr>
          <p:cNvSpPr txBox="1"/>
          <p:nvPr/>
        </p:nvSpPr>
        <p:spPr>
          <a:xfrm>
            <a:off x="820248" y="2200638"/>
            <a:ext cx="606740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 model estimated probability (vectorized form)</a:t>
            </a:r>
          </a:p>
          <a:p>
            <a:endParaRPr lang="en-US" dirty="0"/>
          </a:p>
          <a:p>
            <a:r>
              <a:rPr lang="en-US" dirty="0"/>
              <a:t>              p = </a:t>
            </a:r>
            <a:r>
              <a:rPr lang="en-US" dirty="0" err="1"/>
              <a:t>hθ</a:t>
            </a:r>
            <a:r>
              <a:rPr lang="en-US" dirty="0"/>
              <a:t>(x) = σ (</a:t>
            </a:r>
            <a:r>
              <a:rPr lang="en-US" dirty="0" err="1"/>
              <a:t>θ⊺x</a:t>
            </a:r>
            <a:r>
              <a:rPr lang="en-US" dirty="0"/>
              <a:t>) </a:t>
            </a:r>
          </a:p>
          <a:p>
            <a:r>
              <a:rPr lang="en-US" dirty="0"/>
              <a:t>              where  : </a:t>
            </a:r>
            <a:r>
              <a:rPr lang="en-US" dirty="0" err="1"/>
              <a:t>θ⊺x</a:t>
            </a:r>
            <a:r>
              <a:rPr lang="en-US" dirty="0"/>
              <a:t> = </a:t>
            </a:r>
            <a:r>
              <a:rPr lang="el-GR" dirty="0"/>
              <a:t>β0 + β1</a:t>
            </a:r>
            <a:r>
              <a:rPr lang="en-US" dirty="0"/>
              <a:t>x1 + </a:t>
            </a:r>
            <a:r>
              <a:rPr lang="el-GR" dirty="0"/>
              <a:t>β2</a:t>
            </a:r>
            <a:r>
              <a:rPr lang="en-US" dirty="0"/>
              <a:t>x2 + ⋯ + </a:t>
            </a:r>
            <a:r>
              <a:rPr lang="el-GR" dirty="0"/>
              <a:t>β</a:t>
            </a:r>
            <a:r>
              <a:rPr lang="en-US" dirty="0" err="1"/>
              <a:t>qxq</a:t>
            </a:r>
            <a:endParaRPr lang="en-US" dirty="0"/>
          </a:p>
          <a:p>
            <a:endParaRPr lang="en-US" dirty="0"/>
          </a:p>
          <a:p>
            <a:pPr marL="285750" indent="-285750">
              <a:buFont typeface="Arial" panose="020B0604020202020204" pitchFamily="34" charset="0"/>
              <a:buChar char="•"/>
            </a:pPr>
            <a:r>
              <a:rPr lang="en-US" dirty="0"/>
              <a:t>The logistic—noted σ(·)—is a sigmoid function (i.e., S-shaped) that outputs a number between 0 and 1. </a:t>
            </a:r>
          </a:p>
          <a:p>
            <a:r>
              <a:rPr lang="en-US" dirty="0"/>
              <a:t>     </a:t>
            </a:r>
          </a:p>
          <a:p>
            <a:pPr marL="285750" indent="-285750">
              <a:buFont typeface="Arial" panose="020B0604020202020204" pitchFamily="34" charset="0"/>
              <a:buChar char="•"/>
            </a:pPr>
            <a:r>
              <a:rPr lang="en-US" dirty="0"/>
              <a:t>Logistic Regression model prediction</a:t>
            </a:r>
          </a:p>
          <a:p>
            <a:endParaRPr lang="en-US" dirty="0"/>
          </a:p>
          <a:p>
            <a:r>
              <a:rPr lang="en-US" dirty="0"/>
              <a:t>      </a:t>
            </a:r>
            <a:r>
              <a:rPr lang="en-US" sz="1800" b="0" i="0" u="none" strike="noStrike" baseline="0" dirty="0">
                <a:latin typeface="MinionPro-Regular"/>
              </a:rPr>
              <a:t>ŷ </a:t>
            </a:r>
            <a:r>
              <a:rPr lang="en-US" dirty="0"/>
              <a:t>=</a:t>
            </a:r>
          </a:p>
          <a:p>
            <a:r>
              <a:rPr lang="en-US" dirty="0"/>
              <a:t>     0 if p &lt; 0.5</a:t>
            </a:r>
          </a:p>
          <a:p>
            <a:r>
              <a:rPr lang="en-US" dirty="0"/>
              <a:t>     1 if p ≥ 0.5</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DA48562-56BE-435F-B95A-B287E6EB07A2}"/>
              </a:ext>
            </a:extLst>
          </p:cNvPr>
          <p:cNvPicPr>
            <a:picLocks noChangeAspect="1"/>
          </p:cNvPicPr>
          <p:nvPr/>
        </p:nvPicPr>
        <p:blipFill>
          <a:blip r:embed="rId3"/>
          <a:stretch>
            <a:fillRect/>
          </a:stretch>
        </p:blipFill>
        <p:spPr>
          <a:xfrm>
            <a:off x="6887650" y="2823395"/>
            <a:ext cx="4886325" cy="2076450"/>
          </a:xfrm>
          <a:prstGeom prst="rect">
            <a:avLst/>
          </a:prstGeom>
        </p:spPr>
      </p:pic>
    </p:spTree>
    <p:extLst>
      <p:ext uri="{BB962C8B-B14F-4D97-AF65-F5344CB8AC3E}">
        <p14:creationId xmlns:p14="http://schemas.microsoft.com/office/powerpoint/2010/main" val="266343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Logistic regression : Implementation</a:t>
            </a:r>
          </a:p>
        </p:txBody>
      </p:sp>
    </p:spTree>
    <p:extLst>
      <p:ext uri="{BB962C8B-B14F-4D97-AF65-F5344CB8AC3E}">
        <p14:creationId xmlns:p14="http://schemas.microsoft.com/office/powerpoint/2010/main" val="138372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Logistic regression : Limitations</a:t>
            </a:r>
          </a:p>
        </p:txBody>
      </p:sp>
      <p:sp>
        <p:nvSpPr>
          <p:cNvPr id="3" name="TextBox 2">
            <a:extLst>
              <a:ext uri="{FF2B5EF4-FFF2-40B4-BE49-F238E27FC236}">
                <a16:creationId xmlns:a16="http://schemas.microsoft.com/office/drawing/2014/main" id="{3BFCABC6-516B-46C6-B045-681215A058D1}"/>
              </a:ext>
            </a:extLst>
          </p:cNvPr>
          <p:cNvSpPr txBox="1"/>
          <p:nvPr/>
        </p:nvSpPr>
        <p:spPr>
          <a:xfrm>
            <a:off x="1097279" y="2389239"/>
            <a:ext cx="102294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Two-Class Problems.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Unstable With Well Separated Classes.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Unstable With Few Examples. </a:t>
            </a:r>
          </a:p>
        </p:txBody>
      </p:sp>
    </p:spTree>
    <p:extLst>
      <p:ext uri="{BB962C8B-B14F-4D97-AF65-F5344CB8AC3E}">
        <p14:creationId xmlns:p14="http://schemas.microsoft.com/office/powerpoint/2010/main" val="123929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Linear Discriminant Analysis</a:t>
            </a:r>
          </a:p>
        </p:txBody>
      </p:sp>
      <p:sp>
        <p:nvSpPr>
          <p:cNvPr id="3" name="TextBox 2">
            <a:extLst>
              <a:ext uri="{FF2B5EF4-FFF2-40B4-BE49-F238E27FC236}">
                <a16:creationId xmlns:a16="http://schemas.microsoft.com/office/drawing/2014/main" id="{2709666C-46C0-45B2-A2CC-E55B6C23AE7B}"/>
              </a:ext>
            </a:extLst>
          </p:cNvPr>
          <p:cNvSpPr txBox="1"/>
          <p:nvPr/>
        </p:nvSpPr>
        <p:spPr>
          <a:xfrm>
            <a:off x="720425" y="2558951"/>
            <a:ext cx="5486411" cy="2862322"/>
          </a:xfrm>
          <a:prstGeom prst="rect">
            <a:avLst/>
          </a:prstGeom>
          <a:noFill/>
        </p:spPr>
        <p:txBody>
          <a:bodyPr wrap="square" rtlCol="0">
            <a:spAutoFit/>
          </a:bodyPr>
          <a:lstStyle/>
          <a:p>
            <a:pPr marL="285750" indent="-285750">
              <a:buFont typeface="Arial" panose="020B0604020202020204" pitchFamily="34" charset="0"/>
              <a:buChar char="•"/>
            </a:pPr>
            <a:endParaRPr lang="en-US" sz="1800" b="0" i="0" u="none" strike="noStrike" baseline="0" dirty="0">
              <a:latin typeface="MinionPro-Regular"/>
            </a:endParaRPr>
          </a:p>
          <a:p>
            <a:pPr marL="285750" indent="-285750">
              <a:buFont typeface="Arial" panose="020B0604020202020204" pitchFamily="34" charset="0"/>
              <a:buChar char="•"/>
            </a:pPr>
            <a:r>
              <a:rPr lang="en-US" dirty="0">
                <a:latin typeface="MinionPro-Regular"/>
              </a:rPr>
              <a:t>E</a:t>
            </a:r>
            <a:r>
              <a:rPr lang="en-US" sz="1800" b="0" i="0" u="none" strike="noStrike" baseline="0" dirty="0">
                <a:latin typeface="MinionPro-Regular"/>
              </a:rPr>
              <a:t>arliest statistical classifier; it was introduced by R. A. Fisher in 1936 in an article published in the </a:t>
            </a:r>
            <a:r>
              <a:rPr lang="en-US" sz="1800" b="0" i="1" u="none" strike="noStrike" baseline="0" dirty="0">
                <a:latin typeface="MinionPro-It"/>
              </a:rPr>
              <a:t>Annals of Eugenics </a:t>
            </a:r>
            <a:r>
              <a:rPr lang="en-US" sz="1800" b="0" i="0" u="none" strike="noStrike" baseline="0" dirty="0">
                <a:latin typeface="MinionPro-Regular"/>
              </a:rPr>
              <a:t>journal</a:t>
            </a:r>
          </a:p>
          <a:p>
            <a:pPr marL="285750" indent="-285750">
              <a:buFont typeface="Arial" panose="020B0604020202020204" pitchFamily="34" charset="0"/>
              <a:buChar char="•"/>
            </a:pPr>
            <a:endParaRPr lang="en-US" dirty="0">
              <a:latin typeface="MinionPro-Regular"/>
            </a:endParaRPr>
          </a:p>
          <a:p>
            <a:pPr marL="285750" indent="-285750">
              <a:buFont typeface="Arial" panose="020B0604020202020204" pitchFamily="34" charset="0"/>
              <a:buChar char="•"/>
            </a:pPr>
            <a:endParaRPr lang="en-US" sz="1800" b="0" i="0" u="none" strike="noStrike" baseline="0" dirty="0">
              <a:latin typeface="MinionPro-Regular"/>
            </a:endParaRPr>
          </a:p>
          <a:p>
            <a:pPr marL="285750" indent="-285750">
              <a:buFont typeface="Arial" panose="020B0604020202020204" pitchFamily="34" charset="0"/>
              <a:buChar char="•"/>
            </a:pPr>
            <a:r>
              <a:rPr lang="en-US" sz="1800" b="0" i="0" u="none" strike="noStrike" baseline="0" dirty="0">
                <a:latin typeface="MinionPro-Regular"/>
              </a:rPr>
              <a:t>A classification algorithm, but during training it learns the most discriminative axes between the classes</a:t>
            </a:r>
          </a:p>
          <a:p>
            <a:pPr marL="285750" indent="-285750">
              <a:buFont typeface="Arial" panose="020B0604020202020204" pitchFamily="34" charset="0"/>
              <a:buChar char="•"/>
            </a:pPr>
            <a:endParaRPr lang="en-US" sz="1800" b="0" i="0" u="none" strike="noStrike" baseline="0" dirty="0">
              <a:latin typeface="MinionPro-Regular"/>
            </a:endParaRPr>
          </a:p>
          <a:p>
            <a:pPr marL="285750" indent="-285750">
              <a:buFont typeface="Arial" panose="020B0604020202020204" pitchFamily="34" charset="0"/>
              <a:buChar char="•"/>
            </a:pPr>
            <a:endParaRPr lang="en-US" dirty="0"/>
          </a:p>
        </p:txBody>
      </p:sp>
      <p:pic>
        <p:nvPicPr>
          <p:cNvPr id="5" name="Picture 4" descr="Chart, scatter chart&#10;&#10;Description automatically generated">
            <a:extLst>
              <a:ext uri="{FF2B5EF4-FFF2-40B4-BE49-F238E27FC236}">
                <a16:creationId xmlns:a16="http://schemas.microsoft.com/office/drawing/2014/main" id="{8B34BCEA-F73F-42C5-B2E9-B82A78A5DE1D}"/>
              </a:ext>
            </a:extLst>
          </p:cNvPr>
          <p:cNvPicPr>
            <a:picLocks noChangeAspect="1"/>
          </p:cNvPicPr>
          <p:nvPr/>
        </p:nvPicPr>
        <p:blipFill>
          <a:blip r:embed="rId3"/>
          <a:stretch>
            <a:fillRect/>
          </a:stretch>
        </p:blipFill>
        <p:spPr>
          <a:xfrm>
            <a:off x="6206836" y="2161309"/>
            <a:ext cx="5486411" cy="3657607"/>
          </a:xfrm>
          <a:prstGeom prst="rect">
            <a:avLst/>
          </a:prstGeom>
        </p:spPr>
      </p:pic>
    </p:spTree>
    <p:extLst>
      <p:ext uri="{BB962C8B-B14F-4D97-AF65-F5344CB8AC3E}">
        <p14:creationId xmlns:p14="http://schemas.microsoft.com/office/powerpoint/2010/main" val="19703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Linear Discriminant Analysis</a:t>
            </a:r>
          </a:p>
        </p:txBody>
      </p:sp>
      <p:sp>
        <p:nvSpPr>
          <p:cNvPr id="3" name="TextBox 2">
            <a:extLst>
              <a:ext uri="{FF2B5EF4-FFF2-40B4-BE49-F238E27FC236}">
                <a16:creationId xmlns:a16="http://schemas.microsoft.com/office/drawing/2014/main" id="{2709666C-46C0-45B2-A2CC-E55B6C23AE7B}"/>
              </a:ext>
            </a:extLst>
          </p:cNvPr>
          <p:cNvSpPr txBox="1"/>
          <p:nvPr/>
        </p:nvSpPr>
        <p:spPr>
          <a:xfrm>
            <a:off x="849745" y="2161309"/>
            <a:ext cx="10714182"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B145C2C6-C52E-4199-8731-41C0E7870317}"/>
              </a:ext>
            </a:extLst>
          </p:cNvPr>
          <p:cNvSpPr txBox="1"/>
          <p:nvPr/>
        </p:nvSpPr>
        <p:spPr>
          <a:xfrm>
            <a:off x="849745" y="2161309"/>
            <a:ext cx="10714182" cy="3693319"/>
          </a:xfrm>
          <a:prstGeom prst="rect">
            <a:avLst/>
          </a:prstGeom>
          <a:noFill/>
        </p:spPr>
        <p:txBody>
          <a:bodyPr wrap="square" rtlCol="0">
            <a:spAutoFit/>
          </a:bodyPr>
          <a:lstStyle/>
          <a:p>
            <a:r>
              <a:rPr lang="en-US" dirty="0"/>
              <a:t>The main motivations for dimensionality reduction are:</a:t>
            </a:r>
          </a:p>
          <a:p>
            <a:endParaRPr lang="en-US" dirty="0"/>
          </a:p>
          <a:p>
            <a:r>
              <a:rPr lang="en-US" dirty="0"/>
              <a:t>• To speed up a subsequent training algorithm (in some cases it may even remove noise and redundant features, making the training algorithm perform better)</a:t>
            </a:r>
          </a:p>
          <a:p>
            <a:r>
              <a:rPr lang="en-US" dirty="0"/>
              <a:t>• To visualize the data and gain insights on the most important features</a:t>
            </a:r>
          </a:p>
          <a:p>
            <a:r>
              <a:rPr lang="en-US" dirty="0"/>
              <a:t>• To save space (compression)</a:t>
            </a:r>
          </a:p>
          <a:p>
            <a:endParaRPr lang="en-US" dirty="0"/>
          </a:p>
          <a:p>
            <a:r>
              <a:rPr lang="en-US" dirty="0"/>
              <a:t>The main drawbacks are:</a:t>
            </a:r>
          </a:p>
          <a:p>
            <a:endParaRPr lang="en-US" dirty="0"/>
          </a:p>
          <a:p>
            <a:r>
              <a:rPr lang="en-US" dirty="0"/>
              <a:t>• Some information is lost, possibly degrading the performance of subsequent training algorithms.</a:t>
            </a:r>
          </a:p>
          <a:p>
            <a:r>
              <a:rPr lang="en-US" dirty="0"/>
              <a:t>• It can be computationally intensive.</a:t>
            </a:r>
          </a:p>
          <a:p>
            <a:r>
              <a:rPr lang="en-US" dirty="0"/>
              <a:t>• It adds some complexity to your Machine Learning pipelines.</a:t>
            </a:r>
          </a:p>
          <a:p>
            <a:r>
              <a:rPr lang="en-US" dirty="0"/>
              <a:t>• Transformed features are often hard to interpret.</a:t>
            </a:r>
          </a:p>
        </p:txBody>
      </p:sp>
    </p:spTree>
    <p:extLst>
      <p:ext uri="{BB962C8B-B14F-4D97-AF65-F5344CB8AC3E}">
        <p14:creationId xmlns:p14="http://schemas.microsoft.com/office/powerpoint/2010/main" val="308754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Linear Discriminant Analysis : How it works ?</a:t>
            </a:r>
          </a:p>
        </p:txBody>
      </p:sp>
      <p:sp>
        <p:nvSpPr>
          <p:cNvPr id="3" name="TextBox 2">
            <a:extLst>
              <a:ext uri="{FF2B5EF4-FFF2-40B4-BE49-F238E27FC236}">
                <a16:creationId xmlns:a16="http://schemas.microsoft.com/office/drawing/2014/main" id="{2709666C-46C0-45B2-A2CC-E55B6C23AE7B}"/>
              </a:ext>
            </a:extLst>
          </p:cNvPr>
          <p:cNvSpPr txBox="1"/>
          <p:nvPr/>
        </p:nvSpPr>
        <p:spPr>
          <a:xfrm>
            <a:off x="849745" y="2161309"/>
            <a:ext cx="5566725"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Covariance : </a:t>
            </a:r>
            <a:r>
              <a:rPr lang="en-US" sz="1800" b="0" i="0" u="none" strike="noStrike" baseline="0" dirty="0">
                <a:latin typeface="MinionPro-Regular"/>
              </a:rPr>
              <a:t>measures the relationship between two variables </a:t>
            </a:r>
            <a:r>
              <a:rPr lang="en-US" sz="1800" b="0" i="1" u="none" strike="noStrike" baseline="0" dirty="0">
                <a:latin typeface="MinionPro-It"/>
              </a:rPr>
              <a:t>x </a:t>
            </a:r>
            <a:r>
              <a:rPr lang="en-US" sz="1800" b="0" i="0" u="none" strike="noStrike" baseline="0" dirty="0">
                <a:latin typeface="MinionPro-Regular"/>
              </a:rPr>
              <a:t>and </a:t>
            </a:r>
            <a:r>
              <a:rPr lang="en-US" sz="1800" b="0" i="1" u="none" strike="noStrike" baseline="0" dirty="0">
                <a:latin typeface="MinionPro-It"/>
              </a:rPr>
              <a:t>z</a:t>
            </a:r>
            <a:endParaRPr lang="en-US" dirty="0"/>
          </a:p>
          <a:p>
            <a:r>
              <a:rPr lang="en-US" dirty="0"/>
              <a:t> </a:t>
            </a:r>
          </a:p>
        </p:txBody>
      </p:sp>
      <p:pic>
        <p:nvPicPr>
          <p:cNvPr id="6" name="Picture 5">
            <a:extLst>
              <a:ext uri="{FF2B5EF4-FFF2-40B4-BE49-F238E27FC236}">
                <a16:creationId xmlns:a16="http://schemas.microsoft.com/office/drawing/2014/main" id="{72CDBF15-CA3F-46B0-8484-47E0A2C1293C}"/>
              </a:ext>
            </a:extLst>
          </p:cNvPr>
          <p:cNvPicPr>
            <a:picLocks noChangeAspect="1"/>
          </p:cNvPicPr>
          <p:nvPr/>
        </p:nvPicPr>
        <p:blipFill>
          <a:blip r:embed="rId3"/>
          <a:stretch>
            <a:fillRect/>
          </a:stretch>
        </p:blipFill>
        <p:spPr>
          <a:xfrm>
            <a:off x="2594882" y="2855424"/>
            <a:ext cx="2076450" cy="590550"/>
          </a:xfrm>
          <a:prstGeom prst="rect">
            <a:avLst/>
          </a:prstGeom>
        </p:spPr>
      </p:pic>
      <p:sp>
        <p:nvSpPr>
          <p:cNvPr id="7" name="TextBox 6">
            <a:extLst>
              <a:ext uri="{FF2B5EF4-FFF2-40B4-BE49-F238E27FC236}">
                <a16:creationId xmlns:a16="http://schemas.microsoft.com/office/drawing/2014/main" id="{DCB3C17A-70E8-445D-AA96-9D40B694C1B3}"/>
              </a:ext>
            </a:extLst>
          </p:cNvPr>
          <p:cNvSpPr txBox="1"/>
          <p:nvPr/>
        </p:nvSpPr>
        <p:spPr>
          <a:xfrm>
            <a:off x="839913" y="3598607"/>
            <a:ext cx="6308139" cy="2031325"/>
          </a:xfrm>
          <a:prstGeom prst="rect">
            <a:avLst/>
          </a:prstGeom>
          <a:noFill/>
        </p:spPr>
        <p:txBody>
          <a:bodyPr wrap="square" rtlCol="0">
            <a:spAutoFit/>
          </a:bodyPr>
          <a:lstStyle/>
          <a:p>
            <a:pPr algn="l"/>
            <a:r>
              <a:rPr lang="en-US" sz="1800" b="0" i="0" u="none" strike="noStrike" baseline="0" dirty="0">
                <a:latin typeface="MinionPro-Regular"/>
              </a:rPr>
              <a:t>Fisher’s linear discriminant distinguishes : </a:t>
            </a:r>
          </a:p>
          <a:p>
            <a:pPr marL="285750" indent="-285750" algn="l">
              <a:buFont typeface="Arial" panose="020B0604020202020204" pitchFamily="34" charset="0"/>
              <a:buChar char="•"/>
            </a:pPr>
            <a:r>
              <a:rPr lang="en-US" sz="1800" b="0" i="0" u="none" strike="noStrike" baseline="0" dirty="0">
                <a:latin typeface="MinionPro-Regular"/>
              </a:rPr>
              <a:t>Variation </a:t>
            </a:r>
            <a:r>
              <a:rPr lang="en-US" sz="1800" b="0" i="1" u="none" strike="noStrike" baseline="0" dirty="0">
                <a:latin typeface="MinionPro-It"/>
              </a:rPr>
              <a:t>between </a:t>
            </a:r>
            <a:r>
              <a:rPr lang="en-US" sz="1800" b="0" i="0" u="none" strike="noStrike" baseline="0" dirty="0">
                <a:latin typeface="MinionPro-Regular"/>
              </a:rPr>
              <a:t>groups, on the one hand, from variation </a:t>
            </a:r>
            <a:r>
              <a:rPr lang="en-US" sz="1800" b="0" i="1" u="none" strike="noStrike" baseline="0" dirty="0">
                <a:latin typeface="MinionPro-It"/>
              </a:rPr>
              <a:t>within </a:t>
            </a:r>
            <a:r>
              <a:rPr lang="en-US" sz="1800" b="0" i="0" u="none" strike="noStrike" baseline="0" dirty="0">
                <a:latin typeface="MinionPro-Regular"/>
              </a:rPr>
              <a:t>groups on the other. </a:t>
            </a:r>
          </a:p>
          <a:p>
            <a:pPr marL="285750" indent="-285750" algn="l">
              <a:buFont typeface="Arial" panose="020B0604020202020204" pitchFamily="34" charset="0"/>
              <a:buChar char="•"/>
            </a:pPr>
            <a:r>
              <a:rPr lang="en-US" sz="1800" b="0" i="0" u="none" strike="noStrike" baseline="0" dirty="0">
                <a:latin typeface="MinionPro-Regular"/>
              </a:rPr>
              <a:t>Maximizing the “between” sum of squares </a:t>
            </a:r>
            <a:r>
              <a:rPr lang="en-US" sz="1800" b="0" i="0" u="none" strike="noStrike" baseline="0" dirty="0" err="1">
                <a:latin typeface="MinionPro-Regular"/>
              </a:rPr>
              <a:t>SSbetween</a:t>
            </a:r>
            <a:r>
              <a:rPr lang="en-US" sz="1800" b="0" i="0" u="none" strike="noStrike" baseline="0" dirty="0">
                <a:latin typeface="MinionPro-Regular"/>
              </a:rPr>
              <a:t> (measuring the variation between groups) </a:t>
            </a:r>
          </a:p>
          <a:p>
            <a:pPr marL="285750" indent="-285750" algn="l">
              <a:buFont typeface="Arial" panose="020B0604020202020204" pitchFamily="34" charset="0"/>
              <a:buChar char="•"/>
            </a:pPr>
            <a:r>
              <a:rPr lang="en-US" dirty="0">
                <a:latin typeface="MinionPro-Regular"/>
              </a:rPr>
              <a:t>Minimizing </a:t>
            </a:r>
            <a:r>
              <a:rPr lang="en-US" sz="1800" b="0" i="0" u="none" strike="noStrike" baseline="0" dirty="0">
                <a:latin typeface="MinionPro-Regular"/>
              </a:rPr>
              <a:t>relative to the “within” sum of squares </a:t>
            </a:r>
            <a:r>
              <a:rPr lang="en-US" sz="1800" b="0" i="0" u="none" strike="noStrike" baseline="0" dirty="0" err="1">
                <a:latin typeface="MinionPro-Regular"/>
              </a:rPr>
              <a:t>SSwithin</a:t>
            </a:r>
            <a:r>
              <a:rPr lang="en-US" sz="1800" b="0" i="0" u="none" strike="noStrike" baseline="0" dirty="0">
                <a:latin typeface="MinionPro-Regular"/>
              </a:rPr>
              <a:t> (measuring the within-group variation).</a:t>
            </a:r>
            <a:endParaRPr lang="en-US" dirty="0"/>
          </a:p>
        </p:txBody>
      </p:sp>
      <p:pic>
        <p:nvPicPr>
          <p:cNvPr id="8" name="Picture 7" descr="Chart, scatter chart&#10;&#10;Description automatically generated">
            <a:extLst>
              <a:ext uri="{FF2B5EF4-FFF2-40B4-BE49-F238E27FC236}">
                <a16:creationId xmlns:a16="http://schemas.microsoft.com/office/drawing/2014/main" id="{23E06450-52ED-4808-9D59-1458840A59C1}"/>
              </a:ext>
            </a:extLst>
          </p:cNvPr>
          <p:cNvPicPr>
            <a:picLocks noChangeAspect="1"/>
          </p:cNvPicPr>
          <p:nvPr/>
        </p:nvPicPr>
        <p:blipFill>
          <a:blip r:embed="rId4"/>
          <a:stretch>
            <a:fillRect/>
          </a:stretch>
        </p:blipFill>
        <p:spPr>
          <a:xfrm>
            <a:off x="7079226" y="2318625"/>
            <a:ext cx="5112774" cy="3657607"/>
          </a:xfrm>
          <a:prstGeom prst="rect">
            <a:avLst/>
          </a:prstGeom>
        </p:spPr>
      </p:pic>
    </p:spTree>
    <p:extLst>
      <p:ext uri="{BB962C8B-B14F-4D97-AF65-F5344CB8AC3E}">
        <p14:creationId xmlns:p14="http://schemas.microsoft.com/office/powerpoint/2010/main" val="242834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Linear Discriminant Analysis : Implementation</a:t>
            </a:r>
          </a:p>
        </p:txBody>
      </p:sp>
    </p:spTree>
    <p:extLst>
      <p:ext uri="{BB962C8B-B14F-4D97-AF65-F5344CB8AC3E}">
        <p14:creationId xmlns:p14="http://schemas.microsoft.com/office/powerpoint/2010/main" val="66702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66800" y="2920181"/>
            <a:ext cx="10058400" cy="734469"/>
          </a:xfrm>
        </p:spPr>
        <p:txBody>
          <a:bodyPr vert="horz" lIns="91440" tIns="45720" rIns="91440" bIns="45720" rtlCol="0">
            <a:normAutofit fontScale="90000"/>
          </a:bodyPr>
          <a:lstStyle/>
          <a:p>
            <a:pPr algn="ctr"/>
            <a:r>
              <a:rPr lang="en-US" dirty="0"/>
              <a:t>Thank you for your attention</a:t>
            </a:r>
          </a:p>
        </p:txBody>
      </p:sp>
    </p:spTree>
    <p:extLst>
      <p:ext uri="{BB962C8B-B14F-4D97-AF65-F5344CB8AC3E}">
        <p14:creationId xmlns:p14="http://schemas.microsoft.com/office/powerpoint/2010/main" val="285065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pic>
        <p:nvPicPr>
          <p:cNvPr id="7" name="Content Placeholder 6" descr="A picture containing text&#10;&#10;Description automatically generated">
            <a:extLst>
              <a:ext uri="{FF2B5EF4-FFF2-40B4-BE49-F238E27FC236}">
                <a16:creationId xmlns:a16="http://schemas.microsoft.com/office/drawing/2014/main" id="{D5C5D292-14E9-4870-A59E-0D68252AEF08}"/>
              </a:ext>
            </a:extLst>
          </p:cNvPr>
          <p:cNvPicPr>
            <a:picLocks noGrp="1" noChangeAspect="1"/>
          </p:cNvPicPr>
          <p:nvPr>
            <p:ph idx="1"/>
          </p:nvPr>
        </p:nvPicPr>
        <p:blipFill>
          <a:blip r:embed="rId4"/>
          <a:stretch>
            <a:fillRect/>
          </a:stretch>
        </p:blipFill>
        <p:spPr>
          <a:xfrm>
            <a:off x="1903445" y="2613451"/>
            <a:ext cx="2142930" cy="1836675"/>
          </a:xfrm>
        </p:spPr>
      </p:pic>
      <p:pic>
        <p:nvPicPr>
          <p:cNvPr id="9" name="Picture 8" descr="A picture containing toy&#10;&#10;Description automatically generated">
            <a:extLst>
              <a:ext uri="{FF2B5EF4-FFF2-40B4-BE49-F238E27FC236}">
                <a16:creationId xmlns:a16="http://schemas.microsoft.com/office/drawing/2014/main" id="{E5818E87-7E92-43DD-A5F9-C3CA4AEF46F2}"/>
              </a:ext>
            </a:extLst>
          </p:cNvPr>
          <p:cNvPicPr>
            <a:picLocks noChangeAspect="1"/>
          </p:cNvPicPr>
          <p:nvPr/>
        </p:nvPicPr>
        <p:blipFill>
          <a:blip r:embed="rId5"/>
          <a:stretch>
            <a:fillRect/>
          </a:stretch>
        </p:blipFill>
        <p:spPr>
          <a:xfrm>
            <a:off x="4859693" y="2613451"/>
            <a:ext cx="2472613" cy="1836675"/>
          </a:xfrm>
          <a:prstGeom prst="rect">
            <a:avLst/>
          </a:prstGeom>
        </p:spPr>
      </p:pic>
      <p:pic>
        <p:nvPicPr>
          <p:cNvPr id="11" name="Picture 10" descr="Diagram&#10;&#10;Description automatically generated">
            <a:extLst>
              <a:ext uri="{FF2B5EF4-FFF2-40B4-BE49-F238E27FC236}">
                <a16:creationId xmlns:a16="http://schemas.microsoft.com/office/drawing/2014/main" id="{92ACC189-8960-42E0-86D8-87F23192D478}"/>
              </a:ext>
            </a:extLst>
          </p:cNvPr>
          <p:cNvPicPr>
            <a:picLocks noChangeAspect="1"/>
          </p:cNvPicPr>
          <p:nvPr/>
        </p:nvPicPr>
        <p:blipFill>
          <a:blip r:embed="rId6"/>
          <a:stretch>
            <a:fillRect/>
          </a:stretch>
        </p:blipFill>
        <p:spPr>
          <a:xfrm>
            <a:off x="8145624" y="2613451"/>
            <a:ext cx="2472613" cy="1836676"/>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5172074" y="286603"/>
            <a:ext cx="5983605" cy="1450757"/>
          </a:xfrm>
        </p:spPr>
        <p:txBody>
          <a:bodyPr vert="horz" lIns="91440" tIns="45720" rIns="91440" bIns="45720" rtlCol="0">
            <a:normAutofit/>
          </a:bodyPr>
          <a:lstStyle/>
          <a:p>
            <a:r>
              <a:rPr lang="en-US"/>
              <a:t>Basics of probability</a:t>
            </a:r>
            <a:endParaRPr lang="en-US" dirty="0"/>
          </a:p>
        </p:txBody>
      </p:sp>
      <p:pic>
        <p:nvPicPr>
          <p:cNvPr id="7" name="Content Placeholder 6" descr="A picture containing text, device&#10;&#10;Description automatically generated">
            <a:extLst>
              <a:ext uri="{FF2B5EF4-FFF2-40B4-BE49-F238E27FC236}">
                <a16:creationId xmlns:a16="http://schemas.microsoft.com/office/drawing/2014/main" id="{A7DE6E4D-5FC3-4F2B-BA62-A108551D7C7C}"/>
              </a:ext>
            </a:extLst>
          </p:cNvPr>
          <p:cNvPicPr>
            <a:picLocks noChangeAspect="1"/>
          </p:cNvPicPr>
          <p:nvPr/>
        </p:nvPicPr>
        <p:blipFill rotWithShape="1">
          <a:blip r:embed="rId3"/>
          <a:srcRect t="12655" r="-2" b="-2"/>
          <a:stretch/>
        </p:blipFill>
        <p:spPr>
          <a:xfrm>
            <a:off x="895351" y="1141414"/>
            <a:ext cx="2905124" cy="1933573"/>
          </a:xfrm>
          <a:prstGeom prst="rect">
            <a:avLst/>
          </a:prstGeom>
        </p:spPr>
      </p:pic>
      <p:cxnSp>
        <p:nvCxnSpPr>
          <p:cNvPr id="1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40A3B909-98F1-C524-0CA7-3C2C010267DF}"/>
              </a:ext>
            </a:extLst>
          </p:cNvPr>
          <p:cNvSpPr>
            <a:spLocks noGrp="1"/>
          </p:cNvSpPr>
          <p:nvPr>
            <p:ph idx="1"/>
          </p:nvPr>
        </p:nvSpPr>
        <p:spPr>
          <a:xfrm>
            <a:off x="5172074" y="2108201"/>
            <a:ext cx="5983606" cy="3816349"/>
          </a:xfrm>
        </p:spPr>
        <p:txBody>
          <a:bodyPr>
            <a:normAutofit/>
          </a:bodyPr>
          <a:lstStyle/>
          <a:p>
            <a:r>
              <a:rPr lang="en-US" sz="3200" dirty="0"/>
              <a:t>P (head ) = ½</a:t>
            </a:r>
          </a:p>
          <a:p>
            <a:r>
              <a:rPr lang="en-US" sz="3200" dirty="0"/>
              <a:t>P (tail)     = ½</a:t>
            </a:r>
          </a:p>
          <a:p>
            <a:endParaRPr lang="en-US" sz="3200" dirty="0"/>
          </a:p>
          <a:p>
            <a:r>
              <a:rPr lang="en-US" sz="3200" dirty="0"/>
              <a:t>4 queens, 52 total cards</a:t>
            </a:r>
          </a:p>
          <a:p>
            <a:r>
              <a:rPr lang="en-US" sz="3200" dirty="0"/>
              <a:t>P(queen) = 4/52 = 1/13</a:t>
            </a:r>
          </a:p>
        </p:txBody>
      </p:sp>
      <p:sp>
        <p:nvSpPr>
          <p:cNvPr id="18" name="Rectangle 17">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A close-up of some cards&#10;&#10;Description automatically generated with low confidence">
            <a:extLst>
              <a:ext uri="{FF2B5EF4-FFF2-40B4-BE49-F238E27FC236}">
                <a16:creationId xmlns:a16="http://schemas.microsoft.com/office/drawing/2014/main" id="{B26E132F-8BC7-4DEF-A3C9-9D3EC56D4507}"/>
              </a:ext>
            </a:extLst>
          </p:cNvPr>
          <p:cNvPicPr>
            <a:picLocks noChangeAspect="1"/>
          </p:cNvPicPr>
          <p:nvPr/>
        </p:nvPicPr>
        <p:blipFill>
          <a:blip r:embed="rId4"/>
          <a:stretch>
            <a:fillRect/>
          </a:stretch>
        </p:blipFill>
        <p:spPr>
          <a:xfrm>
            <a:off x="895351" y="3407283"/>
            <a:ext cx="2905124" cy="2517267"/>
          </a:xfrm>
          <a:prstGeom prst="rect">
            <a:avLst/>
          </a:prstGeom>
        </p:spPr>
      </p:pic>
    </p:spTree>
    <p:extLst>
      <p:ext uri="{BB962C8B-B14F-4D97-AF65-F5344CB8AC3E}">
        <p14:creationId xmlns:p14="http://schemas.microsoft.com/office/powerpoint/2010/main" val="173458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Conditional probability</a:t>
            </a:r>
          </a:p>
        </p:txBody>
      </p:sp>
      <p:pic>
        <p:nvPicPr>
          <p:cNvPr id="10" name="Picture 9" descr="A picture containing text&#10;&#10;Description automatically generated">
            <a:extLst>
              <a:ext uri="{FF2B5EF4-FFF2-40B4-BE49-F238E27FC236}">
                <a16:creationId xmlns:a16="http://schemas.microsoft.com/office/drawing/2014/main" id="{378A6D20-5B2E-4FB1-B58D-A0F5BBBDD5D0}"/>
              </a:ext>
            </a:extLst>
          </p:cNvPr>
          <p:cNvPicPr>
            <a:picLocks noChangeAspect="1"/>
          </p:cNvPicPr>
          <p:nvPr/>
        </p:nvPicPr>
        <p:blipFill>
          <a:blip r:embed="rId3"/>
          <a:stretch>
            <a:fillRect/>
          </a:stretch>
        </p:blipFill>
        <p:spPr>
          <a:xfrm>
            <a:off x="1097280" y="2109210"/>
            <a:ext cx="4067175" cy="3286125"/>
          </a:xfrm>
          <a:prstGeom prst="rect">
            <a:avLst/>
          </a:prstGeom>
        </p:spPr>
      </p:pic>
      <p:sp>
        <p:nvSpPr>
          <p:cNvPr id="12" name="TextBox 11">
            <a:extLst>
              <a:ext uri="{FF2B5EF4-FFF2-40B4-BE49-F238E27FC236}">
                <a16:creationId xmlns:a16="http://schemas.microsoft.com/office/drawing/2014/main" id="{8A9C6F75-F1DA-4E77-843F-CD4335107386}"/>
              </a:ext>
            </a:extLst>
          </p:cNvPr>
          <p:cNvSpPr txBox="1"/>
          <p:nvPr/>
        </p:nvSpPr>
        <p:spPr>
          <a:xfrm>
            <a:off x="6400800" y="2690336"/>
            <a:ext cx="4893945" cy="3416320"/>
          </a:xfrm>
          <a:prstGeom prst="rect">
            <a:avLst/>
          </a:prstGeom>
          <a:noFill/>
        </p:spPr>
        <p:txBody>
          <a:bodyPr wrap="square" rtlCol="0">
            <a:spAutoFit/>
          </a:bodyPr>
          <a:lstStyle/>
          <a:p>
            <a:r>
              <a:rPr lang="en-US" sz="2400" dirty="0"/>
              <a:t>Total diamonds = 13</a:t>
            </a:r>
          </a:p>
          <a:p>
            <a:r>
              <a:rPr lang="en-US" sz="2400" dirty="0"/>
              <a:t>Queen = 1</a:t>
            </a:r>
          </a:p>
          <a:p>
            <a:endParaRPr lang="en-US" sz="2400" dirty="0"/>
          </a:p>
          <a:p>
            <a:r>
              <a:rPr lang="en-US" sz="2400" dirty="0"/>
              <a:t>P (queen / diamond ) = 1/13</a:t>
            </a:r>
          </a:p>
          <a:p>
            <a:endParaRPr lang="en-US" sz="2400" dirty="0"/>
          </a:p>
          <a:p>
            <a:endParaRPr lang="en-US" sz="2400" dirty="0"/>
          </a:p>
          <a:p>
            <a:r>
              <a:rPr lang="en-US" sz="2400" dirty="0"/>
              <a:t>P (A/B) = Probability of event A knowing that event B has already </a:t>
            </a:r>
            <a:r>
              <a:rPr lang="en-US" sz="2400" dirty="0" err="1"/>
              <a:t>occured</a:t>
            </a:r>
            <a:endParaRPr lang="en-US" sz="2400" dirty="0"/>
          </a:p>
        </p:txBody>
      </p:sp>
    </p:spTree>
    <p:extLst>
      <p:ext uri="{BB962C8B-B14F-4D97-AF65-F5344CB8AC3E}">
        <p14:creationId xmlns:p14="http://schemas.microsoft.com/office/powerpoint/2010/main" val="73729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Naïve bayes</a:t>
            </a:r>
          </a:p>
        </p:txBody>
      </p:sp>
      <p:sp>
        <p:nvSpPr>
          <p:cNvPr id="12" name="TextBox 11">
            <a:extLst>
              <a:ext uri="{FF2B5EF4-FFF2-40B4-BE49-F238E27FC236}">
                <a16:creationId xmlns:a16="http://schemas.microsoft.com/office/drawing/2014/main" id="{8A9C6F75-F1DA-4E77-843F-CD4335107386}"/>
              </a:ext>
            </a:extLst>
          </p:cNvPr>
          <p:cNvSpPr txBox="1"/>
          <p:nvPr/>
        </p:nvSpPr>
        <p:spPr>
          <a:xfrm>
            <a:off x="4304147" y="3013501"/>
            <a:ext cx="7092200" cy="830997"/>
          </a:xfrm>
          <a:prstGeom prst="rect">
            <a:avLst/>
          </a:prstGeom>
          <a:noFill/>
        </p:spPr>
        <p:txBody>
          <a:bodyPr wrap="square" rtlCol="0">
            <a:spAutoFit/>
          </a:bodyPr>
          <a:lstStyle/>
          <a:p>
            <a:pPr algn="ctr"/>
            <a:r>
              <a:rPr lang="en-US" sz="4800" b="0" i="0" dirty="0">
                <a:solidFill>
                  <a:srgbClr val="222222"/>
                </a:solidFill>
                <a:effectLst/>
                <a:latin typeface="Lato" panose="020F0502020204030203" pitchFamily="34" charset="0"/>
              </a:rPr>
              <a:t>P(A|B) = P(B|A)P(A)/P(B)</a:t>
            </a:r>
          </a:p>
        </p:txBody>
      </p:sp>
      <p:pic>
        <p:nvPicPr>
          <p:cNvPr id="4" name="Picture 3">
            <a:extLst>
              <a:ext uri="{FF2B5EF4-FFF2-40B4-BE49-F238E27FC236}">
                <a16:creationId xmlns:a16="http://schemas.microsoft.com/office/drawing/2014/main" id="{4D442D32-B188-4C9F-BF86-1B3186420EE0}"/>
              </a:ext>
            </a:extLst>
          </p:cNvPr>
          <p:cNvPicPr>
            <a:picLocks noChangeAspect="1"/>
          </p:cNvPicPr>
          <p:nvPr/>
        </p:nvPicPr>
        <p:blipFill>
          <a:blip r:embed="rId3"/>
          <a:stretch>
            <a:fillRect/>
          </a:stretch>
        </p:blipFill>
        <p:spPr>
          <a:xfrm>
            <a:off x="2136342" y="2257425"/>
            <a:ext cx="1952625" cy="2343150"/>
          </a:xfrm>
          <a:prstGeom prst="rect">
            <a:avLst/>
          </a:prstGeom>
        </p:spPr>
      </p:pic>
    </p:spTree>
    <p:extLst>
      <p:ext uri="{BB962C8B-B14F-4D97-AF65-F5344CB8AC3E}">
        <p14:creationId xmlns:p14="http://schemas.microsoft.com/office/powerpoint/2010/main" val="347850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Naïve bayes : Theory Application</a:t>
            </a:r>
          </a:p>
        </p:txBody>
      </p:sp>
      <p:sp>
        <p:nvSpPr>
          <p:cNvPr id="6" name="Rectangle 2">
            <a:extLst>
              <a:ext uri="{FF2B5EF4-FFF2-40B4-BE49-F238E27FC236}">
                <a16:creationId xmlns:a16="http://schemas.microsoft.com/office/drawing/2014/main" id="{A350D019-35B2-4219-9F99-F94F2427AA1B}"/>
              </a:ext>
            </a:extLst>
          </p:cNvPr>
          <p:cNvSpPr>
            <a:spLocks noChangeArrowheads="1"/>
          </p:cNvSpPr>
          <p:nvPr/>
        </p:nvSpPr>
        <p:spPr bwMode="auto">
          <a:xfrm>
            <a:off x="722283" y="2533849"/>
            <a:ext cx="11001137" cy="29290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Three automatic machines produce car parts.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The M1 machine produces 40% of the total parts, the M2 machine 25% and the M3 machine produces 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On average, the percentage of parts not complying with the imposed criteria is 10% for machine M1, 5% for machine M2 and 1% for machine M3.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A part is chosen at random from the total production of the three machines.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It is found that it does not meet the criteria imposed.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What is the probability that it was produced by machine M1?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06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Naïve bayes : Theory Application</a:t>
            </a:r>
          </a:p>
        </p:txBody>
      </p:sp>
      <p:pic>
        <p:nvPicPr>
          <p:cNvPr id="5" name="Picture 4">
            <a:extLst>
              <a:ext uri="{FF2B5EF4-FFF2-40B4-BE49-F238E27FC236}">
                <a16:creationId xmlns:a16="http://schemas.microsoft.com/office/drawing/2014/main" id="{148519B8-84F4-4996-8FBD-9DB0329A1BD0}"/>
              </a:ext>
            </a:extLst>
          </p:cNvPr>
          <p:cNvPicPr>
            <a:picLocks noChangeAspect="1"/>
          </p:cNvPicPr>
          <p:nvPr/>
        </p:nvPicPr>
        <p:blipFill>
          <a:blip r:embed="rId3"/>
          <a:stretch>
            <a:fillRect/>
          </a:stretch>
        </p:blipFill>
        <p:spPr>
          <a:xfrm>
            <a:off x="2299855" y="2235200"/>
            <a:ext cx="7472217" cy="3916218"/>
          </a:xfrm>
          <a:prstGeom prst="rect">
            <a:avLst/>
          </a:prstGeom>
        </p:spPr>
      </p:pic>
    </p:spTree>
    <p:extLst>
      <p:ext uri="{BB962C8B-B14F-4D97-AF65-F5344CB8AC3E}">
        <p14:creationId xmlns:p14="http://schemas.microsoft.com/office/powerpoint/2010/main" val="241543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Naïve bayes </a:t>
            </a:r>
            <a:r>
              <a:rPr lang="en-US"/>
              <a:t>: Implementation</a:t>
            </a:r>
            <a:endParaRPr lang="en-US" dirty="0"/>
          </a:p>
        </p:txBody>
      </p:sp>
      <p:sp>
        <p:nvSpPr>
          <p:cNvPr id="3" name="TextBox 2">
            <a:extLst>
              <a:ext uri="{FF2B5EF4-FFF2-40B4-BE49-F238E27FC236}">
                <a16:creationId xmlns:a16="http://schemas.microsoft.com/office/drawing/2014/main" id="{2709666C-46C0-45B2-A2CC-E55B6C23AE7B}"/>
              </a:ext>
            </a:extLst>
          </p:cNvPr>
          <p:cNvSpPr txBox="1"/>
          <p:nvPr/>
        </p:nvSpPr>
        <p:spPr>
          <a:xfrm>
            <a:off x="849745" y="2161309"/>
            <a:ext cx="10714182" cy="2308324"/>
          </a:xfrm>
          <a:prstGeom prst="rect">
            <a:avLst/>
          </a:prstGeom>
          <a:noFill/>
        </p:spPr>
        <p:txBody>
          <a:bodyPr wrap="square" rtlCol="0">
            <a:spAutoFit/>
          </a:bodyPr>
          <a:lstStyle/>
          <a:p>
            <a:r>
              <a:rPr lang="en-US" dirty="0"/>
              <a:t>There are three types of Naive Bayes models: Gaussian, Multinomial, and Bernoulli.</a:t>
            </a:r>
          </a:p>
          <a:p>
            <a:endParaRPr lang="en-US" dirty="0"/>
          </a:p>
          <a:p>
            <a:pPr marL="285750" indent="-285750">
              <a:buFont typeface="Arial" panose="020B0604020202020204" pitchFamily="34" charset="0"/>
              <a:buChar char="•"/>
            </a:pPr>
            <a:r>
              <a:rPr lang="en-US" dirty="0"/>
              <a:t>Gaussian Naive Bayes – This is a variant of Naive Bayes which supports continuous values and has an assumption that each class is normally distributed. </a:t>
            </a:r>
          </a:p>
          <a:p>
            <a:pPr marL="285750" indent="-285750">
              <a:buFont typeface="Arial" panose="020B0604020202020204" pitchFamily="34" charset="0"/>
              <a:buChar char="•"/>
            </a:pPr>
            <a:r>
              <a:rPr lang="en-US" dirty="0"/>
              <a:t>Multinomial Naive Bayes – This is another variant which is an event-based model that has features as vectors where sample(feature) represents frequencies with which certain events have occurred.</a:t>
            </a:r>
          </a:p>
          <a:p>
            <a:pPr marL="285750" indent="-285750">
              <a:buFont typeface="Arial" panose="020B0604020202020204" pitchFamily="34" charset="0"/>
              <a:buChar char="•"/>
            </a:pPr>
            <a:r>
              <a:rPr lang="en-US" dirty="0"/>
              <a:t>Bernoulli – This variant is also event-based where features are independent </a:t>
            </a:r>
            <a:r>
              <a:rPr lang="en-US" dirty="0" err="1"/>
              <a:t>boolean</a:t>
            </a:r>
            <a:r>
              <a:rPr lang="en-US" dirty="0"/>
              <a:t> which are in binary form.</a:t>
            </a:r>
          </a:p>
        </p:txBody>
      </p:sp>
    </p:spTree>
    <p:extLst>
      <p:ext uri="{BB962C8B-B14F-4D97-AF65-F5344CB8AC3E}">
        <p14:creationId xmlns:p14="http://schemas.microsoft.com/office/powerpoint/2010/main" val="169936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Logistic regression</a:t>
            </a:r>
          </a:p>
        </p:txBody>
      </p:sp>
      <p:sp>
        <p:nvSpPr>
          <p:cNvPr id="3" name="TextBox 2">
            <a:extLst>
              <a:ext uri="{FF2B5EF4-FFF2-40B4-BE49-F238E27FC236}">
                <a16:creationId xmlns:a16="http://schemas.microsoft.com/office/drawing/2014/main" id="{2709666C-46C0-45B2-A2CC-E55B6C23AE7B}"/>
              </a:ext>
            </a:extLst>
          </p:cNvPr>
          <p:cNvSpPr txBox="1"/>
          <p:nvPr/>
        </p:nvSpPr>
        <p:spPr>
          <a:xfrm>
            <a:off x="820248" y="2141645"/>
            <a:ext cx="1071418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 is analogous to multiple linear regression, except the outcome is binary</a:t>
            </a:r>
          </a:p>
          <a:p>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BA6A8462-7790-46FA-A3A4-930C618A1184}"/>
              </a:ext>
            </a:extLst>
          </p:cNvPr>
          <p:cNvPicPr>
            <a:picLocks noChangeAspect="1"/>
          </p:cNvPicPr>
          <p:nvPr/>
        </p:nvPicPr>
        <p:blipFill>
          <a:blip r:embed="rId3"/>
          <a:stretch>
            <a:fillRect/>
          </a:stretch>
        </p:blipFill>
        <p:spPr>
          <a:xfrm>
            <a:off x="1886326" y="2919258"/>
            <a:ext cx="8582025" cy="3143250"/>
          </a:xfrm>
          <a:prstGeom prst="rect">
            <a:avLst/>
          </a:prstGeom>
        </p:spPr>
      </p:pic>
    </p:spTree>
    <p:extLst>
      <p:ext uri="{BB962C8B-B14F-4D97-AF65-F5344CB8AC3E}">
        <p14:creationId xmlns:p14="http://schemas.microsoft.com/office/powerpoint/2010/main" val="161090495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{66B9B245-1778-48BE-B095-20731CC294F4}tf22712842_win32</Template>
  <TotalTime>456</TotalTime>
  <Words>2272</Words>
  <Application>Microsoft Office PowerPoint</Application>
  <PresentationFormat>Widescreen</PresentationFormat>
  <Paragraphs>161</Paragraphs>
  <Slides>18</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Bookman Old Style</vt:lpstr>
      <vt:lpstr>Calibri</vt:lpstr>
      <vt:lpstr>Franklin Gothic Book</vt:lpstr>
      <vt:lpstr>Helvetica Neue</vt:lpstr>
      <vt:lpstr>inherit</vt:lpstr>
      <vt:lpstr>Lato</vt:lpstr>
      <vt:lpstr>MinionPro-It</vt:lpstr>
      <vt:lpstr>MinionPro-Regular</vt:lpstr>
      <vt:lpstr>Segoe UI</vt:lpstr>
      <vt:lpstr>Wingdings</vt:lpstr>
      <vt:lpstr>1_RetrospectVTI</vt:lpstr>
      <vt:lpstr>Classification</vt:lpstr>
      <vt:lpstr>Introduction</vt:lpstr>
      <vt:lpstr>Basics of probability</vt:lpstr>
      <vt:lpstr>Conditional probability</vt:lpstr>
      <vt:lpstr>Naïve bayes</vt:lpstr>
      <vt:lpstr>Naïve bayes : Theory Application</vt:lpstr>
      <vt:lpstr>Naïve bayes : Theory Application</vt:lpstr>
      <vt:lpstr>Naïve bayes : Implementation</vt:lpstr>
      <vt:lpstr>Logistic regression</vt:lpstr>
      <vt:lpstr>Logistic regression : When to use it ?</vt:lpstr>
      <vt:lpstr>Logistic regression : How does it work ?</vt:lpstr>
      <vt:lpstr>Logistic regression : Implementation</vt:lpstr>
      <vt:lpstr>Logistic regression : Limitations</vt:lpstr>
      <vt:lpstr>Linear Discriminant Analysis</vt:lpstr>
      <vt:lpstr>Linear Discriminant Analysis</vt:lpstr>
      <vt:lpstr>Linear Discriminant Analysis : How it works ?</vt:lpstr>
      <vt:lpstr>Linear Discriminant Analysis : Implementation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MARIAM AZOUIGUI</dc:creator>
  <cp:lastModifiedBy>MARIAM AZOUIGUI</cp:lastModifiedBy>
  <cp:revision>88</cp:revision>
  <dcterms:created xsi:type="dcterms:W3CDTF">2022-03-15T22:29:31Z</dcterms:created>
  <dcterms:modified xsi:type="dcterms:W3CDTF">2022-03-19T09:43:35Z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