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259" r:id="rId4"/>
    <p:sldId id="261" r:id="rId5"/>
    <p:sldId id="262" r:id="rId6"/>
    <p:sldId id="264" r:id="rId7"/>
    <p:sldId id="266" r:id="rId8"/>
    <p:sldId id="265" r:id="rId9"/>
    <p:sldId id="260" r:id="rId10"/>
    <p:sldId id="267" r:id="rId11"/>
    <p:sldId id="268" r:id="rId12"/>
    <p:sldId id="269" r:id="rId13"/>
    <p:sldId id="270" r:id="rId14"/>
    <p:sldId id="271" r:id="rId15"/>
    <p:sldId id="272" r:id="rId16"/>
    <p:sldId id="274" r:id="rId17"/>
    <p:sldId id="275" r:id="rId18"/>
    <p:sldId id="276" r:id="rId19"/>
    <p:sldId id="277" r:id="rId20"/>
    <p:sldId id="297" r:id="rId21"/>
    <p:sldId id="298" r:id="rId22"/>
    <p:sldId id="299" r:id="rId23"/>
    <p:sldId id="300" r:id="rId24"/>
    <p:sldId id="301" r:id="rId25"/>
    <p:sldId id="302" r:id="rId26"/>
    <p:sldId id="303" r:id="rId27"/>
    <p:sldId id="304" r:id="rId28"/>
    <p:sldId id="305" r:id="rId29"/>
    <p:sldId id="306"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58"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AC1000"/>
    <a:srgbClr val="CF23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0DA73A4-C148-4EE0-945D-DDB376B09E57}">
  <a:tblStyle styleId="{80DA73A4-C148-4EE0-945D-DDB376B09E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06" autoAdjust="0"/>
  </p:normalViewPr>
  <p:slideViewPr>
    <p:cSldViewPr snapToGrid="0">
      <p:cViewPr>
        <p:scale>
          <a:sx n="97" d="100"/>
          <a:sy n="97" d="100"/>
        </p:scale>
        <p:origin x="-522"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430493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52471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52471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52471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sz="1100" b="0" i="0" u="none" strike="noStrike" cap="none" baseline="0" dirty="0" smtClean="0">
                <a:solidFill>
                  <a:srgbClr val="000000"/>
                </a:solidFill>
                <a:latin typeface="Arial"/>
                <a:ea typeface="Arial"/>
                <a:cs typeface="Arial"/>
                <a:sym typeface="Arial"/>
              </a:rPr>
              <a:t>The chi-square test was originally developed by Karl Pearson in 1900. The term </a:t>
            </a:r>
            <a:r>
              <a:rPr lang="en-US" sz="1100" b="0" i="1" u="none" strike="noStrike" cap="none" baseline="0" dirty="0" smtClean="0">
                <a:solidFill>
                  <a:srgbClr val="000000"/>
                </a:solidFill>
                <a:latin typeface="Arial"/>
                <a:ea typeface="Arial"/>
                <a:cs typeface="Arial"/>
                <a:sym typeface="Arial"/>
              </a:rPr>
              <a:t>chi </a:t>
            </a:r>
            <a:r>
              <a:rPr lang="en-US" sz="1100" b="0" i="0" u="none" strike="noStrike" cap="none" baseline="0" dirty="0" smtClean="0">
                <a:solidFill>
                  <a:srgbClr val="000000"/>
                </a:solidFill>
                <a:latin typeface="Arial"/>
                <a:ea typeface="Arial"/>
                <a:cs typeface="Arial"/>
                <a:sym typeface="Arial"/>
              </a:rPr>
              <a:t>comes from the Greek letter Χ used by Pearson in the article.</a:t>
            </a:r>
            <a:endParaRPr lang="fr-FR" dirty="0"/>
          </a:p>
        </p:txBody>
      </p:sp>
    </p:spTree>
    <p:extLst>
      <p:ext uri="{BB962C8B-B14F-4D97-AF65-F5344CB8AC3E}">
        <p14:creationId xmlns:p14="http://schemas.microsoft.com/office/powerpoint/2010/main" val="3517141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Do you have a favorite coffee place in town? When you think of having a coffee, you might just go to this place as you’re almost sure that you will get the best coffee. But this means you’re missing out on the coffee served by this place’s cross-town competitor.</a:t>
            </a:r>
          </a:p>
          <a:p>
            <a:r>
              <a:rPr lang="en-US" sz="1100" b="0" i="0" u="none" strike="noStrike" cap="none" dirty="0" smtClean="0">
                <a:solidFill>
                  <a:srgbClr val="000000"/>
                </a:solidFill>
                <a:effectLst/>
                <a:latin typeface="Arial"/>
                <a:ea typeface="Arial"/>
                <a:cs typeface="Arial"/>
                <a:sym typeface="Arial"/>
              </a:rPr>
              <a:t>And if you try out all the coffee places one by one, the probability of tasting the worse coffee of your life would be pretty high! But then again, there’s a chance you’ll find an even better coffee brewer. But what does all of this have to do with reinforcement learning?</a:t>
            </a:r>
            <a:endParaRPr lang="fr-FR" dirty="0"/>
          </a:p>
        </p:txBody>
      </p:sp>
    </p:spTree>
    <p:extLst>
      <p:ext uri="{BB962C8B-B14F-4D97-AF65-F5344CB8AC3E}">
        <p14:creationId xmlns:p14="http://schemas.microsoft.com/office/powerpoint/2010/main" val="1494922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A bandit is defined as someone who steals your money. A one-armed bandit is a simple slot machine wherein you insert a coin into the machine, pull a lever, and get an immediate reward. But why is it called a bandit? It turns out all casinos configure these slot machines in such a way that all gamblers end up losing money!</a:t>
            </a:r>
            <a:endParaRPr lang="fr-FR" dirty="0"/>
          </a:p>
        </p:txBody>
      </p:sp>
    </p:spTree>
    <p:extLst>
      <p:ext uri="{BB962C8B-B14F-4D97-AF65-F5344CB8AC3E}">
        <p14:creationId xmlns:p14="http://schemas.microsoft.com/office/powerpoint/2010/main" val="964163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Imagine you’re a fun-loving person who loves to wear hats. You couldn't care less what a degree of freedom is. You believe that variety is the spice of life.</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Unfortunately, you have constraints. You have only 7 hats. Yet you want to wear a different hat every day of the week.</a:t>
            </a:r>
          </a:p>
          <a:p>
            <a:r>
              <a:rPr lang="en-US" sz="1100" b="0" i="0" u="none" strike="noStrike" cap="none" dirty="0" smtClean="0">
                <a:solidFill>
                  <a:srgbClr val="000000"/>
                </a:solidFill>
                <a:effectLst/>
                <a:latin typeface="Arial"/>
                <a:ea typeface="Arial"/>
                <a:cs typeface="Arial"/>
                <a:sym typeface="Arial"/>
              </a:rPr>
              <a:t>On the first day, you can wear any of the 7 hats. On the second day, you can choose from the 6 remaining hats, on day 3 you can choose from 5 hats, and so on. </a:t>
            </a:r>
          </a:p>
          <a:p>
            <a:r>
              <a:rPr lang="en-US" sz="1100" b="0" i="0" u="none" strike="noStrike" cap="none" dirty="0" smtClean="0">
                <a:solidFill>
                  <a:srgbClr val="000000"/>
                </a:solidFill>
                <a:effectLst/>
                <a:latin typeface="Arial"/>
                <a:ea typeface="Arial"/>
                <a:cs typeface="Arial"/>
                <a:sym typeface="Arial"/>
              </a:rPr>
              <a:t>When day 6 rolls around, you still have a choice between 2 hats that you haven’t worn yet that week. But after you choose your hat for day 6, you have no choice for the hat that you wear on Day 7. You </a:t>
            </a:r>
            <a:r>
              <a:rPr lang="en-US" sz="1100" b="0" i="1" u="none" strike="noStrike" cap="none" dirty="0" smtClean="0">
                <a:solidFill>
                  <a:srgbClr val="000000"/>
                </a:solidFill>
                <a:effectLst/>
                <a:latin typeface="Arial"/>
                <a:ea typeface="Arial"/>
                <a:cs typeface="Arial"/>
                <a:sym typeface="Arial"/>
              </a:rPr>
              <a:t>must</a:t>
            </a:r>
            <a:r>
              <a:rPr lang="en-US" sz="1100" b="0" i="0" u="none" strike="noStrike" cap="none" dirty="0" smtClean="0">
                <a:solidFill>
                  <a:srgbClr val="000000"/>
                </a:solidFill>
                <a:effectLst/>
                <a:latin typeface="Arial"/>
                <a:ea typeface="Arial"/>
                <a:cs typeface="Arial"/>
                <a:sym typeface="Arial"/>
              </a:rPr>
              <a:t> wear the one remaining hat. You had 7-1 = 6 days of “hat” freedom—in which the hat you wore could vary!</a:t>
            </a:r>
          </a:p>
        </p:txBody>
      </p:sp>
    </p:spTree>
    <p:extLst>
      <p:ext uri="{BB962C8B-B14F-4D97-AF65-F5344CB8AC3E}">
        <p14:creationId xmlns:p14="http://schemas.microsoft.com/office/powerpoint/2010/main" val="1008400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That’s kind of the idea behind degrees of freedom in statistics. Degrees of freedom are often broadly defined as the number of "observations" (pieces of information) in the data that are free to vary when estimating statistical parameters. </a:t>
            </a:r>
          </a:p>
          <a:p>
            <a:r>
              <a:rPr lang="en-US" sz="1100" b="0" i="0" u="none" strike="noStrike" cap="none" dirty="0" smtClean="0">
                <a:solidFill>
                  <a:srgbClr val="000000"/>
                </a:solidFill>
                <a:effectLst/>
                <a:latin typeface="Arial"/>
                <a:ea typeface="Arial"/>
                <a:cs typeface="Arial"/>
                <a:sym typeface="Arial"/>
              </a:rPr>
              <a:t>In math terms (where “n” is the number of items in your set):</a:t>
            </a:r>
            <a:endParaRPr lang="fr-FR" dirty="0"/>
          </a:p>
        </p:txBody>
      </p:sp>
    </p:spTree>
    <p:extLst>
      <p:ext uri="{BB962C8B-B14F-4D97-AF65-F5344CB8AC3E}">
        <p14:creationId xmlns:p14="http://schemas.microsoft.com/office/powerpoint/2010/main" val="1512069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Now imagine you're not into hats. You're into data analysis.</a:t>
            </a:r>
            <a:endParaRPr lang="fr-FR" dirty="0"/>
          </a:p>
        </p:txBody>
      </p:sp>
    </p:spTree>
    <p:extLst>
      <p:ext uri="{BB962C8B-B14F-4D97-AF65-F5344CB8AC3E}">
        <p14:creationId xmlns:p14="http://schemas.microsoft.com/office/powerpoint/2010/main" val="337929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smtClean="0">
                <a:solidFill>
                  <a:srgbClr val="000000"/>
                </a:solidFill>
                <a:effectLst/>
                <a:latin typeface="Arial"/>
                <a:ea typeface="Arial"/>
                <a:cs typeface="Arial"/>
                <a:sym typeface="Arial"/>
              </a:rPr>
              <a:t>You have a data set with 10 values. If you’re not estimating anything, each value can take on any number, right? Each value is completely free to vary.</a:t>
            </a:r>
          </a:p>
          <a:p>
            <a:r>
              <a:rPr lang="en-US" sz="1100" b="0" i="0" u="none" strike="noStrike" cap="none" dirty="0" smtClean="0">
                <a:solidFill>
                  <a:srgbClr val="000000"/>
                </a:solidFill>
                <a:effectLst/>
                <a:latin typeface="Arial"/>
                <a:ea typeface="Arial"/>
                <a:cs typeface="Arial"/>
                <a:sym typeface="Arial"/>
              </a:rPr>
              <a:t>But suppose you want to test the population mean with a sample of 10 values, using a 1-sample t test. You now have a constraint—the estimation of the mean. </a:t>
            </a:r>
            <a:endParaRPr lang="fr-FR" dirty="0"/>
          </a:p>
        </p:txBody>
      </p:sp>
    </p:spTree>
    <p:extLst>
      <p:ext uri="{BB962C8B-B14F-4D97-AF65-F5344CB8AC3E}">
        <p14:creationId xmlns:p14="http://schemas.microsoft.com/office/powerpoint/2010/main" val="1102933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smtClean="0">
                <a:solidFill>
                  <a:srgbClr val="000000"/>
                </a:solidFill>
                <a:effectLst/>
                <a:latin typeface="Arial"/>
                <a:ea typeface="Arial"/>
                <a:cs typeface="Arial"/>
                <a:sym typeface="Arial"/>
              </a:rPr>
              <a:t>What is that constraint, exactly? By definition of the mean, the following relationship must hold: The sum of all values in the data must equal </a:t>
            </a:r>
            <a:r>
              <a:rPr lang="en-US" sz="1100" b="0" i="1" u="none" strike="noStrike" cap="none" dirty="0" smtClean="0">
                <a:solidFill>
                  <a:srgbClr val="000000"/>
                </a:solidFill>
                <a:effectLst/>
                <a:latin typeface="Arial"/>
                <a:ea typeface="Arial"/>
                <a:cs typeface="Arial"/>
                <a:sym typeface="Arial"/>
              </a:rPr>
              <a:t>n</a:t>
            </a:r>
            <a:r>
              <a:rPr lang="en-US" sz="1100" b="0" i="0" u="none" strike="noStrike" cap="none" dirty="0" smtClean="0">
                <a:solidFill>
                  <a:srgbClr val="000000"/>
                </a:solidFill>
                <a:effectLst/>
                <a:latin typeface="Arial"/>
                <a:ea typeface="Arial"/>
                <a:cs typeface="Arial"/>
                <a:sym typeface="Arial"/>
              </a:rPr>
              <a:t> x mean, where </a:t>
            </a:r>
            <a:r>
              <a:rPr lang="en-US" sz="1100" b="0" i="1" u="none" strike="noStrike" cap="none" dirty="0" smtClean="0">
                <a:solidFill>
                  <a:srgbClr val="000000"/>
                </a:solidFill>
                <a:effectLst/>
                <a:latin typeface="Arial"/>
                <a:ea typeface="Arial"/>
                <a:cs typeface="Arial"/>
                <a:sym typeface="Arial"/>
              </a:rPr>
              <a:t>n </a:t>
            </a:r>
            <a:r>
              <a:rPr lang="en-US" sz="1100" b="0" i="0" u="none" strike="noStrike" cap="none" dirty="0" smtClean="0">
                <a:solidFill>
                  <a:srgbClr val="000000"/>
                </a:solidFill>
                <a:effectLst/>
                <a:latin typeface="Arial"/>
                <a:ea typeface="Arial"/>
                <a:cs typeface="Arial"/>
                <a:sym typeface="Arial"/>
              </a:rPr>
              <a:t>is the number of values in the data set.</a:t>
            </a:r>
            <a:endParaRPr lang="fr-FR" dirty="0" smtClean="0"/>
          </a:p>
          <a:p>
            <a:endParaRPr lang="fr-FR" dirty="0"/>
          </a:p>
        </p:txBody>
      </p:sp>
    </p:spTree>
    <p:extLst>
      <p:ext uri="{BB962C8B-B14F-4D97-AF65-F5344CB8AC3E}">
        <p14:creationId xmlns:p14="http://schemas.microsoft.com/office/powerpoint/2010/main" val="73432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So if a data set has 10 values, the sum of the 10 values </a:t>
            </a:r>
            <a:r>
              <a:rPr lang="en-US" sz="1100" b="0" i="1" u="none" strike="noStrike" cap="none" dirty="0" smtClean="0">
                <a:solidFill>
                  <a:srgbClr val="000000"/>
                </a:solidFill>
                <a:effectLst/>
                <a:latin typeface="Arial"/>
                <a:ea typeface="Arial"/>
                <a:cs typeface="Arial"/>
                <a:sym typeface="Arial"/>
              </a:rPr>
              <a:t>must</a:t>
            </a:r>
            <a:r>
              <a:rPr lang="en-US" sz="1100" b="0" i="0" u="none" strike="noStrike" cap="none" dirty="0" smtClean="0">
                <a:solidFill>
                  <a:srgbClr val="000000"/>
                </a:solidFill>
                <a:effectLst/>
                <a:latin typeface="Arial"/>
                <a:ea typeface="Arial"/>
                <a:cs typeface="Arial"/>
                <a:sym typeface="Arial"/>
              </a:rPr>
              <a:t> equal the mean x 10. If the mean of the 10 values is 3.5 (you could pick any number), this constraint requires that the sum of the 10 values must equal 10 x 3.5 = 35. </a:t>
            </a:r>
          </a:p>
          <a:p>
            <a:r>
              <a:rPr lang="en-US" sz="1100" b="0" i="0" u="none" strike="noStrike" cap="none" dirty="0" smtClean="0">
                <a:solidFill>
                  <a:srgbClr val="000000"/>
                </a:solidFill>
                <a:effectLst/>
                <a:latin typeface="Arial"/>
                <a:ea typeface="Arial"/>
                <a:cs typeface="Arial"/>
                <a:sym typeface="Arial"/>
              </a:rPr>
              <a:t>With that constraint, the first value in the data set is free to vary. Whatever value it is, it’s still possible for the sum of all 10 numbers to have a value of 35. The second value is also free to vary, because whatever value you choose, it still allows for the possibility that the sum of all the values is 35.</a:t>
            </a:r>
          </a:p>
          <a:p>
            <a:r>
              <a:rPr lang="en-US" sz="1100" b="0" i="0" u="none" strike="noStrike" cap="none" dirty="0" smtClean="0">
                <a:solidFill>
                  <a:srgbClr val="000000"/>
                </a:solidFill>
                <a:effectLst/>
                <a:latin typeface="Arial"/>
                <a:ea typeface="Arial"/>
                <a:cs typeface="Arial"/>
                <a:sym typeface="Arial"/>
              </a:rPr>
              <a:t>Therefore, you have 10 - 1 = 9 degrees of freedom. It doesn’t matter what sample size you use, or what mean value you use—the last value in the sample is not free to vary. You end up with </a:t>
            </a:r>
            <a:r>
              <a:rPr lang="en-US" sz="1100" b="0" i="1" u="none" strike="noStrike" cap="none" dirty="0" smtClean="0">
                <a:solidFill>
                  <a:srgbClr val="000000"/>
                </a:solidFill>
                <a:effectLst/>
                <a:latin typeface="Arial"/>
                <a:ea typeface="Arial"/>
                <a:cs typeface="Arial"/>
                <a:sym typeface="Arial"/>
              </a:rPr>
              <a:t>n </a:t>
            </a:r>
            <a:r>
              <a:rPr lang="en-US" sz="1100" b="0" i="0" u="none" strike="noStrike" cap="none" dirty="0" smtClean="0">
                <a:solidFill>
                  <a:srgbClr val="000000"/>
                </a:solidFill>
                <a:effectLst/>
                <a:latin typeface="Arial"/>
                <a:ea typeface="Arial"/>
                <a:cs typeface="Arial"/>
                <a:sym typeface="Arial"/>
              </a:rPr>
              <a:t>- 1 degrees of freedom, where </a:t>
            </a:r>
            <a:r>
              <a:rPr lang="en-US" sz="1100" b="0" i="1" u="none" strike="noStrike" cap="none" dirty="0" smtClean="0">
                <a:solidFill>
                  <a:srgbClr val="000000"/>
                </a:solidFill>
                <a:effectLst/>
                <a:latin typeface="Arial"/>
                <a:ea typeface="Arial"/>
                <a:cs typeface="Arial"/>
                <a:sym typeface="Arial"/>
              </a:rPr>
              <a:t>n </a:t>
            </a:r>
            <a:r>
              <a:rPr lang="en-US" sz="1100" b="0" i="0" u="none" strike="noStrike" cap="none" dirty="0" smtClean="0">
                <a:solidFill>
                  <a:srgbClr val="000000"/>
                </a:solidFill>
                <a:effectLst/>
                <a:latin typeface="Arial"/>
                <a:ea typeface="Arial"/>
                <a:cs typeface="Arial"/>
                <a:sym typeface="Arial"/>
              </a:rPr>
              <a:t>is the sample size.</a:t>
            </a:r>
          </a:p>
        </p:txBody>
      </p:sp>
    </p:spTree>
    <p:extLst>
      <p:ext uri="{BB962C8B-B14F-4D97-AF65-F5344CB8AC3E}">
        <p14:creationId xmlns:p14="http://schemas.microsoft.com/office/powerpoint/2010/main" val="2489603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Another way to say this is that the number of degrees of freedom equals the number of "observations" minus the number of required relations among the observations (e.g., the number of parameter estimates). For a 1-sample t-test, one degree of freedom is spent estimating the mean, and the remaining </a:t>
            </a:r>
            <a:r>
              <a:rPr lang="en-US" sz="1100" b="0" i="1" u="none" strike="noStrike" cap="none" dirty="0" smtClean="0">
                <a:solidFill>
                  <a:srgbClr val="000000"/>
                </a:solidFill>
                <a:effectLst/>
                <a:latin typeface="Arial"/>
                <a:ea typeface="Arial"/>
                <a:cs typeface="Arial"/>
                <a:sym typeface="Arial"/>
              </a:rPr>
              <a:t>n </a:t>
            </a:r>
            <a:r>
              <a:rPr lang="en-US" sz="1100" b="0" i="0" u="none" strike="noStrike" cap="none" dirty="0" smtClean="0">
                <a:solidFill>
                  <a:srgbClr val="000000"/>
                </a:solidFill>
                <a:effectLst/>
                <a:latin typeface="Arial"/>
                <a:ea typeface="Arial"/>
                <a:cs typeface="Arial"/>
                <a:sym typeface="Arial"/>
              </a:rPr>
              <a:t>- 1 degrees of freedom estimate variability.</a:t>
            </a:r>
            <a:endParaRPr lang="fr-FR" dirty="0"/>
          </a:p>
        </p:txBody>
      </p:sp>
    </p:spTree>
    <p:extLst>
      <p:ext uri="{BB962C8B-B14F-4D97-AF65-F5344CB8AC3E}">
        <p14:creationId xmlns:p14="http://schemas.microsoft.com/office/powerpoint/2010/main" val="29762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52471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jmp.com/en_be/statistics-knowledge-portal/chi-square-test/chi-square-test-of-independence.html" TargetMode="External"/><Relationship Id="rId2" Type="http://schemas.openxmlformats.org/officeDocument/2006/relationships/hyperlink" Target="https://www.jmp.com/en_be/statistics-knowledge-portal/chi-square-test/chi-square-goodness-of-fit-test.html" TargetMode="External"/><Relationship Id="rId1" Type="http://schemas.openxmlformats.org/officeDocument/2006/relationships/slideLayout" Target="../slideLayouts/slideLayout2.xml"/><Relationship Id="rId4" Type="http://schemas.openxmlformats.org/officeDocument/2006/relationships/hyperlink" Target="https://www.jmp.com/en_be/statistics-knowledge-portal/chi-square-test/chi-square-distribution.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analyticsvidhya.com/blog/2019/11/what-is-chi-square-test-how-it-works" TargetMode="External"/><Relationship Id="rId3" Type="http://schemas.openxmlformats.org/officeDocument/2006/relationships/hyperlink" Target="https://www.statisticshowto.com/probability-and-statistics/hypothesis-testing/anova/" TargetMode="External"/><Relationship Id="rId7" Type="http://schemas.openxmlformats.org/officeDocument/2006/relationships/hyperlink" Target="https://www.youtube.com/watch?v=WXPBoFDqNVk" TargetMode="External"/><Relationship Id="rId2" Type="http://schemas.openxmlformats.org/officeDocument/2006/relationships/hyperlink" Target="https://blog.minitab.com/en/statistics-and-quality-data-analysis/what-are-degrees-of-freedom-in-statistics" TargetMode="External"/><Relationship Id="rId1" Type="http://schemas.openxmlformats.org/officeDocument/2006/relationships/slideLayout" Target="../slideLayouts/slideLayout2.xml"/><Relationship Id="rId6" Type="http://schemas.openxmlformats.org/officeDocument/2006/relationships/hyperlink" Target="https://www.youtube.com/watch?v=lgs7d5saFFc" TargetMode="External"/><Relationship Id="rId5" Type="http://schemas.openxmlformats.org/officeDocument/2006/relationships/hyperlink" Target="https://www.analyticsvidhya.com/blog/2018/01/anova-analysis-of-variance/#:~:text=Introduction%20to%20ANOVA,-A%20common%20approach&amp;text=Analysis%20of%20variance%20(ANOVA)%20is,the%20means%20of%20different%20samples" TargetMode="External"/><Relationship Id="rId4" Type="http://schemas.openxmlformats.org/officeDocument/2006/relationships/hyperlink" Target="https://www.coursera.org/lecture/inferential-statistics-intro/anova-KoTvZ" TargetMode="External"/><Relationship Id="rId9" Type="http://schemas.openxmlformats.org/officeDocument/2006/relationships/hyperlink" Target="https://www.youtube.com/watch?v=s1xEB9XknBI&amp;list=PLD2EE7A6284364CA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22300" y="832650"/>
            <a:ext cx="8608200" cy="12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fr-FR" sz="3080" dirty="0" err="1" smtClean="0"/>
              <a:t>Chapter</a:t>
            </a:r>
            <a:r>
              <a:rPr lang="fr-FR" sz="3080" dirty="0" smtClean="0"/>
              <a:t> 3 part 2</a:t>
            </a:r>
            <a:endParaRPr sz="3080" dirty="0"/>
          </a:p>
        </p:txBody>
      </p:sp>
      <p:sp>
        <p:nvSpPr>
          <p:cNvPr id="55" name="Google Shape;55;p13"/>
          <p:cNvSpPr txBox="1">
            <a:spLocks noGrp="1"/>
          </p:cNvSpPr>
          <p:nvPr>
            <p:ph type="subTitle" idx="1"/>
          </p:nvPr>
        </p:nvSpPr>
        <p:spPr>
          <a:xfrm>
            <a:off x="1909800" y="2337200"/>
            <a:ext cx="51003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dirty="0" smtClean="0"/>
              <a:t>Lamiae HANA</a:t>
            </a:r>
            <a:endParaRPr dirty="0"/>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ANOVA : </a:t>
            </a:r>
            <a:r>
              <a:rPr lang="fr-FR" b="1" dirty="0" err="1"/>
              <a:t>Analysis</a:t>
            </a:r>
            <a:r>
              <a:rPr lang="fr-FR" b="1" dirty="0"/>
              <a:t> of Variance</a:t>
            </a:r>
            <a:br>
              <a:rPr lang="fr-FR" b="1" dirty="0"/>
            </a:b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588972391"/>
              </p:ext>
            </p:extLst>
          </p:nvPr>
        </p:nvGraphicFramePr>
        <p:xfrm>
          <a:off x="1504336" y="1473815"/>
          <a:ext cx="462116" cy="1854200"/>
        </p:xfrm>
        <a:graphic>
          <a:graphicData uri="http://schemas.openxmlformats.org/drawingml/2006/table">
            <a:tbl>
              <a:tblPr firstRow="1" bandRow="1">
                <a:tableStyleId>{306799F8-075E-4A3A-A7F6-7FBC6576F1A4}</a:tableStyleId>
              </a:tblPr>
              <a:tblGrid>
                <a:gridCol w="462116"/>
              </a:tblGrid>
              <a:tr h="370840">
                <a:tc>
                  <a:txBody>
                    <a:bodyPr/>
                    <a:lstStyle/>
                    <a:p>
                      <a:pPr algn="ctr"/>
                      <a:r>
                        <a:rPr lang="fr-FR" dirty="0" smtClean="0"/>
                        <a:t>2</a:t>
                      </a:r>
                      <a:endParaRPr lang="fr-FR" dirty="0"/>
                    </a:p>
                  </a:txBody>
                  <a:tcPr/>
                </a:tc>
              </a:tr>
              <a:tr h="370840">
                <a:tc>
                  <a:txBody>
                    <a:bodyPr/>
                    <a:lstStyle/>
                    <a:p>
                      <a:pPr algn="ctr"/>
                      <a:r>
                        <a:rPr lang="fr-FR" dirty="0" smtClean="0"/>
                        <a:t>3</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2</a:t>
                      </a:r>
                      <a:endParaRPr lang="fr-FR" dirty="0"/>
                    </a:p>
                  </a:txBody>
                  <a:tcPr/>
                </a:tc>
              </a:tr>
              <a:tr h="370840">
                <a:tc>
                  <a:txBody>
                    <a:bodyPr/>
                    <a:lstStyle/>
                    <a:p>
                      <a:pPr algn="ctr"/>
                      <a:r>
                        <a:rPr lang="fr-FR" dirty="0" smtClean="0"/>
                        <a:t>6</a:t>
                      </a:r>
                      <a:endParaRPr lang="fr-FR"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1975507586"/>
              </p:ext>
            </p:extLst>
          </p:nvPr>
        </p:nvGraphicFramePr>
        <p:xfrm>
          <a:off x="3819833" y="1488563"/>
          <a:ext cx="462116" cy="1854200"/>
        </p:xfrm>
        <a:graphic>
          <a:graphicData uri="http://schemas.openxmlformats.org/drawingml/2006/table">
            <a:tbl>
              <a:tblPr firstRow="1" bandRow="1">
                <a:tableStyleId>{327F97BB-C833-4FB7-BDE5-3F7075034690}</a:tableStyleId>
              </a:tblPr>
              <a:tblGrid>
                <a:gridCol w="462116"/>
              </a:tblGrid>
              <a:tr h="370840">
                <a:tc>
                  <a:txBody>
                    <a:bodyPr/>
                    <a:lstStyle/>
                    <a:p>
                      <a:pPr algn="ctr"/>
                      <a:r>
                        <a:rPr lang="fr-FR" dirty="0" smtClean="0"/>
                        <a:t>10</a:t>
                      </a:r>
                      <a:endParaRPr lang="fr-FR" dirty="0"/>
                    </a:p>
                  </a:txBody>
                  <a:tcPr/>
                </a:tc>
              </a:tr>
              <a:tr h="370840">
                <a:tc>
                  <a:txBody>
                    <a:bodyPr/>
                    <a:lstStyle/>
                    <a:p>
                      <a:pPr algn="ctr"/>
                      <a:r>
                        <a:rPr lang="fr-FR" dirty="0" smtClean="0"/>
                        <a:t>8</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5</a:t>
                      </a:r>
                      <a:endParaRPr lang="fr-FR" dirty="0"/>
                    </a:p>
                  </a:txBody>
                  <a:tcPr/>
                </a:tc>
              </a:tr>
              <a:tr h="370840">
                <a:tc>
                  <a:txBody>
                    <a:bodyPr/>
                    <a:lstStyle/>
                    <a:p>
                      <a:pPr algn="ctr"/>
                      <a:r>
                        <a:rPr lang="fr-FR" dirty="0" smtClean="0"/>
                        <a:t>10</a:t>
                      </a:r>
                      <a:endParaRPr lang="fr-FR" dirty="0"/>
                    </a:p>
                  </a:txBody>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243138863"/>
              </p:ext>
            </p:extLst>
          </p:nvPr>
        </p:nvGraphicFramePr>
        <p:xfrm>
          <a:off x="6233652" y="1483648"/>
          <a:ext cx="462116" cy="1854200"/>
        </p:xfrm>
        <a:graphic>
          <a:graphicData uri="http://schemas.openxmlformats.org/drawingml/2006/table">
            <a:tbl>
              <a:tblPr firstRow="1" bandRow="1">
                <a:tableStyleId>{E269D01E-BC32-4049-B463-5C60D7B0CCD2}</a:tableStyleId>
              </a:tblPr>
              <a:tblGrid>
                <a:gridCol w="462116"/>
              </a:tblGrid>
              <a:tr h="370840">
                <a:tc>
                  <a:txBody>
                    <a:bodyPr/>
                    <a:lstStyle/>
                    <a:p>
                      <a:pPr algn="ctr"/>
                      <a:r>
                        <a:rPr lang="fr-FR" dirty="0" smtClean="0"/>
                        <a:t>10</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14</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15</a:t>
                      </a:r>
                      <a:endParaRPr lang="fr-FR" dirty="0"/>
                    </a:p>
                  </a:txBody>
                  <a:tcPr/>
                </a:tc>
              </a:tr>
            </a:tbl>
          </a:graphicData>
        </a:graphic>
      </p:graphicFrame>
      <p:sp>
        <p:nvSpPr>
          <p:cNvPr id="8" name="ZoneTexte 7"/>
          <p:cNvSpPr txBox="1"/>
          <p:nvPr/>
        </p:nvSpPr>
        <p:spPr>
          <a:xfrm>
            <a:off x="1317523" y="1160206"/>
            <a:ext cx="943896" cy="307777"/>
          </a:xfrm>
          <a:prstGeom prst="rect">
            <a:avLst/>
          </a:prstGeom>
          <a:noFill/>
        </p:spPr>
        <p:txBody>
          <a:bodyPr wrap="square" rtlCol="0">
            <a:spAutoFit/>
          </a:bodyPr>
          <a:lstStyle/>
          <a:p>
            <a:r>
              <a:rPr lang="fr-FR" b="1" dirty="0" err="1" smtClean="0">
                <a:solidFill>
                  <a:schemeClr val="bg2">
                    <a:lumMod val="60000"/>
                    <a:lumOff val="40000"/>
                  </a:schemeClr>
                </a:solidFill>
              </a:rPr>
              <a:t>Sample</a:t>
            </a:r>
            <a:endParaRPr lang="fr-FR" b="1" dirty="0">
              <a:solidFill>
                <a:schemeClr val="bg2">
                  <a:lumMod val="60000"/>
                  <a:lumOff val="40000"/>
                </a:schemeClr>
              </a:solidFill>
            </a:endParaRPr>
          </a:p>
        </p:txBody>
      </p:sp>
      <p:sp>
        <p:nvSpPr>
          <p:cNvPr id="9" name="ZoneTexte 8"/>
          <p:cNvSpPr txBox="1"/>
          <p:nvPr/>
        </p:nvSpPr>
        <p:spPr>
          <a:xfrm>
            <a:off x="5992761" y="1157228"/>
            <a:ext cx="943896" cy="307777"/>
          </a:xfrm>
          <a:prstGeom prst="rect">
            <a:avLst/>
          </a:prstGeom>
          <a:noFill/>
        </p:spPr>
        <p:txBody>
          <a:bodyPr wrap="square" rtlCol="0">
            <a:spAutoFit/>
          </a:bodyPr>
          <a:lstStyle/>
          <a:p>
            <a:r>
              <a:rPr lang="fr-FR" b="1" dirty="0" err="1" smtClean="0">
                <a:solidFill>
                  <a:srgbClr val="FFC000"/>
                </a:solidFill>
              </a:rPr>
              <a:t>Sample</a:t>
            </a:r>
            <a:endParaRPr lang="fr-FR" b="1" dirty="0">
              <a:solidFill>
                <a:srgbClr val="FFC000"/>
              </a:solidFill>
            </a:endParaRPr>
          </a:p>
        </p:txBody>
      </p:sp>
      <p:sp>
        <p:nvSpPr>
          <p:cNvPr id="10" name="ZoneTexte 9"/>
          <p:cNvSpPr txBox="1"/>
          <p:nvPr/>
        </p:nvSpPr>
        <p:spPr>
          <a:xfrm>
            <a:off x="3706762" y="1153799"/>
            <a:ext cx="943896" cy="307777"/>
          </a:xfrm>
          <a:prstGeom prst="rect">
            <a:avLst/>
          </a:prstGeom>
          <a:noFill/>
        </p:spPr>
        <p:txBody>
          <a:bodyPr wrap="square" rtlCol="0">
            <a:spAutoFit/>
          </a:bodyPr>
          <a:lstStyle/>
          <a:p>
            <a:r>
              <a:rPr lang="fr-FR" b="1" dirty="0" err="1" smtClean="0">
                <a:solidFill>
                  <a:schemeClr val="accent5">
                    <a:lumMod val="60000"/>
                    <a:lumOff val="40000"/>
                  </a:schemeClr>
                </a:solidFill>
              </a:rPr>
              <a:t>Sample</a:t>
            </a:r>
            <a:endParaRPr lang="fr-FR" b="1" dirty="0">
              <a:solidFill>
                <a:schemeClr val="accent5">
                  <a:lumMod val="60000"/>
                  <a:lumOff val="40000"/>
                </a:schemeClr>
              </a:solidFill>
            </a:endParaRPr>
          </a:p>
        </p:txBody>
      </p:sp>
      <p:sp>
        <p:nvSpPr>
          <p:cNvPr id="11" name="ZoneTexte 10"/>
          <p:cNvSpPr txBox="1"/>
          <p:nvPr/>
        </p:nvSpPr>
        <p:spPr>
          <a:xfrm>
            <a:off x="1317523" y="3397045"/>
            <a:ext cx="943896" cy="307777"/>
          </a:xfrm>
          <a:prstGeom prst="rect">
            <a:avLst/>
          </a:prstGeom>
          <a:noFill/>
        </p:spPr>
        <p:txBody>
          <a:bodyPr wrap="square" rtlCol="0">
            <a:spAutoFit/>
          </a:bodyPr>
          <a:lstStyle/>
          <a:p>
            <a:r>
              <a:rPr lang="fr-FR" b="1" dirty="0" smtClean="0">
                <a:solidFill>
                  <a:schemeClr val="bg2">
                    <a:lumMod val="60000"/>
                    <a:lumOff val="40000"/>
                  </a:schemeClr>
                </a:solidFill>
              </a:rPr>
              <a:t>normal</a:t>
            </a:r>
            <a:endParaRPr lang="fr-FR" b="1" dirty="0">
              <a:solidFill>
                <a:schemeClr val="bg2">
                  <a:lumMod val="60000"/>
                  <a:lumOff val="40000"/>
                </a:schemeClr>
              </a:solidFill>
            </a:endParaRPr>
          </a:p>
        </p:txBody>
      </p:sp>
      <p:sp>
        <p:nvSpPr>
          <p:cNvPr id="12" name="ZoneTexte 11"/>
          <p:cNvSpPr txBox="1"/>
          <p:nvPr/>
        </p:nvSpPr>
        <p:spPr>
          <a:xfrm>
            <a:off x="3195484" y="3426542"/>
            <a:ext cx="2104103" cy="307777"/>
          </a:xfrm>
          <a:prstGeom prst="rect">
            <a:avLst/>
          </a:prstGeom>
          <a:noFill/>
        </p:spPr>
        <p:txBody>
          <a:bodyPr wrap="square" rtlCol="0">
            <a:spAutoFit/>
          </a:bodyPr>
          <a:lstStyle/>
          <a:p>
            <a:r>
              <a:rPr lang="fr-FR" b="1" dirty="0" err="1" smtClean="0">
                <a:solidFill>
                  <a:schemeClr val="accent5">
                    <a:lumMod val="60000"/>
                    <a:lumOff val="40000"/>
                  </a:schemeClr>
                </a:solidFill>
              </a:rPr>
              <a:t>Announced</a:t>
            </a:r>
            <a:r>
              <a:rPr lang="fr-FR" b="1" dirty="0" smtClean="0">
                <a:solidFill>
                  <a:schemeClr val="accent5">
                    <a:lumMod val="60000"/>
                    <a:lumOff val="40000"/>
                  </a:schemeClr>
                </a:solidFill>
              </a:rPr>
              <a:t> </a:t>
            </a:r>
            <a:r>
              <a:rPr lang="fr-FR" b="1" dirty="0" err="1" smtClean="0">
                <a:solidFill>
                  <a:schemeClr val="accent5">
                    <a:lumMod val="60000"/>
                    <a:lumOff val="40000"/>
                  </a:schemeClr>
                </a:solidFill>
              </a:rPr>
              <a:t>layoffs</a:t>
            </a:r>
            <a:endParaRPr lang="fr-FR" b="1" dirty="0">
              <a:solidFill>
                <a:schemeClr val="accent5">
                  <a:lumMod val="60000"/>
                  <a:lumOff val="40000"/>
                </a:schemeClr>
              </a:solidFill>
            </a:endParaRPr>
          </a:p>
        </p:txBody>
      </p:sp>
      <p:sp>
        <p:nvSpPr>
          <p:cNvPr id="13" name="ZoneTexte 12"/>
          <p:cNvSpPr txBox="1"/>
          <p:nvPr/>
        </p:nvSpPr>
        <p:spPr>
          <a:xfrm>
            <a:off x="5761703" y="3397045"/>
            <a:ext cx="1406011" cy="307777"/>
          </a:xfrm>
          <a:prstGeom prst="rect">
            <a:avLst/>
          </a:prstGeom>
          <a:noFill/>
        </p:spPr>
        <p:txBody>
          <a:bodyPr wrap="square" rtlCol="0">
            <a:spAutoFit/>
          </a:bodyPr>
          <a:lstStyle/>
          <a:p>
            <a:r>
              <a:rPr lang="fr-FR" b="1" dirty="0" err="1" smtClean="0">
                <a:solidFill>
                  <a:srgbClr val="FFC000"/>
                </a:solidFill>
              </a:rPr>
              <a:t>During</a:t>
            </a:r>
            <a:r>
              <a:rPr lang="fr-FR" b="1" dirty="0" smtClean="0">
                <a:solidFill>
                  <a:srgbClr val="FFC000"/>
                </a:solidFill>
              </a:rPr>
              <a:t> </a:t>
            </a:r>
            <a:r>
              <a:rPr lang="fr-FR" b="1" dirty="0" err="1" smtClean="0">
                <a:solidFill>
                  <a:srgbClr val="FFC000"/>
                </a:solidFill>
              </a:rPr>
              <a:t>layoffs</a:t>
            </a:r>
            <a:endParaRPr lang="fr-FR" b="1" dirty="0">
              <a:solidFill>
                <a:srgbClr val="FFC000"/>
              </a:solidFill>
            </a:endParaRPr>
          </a:p>
        </p:txBody>
      </p:sp>
      <p:sp>
        <p:nvSpPr>
          <p:cNvPr id="17" name="ZoneTexte 16"/>
          <p:cNvSpPr txBox="1"/>
          <p:nvPr/>
        </p:nvSpPr>
        <p:spPr>
          <a:xfrm>
            <a:off x="1066800" y="1362291"/>
            <a:ext cx="250723" cy="2031325"/>
          </a:xfrm>
          <a:prstGeom prst="rect">
            <a:avLst/>
          </a:prstGeom>
          <a:noFill/>
        </p:spPr>
        <p:txBody>
          <a:bodyPr wrap="square" rtlCol="0">
            <a:spAutoFit/>
          </a:bodyPr>
          <a:lstStyle/>
          <a:p>
            <a:r>
              <a:rPr lang="fr-FR" dirty="0" smtClean="0"/>
              <a:t>1</a:t>
            </a:r>
          </a:p>
          <a:p>
            <a:endParaRPr lang="fr-FR" dirty="0" smtClean="0"/>
          </a:p>
          <a:p>
            <a:r>
              <a:rPr lang="fr-FR" dirty="0" smtClean="0"/>
              <a:t>2</a:t>
            </a:r>
          </a:p>
          <a:p>
            <a:endParaRPr lang="fr-FR" dirty="0" smtClean="0"/>
          </a:p>
          <a:p>
            <a:r>
              <a:rPr lang="fr-FR" dirty="0" smtClean="0"/>
              <a:t>3</a:t>
            </a:r>
          </a:p>
          <a:p>
            <a:endParaRPr lang="fr-FR" dirty="0" smtClean="0"/>
          </a:p>
          <a:p>
            <a:r>
              <a:rPr lang="fr-FR" dirty="0" smtClean="0"/>
              <a:t>4</a:t>
            </a:r>
          </a:p>
          <a:p>
            <a:endParaRPr lang="fr-FR" dirty="0" smtClean="0"/>
          </a:p>
          <a:p>
            <a:r>
              <a:rPr lang="fr-FR" dirty="0"/>
              <a:t>5</a:t>
            </a:r>
          </a:p>
        </p:txBody>
      </p:sp>
      <p:cxnSp>
        <p:nvCxnSpPr>
          <p:cNvPr id="22" name="Connecteur droit avec flèche 21"/>
          <p:cNvCxnSpPr/>
          <p:nvPr/>
        </p:nvCxnSpPr>
        <p:spPr>
          <a:xfrm>
            <a:off x="2054942" y="2762865"/>
            <a:ext cx="16518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Connecteur droit avec flèche 22"/>
          <p:cNvCxnSpPr/>
          <p:nvPr/>
        </p:nvCxnSpPr>
        <p:spPr>
          <a:xfrm>
            <a:off x="4439264" y="2059859"/>
            <a:ext cx="16518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ZoneTexte 23"/>
          <p:cNvSpPr txBox="1"/>
          <p:nvPr/>
        </p:nvSpPr>
        <p:spPr>
          <a:xfrm>
            <a:off x="2261419" y="2377953"/>
            <a:ext cx="1091381" cy="307777"/>
          </a:xfrm>
          <a:prstGeom prst="rect">
            <a:avLst/>
          </a:prstGeom>
          <a:noFill/>
        </p:spPr>
        <p:txBody>
          <a:bodyPr wrap="square" rtlCol="0">
            <a:spAutoFit/>
          </a:bodyPr>
          <a:lstStyle/>
          <a:p>
            <a:pPr algn="ctr"/>
            <a:r>
              <a:rPr lang="fr-FR" dirty="0" smtClean="0"/>
              <a:t>impact</a:t>
            </a:r>
            <a:endParaRPr lang="fr-FR" dirty="0"/>
          </a:p>
        </p:txBody>
      </p:sp>
      <p:sp>
        <p:nvSpPr>
          <p:cNvPr id="25" name="ZoneTexte 24"/>
          <p:cNvSpPr txBox="1"/>
          <p:nvPr/>
        </p:nvSpPr>
        <p:spPr>
          <a:xfrm>
            <a:off x="4611329" y="1674946"/>
            <a:ext cx="1091381" cy="307777"/>
          </a:xfrm>
          <a:prstGeom prst="rect">
            <a:avLst/>
          </a:prstGeom>
          <a:noFill/>
        </p:spPr>
        <p:txBody>
          <a:bodyPr wrap="square" rtlCol="0">
            <a:spAutoFit/>
          </a:bodyPr>
          <a:lstStyle/>
          <a:p>
            <a:pPr algn="ctr"/>
            <a:r>
              <a:rPr lang="fr-FR" dirty="0" smtClean="0"/>
              <a:t>impact</a:t>
            </a:r>
            <a:endParaRPr lang="fr-FR" dirty="0"/>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extLst>
      <p:ext uri="{BB962C8B-B14F-4D97-AF65-F5344CB8AC3E}">
        <p14:creationId xmlns:p14="http://schemas.microsoft.com/office/powerpoint/2010/main" val="1769064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ANOVA : </a:t>
            </a:r>
            <a:r>
              <a:rPr lang="fr-FR" b="1" dirty="0" err="1"/>
              <a:t>Analysis</a:t>
            </a:r>
            <a:r>
              <a:rPr lang="fr-FR" b="1" dirty="0"/>
              <a:t> of Variance</a:t>
            </a:r>
            <a:br>
              <a:rPr lang="fr-FR" b="1" dirty="0"/>
            </a:b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1542408934"/>
              </p:ext>
            </p:extLst>
          </p:nvPr>
        </p:nvGraphicFramePr>
        <p:xfrm>
          <a:off x="1504336" y="1473815"/>
          <a:ext cx="462116" cy="1854200"/>
        </p:xfrm>
        <a:graphic>
          <a:graphicData uri="http://schemas.openxmlformats.org/drawingml/2006/table">
            <a:tbl>
              <a:tblPr firstRow="1" bandRow="1">
                <a:tableStyleId>{306799F8-075E-4A3A-A7F6-7FBC6576F1A4}</a:tableStyleId>
              </a:tblPr>
              <a:tblGrid>
                <a:gridCol w="462116"/>
              </a:tblGrid>
              <a:tr h="370840">
                <a:tc>
                  <a:txBody>
                    <a:bodyPr/>
                    <a:lstStyle/>
                    <a:p>
                      <a:pPr algn="ctr"/>
                      <a:r>
                        <a:rPr lang="fr-FR" dirty="0" smtClean="0"/>
                        <a:t>2</a:t>
                      </a:r>
                      <a:endParaRPr lang="fr-FR" dirty="0"/>
                    </a:p>
                  </a:txBody>
                  <a:tcPr/>
                </a:tc>
              </a:tr>
              <a:tr h="370840">
                <a:tc>
                  <a:txBody>
                    <a:bodyPr/>
                    <a:lstStyle/>
                    <a:p>
                      <a:pPr algn="ctr"/>
                      <a:r>
                        <a:rPr lang="fr-FR" dirty="0" smtClean="0"/>
                        <a:t>3</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2</a:t>
                      </a:r>
                      <a:endParaRPr lang="fr-FR" dirty="0"/>
                    </a:p>
                  </a:txBody>
                  <a:tcPr/>
                </a:tc>
              </a:tr>
              <a:tr h="370840">
                <a:tc>
                  <a:txBody>
                    <a:bodyPr/>
                    <a:lstStyle/>
                    <a:p>
                      <a:pPr algn="ctr"/>
                      <a:r>
                        <a:rPr lang="fr-FR" dirty="0" smtClean="0"/>
                        <a:t>6</a:t>
                      </a:r>
                      <a:endParaRPr lang="fr-FR"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4156583256"/>
              </p:ext>
            </p:extLst>
          </p:nvPr>
        </p:nvGraphicFramePr>
        <p:xfrm>
          <a:off x="3819833" y="1488563"/>
          <a:ext cx="462116" cy="1854200"/>
        </p:xfrm>
        <a:graphic>
          <a:graphicData uri="http://schemas.openxmlformats.org/drawingml/2006/table">
            <a:tbl>
              <a:tblPr firstRow="1" bandRow="1">
                <a:tableStyleId>{327F97BB-C833-4FB7-BDE5-3F7075034690}</a:tableStyleId>
              </a:tblPr>
              <a:tblGrid>
                <a:gridCol w="462116"/>
              </a:tblGrid>
              <a:tr h="370840">
                <a:tc>
                  <a:txBody>
                    <a:bodyPr/>
                    <a:lstStyle/>
                    <a:p>
                      <a:pPr algn="ctr"/>
                      <a:r>
                        <a:rPr lang="fr-FR" dirty="0" smtClean="0"/>
                        <a:t>10</a:t>
                      </a:r>
                      <a:endParaRPr lang="fr-FR" dirty="0"/>
                    </a:p>
                  </a:txBody>
                  <a:tcPr/>
                </a:tc>
              </a:tr>
              <a:tr h="370840">
                <a:tc>
                  <a:txBody>
                    <a:bodyPr/>
                    <a:lstStyle/>
                    <a:p>
                      <a:pPr algn="ctr"/>
                      <a:r>
                        <a:rPr lang="fr-FR" dirty="0" smtClean="0"/>
                        <a:t>8</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5</a:t>
                      </a:r>
                      <a:endParaRPr lang="fr-FR" dirty="0"/>
                    </a:p>
                  </a:txBody>
                  <a:tcPr/>
                </a:tc>
              </a:tr>
              <a:tr h="370840">
                <a:tc>
                  <a:txBody>
                    <a:bodyPr/>
                    <a:lstStyle/>
                    <a:p>
                      <a:pPr algn="ctr"/>
                      <a:r>
                        <a:rPr lang="fr-FR" dirty="0" smtClean="0"/>
                        <a:t>10</a:t>
                      </a:r>
                      <a:endParaRPr lang="fr-FR" dirty="0"/>
                    </a:p>
                  </a:txBody>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3387485123"/>
              </p:ext>
            </p:extLst>
          </p:nvPr>
        </p:nvGraphicFramePr>
        <p:xfrm>
          <a:off x="6233652" y="1483648"/>
          <a:ext cx="462116" cy="1854200"/>
        </p:xfrm>
        <a:graphic>
          <a:graphicData uri="http://schemas.openxmlformats.org/drawingml/2006/table">
            <a:tbl>
              <a:tblPr firstRow="1" bandRow="1">
                <a:tableStyleId>{E269D01E-BC32-4049-B463-5C60D7B0CCD2}</a:tableStyleId>
              </a:tblPr>
              <a:tblGrid>
                <a:gridCol w="462116"/>
              </a:tblGrid>
              <a:tr h="370840">
                <a:tc>
                  <a:txBody>
                    <a:bodyPr/>
                    <a:lstStyle/>
                    <a:p>
                      <a:pPr algn="ctr"/>
                      <a:r>
                        <a:rPr lang="fr-FR" dirty="0" smtClean="0"/>
                        <a:t>10</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14</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15</a:t>
                      </a:r>
                      <a:endParaRPr lang="fr-FR" dirty="0"/>
                    </a:p>
                  </a:txBody>
                  <a:tcPr/>
                </a:tc>
              </a:tr>
            </a:tbl>
          </a:graphicData>
        </a:graphic>
      </p:graphicFrame>
      <p:sp>
        <p:nvSpPr>
          <p:cNvPr id="8" name="ZoneTexte 7"/>
          <p:cNvSpPr txBox="1"/>
          <p:nvPr/>
        </p:nvSpPr>
        <p:spPr>
          <a:xfrm>
            <a:off x="1317523" y="1160206"/>
            <a:ext cx="943896" cy="307777"/>
          </a:xfrm>
          <a:prstGeom prst="rect">
            <a:avLst/>
          </a:prstGeom>
          <a:noFill/>
        </p:spPr>
        <p:txBody>
          <a:bodyPr wrap="square" rtlCol="0">
            <a:spAutoFit/>
          </a:bodyPr>
          <a:lstStyle/>
          <a:p>
            <a:r>
              <a:rPr lang="fr-FR" b="1" dirty="0" smtClean="0">
                <a:solidFill>
                  <a:schemeClr val="bg2">
                    <a:lumMod val="60000"/>
                    <a:lumOff val="40000"/>
                  </a:schemeClr>
                </a:solidFill>
              </a:rPr>
              <a:t>Variance</a:t>
            </a:r>
            <a:endParaRPr lang="fr-FR" b="1" dirty="0">
              <a:solidFill>
                <a:schemeClr val="bg2">
                  <a:lumMod val="60000"/>
                  <a:lumOff val="40000"/>
                </a:schemeClr>
              </a:solidFill>
            </a:endParaRPr>
          </a:p>
        </p:txBody>
      </p:sp>
      <p:sp>
        <p:nvSpPr>
          <p:cNvPr id="9" name="ZoneTexte 8"/>
          <p:cNvSpPr txBox="1"/>
          <p:nvPr/>
        </p:nvSpPr>
        <p:spPr>
          <a:xfrm>
            <a:off x="5992761" y="1157228"/>
            <a:ext cx="943896" cy="307777"/>
          </a:xfrm>
          <a:prstGeom prst="rect">
            <a:avLst/>
          </a:prstGeom>
          <a:noFill/>
        </p:spPr>
        <p:txBody>
          <a:bodyPr wrap="square" rtlCol="0">
            <a:spAutoFit/>
          </a:bodyPr>
          <a:lstStyle/>
          <a:p>
            <a:r>
              <a:rPr lang="fr-FR" b="1" dirty="0" smtClean="0">
                <a:solidFill>
                  <a:srgbClr val="FFC000"/>
                </a:solidFill>
              </a:rPr>
              <a:t>Variance</a:t>
            </a:r>
            <a:endParaRPr lang="fr-FR" b="1" dirty="0">
              <a:solidFill>
                <a:srgbClr val="FFC000"/>
              </a:solidFill>
            </a:endParaRPr>
          </a:p>
        </p:txBody>
      </p:sp>
      <p:sp>
        <p:nvSpPr>
          <p:cNvPr id="10" name="ZoneTexte 9"/>
          <p:cNvSpPr txBox="1"/>
          <p:nvPr/>
        </p:nvSpPr>
        <p:spPr>
          <a:xfrm>
            <a:off x="3608439" y="1153799"/>
            <a:ext cx="943896" cy="307777"/>
          </a:xfrm>
          <a:prstGeom prst="rect">
            <a:avLst/>
          </a:prstGeom>
          <a:noFill/>
        </p:spPr>
        <p:txBody>
          <a:bodyPr wrap="square" rtlCol="0">
            <a:spAutoFit/>
          </a:bodyPr>
          <a:lstStyle/>
          <a:p>
            <a:r>
              <a:rPr lang="fr-FR" b="1" dirty="0" smtClean="0">
                <a:solidFill>
                  <a:schemeClr val="accent5">
                    <a:lumMod val="60000"/>
                    <a:lumOff val="40000"/>
                  </a:schemeClr>
                </a:solidFill>
              </a:rPr>
              <a:t>Variance</a:t>
            </a:r>
            <a:endParaRPr lang="fr-FR" b="1" dirty="0">
              <a:solidFill>
                <a:schemeClr val="accent5">
                  <a:lumMod val="60000"/>
                  <a:lumOff val="40000"/>
                </a:schemeClr>
              </a:solidFill>
            </a:endParaRPr>
          </a:p>
        </p:txBody>
      </p:sp>
      <p:sp>
        <p:nvSpPr>
          <p:cNvPr id="11" name="ZoneTexte 10"/>
          <p:cNvSpPr txBox="1"/>
          <p:nvPr/>
        </p:nvSpPr>
        <p:spPr>
          <a:xfrm>
            <a:off x="1066800" y="3397045"/>
            <a:ext cx="1573162" cy="307777"/>
          </a:xfrm>
          <a:prstGeom prst="rect">
            <a:avLst/>
          </a:prstGeom>
          <a:noFill/>
        </p:spPr>
        <p:txBody>
          <a:bodyPr wrap="square" rtlCol="0">
            <a:spAutoFit/>
          </a:bodyPr>
          <a:lstStyle/>
          <a:p>
            <a:r>
              <a:rPr lang="fr-FR" b="1" dirty="0" err="1" smtClean="0">
                <a:solidFill>
                  <a:schemeClr val="bg2">
                    <a:lumMod val="60000"/>
                    <a:lumOff val="40000"/>
                  </a:schemeClr>
                </a:solidFill>
              </a:rPr>
              <a:t>Sum</a:t>
            </a:r>
            <a:r>
              <a:rPr lang="fr-FR" b="1" dirty="0" smtClean="0">
                <a:solidFill>
                  <a:schemeClr val="bg2">
                    <a:lumMod val="60000"/>
                    <a:lumOff val="40000"/>
                  </a:schemeClr>
                </a:solidFill>
              </a:rPr>
              <a:t> of squares</a:t>
            </a:r>
            <a:endParaRPr lang="fr-FR" b="1" dirty="0">
              <a:solidFill>
                <a:schemeClr val="bg2">
                  <a:lumMod val="60000"/>
                  <a:lumOff val="40000"/>
                </a:schemeClr>
              </a:solidFill>
            </a:endParaRPr>
          </a:p>
        </p:txBody>
      </p:sp>
      <p:sp>
        <p:nvSpPr>
          <p:cNvPr id="12" name="ZoneTexte 11"/>
          <p:cNvSpPr txBox="1"/>
          <p:nvPr/>
        </p:nvSpPr>
        <p:spPr>
          <a:xfrm>
            <a:off x="3416710" y="3421626"/>
            <a:ext cx="1524000" cy="307777"/>
          </a:xfrm>
          <a:prstGeom prst="rect">
            <a:avLst/>
          </a:prstGeom>
          <a:noFill/>
        </p:spPr>
        <p:txBody>
          <a:bodyPr wrap="square" rtlCol="0">
            <a:spAutoFit/>
          </a:bodyPr>
          <a:lstStyle/>
          <a:p>
            <a:r>
              <a:rPr lang="fr-FR" b="1" dirty="0" err="1" smtClean="0">
                <a:solidFill>
                  <a:schemeClr val="accent5">
                    <a:lumMod val="60000"/>
                    <a:lumOff val="40000"/>
                  </a:schemeClr>
                </a:solidFill>
              </a:rPr>
              <a:t>Sum</a:t>
            </a:r>
            <a:r>
              <a:rPr lang="fr-FR" b="1" dirty="0" smtClean="0">
                <a:solidFill>
                  <a:schemeClr val="accent5">
                    <a:lumMod val="60000"/>
                    <a:lumOff val="40000"/>
                  </a:schemeClr>
                </a:solidFill>
              </a:rPr>
              <a:t> of squares</a:t>
            </a:r>
            <a:endParaRPr lang="fr-FR" b="1" dirty="0">
              <a:solidFill>
                <a:schemeClr val="accent5">
                  <a:lumMod val="60000"/>
                  <a:lumOff val="40000"/>
                </a:schemeClr>
              </a:solidFill>
            </a:endParaRPr>
          </a:p>
        </p:txBody>
      </p:sp>
      <p:sp>
        <p:nvSpPr>
          <p:cNvPr id="13" name="ZoneTexte 12"/>
          <p:cNvSpPr txBox="1"/>
          <p:nvPr/>
        </p:nvSpPr>
        <p:spPr>
          <a:xfrm>
            <a:off x="5761703" y="3397045"/>
            <a:ext cx="1691149" cy="307777"/>
          </a:xfrm>
          <a:prstGeom prst="rect">
            <a:avLst/>
          </a:prstGeom>
          <a:noFill/>
        </p:spPr>
        <p:txBody>
          <a:bodyPr wrap="square" rtlCol="0">
            <a:spAutoFit/>
          </a:bodyPr>
          <a:lstStyle/>
          <a:p>
            <a:r>
              <a:rPr lang="fr-FR" b="1" dirty="0" err="1" smtClean="0">
                <a:solidFill>
                  <a:srgbClr val="FFC000"/>
                </a:solidFill>
              </a:rPr>
              <a:t>Sum</a:t>
            </a:r>
            <a:r>
              <a:rPr lang="fr-FR" b="1" dirty="0" smtClean="0">
                <a:solidFill>
                  <a:srgbClr val="FFC000"/>
                </a:solidFill>
              </a:rPr>
              <a:t> of squares</a:t>
            </a:r>
            <a:endParaRPr lang="fr-FR" b="1" dirty="0">
              <a:solidFill>
                <a:srgbClr val="FFC000"/>
              </a:solidFill>
            </a:endParaRPr>
          </a:p>
        </p:txBody>
      </p:sp>
      <p:sp>
        <p:nvSpPr>
          <p:cNvPr id="18" name="ZoneTexte 17"/>
          <p:cNvSpPr txBox="1"/>
          <p:nvPr/>
        </p:nvSpPr>
        <p:spPr>
          <a:xfrm>
            <a:off x="2777613" y="3932903"/>
            <a:ext cx="3215148" cy="307777"/>
          </a:xfrm>
          <a:prstGeom prst="rect">
            <a:avLst/>
          </a:prstGeom>
          <a:noFill/>
        </p:spPr>
        <p:txBody>
          <a:bodyPr wrap="square" rtlCol="0">
            <a:spAutoFit/>
          </a:bodyPr>
          <a:lstStyle/>
          <a:p>
            <a:r>
              <a:rPr lang="fr-FR" b="1" dirty="0" err="1" smtClean="0">
                <a:solidFill>
                  <a:schemeClr val="tx1"/>
                </a:solidFill>
              </a:rPr>
              <a:t>Sum</a:t>
            </a:r>
            <a:r>
              <a:rPr lang="fr-FR" b="1" dirty="0" smtClean="0">
                <a:solidFill>
                  <a:schemeClr val="tx1"/>
                </a:solidFill>
              </a:rPr>
              <a:t> of squares </a:t>
            </a:r>
            <a:r>
              <a:rPr lang="fr-FR" b="1" dirty="0" err="1" smtClean="0">
                <a:solidFill>
                  <a:schemeClr val="tx1"/>
                </a:solidFill>
              </a:rPr>
              <a:t>Within</a:t>
            </a:r>
            <a:r>
              <a:rPr lang="fr-FR" b="1" dirty="0" smtClean="0">
                <a:solidFill>
                  <a:schemeClr val="tx1"/>
                </a:solidFill>
              </a:rPr>
              <a:t> groups</a:t>
            </a:r>
            <a:endParaRPr lang="fr-FR" b="1" dirty="0">
              <a:solidFill>
                <a:schemeClr val="tx1"/>
              </a:solidFill>
            </a:endParaRPr>
          </a:p>
        </p:txBody>
      </p:sp>
      <p:cxnSp>
        <p:nvCxnSpPr>
          <p:cNvPr id="4" name="Connecteur droit avec flèche 3"/>
          <p:cNvCxnSpPr/>
          <p:nvPr/>
        </p:nvCxnSpPr>
        <p:spPr>
          <a:xfrm>
            <a:off x="2261419" y="1467983"/>
            <a:ext cx="0" cy="18454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a:off x="4537586" y="1467983"/>
            <a:ext cx="0" cy="1845488"/>
          </a:xfrm>
          <a:prstGeom prst="straightConnector1">
            <a:avLst/>
          </a:prstGeom>
          <a:ln>
            <a:solidFill>
              <a:schemeClr val="accent5">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6936657" y="1461576"/>
            <a:ext cx="0" cy="1845488"/>
          </a:xfrm>
          <a:prstGeom prst="straightConnector1">
            <a:avLst/>
          </a:prstGeom>
          <a:ln>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3835083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ANOVA : </a:t>
            </a:r>
            <a:r>
              <a:rPr lang="fr-FR" b="1" dirty="0" err="1"/>
              <a:t>Analysis</a:t>
            </a:r>
            <a:r>
              <a:rPr lang="fr-FR" b="1" dirty="0"/>
              <a:t> of Variance</a:t>
            </a:r>
            <a:br>
              <a:rPr lang="fr-FR" b="1" dirty="0"/>
            </a:b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4173621133"/>
              </p:ext>
            </p:extLst>
          </p:nvPr>
        </p:nvGraphicFramePr>
        <p:xfrm>
          <a:off x="1504336" y="1473815"/>
          <a:ext cx="462116" cy="1854200"/>
        </p:xfrm>
        <a:graphic>
          <a:graphicData uri="http://schemas.openxmlformats.org/drawingml/2006/table">
            <a:tbl>
              <a:tblPr firstRow="1" bandRow="1">
                <a:tableStyleId>{306799F8-075E-4A3A-A7F6-7FBC6576F1A4}</a:tableStyleId>
              </a:tblPr>
              <a:tblGrid>
                <a:gridCol w="462116"/>
              </a:tblGrid>
              <a:tr h="370840">
                <a:tc>
                  <a:txBody>
                    <a:bodyPr/>
                    <a:lstStyle/>
                    <a:p>
                      <a:pPr algn="ctr"/>
                      <a:r>
                        <a:rPr lang="fr-FR" dirty="0" smtClean="0"/>
                        <a:t>2</a:t>
                      </a:r>
                      <a:endParaRPr lang="fr-FR" dirty="0"/>
                    </a:p>
                  </a:txBody>
                  <a:tcPr/>
                </a:tc>
              </a:tr>
              <a:tr h="370840">
                <a:tc>
                  <a:txBody>
                    <a:bodyPr/>
                    <a:lstStyle/>
                    <a:p>
                      <a:pPr algn="ctr"/>
                      <a:r>
                        <a:rPr lang="fr-FR" dirty="0" smtClean="0"/>
                        <a:t>3</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2</a:t>
                      </a:r>
                      <a:endParaRPr lang="fr-FR" dirty="0"/>
                    </a:p>
                  </a:txBody>
                  <a:tcPr/>
                </a:tc>
              </a:tr>
              <a:tr h="370840">
                <a:tc>
                  <a:txBody>
                    <a:bodyPr/>
                    <a:lstStyle/>
                    <a:p>
                      <a:pPr algn="ctr"/>
                      <a:r>
                        <a:rPr lang="fr-FR" dirty="0" smtClean="0"/>
                        <a:t>6</a:t>
                      </a:r>
                      <a:endParaRPr lang="fr-FR"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4081579636"/>
              </p:ext>
            </p:extLst>
          </p:nvPr>
        </p:nvGraphicFramePr>
        <p:xfrm>
          <a:off x="3819833" y="1488563"/>
          <a:ext cx="462116" cy="1854200"/>
        </p:xfrm>
        <a:graphic>
          <a:graphicData uri="http://schemas.openxmlformats.org/drawingml/2006/table">
            <a:tbl>
              <a:tblPr firstRow="1" bandRow="1">
                <a:tableStyleId>{327F97BB-C833-4FB7-BDE5-3F7075034690}</a:tableStyleId>
              </a:tblPr>
              <a:tblGrid>
                <a:gridCol w="462116"/>
              </a:tblGrid>
              <a:tr h="370840">
                <a:tc>
                  <a:txBody>
                    <a:bodyPr/>
                    <a:lstStyle/>
                    <a:p>
                      <a:pPr algn="ctr"/>
                      <a:r>
                        <a:rPr lang="fr-FR" dirty="0" smtClean="0"/>
                        <a:t>10</a:t>
                      </a:r>
                      <a:endParaRPr lang="fr-FR" dirty="0"/>
                    </a:p>
                  </a:txBody>
                  <a:tcPr/>
                </a:tc>
              </a:tr>
              <a:tr h="370840">
                <a:tc>
                  <a:txBody>
                    <a:bodyPr/>
                    <a:lstStyle/>
                    <a:p>
                      <a:pPr algn="ctr"/>
                      <a:r>
                        <a:rPr lang="fr-FR" dirty="0" smtClean="0"/>
                        <a:t>8</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5</a:t>
                      </a:r>
                      <a:endParaRPr lang="fr-FR" dirty="0"/>
                    </a:p>
                  </a:txBody>
                  <a:tcPr/>
                </a:tc>
              </a:tr>
              <a:tr h="370840">
                <a:tc>
                  <a:txBody>
                    <a:bodyPr/>
                    <a:lstStyle/>
                    <a:p>
                      <a:pPr algn="ctr"/>
                      <a:r>
                        <a:rPr lang="fr-FR" dirty="0" smtClean="0"/>
                        <a:t>10</a:t>
                      </a:r>
                      <a:endParaRPr lang="fr-FR" dirty="0"/>
                    </a:p>
                  </a:txBody>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056728660"/>
              </p:ext>
            </p:extLst>
          </p:nvPr>
        </p:nvGraphicFramePr>
        <p:xfrm>
          <a:off x="6233652" y="1483648"/>
          <a:ext cx="462116" cy="1854200"/>
        </p:xfrm>
        <a:graphic>
          <a:graphicData uri="http://schemas.openxmlformats.org/drawingml/2006/table">
            <a:tbl>
              <a:tblPr firstRow="1" bandRow="1">
                <a:tableStyleId>{E269D01E-BC32-4049-B463-5C60D7B0CCD2}</a:tableStyleId>
              </a:tblPr>
              <a:tblGrid>
                <a:gridCol w="462116"/>
              </a:tblGrid>
              <a:tr h="370840">
                <a:tc>
                  <a:txBody>
                    <a:bodyPr/>
                    <a:lstStyle/>
                    <a:p>
                      <a:pPr algn="ctr"/>
                      <a:r>
                        <a:rPr lang="fr-FR" dirty="0" smtClean="0"/>
                        <a:t>10</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14</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15</a:t>
                      </a:r>
                      <a:endParaRPr lang="fr-FR" dirty="0"/>
                    </a:p>
                  </a:txBody>
                  <a:tcPr/>
                </a:tc>
              </a:tr>
            </a:tbl>
          </a:graphicData>
        </a:graphic>
      </p:graphicFrame>
      <p:sp>
        <p:nvSpPr>
          <p:cNvPr id="8" name="ZoneTexte 7"/>
          <p:cNvSpPr txBox="1"/>
          <p:nvPr/>
        </p:nvSpPr>
        <p:spPr>
          <a:xfrm>
            <a:off x="1317523" y="1160206"/>
            <a:ext cx="943896" cy="307777"/>
          </a:xfrm>
          <a:prstGeom prst="rect">
            <a:avLst/>
          </a:prstGeom>
          <a:noFill/>
        </p:spPr>
        <p:txBody>
          <a:bodyPr wrap="square" rtlCol="0">
            <a:spAutoFit/>
          </a:bodyPr>
          <a:lstStyle/>
          <a:p>
            <a:r>
              <a:rPr lang="fr-FR" b="1" dirty="0" smtClean="0">
                <a:solidFill>
                  <a:schemeClr val="bg2">
                    <a:lumMod val="60000"/>
                    <a:lumOff val="40000"/>
                  </a:schemeClr>
                </a:solidFill>
              </a:rPr>
              <a:t>Variance</a:t>
            </a:r>
            <a:endParaRPr lang="fr-FR" b="1" dirty="0">
              <a:solidFill>
                <a:schemeClr val="bg2">
                  <a:lumMod val="60000"/>
                  <a:lumOff val="40000"/>
                </a:schemeClr>
              </a:solidFill>
            </a:endParaRPr>
          </a:p>
        </p:txBody>
      </p:sp>
      <p:sp>
        <p:nvSpPr>
          <p:cNvPr id="9" name="ZoneTexte 8"/>
          <p:cNvSpPr txBox="1"/>
          <p:nvPr/>
        </p:nvSpPr>
        <p:spPr>
          <a:xfrm>
            <a:off x="5992761" y="1157228"/>
            <a:ext cx="943896" cy="307777"/>
          </a:xfrm>
          <a:prstGeom prst="rect">
            <a:avLst/>
          </a:prstGeom>
          <a:noFill/>
        </p:spPr>
        <p:txBody>
          <a:bodyPr wrap="square" rtlCol="0">
            <a:spAutoFit/>
          </a:bodyPr>
          <a:lstStyle/>
          <a:p>
            <a:r>
              <a:rPr lang="fr-FR" b="1" dirty="0" smtClean="0">
                <a:solidFill>
                  <a:srgbClr val="FFC000"/>
                </a:solidFill>
              </a:rPr>
              <a:t>Variance</a:t>
            </a:r>
            <a:endParaRPr lang="fr-FR" b="1" dirty="0">
              <a:solidFill>
                <a:srgbClr val="FFC000"/>
              </a:solidFill>
            </a:endParaRPr>
          </a:p>
        </p:txBody>
      </p:sp>
      <p:sp>
        <p:nvSpPr>
          <p:cNvPr id="10" name="ZoneTexte 9"/>
          <p:cNvSpPr txBox="1"/>
          <p:nvPr/>
        </p:nvSpPr>
        <p:spPr>
          <a:xfrm>
            <a:off x="3608439" y="1153799"/>
            <a:ext cx="943896" cy="307777"/>
          </a:xfrm>
          <a:prstGeom prst="rect">
            <a:avLst/>
          </a:prstGeom>
          <a:noFill/>
        </p:spPr>
        <p:txBody>
          <a:bodyPr wrap="square" rtlCol="0">
            <a:spAutoFit/>
          </a:bodyPr>
          <a:lstStyle/>
          <a:p>
            <a:r>
              <a:rPr lang="fr-FR" b="1" dirty="0" smtClean="0">
                <a:solidFill>
                  <a:schemeClr val="accent5">
                    <a:lumMod val="60000"/>
                    <a:lumOff val="40000"/>
                  </a:schemeClr>
                </a:solidFill>
              </a:rPr>
              <a:t>Variance</a:t>
            </a:r>
            <a:endParaRPr lang="fr-FR" b="1" dirty="0">
              <a:solidFill>
                <a:schemeClr val="accent5">
                  <a:lumMod val="60000"/>
                  <a:lumOff val="40000"/>
                </a:schemeClr>
              </a:solidFill>
            </a:endParaRPr>
          </a:p>
        </p:txBody>
      </p:sp>
      <p:sp>
        <p:nvSpPr>
          <p:cNvPr id="18" name="ZoneTexte 17"/>
          <p:cNvSpPr txBox="1"/>
          <p:nvPr/>
        </p:nvSpPr>
        <p:spPr>
          <a:xfrm>
            <a:off x="2777613" y="3932903"/>
            <a:ext cx="3215148" cy="307777"/>
          </a:xfrm>
          <a:prstGeom prst="rect">
            <a:avLst/>
          </a:prstGeom>
          <a:noFill/>
        </p:spPr>
        <p:txBody>
          <a:bodyPr wrap="square" rtlCol="0">
            <a:spAutoFit/>
          </a:bodyPr>
          <a:lstStyle/>
          <a:p>
            <a:pPr algn="ctr"/>
            <a:r>
              <a:rPr lang="fr-FR" dirty="0" smtClean="0">
                <a:solidFill>
                  <a:schemeClr val="tx1"/>
                </a:solidFill>
              </a:rPr>
              <a:t>Variance </a:t>
            </a:r>
            <a:r>
              <a:rPr lang="fr-FR" dirty="0" err="1" smtClean="0">
                <a:solidFill>
                  <a:schemeClr val="tx1"/>
                </a:solidFill>
              </a:rPr>
              <a:t>between</a:t>
            </a:r>
            <a:r>
              <a:rPr lang="fr-FR" dirty="0" smtClean="0">
                <a:solidFill>
                  <a:schemeClr val="tx1"/>
                </a:solidFill>
              </a:rPr>
              <a:t> groups</a:t>
            </a:r>
            <a:endParaRPr lang="fr-FR" dirty="0">
              <a:solidFill>
                <a:schemeClr val="tx1"/>
              </a:solidFill>
            </a:endParaRPr>
          </a:p>
        </p:txBody>
      </p:sp>
      <p:cxnSp>
        <p:nvCxnSpPr>
          <p:cNvPr id="14" name="Connecteur droit avec flèche 13"/>
          <p:cNvCxnSpPr/>
          <p:nvPr/>
        </p:nvCxnSpPr>
        <p:spPr>
          <a:xfrm flipV="1">
            <a:off x="1789471" y="3657600"/>
            <a:ext cx="4601497" cy="39329"/>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ZoneTexte 21"/>
          <p:cNvSpPr txBox="1"/>
          <p:nvPr/>
        </p:nvSpPr>
        <p:spPr>
          <a:xfrm>
            <a:off x="2777613" y="4217587"/>
            <a:ext cx="3215148" cy="307777"/>
          </a:xfrm>
          <a:prstGeom prst="rect">
            <a:avLst/>
          </a:prstGeom>
          <a:noFill/>
        </p:spPr>
        <p:txBody>
          <a:bodyPr wrap="square" rtlCol="0">
            <a:spAutoFit/>
          </a:bodyPr>
          <a:lstStyle/>
          <a:p>
            <a:pPr algn="ctr"/>
            <a:r>
              <a:rPr lang="fr-FR" dirty="0" err="1" smtClean="0">
                <a:solidFill>
                  <a:schemeClr val="tx1"/>
                </a:solidFill>
              </a:rPr>
              <a:t>Sum</a:t>
            </a:r>
            <a:r>
              <a:rPr lang="fr-FR" dirty="0" smtClean="0">
                <a:solidFill>
                  <a:schemeClr val="tx1"/>
                </a:solidFill>
              </a:rPr>
              <a:t> of squares</a:t>
            </a:r>
          </a:p>
        </p:txBody>
      </p:sp>
      <p:sp>
        <p:nvSpPr>
          <p:cNvPr id="17" name="Rectangle 16"/>
          <p:cNvSpPr/>
          <p:nvPr/>
        </p:nvSpPr>
        <p:spPr>
          <a:xfrm>
            <a:off x="2974383" y="4544155"/>
            <a:ext cx="2821606" cy="307777"/>
          </a:xfrm>
          <a:prstGeom prst="rect">
            <a:avLst/>
          </a:prstGeom>
        </p:spPr>
        <p:txBody>
          <a:bodyPr wrap="none">
            <a:spAutoFit/>
          </a:bodyPr>
          <a:lstStyle/>
          <a:p>
            <a:pPr algn="ctr"/>
            <a:r>
              <a:rPr lang="fr-FR" dirty="0" err="1">
                <a:solidFill>
                  <a:schemeClr val="tx1"/>
                </a:solidFill>
              </a:rPr>
              <a:t>Sum</a:t>
            </a:r>
            <a:r>
              <a:rPr lang="fr-FR" dirty="0">
                <a:solidFill>
                  <a:schemeClr val="tx1"/>
                </a:solidFill>
              </a:rPr>
              <a:t> of squares </a:t>
            </a:r>
            <a:r>
              <a:rPr lang="fr-FR" dirty="0" err="1">
                <a:solidFill>
                  <a:schemeClr val="tx1"/>
                </a:solidFill>
              </a:rPr>
              <a:t>Between</a:t>
            </a:r>
            <a:r>
              <a:rPr lang="fr-FR" dirty="0">
                <a:solidFill>
                  <a:schemeClr val="tx1"/>
                </a:solidFill>
              </a:rPr>
              <a:t> Groups</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3186256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ANOVA : </a:t>
            </a:r>
            <a:r>
              <a:rPr lang="fr-FR" b="1" dirty="0" err="1"/>
              <a:t>Analysis</a:t>
            </a:r>
            <a:r>
              <a:rPr lang="fr-FR" b="1" dirty="0"/>
              <a:t> of Variance</a:t>
            </a:r>
            <a:br>
              <a:rPr lang="fr-FR" b="1" dirty="0"/>
            </a:b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52904606"/>
              </p:ext>
            </p:extLst>
          </p:nvPr>
        </p:nvGraphicFramePr>
        <p:xfrm>
          <a:off x="1504336" y="1473815"/>
          <a:ext cx="462116" cy="1593850"/>
        </p:xfrm>
        <a:graphic>
          <a:graphicData uri="http://schemas.openxmlformats.org/drawingml/2006/table">
            <a:tbl>
              <a:tblPr firstRow="1" bandRow="1">
                <a:tableStyleId>{306799F8-075E-4A3A-A7F6-7FBC6576F1A4}</a:tableStyleId>
              </a:tblPr>
              <a:tblGrid>
                <a:gridCol w="462116"/>
              </a:tblGrid>
              <a:tr h="318770">
                <a:tc>
                  <a:txBody>
                    <a:bodyPr/>
                    <a:lstStyle/>
                    <a:p>
                      <a:pPr algn="ctr"/>
                      <a:r>
                        <a:rPr lang="fr-FR" dirty="0" smtClean="0"/>
                        <a:t>2</a:t>
                      </a:r>
                      <a:endParaRPr lang="fr-FR" dirty="0"/>
                    </a:p>
                  </a:txBody>
                  <a:tcPr/>
                </a:tc>
              </a:tr>
              <a:tr h="318770">
                <a:tc>
                  <a:txBody>
                    <a:bodyPr/>
                    <a:lstStyle/>
                    <a:p>
                      <a:pPr algn="ctr"/>
                      <a:r>
                        <a:rPr lang="fr-FR" dirty="0" smtClean="0"/>
                        <a:t>3</a:t>
                      </a:r>
                      <a:endParaRPr lang="fr-FR" dirty="0"/>
                    </a:p>
                  </a:txBody>
                  <a:tcPr/>
                </a:tc>
              </a:tr>
              <a:tr h="318770">
                <a:tc>
                  <a:txBody>
                    <a:bodyPr/>
                    <a:lstStyle/>
                    <a:p>
                      <a:pPr algn="ctr"/>
                      <a:r>
                        <a:rPr lang="fr-FR" dirty="0" smtClean="0"/>
                        <a:t>7</a:t>
                      </a:r>
                      <a:endParaRPr lang="fr-FR" dirty="0"/>
                    </a:p>
                  </a:txBody>
                  <a:tcPr/>
                </a:tc>
              </a:tr>
              <a:tr h="318770">
                <a:tc>
                  <a:txBody>
                    <a:bodyPr/>
                    <a:lstStyle/>
                    <a:p>
                      <a:pPr algn="ctr"/>
                      <a:r>
                        <a:rPr lang="fr-FR" dirty="0" smtClean="0"/>
                        <a:t>2</a:t>
                      </a:r>
                      <a:endParaRPr lang="fr-FR" dirty="0"/>
                    </a:p>
                  </a:txBody>
                  <a:tcPr/>
                </a:tc>
              </a:tr>
              <a:tr h="318770">
                <a:tc>
                  <a:txBody>
                    <a:bodyPr/>
                    <a:lstStyle/>
                    <a:p>
                      <a:pPr algn="ctr"/>
                      <a:r>
                        <a:rPr lang="fr-FR" dirty="0" smtClean="0"/>
                        <a:t>6</a:t>
                      </a:r>
                      <a:endParaRPr lang="fr-FR"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2502880714"/>
              </p:ext>
            </p:extLst>
          </p:nvPr>
        </p:nvGraphicFramePr>
        <p:xfrm>
          <a:off x="3819833" y="1488563"/>
          <a:ext cx="462116" cy="1618430"/>
        </p:xfrm>
        <a:graphic>
          <a:graphicData uri="http://schemas.openxmlformats.org/drawingml/2006/table">
            <a:tbl>
              <a:tblPr firstRow="1" bandRow="1">
                <a:tableStyleId>{327F97BB-C833-4FB7-BDE5-3F7075034690}</a:tableStyleId>
              </a:tblPr>
              <a:tblGrid>
                <a:gridCol w="462116"/>
              </a:tblGrid>
              <a:tr h="323686">
                <a:tc>
                  <a:txBody>
                    <a:bodyPr/>
                    <a:lstStyle/>
                    <a:p>
                      <a:pPr algn="ctr"/>
                      <a:r>
                        <a:rPr lang="fr-FR" dirty="0" smtClean="0"/>
                        <a:t>10</a:t>
                      </a:r>
                      <a:endParaRPr lang="fr-FR" dirty="0"/>
                    </a:p>
                  </a:txBody>
                  <a:tcPr/>
                </a:tc>
              </a:tr>
              <a:tr h="323686">
                <a:tc>
                  <a:txBody>
                    <a:bodyPr/>
                    <a:lstStyle/>
                    <a:p>
                      <a:pPr algn="ctr"/>
                      <a:r>
                        <a:rPr lang="fr-FR" dirty="0" smtClean="0"/>
                        <a:t>8</a:t>
                      </a:r>
                      <a:endParaRPr lang="fr-FR" dirty="0"/>
                    </a:p>
                  </a:txBody>
                  <a:tcPr/>
                </a:tc>
              </a:tr>
              <a:tr h="323686">
                <a:tc>
                  <a:txBody>
                    <a:bodyPr/>
                    <a:lstStyle/>
                    <a:p>
                      <a:pPr algn="ctr"/>
                      <a:r>
                        <a:rPr lang="fr-FR" dirty="0" smtClean="0"/>
                        <a:t>7</a:t>
                      </a:r>
                      <a:endParaRPr lang="fr-FR" dirty="0"/>
                    </a:p>
                  </a:txBody>
                  <a:tcPr/>
                </a:tc>
              </a:tr>
              <a:tr h="323686">
                <a:tc>
                  <a:txBody>
                    <a:bodyPr/>
                    <a:lstStyle/>
                    <a:p>
                      <a:pPr algn="ctr"/>
                      <a:r>
                        <a:rPr lang="fr-FR" dirty="0" smtClean="0"/>
                        <a:t>5</a:t>
                      </a:r>
                      <a:endParaRPr lang="fr-FR" dirty="0"/>
                    </a:p>
                  </a:txBody>
                  <a:tcPr/>
                </a:tc>
              </a:tr>
              <a:tr h="323686">
                <a:tc>
                  <a:txBody>
                    <a:bodyPr/>
                    <a:lstStyle/>
                    <a:p>
                      <a:pPr algn="ctr"/>
                      <a:r>
                        <a:rPr lang="fr-FR" dirty="0" smtClean="0"/>
                        <a:t>10</a:t>
                      </a:r>
                      <a:endParaRPr lang="fr-FR" dirty="0"/>
                    </a:p>
                  </a:txBody>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708491046"/>
              </p:ext>
            </p:extLst>
          </p:nvPr>
        </p:nvGraphicFramePr>
        <p:xfrm>
          <a:off x="6233652" y="1483648"/>
          <a:ext cx="462116" cy="1692170"/>
        </p:xfrm>
        <a:graphic>
          <a:graphicData uri="http://schemas.openxmlformats.org/drawingml/2006/table">
            <a:tbl>
              <a:tblPr firstRow="1" bandRow="1">
                <a:tableStyleId>{E269D01E-BC32-4049-B463-5C60D7B0CCD2}</a:tableStyleId>
              </a:tblPr>
              <a:tblGrid>
                <a:gridCol w="462116"/>
              </a:tblGrid>
              <a:tr h="338434">
                <a:tc>
                  <a:txBody>
                    <a:bodyPr/>
                    <a:lstStyle/>
                    <a:p>
                      <a:pPr algn="ctr"/>
                      <a:r>
                        <a:rPr lang="fr-FR" dirty="0" smtClean="0"/>
                        <a:t>10</a:t>
                      </a:r>
                      <a:endParaRPr lang="fr-FR" dirty="0"/>
                    </a:p>
                  </a:txBody>
                  <a:tcPr/>
                </a:tc>
              </a:tr>
              <a:tr h="338434">
                <a:tc>
                  <a:txBody>
                    <a:bodyPr/>
                    <a:lstStyle/>
                    <a:p>
                      <a:pPr algn="ctr"/>
                      <a:r>
                        <a:rPr lang="fr-FR" dirty="0" smtClean="0"/>
                        <a:t>13</a:t>
                      </a:r>
                      <a:endParaRPr lang="fr-FR" dirty="0"/>
                    </a:p>
                  </a:txBody>
                  <a:tcPr/>
                </a:tc>
              </a:tr>
              <a:tr h="338434">
                <a:tc>
                  <a:txBody>
                    <a:bodyPr/>
                    <a:lstStyle/>
                    <a:p>
                      <a:pPr algn="ctr"/>
                      <a:r>
                        <a:rPr lang="fr-FR" dirty="0" smtClean="0"/>
                        <a:t>14</a:t>
                      </a:r>
                      <a:endParaRPr lang="fr-FR" dirty="0"/>
                    </a:p>
                  </a:txBody>
                  <a:tcPr/>
                </a:tc>
              </a:tr>
              <a:tr h="338434">
                <a:tc>
                  <a:txBody>
                    <a:bodyPr/>
                    <a:lstStyle/>
                    <a:p>
                      <a:pPr algn="ctr"/>
                      <a:r>
                        <a:rPr lang="fr-FR" dirty="0" smtClean="0"/>
                        <a:t>13</a:t>
                      </a:r>
                      <a:endParaRPr lang="fr-FR" dirty="0"/>
                    </a:p>
                  </a:txBody>
                  <a:tcPr/>
                </a:tc>
              </a:tr>
              <a:tr h="338434">
                <a:tc>
                  <a:txBody>
                    <a:bodyPr/>
                    <a:lstStyle/>
                    <a:p>
                      <a:pPr algn="ctr"/>
                      <a:r>
                        <a:rPr lang="fr-FR" dirty="0" smtClean="0"/>
                        <a:t>15</a:t>
                      </a:r>
                      <a:endParaRPr lang="fr-FR" dirty="0"/>
                    </a:p>
                  </a:txBody>
                  <a:tcPr/>
                </a:tc>
              </a:tr>
            </a:tbl>
          </a:graphicData>
        </a:graphic>
      </p:graphicFrame>
      <p:cxnSp>
        <p:nvCxnSpPr>
          <p:cNvPr id="4" name="Connecteur droit avec flèche 3"/>
          <p:cNvCxnSpPr/>
          <p:nvPr/>
        </p:nvCxnSpPr>
        <p:spPr>
          <a:xfrm>
            <a:off x="1189703" y="78658"/>
            <a:ext cx="0" cy="50648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347019" y="3401961"/>
            <a:ext cx="2487562" cy="307777"/>
          </a:xfrm>
          <a:prstGeom prst="rect">
            <a:avLst/>
          </a:prstGeom>
          <a:noFill/>
        </p:spPr>
        <p:txBody>
          <a:bodyPr wrap="square" rtlCol="0">
            <a:spAutoFit/>
          </a:bodyPr>
          <a:lstStyle/>
          <a:p>
            <a:r>
              <a:rPr lang="fr-FR" dirty="0" smtClean="0"/>
              <a:t>Variance </a:t>
            </a:r>
            <a:r>
              <a:rPr lang="fr-FR" dirty="0" err="1" smtClean="0"/>
              <a:t>from</a:t>
            </a:r>
            <a:r>
              <a:rPr lang="fr-FR" dirty="0" smtClean="0"/>
              <a:t> the </a:t>
            </a:r>
            <a:r>
              <a:rPr lang="fr-FR" dirty="0" err="1" smtClean="0"/>
              <a:t>mean</a:t>
            </a:r>
            <a:endParaRPr lang="fr-FR" dirty="0"/>
          </a:p>
        </p:txBody>
      </p:sp>
      <p:sp>
        <p:nvSpPr>
          <p:cNvPr id="19" name="ZoneTexte 18"/>
          <p:cNvSpPr txBox="1"/>
          <p:nvPr/>
        </p:nvSpPr>
        <p:spPr>
          <a:xfrm>
            <a:off x="1347019" y="3708249"/>
            <a:ext cx="2487562" cy="307777"/>
          </a:xfrm>
          <a:prstGeom prst="rect">
            <a:avLst/>
          </a:prstGeom>
          <a:noFill/>
        </p:spPr>
        <p:txBody>
          <a:bodyPr wrap="square" rtlCol="0">
            <a:spAutoFit/>
          </a:bodyPr>
          <a:lstStyle/>
          <a:p>
            <a:r>
              <a:rPr lang="fr-FR" dirty="0" smtClean="0"/>
              <a:t>Total </a:t>
            </a:r>
            <a:r>
              <a:rPr lang="fr-FR" dirty="0" err="1" smtClean="0"/>
              <a:t>Sum</a:t>
            </a:r>
            <a:r>
              <a:rPr lang="fr-FR" dirty="0" smtClean="0"/>
              <a:t> of Squares</a:t>
            </a:r>
            <a:endParaRPr lang="fr-FR" dirty="0"/>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spTree>
    <p:extLst>
      <p:ext uri="{BB962C8B-B14F-4D97-AF65-F5344CB8AC3E}">
        <p14:creationId xmlns:p14="http://schemas.microsoft.com/office/powerpoint/2010/main" val="229165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3.05556E-6 -7.44057E-7 L -0.10799 -0.26798 " pathEditMode="relative" rAng="0" ptsTypes="AA">
                                      <p:cBhvr>
                                        <p:cTn id="6" dur="2000" fill="hold"/>
                                        <p:tgtEl>
                                          <p:spTgt spid="5"/>
                                        </p:tgtEl>
                                        <p:attrNameLst>
                                          <p:attrName>ppt_x</p:attrName>
                                          <p:attrName>ppt_y</p:attrName>
                                        </p:attrNameLst>
                                      </p:cBhvr>
                                      <p:rCtr x="-5399" y="-13399"/>
                                    </p:animMotion>
                                  </p:childTnLst>
                                </p:cTn>
                              </p:par>
                            </p:childTnLst>
                          </p:cTn>
                        </p:par>
                      </p:childTnLst>
                    </p:cTn>
                  </p:par>
                  <p:par>
                    <p:cTn id="7" fill="hold">
                      <p:stCondLst>
                        <p:cond delay="indefinite"/>
                      </p:stCondLst>
                      <p:childTnLst>
                        <p:par>
                          <p:cTn id="8" fill="hold">
                            <p:stCondLst>
                              <p:cond delay="0"/>
                            </p:stCondLst>
                            <p:childTnLst>
                              <p:par>
                                <p:cTn id="9" presetID="49" presetClass="path" presetSubtype="0" accel="50000" decel="50000" fill="hold" nodeType="clickEffect">
                                  <p:stCondLst>
                                    <p:cond delay="0"/>
                                  </p:stCondLst>
                                  <p:childTnLst>
                                    <p:animMotion origin="layout" path="M -1.94444E-6 -2.82186E-6 L -0.36285 0.0494 " pathEditMode="relative" rAng="0" ptsTypes="AA">
                                      <p:cBhvr>
                                        <p:cTn id="10" dur="2000" fill="hold"/>
                                        <p:tgtEl>
                                          <p:spTgt spid="6"/>
                                        </p:tgtEl>
                                        <p:attrNameLst>
                                          <p:attrName>ppt_x</p:attrName>
                                          <p:attrName>ppt_y</p:attrName>
                                        </p:attrNameLst>
                                      </p:cBhvr>
                                      <p:rCtr x="-18142" y="2470"/>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nodeType="clickEffect">
                                  <p:stCondLst>
                                    <p:cond delay="0"/>
                                  </p:stCondLst>
                                  <p:childTnLst>
                                    <p:animMotion origin="layout" path="M -4.44444E-6 3.69559E-6 L -0.62621 0.37666 " pathEditMode="relative" rAng="0" ptsTypes="AA">
                                      <p:cBhvr>
                                        <p:cTn id="14" dur="2000" fill="hold"/>
                                        <p:tgtEl>
                                          <p:spTgt spid="7"/>
                                        </p:tgtEl>
                                        <p:attrNameLst>
                                          <p:attrName>ppt_x</p:attrName>
                                          <p:attrName>ppt_y</p:attrName>
                                        </p:attrNameLst>
                                      </p:cBhvr>
                                      <p:rCtr x="-31319" y="18833"/>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F ratio  =  F </a:t>
            </a:r>
            <a:r>
              <a:rPr lang="fr-FR" dirty="0" err="1" smtClean="0"/>
              <a:t>statistic</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402" y="1817738"/>
            <a:ext cx="45529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5397909" y="3008671"/>
            <a:ext cx="1818967" cy="307777"/>
          </a:xfrm>
          <a:prstGeom prst="rect">
            <a:avLst/>
          </a:prstGeom>
          <a:noFill/>
        </p:spPr>
        <p:txBody>
          <a:bodyPr wrap="square" rtlCol="0">
            <a:spAutoFit/>
          </a:bodyPr>
          <a:lstStyle/>
          <a:p>
            <a:r>
              <a:rPr lang="fr-FR" dirty="0" smtClean="0"/>
              <a:t>Rejection </a:t>
            </a:r>
            <a:r>
              <a:rPr lang="fr-FR" dirty="0" err="1" smtClean="0"/>
              <a:t>Region</a:t>
            </a:r>
            <a:endParaRPr lang="fr-FR" dirty="0"/>
          </a:p>
        </p:txBody>
      </p:sp>
      <p:cxnSp>
        <p:nvCxnSpPr>
          <p:cNvPr id="7" name="Connecteur droit avec flèche 6"/>
          <p:cNvCxnSpPr/>
          <p:nvPr/>
        </p:nvCxnSpPr>
        <p:spPr>
          <a:xfrm flipH="1">
            <a:off x="5093110" y="3316448"/>
            <a:ext cx="1214282" cy="5279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ZoneTexte 7"/>
          <p:cNvSpPr txBox="1"/>
          <p:nvPr/>
        </p:nvSpPr>
        <p:spPr>
          <a:xfrm>
            <a:off x="4685070" y="3844413"/>
            <a:ext cx="1425678" cy="307777"/>
          </a:xfrm>
          <a:prstGeom prst="rect">
            <a:avLst/>
          </a:prstGeom>
          <a:noFill/>
        </p:spPr>
        <p:txBody>
          <a:bodyPr wrap="square" rtlCol="0">
            <a:spAutoFit/>
          </a:bodyPr>
          <a:lstStyle/>
          <a:p>
            <a:r>
              <a:rPr lang="fr-FR" dirty="0" smtClean="0">
                <a:solidFill>
                  <a:schemeClr val="bg1"/>
                </a:solidFill>
              </a:rPr>
              <a:t>F ratio</a:t>
            </a:r>
            <a:endParaRPr lang="fr-FR" dirty="0">
              <a:solidFill>
                <a:schemeClr val="bg1"/>
              </a:solidFill>
            </a:endParaRPr>
          </a:p>
        </p:txBody>
      </p:sp>
      <p:sp>
        <p:nvSpPr>
          <p:cNvPr id="9" name="ZoneTexte 8"/>
          <p:cNvSpPr txBox="1"/>
          <p:nvPr/>
        </p:nvSpPr>
        <p:spPr>
          <a:xfrm>
            <a:off x="5771535" y="2412330"/>
            <a:ext cx="2458065" cy="307777"/>
          </a:xfrm>
          <a:prstGeom prst="rect">
            <a:avLst/>
          </a:prstGeom>
          <a:noFill/>
        </p:spPr>
        <p:txBody>
          <a:bodyPr wrap="square" rtlCol="0">
            <a:spAutoFit/>
          </a:bodyPr>
          <a:lstStyle/>
          <a:p>
            <a:r>
              <a:rPr lang="fr-FR" dirty="0" err="1" smtClean="0">
                <a:solidFill>
                  <a:srgbClr val="FF0000"/>
                </a:solidFill>
              </a:rPr>
              <a:t>Reject</a:t>
            </a:r>
            <a:r>
              <a:rPr lang="fr-FR" dirty="0" smtClean="0">
                <a:solidFill>
                  <a:srgbClr val="FF0000"/>
                </a:solidFill>
              </a:rPr>
              <a:t> nul </a:t>
            </a:r>
            <a:r>
              <a:rPr lang="fr-FR" dirty="0" err="1" smtClean="0">
                <a:solidFill>
                  <a:srgbClr val="FF0000"/>
                </a:solidFill>
              </a:rPr>
              <a:t>hypothesis</a:t>
            </a:r>
            <a:endParaRPr lang="fr-FR" dirty="0">
              <a:solidFill>
                <a:srgbClr val="FF0000"/>
              </a:solidFill>
            </a:endParaRPr>
          </a:p>
        </p:txBody>
      </p:sp>
      <p:sp>
        <p:nvSpPr>
          <p:cNvPr id="11" name="ZoneTexte 10"/>
          <p:cNvSpPr txBox="1"/>
          <p:nvPr/>
        </p:nvSpPr>
        <p:spPr>
          <a:xfrm>
            <a:off x="2330244" y="1509961"/>
            <a:ext cx="2458065" cy="307777"/>
          </a:xfrm>
          <a:prstGeom prst="rect">
            <a:avLst/>
          </a:prstGeom>
          <a:noFill/>
        </p:spPr>
        <p:txBody>
          <a:bodyPr wrap="square" rtlCol="0">
            <a:spAutoFit/>
          </a:bodyPr>
          <a:lstStyle/>
          <a:p>
            <a:r>
              <a:rPr lang="fr-FR" dirty="0" err="1" smtClean="0">
                <a:solidFill>
                  <a:srgbClr val="00B050"/>
                </a:solidFill>
              </a:rPr>
              <a:t>Fall</a:t>
            </a:r>
            <a:r>
              <a:rPr lang="fr-FR" dirty="0" smtClean="0">
                <a:solidFill>
                  <a:srgbClr val="00B050"/>
                </a:solidFill>
              </a:rPr>
              <a:t> to </a:t>
            </a:r>
            <a:r>
              <a:rPr lang="fr-FR" dirty="0" err="1" smtClean="0">
                <a:solidFill>
                  <a:srgbClr val="00B050"/>
                </a:solidFill>
              </a:rPr>
              <a:t>reject</a:t>
            </a:r>
            <a:r>
              <a:rPr lang="fr-FR" dirty="0" smtClean="0">
                <a:solidFill>
                  <a:srgbClr val="00B050"/>
                </a:solidFill>
              </a:rPr>
              <a:t> </a:t>
            </a:r>
            <a:r>
              <a:rPr lang="fr-FR" dirty="0" err="1" smtClean="0">
                <a:solidFill>
                  <a:srgbClr val="00B050"/>
                </a:solidFill>
              </a:rPr>
              <a:t>null</a:t>
            </a:r>
            <a:r>
              <a:rPr lang="fr-FR" dirty="0" smtClean="0">
                <a:solidFill>
                  <a:srgbClr val="00B050"/>
                </a:solidFill>
              </a:rPr>
              <a:t> </a:t>
            </a:r>
            <a:r>
              <a:rPr lang="fr-FR" dirty="0" err="1" smtClean="0">
                <a:solidFill>
                  <a:srgbClr val="00B050"/>
                </a:solidFill>
              </a:rPr>
              <a:t>hypothesis</a:t>
            </a:r>
            <a:endParaRPr lang="fr-FR" dirty="0">
              <a:solidFill>
                <a:srgbClr val="00B050"/>
              </a:solidFill>
            </a:endParaRP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Tree>
    <p:extLst>
      <p:ext uri="{BB962C8B-B14F-4D97-AF65-F5344CB8AC3E}">
        <p14:creationId xmlns:p14="http://schemas.microsoft.com/office/powerpoint/2010/main" val="137328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path" presetSubtype="0" accel="50000" decel="50000" fill="hold" grpId="1" nodeType="clickEffect">
                                  <p:stCondLst>
                                    <p:cond delay="0"/>
                                  </p:stCondLst>
                                  <p:childTnLst>
                                    <p:animMotion origin="layout" path="M -0.03663 -0.00371 L -0.2007 -0.13399 " pathEditMode="relative" rAng="0" ptsTypes="AA">
                                      <p:cBhvr>
                                        <p:cTn id="26" dur="2000" fill="hold"/>
                                        <p:tgtEl>
                                          <p:spTgt spid="8"/>
                                        </p:tgtEl>
                                        <p:attrNameLst>
                                          <p:attrName>ppt_x</p:attrName>
                                          <p:attrName>ppt_y</p:attrName>
                                        </p:attrNameLst>
                                      </p:cBhvr>
                                      <p:rCtr x="-8212" y="-6514"/>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8" grpId="1"/>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ANOVA : F </a:t>
            </a:r>
            <a:r>
              <a:rPr lang="fr-FR" dirty="0" err="1" smtClean="0"/>
              <a:t>statistic</a:t>
            </a:r>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2461644470"/>
              </p:ext>
            </p:extLst>
          </p:nvPr>
        </p:nvGraphicFramePr>
        <p:xfrm>
          <a:off x="6749846" y="1686642"/>
          <a:ext cx="388373" cy="1854200"/>
        </p:xfrm>
        <a:graphic>
          <a:graphicData uri="http://schemas.openxmlformats.org/drawingml/2006/table">
            <a:tbl>
              <a:tblPr firstRow="1" bandRow="1">
                <a:tableStyleId>{327F97BB-C833-4FB7-BDE5-3F7075034690}</a:tableStyleId>
              </a:tblPr>
              <a:tblGrid>
                <a:gridCol w="388373"/>
              </a:tblGrid>
              <a:tr h="370840">
                <a:tc>
                  <a:txBody>
                    <a:bodyPr/>
                    <a:lstStyle/>
                    <a:p>
                      <a:pPr algn="ctr"/>
                      <a:r>
                        <a:rPr lang="fr-FR" dirty="0" smtClean="0"/>
                        <a:t>10</a:t>
                      </a:r>
                      <a:endParaRPr lang="fr-FR" dirty="0"/>
                    </a:p>
                  </a:txBody>
                  <a:tcPr/>
                </a:tc>
              </a:tr>
              <a:tr h="370840">
                <a:tc>
                  <a:txBody>
                    <a:bodyPr/>
                    <a:lstStyle/>
                    <a:p>
                      <a:pPr algn="ctr"/>
                      <a:r>
                        <a:rPr lang="fr-FR" dirty="0" smtClean="0"/>
                        <a:t>8</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5</a:t>
                      </a:r>
                      <a:endParaRPr lang="fr-FR" dirty="0"/>
                    </a:p>
                  </a:txBody>
                  <a:tcPr/>
                </a:tc>
              </a:tr>
              <a:tr h="370840">
                <a:tc>
                  <a:txBody>
                    <a:bodyPr/>
                    <a:lstStyle/>
                    <a:p>
                      <a:pPr algn="ctr"/>
                      <a:r>
                        <a:rPr lang="fr-FR" dirty="0" smtClean="0"/>
                        <a:t>10</a:t>
                      </a:r>
                      <a:endParaRPr lang="fr-FR" dirty="0"/>
                    </a:p>
                  </a:txBody>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39493656"/>
              </p:ext>
            </p:extLst>
          </p:nvPr>
        </p:nvGraphicFramePr>
        <p:xfrm>
          <a:off x="7374195" y="1699957"/>
          <a:ext cx="422786" cy="1854200"/>
        </p:xfrm>
        <a:graphic>
          <a:graphicData uri="http://schemas.openxmlformats.org/drawingml/2006/table">
            <a:tbl>
              <a:tblPr firstRow="1" bandRow="1">
                <a:tableStyleId>{E269D01E-BC32-4049-B463-5C60D7B0CCD2}</a:tableStyleId>
              </a:tblPr>
              <a:tblGrid>
                <a:gridCol w="422786"/>
              </a:tblGrid>
              <a:tr h="370840">
                <a:tc>
                  <a:txBody>
                    <a:bodyPr/>
                    <a:lstStyle/>
                    <a:p>
                      <a:pPr algn="ctr"/>
                      <a:r>
                        <a:rPr lang="fr-FR" dirty="0" smtClean="0"/>
                        <a:t>10</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14</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15</a:t>
                      </a:r>
                      <a:endParaRPr lang="fr-FR" dirty="0"/>
                    </a:p>
                  </a:txBody>
                  <a:tcPr/>
                </a:tc>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3954064413"/>
              </p:ext>
            </p:extLst>
          </p:nvPr>
        </p:nvGraphicFramePr>
        <p:xfrm>
          <a:off x="2138517" y="1655712"/>
          <a:ext cx="319548" cy="1854200"/>
        </p:xfrm>
        <a:graphic>
          <a:graphicData uri="http://schemas.openxmlformats.org/drawingml/2006/table">
            <a:tbl>
              <a:tblPr firstRow="1" bandRow="1">
                <a:tableStyleId>{306799F8-075E-4A3A-A7F6-7FBC6576F1A4}</a:tableStyleId>
              </a:tblPr>
              <a:tblGrid>
                <a:gridCol w="319548"/>
              </a:tblGrid>
              <a:tr h="370840">
                <a:tc>
                  <a:txBody>
                    <a:bodyPr/>
                    <a:lstStyle/>
                    <a:p>
                      <a:pPr algn="ctr"/>
                      <a:r>
                        <a:rPr lang="fr-FR" dirty="0" smtClean="0"/>
                        <a:t>2</a:t>
                      </a:r>
                      <a:endParaRPr lang="fr-FR" dirty="0"/>
                    </a:p>
                  </a:txBody>
                  <a:tcPr/>
                </a:tc>
              </a:tr>
              <a:tr h="370840">
                <a:tc>
                  <a:txBody>
                    <a:bodyPr/>
                    <a:lstStyle/>
                    <a:p>
                      <a:pPr algn="ctr"/>
                      <a:r>
                        <a:rPr lang="fr-FR" dirty="0" smtClean="0"/>
                        <a:t>3</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2</a:t>
                      </a:r>
                      <a:endParaRPr lang="fr-FR" dirty="0"/>
                    </a:p>
                  </a:txBody>
                  <a:tcPr/>
                </a:tc>
              </a:tr>
              <a:tr h="370840">
                <a:tc>
                  <a:txBody>
                    <a:bodyPr/>
                    <a:lstStyle/>
                    <a:p>
                      <a:pPr algn="ctr"/>
                      <a:r>
                        <a:rPr lang="fr-FR" dirty="0" smtClean="0"/>
                        <a:t>6</a:t>
                      </a:r>
                      <a:endParaRPr lang="fr-FR" dirty="0"/>
                    </a:p>
                  </a:txBody>
                  <a:tcPr/>
                </a:tc>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558093412"/>
              </p:ext>
            </p:extLst>
          </p:nvPr>
        </p:nvGraphicFramePr>
        <p:xfrm>
          <a:off x="6115664" y="1670461"/>
          <a:ext cx="344129" cy="1854200"/>
        </p:xfrm>
        <a:graphic>
          <a:graphicData uri="http://schemas.openxmlformats.org/drawingml/2006/table">
            <a:tbl>
              <a:tblPr firstRow="1" bandRow="1">
                <a:tableStyleId>{306799F8-075E-4A3A-A7F6-7FBC6576F1A4}</a:tableStyleId>
              </a:tblPr>
              <a:tblGrid>
                <a:gridCol w="344129"/>
              </a:tblGrid>
              <a:tr h="370840">
                <a:tc>
                  <a:txBody>
                    <a:bodyPr/>
                    <a:lstStyle/>
                    <a:p>
                      <a:pPr algn="ctr"/>
                      <a:r>
                        <a:rPr lang="fr-FR" dirty="0" smtClean="0"/>
                        <a:t>2</a:t>
                      </a:r>
                      <a:endParaRPr lang="fr-FR" dirty="0"/>
                    </a:p>
                  </a:txBody>
                  <a:tcPr/>
                </a:tc>
              </a:tr>
              <a:tr h="370840">
                <a:tc>
                  <a:txBody>
                    <a:bodyPr/>
                    <a:lstStyle/>
                    <a:p>
                      <a:pPr algn="ctr"/>
                      <a:r>
                        <a:rPr lang="fr-FR" dirty="0" smtClean="0"/>
                        <a:t>3</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2</a:t>
                      </a:r>
                      <a:endParaRPr lang="fr-FR" dirty="0"/>
                    </a:p>
                  </a:txBody>
                  <a:tcPr/>
                </a:tc>
              </a:tr>
              <a:tr h="370840">
                <a:tc>
                  <a:txBody>
                    <a:bodyPr/>
                    <a:lstStyle/>
                    <a:p>
                      <a:pPr algn="ctr"/>
                      <a:r>
                        <a:rPr lang="fr-FR" dirty="0" smtClean="0"/>
                        <a:t>6</a:t>
                      </a:r>
                      <a:endParaRPr lang="fr-FR" dirty="0"/>
                    </a:p>
                  </a:txBody>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2576174269"/>
              </p:ext>
            </p:extLst>
          </p:nvPr>
        </p:nvGraphicFramePr>
        <p:xfrm>
          <a:off x="2841523" y="1670460"/>
          <a:ext cx="393290" cy="1854200"/>
        </p:xfrm>
        <a:graphic>
          <a:graphicData uri="http://schemas.openxmlformats.org/drawingml/2006/table">
            <a:tbl>
              <a:tblPr firstRow="1" bandRow="1">
                <a:tableStyleId>{327F97BB-C833-4FB7-BDE5-3F7075034690}</a:tableStyleId>
              </a:tblPr>
              <a:tblGrid>
                <a:gridCol w="393290"/>
              </a:tblGrid>
              <a:tr h="370840">
                <a:tc>
                  <a:txBody>
                    <a:bodyPr/>
                    <a:lstStyle/>
                    <a:p>
                      <a:pPr algn="ctr"/>
                      <a:r>
                        <a:rPr lang="fr-FR" dirty="0" smtClean="0"/>
                        <a:t>10</a:t>
                      </a:r>
                      <a:endParaRPr lang="fr-FR" dirty="0"/>
                    </a:p>
                  </a:txBody>
                  <a:tcPr/>
                </a:tc>
              </a:tr>
              <a:tr h="370840">
                <a:tc>
                  <a:txBody>
                    <a:bodyPr/>
                    <a:lstStyle/>
                    <a:p>
                      <a:pPr algn="ctr"/>
                      <a:r>
                        <a:rPr lang="fr-FR" dirty="0" smtClean="0"/>
                        <a:t>8</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5</a:t>
                      </a:r>
                      <a:endParaRPr lang="fr-FR" dirty="0"/>
                    </a:p>
                  </a:txBody>
                  <a:tcPr/>
                </a:tc>
              </a:tr>
              <a:tr h="370840">
                <a:tc>
                  <a:txBody>
                    <a:bodyPr/>
                    <a:lstStyle/>
                    <a:p>
                      <a:pPr algn="ctr"/>
                      <a:r>
                        <a:rPr lang="fr-FR" dirty="0" smtClean="0"/>
                        <a:t>10</a:t>
                      </a:r>
                      <a:endParaRPr lang="fr-FR" dirty="0"/>
                    </a:p>
                  </a:txBody>
                  <a:tcPr/>
                </a:tc>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4150087740"/>
              </p:ext>
            </p:extLst>
          </p:nvPr>
        </p:nvGraphicFramePr>
        <p:xfrm>
          <a:off x="3554362" y="1655712"/>
          <a:ext cx="476864" cy="1854200"/>
        </p:xfrm>
        <a:graphic>
          <a:graphicData uri="http://schemas.openxmlformats.org/drawingml/2006/table">
            <a:tbl>
              <a:tblPr firstRow="1" bandRow="1">
                <a:tableStyleId>{E269D01E-BC32-4049-B463-5C60D7B0CCD2}</a:tableStyleId>
              </a:tblPr>
              <a:tblGrid>
                <a:gridCol w="476864"/>
              </a:tblGrid>
              <a:tr h="370840">
                <a:tc>
                  <a:txBody>
                    <a:bodyPr/>
                    <a:lstStyle/>
                    <a:p>
                      <a:pPr algn="ctr"/>
                      <a:r>
                        <a:rPr lang="fr-FR" dirty="0" smtClean="0"/>
                        <a:t>10</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14</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15</a:t>
                      </a:r>
                      <a:endParaRPr lang="fr-FR" dirty="0"/>
                    </a:p>
                  </a:txBody>
                  <a:tcPr/>
                </a:tc>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70" y="384611"/>
            <a:ext cx="650617" cy="373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necteur droit avec flèche 16"/>
          <p:cNvCxnSpPr/>
          <p:nvPr/>
        </p:nvCxnSpPr>
        <p:spPr>
          <a:xfrm flipH="1">
            <a:off x="1415845" y="384611"/>
            <a:ext cx="9832" cy="36466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Connecteur droit avec flèche 18"/>
          <p:cNvCxnSpPr/>
          <p:nvPr/>
        </p:nvCxnSpPr>
        <p:spPr>
          <a:xfrm flipH="1">
            <a:off x="2546555" y="1641987"/>
            <a:ext cx="19664" cy="1848465"/>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3347884" y="1641986"/>
            <a:ext cx="19664" cy="1848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4168877" y="1641987"/>
            <a:ext cx="19664" cy="1848465"/>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6105833" y="3755923"/>
            <a:ext cx="186812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Plus 24"/>
          <p:cNvSpPr/>
          <p:nvPr/>
        </p:nvSpPr>
        <p:spPr>
          <a:xfrm>
            <a:off x="4729316" y="2477729"/>
            <a:ext cx="521110" cy="462116"/>
          </a:xfrm>
          <a:prstGeom prst="mathPlu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Égal 25"/>
          <p:cNvSpPr/>
          <p:nvPr/>
        </p:nvSpPr>
        <p:spPr>
          <a:xfrm>
            <a:off x="1617406" y="2544096"/>
            <a:ext cx="363793" cy="329381"/>
          </a:xfrm>
          <a:prstGeom prst="mathEqual">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7" name="ZoneTexte 26"/>
          <p:cNvSpPr txBox="1"/>
          <p:nvPr/>
        </p:nvSpPr>
        <p:spPr>
          <a:xfrm>
            <a:off x="0" y="4125238"/>
            <a:ext cx="2123767" cy="307777"/>
          </a:xfrm>
          <a:prstGeom prst="rect">
            <a:avLst/>
          </a:prstGeom>
          <a:noFill/>
        </p:spPr>
        <p:txBody>
          <a:bodyPr wrap="square" rtlCol="0">
            <a:spAutoFit/>
          </a:bodyPr>
          <a:lstStyle/>
          <a:p>
            <a:r>
              <a:rPr lang="fr-FR" dirty="0" smtClean="0"/>
              <a:t>Total </a:t>
            </a:r>
            <a:r>
              <a:rPr lang="fr-FR" dirty="0" err="1" smtClean="0"/>
              <a:t>Sum</a:t>
            </a:r>
            <a:r>
              <a:rPr lang="fr-FR" dirty="0" smtClean="0"/>
              <a:t> of Squares =</a:t>
            </a:r>
            <a:endParaRPr lang="fr-FR" dirty="0"/>
          </a:p>
        </p:txBody>
      </p:sp>
      <p:sp>
        <p:nvSpPr>
          <p:cNvPr id="29" name="ZoneTexte 28"/>
          <p:cNvSpPr txBox="1"/>
          <p:nvPr/>
        </p:nvSpPr>
        <p:spPr>
          <a:xfrm>
            <a:off x="2123767" y="4125238"/>
            <a:ext cx="3244646" cy="307777"/>
          </a:xfrm>
          <a:prstGeom prst="rect">
            <a:avLst/>
          </a:prstGeom>
          <a:noFill/>
        </p:spPr>
        <p:txBody>
          <a:bodyPr wrap="square" rtlCol="0">
            <a:spAutoFit/>
          </a:bodyPr>
          <a:lstStyle/>
          <a:p>
            <a:r>
              <a:rPr lang="fr-FR" dirty="0" err="1" smtClean="0"/>
              <a:t>Sum</a:t>
            </a:r>
            <a:r>
              <a:rPr lang="fr-FR" dirty="0" smtClean="0"/>
              <a:t> of Squares </a:t>
            </a:r>
            <a:r>
              <a:rPr lang="fr-FR" dirty="0" err="1" smtClean="0"/>
              <a:t>Within</a:t>
            </a:r>
            <a:r>
              <a:rPr lang="fr-FR" dirty="0" smtClean="0"/>
              <a:t> Groups         +</a:t>
            </a:r>
            <a:endParaRPr lang="fr-FR" dirty="0"/>
          </a:p>
        </p:txBody>
      </p:sp>
      <p:sp>
        <p:nvSpPr>
          <p:cNvPr id="30" name="ZoneTexte 29"/>
          <p:cNvSpPr txBox="1"/>
          <p:nvPr/>
        </p:nvSpPr>
        <p:spPr>
          <a:xfrm>
            <a:off x="5805947" y="4125238"/>
            <a:ext cx="3161072" cy="307777"/>
          </a:xfrm>
          <a:prstGeom prst="rect">
            <a:avLst/>
          </a:prstGeom>
          <a:noFill/>
        </p:spPr>
        <p:txBody>
          <a:bodyPr wrap="square" rtlCol="0">
            <a:spAutoFit/>
          </a:bodyPr>
          <a:lstStyle/>
          <a:p>
            <a:r>
              <a:rPr lang="fr-FR" dirty="0" err="1" smtClean="0"/>
              <a:t>Sum</a:t>
            </a:r>
            <a:r>
              <a:rPr lang="fr-FR" dirty="0" smtClean="0"/>
              <a:t> of Squares </a:t>
            </a:r>
            <a:r>
              <a:rPr lang="fr-FR" dirty="0" err="1" smtClean="0"/>
              <a:t>Between</a:t>
            </a:r>
            <a:r>
              <a:rPr lang="fr-FR" dirty="0" smtClean="0"/>
              <a:t> Groups</a:t>
            </a:r>
            <a:endParaRPr lang="fr-FR" dirty="0"/>
          </a:p>
        </p:txBody>
      </p:sp>
      <p:sp>
        <p:nvSpPr>
          <p:cNvPr id="31" name="ZoneTexte 30"/>
          <p:cNvSpPr txBox="1"/>
          <p:nvPr/>
        </p:nvSpPr>
        <p:spPr>
          <a:xfrm>
            <a:off x="599768" y="4503174"/>
            <a:ext cx="1017638" cy="307777"/>
          </a:xfrm>
          <a:prstGeom prst="rect">
            <a:avLst/>
          </a:prstGeom>
          <a:noFill/>
        </p:spPr>
        <p:txBody>
          <a:bodyPr wrap="square" rtlCol="0">
            <a:spAutoFit/>
          </a:bodyPr>
          <a:lstStyle/>
          <a:p>
            <a:r>
              <a:rPr lang="fr-FR" dirty="0" smtClean="0"/>
              <a:t>257.3   = </a:t>
            </a:r>
            <a:endParaRPr lang="fr-FR" dirty="0"/>
          </a:p>
        </p:txBody>
      </p:sp>
      <p:sp>
        <p:nvSpPr>
          <p:cNvPr id="33" name="ZoneTexte 32"/>
          <p:cNvSpPr txBox="1"/>
          <p:nvPr/>
        </p:nvSpPr>
        <p:spPr>
          <a:xfrm>
            <a:off x="2679290" y="4501685"/>
            <a:ext cx="2885768" cy="307777"/>
          </a:xfrm>
          <a:prstGeom prst="rect">
            <a:avLst/>
          </a:prstGeom>
          <a:noFill/>
        </p:spPr>
        <p:txBody>
          <a:bodyPr wrap="square" rtlCol="0">
            <a:spAutoFit/>
          </a:bodyPr>
          <a:lstStyle/>
          <a:p>
            <a:r>
              <a:rPr lang="fr-FR" dirty="0" smtClean="0"/>
              <a:t>54                                           + </a:t>
            </a:r>
            <a:endParaRPr lang="fr-FR" dirty="0"/>
          </a:p>
        </p:txBody>
      </p:sp>
      <p:sp>
        <p:nvSpPr>
          <p:cNvPr id="34" name="ZoneTexte 33"/>
          <p:cNvSpPr txBox="1"/>
          <p:nvPr/>
        </p:nvSpPr>
        <p:spPr>
          <a:xfrm>
            <a:off x="5805947" y="4433015"/>
            <a:ext cx="3161072" cy="307777"/>
          </a:xfrm>
          <a:prstGeom prst="rect">
            <a:avLst/>
          </a:prstGeom>
          <a:noFill/>
        </p:spPr>
        <p:txBody>
          <a:bodyPr wrap="square" rtlCol="0">
            <a:spAutoFit/>
          </a:bodyPr>
          <a:lstStyle/>
          <a:p>
            <a:r>
              <a:rPr lang="fr-FR" dirty="0" smtClean="0"/>
              <a:t>203.3</a:t>
            </a:r>
            <a:endParaRPr lang="fr-FR" dirty="0"/>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Tree>
    <p:extLst>
      <p:ext uri="{BB962C8B-B14F-4D97-AF65-F5344CB8AC3E}">
        <p14:creationId xmlns:p14="http://schemas.microsoft.com/office/powerpoint/2010/main" val="2311421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ANOVA : F </a:t>
            </a:r>
            <a:r>
              <a:rPr lang="fr-FR" dirty="0" err="1" smtClean="0"/>
              <a:t>statistic</a:t>
            </a:r>
            <a:endParaRPr lang="fr-FR" dirty="0"/>
          </a:p>
        </p:txBody>
      </p:sp>
      <p:sp>
        <p:nvSpPr>
          <p:cNvPr id="27" name="ZoneTexte 26"/>
          <p:cNvSpPr txBox="1"/>
          <p:nvPr/>
        </p:nvSpPr>
        <p:spPr>
          <a:xfrm>
            <a:off x="135193" y="2794905"/>
            <a:ext cx="2123767" cy="307777"/>
          </a:xfrm>
          <a:prstGeom prst="rect">
            <a:avLst/>
          </a:prstGeom>
          <a:noFill/>
        </p:spPr>
        <p:txBody>
          <a:bodyPr wrap="square" rtlCol="0">
            <a:spAutoFit/>
          </a:bodyPr>
          <a:lstStyle/>
          <a:p>
            <a:r>
              <a:rPr lang="fr-FR" dirty="0" smtClean="0"/>
              <a:t>Total </a:t>
            </a:r>
            <a:r>
              <a:rPr lang="fr-FR" dirty="0" err="1" smtClean="0"/>
              <a:t>Sum</a:t>
            </a:r>
            <a:r>
              <a:rPr lang="fr-FR" dirty="0" smtClean="0"/>
              <a:t> of Squares =</a:t>
            </a:r>
            <a:endParaRPr lang="fr-FR" dirty="0"/>
          </a:p>
        </p:txBody>
      </p:sp>
      <p:sp>
        <p:nvSpPr>
          <p:cNvPr id="29" name="ZoneTexte 28"/>
          <p:cNvSpPr txBox="1"/>
          <p:nvPr/>
        </p:nvSpPr>
        <p:spPr>
          <a:xfrm>
            <a:off x="2170470" y="2794905"/>
            <a:ext cx="3244646" cy="307777"/>
          </a:xfrm>
          <a:prstGeom prst="rect">
            <a:avLst/>
          </a:prstGeom>
          <a:noFill/>
        </p:spPr>
        <p:txBody>
          <a:bodyPr wrap="square" rtlCol="0">
            <a:spAutoFit/>
          </a:bodyPr>
          <a:lstStyle/>
          <a:p>
            <a:r>
              <a:rPr lang="fr-FR" dirty="0" err="1" smtClean="0"/>
              <a:t>Sum</a:t>
            </a:r>
            <a:r>
              <a:rPr lang="fr-FR" dirty="0" smtClean="0"/>
              <a:t> of Squares </a:t>
            </a:r>
            <a:r>
              <a:rPr lang="fr-FR" dirty="0" err="1" smtClean="0"/>
              <a:t>Within</a:t>
            </a:r>
            <a:r>
              <a:rPr lang="fr-FR" dirty="0" smtClean="0"/>
              <a:t> Groups         +</a:t>
            </a:r>
            <a:endParaRPr lang="fr-FR" dirty="0"/>
          </a:p>
        </p:txBody>
      </p:sp>
      <p:sp>
        <p:nvSpPr>
          <p:cNvPr id="30" name="ZoneTexte 29"/>
          <p:cNvSpPr txBox="1"/>
          <p:nvPr/>
        </p:nvSpPr>
        <p:spPr>
          <a:xfrm>
            <a:off x="5415116" y="2794905"/>
            <a:ext cx="3161072" cy="307777"/>
          </a:xfrm>
          <a:prstGeom prst="rect">
            <a:avLst/>
          </a:prstGeom>
          <a:noFill/>
        </p:spPr>
        <p:txBody>
          <a:bodyPr wrap="square" rtlCol="0">
            <a:spAutoFit/>
          </a:bodyPr>
          <a:lstStyle/>
          <a:p>
            <a:r>
              <a:rPr lang="fr-FR" dirty="0" err="1" smtClean="0"/>
              <a:t>Sum</a:t>
            </a:r>
            <a:r>
              <a:rPr lang="fr-FR" dirty="0" smtClean="0"/>
              <a:t> of Squares </a:t>
            </a:r>
            <a:r>
              <a:rPr lang="fr-FR" dirty="0" err="1" smtClean="0"/>
              <a:t>Between</a:t>
            </a:r>
            <a:r>
              <a:rPr lang="fr-FR" dirty="0" smtClean="0"/>
              <a:t> Groups</a:t>
            </a:r>
            <a:endParaRPr lang="fr-FR" dirty="0"/>
          </a:p>
        </p:txBody>
      </p:sp>
      <p:cxnSp>
        <p:nvCxnSpPr>
          <p:cNvPr id="4" name="Connecteur droit 3"/>
          <p:cNvCxnSpPr/>
          <p:nvPr/>
        </p:nvCxnSpPr>
        <p:spPr>
          <a:xfrm flipV="1">
            <a:off x="5486400" y="3224981"/>
            <a:ext cx="2635045" cy="29496"/>
          </a:xfrm>
          <a:prstGeom prst="line">
            <a:avLst/>
          </a:prstGeom>
        </p:spPr>
        <p:style>
          <a:lnRef idx="2">
            <a:schemeClr val="accent6"/>
          </a:lnRef>
          <a:fillRef idx="0">
            <a:schemeClr val="accent6"/>
          </a:fillRef>
          <a:effectRef idx="1">
            <a:schemeClr val="accent6"/>
          </a:effectRef>
          <a:fontRef idx="minor">
            <a:schemeClr val="tx1"/>
          </a:fontRef>
        </p:style>
      </p:cxn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368789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ANOVA : </a:t>
            </a:r>
            <a:r>
              <a:rPr lang="fr-FR" b="1" dirty="0" err="1"/>
              <a:t>Analysis</a:t>
            </a:r>
            <a:r>
              <a:rPr lang="fr-FR" b="1" dirty="0"/>
              <a:t> of Variance</a:t>
            </a:r>
            <a:br>
              <a:rPr lang="fr-FR" b="1" dirty="0"/>
            </a:b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198655607"/>
              </p:ext>
            </p:extLst>
          </p:nvPr>
        </p:nvGraphicFramePr>
        <p:xfrm>
          <a:off x="1504336" y="1473815"/>
          <a:ext cx="462116" cy="1854200"/>
        </p:xfrm>
        <a:graphic>
          <a:graphicData uri="http://schemas.openxmlformats.org/drawingml/2006/table">
            <a:tbl>
              <a:tblPr firstRow="1" bandRow="1">
                <a:tableStyleId>{306799F8-075E-4A3A-A7F6-7FBC6576F1A4}</a:tableStyleId>
              </a:tblPr>
              <a:tblGrid>
                <a:gridCol w="462116"/>
              </a:tblGrid>
              <a:tr h="370840">
                <a:tc>
                  <a:txBody>
                    <a:bodyPr/>
                    <a:lstStyle/>
                    <a:p>
                      <a:pPr algn="ctr"/>
                      <a:r>
                        <a:rPr lang="fr-FR" dirty="0" smtClean="0"/>
                        <a:t>2</a:t>
                      </a:r>
                      <a:endParaRPr lang="fr-FR" dirty="0"/>
                    </a:p>
                  </a:txBody>
                  <a:tcPr/>
                </a:tc>
              </a:tr>
              <a:tr h="370840">
                <a:tc>
                  <a:txBody>
                    <a:bodyPr/>
                    <a:lstStyle/>
                    <a:p>
                      <a:pPr algn="ctr"/>
                      <a:r>
                        <a:rPr lang="fr-FR" dirty="0" smtClean="0"/>
                        <a:t>3</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2</a:t>
                      </a:r>
                      <a:endParaRPr lang="fr-FR" dirty="0"/>
                    </a:p>
                  </a:txBody>
                  <a:tcPr/>
                </a:tc>
              </a:tr>
              <a:tr h="370840">
                <a:tc>
                  <a:txBody>
                    <a:bodyPr/>
                    <a:lstStyle/>
                    <a:p>
                      <a:pPr algn="ctr"/>
                      <a:r>
                        <a:rPr lang="fr-FR" dirty="0" smtClean="0"/>
                        <a:t>6</a:t>
                      </a:r>
                      <a:endParaRPr lang="fr-FR"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2846336553"/>
              </p:ext>
            </p:extLst>
          </p:nvPr>
        </p:nvGraphicFramePr>
        <p:xfrm>
          <a:off x="3819833" y="1488563"/>
          <a:ext cx="462116" cy="1854200"/>
        </p:xfrm>
        <a:graphic>
          <a:graphicData uri="http://schemas.openxmlformats.org/drawingml/2006/table">
            <a:tbl>
              <a:tblPr firstRow="1" bandRow="1">
                <a:tableStyleId>{327F97BB-C833-4FB7-BDE5-3F7075034690}</a:tableStyleId>
              </a:tblPr>
              <a:tblGrid>
                <a:gridCol w="462116"/>
              </a:tblGrid>
              <a:tr h="370840">
                <a:tc>
                  <a:txBody>
                    <a:bodyPr/>
                    <a:lstStyle/>
                    <a:p>
                      <a:pPr algn="ctr"/>
                      <a:r>
                        <a:rPr lang="fr-FR" dirty="0" smtClean="0"/>
                        <a:t>10</a:t>
                      </a:r>
                      <a:endParaRPr lang="fr-FR" dirty="0"/>
                    </a:p>
                  </a:txBody>
                  <a:tcPr/>
                </a:tc>
              </a:tr>
              <a:tr h="370840">
                <a:tc>
                  <a:txBody>
                    <a:bodyPr/>
                    <a:lstStyle/>
                    <a:p>
                      <a:pPr algn="ctr"/>
                      <a:r>
                        <a:rPr lang="fr-FR" dirty="0" smtClean="0"/>
                        <a:t>8</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5</a:t>
                      </a:r>
                      <a:endParaRPr lang="fr-FR" dirty="0"/>
                    </a:p>
                  </a:txBody>
                  <a:tcPr/>
                </a:tc>
              </a:tr>
              <a:tr h="370840">
                <a:tc>
                  <a:txBody>
                    <a:bodyPr/>
                    <a:lstStyle/>
                    <a:p>
                      <a:pPr algn="ctr"/>
                      <a:r>
                        <a:rPr lang="fr-FR" dirty="0" smtClean="0"/>
                        <a:t>10</a:t>
                      </a:r>
                      <a:endParaRPr lang="fr-FR" dirty="0"/>
                    </a:p>
                  </a:txBody>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3794270560"/>
              </p:ext>
            </p:extLst>
          </p:nvPr>
        </p:nvGraphicFramePr>
        <p:xfrm>
          <a:off x="6233652" y="1483648"/>
          <a:ext cx="462116" cy="1854200"/>
        </p:xfrm>
        <a:graphic>
          <a:graphicData uri="http://schemas.openxmlformats.org/drawingml/2006/table">
            <a:tbl>
              <a:tblPr firstRow="1" bandRow="1">
                <a:tableStyleId>{E269D01E-BC32-4049-B463-5C60D7B0CCD2}</a:tableStyleId>
              </a:tblPr>
              <a:tblGrid>
                <a:gridCol w="462116"/>
              </a:tblGrid>
              <a:tr h="370840">
                <a:tc>
                  <a:txBody>
                    <a:bodyPr/>
                    <a:lstStyle/>
                    <a:p>
                      <a:pPr algn="ctr"/>
                      <a:r>
                        <a:rPr lang="fr-FR" dirty="0" smtClean="0"/>
                        <a:t>10</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14</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15</a:t>
                      </a:r>
                      <a:endParaRPr lang="fr-FR" dirty="0"/>
                    </a:p>
                  </a:txBody>
                  <a:tcPr/>
                </a:tc>
              </a:tr>
            </a:tbl>
          </a:graphicData>
        </a:graphic>
      </p:graphicFrame>
      <p:sp>
        <p:nvSpPr>
          <p:cNvPr id="8" name="ZoneTexte 7"/>
          <p:cNvSpPr txBox="1"/>
          <p:nvPr/>
        </p:nvSpPr>
        <p:spPr>
          <a:xfrm>
            <a:off x="1317523" y="1160206"/>
            <a:ext cx="943896" cy="307777"/>
          </a:xfrm>
          <a:prstGeom prst="rect">
            <a:avLst/>
          </a:prstGeom>
          <a:noFill/>
        </p:spPr>
        <p:txBody>
          <a:bodyPr wrap="square" rtlCol="0">
            <a:spAutoFit/>
          </a:bodyPr>
          <a:lstStyle/>
          <a:p>
            <a:r>
              <a:rPr lang="fr-FR" b="1" dirty="0" err="1" smtClean="0">
                <a:solidFill>
                  <a:schemeClr val="bg2">
                    <a:lumMod val="60000"/>
                    <a:lumOff val="40000"/>
                  </a:schemeClr>
                </a:solidFill>
              </a:rPr>
              <a:t>Sample</a:t>
            </a:r>
            <a:endParaRPr lang="fr-FR" b="1" dirty="0">
              <a:solidFill>
                <a:schemeClr val="bg2">
                  <a:lumMod val="60000"/>
                  <a:lumOff val="40000"/>
                </a:schemeClr>
              </a:solidFill>
            </a:endParaRPr>
          </a:p>
        </p:txBody>
      </p:sp>
      <p:sp>
        <p:nvSpPr>
          <p:cNvPr id="9" name="ZoneTexte 8"/>
          <p:cNvSpPr txBox="1"/>
          <p:nvPr/>
        </p:nvSpPr>
        <p:spPr>
          <a:xfrm>
            <a:off x="5992761" y="1157228"/>
            <a:ext cx="943896" cy="307777"/>
          </a:xfrm>
          <a:prstGeom prst="rect">
            <a:avLst/>
          </a:prstGeom>
          <a:noFill/>
        </p:spPr>
        <p:txBody>
          <a:bodyPr wrap="square" rtlCol="0">
            <a:spAutoFit/>
          </a:bodyPr>
          <a:lstStyle/>
          <a:p>
            <a:r>
              <a:rPr lang="fr-FR" b="1" dirty="0" err="1" smtClean="0">
                <a:solidFill>
                  <a:srgbClr val="FFC000"/>
                </a:solidFill>
              </a:rPr>
              <a:t>Sample</a:t>
            </a:r>
            <a:endParaRPr lang="fr-FR" b="1" dirty="0">
              <a:solidFill>
                <a:srgbClr val="FFC000"/>
              </a:solidFill>
            </a:endParaRPr>
          </a:p>
        </p:txBody>
      </p:sp>
      <p:sp>
        <p:nvSpPr>
          <p:cNvPr id="10" name="ZoneTexte 9"/>
          <p:cNvSpPr txBox="1"/>
          <p:nvPr/>
        </p:nvSpPr>
        <p:spPr>
          <a:xfrm>
            <a:off x="3706762" y="1153799"/>
            <a:ext cx="943896" cy="307777"/>
          </a:xfrm>
          <a:prstGeom prst="rect">
            <a:avLst/>
          </a:prstGeom>
          <a:noFill/>
        </p:spPr>
        <p:txBody>
          <a:bodyPr wrap="square" rtlCol="0">
            <a:spAutoFit/>
          </a:bodyPr>
          <a:lstStyle/>
          <a:p>
            <a:r>
              <a:rPr lang="fr-FR" b="1" dirty="0" err="1" smtClean="0">
                <a:solidFill>
                  <a:schemeClr val="accent5">
                    <a:lumMod val="60000"/>
                    <a:lumOff val="40000"/>
                  </a:schemeClr>
                </a:solidFill>
              </a:rPr>
              <a:t>Sample</a:t>
            </a:r>
            <a:endParaRPr lang="fr-FR" b="1" dirty="0">
              <a:solidFill>
                <a:schemeClr val="accent5">
                  <a:lumMod val="60000"/>
                  <a:lumOff val="40000"/>
                </a:schemeClr>
              </a:solidFill>
            </a:endParaRPr>
          </a:p>
        </p:txBody>
      </p:sp>
      <p:sp>
        <p:nvSpPr>
          <p:cNvPr id="11" name="ZoneTexte 10"/>
          <p:cNvSpPr txBox="1"/>
          <p:nvPr/>
        </p:nvSpPr>
        <p:spPr>
          <a:xfrm>
            <a:off x="1317523" y="3397045"/>
            <a:ext cx="943896" cy="307777"/>
          </a:xfrm>
          <a:prstGeom prst="rect">
            <a:avLst/>
          </a:prstGeom>
          <a:noFill/>
        </p:spPr>
        <p:txBody>
          <a:bodyPr wrap="square" rtlCol="0">
            <a:spAutoFit/>
          </a:bodyPr>
          <a:lstStyle/>
          <a:p>
            <a:pPr algn="ctr"/>
            <a:r>
              <a:rPr lang="fr-FR" b="1" dirty="0" smtClean="0">
                <a:solidFill>
                  <a:schemeClr val="bg2">
                    <a:lumMod val="60000"/>
                    <a:lumOff val="40000"/>
                  </a:schemeClr>
                </a:solidFill>
              </a:rPr>
              <a:t>4</a:t>
            </a:r>
            <a:endParaRPr lang="fr-FR" b="1" dirty="0">
              <a:solidFill>
                <a:schemeClr val="bg2">
                  <a:lumMod val="60000"/>
                  <a:lumOff val="40000"/>
                </a:schemeClr>
              </a:solidFill>
            </a:endParaRPr>
          </a:p>
        </p:txBody>
      </p:sp>
      <p:sp>
        <p:nvSpPr>
          <p:cNvPr id="12" name="ZoneTexte 11"/>
          <p:cNvSpPr txBox="1"/>
          <p:nvPr/>
        </p:nvSpPr>
        <p:spPr>
          <a:xfrm>
            <a:off x="3195484" y="3426542"/>
            <a:ext cx="1700981" cy="307777"/>
          </a:xfrm>
          <a:prstGeom prst="rect">
            <a:avLst/>
          </a:prstGeom>
          <a:noFill/>
        </p:spPr>
        <p:txBody>
          <a:bodyPr wrap="square" rtlCol="0">
            <a:spAutoFit/>
          </a:bodyPr>
          <a:lstStyle/>
          <a:p>
            <a:pPr algn="ctr"/>
            <a:r>
              <a:rPr lang="fr-FR" b="1" dirty="0" smtClean="0">
                <a:solidFill>
                  <a:schemeClr val="accent5">
                    <a:lumMod val="60000"/>
                    <a:lumOff val="40000"/>
                  </a:schemeClr>
                </a:solidFill>
              </a:rPr>
              <a:t>8</a:t>
            </a:r>
            <a:endParaRPr lang="fr-FR" b="1" dirty="0">
              <a:solidFill>
                <a:schemeClr val="accent5">
                  <a:lumMod val="60000"/>
                  <a:lumOff val="40000"/>
                </a:schemeClr>
              </a:solidFill>
            </a:endParaRPr>
          </a:p>
        </p:txBody>
      </p:sp>
      <p:sp>
        <p:nvSpPr>
          <p:cNvPr id="13" name="ZoneTexte 12"/>
          <p:cNvSpPr txBox="1"/>
          <p:nvPr/>
        </p:nvSpPr>
        <p:spPr>
          <a:xfrm>
            <a:off x="5761703" y="3397045"/>
            <a:ext cx="1406011" cy="307777"/>
          </a:xfrm>
          <a:prstGeom prst="rect">
            <a:avLst/>
          </a:prstGeom>
          <a:noFill/>
        </p:spPr>
        <p:txBody>
          <a:bodyPr wrap="square" rtlCol="0">
            <a:spAutoFit/>
          </a:bodyPr>
          <a:lstStyle/>
          <a:p>
            <a:pPr algn="ctr"/>
            <a:r>
              <a:rPr lang="fr-FR" b="1" dirty="0" smtClean="0">
                <a:solidFill>
                  <a:srgbClr val="FFC000"/>
                </a:solidFill>
              </a:rPr>
              <a:t>13</a:t>
            </a:r>
            <a:endParaRPr lang="fr-FR" b="1" dirty="0">
              <a:solidFill>
                <a:srgbClr val="FFC000"/>
              </a:solidFill>
            </a:endParaRPr>
          </a:p>
        </p:txBody>
      </p:sp>
      <p:sp>
        <p:nvSpPr>
          <p:cNvPr id="3" name="ZoneTexte 2"/>
          <p:cNvSpPr txBox="1"/>
          <p:nvPr/>
        </p:nvSpPr>
        <p:spPr>
          <a:xfrm>
            <a:off x="108155" y="3397045"/>
            <a:ext cx="1022555" cy="307777"/>
          </a:xfrm>
          <a:prstGeom prst="rect">
            <a:avLst/>
          </a:prstGeom>
          <a:noFill/>
        </p:spPr>
        <p:txBody>
          <a:bodyPr wrap="square" rtlCol="0">
            <a:spAutoFit/>
          </a:bodyPr>
          <a:lstStyle/>
          <a:p>
            <a:r>
              <a:rPr lang="fr-FR" dirty="0" err="1" smtClean="0"/>
              <a:t>Mean</a:t>
            </a:r>
            <a:r>
              <a:rPr lang="fr-FR" dirty="0" smtClean="0"/>
              <a:t> </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3543331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ANOVA : </a:t>
            </a:r>
            <a:r>
              <a:rPr lang="fr-FR" b="1" dirty="0" err="1"/>
              <a:t>Analysis</a:t>
            </a:r>
            <a:r>
              <a:rPr lang="fr-FR" b="1" dirty="0"/>
              <a:t> of Variance</a:t>
            </a:r>
            <a:br>
              <a:rPr lang="fr-FR" b="1" dirty="0"/>
            </a:b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476937473"/>
              </p:ext>
            </p:extLst>
          </p:nvPr>
        </p:nvGraphicFramePr>
        <p:xfrm>
          <a:off x="656305" y="1426140"/>
          <a:ext cx="462116" cy="1854200"/>
        </p:xfrm>
        <a:graphic>
          <a:graphicData uri="http://schemas.openxmlformats.org/drawingml/2006/table">
            <a:tbl>
              <a:tblPr firstRow="1" bandRow="1">
                <a:tableStyleId>{306799F8-075E-4A3A-A7F6-7FBC6576F1A4}</a:tableStyleId>
              </a:tblPr>
              <a:tblGrid>
                <a:gridCol w="462116"/>
              </a:tblGrid>
              <a:tr h="370840">
                <a:tc>
                  <a:txBody>
                    <a:bodyPr/>
                    <a:lstStyle/>
                    <a:p>
                      <a:pPr algn="ctr"/>
                      <a:r>
                        <a:rPr lang="fr-FR" dirty="0" smtClean="0"/>
                        <a:t>2</a:t>
                      </a:r>
                      <a:endParaRPr lang="fr-FR" dirty="0"/>
                    </a:p>
                  </a:txBody>
                  <a:tcPr/>
                </a:tc>
              </a:tr>
              <a:tr h="370840">
                <a:tc>
                  <a:txBody>
                    <a:bodyPr/>
                    <a:lstStyle/>
                    <a:p>
                      <a:pPr algn="ctr"/>
                      <a:r>
                        <a:rPr lang="fr-FR" dirty="0" smtClean="0"/>
                        <a:t>3</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2</a:t>
                      </a:r>
                      <a:endParaRPr lang="fr-FR" dirty="0"/>
                    </a:p>
                  </a:txBody>
                  <a:tcPr/>
                </a:tc>
              </a:tr>
              <a:tr h="370840">
                <a:tc>
                  <a:txBody>
                    <a:bodyPr/>
                    <a:lstStyle/>
                    <a:p>
                      <a:pPr algn="ctr"/>
                      <a:r>
                        <a:rPr lang="fr-FR" dirty="0" smtClean="0"/>
                        <a:t>6</a:t>
                      </a:r>
                      <a:endParaRPr lang="fr-FR" dirty="0"/>
                    </a:p>
                  </a:txBody>
                  <a:tcPr/>
                </a:tc>
              </a:tr>
            </a:tbl>
          </a:graphicData>
        </a:graphic>
      </p:graphicFrame>
      <p:sp>
        <p:nvSpPr>
          <p:cNvPr id="8" name="ZoneTexte 7"/>
          <p:cNvSpPr txBox="1"/>
          <p:nvPr/>
        </p:nvSpPr>
        <p:spPr>
          <a:xfrm>
            <a:off x="376087" y="1035810"/>
            <a:ext cx="943896" cy="307777"/>
          </a:xfrm>
          <a:prstGeom prst="rect">
            <a:avLst/>
          </a:prstGeom>
          <a:noFill/>
        </p:spPr>
        <p:txBody>
          <a:bodyPr wrap="square" rtlCol="0">
            <a:spAutoFit/>
          </a:bodyPr>
          <a:lstStyle/>
          <a:p>
            <a:r>
              <a:rPr lang="fr-FR" b="1" dirty="0" err="1" smtClean="0">
                <a:solidFill>
                  <a:schemeClr val="bg2">
                    <a:lumMod val="60000"/>
                    <a:lumOff val="40000"/>
                  </a:schemeClr>
                </a:solidFill>
              </a:rPr>
              <a:t>Sample</a:t>
            </a:r>
            <a:endParaRPr lang="fr-FR" b="1" dirty="0">
              <a:solidFill>
                <a:schemeClr val="bg2">
                  <a:lumMod val="60000"/>
                  <a:lumOff val="40000"/>
                </a:schemeClr>
              </a:solidFill>
            </a:endParaRPr>
          </a:p>
        </p:txBody>
      </p:sp>
      <p:sp>
        <p:nvSpPr>
          <p:cNvPr id="11" name="ZoneTexte 10"/>
          <p:cNvSpPr txBox="1"/>
          <p:nvPr/>
        </p:nvSpPr>
        <p:spPr>
          <a:xfrm>
            <a:off x="469492" y="3349370"/>
            <a:ext cx="943896" cy="307777"/>
          </a:xfrm>
          <a:prstGeom prst="rect">
            <a:avLst/>
          </a:prstGeom>
          <a:noFill/>
        </p:spPr>
        <p:txBody>
          <a:bodyPr wrap="square" rtlCol="0">
            <a:spAutoFit/>
          </a:bodyPr>
          <a:lstStyle/>
          <a:p>
            <a:pPr algn="ctr"/>
            <a:r>
              <a:rPr lang="fr-FR" b="1" dirty="0" smtClean="0">
                <a:solidFill>
                  <a:schemeClr val="bg2">
                    <a:lumMod val="75000"/>
                  </a:schemeClr>
                </a:solidFill>
              </a:rPr>
              <a:t>4</a:t>
            </a:r>
            <a:endParaRPr lang="fr-FR" b="1" dirty="0">
              <a:solidFill>
                <a:schemeClr val="bg2">
                  <a:lumMod val="75000"/>
                </a:schemeClr>
              </a:solidFill>
            </a:endParaRPr>
          </a:p>
        </p:txBody>
      </p:sp>
      <p:sp>
        <p:nvSpPr>
          <p:cNvPr id="4" name="ZoneTexte 3"/>
          <p:cNvSpPr txBox="1"/>
          <p:nvPr/>
        </p:nvSpPr>
        <p:spPr>
          <a:xfrm>
            <a:off x="1088923" y="1420308"/>
            <a:ext cx="226142" cy="307777"/>
          </a:xfrm>
          <a:prstGeom prst="rect">
            <a:avLst/>
          </a:prstGeom>
          <a:noFill/>
        </p:spPr>
        <p:txBody>
          <a:bodyPr wrap="square" rtlCol="0">
            <a:spAutoFit/>
          </a:bodyPr>
          <a:lstStyle/>
          <a:p>
            <a:r>
              <a:rPr lang="fr-FR" dirty="0" smtClean="0">
                <a:solidFill>
                  <a:schemeClr val="bg2">
                    <a:lumMod val="60000"/>
                    <a:lumOff val="40000"/>
                  </a:schemeClr>
                </a:solidFill>
              </a:rPr>
              <a:t>-</a:t>
            </a:r>
            <a:endParaRPr lang="fr-FR" dirty="0">
              <a:solidFill>
                <a:schemeClr val="bg2">
                  <a:lumMod val="60000"/>
                  <a:lumOff val="40000"/>
                </a:schemeClr>
              </a:solidFill>
            </a:endParaRPr>
          </a:p>
        </p:txBody>
      </p:sp>
      <p:sp>
        <p:nvSpPr>
          <p:cNvPr id="14" name="ZoneTexte 13"/>
          <p:cNvSpPr txBox="1"/>
          <p:nvPr/>
        </p:nvSpPr>
        <p:spPr>
          <a:xfrm>
            <a:off x="1106129" y="1820451"/>
            <a:ext cx="417872" cy="307777"/>
          </a:xfrm>
          <a:prstGeom prst="rect">
            <a:avLst/>
          </a:prstGeom>
          <a:noFill/>
        </p:spPr>
        <p:txBody>
          <a:bodyPr wrap="square" rtlCol="0">
            <a:spAutoFit/>
          </a:bodyPr>
          <a:lstStyle/>
          <a:p>
            <a:r>
              <a:rPr lang="fr-FR" dirty="0" smtClean="0">
                <a:solidFill>
                  <a:schemeClr val="bg2">
                    <a:lumMod val="75000"/>
                  </a:schemeClr>
                </a:solidFill>
              </a:rPr>
              <a:t>- 4</a:t>
            </a:r>
            <a:endParaRPr lang="fr-FR" dirty="0">
              <a:solidFill>
                <a:schemeClr val="bg2">
                  <a:lumMod val="75000"/>
                </a:schemeClr>
              </a:solidFill>
            </a:endParaRPr>
          </a:p>
        </p:txBody>
      </p:sp>
      <p:sp>
        <p:nvSpPr>
          <p:cNvPr id="15" name="ZoneTexte 14"/>
          <p:cNvSpPr txBox="1"/>
          <p:nvPr/>
        </p:nvSpPr>
        <p:spPr>
          <a:xfrm>
            <a:off x="1088923" y="2133141"/>
            <a:ext cx="417872" cy="307777"/>
          </a:xfrm>
          <a:prstGeom prst="rect">
            <a:avLst/>
          </a:prstGeom>
          <a:noFill/>
        </p:spPr>
        <p:txBody>
          <a:bodyPr wrap="square" rtlCol="0">
            <a:spAutoFit/>
          </a:bodyPr>
          <a:lstStyle/>
          <a:p>
            <a:r>
              <a:rPr lang="fr-FR" dirty="0" smtClean="0">
                <a:solidFill>
                  <a:schemeClr val="bg2">
                    <a:lumMod val="75000"/>
                  </a:schemeClr>
                </a:solidFill>
              </a:rPr>
              <a:t>- 4</a:t>
            </a:r>
            <a:endParaRPr lang="fr-FR" dirty="0">
              <a:solidFill>
                <a:schemeClr val="bg2">
                  <a:lumMod val="75000"/>
                </a:schemeClr>
              </a:solidFill>
            </a:endParaRPr>
          </a:p>
        </p:txBody>
      </p:sp>
      <p:sp>
        <p:nvSpPr>
          <p:cNvPr id="16" name="ZoneTexte 15"/>
          <p:cNvSpPr txBox="1"/>
          <p:nvPr/>
        </p:nvSpPr>
        <p:spPr>
          <a:xfrm>
            <a:off x="1106129" y="2552954"/>
            <a:ext cx="417872" cy="307777"/>
          </a:xfrm>
          <a:prstGeom prst="rect">
            <a:avLst/>
          </a:prstGeom>
          <a:noFill/>
        </p:spPr>
        <p:txBody>
          <a:bodyPr wrap="square" rtlCol="0">
            <a:spAutoFit/>
          </a:bodyPr>
          <a:lstStyle/>
          <a:p>
            <a:r>
              <a:rPr lang="fr-FR" dirty="0" smtClean="0">
                <a:solidFill>
                  <a:schemeClr val="bg2">
                    <a:lumMod val="75000"/>
                  </a:schemeClr>
                </a:solidFill>
              </a:rPr>
              <a:t>- 4</a:t>
            </a:r>
            <a:endParaRPr lang="fr-FR" dirty="0">
              <a:solidFill>
                <a:schemeClr val="bg2">
                  <a:lumMod val="75000"/>
                </a:schemeClr>
              </a:solidFill>
            </a:endParaRPr>
          </a:p>
        </p:txBody>
      </p:sp>
      <p:sp>
        <p:nvSpPr>
          <p:cNvPr id="17" name="ZoneTexte 16"/>
          <p:cNvSpPr txBox="1"/>
          <p:nvPr/>
        </p:nvSpPr>
        <p:spPr>
          <a:xfrm>
            <a:off x="1106129" y="2860731"/>
            <a:ext cx="417872" cy="307777"/>
          </a:xfrm>
          <a:prstGeom prst="rect">
            <a:avLst/>
          </a:prstGeom>
          <a:noFill/>
        </p:spPr>
        <p:txBody>
          <a:bodyPr wrap="square" rtlCol="0">
            <a:spAutoFit/>
          </a:bodyPr>
          <a:lstStyle/>
          <a:p>
            <a:r>
              <a:rPr lang="fr-FR" dirty="0" smtClean="0">
                <a:solidFill>
                  <a:schemeClr val="bg2">
                    <a:lumMod val="75000"/>
                  </a:schemeClr>
                </a:solidFill>
              </a:rPr>
              <a:t>- 4</a:t>
            </a:r>
            <a:endParaRPr lang="fr-FR" dirty="0">
              <a:solidFill>
                <a:schemeClr val="bg2">
                  <a:lumMod val="75000"/>
                </a:schemeClr>
              </a:solidFill>
            </a:endParaRPr>
          </a:p>
        </p:txBody>
      </p:sp>
      <p:sp>
        <p:nvSpPr>
          <p:cNvPr id="18" name="ZoneTexte 17"/>
          <p:cNvSpPr txBox="1"/>
          <p:nvPr/>
        </p:nvSpPr>
        <p:spPr>
          <a:xfrm>
            <a:off x="1524000" y="1430139"/>
            <a:ext cx="567813" cy="307777"/>
          </a:xfrm>
          <a:prstGeom prst="rect">
            <a:avLst/>
          </a:prstGeom>
          <a:noFill/>
        </p:spPr>
        <p:txBody>
          <a:bodyPr wrap="square" rtlCol="0">
            <a:spAutoFit/>
          </a:bodyPr>
          <a:lstStyle/>
          <a:p>
            <a:r>
              <a:rPr lang="fr-FR" dirty="0" smtClean="0">
                <a:solidFill>
                  <a:schemeClr val="tx2">
                    <a:lumMod val="50000"/>
                  </a:schemeClr>
                </a:solidFill>
              </a:rPr>
              <a:t>= -2</a:t>
            </a:r>
            <a:endParaRPr lang="fr-FR" dirty="0">
              <a:solidFill>
                <a:schemeClr val="tx2">
                  <a:lumMod val="50000"/>
                </a:schemeClr>
              </a:solidFill>
            </a:endParaRPr>
          </a:p>
        </p:txBody>
      </p:sp>
      <p:sp>
        <p:nvSpPr>
          <p:cNvPr id="19" name="ZoneTexte 18"/>
          <p:cNvSpPr txBox="1"/>
          <p:nvPr/>
        </p:nvSpPr>
        <p:spPr>
          <a:xfrm>
            <a:off x="1535061" y="1810166"/>
            <a:ext cx="567813" cy="307777"/>
          </a:xfrm>
          <a:prstGeom prst="rect">
            <a:avLst/>
          </a:prstGeom>
          <a:noFill/>
        </p:spPr>
        <p:txBody>
          <a:bodyPr wrap="square" rtlCol="0">
            <a:spAutoFit/>
          </a:bodyPr>
          <a:lstStyle/>
          <a:p>
            <a:r>
              <a:rPr lang="fr-FR" dirty="0" smtClean="0">
                <a:solidFill>
                  <a:schemeClr val="tx2">
                    <a:lumMod val="50000"/>
                  </a:schemeClr>
                </a:solidFill>
              </a:rPr>
              <a:t>= -1</a:t>
            </a:r>
            <a:endParaRPr lang="fr-FR" dirty="0">
              <a:solidFill>
                <a:schemeClr val="tx2">
                  <a:lumMod val="50000"/>
                </a:schemeClr>
              </a:solidFill>
            </a:endParaRPr>
          </a:p>
        </p:txBody>
      </p:sp>
      <p:sp>
        <p:nvSpPr>
          <p:cNvPr id="20" name="ZoneTexte 19"/>
          <p:cNvSpPr txBox="1"/>
          <p:nvPr/>
        </p:nvSpPr>
        <p:spPr>
          <a:xfrm>
            <a:off x="1535061" y="2147432"/>
            <a:ext cx="567813" cy="307777"/>
          </a:xfrm>
          <a:prstGeom prst="rect">
            <a:avLst/>
          </a:prstGeom>
          <a:noFill/>
        </p:spPr>
        <p:txBody>
          <a:bodyPr wrap="square" rtlCol="0">
            <a:spAutoFit/>
          </a:bodyPr>
          <a:lstStyle/>
          <a:p>
            <a:r>
              <a:rPr lang="fr-FR" dirty="0" smtClean="0">
                <a:solidFill>
                  <a:schemeClr val="tx2">
                    <a:lumMod val="50000"/>
                  </a:schemeClr>
                </a:solidFill>
              </a:rPr>
              <a:t>=  3</a:t>
            </a:r>
            <a:endParaRPr lang="fr-FR" dirty="0">
              <a:solidFill>
                <a:schemeClr val="tx2">
                  <a:lumMod val="50000"/>
                </a:schemeClr>
              </a:solidFill>
            </a:endParaRPr>
          </a:p>
        </p:txBody>
      </p:sp>
      <p:sp>
        <p:nvSpPr>
          <p:cNvPr id="21" name="ZoneTexte 20"/>
          <p:cNvSpPr txBox="1"/>
          <p:nvPr/>
        </p:nvSpPr>
        <p:spPr>
          <a:xfrm>
            <a:off x="1535061" y="2552953"/>
            <a:ext cx="567813" cy="307777"/>
          </a:xfrm>
          <a:prstGeom prst="rect">
            <a:avLst/>
          </a:prstGeom>
          <a:noFill/>
        </p:spPr>
        <p:txBody>
          <a:bodyPr wrap="square" rtlCol="0">
            <a:spAutoFit/>
          </a:bodyPr>
          <a:lstStyle/>
          <a:p>
            <a:r>
              <a:rPr lang="fr-FR" dirty="0" smtClean="0">
                <a:solidFill>
                  <a:schemeClr val="tx2">
                    <a:lumMod val="50000"/>
                  </a:schemeClr>
                </a:solidFill>
              </a:rPr>
              <a:t>= -2</a:t>
            </a:r>
            <a:endParaRPr lang="fr-FR" dirty="0">
              <a:solidFill>
                <a:schemeClr val="tx2">
                  <a:lumMod val="50000"/>
                </a:schemeClr>
              </a:solidFill>
            </a:endParaRPr>
          </a:p>
        </p:txBody>
      </p:sp>
      <p:sp>
        <p:nvSpPr>
          <p:cNvPr id="22" name="ZoneTexte 21"/>
          <p:cNvSpPr txBox="1"/>
          <p:nvPr/>
        </p:nvSpPr>
        <p:spPr>
          <a:xfrm>
            <a:off x="1506795" y="2860730"/>
            <a:ext cx="567813" cy="307777"/>
          </a:xfrm>
          <a:prstGeom prst="rect">
            <a:avLst/>
          </a:prstGeom>
          <a:noFill/>
        </p:spPr>
        <p:txBody>
          <a:bodyPr wrap="square" rtlCol="0">
            <a:spAutoFit/>
          </a:bodyPr>
          <a:lstStyle/>
          <a:p>
            <a:r>
              <a:rPr lang="fr-FR" dirty="0" smtClean="0">
                <a:solidFill>
                  <a:schemeClr val="tx2">
                    <a:lumMod val="50000"/>
                  </a:schemeClr>
                </a:solidFill>
              </a:rPr>
              <a:t>=  2</a:t>
            </a:r>
            <a:endParaRPr lang="fr-FR" dirty="0">
              <a:solidFill>
                <a:schemeClr val="tx2">
                  <a:lumMod val="50000"/>
                </a:schemeClr>
              </a:solidFill>
            </a:endParaRPr>
          </a:p>
        </p:txBody>
      </p:sp>
      <p:sp>
        <p:nvSpPr>
          <p:cNvPr id="23" name="ZoneTexte 22"/>
          <p:cNvSpPr txBox="1"/>
          <p:nvPr/>
        </p:nvSpPr>
        <p:spPr>
          <a:xfrm>
            <a:off x="1880417" y="1416387"/>
            <a:ext cx="179439" cy="261610"/>
          </a:xfrm>
          <a:prstGeom prst="rect">
            <a:avLst/>
          </a:prstGeom>
          <a:noFill/>
        </p:spPr>
        <p:txBody>
          <a:bodyPr wrap="square" rtlCol="0">
            <a:spAutoFit/>
          </a:bodyPr>
          <a:lstStyle/>
          <a:p>
            <a:r>
              <a:rPr lang="fr-FR" sz="1100" dirty="0" smtClean="0">
                <a:solidFill>
                  <a:schemeClr val="tx2">
                    <a:lumMod val="50000"/>
                  </a:schemeClr>
                </a:solidFill>
              </a:rPr>
              <a:t>2</a:t>
            </a:r>
            <a:endParaRPr lang="fr-FR" sz="1100" dirty="0">
              <a:solidFill>
                <a:schemeClr val="tx2">
                  <a:lumMod val="50000"/>
                </a:schemeClr>
              </a:solidFill>
            </a:endParaRPr>
          </a:p>
        </p:txBody>
      </p:sp>
      <p:sp>
        <p:nvSpPr>
          <p:cNvPr id="24" name="ZoneTexte 23"/>
          <p:cNvSpPr txBox="1"/>
          <p:nvPr/>
        </p:nvSpPr>
        <p:spPr>
          <a:xfrm>
            <a:off x="2563763" y="1430139"/>
            <a:ext cx="363793" cy="307777"/>
          </a:xfrm>
          <a:prstGeom prst="rect">
            <a:avLst/>
          </a:prstGeom>
          <a:noFill/>
        </p:spPr>
        <p:txBody>
          <a:bodyPr wrap="square" rtlCol="0">
            <a:spAutoFit/>
          </a:bodyPr>
          <a:lstStyle/>
          <a:p>
            <a:r>
              <a:rPr lang="fr-FR" dirty="0" smtClean="0">
                <a:solidFill>
                  <a:schemeClr val="tx2">
                    <a:lumMod val="50000"/>
                  </a:schemeClr>
                </a:solidFill>
              </a:rPr>
              <a:t>4</a:t>
            </a:r>
            <a:endParaRPr lang="fr-FR" dirty="0">
              <a:solidFill>
                <a:schemeClr val="tx2">
                  <a:lumMod val="50000"/>
                </a:schemeClr>
              </a:solidFill>
            </a:endParaRPr>
          </a:p>
        </p:txBody>
      </p:sp>
      <p:sp>
        <p:nvSpPr>
          <p:cNvPr id="25" name="ZoneTexte 24"/>
          <p:cNvSpPr txBox="1"/>
          <p:nvPr/>
        </p:nvSpPr>
        <p:spPr>
          <a:xfrm>
            <a:off x="1880417" y="1737916"/>
            <a:ext cx="179439" cy="261610"/>
          </a:xfrm>
          <a:prstGeom prst="rect">
            <a:avLst/>
          </a:prstGeom>
          <a:noFill/>
        </p:spPr>
        <p:txBody>
          <a:bodyPr wrap="square" rtlCol="0">
            <a:spAutoFit/>
          </a:bodyPr>
          <a:lstStyle/>
          <a:p>
            <a:r>
              <a:rPr lang="fr-FR" sz="1100" dirty="0" smtClean="0">
                <a:solidFill>
                  <a:schemeClr val="tx2">
                    <a:lumMod val="50000"/>
                  </a:schemeClr>
                </a:solidFill>
              </a:rPr>
              <a:t>2</a:t>
            </a:r>
            <a:endParaRPr lang="fr-FR" sz="1100" dirty="0">
              <a:solidFill>
                <a:schemeClr val="tx2">
                  <a:lumMod val="50000"/>
                </a:schemeClr>
              </a:solidFill>
            </a:endParaRPr>
          </a:p>
        </p:txBody>
      </p:sp>
      <p:sp>
        <p:nvSpPr>
          <p:cNvPr id="26" name="ZoneTexte 25"/>
          <p:cNvSpPr txBox="1"/>
          <p:nvPr/>
        </p:nvSpPr>
        <p:spPr>
          <a:xfrm>
            <a:off x="2544099" y="1728085"/>
            <a:ext cx="363793" cy="307777"/>
          </a:xfrm>
          <a:prstGeom prst="rect">
            <a:avLst/>
          </a:prstGeom>
          <a:noFill/>
        </p:spPr>
        <p:txBody>
          <a:bodyPr wrap="square" rtlCol="0">
            <a:spAutoFit/>
          </a:bodyPr>
          <a:lstStyle/>
          <a:p>
            <a:r>
              <a:rPr lang="fr-FR" dirty="0">
                <a:solidFill>
                  <a:schemeClr val="tx2">
                    <a:lumMod val="50000"/>
                  </a:schemeClr>
                </a:solidFill>
              </a:rPr>
              <a:t>1</a:t>
            </a:r>
          </a:p>
        </p:txBody>
      </p:sp>
      <p:sp>
        <p:nvSpPr>
          <p:cNvPr id="27" name="ZoneTexte 26"/>
          <p:cNvSpPr txBox="1"/>
          <p:nvPr/>
        </p:nvSpPr>
        <p:spPr>
          <a:xfrm>
            <a:off x="1895169" y="2109147"/>
            <a:ext cx="179439" cy="261610"/>
          </a:xfrm>
          <a:prstGeom prst="rect">
            <a:avLst/>
          </a:prstGeom>
          <a:noFill/>
        </p:spPr>
        <p:txBody>
          <a:bodyPr wrap="square" rtlCol="0">
            <a:spAutoFit/>
          </a:bodyPr>
          <a:lstStyle/>
          <a:p>
            <a:r>
              <a:rPr lang="fr-FR" sz="1100" dirty="0" smtClean="0">
                <a:solidFill>
                  <a:schemeClr val="tx2">
                    <a:lumMod val="50000"/>
                  </a:schemeClr>
                </a:solidFill>
              </a:rPr>
              <a:t>2</a:t>
            </a:r>
            <a:endParaRPr lang="fr-FR" sz="1100" dirty="0">
              <a:solidFill>
                <a:schemeClr val="tx2">
                  <a:lumMod val="50000"/>
                </a:schemeClr>
              </a:solidFill>
            </a:endParaRPr>
          </a:p>
        </p:txBody>
      </p:sp>
      <p:sp>
        <p:nvSpPr>
          <p:cNvPr id="28" name="ZoneTexte 27"/>
          <p:cNvSpPr txBox="1"/>
          <p:nvPr/>
        </p:nvSpPr>
        <p:spPr>
          <a:xfrm>
            <a:off x="2544098" y="2128228"/>
            <a:ext cx="363793" cy="307777"/>
          </a:xfrm>
          <a:prstGeom prst="rect">
            <a:avLst/>
          </a:prstGeom>
          <a:noFill/>
        </p:spPr>
        <p:txBody>
          <a:bodyPr wrap="square" rtlCol="0">
            <a:spAutoFit/>
          </a:bodyPr>
          <a:lstStyle/>
          <a:p>
            <a:r>
              <a:rPr lang="fr-FR" dirty="0" smtClean="0">
                <a:solidFill>
                  <a:schemeClr val="tx2">
                    <a:lumMod val="50000"/>
                  </a:schemeClr>
                </a:solidFill>
              </a:rPr>
              <a:t>9</a:t>
            </a:r>
            <a:endParaRPr lang="fr-FR" dirty="0">
              <a:solidFill>
                <a:schemeClr val="tx2">
                  <a:lumMod val="50000"/>
                </a:schemeClr>
              </a:solidFill>
            </a:endParaRPr>
          </a:p>
        </p:txBody>
      </p:sp>
      <p:sp>
        <p:nvSpPr>
          <p:cNvPr id="30" name="ZoneTexte 29"/>
          <p:cNvSpPr txBox="1"/>
          <p:nvPr/>
        </p:nvSpPr>
        <p:spPr>
          <a:xfrm>
            <a:off x="1895168" y="2538201"/>
            <a:ext cx="179439" cy="261610"/>
          </a:xfrm>
          <a:prstGeom prst="rect">
            <a:avLst/>
          </a:prstGeom>
          <a:noFill/>
        </p:spPr>
        <p:txBody>
          <a:bodyPr wrap="square" rtlCol="0">
            <a:spAutoFit/>
          </a:bodyPr>
          <a:lstStyle/>
          <a:p>
            <a:r>
              <a:rPr lang="fr-FR" sz="1100" dirty="0" smtClean="0">
                <a:solidFill>
                  <a:schemeClr val="tx2">
                    <a:lumMod val="50000"/>
                  </a:schemeClr>
                </a:solidFill>
              </a:rPr>
              <a:t>2</a:t>
            </a:r>
            <a:endParaRPr lang="fr-FR" sz="1100" dirty="0">
              <a:solidFill>
                <a:schemeClr val="tx2">
                  <a:lumMod val="50000"/>
                </a:schemeClr>
              </a:solidFill>
            </a:endParaRPr>
          </a:p>
        </p:txBody>
      </p:sp>
      <p:sp>
        <p:nvSpPr>
          <p:cNvPr id="31" name="ZoneTexte 30"/>
          <p:cNvSpPr txBox="1"/>
          <p:nvPr/>
        </p:nvSpPr>
        <p:spPr>
          <a:xfrm>
            <a:off x="2544097" y="2492033"/>
            <a:ext cx="363793" cy="307777"/>
          </a:xfrm>
          <a:prstGeom prst="rect">
            <a:avLst/>
          </a:prstGeom>
          <a:noFill/>
        </p:spPr>
        <p:txBody>
          <a:bodyPr wrap="square" rtlCol="0">
            <a:spAutoFit/>
          </a:bodyPr>
          <a:lstStyle/>
          <a:p>
            <a:r>
              <a:rPr lang="fr-FR" dirty="0">
                <a:solidFill>
                  <a:schemeClr val="tx2">
                    <a:lumMod val="50000"/>
                  </a:schemeClr>
                </a:solidFill>
              </a:rPr>
              <a:t>4</a:t>
            </a:r>
          </a:p>
        </p:txBody>
      </p:sp>
      <p:sp>
        <p:nvSpPr>
          <p:cNvPr id="32" name="ZoneTexte 31"/>
          <p:cNvSpPr txBox="1"/>
          <p:nvPr/>
        </p:nvSpPr>
        <p:spPr>
          <a:xfrm>
            <a:off x="1880417" y="2813042"/>
            <a:ext cx="179439" cy="261610"/>
          </a:xfrm>
          <a:prstGeom prst="rect">
            <a:avLst/>
          </a:prstGeom>
          <a:noFill/>
        </p:spPr>
        <p:txBody>
          <a:bodyPr wrap="square" rtlCol="0">
            <a:spAutoFit/>
          </a:bodyPr>
          <a:lstStyle/>
          <a:p>
            <a:r>
              <a:rPr lang="fr-FR" sz="1100" dirty="0" smtClean="0">
                <a:solidFill>
                  <a:schemeClr val="tx2">
                    <a:lumMod val="50000"/>
                  </a:schemeClr>
                </a:solidFill>
              </a:rPr>
              <a:t>2</a:t>
            </a:r>
            <a:endParaRPr lang="fr-FR" sz="1100" dirty="0">
              <a:solidFill>
                <a:schemeClr val="tx2">
                  <a:lumMod val="50000"/>
                </a:schemeClr>
              </a:solidFill>
            </a:endParaRPr>
          </a:p>
        </p:txBody>
      </p:sp>
      <p:sp>
        <p:nvSpPr>
          <p:cNvPr id="33" name="ZoneTexte 32"/>
          <p:cNvSpPr txBox="1"/>
          <p:nvPr/>
        </p:nvSpPr>
        <p:spPr>
          <a:xfrm>
            <a:off x="2534265" y="2813042"/>
            <a:ext cx="363793" cy="307777"/>
          </a:xfrm>
          <a:prstGeom prst="rect">
            <a:avLst/>
          </a:prstGeom>
          <a:noFill/>
        </p:spPr>
        <p:txBody>
          <a:bodyPr wrap="square" rtlCol="0">
            <a:spAutoFit/>
          </a:bodyPr>
          <a:lstStyle/>
          <a:p>
            <a:r>
              <a:rPr lang="fr-FR" dirty="0">
                <a:solidFill>
                  <a:schemeClr val="tx2">
                    <a:lumMod val="50000"/>
                  </a:schemeClr>
                </a:solidFill>
              </a:rPr>
              <a:t>4</a:t>
            </a:r>
          </a:p>
        </p:txBody>
      </p:sp>
      <p:cxnSp>
        <p:nvCxnSpPr>
          <p:cNvPr id="35" name="Connecteur droit avec flèche 34"/>
          <p:cNvCxnSpPr/>
          <p:nvPr/>
        </p:nvCxnSpPr>
        <p:spPr>
          <a:xfrm>
            <a:off x="2927556" y="1430139"/>
            <a:ext cx="0" cy="1584480"/>
          </a:xfrm>
          <a:prstGeom prst="straightConnector1">
            <a:avLst/>
          </a:prstGeom>
          <a:ln>
            <a:solidFill>
              <a:schemeClr val="tx2">
                <a:lumMod val="50000"/>
              </a:schemeClr>
            </a:solidFill>
            <a:tailEnd type="arrow"/>
          </a:ln>
        </p:spPr>
        <p:style>
          <a:lnRef idx="2">
            <a:schemeClr val="accent2"/>
          </a:lnRef>
          <a:fillRef idx="0">
            <a:schemeClr val="accent2"/>
          </a:fillRef>
          <a:effectRef idx="1">
            <a:schemeClr val="accent2"/>
          </a:effectRef>
          <a:fontRef idx="minor">
            <a:schemeClr val="tx1"/>
          </a:fontRef>
        </p:style>
      </p:cxnSp>
      <p:cxnSp>
        <p:nvCxnSpPr>
          <p:cNvPr id="37" name="Connecteur droit 36"/>
          <p:cNvCxnSpPr/>
          <p:nvPr/>
        </p:nvCxnSpPr>
        <p:spPr>
          <a:xfrm>
            <a:off x="2396614" y="3168508"/>
            <a:ext cx="530942" cy="0"/>
          </a:xfrm>
          <a:prstGeom prst="line">
            <a:avLst/>
          </a:prstGeom>
          <a:ln>
            <a:solidFill>
              <a:schemeClr val="accent2">
                <a:lumMod val="50000"/>
                <a:lumOff val="50000"/>
              </a:schemeClr>
            </a:solidFill>
          </a:ln>
        </p:spPr>
        <p:style>
          <a:lnRef idx="2">
            <a:schemeClr val="accent2"/>
          </a:lnRef>
          <a:fillRef idx="0">
            <a:schemeClr val="accent2"/>
          </a:fillRef>
          <a:effectRef idx="1">
            <a:schemeClr val="accent2"/>
          </a:effectRef>
          <a:fontRef idx="minor">
            <a:schemeClr val="tx1"/>
          </a:fontRef>
        </p:style>
      </p:cxnSp>
      <p:sp>
        <p:nvSpPr>
          <p:cNvPr id="39" name="ZoneTexte 38"/>
          <p:cNvSpPr txBox="1"/>
          <p:nvPr/>
        </p:nvSpPr>
        <p:spPr>
          <a:xfrm>
            <a:off x="1201994" y="3349369"/>
            <a:ext cx="943896" cy="307777"/>
          </a:xfrm>
          <a:prstGeom prst="rect">
            <a:avLst/>
          </a:prstGeom>
          <a:noFill/>
        </p:spPr>
        <p:txBody>
          <a:bodyPr wrap="square" rtlCol="0">
            <a:spAutoFit/>
          </a:bodyPr>
          <a:lstStyle/>
          <a:p>
            <a:r>
              <a:rPr lang="fr-FR" b="1" dirty="0" err="1" smtClean="0">
                <a:solidFill>
                  <a:schemeClr val="bg2">
                    <a:lumMod val="60000"/>
                    <a:lumOff val="40000"/>
                  </a:schemeClr>
                </a:solidFill>
              </a:rPr>
              <a:t>sum</a:t>
            </a:r>
            <a:endParaRPr lang="fr-FR" b="1" dirty="0">
              <a:solidFill>
                <a:schemeClr val="bg2">
                  <a:lumMod val="60000"/>
                  <a:lumOff val="40000"/>
                </a:schemeClr>
              </a:solidFill>
            </a:endParaRPr>
          </a:p>
        </p:txBody>
      </p:sp>
      <p:sp>
        <p:nvSpPr>
          <p:cNvPr id="40" name="ZoneTexte 39"/>
          <p:cNvSpPr txBox="1"/>
          <p:nvPr/>
        </p:nvSpPr>
        <p:spPr>
          <a:xfrm>
            <a:off x="2480188" y="3349368"/>
            <a:ext cx="530942" cy="307777"/>
          </a:xfrm>
          <a:prstGeom prst="rect">
            <a:avLst/>
          </a:prstGeom>
          <a:noFill/>
        </p:spPr>
        <p:txBody>
          <a:bodyPr wrap="square" rtlCol="0">
            <a:spAutoFit/>
          </a:bodyPr>
          <a:lstStyle/>
          <a:p>
            <a:r>
              <a:rPr lang="fr-FR" dirty="0" smtClean="0">
                <a:solidFill>
                  <a:schemeClr val="tx2">
                    <a:lumMod val="50000"/>
                  </a:schemeClr>
                </a:solidFill>
              </a:rPr>
              <a:t>22</a:t>
            </a:r>
            <a:endParaRPr lang="fr-FR" dirty="0">
              <a:solidFill>
                <a:schemeClr val="tx2">
                  <a:lumMod val="50000"/>
                </a:schemeClr>
              </a:solidFill>
            </a:endParaRPr>
          </a:p>
        </p:txBody>
      </p:sp>
      <p:sp>
        <p:nvSpPr>
          <p:cNvPr id="41" name="ZoneTexte 40"/>
          <p:cNvSpPr txBox="1"/>
          <p:nvPr/>
        </p:nvSpPr>
        <p:spPr>
          <a:xfrm>
            <a:off x="800097" y="3713616"/>
            <a:ext cx="2340077" cy="307777"/>
          </a:xfrm>
          <a:prstGeom prst="rect">
            <a:avLst/>
          </a:prstGeom>
          <a:noFill/>
        </p:spPr>
        <p:txBody>
          <a:bodyPr wrap="square" rtlCol="0">
            <a:spAutoFit/>
          </a:bodyPr>
          <a:lstStyle/>
          <a:p>
            <a:r>
              <a:rPr lang="fr-FR" dirty="0">
                <a:solidFill>
                  <a:schemeClr val="tx2">
                    <a:lumMod val="50000"/>
                  </a:schemeClr>
                </a:solidFill>
              </a:rPr>
              <a:t>∑</a:t>
            </a:r>
            <a:r>
              <a:rPr lang="fr-FR" dirty="0" smtClean="0">
                <a:solidFill>
                  <a:schemeClr val="tx2">
                    <a:lumMod val="50000"/>
                  </a:schemeClr>
                </a:solidFill>
              </a:rPr>
              <a:t>(Observation – </a:t>
            </a:r>
            <a:r>
              <a:rPr lang="fr-FR" dirty="0" err="1" smtClean="0">
                <a:solidFill>
                  <a:schemeClr val="tx2">
                    <a:lumMod val="50000"/>
                  </a:schemeClr>
                </a:solidFill>
              </a:rPr>
              <a:t>mean</a:t>
            </a:r>
            <a:r>
              <a:rPr lang="fr-FR" dirty="0" smtClean="0">
                <a:solidFill>
                  <a:schemeClr val="tx2">
                    <a:lumMod val="50000"/>
                  </a:schemeClr>
                </a:solidFill>
              </a:rPr>
              <a:t>)²</a:t>
            </a:r>
            <a:endParaRPr lang="fr-FR" dirty="0">
              <a:solidFill>
                <a:schemeClr val="tx2">
                  <a:lumMod val="50000"/>
                </a:schemeClr>
              </a:solidFill>
            </a:endParaRPr>
          </a:p>
        </p:txBody>
      </p:sp>
      <p:sp>
        <p:nvSpPr>
          <p:cNvPr id="43" name="ZoneTexte 42"/>
          <p:cNvSpPr txBox="1"/>
          <p:nvPr/>
        </p:nvSpPr>
        <p:spPr>
          <a:xfrm>
            <a:off x="3361389" y="1006316"/>
            <a:ext cx="943896" cy="307777"/>
          </a:xfrm>
          <a:prstGeom prst="rect">
            <a:avLst/>
          </a:prstGeom>
          <a:noFill/>
        </p:spPr>
        <p:txBody>
          <a:bodyPr wrap="square" rtlCol="0">
            <a:spAutoFit/>
          </a:bodyPr>
          <a:lstStyle/>
          <a:p>
            <a:r>
              <a:rPr lang="fr-FR" b="1" dirty="0" err="1" smtClean="0">
                <a:solidFill>
                  <a:schemeClr val="accent5">
                    <a:lumMod val="60000"/>
                    <a:lumOff val="40000"/>
                  </a:schemeClr>
                </a:solidFill>
              </a:rPr>
              <a:t>Sample</a:t>
            </a:r>
            <a:endParaRPr lang="fr-FR" b="1" dirty="0">
              <a:solidFill>
                <a:schemeClr val="accent5">
                  <a:lumMod val="60000"/>
                  <a:lumOff val="40000"/>
                </a:schemeClr>
              </a:solidFill>
            </a:endParaRPr>
          </a:p>
        </p:txBody>
      </p:sp>
      <p:sp>
        <p:nvSpPr>
          <p:cNvPr id="44" name="ZoneTexte 43"/>
          <p:cNvSpPr txBox="1"/>
          <p:nvPr/>
        </p:nvSpPr>
        <p:spPr>
          <a:xfrm>
            <a:off x="3363832" y="3289337"/>
            <a:ext cx="943896" cy="307777"/>
          </a:xfrm>
          <a:prstGeom prst="rect">
            <a:avLst/>
          </a:prstGeom>
          <a:noFill/>
        </p:spPr>
        <p:txBody>
          <a:bodyPr wrap="square" rtlCol="0">
            <a:spAutoFit/>
          </a:bodyPr>
          <a:lstStyle/>
          <a:p>
            <a:pPr algn="ctr"/>
            <a:r>
              <a:rPr lang="fr-FR" b="1" dirty="0" smtClean="0">
                <a:solidFill>
                  <a:schemeClr val="accent5">
                    <a:lumMod val="60000"/>
                    <a:lumOff val="40000"/>
                  </a:schemeClr>
                </a:solidFill>
              </a:rPr>
              <a:t>8</a:t>
            </a:r>
            <a:endParaRPr lang="fr-FR" b="1" dirty="0">
              <a:solidFill>
                <a:schemeClr val="accent5">
                  <a:lumMod val="60000"/>
                  <a:lumOff val="40000"/>
                </a:schemeClr>
              </a:solidFill>
            </a:endParaRPr>
          </a:p>
        </p:txBody>
      </p:sp>
      <p:sp>
        <p:nvSpPr>
          <p:cNvPr id="45" name="ZoneTexte 44"/>
          <p:cNvSpPr txBox="1"/>
          <p:nvPr/>
        </p:nvSpPr>
        <p:spPr>
          <a:xfrm>
            <a:off x="4038592" y="1360277"/>
            <a:ext cx="226142" cy="307777"/>
          </a:xfrm>
          <a:prstGeom prst="rect">
            <a:avLst/>
          </a:prstGeom>
          <a:noFill/>
        </p:spPr>
        <p:txBody>
          <a:bodyPr wrap="square" rtlCol="0">
            <a:spAutoFit/>
          </a:bodyPr>
          <a:lstStyle/>
          <a:p>
            <a:r>
              <a:rPr lang="fr-FR" dirty="0" smtClean="0">
                <a:solidFill>
                  <a:schemeClr val="accent5">
                    <a:lumMod val="60000"/>
                    <a:lumOff val="40000"/>
                  </a:schemeClr>
                </a:solidFill>
              </a:rPr>
              <a:t>-</a:t>
            </a:r>
            <a:endParaRPr lang="fr-FR" dirty="0">
              <a:solidFill>
                <a:schemeClr val="accent5">
                  <a:lumMod val="60000"/>
                  <a:lumOff val="40000"/>
                </a:schemeClr>
              </a:solidFill>
            </a:endParaRPr>
          </a:p>
        </p:txBody>
      </p:sp>
      <p:sp>
        <p:nvSpPr>
          <p:cNvPr id="46" name="ZoneTexte 45"/>
          <p:cNvSpPr txBox="1"/>
          <p:nvPr/>
        </p:nvSpPr>
        <p:spPr>
          <a:xfrm>
            <a:off x="4055798" y="1760420"/>
            <a:ext cx="417872" cy="307777"/>
          </a:xfrm>
          <a:prstGeom prst="rect">
            <a:avLst/>
          </a:prstGeom>
          <a:noFill/>
        </p:spPr>
        <p:txBody>
          <a:bodyPr wrap="square" rtlCol="0">
            <a:spAutoFit/>
          </a:bodyPr>
          <a:lstStyle/>
          <a:p>
            <a:r>
              <a:rPr lang="fr-FR" dirty="0" smtClean="0">
                <a:solidFill>
                  <a:schemeClr val="accent5">
                    <a:lumMod val="60000"/>
                    <a:lumOff val="40000"/>
                  </a:schemeClr>
                </a:solidFill>
              </a:rPr>
              <a:t>- 8</a:t>
            </a:r>
            <a:endParaRPr lang="fr-FR" dirty="0">
              <a:solidFill>
                <a:schemeClr val="accent5">
                  <a:lumMod val="60000"/>
                  <a:lumOff val="40000"/>
                </a:schemeClr>
              </a:solidFill>
            </a:endParaRPr>
          </a:p>
        </p:txBody>
      </p:sp>
      <p:sp>
        <p:nvSpPr>
          <p:cNvPr id="47" name="ZoneTexte 46"/>
          <p:cNvSpPr txBox="1"/>
          <p:nvPr/>
        </p:nvSpPr>
        <p:spPr>
          <a:xfrm>
            <a:off x="4038592" y="2073110"/>
            <a:ext cx="417872" cy="307777"/>
          </a:xfrm>
          <a:prstGeom prst="rect">
            <a:avLst/>
          </a:prstGeom>
          <a:noFill/>
        </p:spPr>
        <p:txBody>
          <a:bodyPr wrap="square" rtlCol="0">
            <a:spAutoFit/>
          </a:bodyPr>
          <a:lstStyle/>
          <a:p>
            <a:r>
              <a:rPr lang="fr-FR" dirty="0" smtClean="0">
                <a:solidFill>
                  <a:schemeClr val="accent5">
                    <a:lumMod val="60000"/>
                    <a:lumOff val="40000"/>
                  </a:schemeClr>
                </a:solidFill>
              </a:rPr>
              <a:t>- 8</a:t>
            </a:r>
            <a:endParaRPr lang="fr-FR" dirty="0">
              <a:solidFill>
                <a:schemeClr val="accent5">
                  <a:lumMod val="60000"/>
                  <a:lumOff val="40000"/>
                </a:schemeClr>
              </a:solidFill>
            </a:endParaRPr>
          </a:p>
        </p:txBody>
      </p:sp>
      <p:sp>
        <p:nvSpPr>
          <p:cNvPr id="48" name="ZoneTexte 47"/>
          <p:cNvSpPr txBox="1"/>
          <p:nvPr/>
        </p:nvSpPr>
        <p:spPr>
          <a:xfrm>
            <a:off x="4055798" y="2492923"/>
            <a:ext cx="417872" cy="307777"/>
          </a:xfrm>
          <a:prstGeom prst="rect">
            <a:avLst/>
          </a:prstGeom>
          <a:noFill/>
        </p:spPr>
        <p:txBody>
          <a:bodyPr wrap="square" rtlCol="0">
            <a:spAutoFit/>
          </a:bodyPr>
          <a:lstStyle/>
          <a:p>
            <a:r>
              <a:rPr lang="fr-FR" dirty="0" smtClean="0">
                <a:solidFill>
                  <a:schemeClr val="accent5">
                    <a:lumMod val="60000"/>
                    <a:lumOff val="40000"/>
                  </a:schemeClr>
                </a:solidFill>
              </a:rPr>
              <a:t>- 8</a:t>
            </a:r>
            <a:endParaRPr lang="fr-FR" dirty="0">
              <a:solidFill>
                <a:schemeClr val="accent5">
                  <a:lumMod val="60000"/>
                  <a:lumOff val="40000"/>
                </a:schemeClr>
              </a:solidFill>
            </a:endParaRPr>
          </a:p>
        </p:txBody>
      </p:sp>
      <p:sp>
        <p:nvSpPr>
          <p:cNvPr id="49" name="ZoneTexte 48"/>
          <p:cNvSpPr txBox="1"/>
          <p:nvPr/>
        </p:nvSpPr>
        <p:spPr>
          <a:xfrm>
            <a:off x="4055798" y="2800700"/>
            <a:ext cx="417872" cy="307777"/>
          </a:xfrm>
          <a:prstGeom prst="rect">
            <a:avLst/>
          </a:prstGeom>
          <a:noFill/>
        </p:spPr>
        <p:txBody>
          <a:bodyPr wrap="square" rtlCol="0">
            <a:spAutoFit/>
          </a:bodyPr>
          <a:lstStyle/>
          <a:p>
            <a:r>
              <a:rPr lang="fr-FR" dirty="0" smtClean="0">
                <a:solidFill>
                  <a:schemeClr val="accent5">
                    <a:lumMod val="60000"/>
                    <a:lumOff val="40000"/>
                  </a:schemeClr>
                </a:solidFill>
              </a:rPr>
              <a:t>- 8</a:t>
            </a:r>
            <a:endParaRPr lang="fr-FR" dirty="0">
              <a:solidFill>
                <a:schemeClr val="accent5">
                  <a:lumMod val="60000"/>
                  <a:lumOff val="40000"/>
                </a:schemeClr>
              </a:solidFill>
            </a:endParaRPr>
          </a:p>
        </p:txBody>
      </p:sp>
      <p:sp>
        <p:nvSpPr>
          <p:cNvPr id="50" name="ZoneTexte 49"/>
          <p:cNvSpPr txBox="1"/>
          <p:nvPr/>
        </p:nvSpPr>
        <p:spPr>
          <a:xfrm>
            <a:off x="4473669" y="1370108"/>
            <a:ext cx="567813" cy="307777"/>
          </a:xfrm>
          <a:prstGeom prst="rect">
            <a:avLst/>
          </a:prstGeom>
          <a:noFill/>
        </p:spPr>
        <p:txBody>
          <a:bodyPr wrap="square" rtlCol="0">
            <a:spAutoFit/>
          </a:bodyPr>
          <a:lstStyle/>
          <a:p>
            <a:r>
              <a:rPr lang="fr-FR" dirty="0" smtClean="0">
                <a:solidFill>
                  <a:schemeClr val="accent5">
                    <a:lumMod val="60000"/>
                    <a:lumOff val="40000"/>
                  </a:schemeClr>
                </a:solidFill>
              </a:rPr>
              <a:t>=  2</a:t>
            </a:r>
            <a:endParaRPr lang="fr-FR" dirty="0">
              <a:solidFill>
                <a:schemeClr val="accent5">
                  <a:lumMod val="60000"/>
                  <a:lumOff val="40000"/>
                </a:schemeClr>
              </a:solidFill>
            </a:endParaRPr>
          </a:p>
        </p:txBody>
      </p:sp>
      <p:sp>
        <p:nvSpPr>
          <p:cNvPr id="51" name="ZoneTexte 50"/>
          <p:cNvSpPr txBox="1"/>
          <p:nvPr/>
        </p:nvSpPr>
        <p:spPr>
          <a:xfrm>
            <a:off x="4484730" y="1750135"/>
            <a:ext cx="567813" cy="307777"/>
          </a:xfrm>
          <a:prstGeom prst="rect">
            <a:avLst/>
          </a:prstGeom>
          <a:noFill/>
        </p:spPr>
        <p:txBody>
          <a:bodyPr wrap="square" rtlCol="0">
            <a:spAutoFit/>
          </a:bodyPr>
          <a:lstStyle/>
          <a:p>
            <a:r>
              <a:rPr lang="fr-FR" dirty="0" smtClean="0">
                <a:solidFill>
                  <a:schemeClr val="accent5">
                    <a:lumMod val="60000"/>
                    <a:lumOff val="40000"/>
                  </a:schemeClr>
                </a:solidFill>
              </a:rPr>
              <a:t>=  0</a:t>
            </a:r>
            <a:endParaRPr lang="fr-FR" dirty="0">
              <a:solidFill>
                <a:schemeClr val="accent5">
                  <a:lumMod val="60000"/>
                  <a:lumOff val="40000"/>
                </a:schemeClr>
              </a:solidFill>
            </a:endParaRPr>
          </a:p>
        </p:txBody>
      </p:sp>
      <p:sp>
        <p:nvSpPr>
          <p:cNvPr id="52" name="ZoneTexte 51"/>
          <p:cNvSpPr txBox="1"/>
          <p:nvPr/>
        </p:nvSpPr>
        <p:spPr>
          <a:xfrm>
            <a:off x="4546179" y="2086352"/>
            <a:ext cx="567813" cy="307777"/>
          </a:xfrm>
          <a:prstGeom prst="rect">
            <a:avLst/>
          </a:prstGeom>
          <a:noFill/>
        </p:spPr>
        <p:txBody>
          <a:bodyPr wrap="square" rtlCol="0">
            <a:spAutoFit/>
          </a:bodyPr>
          <a:lstStyle/>
          <a:p>
            <a:r>
              <a:rPr lang="fr-FR" dirty="0" smtClean="0">
                <a:solidFill>
                  <a:schemeClr val="accent5">
                    <a:lumMod val="60000"/>
                    <a:lumOff val="40000"/>
                  </a:schemeClr>
                </a:solidFill>
              </a:rPr>
              <a:t>= -1</a:t>
            </a:r>
            <a:endParaRPr lang="fr-FR" dirty="0">
              <a:solidFill>
                <a:schemeClr val="accent5">
                  <a:lumMod val="60000"/>
                  <a:lumOff val="40000"/>
                </a:schemeClr>
              </a:solidFill>
            </a:endParaRPr>
          </a:p>
        </p:txBody>
      </p:sp>
      <p:sp>
        <p:nvSpPr>
          <p:cNvPr id="53" name="ZoneTexte 52"/>
          <p:cNvSpPr txBox="1"/>
          <p:nvPr/>
        </p:nvSpPr>
        <p:spPr>
          <a:xfrm>
            <a:off x="4484730" y="2492922"/>
            <a:ext cx="567813" cy="307777"/>
          </a:xfrm>
          <a:prstGeom prst="rect">
            <a:avLst/>
          </a:prstGeom>
          <a:noFill/>
        </p:spPr>
        <p:txBody>
          <a:bodyPr wrap="square" rtlCol="0">
            <a:spAutoFit/>
          </a:bodyPr>
          <a:lstStyle/>
          <a:p>
            <a:r>
              <a:rPr lang="fr-FR" dirty="0" smtClean="0">
                <a:solidFill>
                  <a:schemeClr val="accent5">
                    <a:lumMod val="60000"/>
                    <a:lumOff val="40000"/>
                  </a:schemeClr>
                </a:solidFill>
              </a:rPr>
              <a:t>= -3</a:t>
            </a:r>
            <a:endParaRPr lang="fr-FR" dirty="0">
              <a:solidFill>
                <a:schemeClr val="accent5">
                  <a:lumMod val="60000"/>
                  <a:lumOff val="40000"/>
                </a:schemeClr>
              </a:solidFill>
            </a:endParaRPr>
          </a:p>
        </p:txBody>
      </p:sp>
      <p:sp>
        <p:nvSpPr>
          <p:cNvPr id="54" name="ZoneTexte 53"/>
          <p:cNvSpPr txBox="1"/>
          <p:nvPr/>
        </p:nvSpPr>
        <p:spPr>
          <a:xfrm>
            <a:off x="4456464" y="2800699"/>
            <a:ext cx="567813" cy="307777"/>
          </a:xfrm>
          <a:prstGeom prst="rect">
            <a:avLst/>
          </a:prstGeom>
          <a:noFill/>
        </p:spPr>
        <p:txBody>
          <a:bodyPr wrap="square" rtlCol="0">
            <a:spAutoFit/>
          </a:bodyPr>
          <a:lstStyle/>
          <a:p>
            <a:r>
              <a:rPr lang="fr-FR" dirty="0" smtClean="0">
                <a:solidFill>
                  <a:schemeClr val="accent5">
                    <a:lumMod val="60000"/>
                    <a:lumOff val="40000"/>
                  </a:schemeClr>
                </a:solidFill>
              </a:rPr>
              <a:t>=  2</a:t>
            </a:r>
            <a:endParaRPr lang="fr-FR" dirty="0">
              <a:solidFill>
                <a:schemeClr val="accent5">
                  <a:lumMod val="60000"/>
                  <a:lumOff val="40000"/>
                </a:schemeClr>
              </a:solidFill>
            </a:endParaRPr>
          </a:p>
        </p:txBody>
      </p:sp>
      <p:sp>
        <p:nvSpPr>
          <p:cNvPr id="55" name="ZoneTexte 54"/>
          <p:cNvSpPr txBox="1"/>
          <p:nvPr/>
        </p:nvSpPr>
        <p:spPr>
          <a:xfrm>
            <a:off x="4830086" y="1356356"/>
            <a:ext cx="179439" cy="261610"/>
          </a:xfrm>
          <a:prstGeom prst="rect">
            <a:avLst/>
          </a:prstGeom>
          <a:noFill/>
        </p:spPr>
        <p:txBody>
          <a:bodyPr wrap="square" rtlCol="0">
            <a:spAutoFit/>
          </a:bodyPr>
          <a:lstStyle/>
          <a:p>
            <a:r>
              <a:rPr lang="fr-FR" sz="1100" dirty="0" smtClean="0">
                <a:solidFill>
                  <a:schemeClr val="accent5">
                    <a:lumMod val="60000"/>
                    <a:lumOff val="40000"/>
                  </a:schemeClr>
                </a:solidFill>
              </a:rPr>
              <a:t>2</a:t>
            </a:r>
            <a:endParaRPr lang="fr-FR" sz="1100" dirty="0">
              <a:solidFill>
                <a:schemeClr val="accent5">
                  <a:lumMod val="60000"/>
                  <a:lumOff val="40000"/>
                </a:schemeClr>
              </a:solidFill>
            </a:endParaRPr>
          </a:p>
        </p:txBody>
      </p:sp>
      <p:sp>
        <p:nvSpPr>
          <p:cNvPr id="56" name="ZoneTexte 55"/>
          <p:cNvSpPr txBox="1"/>
          <p:nvPr/>
        </p:nvSpPr>
        <p:spPr>
          <a:xfrm>
            <a:off x="5513432" y="1370108"/>
            <a:ext cx="363793" cy="307777"/>
          </a:xfrm>
          <a:prstGeom prst="rect">
            <a:avLst/>
          </a:prstGeom>
          <a:noFill/>
        </p:spPr>
        <p:txBody>
          <a:bodyPr wrap="square" rtlCol="0">
            <a:spAutoFit/>
          </a:bodyPr>
          <a:lstStyle/>
          <a:p>
            <a:r>
              <a:rPr lang="fr-FR" dirty="0" smtClean="0">
                <a:solidFill>
                  <a:schemeClr val="accent5">
                    <a:lumMod val="60000"/>
                    <a:lumOff val="40000"/>
                  </a:schemeClr>
                </a:solidFill>
              </a:rPr>
              <a:t>4</a:t>
            </a:r>
            <a:endParaRPr lang="fr-FR" dirty="0">
              <a:solidFill>
                <a:schemeClr val="accent5">
                  <a:lumMod val="60000"/>
                  <a:lumOff val="40000"/>
                </a:schemeClr>
              </a:solidFill>
            </a:endParaRPr>
          </a:p>
        </p:txBody>
      </p:sp>
      <p:sp>
        <p:nvSpPr>
          <p:cNvPr id="57" name="ZoneTexte 56"/>
          <p:cNvSpPr txBox="1"/>
          <p:nvPr/>
        </p:nvSpPr>
        <p:spPr>
          <a:xfrm>
            <a:off x="4830086" y="1677885"/>
            <a:ext cx="179439" cy="261610"/>
          </a:xfrm>
          <a:prstGeom prst="rect">
            <a:avLst/>
          </a:prstGeom>
          <a:noFill/>
        </p:spPr>
        <p:txBody>
          <a:bodyPr wrap="square" rtlCol="0">
            <a:spAutoFit/>
          </a:bodyPr>
          <a:lstStyle/>
          <a:p>
            <a:r>
              <a:rPr lang="fr-FR" sz="1100" dirty="0" smtClean="0">
                <a:solidFill>
                  <a:schemeClr val="accent5">
                    <a:lumMod val="60000"/>
                    <a:lumOff val="40000"/>
                  </a:schemeClr>
                </a:solidFill>
              </a:rPr>
              <a:t>2</a:t>
            </a:r>
            <a:endParaRPr lang="fr-FR" sz="1100" dirty="0">
              <a:solidFill>
                <a:schemeClr val="accent5">
                  <a:lumMod val="60000"/>
                  <a:lumOff val="40000"/>
                </a:schemeClr>
              </a:solidFill>
            </a:endParaRPr>
          </a:p>
        </p:txBody>
      </p:sp>
      <p:sp>
        <p:nvSpPr>
          <p:cNvPr id="58" name="ZoneTexte 57"/>
          <p:cNvSpPr txBox="1"/>
          <p:nvPr/>
        </p:nvSpPr>
        <p:spPr>
          <a:xfrm>
            <a:off x="5493768" y="1668054"/>
            <a:ext cx="363793" cy="307777"/>
          </a:xfrm>
          <a:prstGeom prst="rect">
            <a:avLst/>
          </a:prstGeom>
          <a:noFill/>
        </p:spPr>
        <p:txBody>
          <a:bodyPr wrap="square" rtlCol="0">
            <a:spAutoFit/>
          </a:bodyPr>
          <a:lstStyle/>
          <a:p>
            <a:r>
              <a:rPr lang="fr-FR" dirty="0" smtClean="0">
                <a:solidFill>
                  <a:schemeClr val="accent5">
                    <a:lumMod val="60000"/>
                    <a:lumOff val="40000"/>
                  </a:schemeClr>
                </a:solidFill>
              </a:rPr>
              <a:t>0</a:t>
            </a:r>
            <a:endParaRPr lang="fr-FR" dirty="0">
              <a:solidFill>
                <a:schemeClr val="accent5">
                  <a:lumMod val="60000"/>
                  <a:lumOff val="40000"/>
                </a:schemeClr>
              </a:solidFill>
            </a:endParaRPr>
          </a:p>
        </p:txBody>
      </p:sp>
      <p:sp>
        <p:nvSpPr>
          <p:cNvPr id="59" name="ZoneTexte 58"/>
          <p:cNvSpPr txBox="1"/>
          <p:nvPr/>
        </p:nvSpPr>
        <p:spPr>
          <a:xfrm>
            <a:off x="4844838" y="2049116"/>
            <a:ext cx="179439" cy="261610"/>
          </a:xfrm>
          <a:prstGeom prst="rect">
            <a:avLst/>
          </a:prstGeom>
          <a:noFill/>
        </p:spPr>
        <p:txBody>
          <a:bodyPr wrap="square" rtlCol="0">
            <a:spAutoFit/>
          </a:bodyPr>
          <a:lstStyle/>
          <a:p>
            <a:r>
              <a:rPr lang="fr-FR" sz="1100" dirty="0" smtClean="0">
                <a:solidFill>
                  <a:schemeClr val="accent5">
                    <a:lumMod val="60000"/>
                    <a:lumOff val="40000"/>
                  </a:schemeClr>
                </a:solidFill>
              </a:rPr>
              <a:t>2</a:t>
            </a:r>
            <a:endParaRPr lang="fr-FR" sz="1100" dirty="0">
              <a:solidFill>
                <a:schemeClr val="accent5">
                  <a:lumMod val="60000"/>
                  <a:lumOff val="40000"/>
                </a:schemeClr>
              </a:solidFill>
            </a:endParaRPr>
          </a:p>
        </p:txBody>
      </p:sp>
      <p:sp>
        <p:nvSpPr>
          <p:cNvPr id="60" name="ZoneTexte 59"/>
          <p:cNvSpPr txBox="1"/>
          <p:nvPr/>
        </p:nvSpPr>
        <p:spPr>
          <a:xfrm>
            <a:off x="5513432" y="2086063"/>
            <a:ext cx="363793" cy="307777"/>
          </a:xfrm>
          <a:prstGeom prst="rect">
            <a:avLst/>
          </a:prstGeom>
          <a:noFill/>
        </p:spPr>
        <p:txBody>
          <a:bodyPr wrap="square" rtlCol="0">
            <a:spAutoFit/>
          </a:bodyPr>
          <a:lstStyle/>
          <a:p>
            <a:r>
              <a:rPr lang="fr-FR" dirty="0" smtClean="0">
                <a:solidFill>
                  <a:schemeClr val="accent5">
                    <a:lumMod val="60000"/>
                    <a:lumOff val="40000"/>
                  </a:schemeClr>
                </a:solidFill>
              </a:rPr>
              <a:t>1</a:t>
            </a:r>
            <a:endParaRPr lang="fr-FR" dirty="0">
              <a:solidFill>
                <a:schemeClr val="accent5">
                  <a:lumMod val="60000"/>
                  <a:lumOff val="40000"/>
                </a:schemeClr>
              </a:solidFill>
            </a:endParaRPr>
          </a:p>
        </p:txBody>
      </p:sp>
      <p:sp>
        <p:nvSpPr>
          <p:cNvPr id="61" name="ZoneTexte 60"/>
          <p:cNvSpPr txBox="1"/>
          <p:nvPr/>
        </p:nvSpPr>
        <p:spPr>
          <a:xfrm>
            <a:off x="4844837" y="2478170"/>
            <a:ext cx="179439" cy="261610"/>
          </a:xfrm>
          <a:prstGeom prst="rect">
            <a:avLst/>
          </a:prstGeom>
          <a:noFill/>
        </p:spPr>
        <p:txBody>
          <a:bodyPr wrap="square" rtlCol="0">
            <a:spAutoFit/>
          </a:bodyPr>
          <a:lstStyle/>
          <a:p>
            <a:r>
              <a:rPr lang="fr-FR" sz="1100" dirty="0" smtClean="0">
                <a:solidFill>
                  <a:schemeClr val="accent5">
                    <a:lumMod val="60000"/>
                    <a:lumOff val="40000"/>
                  </a:schemeClr>
                </a:solidFill>
              </a:rPr>
              <a:t>2</a:t>
            </a:r>
            <a:endParaRPr lang="fr-FR" sz="1100" dirty="0">
              <a:solidFill>
                <a:schemeClr val="accent5">
                  <a:lumMod val="60000"/>
                  <a:lumOff val="40000"/>
                </a:schemeClr>
              </a:solidFill>
            </a:endParaRPr>
          </a:p>
        </p:txBody>
      </p:sp>
      <p:sp>
        <p:nvSpPr>
          <p:cNvPr id="62" name="ZoneTexte 61"/>
          <p:cNvSpPr txBox="1"/>
          <p:nvPr/>
        </p:nvSpPr>
        <p:spPr>
          <a:xfrm>
            <a:off x="5493766" y="2432002"/>
            <a:ext cx="363793" cy="307777"/>
          </a:xfrm>
          <a:prstGeom prst="rect">
            <a:avLst/>
          </a:prstGeom>
          <a:noFill/>
        </p:spPr>
        <p:txBody>
          <a:bodyPr wrap="square" rtlCol="0">
            <a:spAutoFit/>
          </a:bodyPr>
          <a:lstStyle/>
          <a:p>
            <a:r>
              <a:rPr lang="fr-FR" dirty="0" smtClean="0">
                <a:solidFill>
                  <a:schemeClr val="accent5">
                    <a:lumMod val="60000"/>
                    <a:lumOff val="40000"/>
                  </a:schemeClr>
                </a:solidFill>
              </a:rPr>
              <a:t>9</a:t>
            </a:r>
            <a:endParaRPr lang="fr-FR" dirty="0">
              <a:solidFill>
                <a:schemeClr val="accent5">
                  <a:lumMod val="60000"/>
                  <a:lumOff val="40000"/>
                </a:schemeClr>
              </a:solidFill>
            </a:endParaRPr>
          </a:p>
        </p:txBody>
      </p:sp>
      <p:sp>
        <p:nvSpPr>
          <p:cNvPr id="63" name="ZoneTexte 62"/>
          <p:cNvSpPr txBox="1"/>
          <p:nvPr/>
        </p:nvSpPr>
        <p:spPr>
          <a:xfrm>
            <a:off x="4830086" y="2753011"/>
            <a:ext cx="179439" cy="261610"/>
          </a:xfrm>
          <a:prstGeom prst="rect">
            <a:avLst/>
          </a:prstGeom>
          <a:noFill/>
        </p:spPr>
        <p:txBody>
          <a:bodyPr wrap="square" rtlCol="0">
            <a:spAutoFit/>
          </a:bodyPr>
          <a:lstStyle/>
          <a:p>
            <a:r>
              <a:rPr lang="fr-FR" sz="1100" dirty="0" smtClean="0">
                <a:solidFill>
                  <a:schemeClr val="accent5">
                    <a:lumMod val="60000"/>
                    <a:lumOff val="40000"/>
                  </a:schemeClr>
                </a:solidFill>
              </a:rPr>
              <a:t>2</a:t>
            </a:r>
            <a:endParaRPr lang="fr-FR" sz="1100" dirty="0">
              <a:solidFill>
                <a:schemeClr val="accent5">
                  <a:lumMod val="60000"/>
                  <a:lumOff val="40000"/>
                </a:schemeClr>
              </a:solidFill>
            </a:endParaRPr>
          </a:p>
        </p:txBody>
      </p:sp>
      <p:sp>
        <p:nvSpPr>
          <p:cNvPr id="64" name="ZoneTexte 63"/>
          <p:cNvSpPr txBox="1"/>
          <p:nvPr/>
        </p:nvSpPr>
        <p:spPr>
          <a:xfrm>
            <a:off x="5483934" y="2753011"/>
            <a:ext cx="363793" cy="307777"/>
          </a:xfrm>
          <a:prstGeom prst="rect">
            <a:avLst/>
          </a:prstGeom>
          <a:noFill/>
        </p:spPr>
        <p:txBody>
          <a:bodyPr wrap="square" rtlCol="0">
            <a:spAutoFit/>
          </a:bodyPr>
          <a:lstStyle/>
          <a:p>
            <a:r>
              <a:rPr lang="fr-FR" dirty="0">
                <a:solidFill>
                  <a:schemeClr val="accent5">
                    <a:lumMod val="60000"/>
                    <a:lumOff val="40000"/>
                  </a:schemeClr>
                </a:solidFill>
              </a:rPr>
              <a:t>4</a:t>
            </a:r>
          </a:p>
        </p:txBody>
      </p:sp>
      <p:cxnSp>
        <p:nvCxnSpPr>
          <p:cNvPr id="65" name="Connecteur droit avec flèche 64"/>
          <p:cNvCxnSpPr/>
          <p:nvPr/>
        </p:nvCxnSpPr>
        <p:spPr>
          <a:xfrm>
            <a:off x="5877225" y="1370108"/>
            <a:ext cx="0" cy="1584480"/>
          </a:xfrm>
          <a:prstGeom prst="straightConnector1">
            <a:avLst/>
          </a:prstGeom>
          <a:ln>
            <a:solidFill>
              <a:schemeClr val="accent5">
                <a:lumMod val="60000"/>
                <a:lumOff val="40000"/>
              </a:schemeClr>
            </a:solidFill>
            <a:tailEnd type="arrow"/>
          </a:ln>
        </p:spPr>
        <p:style>
          <a:lnRef idx="2">
            <a:schemeClr val="accent2"/>
          </a:lnRef>
          <a:fillRef idx="0">
            <a:schemeClr val="accent2"/>
          </a:fillRef>
          <a:effectRef idx="1">
            <a:schemeClr val="accent2"/>
          </a:effectRef>
          <a:fontRef idx="minor">
            <a:schemeClr val="tx1"/>
          </a:fontRef>
        </p:style>
      </p:cxnSp>
      <p:cxnSp>
        <p:nvCxnSpPr>
          <p:cNvPr id="66" name="Connecteur droit 65"/>
          <p:cNvCxnSpPr/>
          <p:nvPr/>
        </p:nvCxnSpPr>
        <p:spPr>
          <a:xfrm>
            <a:off x="5346283" y="3108477"/>
            <a:ext cx="530942" cy="0"/>
          </a:xfrm>
          <a:prstGeom prst="line">
            <a:avLst/>
          </a:prstGeom>
          <a:ln>
            <a:solidFill>
              <a:schemeClr val="accent5">
                <a:lumMod val="60000"/>
                <a:lumOff val="40000"/>
              </a:schemeClr>
            </a:solidFill>
          </a:ln>
        </p:spPr>
        <p:style>
          <a:lnRef idx="2">
            <a:schemeClr val="accent2"/>
          </a:lnRef>
          <a:fillRef idx="0">
            <a:schemeClr val="accent2"/>
          </a:fillRef>
          <a:effectRef idx="1">
            <a:schemeClr val="accent2"/>
          </a:effectRef>
          <a:fontRef idx="minor">
            <a:schemeClr val="tx1"/>
          </a:fontRef>
        </p:style>
      </p:cxnSp>
      <p:sp>
        <p:nvSpPr>
          <p:cNvPr id="68" name="ZoneTexte 67"/>
          <p:cNvSpPr txBox="1"/>
          <p:nvPr/>
        </p:nvSpPr>
        <p:spPr>
          <a:xfrm>
            <a:off x="5429857" y="3289337"/>
            <a:ext cx="530942" cy="307777"/>
          </a:xfrm>
          <a:prstGeom prst="rect">
            <a:avLst/>
          </a:prstGeom>
          <a:noFill/>
        </p:spPr>
        <p:txBody>
          <a:bodyPr wrap="square" rtlCol="0">
            <a:spAutoFit/>
          </a:bodyPr>
          <a:lstStyle/>
          <a:p>
            <a:r>
              <a:rPr lang="fr-FR" dirty="0" smtClean="0">
                <a:solidFill>
                  <a:schemeClr val="accent5">
                    <a:lumMod val="60000"/>
                    <a:lumOff val="40000"/>
                  </a:schemeClr>
                </a:solidFill>
              </a:rPr>
              <a:t>18</a:t>
            </a:r>
            <a:endParaRPr lang="fr-FR" dirty="0">
              <a:solidFill>
                <a:schemeClr val="accent5">
                  <a:lumMod val="60000"/>
                  <a:lumOff val="40000"/>
                </a:schemeClr>
              </a:solidFill>
            </a:endParaRPr>
          </a:p>
        </p:txBody>
      </p:sp>
      <p:sp>
        <p:nvSpPr>
          <p:cNvPr id="71" name="ZoneTexte 70"/>
          <p:cNvSpPr txBox="1"/>
          <p:nvPr/>
        </p:nvSpPr>
        <p:spPr>
          <a:xfrm>
            <a:off x="6268065" y="1006317"/>
            <a:ext cx="943896" cy="307777"/>
          </a:xfrm>
          <a:prstGeom prst="rect">
            <a:avLst/>
          </a:prstGeom>
          <a:noFill/>
        </p:spPr>
        <p:txBody>
          <a:bodyPr wrap="square" rtlCol="0">
            <a:spAutoFit/>
          </a:bodyPr>
          <a:lstStyle/>
          <a:p>
            <a:r>
              <a:rPr lang="fr-FR" b="1" dirty="0" err="1" smtClean="0">
                <a:solidFill>
                  <a:schemeClr val="accent4">
                    <a:lumMod val="75000"/>
                  </a:schemeClr>
                </a:solidFill>
              </a:rPr>
              <a:t>Sample</a:t>
            </a:r>
            <a:endParaRPr lang="fr-FR" b="1" dirty="0">
              <a:solidFill>
                <a:schemeClr val="accent4">
                  <a:lumMod val="75000"/>
                </a:schemeClr>
              </a:solidFill>
            </a:endParaRPr>
          </a:p>
        </p:txBody>
      </p:sp>
      <p:sp>
        <p:nvSpPr>
          <p:cNvPr id="72" name="ZoneTexte 71"/>
          <p:cNvSpPr txBox="1"/>
          <p:nvPr/>
        </p:nvSpPr>
        <p:spPr>
          <a:xfrm>
            <a:off x="6268065" y="3243156"/>
            <a:ext cx="943896" cy="307777"/>
          </a:xfrm>
          <a:prstGeom prst="rect">
            <a:avLst/>
          </a:prstGeom>
          <a:noFill/>
        </p:spPr>
        <p:txBody>
          <a:bodyPr wrap="square" rtlCol="0">
            <a:spAutoFit/>
          </a:bodyPr>
          <a:lstStyle/>
          <a:p>
            <a:pPr algn="ctr"/>
            <a:r>
              <a:rPr lang="fr-FR" b="1" dirty="0" smtClean="0">
                <a:solidFill>
                  <a:schemeClr val="accent4">
                    <a:lumMod val="75000"/>
                  </a:schemeClr>
                </a:solidFill>
              </a:rPr>
              <a:t>13</a:t>
            </a:r>
            <a:endParaRPr lang="fr-FR" b="1" dirty="0">
              <a:solidFill>
                <a:schemeClr val="accent4">
                  <a:lumMod val="75000"/>
                </a:schemeClr>
              </a:solidFill>
            </a:endParaRPr>
          </a:p>
        </p:txBody>
      </p:sp>
      <p:sp>
        <p:nvSpPr>
          <p:cNvPr id="73" name="ZoneTexte 72"/>
          <p:cNvSpPr txBox="1"/>
          <p:nvPr/>
        </p:nvSpPr>
        <p:spPr>
          <a:xfrm>
            <a:off x="6887496" y="1314094"/>
            <a:ext cx="226142" cy="307777"/>
          </a:xfrm>
          <a:prstGeom prst="rect">
            <a:avLst/>
          </a:prstGeom>
          <a:noFill/>
        </p:spPr>
        <p:txBody>
          <a:bodyPr wrap="square" rtlCol="0">
            <a:spAutoFit/>
          </a:bodyPr>
          <a:lstStyle/>
          <a:p>
            <a:r>
              <a:rPr lang="fr-FR" dirty="0" smtClean="0">
                <a:solidFill>
                  <a:schemeClr val="accent4">
                    <a:lumMod val="75000"/>
                  </a:schemeClr>
                </a:solidFill>
              </a:rPr>
              <a:t>-</a:t>
            </a:r>
            <a:endParaRPr lang="fr-FR" dirty="0">
              <a:solidFill>
                <a:schemeClr val="accent4">
                  <a:lumMod val="75000"/>
                </a:schemeClr>
              </a:solidFill>
            </a:endParaRPr>
          </a:p>
        </p:txBody>
      </p:sp>
      <p:sp>
        <p:nvSpPr>
          <p:cNvPr id="74" name="ZoneTexte 73"/>
          <p:cNvSpPr txBox="1"/>
          <p:nvPr/>
        </p:nvSpPr>
        <p:spPr>
          <a:xfrm>
            <a:off x="6904701" y="1714237"/>
            <a:ext cx="567813" cy="307777"/>
          </a:xfrm>
          <a:prstGeom prst="rect">
            <a:avLst/>
          </a:prstGeom>
          <a:noFill/>
        </p:spPr>
        <p:txBody>
          <a:bodyPr wrap="square" rtlCol="0">
            <a:spAutoFit/>
          </a:bodyPr>
          <a:lstStyle/>
          <a:p>
            <a:r>
              <a:rPr lang="fr-FR" dirty="0" smtClean="0">
                <a:solidFill>
                  <a:schemeClr val="accent4">
                    <a:lumMod val="75000"/>
                  </a:schemeClr>
                </a:solidFill>
              </a:rPr>
              <a:t>- 13</a:t>
            </a:r>
            <a:endParaRPr lang="fr-FR" dirty="0">
              <a:solidFill>
                <a:schemeClr val="accent4">
                  <a:lumMod val="75000"/>
                </a:schemeClr>
              </a:solidFill>
            </a:endParaRPr>
          </a:p>
        </p:txBody>
      </p:sp>
      <p:sp>
        <p:nvSpPr>
          <p:cNvPr id="75" name="ZoneTexte 74"/>
          <p:cNvSpPr txBox="1"/>
          <p:nvPr/>
        </p:nvSpPr>
        <p:spPr>
          <a:xfrm>
            <a:off x="6887496" y="2086352"/>
            <a:ext cx="585018" cy="307777"/>
          </a:xfrm>
          <a:prstGeom prst="rect">
            <a:avLst/>
          </a:prstGeom>
          <a:noFill/>
        </p:spPr>
        <p:txBody>
          <a:bodyPr wrap="square" rtlCol="0">
            <a:spAutoFit/>
          </a:bodyPr>
          <a:lstStyle/>
          <a:p>
            <a:r>
              <a:rPr lang="fr-FR" dirty="0" smtClean="0">
                <a:solidFill>
                  <a:schemeClr val="accent4">
                    <a:lumMod val="75000"/>
                  </a:schemeClr>
                </a:solidFill>
              </a:rPr>
              <a:t>- 13</a:t>
            </a:r>
            <a:endParaRPr lang="fr-FR" dirty="0">
              <a:solidFill>
                <a:schemeClr val="accent4">
                  <a:lumMod val="75000"/>
                </a:schemeClr>
              </a:solidFill>
            </a:endParaRPr>
          </a:p>
        </p:txBody>
      </p:sp>
      <p:sp>
        <p:nvSpPr>
          <p:cNvPr id="76" name="ZoneTexte 75"/>
          <p:cNvSpPr txBox="1"/>
          <p:nvPr/>
        </p:nvSpPr>
        <p:spPr>
          <a:xfrm>
            <a:off x="6904702" y="2446740"/>
            <a:ext cx="567812" cy="307777"/>
          </a:xfrm>
          <a:prstGeom prst="rect">
            <a:avLst/>
          </a:prstGeom>
          <a:noFill/>
        </p:spPr>
        <p:txBody>
          <a:bodyPr wrap="square" rtlCol="0">
            <a:spAutoFit/>
          </a:bodyPr>
          <a:lstStyle/>
          <a:p>
            <a:r>
              <a:rPr lang="fr-FR" dirty="0" smtClean="0">
                <a:solidFill>
                  <a:schemeClr val="accent4">
                    <a:lumMod val="75000"/>
                  </a:schemeClr>
                </a:solidFill>
              </a:rPr>
              <a:t>- 13</a:t>
            </a:r>
            <a:endParaRPr lang="fr-FR" dirty="0">
              <a:solidFill>
                <a:schemeClr val="accent4">
                  <a:lumMod val="75000"/>
                </a:schemeClr>
              </a:solidFill>
            </a:endParaRPr>
          </a:p>
        </p:txBody>
      </p:sp>
      <p:sp>
        <p:nvSpPr>
          <p:cNvPr id="77" name="ZoneTexte 76"/>
          <p:cNvSpPr txBox="1"/>
          <p:nvPr/>
        </p:nvSpPr>
        <p:spPr>
          <a:xfrm>
            <a:off x="6904702" y="2867142"/>
            <a:ext cx="567812" cy="307777"/>
          </a:xfrm>
          <a:prstGeom prst="rect">
            <a:avLst/>
          </a:prstGeom>
          <a:noFill/>
        </p:spPr>
        <p:txBody>
          <a:bodyPr wrap="square" rtlCol="0">
            <a:spAutoFit/>
          </a:bodyPr>
          <a:lstStyle/>
          <a:p>
            <a:r>
              <a:rPr lang="fr-FR" dirty="0" smtClean="0">
                <a:solidFill>
                  <a:schemeClr val="accent4">
                    <a:lumMod val="75000"/>
                  </a:schemeClr>
                </a:solidFill>
              </a:rPr>
              <a:t>- 13</a:t>
            </a:r>
            <a:endParaRPr lang="fr-FR" dirty="0">
              <a:solidFill>
                <a:schemeClr val="accent4">
                  <a:lumMod val="75000"/>
                </a:schemeClr>
              </a:solidFill>
            </a:endParaRPr>
          </a:p>
        </p:txBody>
      </p:sp>
      <p:sp>
        <p:nvSpPr>
          <p:cNvPr id="78" name="ZoneTexte 77"/>
          <p:cNvSpPr txBox="1"/>
          <p:nvPr/>
        </p:nvSpPr>
        <p:spPr>
          <a:xfrm>
            <a:off x="7322573" y="1323925"/>
            <a:ext cx="567813" cy="307777"/>
          </a:xfrm>
          <a:prstGeom prst="rect">
            <a:avLst/>
          </a:prstGeom>
          <a:noFill/>
        </p:spPr>
        <p:txBody>
          <a:bodyPr wrap="square" rtlCol="0">
            <a:spAutoFit/>
          </a:bodyPr>
          <a:lstStyle/>
          <a:p>
            <a:r>
              <a:rPr lang="fr-FR" dirty="0" smtClean="0">
                <a:solidFill>
                  <a:schemeClr val="accent4">
                    <a:lumMod val="75000"/>
                  </a:schemeClr>
                </a:solidFill>
              </a:rPr>
              <a:t>= -3</a:t>
            </a:r>
            <a:endParaRPr lang="fr-FR" dirty="0">
              <a:solidFill>
                <a:schemeClr val="accent4">
                  <a:lumMod val="75000"/>
                </a:schemeClr>
              </a:solidFill>
            </a:endParaRPr>
          </a:p>
        </p:txBody>
      </p:sp>
      <p:sp>
        <p:nvSpPr>
          <p:cNvPr id="79" name="ZoneTexte 78"/>
          <p:cNvSpPr txBox="1"/>
          <p:nvPr/>
        </p:nvSpPr>
        <p:spPr>
          <a:xfrm>
            <a:off x="7333634" y="1703952"/>
            <a:ext cx="567813" cy="307777"/>
          </a:xfrm>
          <a:prstGeom prst="rect">
            <a:avLst/>
          </a:prstGeom>
          <a:noFill/>
        </p:spPr>
        <p:txBody>
          <a:bodyPr wrap="square" rtlCol="0">
            <a:spAutoFit/>
          </a:bodyPr>
          <a:lstStyle/>
          <a:p>
            <a:r>
              <a:rPr lang="fr-FR" dirty="0" smtClean="0">
                <a:solidFill>
                  <a:schemeClr val="accent4">
                    <a:lumMod val="75000"/>
                  </a:schemeClr>
                </a:solidFill>
              </a:rPr>
              <a:t>=  0</a:t>
            </a:r>
            <a:endParaRPr lang="fr-FR" dirty="0">
              <a:solidFill>
                <a:schemeClr val="accent4">
                  <a:lumMod val="75000"/>
                </a:schemeClr>
              </a:solidFill>
            </a:endParaRPr>
          </a:p>
        </p:txBody>
      </p:sp>
      <p:sp>
        <p:nvSpPr>
          <p:cNvPr id="80" name="ZoneTexte 79"/>
          <p:cNvSpPr txBox="1"/>
          <p:nvPr/>
        </p:nvSpPr>
        <p:spPr>
          <a:xfrm>
            <a:off x="7333634" y="2080272"/>
            <a:ext cx="567813" cy="307777"/>
          </a:xfrm>
          <a:prstGeom prst="rect">
            <a:avLst/>
          </a:prstGeom>
          <a:noFill/>
        </p:spPr>
        <p:txBody>
          <a:bodyPr wrap="square" rtlCol="0">
            <a:spAutoFit/>
          </a:bodyPr>
          <a:lstStyle/>
          <a:p>
            <a:r>
              <a:rPr lang="fr-FR" dirty="0" smtClean="0">
                <a:solidFill>
                  <a:schemeClr val="accent4">
                    <a:lumMod val="75000"/>
                  </a:schemeClr>
                </a:solidFill>
              </a:rPr>
              <a:t>=  1</a:t>
            </a:r>
            <a:endParaRPr lang="fr-FR" dirty="0">
              <a:solidFill>
                <a:schemeClr val="accent4">
                  <a:lumMod val="75000"/>
                </a:schemeClr>
              </a:solidFill>
            </a:endParaRPr>
          </a:p>
        </p:txBody>
      </p:sp>
      <p:sp>
        <p:nvSpPr>
          <p:cNvPr id="81" name="ZoneTexte 80"/>
          <p:cNvSpPr txBox="1"/>
          <p:nvPr/>
        </p:nvSpPr>
        <p:spPr>
          <a:xfrm>
            <a:off x="7333634" y="2446739"/>
            <a:ext cx="567813" cy="307777"/>
          </a:xfrm>
          <a:prstGeom prst="rect">
            <a:avLst/>
          </a:prstGeom>
          <a:noFill/>
        </p:spPr>
        <p:txBody>
          <a:bodyPr wrap="square" rtlCol="0">
            <a:spAutoFit/>
          </a:bodyPr>
          <a:lstStyle/>
          <a:p>
            <a:r>
              <a:rPr lang="fr-FR" dirty="0" smtClean="0">
                <a:solidFill>
                  <a:schemeClr val="accent4">
                    <a:lumMod val="75000"/>
                  </a:schemeClr>
                </a:solidFill>
              </a:rPr>
              <a:t>=  0</a:t>
            </a:r>
            <a:endParaRPr lang="fr-FR" dirty="0">
              <a:solidFill>
                <a:schemeClr val="accent4">
                  <a:lumMod val="75000"/>
                </a:schemeClr>
              </a:solidFill>
            </a:endParaRPr>
          </a:p>
        </p:txBody>
      </p:sp>
      <p:sp>
        <p:nvSpPr>
          <p:cNvPr id="82" name="ZoneTexte 81"/>
          <p:cNvSpPr txBox="1"/>
          <p:nvPr/>
        </p:nvSpPr>
        <p:spPr>
          <a:xfrm>
            <a:off x="7376650" y="2863722"/>
            <a:ext cx="567813" cy="307777"/>
          </a:xfrm>
          <a:prstGeom prst="rect">
            <a:avLst/>
          </a:prstGeom>
          <a:noFill/>
        </p:spPr>
        <p:txBody>
          <a:bodyPr wrap="square" rtlCol="0">
            <a:spAutoFit/>
          </a:bodyPr>
          <a:lstStyle/>
          <a:p>
            <a:r>
              <a:rPr lang="fr-FR" dirty="0" smtClean="0">
                <a:solidFill>
                  <a:schemeClr val="accent4">
                    <a:lumMod val="75000"/>
                  </a:schemeClr>
                </a:solidFill>
              </a:rPr>
              <a:t>=  2</a:t>
            </a:r>
            <a:endParaRPr lang="fr-FR" dirty="0">
              <a:solidFill>
                <a:schemeClr val="accent4">
                  <a:lumMod val="75000"/>
                </a:schemeClr>
              </a:solidFill>
            </a:endParaRPr>
          </a:p>
        </p:txBody>
      </p:sp>
      <p:sp>
        <p:nvSpPr>
          <p:cNvPr id="83" name="ZoneTexte 82"/>
          <p:cNvSpPr txBox="1"/>
          <p:nvPr/>
        </p:nvSpPr>
        <p:spPr>
          <a:xfrm>
            <a:off x="7678990" y="1310173"/>
            <a:ext cx="179439" cy="261610"/>
          </a:xfrm>
          <a:prstGeom prst="rect">
            <a:avLst/>
          </a:prstGeom>
          <a:noFill/>
        </p:spPr>
        <p:txBody>
          <a:bodyPr wrap="square" rtlCol="0">
            <a:spAutoFit/>
          </a:bodyPr>
          <a:lstStyle/>
          <a:p>
            <a:r>
              <a:rPr lang="fr-FR" sz="1100" dirty="0" smtClean="0">
                <a:solidFill>
                  <a:schemeClr val="accent4">
                    <a:lumMod val="75000"/>
                  </a:schemeClr>
                </a:solidFill>
              </a:rPr>
              <a:t>2</a:t>
            </a:r>
            <a:endParaRPr lang="fr-FR" sz="1100" dirty="0">
              <a:solidFill>
                <a:schemeClr val="accent4">
                  <a:lumMod val="75000"/>
                </a:schemeClr>
              </a:solidFill>
            </a:endParaRPr>
          </a:p>
        </p:txBody>
      </p:sp>
      <p:sp>
        <p:nvSpPr>
          <p:cNvPr id="84" name="ZoneTexte 83"/>
          <p:cNvSpPr txBox="1"/>
          <p:nvPr/>
        </p:nvSpPr>
        <p:spPr>
          <a:xfrm>
            <a:off x="8362336" y="1323925"/>
            <a:ext cx="363793" cy="307777"/>
          </a:xfrm>
          <a:prstGeom prst="rect">
            <a:avLst/>
          </a:prstGeom>
          <a:noFill/>
        </p:spPr>
        <p:txBody>
          <a:bodyPr wrap="square" rtlCol="0">
            <a:spAutoFit/>
          </a:bodyPr>
          <a:lstStyle/>
          <a:p>
            <a:r>
              <a:rPr lang="fr-FR" dirty="0">
                <a:solidFill>
                  <a:schemeClr val="accent4">
                    <a:lumMod val="75000"/>
                  </a:schemeClr>
                </a:solidFill>
              </a:rPr>
              <a:t>9</a:t>
            </a:r>
          </a:p>
        </p:txBody>
      </p:sp>
      <p:sp>
        <p:nvSpPr>
          <p:cNvPr id="85" name="ZoneTexte 84"/>
          <p:cNvSpPr txBox="1"/>
          <p:nvPr/>
        </p:nvSpPr>
        <p:spPr>
          <a:xfrm>
            <a:off x="7678990" y="1631702"/>
            <a:ext cx="179439" cy="261610"/>
          </a:xfrm>
          <a:prstGeom prst="rect">
            <a:avLst/>
          </a:prstGeom>
          <a:noFill/>
        </p:spPr>
        <p:txBody>
          <a:bodyPr wrap="square" rtlCol="0">
            <a:spAutoFit/>
          </a:bodyPr>
          <a:lstStyle/>
          <a:p>
            <a:r>
              <a:rPr lang="fr-FR" sz="1100" dirty="0" smtClean="0">
                <a:solidFill>
                  <a:schemeClr val="accent4">
                    <a:lumMod val="75000"/>
                  </a:schemeClr>
                </a:solidFill>
              </a:rPr>
              <a:t>2</a:t>
            </a:r>
            <a:endParaRPr lang="fr-FR" sz="1100" dirty="0">
              <a:solidFill>
                <a:schemeClr val="accent4">
                  <a:lumMod val="75000"/>
                </a:schemeClr>
              </a:solidFill>
            </a:endParaRPr>
          </a:p>
        </p:txBody>
      </p:sp>
      <p:sp>
        <p:nvSpPr>
          <p:cNvPr id="86" name="ZoneTexte 85"/>
          <p:cNvSpPr txBox="1"/>
          <p:nvPr/>
        </p:nvSpPr>
        <p:spPr>
          <a:xfrm>
            <a:off x="8342672" y="1621871"/>
            <a:ext cx="363793" cy="307777"/>
          </a:xfrm>
          <a:prstGeom prst="rect">
            <a:avLst/>
          </a:prstGeom>
          <a:noFill/>
        </p:spPr>
        <p:txBody>
          <a:bodyPr wrap="square" rtlCol="0">
            <a:spAutoFit/>
          </a:bodyPr>
          <a:lstStyle/>
          <a:p>
            <a:r>
              <a:rPr lang="fr-FR" dirty="0" smtClean="0">
                <a:solidFill>
                  <a:schemeClr val="accent4">
                    <a:lumMod val="75000"/>
                  </a:schemeClr>
                </a:solidFill>
              </a:rPr>
              <a:t>0</a:t>
            </a:r>
            <a:endParaRPr lang="fr-FR" dirty="0">
              <a:solidFill>
                <a:schemeClr val="accent4">
                  <a:lumMod val="75000"/>
                </a:schemeClr>
              </a:solidFill>
            </a:endParaRPr>
          </a:p>
        </p:txBody>
      </p:sp>
      <p:sp>
        <p:nvSpPr>
          <p:cNvPr id="87" name="ZoneTexte 86"/>
          <p:cNvSpPr txBox="1"/>
          <p:nvPr/>
        </p:nvSpPr>
        <p:spPr>
          <a:xfrm>
            <a:off x="7693742" y="2002933"/>
            <a:ext cx="179439" cy="261610"/>
          </a:xfrm>
          <a:prstGeom prst="rect">
            <a:avLst/>
          </a:prstGeom>
          <a:noFill/>
        </p:spPr>
        <p:txBody>
          <a:bodyPr wrap="square" rtlCol="0">
            <a:spAutoFit/>
          </a:bodyPr>
          <a:lstStyle/>
          <a:p>
            <a:r>
              <a:rPr lang="fr-FR" sz="1100" dirty="0" smtClean="0">
                <a:solidFill>
                  <a:schemeClr val="accent4">
                    <a:lumMod val="75000"/>
                  </a:schemeClr>
                </a:solidFill>
              </a:rPr>
              <a:t>2</a:t>
            </a:r>
            <a:endParaRPr lang="fr-FR" sz="1100" dirty="0">
              <a:solidFill>
                <a:schemeClr val="accent4">
                  <a:lumMod val="75000"/>
                </a:schemeClr>
              </a:solidFill>
            </a:endParaRPr>
          </a:p>
        </p:txBody>
      </p:sp>
      <p:sp>
        <p:nvSpPr>
          <p:cNvPr id="88" name="ZoneTexte 87"/>
          <p:cNvSpPr txBox="1"/>
          <p:nvPr/>
        </p:nvSpPr>
        <p:spPr>
          <a:xfrm>
            <a:off x="8342671" y="2022014"/>
            <a:ext cx="363793" cy="307777"/>
          </a:xfrm>
          <a:prstGeom prst="rect">
            <a:avLst/>
          </a:prstGeom>
          <a:noFill/>
        </p:spPr>
        <p:txBody>
          <a:bodyPr wrap="square" rtlCol="0">
            <a:spAutoFit/>
          </a:bodyPr>
          <a:lstStyle/>
          <a:p>
            <a:r>
              <a:rPr lang="fr-FR" dirty="0" smtClean="0">
                <a:solidFill>
                  <a:schemeClr val="accent4">
                    <a:lumMod val="75000"/>
                  </a:schemeClr>
                </a:solidFill>
              </a:rPr>
              <a:t>1</a:t>
            </a:r>
            <a:endParaRPr lang="fr-FR" dirty="0">
              <a:solidFill>
                <a:schemeClr val="accent4">
                  <a:lumMod val="75000"/>
                </a:schemeClr>
              </a:solidFill>
            </a:endParaRPr>
          </a:p>
        </p:txBody>
      </p:sp>
      <p:sp>
        <p:nvSpPr>
          <p:cNvPr id="89" name="ZoneTexte 88"/>
          <p:cNvSpPr txBox="1"/>
          <p:nvPr/>
        </p:nvSpPr>
        <p:spPr>
          <a:xfrm>
            <a:off x="7693741" y="2431987"/>
            <a:ext cx="179439" cy="261610"/>
          </a:xfrm>
          <a:prstGeom prst="rect">
            <a:avLst/>
          </a:prstGeom>
          <a:noFill/>
        </p:spPr>
        <p:txBody>
          <a:bodyPr wrap="square" rtlCol="0">
            <a:spAutoFit/>
          </a:bodyPr>
          <a:lstStyle/>
          <a:p>
            <a:r>
              <a:rPr lang="fr-FR" sz="1100" dirty="0" smtClean="0">
                <a:solidFill>
                  <a:schemeClr val="accent4">
                    <a:lumMod val="75000"/>
                  </a:schemeClr>
                </a:solidFill>
              </a:rPr>
              <a:t>2</a:t>
            </a:r>
            <a:endParaRPr lang="fr-FR" sz="1100" dirty="0">
              <a:solidFill>
                <a:schemeClr val="accent4">
                  <a:lumMod val="75000"/>
                </a:schemeClr>
              </a:solidFill>
            </a:endParaRPr>
          </a:p>
        </p:txBody>
      </p:sp>
      <p:sp>
        <p:nvSpPr>
          <p:cNvPr id="90" name="ZoneTexte 89"/>
          <p:cNvSpPr txBox="1"/>
          <p:nvPr/>
        </p:nvSpPr>
        <p:spPr>
          <a:xfrm>
            <a:off x="8342670" y="2385819"/>
            <a:ext cx="363793" cy="307777"/>
          </a:xfrm>
          <a:prstGeom prst="rect">
            <a:avLst/>
          </a:prstGeom>
          <a:noFill/>
        </p:spPr>
        <p:txBody>
          <a:bodyPr wrap="square" rtlCol="0">
            <a:spAutoFit/>
          </a:bodyPr>
          <a:lstStyle/>
          <a:p>
            <a:r>
              <a:rPr lang="fr-FR" dirty="0" smtClean="0">
                <a:solidFill>
                  <a:schemeClr val="accent4">
                    <a:lumMod val="75000"/>
                  </a:schemeClr>
                </a:solidFill>
              </a:rPr>
              <a:t>0</a:t>
            </a:r>
            <a:endParaRPr lang="fr-FR" dirty="0">
              <a:solidFill>
                <a:schemeClr val="accent4">
                  <a:lumMod val="75000"/>
                </a:schemeClr>
              </a:solidFill>
            </a:endParaRPr>
          </a:p>
        </p:txBody>
      </p:sp>
      <p:sp>
        <p:nvSpPr>
          <p:cNvPr id="91" name="ZoneTexte 90"/>
          <p:cNvSpPr txBox="1"/>
          <p:nvPr/>
        </p:nvSpPr>
        <p:spPr>
          <a:xfrm>
            <a:off x="7678990" y="2706828"/>
            <a:ext cx="179439" cy="261610"/>
          </a:xfrm>
          <a:prstGeom prst="rect">
            <a:avLst/>
          </a:prstGeom>
          <a:noFill/>
        </p:spPr>
        <p:txBody>
          <a:bodyPr wrap="square" rtlCol="0">
            <a:spAutoFit/>
          </a:bodyPr>
          <a:lstStyle/>
          <a:p>
            <a:r>
              <a:rPr lang="fr-FR" sz="1100" dirty="0" smtClean="0">
                <a:solidFill>
                  <a:schemeClr val="accent4">
                    <a:lumMod val="75000"/>
                  </a:schemeClr>
                </a:solidFill>
              </a:rPr>
              <a:t>2</a:t>
            </a:r>
            <a:endParaRPr lang="fr-FR" sz="1100" dirty="0">
              <a:solidFill>
                <a:schemeClr val="accent4">
                  <a:lumMod val="75000"/>
                </a:schemeClr>
              </a:solidFill>
            </a:endParaRPr>
          </a:p>
        </p:txBody>
      </p:sp>
      <p:sp>
        <p:nvSpPr>
          <p:cNvPr id="92" name="ZoneTexte 91"/>
          <p:cNvSpPr txBox="1"/>
          <p:nvPr/>
        </p:nvSpPr>
        <p:spPr>
          <a:xfrm>
            <a:off x="8332838" y="2706828"/>
            <a:ext cx="363793" cy="307777"/>
          </a:xfrm>
          <a:prstGeom prst="rect">
            <a:avLst/>
          </a:prstGeom>
          <a:noFill/>
        </p:spPr>
        <p:txBody>
          <a:bodyPr wrap="square" rtlCol="0">
            <a:spAutoFit/>
          </a:bodyPr>
          <a:lstStyle/>
          <a:p>
            <a:r>
              <a:rPr lang="fr-FR" dirty="0">
                <a:solidFill>
                  <a:schemeClr val="accent4">
                    <a:lumMod val="75000"/>
                  </a:schemeClr>
                </a:solidFill>
              </a:rPr>
              <a:t>4</a:t>
            </a:r>
          </a:p>
        </p:txBody>
      </p:sp>
      <p:cxnSp>
        <p:nvCxnSpPr>
          <p:cNvPr id="93" name="Connecteur droit avec flèche 92"/>
          <p:cNvCxnSpPr/>
          <p:nvPr/>
        </p:nvCxnSpPr>
        <p:spPr>
          <a:xfrm>
            <a:off x="8726129" y="1323925"/>
            <a:ext cx="0" cy="1584480"/>
          </a:xfrm>
          <a:prstGeom prst="straightConnector1">
            <a:avLst/>
          </a:prstGeom>
          <a:ln>
            <a:solidFill>
              <a:schemeClr val="accent4">
                <a:lumMod val="75000"/>
              </a:schemeClr>
            </a:solidFill>
            <a:tailEnd type="arrow"/>
          </a:ln>
        </p:spPr>
        <p:style>
          <a:lnRef idx="2">
            <a:schemeClr val="accent2"/>
          </a:lnRef>
          <a:fillRef idx="0">
            <a:schemeClr val="accent2"/>
          </a:fillRef>
          <a:effectRef idx="1">
            <a:schemeClr val="accent2"/>
          </a:effectRef>
          <a:fontRef idx="minor">
            <a:schemeClr val="tx1"/>
          </a:fontRef>
        </p:style>
      </p:cxnSp>
      <p:cxnSp>
        <p:nvCxnSpPr>
          <p:cNvPr id="94" name="Connecteur droit 93"/>
          <p:cNvCxnSpPr/>
          <p:nvPr/>
        </p:nvCxnSpPr>
        <p:spPr>
          <a:xfrm>
            <a:off x="8195187" y="3062294"/>
            <a:ext cx="530942" cy="0"/>
          </a:xfrm>
          <a:prstGeom prst="line">
            <a:avLst/>
          </a:prstGeom>
          <a:ln>
            <a:solidFill>
              <a:schemeClr val="accent4">
                <a:lumMod val="75000"/>
              </a:schemeClr>
            </a:solidFill>
          </a:ln>
        </p:spPr>
        <p:style>
          <a:lnRef idx="2">
            <a:schemeClr val="accent2"/>
          </a:lnRef>
          <a:fillRef idx="0">
            <a:schemeClr val="accent2"/>
          </a:fillRef>
          <a:effectRef idx="1">
            <a:schemeClr val="accent2"/>
          </a:effectRef>
          <a:fontRef idx="minor">
            <a:schemeClr val="tx1"/>
          </a:fontRef>
        </p:style>
      </p:cxnSp>
      <p:sp>
        <p:nvSpPr>
          <p:cNvPr id="96" name="ZoneTexte 95"/>
          <p:cNvSpPr txBox="1"/>
          <p:nvPr/>
        </p:nvSpPr>
        <p:spPr>
          <a:xfrm>
            <a:off x="8278761" y="3243154"/>
            <a:ext cx="530942" cy="307777"/>
          </a:xfrm>
          <a:prstGeom prst="rect">
            <a:avLst/>
          </a:prstGeom>
          <a:noFill/>
        </p:spPr>
        <p:txBody>
          <a:bodyPr wrap="square" rtlCol="0">
            <a:spAutoFit/>
          </a:bodyPr>
          <a:lstStyle/>
          <a:p>
            <a:r>
              <a:rPr lang="fr-FR" dirty="0" smtClean="0">
                <a:solidFill>
                  <a:schemeClr val="accent4">
                    <a:lumMod val="75000"/>
                  </a:schemeClr>
                </a:solidFill>
              </a:rPr>
              <a:t>14</a:t>
            </a:r>
            <a:endParaRPr lang="fr-FR" dirty="0">
              <a:solidFill>
                <a:schemeClr val="accent4">
                  <a:lumMod val="75000"/>
                </a:schemeClr>
              </a:solidFill>
            </a:endParaRPr>
          </a:p>
        </p:txBody>
      </p:sp>
      <p:graphicFrame>
        <p:nvGraphicFramePr>
          <p:cNvPr id="98" name="Tableau 97"/>
          <p:cNvGraphicFramePr>
            <a:graphicFrameLocks noGrp="1"/>
          </p:cNvGraphicFramePr>
          <p:nvPr>
            <p:extLst>
              <p:ext uri="{D42A27DB-BD31-4B8C-83A1-F6EECF244321}">
                <p14:modId xmlns:p14="http://schemas.microsoft.com/office/powerpoint/2010/main" val="1622471138"/>
              </p:ext>
            </p:extLst>
          </p:nvPr>
        </p:nvGraphicFramePr>
        <p:xfrm>
          <a:off x="3593682" y="1327560"/>
          <a:ext cx="462116" cy="1854200"/>
        </p:xfrm>
        <a:graphic>
          <a:graphicData uri="http://schemas.openxmlformats.org/drawingml/2006/table">
            <a:tbl>
              <a:tblPr firstRow="1" bandRow="1">
                <a:tableStyleId>{327F97BB-C833-4FB7-BDE5-3F7075034690}</a:tableStyleId>
              </a:tblPr>
              <a:tblGrid>
                <a:gridCol w="462116"/>
              </a:tblGrid>
              <a:tr h="370840">
                <a:tc>
                  <a:txBody>
                    <a:bodyPr/>
                    <a:lstStyle/>
                    <a:p>
                      <a:pPr algn="ctr"/>
                      <a:r>
                        <a:rPr lang="fr-FR" dirty="0" smtClean="0"/>
                        <a:t>10</a:t>
                      </a:r>
                      <a:endParaRPr lang="fr-FR" dirty="0"/>
                    </a:p>
                  </a:txBody>
                  <a:tcPr/>
                </a:tc>
              </a:tr>
              <a:tr h="370840">
                <a:tc>
                  <a:txBody>
                    <a:bodyPr/>
                    <a:lstStyle/>
                    <a:p>
                      <a:pPr algn="ctr"/>
                      <a:r>
                        <a:rPr lang="fr-FR" dirty="0" smtClean="0"/>
                        <a:t>8</a:t>
                      </a:r>
                      <a:endParaRPr lang="fr-FR" dirty="0"/>
                    </a:p>
                  </a:txBody>
                  <a:tcPr/>
                </a:tc>
              </a:tr>
              <a:tr h="370840">
                <a:tc>
                  <a:txBody>
                    <a:bodyPr/>
                    <a:lstStyle/>
                    <a:p>
                      <a:pPr algn="ctr"/>
                      <a:r>
                        <a:rPr lang="fr-FR" dirty="0" smtClean="0"/>
                        <a:t>7</a:t>
                      </a:r>
                      <a:endParaRPr lang="fr-FR" dirty="0"/>
                    </a:p>
                  </a:txBody>
                  <a:tcPr/>
                </a:tc>
              </a:tr>
              <a:tr h="370840">
                <a:tc>
                  <a:txBody>
                    <a:bodyPr/>
                    <a:lstStyle/>
                    <a:p>
                      <a:pPr algn="ctr"/>
                      <a:r>
                        <a:rPr lang="fr-FR" dirty="0" smtClean="0"/>
                        <a:t>5</a:t>
                      </a:r>
                      <a:endParaRPr lang="fr-FR" dirty="0"/>
                    </a:p>
                  </a:txBody>
                  <a:tcPr/>
                </a:tc>
              </a:tr>
              <a:tr h="370840">
                <a:tc>
                  <a:txBody>
                    <a:bodyPr/>
                    <a:lstStyle/>
                    <a:p>
                      <a:pPr algn="ctr"/>
                      <a:r>
                        <a:rPr lang="fr-FR" dirty="0" smtClean="0"/>
                        <a:t>10</a:t>
                      </a:r>
                      <a:endParaRPr lang="fr-FR" dirty="0"/>
                    </a:p>
                  </a:txBody>
                  <a:tcPr/>
                </a:tc>
              </a:tr>
            </a:tbl>
          </a:graphicData>
        </a:graphic>
      </p:graphicFrame>
      <p:graphicFrame>
        <p:nvGraphicFramePr>
          <p:cNvPr id="99" name="Tableau 98"/>
          <p:cNvGraphicFramePr>
            <a:graphicFrameLocks noGrp="1"/>
          </p:cNvGraphicFramePr>
          <p:nvPr>
            <p:extLst>
              <p:ext uri="{D42A27DB-BD31-4B8C-83A1-F6EECF244321}">
                <p14:modId xmlns:p14="http://schemas.microsoft.com/office/powerpoint/2010/main" val="2308584501"/>
              </p:ext>
            </p:extLst>
          </p:nvPr>
        </p:nvGraphicFramePr>
        <p:xfrm>
          <a:off x="6425380" y="1374222"/>
          <a:ext cx="462116" cy="1854200"/>
        </p:xfrm>
        <a:graphic>
          <a:graphicData uri="http://schemas.openxmlformats.org/drawingml/2006/table">
            <a:tbl>
              <a:tblPr firstRow="1" bandRow="1">
                <a:tableStyleId>{E269D01E-BC32-4049-B463-5C60D7B0CCD2}</a:tableStyleId>
              </a:tblPr>
              <a:tblGrid>
                <a:gridCol w="462116"/>
              </a:tblGrid>
              <a:tr h="370840">
                <a:tc>
                  <a:txBody>
                    <a:bodyPr/>
                    <a:lstStyle/>
                    <a:p>
                      <a:pPr algn="ctr"/>
                      <a:r>
                        <a:rPr lang="fr-FR" dirty="0" smtClean="0"/>
                        <a:t>10</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14</a:t>
                      </a:r>
                      <a:endParaRPr lang="fr-FR" dirty="0"/>
                    </a:p>
                  </a:txBody>
                  <a:tcPr/>
                </a:tc>
              </a:tr>
              <a:tr h="370840">
                <a:tc>
                  <a:txBody>
                    <a:bodyPr/>
                    <a:lstStyle/>
                    <a:p>
                      <a:pPr algn="ctr"/>
                      <a:r>
                        <a:rPr lang="fr-FR" dirty="0" smtClean="0"/>
                        <a:t>13</a:t>
                      </a:r>
                      <a:endParaRPr lang="fr-FR" dirty="0"/>
                    </a:p>
                  </a:txBody>
                  <a:tcPr/>
                </a:tc>
              </a:tr>
              <a:tr h="370840">
                <a:tc>
                  <a:txBody>
                    <a:bodyPr/>
                    <a:lstStyle/>
                    <a:p>
                      <a:pPr algn="ctr"/>
                      <a:r>
                        <a:rPr lang="fr-FR" dirty="0" smtClean="0"/>
                        <a:t>15</a:t>
                      </a:r>
                      <a:endParaRPr lang="fr-FR" dirty="0"/>
                    </a:p>
                  </a:txBody>
                  <a:tcPr/>
                </a:tc>
              </a:tr>
            </a:tbl>
          </a:graphicData>
        </a:graphic>
      </p:graphicFrame>
      <p:sp>
        <p:nvSpPr>
          <p:cNvPr id="100" name="ZoneTexte 99"/>
          <p:cNvSpPr txBox="1"/>
          <p:nvPr/>
        </p:nvSpPr>
        <p:spPr>
          <a:xfrm>
            <a:off x="58994" y="4296697"/>
            <a:ext cx="3304838" cy="307777"/>
          </a:xfrm>
          <a:prstGeom prst="rect">
            <a:avLst/>
          </a:prstGeom>
          <a:noFill/>
        </p:spPr>
        <p:txBody>
          <a:bodyPr wrap="square" rtlCol="0">
            <a:spAutoFit/>
          </a:bodyPr>
          <a:lstStyle/>
          <a:p>
            <a:r>
              <a:rPr lang="fr-FR" dirty="0" err="1" smtClean="0"/>
              <a:t>Sum</a:t>
            </a:r>
            <a:r>
              <a:rPr lang="fr-FR" dirty="0" smtClean="0"/>
              <a:t> of squares </a:t>
            </a:r>
            <a:r>
              <a:rPr lang="fr-FR" dirty="0" err="1" smtClean="0"/>
              <a:t>within</a:t>
            </a:r>
            <a:r>
              <a:rPr lang="fr-FR" dirty="0" smtClean="0"/>
              <a:t> Groups (SSW)=</a:t>
            </a:r>
            <a:endParaRPr lang="fr-FR" dirty="0"/>
          </a:p>
        </p:txBody>
      </p:sp>
      <p:sp>
        <p:nvSpPr>
          <p:cNvPr id="101" name="ZoneTexte 100"/>
          <p:cNvSpPr txBox="1"/>
          <p:nvPr/>
        </p:nvSpPr>
        <p:spPr>
          <a:xfrm>
            <a:off x="3962400" y="4296697"/>
            <a:ext cx="288862" cy="307777"/>
          </a:xfrm>
          <a:prstGeom prst="rect">
            <a:avLst/>
          </a:prstGeom>
          <a:noFill/>
        </p:spPr>
        <p:txBody>
          <a:bodyPr wrap="none" rtlCol="0">
            <a:spAutoFit/>
          </a:bodyPr>
          <a:lstStyle/>
          <a:p>
            <a:r>
              <a:rPr lang="fr-FR" dirty="0" smtClean="0"/>
              <a:t>+</a:t>
            </a:r>
            <a:endParaRPr lang="fr-FR" dirty="0"/>
          </a:p>
        </p:txBody>
      </p:sp>
      <p:sp>
        <p:nvSpPr>
          <p:cNvPr id="102" name="ZoneTexte 101"/>
          <p:cNvSpPr txBox="1"/>
          <p:nvPr/>
        </p:nvSpPr>
        <p:spPr>
          <a:xfrm>
            <a:off x="5113992" y="4281949"/>
            <a:ext cx="288862" cy="307777"/>
          </a:xfrm>
          <a:prstGeom prst="rect">
            <a:avLst/>
          </a:prstGeom>
          <a:noFill/>
        </p:spPr>
        <p:txBody>
          <a:bodyPr wrap="none" rtlCol="0">
            <a:spAutoFit/>
          </a:bodyPr>
          <a:lstStyle/>
          <a:p>
            <a:r>
              <a:rPr lang="fr-FR" dirty="0" smtClean="0"/>
              <a:t>+</a:t>
            </a:r>
            <a:endParaRPr lang="fr-FR" dirty="0"/>
          </a:p>
        </p:txBody>
      </p:sp>
      <p:sp>
        <p:nvSpPr>
          <p:cNvPr id="103" name="ZoneTexte 102"/>
          <p:cNvSpPr txBox="1"/>
          <p:nvPr/>
        </p:nvSpPr>
        <p:spPr>
          <a:xfrm>
            <a:off x="6458518" y="4301613"/>
            <a:ext cx="288862" cy="307777"/>
          </a:xfrm>
          <a:prstGeom prst="rect">
            <a:avLst/>
          </a:prstGeom>
          <a:noFill/>
        </p:spPr>
        <p:txBody>
          <a:bodyPr wrap="none" rtlCol="0">
            <a:spAutoFit/>
          </a:bodyPr>
          <a:lstStyle/>
          <a:p>
            <a:r>
              <a:rPr lang="fr-FR" dirty="0"/>
              <a:t>=</a:t>
            </a:r>
          </a:p>
        </p:txBody>
      </p:sp>
      <p:sp>
        <p:nvSpPr>
          <p:cNvPr id="104" name="ZoneTexte 103"/>
          <p:cNvSpPr txBox="1"/>
          <p:nvPr/>
        </p:nvSpPr>
        <p:spPr>
          <a:xfrm>
            <a:off x="6784277" y="4281948"/>
            <a:ext cx="383438" cy="307777"/>
          </a:xfrm>
          <a:prstGeom prst="rect">
            <a:avLst/>
          </a:prstGeom>
          <a:noFill/>
        </p:spPr>
        <p:txBody>
          <a:bodyPr wrap="none" rtlCol="0">
            <a:spAutoFit/>
          </a:bodyPr>
          <a:lstStyle/>
          <a:p>
            <a:r>
              <a:rPr lang="fr-FR" dirty="0" smtClean="0"/>
              <a:t>54</a:t>
            </a:r>
            <a:endParaRPr lang="fr-FR" dirty="0"/>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a:t>
            </a:fld>
            <a:endParaRPr lang="fr-FR"/>
          </a:p>
        </p:txBody>
      </p:sp>
    </p:spTree>
    <p:extLst>
      <p:ext uri="{BB962C8B-B14F-4D97-AF65-F5344CB8AC3E}">
        <p14:creationId xmlns:p14="http://schemas.microsoft.com/office/powerpoint/2010/main" val="3968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2.77778E-7 4.73912E-6 L 0.04444 -0.36308 " pathEditMode="relative" rAng="0" ptsTypes="AA">
                                      <p:cBhvr>
                                        <p:cTn id="6" dur="2000" fill="hold"/>
                                        <p:tgtEl>
                                          <p:spTgt spid="11"/>
                                        </p:tgtEl>
                                        <p:attrNameLst>
                                          <p:attrName>ppt_x</p:attrName>
                                          <p:attrName>ppt_y</p:attrName>
                                        </p:attrNameLst>
                                      </p:cBhvr>
                                      <p:rCtr x="2222" y="-1815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fade">
                                      <p:cBhvr>
                                        <p:cTn id="96" dur="500"/>
                                        <p:tgtEl>
                                          <p:spTgt spid="3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fade">
                                      <p:cBhvr>
                                        <p:cTn id="106" dur="500"/>
                                        <p:tgtEl>
                                          <p:spTgt spid="3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500"/>
                                        <p:tgtEl>
                                          <p:spTgt spid="35"/>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fade">
                                      <p:cBhvr>
                                        <p:cTn id="121" dur="500"/>
                                        <p:tgtEl>
                                          <p:spTgt spid="3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fade">
                                      <p:cBhvr>
                                        <p:cTn id="126" dur="500"/>
                                        <p:tgtEl>
                                          <p:spTgt spid="40"/>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fade">
                                      <p:cBhvr>
                                        <p:cTn id="131" dur="500"/>
                                        <p:tgtEl>
                                          <p:spTgt spid="41"/>
                                        </p:tgtEl>
                                      </p:cBhvr>
                                    </p:animEffect>
                                  </p:childTnLst>
                                </p:cTn>
                              </p:par>
                            </p:childTnLst>
                          </p:cTn>
                        </p:par>
                      </p:childTnLst>
                    </p:cTn>
                  </p:par>
                  <p:par>
                    <p:cTn id="132" fill="hold">
                      <p:stCondLst>
                        <p:cond delay="indefinite"/>
                      </p:stCondLst>
                      <p:childTnLst>
                        <p:par>
                          <p:cTn id="133" fill="hold">
                            <p:stCondLst>
                              <p:cond delay="0"/>
                            </p:stCondLst>
                            <p:childTnLst>
                              <p:par>
                                <p:cTn id="134" presetID="56" presetClass="path" presetSubtype="0" accel="50000" decel="50000" fill="hold" grpId="0" nodeType="clickEffect">
                                  <p:stCondLst>
                                    <p:cond delay="0"/>
                                  </p:stCondLst>
                                  <p:childTnLst>
                                    <p:animMotion origin="layout" path="M 2.77778E-7 4.73912E-6 L 0.04444 -0.36308 " pathEditMode="relative" rAng="0" ptsTypes="AA">
                                      <p:cBhvr>
                                        <p:cTn id="135" dur="2000" fill="hold"/>
                                        <p:tgtEl>
                                          <p:spTgt spid="44"/>
                                        </p:tgtEl>
                                        <p:attrNameLst>
                                          <p:attrName>ppt_x</p:attrName>
                                          <p:attrName>ppt_y</p:attrName>
                                        </p:attrNameLst>
                                      </p:cBhvr>
                                      <p:rCtr x="2222" y="-18154"/>
                                    </p:animMotion>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5"/>
                                        </p:tgtEl>
                                        <p:attrNameLst>
                                          <p:attrName>style.visibility</p:attrName>
                                        </p:attrNameLst>
                                      </p:cBhvr>
                                      <p:to>
                                        <p:strVal val="visible"/>
                                      </p:to>
                                    </p:set>
                                    <p:animEffect transition="in" filter="fade">
                                      <p:cBhvr>
                                        <p:cTn id="140" dur="500"/>
                                        <p:tgtEl>
                                          <p:spTgt spid="45"/>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47"/>
                                        </p:tgtEl>
                                        <p:attrNameLst>
                                          <p:attrName>style.visibility</p:attrName>
                                        </p:attrNameLst>
                                      </p:cBhvr>
                                      <p:to>
                                        <p:strVal val="visible"/>
                                      </p:to>
                                    </p:set>
                                    <p:animEffect transition="in" filter="fade">
                                      <p:cBhvr>
                                        <p:cTn id="150" dur="500"/>
                                        <p:tgtEl>
                                          <p:spTgt spid="47"/>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fade">
                                      <p:cBhvr>
                                        <p:cTn id="155" dur="500"/>
                                        <p:tgtEl>
                                          <p:spTgt spid="48"/>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9"/>
                                        </p:tgtEl>
                                        <p:attrNameLst>
                                          <p:attrName>style.visibility</p:attrName>
                                        </p:attrNameLst>
                                      </p:cBhvr>
                                      <p:to>
                                        <p:strVal val="visible"/>
                                      </p:to>
                                    </p:set>
                                    <p:animEffect transition="in" filter="fade">
                                      <p:cBhvr>
                                        <p:cTn id="160" dur="500"/>
                                        <p:tgtEl>
                                          <p:spTgt spid="49"/>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50"/>
                                        </p:tgtEl>
                                        <p:attrNameLst>
                                          <p:attrName>style.visibility</p:attrName>
                                        </p:attrNameLst>
                                      </p:cBhvr>
                                      <p:to>
                                        <p:strVal val="visible"/>
                                      </p:to>
                                    </p:set>
                                    <p:animEffect transition="in" filter="fade">
                                      <p:cBhvr>
                                        <p:cTn id="165" dur="500"/>
                                        <p:tgtEl>
                                          <p:spTgt spid="50"/>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51"/>
                                        </p:tgtEl>
                                        <p:attrNameLst>
                                          <p:attrName>style.visibility</p:attrName>
                                        </p:attrNameLst>
                                      </p:cBhvr>
                                      <p:to>
                                        <p:strVal val="visible"/>
                                      </p:to>
                                    </p:set>
                                    <p:animEffect transition="in" filter="fade">
                                      <p:cBhvr>
                                        <p:cTn id="170" dur="500"/>
                                        <p:tgtEl>
                                          <p:spTgt spid="51"/>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52"/>
                                        </p:tgtEl>
                                        <p:attrNameLst>
                                          <p:attrName>style.visibility</p:attrName>
                                        </p:attrNameLst>
                                      </p:cBhvr>
                                      <p:to>
                                        <p:strVal val="visible"/>
                                      </p:to>
                                    </p:set>
                                    <p:animEffect transition="in" filter="fade">
                                      <p:cBhvr>
                                        <p:cTn id="175" dur="500"/>
                                        <p:tgtEl>
                                          <p:spTgt spid="52"/>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53"/>
                                        </p:tgtEl>
                                        <p:attrNameLst>
                                          <p:attrName>style.visibility</p:attrName>
                                        </p:attrNameLst>
                                      </p:cBhvr>
                                      <p:to>
                                        <p:strVal val="visible"/>
                                      </p:to>
                                    </p:set>
                                    <p:animEffect transition="in" filter="fade">
                                      <p:cBhvr>
                                        <p:cTn id="180" dur="500"/>
                                        <p:tgtEl>
                                          <p:spTgt spid="53"/>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54"/>
                                        </p:tgtEl>
                                        <p:attrNameLst>
                                          <p:attrName>style.visibility</p:attrName>
                                        </p:attrNameLst>
                                      </p:cBhvr>
                                      <p:to>
                                        <p:strVal val="visible"/>
                                      </p:to>
                                    </p:set>
                                    <p:animEffect transition="in" filter="fade">
                                      <p:cBhvr>
                                        <p:cTn id="185" dur="500"/>
                                        <p:tgtEl>
                                          <p:spTgt spid="54"/>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55"/>
                                        </p:tgtEl>
                                        <p:attrNameLst>
                                          <p:attrName>style.visibility</p:attrName>
                                        </p:attrNameLst>
                                      </p:cBhvr>
                                      <p:to>
                                        <p:strVal val="visible"/>
                                      </p:to>
                                    </p:set>
                                    <p:animEffect transition="in" filter="fade">
                                      <p:cBhvr>
                                        <p:cTn id="190" dur="500"/>
                                        <p:tgtEl>
                                          <p:spTgt spid="55"/>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56"/>
                                        </p:tgtEl>
                                        <p:attrNameLst>
                                          <p:attrName>style.visibility</p:attrName>
                                        </p:attrNameLst>
                                      </p:cBhvr>
                                      <p:to>
                                        <p:strVal val="visible"/>
                                      </p:to>
                                    </p:set>
                                    <p:animEffect transition="in" filter="fade">
                                      <p:cBhvr>
                                        <p:cTn id="195" dur="500"/>
                                        <p:tgtEl>
                                          <p:spTgt spid="56"/>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57"/>
                                        </p:tgtEl>
                                        <p:attrNameLst>
                                          <p:attrName>style.visibility</p:attrName>
                                        </p:attrNameLst>
                                      </p:cBhvr>
                                      <p:to>
                                        <p:strVal val="visible"/>
                                      </p:to>
                                    </p:set>
                                    <p:animEffect transition="in" filter="fade">
                                      <p:cBhvr>
                                        <p:cTn id="200" dur="500"/>
                                        <p:tgtEl>
                                          <p:spTgt spid="57"/>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58"/>
                                        </p:tgtEl>
                                        <p:attrNameLst>
                                          <p:attrName>style.visibility</p:attrName>
                                        </p:attrNameLst>
                                      </p:cBhvr>
                                      <p:to>
                                        <p:strVal val="visible"/>
                                      </p:to>
                                    </p:set>
                                    <p:animEffect transition="in" filter="fade">
                                      <p:cBhvr>
                                        <p:cTn id="205" dur="500"/>
                                        <p:tgtEl>
                                          <p:spTgt spid="58"/>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grpId="0" nodeType="click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fade">
                                      <p:cBhvr>
                                        <p:cTn id="210" dur="500"/>
                                        <p:tgtEl>
                                          <p:spTgt spid="59"/>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grpId="0" nodeType="clickEffect">
                                  <p:stCondLst>
                                    <p:cond delay="0"/>
                                  </p:stCondLst>
                                  <p:childTnLst>
                                    <p:set>
                                      <p:cBhvr>
                                        <p:cTn id="214" dur="1" fill="hold">
                                          <p:stCondLst>
                                            <p:cond delay="0"/>
                                          </p:stCondLst>
                                        </p:cTn>
                                        <p:tgtEl>
                                          <p:spTgt spid="60"/>
                                        </p:tgtEl>
                                        <p:attrNameLst>
                                          <p:attrName>style.visibility</p:attrName>
                                        </p:attrNameLst>
                                      </p:cBhvr>
                                      <p:to>
                                        <p:strVal val="visible"/>
                                      </p:to>
                                    </p:set>
                                    <p:animEffect transition="in" filter="fade">
                                      <p:cBhvr>
                                        <p:cTn id="215" dur="500"/>
                                        <p:tgtEl>
                                          <p:spTgt spid="60"/>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grpId="0" nodeType="clickEffect">
                                  <p:stCondLst>
                                    <p:cond delay="0"/>
                                  </p:stCondLst>
                                  <p:childTnLst>
                                    <p:set>
                                      <p:cBhvr>
                                        <p:cTn id="219" dur="1" fill="hold">
                                          <p:stCondLst>
                                            <p:cond delay="0"/>
                                          </p:stCondLst>
                                        </p:cTn>
                                        <p:tgtEl>
                                          <p:spTgt spid="61"/>
                                        </p:tgtEl>
                                        <p:attrNameLst>
                                          <p:attrName>style.visibility</p:attrName>
                                        </p:attrNameLst>
                                      </p:cBhvr>
                                      <p:to>
                                        <p:strVal val="visible"/>
                                      </p:to>
                                    </p:set>
                                    <p:animEffect transition="in" filter="fade">
                                      <p:cBhvr>
                                        <p:cTn id="220" dur="500"/>
                                        <p:tgtEl>
                                          <p:spTgt spid="61"/>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grpId="0" nodeType="clickEffect">
                                  <p:stCondLst>
                                    <p:cond delay="0"/>
                                  </p:stCondLst>
                                  <p:childTnLst>
                                    <p:set>
                                      <p:cBhvr>
                                        <p:cTn id="224" dur="1" fill="hold">
                                          <p:stCondLst>
                                            <p:cond delay="0"/>
                                          </p:stCondLst>
                                        </p:cTn>
                                        <p:tgtEl>
                                          <p:spTgt spid="62"/>
                                        </p:tgtEl>
                                        <p:attrNameLst>
                                          <p:attrName>style.visibility</p:attrName>
                                        </p:attrNameLst>
                                      </p:cBhvr>
                                      <p:to>
                                        <p:strVal val="visible"/>
                                      </p:to>
                                    </p:set>
                                    <p:animEffect transition="in" filter="fade">
                                      <p:cBhvr>
                                        <p:cTn id="225" dur="500"/>
                                        <p:tgtEl>
                                          <p:spTgt spid="62"/>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grpId="0" nodeType="clickEffect">
                                  <p:stCondLst>
                                    <p:cond delay="0"/>
                                  </p:stCondLst>
                                  <p:childTnLst>
                                    <p:set>
                                      <p:cBhvr>
                                        <p:cTn id="229" dur="1" fill="hold">
                                          <p:stCondLst>
                                            <p:cond delay="0"/>
                                          </p:stCondLst>
                                        </p:cTn>
                                        <p:tgtEl>
                                          <p:spTgt spid="63"/>
                                        </p:tgtEl>
                                        <p:attrNameLst>
                                          <p:attrName>style.visibility</p:attrName>
                                        </p:attrNameLst>
                                      </p:cBhvr>
                                      <p:to>
                                        <p:strVal val="visible"/>
                                      </p:to>
                                    </p:set>
                                    <p:animEffect transition="in" filter="fade">
                                      <p:cBhvr>
                                        <p:cTn id="230" dur="500"/>
                                        <p:tgtEl>
                                          <p:spTgt spid="63"/>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grpId="0"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fad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65"/>
                                        </p:tgtEl>
                                        <p:attrNameLst>
                                          <p:attrName>style.visibility</p:attrName>
                                        </p:attrNameLst>
                                      </p:cBhvr>
                                      <p:to>
                                        <p:strVal val="visible"/>
                                      </p:to>
                                    </p:set>
                                    <p:animEffect transition="in" filter="fade">
                                      <p:cBhvr>
                                        <p:cTn id="240" dur="500"/>
                                        <p:tgtEl>
                                          <p:spTgt spid="65"/>
                                        </p:tgtEl>
                                      </p:cBhvr>
                                    </p:animEffect>
                                  </p:childTnLst>
                                </p:cTn>
                              </p:par>
                            </p:childTnLst>
                          </p:cTn>
                        </p:par>
                      </p:childTnLst>
                    </p:cTn>
                  </p:par>
                  <p:par>
                    <p:cTn id="241" fill="hold">
                      <p:stCondLst>
                        <p:cond delay="indefinite"/>
                      </p:stCondLst>
                      <p:childTnLst>
                        <p:par>
                          <p:cTn id="242" fill="hold">
                            <p:stCondLst>
                              <p:cond delay="0"/>
                            </p:stCondLst>
                            <p:childTnLst>
                              <p:par>
                                <p:cTn id="243" presetID="10" presetClass="entr" presetSubtype="0" fill="hold" nodeType="clickEffect">
                                  <p:stCondLst>
                                    <p:cond delay="0"/>
                                  </p:stCondLst>
                                  <p:childTnLst>
                                    <p:set>
                                      <p:cBhvr>
                                        <p:cTn id="244" dur="1" fill="hold">
                                          <p:stCondLst>
                                            <p:cond delay="0"/>
                                          </p:stCondLst>
                                        </p:cTn>
                                        <p:tgtEl>
                                          <p:spTgt spid="66"/>
                                        </p:tgtEl>
                                        <p:attrNameLst>
                                          <p:attrName>style.visibility</p:attrName>
                                        </p:attrNameLst>
                                      </p:cBhvr>
                                      <p:to>
                                        <p:strVal val="visible"/>
                                      </p:to>
                                    </p:set>
                                    <p:animEffect transition="in" filter="fade">
                                      <p:cBhvr>
                                        <p:cTn id="245" dur="500"/>
                                        <p:tgtEl>
                                          <p:spTgt spid="66"/>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grpId="0" nodeType="clickEffect">
                                  <p:stCondLst>
                                    <p:cond delay="0"/>
                                  </p:stCondLst>
                                  <p:childTnLst>
                                    <p:set>
                                      <p:cBhvr>
                                        <p:cTn id="249" dur="1" fill="hold">
                                          <p:stCondLst>
                                            <p:cond delay="0"/>
                                          </p:stCondLst>
                                        </p:cTn>
                                        <p:tgtEl>
                                          <p:spTgt spid="68"/>
                                        </p:tgtEl>
                                        <p:attrNameLst>
                                          <p:attrName>style.visibility</p:attrName>
                                        </p:attrNameLst>
                                      </p:cBhvr>
                                      <p:to>
                                        <p:strVal val="visible"/>
                                      </p:to>
                                    </p:set>
                                    <p:animEffect transition="in" filter="fade">
                                      <p:cBhvr>
                                        <p:cTn id="250" dur="500"/>
                                        <p:tgtEl>
                                          <p:spTgt spid="68"/>
                                        </p:tgtEl>
                                      </p:cBhvr>
                                    </p:animEffect>
                                  </p:childTnLst>
                                </p:cTn>
                              </p:par>
                            </p:childTnLst>
                          </p:cTn>
                        </p:par>
                      </p:childTnLst>
                    </p:cTn>
                  </p:par>
                  <p:par>
                    <p:cTn id="251" fill="hold">
                      <p:stCondLst>
                        <p:cond delay="indefinite"/>
                      </p:stCondLst>
                      <p:childTnLst>
                        <p:par>
                          <p:cTn id="252" fill="hold">
                            <p:stCondLst>
                              <p:cond delay="0"/>
                            </p:stCondLst>
                            <p:childTnLst>
                              <p:par>
                                <p:cTn id="253" presetID="56" presetClass="path" presetSubtype="0" accel="50000" decel="50000" fill="hold" grpId="0" nodeType="clickEffect">
                                  <p:stCondLst>
                                    <p:cond delay="0"/>
                                  </p:stCondLst>
                                  <p:childTnLst>
                                    <p:animMotion origin="layout" path="M 2.77778E-7 4.73912E-6 L 0.04444 -0.36308 " pathEditMode="relative" rAng="0" ptsTypes="AA">
                                      <p:cBhvr>
                                        <p:cTn id="254" dur="2000" fill="hold"/>
                                        <p:tgtEl>
                                          <p:spTgt spid="72"/>
                                        </p:tgtEl>
                                        <p:attrNameLst>
                                          <p:attrName>ppt_x</p:attrName>
                                          <p:attrName>ppt_y</p:attrName>
                                        </p:attrNameLst>
                                      </p:cBhvr>
                                      <p:rCtr x="2222" y="-18154"/>
                                    </p:animMotion>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grpId="0" nodeType="clickEffect">
                                  <p:stCondLst>
                                    <p:cond delay="0"/>
                                  </p:stCondLst>
                                  <p:childTnLst>
                                    <p:set>
                                      <p:cBhvr>
                                        <p:cTn id="258" dur="1" fill="hold">
                                          <p:stCondLst>
                                            <p:cond delay="0"/>
                                          </p:stCondLst>
                                        </p:cTn>
                                        <p:tgtEl>
                                          <p:spTgt spid="73"/>
                                        </p:tgtEl>
                                        <p:attrNameLst>
                                          <p:attrName>style.visibility</p:attrName>
                                        </p:attrNameLst>
                                      </p:cBhvr>
                                      <p:to>
                                        <p:strVal val="visible"/>
                                      </p:to>
                                    </p:set>
                                    <p:animEffect transition="in" filter="fade">
                                      <p:cBhvr>
                                        <p:cTn id="259" dur="500"/>
                                        <p:tgtEl>
                                          <p:spTgt spid="73"/>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74"/>
                                        </p:tgtEl>
                                        <p:attrNameLst>
                                          <p:attrName>style.visibility</p:attrName>
                                        </p:attrNameLst>
                                      </p:cBhvr>
                                      <p:to>
                                        <p:strVal val="visible"/>
                                      </p:to>
                                    </p:set>
                                    <p:animEffect transition="in" filter="fade">
                                      <p:cBhvr>
                                        <p:cTn id="264" dur="500"/>
                                        <p:tgtEl>
                                          <p:spTgt spid="74"/>
                                        </p:tgtEl>
                                      </p:cBhvr>
                                    </p:animEffect>
                                  </p:childTnLst>
                                </p:cTn>
                              </p:par>
                            </p:childTnLst>
                          </p:cTn>
                        </p:par>
                      </p:childTnLst>
                    </p:cTn>
                  </p:par>
                  <p:par>
                    <p:cTn id="265" fill="hold">
                      <p:stCondLst>
                        <p:cond delay="indefinite"/>
                      </p:stCondLst>
                      <p:childTnLst>
                        <p:par>
                          <p:cTn id="266" fill="hold">
                            <p:stCondLst>
                              <p:cond delay="0"/>
                            </p:stCondLst>
                            <p:childTnLst>
                              <p:par>
                                <p:cTn id="267" presetID="10" presetClass="entr" presetSubtype="0" fill="hold" grpId="0" nodeType="clickEffect">
                                  <p:stCondLst>
                                    <p:cond delay="0"/>
                                  </p:stCondLst>
                                  <p:childTnLst>
                                    <p:set>
                                      <p:cBhvr>
                                        <p:cTn id="268" dur="1" fill="hold">
                                          <p:stCondLst>
                                            <p:cond delay="0"/>
                                          </p:stCondLst>
                                        </p:cTn>
                                        <p:tgtEl>
                                          <p:spTgt spid="75"/>
                                        </p:tgtEl>
                                        <p:attrNameLst>
                                          <p:attrName>style.visibility</p:attrName>
                                        </p:attrNameLst>
                                      </p:cBhvr>
                                      <p:to>
                                        <p:strVal val="visible"/>
                                      </p:to>
                                    </p:set>
                                    <p:animEffect transition="in" filter="fade">
                                      <p:cBhvr>
                                        <p:cTn id="269" dur="500"/>
                                        <p:tgtEl>
                                          <p:spTgt spid="75"/>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76"/>
                                        </p:tgtEl>
                                        <p:attrNameLst>
                                          <p:attrName>style.visibility</p:attrName>
                                        </p:attrNameLst>
                                      </p:cBhvr>
                                      <p:to>
                                        <p:strVal val="visible"/>
                                      </p:to>
                                    </p:set>
                                    <p:animEffect transition="in" filter="fade">
                                      <p:cBhvr>
                                        <p:cTn id="274" dur="500"/>
                                        <p:tgtEl>
                                          <p:spTgt spid="76"/>
                                        </p:tgtEl>
                                      </p:cBhvr>
                                    </p:animEffect>
                                  </p:childTnLst>
                                </p:cTn>
                              </p:par>
                            </p:childTnLst>
                          </p:cTn>
                        </p:par>
                      </p:childTnLst>
                    </p:cTn>
                  </p:par>
                  <p:par>
                    <p:cTn id="275" fill="hold">
                      <p:stCondLst>
                        <p:cond delay="indefinite"/>
                      </p:stCondLst>
                      <p:childTnLst>
                        <p:par>
                          <p:cTn id="276" fill="hold">
                            <p:stCondLst>
                              <p:cond delay="0"/>
                            </p:stCondLst>
                            <p:childTnLst>
                              <p:par>
                                <p:cTn id="277" presetID="10" presetClass="entr" presetSubtype="0" fill="hold" grpId="0" nodeType="clickEffect">
                                  <p:stCondLst>
                                    <p:cond delay="0"/>
                                  </p:stCondLst>
                                  <p:childTnLst>
                                    <p:set>
                                      <p:cBhvr>
                                        <p:cTn id="278" dur="1" fill="hold">
                                          <p:stCondLst>
                                            <p:cond delay="0"/>
                                          </p:stCondLst>
                                        </p:cTn>
                                        <p:tgtEl>
                                          <p:spTgt spid="77"/>
                                        </p:tgtEl>
                                        <p:attrNameLst>
                                          <p:attrName>style.visibility</p:attrName>
                                        </p:attrNameLst>
                                      </p:cBhvr>
                                      <p:to>
                                        <p:strVal val="visible"/>
                                      </p:to>
                                    </p:set>
                                    <p:animEffect transition="in" filter="fade">
                                      <p:cBhvr>
                                        <p:cTn id="279" dur="500"/>
                                        <p:tgtEl>
                                          <p:spTgt spid="77"/>
                                        </p:tgtEl>
                                      </p:cBhvr>
                                    </p:animEffect>
                                  </p:childTnLst>
                                </p:cTn>
                              </p:par>
                            </p:childTnLst>
                          </p:cTn>
                        </p:par>
                      </p:childTnLst>
                    </p:cTn>
                  </p:par>
                  <p:par>
                    <p:cTn id="280" fill="hold">
                      <p:stCondLst>
                        <p:cond delay="indefinite"/>
                      </p:stCondLst>
                      <p:childTnLst>
                        <p:par>
                          <p:cTn id="281" fill="hold">
                            <p:stCondLst>
                              <p:cond delay="0"/>
                            </p:stCondLst>
                            <p:childTnLst>
                              <p:par>
                                <p:cTn id="282" presetID="10" presetClass="entr" presetSubtype="0" fill="hold" grpId="0" nodeType="clickEffect">
                                  <p:stCondLst>
                                    <p:cond delay="0"/>
                                  </p:stCondLst>
                                  <p:childTnLst>
                                    <p:set>
                                      <p:cBhvr>
                                        <p:cTn id="283" dur="1" fill="hold">
                                          <p:stCondLst>
                                            <p:cond delay="0"/>
                                          </p:stCondLst>
                                        </p:cTn>
                                        <p:tgtEl>
                                          <p:spTgt spid="78"/>
                                        </p:tgtEl>
                                        <p:attrNameLst>
                                          <p:attrName>style.visibility</p:attrName>
                                        </p:attrNameLst>
                                      </p:cBhvr>
                                      <p:to>
                                        <p:strVal val="visible"/>
                                      </p:to>
                                    </p:set>
                                    <p:animEffect transition="in" filter="fade">
                                      <p:cBhvr>
                                        <p:cTn id="284" dur="500"/>
                                        <p:tgtEl>
                                          <p:spTgt spid="78"/>
                                        </p:tgtEl>
                                      </p:cBhvr>
                                    </p:animEffect>
                                  </p:childTnLst>
                                </p:cTn>
                              </p:par>
                            </p:childTnLst>
                          </p:cTn>
                        </p:par>
                      </p:childTnLst>
                    </p:cTn>
                  </p:par>
                  <p:par>
                    <p:cTn id="285" fill="hold">
                      <p:stCondLst>
                        <p:cond delay="indefinite"/>
                      </p:stCondLst>
                      <p:childTnLst>
                        <p:par>
                          <p:cTn id="286" fill="hold">
                            <p:stCondLst>
                              <p:cond delay="0"/>
                            </p:stCondLst>
                            <p:childTnLst>
                              <p:par>
                                <p:cTn id="287" presetID="10" presetClass="entr" presetSubtype="0" fill="hold" grpId="0" nodeType="clickEffect">
                                  <p:stCondLst>
                                    <p:cond delay="0"/>
                                  </p:stCondLst>
                                  <p:childTnLst>
                                    <p:set>
                                      <p:cBhvr>
                                        <p:cTn id="288" dur="1" fill="hold">
                                          <p:stCondLst>
                                            <p:cond delay="0"/>
                                          </p:stCondLst>
                                        </p:cTn>
                                        <p:tgtEl>
                                          <p:spTgt spid="79"/>
                                        </p:tgtEl>
                                        <p:attrNameLst>
                                          <p:attrName>style.visibility</p:attrName>
                                        </p:attrNameLst>
                                      </p:cBhvr>
                                      <p:to>
                                        <p:strVal val="visible"/>
                                      </p:to>
                                    </p:set>
                                    <p:animEffect transition="in" filter="fade">
                                      <p:cBhvr>
                                        <p:cTn id="289" dur="500"/>
                                        <p:tgtEl>
                                          <p:spTgt spid="79"/>
                                        </p:tgtEl>
                                      </p:cBhvr>
                                    </p:animEffect>
                                  </p:childTnLst>
                                </p:cTn>
                              </p:par>
                            </p:childTnLst>
                          </p:cTn>
                        </p:par>
                      </p:childTnLst>
                    </p:cTn>
                  </p:par>
                  <p:par>
                    <p:cTn id="290" fill="hold">
                      <p:stCondLst>
                        <p:cond delay="indefinite"/>
                      </p:stCondLst>
                      <p:childTnLst>
                        <p:par>
                          <p:cTn id="291" fill="hold">
                            <p:stCondLst>
                              <p:cond delay="0"/>
                            </p:stCondLst>
                            <p:childTnLst>
                              <p:par>
                                <p:cTn id="292" presetID="10" presetClass="entr" presetSubtype="0" fill="hold" grpId="0" nodeType="clickEffect">
                                  <p:stCondLst>
                                    <p:cond delay="0"/>
                                  </p:stCondLst>
                                  <p:childTnLst>
                                    <p:set>
                                      <p:cBhvr>
                                        <p:cTn id="293" dur="1" fill="hold">
                                          <p:stCondLst>
                                            <p:cond delay="0"/>
                                          </p:stCondLst>
                                        </p:cTn>
                                        <p:tgtEl>
                                          <p:spTgt spid="80"/>
                                        </p:tgtEl>
                                        <p:attrNameLst>
                                          <p:attrName>style.visibility</p:attrName>
                                        </p:attrNameLst>
                                      </p:cBhvr>
                                      <p:to>
                                        <p:strVal val="visible"/>
                                      </p:to>
                                    </p:set>
                                    <p:animEffect transition="in" filter="fade">
                                      <p:cBhvr>
                                        <p:cTn id="294" dur="500"/>
                                        <p:tgtEl>
                                          <p:spTgt spid="80"/>
                                        </p:tgtEl>
                                      </p:cBhvr>
                                    </p:animEffect>
                                  </p:childTnLst>
                                </p:cTn>
                              </p:par>
                            </p:childTnLst>
                          </p:cTn>
                        </p:par>
                      </p:childTnLst>
                    </p:cTn>
                  </p:par>
                  <p:par>
                    <p:cTn id="295" fill="hold">
                      <p:stCondLst>
                        <p:cond delay="indefinite"/>
                      </p:stCondLst>
                      <p:childTnLst>
                        <p:par>
                          <p:cTn id="296" fill="hold">
                            <p:stCondLst>
                              <p:cond delay="0"/>
                            </p:stCondLst>
                            <p:childTnLst>
                              <p:par>
                                <p:cTn id="297" presetID="10" presetClass="entr" presetSubtype="0" fill="hold" grpId="0" nodeType="clickEffect">
                                  <p:stCondLst>
                                    <p:cond delay="0"/>
                                  </p:stCondLst>
                                  <p:childTnLst>
                                    <p:set>
                                      <p:cBhvr>
                                        <p:cTn id="298" dur="1" fill="hold">
                                          <p:stCondLst>
                                            <p:cond delay="0"/>
                                          </p:stCondLst>
                                        </p:cTn>
                                        <p:tgtEl>
                                          <p:spTgt spid="81"/>
                                        </p:tgtEl>
                                        <p:attrNameLst>
                                          <p:attrName>style.visibility</p:attrName>
                                        </p:attrNameLst>
                                      </p:cBhvr>
                                      <p:to>
                                        <p:strVal val="visible"/>
                                      </p:to>
                                    </p:set>
                                    <p:animEffect transition="in" filter="fade">
                                      <p:cBhvr>
                                        <p:cTn id="299" dur="500"/>
                                        <p:tgtEl>
                                          <p:spTgt spid="81"/>
                                        </p:tgtEl>
                                      </p:cBhvr>
                                    </p:animEffect>
                                  </p:childTnLst>
                                </p:cTn>
                              </p:par>
                            </p:childTnLst>
                          </p:cTn>
                        </p:par>
                      </p:childTnLst>
                    </p:cTn>
                  </p:par>
                  <p:par>
                    <p:cTn id="300" fill="hold">
                      <p:stCondLst>
                        <p:cond delay="indefinite"/>
                      </p:stCondLst>
                      <p:childTnLst>
                        <p:par>
                          <p:cTn id="301" fill="hold">
                            <p:stCondLst>
                              <p:cond delay="0"/>
                            </p:stCondLst>
                            <p:childTnLst>
                              <p:par>
                                <p:cTn id="302" presetID="10" presetClass="entr" presetSubtype="0" fill="hold" grpId="0" nodeType="clickEffect">
                                  <p:stCondLst>
                                    <p:cond delay="0"/>
                                  </p:stCondLst>
                                  <p:childTnLst>
                                    <p:set>
                                      <p:cBhvr>
                                        <p:cTn id="303" dur="1" fill="hold">
                                          <p:stCondLst>
                                            <p:cond delay="0"/>
                                          </p:stCondLst>
                                        </p:cTn>
                                        <p:tgtEl>
                                          <p:spTgt spid="82"/>
                                        </p:tgtEl>
                                        <p:attrNameLst>
                                          <p:attrName>style.visibility</p:attrName>
                                        </p:attrNameLst>
                                      </p:cBhvr>
                                      <p:to>
                                        <p:strVal val="visible"/>
                                      </p:to>
                                    </p:set>
                                    <p:animEffect transition="in" filter="fade">
                                      <p:cBhvr>
                                        <p:cTn id="304" dur="500"/>
                                        <p:tgtEl>
                                          <p:spTgt spid="82"/>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83"/>
                                        </p:tgtEl>
                                        <p:attrNameLst>
                                          <p:attrName>style.visibility</p:attrName>
                                        </p:attrNameLst>
                                      </p:cBhvr>
                                      <p:to>
                                        <p:strVal val="visible"/>
                                      </p:to>
                                    </p:set>
                                    <p:animEffect transition="in" filter="fade">
                                      <p:cBhvr>
                                        <p:cTn id="309" dur="500"/>
                                        <p:tgtEl>
                                          <p:spTgt spid="83"/>
                                        </p:tgtEl>
                                      </p:cBhvr>
                                    </p:animEffec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grpId="0" nodeType="click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fade">
                                      <p:cBhvr>
                                        <p:cTn id="314" dur="500"/>
                                        <p:tgtEl>
                                          <p:spTgt spid="84"/>
                                        </p:tgtEl>
                                      </p:cBhvr>
                                    </p:animEffect>
                                  </p:childTnLst>
                                </p:cTn>
                              </p:par>
                            </p:childTnLst>
                          </p:cTn>
                        </p:par>
                      </p:childTnLst>
                    </p:cTn>
                  </p:par>
                  <p:par>
                    <p:cTn id="315" fill="hold">
                      <p:stCondLst>
                        <p:cond delay="indefinite"/>
                      </p:stCondLst>
                      <p:childTnLst>
                        <p:par>
                          <p:cTn id="316" fill="hold">
                            <p:stCondLst>
                              <p:cond delay="0"/>
                            </p:stCondLst>
                            <p:childTnLst>
                              <p:par>
                                <p:cTn id="317" presetID="10" presetClass="entr" presetSubtype="0" fill="hold" grpId="0" nodeType="clickEffect">
                                  <p:stCondLst>
                                    <p:cond delay="0"/>
                                  </p:stCondLst>
                                  <p:childTnLst>
                                    <p:set>
                                      <p:cBhvr>
                                        <p:cTn id="318" dur="1" fill="hold">
                                          <p:stCondLst>
                                            <p:cond delay="0"/>
                                          </p:stCondLst>
                                        </p:cTn>
                                        <p:tgtEl>
                                          <p:spTgt spid="85"/>
                                        </p:tgtEl>
                                        <p:attrNameLst>
                                          <p:attrName>style.visibility</p:attrName>
                                        </p:attrNameLst>
                                      </p:cBhvr>
                                      <p:to>
                                        <p:strVal val="visible"/>
                                      </p:to>
                                    </p:set>
                                    <p:animEffect transition="in" filter="fade">
                                      <p:cBhvr>
                                        <p:cTn id="319" dur="500"/>
                                        <p:tgtEl>
                                          <p:spTgt spid="85"/>
                                        </p:tgtEl>
                                      </p:cBhvr>
                                    </p:animEffect>
                                  </p:childTnLst>
                                </p:cTn>
                              </p:par>
                            </p:childTnLst>
                          </p:cTn>
                        </p:par>
                      </p:childTnLst>
                    </p:cTn>
                  </p:par>
                  <p:par>
                    <p:cTn id="320" fill="hold">
                      <p:stCondLst>
                        <p:cond delay="indefinite"/>
                      </p:stCondLst>
                      <p:childTnLst>
                        <p:par>
                          <p:cTn id="321" fill="hold">
                            <p:stCondLst>
                              <p:cond delay="0"/>
                            </p:stCondLst>
                            <p:childTnLst>
                              <p:par>
                                <p:cTn id="322" presetID="10" presetClass="entr" presetSubtype="0" fill="hold" grpId="0" nodeType="clickEffect">
                                  <p:stCondLst>
                                    <p:cond delay="0"/>
                                  </p:stCondLst>
                                  <p:childTnLst>
                                    <p:set>
                                      <p:cBhvr>
                                        <p:cTn id="323" dur="1" fill="hold">
                                          <p:stCondLst>
                                            <p:cond delay="0"/>
                                          </p:stCondLst>
                                        </p:cTn>
                                        <p:tgtEl>
                                          <p:spTgt spid="86"/>
                                        </p:tgtEl>
                                        <p:attrNameLst>
                                          <p:attrName>style.visibility</p:attrName>
                                        </p:attrNameLst>
                                      </p:cBhvr>
                                      <p:to>
                                        <p:strVal val="visible"/>
                                      </p:to>
                                    </p:set>
                                    <p:animEffect transition="in" filter="fade">
                                      <p:cBhvr>
                                        <p:cTn id="324" dur="500"/>
                                        <p:tgtEl>
                                          <p:spTgt spid="86"/>
                                        </p:tgtEl>
                                      </p:cBhvr>
                                    </p:animEffect>
                                  </p:childTnLst>
                                </p:cTn>
                              </p:par>
                            </p:childTnLst>
                          </p:cTn>
                        </p:par>
                      </p:childTnLst>
                    </p:cTn>
                  </p:par>
                  <p:par>
                    <p:cTn id="325" fill="hold">
                      <p:stCondLst>
                        <p:cond delay="indefinite"/>
                      </p:stCondLst>
                      <p:childTnLst>
                        <p:par>
                          <p:cTn id="326" fill="hold">
                            <p:stCondLst>
                              <p:cond delay="0"/>
                            </p:stCondLst>
                            <p:childTnLst>
                              <p:par>
                                <p:cTn id="327" presetID="10" presetClass="entr" presetSubtype="0" fill="hold" grpId="0" nodeType="clickEffect">
                                  <p:stCondLst>
                                    <p:cond delay="0"/>
                                  </p:stCondLst>
                                  <p:childTnLst>
                                    <p:set>
                                      <p:cBhvr>
                                        <p:cTn id="328" dur="1" fill="hold">
                                          <p:stCondLst>
                                            <p:cond delay="0"/>
                                          </p:stCondLst>
                                        </p:cTn>
                                        <p:tgtEl>
                                          <p:spTgt spid="87"/>
                                        </p:tgtEl>
                                        <p:attrNameLst>
                                          <p:attrName>style.visibility</p:attrName>
                                        </p:attrNameLst>
                                      </p:cBhvr>
                                      <p:to>
                                        <p:strVal val="visible"/>
                                      </p:to>
                                    </p:set>
                                    <p:animEffect transition="in" filter="fade">
                                      <p:cBhvr>
                                        <p:cTn id="329" dur="500"/>
                                        <p:tgtEl>
                                          <p:spTgt spid="87"/>
                                        </p:tgtEl>
                                      </p:cBhvr>
                                    </p:animEffect>
                                  </p:childTnLst>
                                </p:cTn>
                              </p:par>
                            </p:childTnLst>
                          </p:cTn>
                        </p:par>
                      </p:childTnLst>
                    </p:cTn>
                  </p:par>
                  <p:par>
                    <p:cTn id="330" fill="hold">
                      <p:stCondLst>
                        <p:cond delay="indefinite"/>
                      </p:stCondLst>
                      <p:childTnLst>
                        <p:par>
                          <p:cTn id="331" fill="hold">
                            <p:stCondLst>
                              <p:cond delay="0"/>
                            </p:stCondLst>
                            <p:childTnLst>
                              <p:par>
                                <p:cTn id="332" presetID="10" presetClass="entr" presetSubtype="0" fill="hold" grpId="0" nodeType="clickEffect">
                                  <p:stCondLst>
                                    <p:cond delay="0"/>
                                  </p:stCondLst>
                                  <p:childTnLst>
                                    <p:set>
                                      <p:cBhvr>
                                        <p:cTn id="333" dur="1" fill="hold">
                                          <p:stCondLst>
                                            <p:cond delay="0"/>
                                          </p:stCondLst>
                                        </p:cTn>
                                        <p:tgtEl>
                                          <p:spTgt spid="88"/>
                                        </p:tgtEl>
                                        <p:attrNameLst>
                                          <p:attrName>style.visibility</p:attrName>
                                        </p:attrNameLst>
                                      </p:cBhvr>
                                      <p:to>
                                        <p:strVal val="visible"/>
                                      </p:to>
                                    </p:set>
                                    <p:animEffect transition="in" filter="fade">
                                      <p:cBhvr>
                                        <p:cTn id="334" dur="500"/>
                                        <p:tgtEl>
                                          <p:spTgt spid="88"/>
                                        </p:tgtEl>
                                      </p:cBhvr>
                                    </p:animEffect>
                                  </p:childTnLst>
                                </p:cTn>
                              </p:par>
                            </p:childTnLst>
                          </p:cTn>
                        </p:par>
                      </p:childTnLst>
                    </p:cTn>
                  </p:par>
                  <p:par>
                    <p:cTn id="335" fill="hold">
                      <p:stCondLst>
                        <p:cond delay="indefinite"/>
                      </p:stCondLst>
                      <p:childTnLst>
                        <p:par>
                          <p:cTn id="336" fill="hold">
                            <p:stCondLst>
                              <p:cond delay="0"/>
                            </p:stCondLst>
                            <p:childTnLst>
                              <p:par>
                                <p:cTn id="337" presetID="10" presetClass="entr" presetSubtype="0" fill="hold" grpId="0" nodeType="clickEffect">
                                  <p:stCondLst>
                                    <p:cond delay="0"/>
                                  </p:stCondLst>
                                  <p:childTnLst>
                                    <p:set>
                                      <p:cBhvr>
                                        <p:cTn id="338" dur="1" fill="hold">
                                          <p:stCondLst>
                                            <p:cond delay="0"/>
                                          </p:stCondLst>
                                        </p:cTn>
                                        <p:tgtEl>
                                          <p:spTgt spid="89"/>
                                        </p:tgtEl>
                                        <p:attrNameLst>
                                          <p:attrName>style.visibility</p:attrName>
                                        </p:attrNameLst>
                                      </p:cBhvr>
                                      <p:to>
                                        <p:strVal val="visible"/>
                                      </p:to>
                                    </p:set>
                                    <p:animEffect transition="in" filter="fade">
                                      <p:cBhvr>
                                        <p:cTn id="339" dur="500"/>
                                        <p:tgtEl>
                                          <p:spTgt spid="89"/>
                                        </p:tgtEl>
                                      </p:cBhvr>
                                    </p:animEffect>
                                  </p:childTnLst>
                                </p:cTn>
                              </p:par>
                            </p:childTnLst>
                          </p:cTn>
                        </p:par>
                      </p:childTnLst>
                    </p:cTn>
                  </p:par>
                  <p:par>
                    <p:cTn id="340" fill="hold">
                      <p:stCondLst>
                        <p:cond delay="indefinite"/>
                      </p:stCondLst>
                      <p:childTnLst>
                        <p:par>
                          <p:cTn id="341" fill="hold">
                            <p:stCondLst>
                              <p:cond delay="0"/>
                            </p:stCondLst>
                            <p:childTnLst>
                              <p:par>
                                <p:cTn id="342" presetID="10" presetClass="entr" presetSubtype="0" fill="hold" grpId="0" nodeType="clickEffect">
                                  <p:stCondLst>
                                    <p:cond delay="0"/>
                                  </p:stCondLst>
                                  <p:childTnLst>
                                    <p:set>
                                      <p:cBhvr>
                                        <p:cTn id="343" dur="1" fill="hold">
                                          <p:stCondLst>
                                            <p:cond delay="0"/>
                                          </p:stCondLst>
                                        </p:cTn>
                                        <p:tgtEl>
                                          <p:spTgt spid="90"/>
                                        </p:tgtEl>
                                        <p:attrNameLst>
                                          <p:attrName>style.visibility</p:attrName>
                                        </p:attrNameLst>
                                      </p:cBhvr>
                                      <p:to>
                                        <p:strVal val="visible"/>
                                      </p:to>
                                    </p:set>
                                    <p:animEffect transition="in" filter="fade">
                                      <p:cBhvr>
                                        <p:cTn id="344" dur="500"/>
                                        <p:tgtEl>
                                          <p:spTgt spid="90"/>
                                        </p:tgtEl>
                                      </p:cBhvr>
                                    </p:animEffect>
                                  </p:childTnLst>
                                </p:cTn>
                              </p:par>
                            </p:childTnLst>
                          </p:cTn>
                        </p:par>
                      </p:childTnLst>
                    </p:cTn>
                  </p:par>
                  <p:par>
                    <p:cTn id="345" fill="hold">
                      <p:stCondLst>
                        <p:cond delay="indefinite"/>
                      </p:stCondLst>
                      <p:childTnLst>
                        <p:par>
                          <p:cTn id="346" fill="hold">
                            <p:stCondLst>
                              <p:cond delay="0"/>
                            </p:stCondLst>
                            <p:childTnLst>
                              <p:par>
                                <p:cTn id="347" presetID="10" presetClass="entr" presetSubtype="0" fill="hold" grpId="0" nodeType="clickEffect">
                                  <p:stCondLst>
                                    <p:cond delay="0"/>
                                  </p:stCondLst>
                                  <p:childTnLst>
                                    <p:set>
                                      <p:cBhvr>
                                        <p:cTn id="348" dur="1" fill="hold">
                                          <p:stCondLst>
                                            <p:cond delay="0"/>
                                          </p:stCondLst>
                                        </p:cTn>
                                        <p:tgtEl>
                                          <p:spTgt spid="91"/>
                                        </p:tgtEl>
                                        <p:attrNameLst>
                                          <p:attrName>style.visibility</p:attrName>
                                        </p:attrNameLst>
                                      </p:cBhvr>
                                      <p:to>
                                        <p:strVal val="visible"/>
                                      </p:to>
                                    </p:set>
                                    <p:animEffect transition="in" filter="fade">
                                      <p:cBhvr>
                                        <p:cTn id="349" dur="500"/>
                                        <p:tgtEl>
                                          <p:spTgt spid="91"/>
                                        </p:tgtEl>
                                      </p:cBhvr>
                                    </p:animEffect>
                                  </p:childTnLst>
                                </p:cTn>
                              </p:par>
                            </p:childTnLst>
                          </p:cTn>
                        </p:par>
                      </p:childTnLst>
                    </p:cTn>
                  </p:par>
                  <p:par>
                    <p:cTn id="350" fill="hold">
                      <p:stCondLst>
                        <p:cond delay="indefinite"/>
                      </p:stCondLst>
                      <p:childTnLst>
                        <p:par>
                          <p:cTn id="351" fill="hold">
                            <p:stCondLst>
                              <p:cond delay="0"/>
                            </p:stCondLst>
                            <p:childTnLst>
                              <p:par>
                                <p:cTn id="352" presetID="10" presetClass="entr" presetSubtype="0" fill="hold" grpId="0" nodeType="clickEffect">
                                  <p:stCondLst>
                                    <p:cond delay="0"/>
                                  </p:stCondLst>
                                  <p:childTnLst>
                                    <p:set>
                                      <p:cBhvr>
                                        <p:cTn id="353" dur="1" fill="hold">
                                          <p:stCondLst>
                                            <p:cond delay="0"/>
                                          </p:stCondLst>
                                        </p:cTn>
                                        <p:tgtEl>
                                          <p:spTgt spid="92"/>
                                        </p:tgtEl>
                                        <p:attrNameLst>
                                          <p:attrName>style.visibility</p:attrName>
                                        </p:attrNameLst>
                                      </p:cBhvr>
                                      <p:to>
                                        <p:strVal val="visible"/>
                                      </p:to>
                                    </p:set>
                                    <p:animEffect transition="in" filter="fade">
                                      <p:cBhvr>
                                        <p:cTn id="354" dur="500"/>
                                        <p:tgtEl>
                                          <p:spTgt spid="92"/>
                                        </p:tgtEl>
                                      </p:cBhvr>
                                    </p:animEffect>
                                  </p:childTnLst>
                                </p:cTn>
                              </p:par>
                            </p:childTnLst>
                          </p:cTn>
                        </p:par>
                      </p:childTnLst>
                    </p:cTn>
                  </p:par>
                  <p:par>
                    <p:cTn id="355" fill="hold">
                      <p:stCondLst>
                        <p:cond delay="indefinite"/>
                      </p:stCondLst>
                      <p:childTnLst>
                        <p:par>
                          <p:cTn id="356" fill="hold">
                            <p:stCondLst>
                              <p:cond delay="0"/>
                            </p:stCondLst>
                            <p:childTnLst>
                              <p:par>
                                <p:cTn id="357" presetID="10" presetClass="entr" presetSubtype="0" fill="hold" nodeType="clickEffect">
                                  <p:stCondLst>
                                    <p:cond delay="0"/>
                                  </p:stCondLst>
                                  <p:childTnLst>
                                    <p:set>
                                      <p:cBhvr>
                                        <p:cTn id="358" dur="1" fill="hold">
                                          <p:stCondLst>
                                            <p:cond delay="0"/>
                                          </p:stCondLst>
                                        </p:cTn>
                                        <p:tgtEl>
                                          <p:spTgt spid="93"/>
                                        </p:tgtEl>
                                        <p:attrNameLst>
                                          <p:attrName>style.visibility</p:attrName>
                                        </p:attrNameLst>
                                      </p:cBhvr>
                                      <p:to>
                                        <p:strVal val="visible"/>
                                      </p:to>
                                    </p:set>
                                    <p:animEffect transition="in" filter="fade">
                                      <p:cBhvr>
                                        <p:cTn id="359" dur="500"/>
                                        <p:tgtEl>
                                          <p:spTgt spid="93"/>
                                        </p:tgtEl>
                                      </p:cBhvr>
                                    </p:animEffect>
                                  </p:childTnLst>
                                </p:cTn>
                              </p:par>
                            </p:childTnLst>
                          </p:cTn>
                        </p:par>
                      </p:childTnLst>
                    </p:cTn>
                  </p:par>
                  <p:par>
                    <p:cTn id="360" fill="hold">
                      <p:stCondLst>
                        <p:cond delay="indefinite"/>
                      </p:stCondLst>
                      <p:childTnLst>
                        <p:par>
                          <p:cTn id="361" fill="hold">
                            <p:stCondLst>
                              <p:cond delay="0"/>
                            </p:stCondLst>
                            <p:childTnLst>
                              <p:par>
                                <p:cTn id="362" presetID="10" presetClass="entr" presetSubtype="0" fill="hold" nodeType="clickEffect">
                                  <p:stCondLst>
                                    <p:cond delay="0"/>
                                  </p:stCondLst>
                                  <p:childTnLst>
                                    <p:set>
                                      <p:cBhvr>
                                        <p:cTn id="363" dur="1" fill="hold">
                                          <p:stCondLst>
                                            <p:cond delay="0"/>
                                          </p:stCondLst>
                                        </p:cTn>
                                        <p:tgtEl>
                                          <p:spTgt spid="94"/>
                                        </p:tgtEl>
                                        <p:attrNameLst>
                                          <p:attrName>style.visibility</p:attrName>
                                        </p:attrNameLst>
                                      </p:cBhvr>
                                      <p:to>
                                        <p:strVal val="visible"/>
                                      </p:to>
                                    </p:set>
                                    <p:animEffect transition="in" filter="fade">
                                      <p:cBhvr>
                                        <p:cTn id="364" dur="500"/>
                                        <p:tgtEl>
                                          <p:spTgt spid="94"/>
                                        </p:tgtEl>
                                      </p:cBhvr>
                                    </p:animEffect>
                                  </p:childTnLst>
                                </p:cTn>
                              </p:par>
                            </p:childTnLst>
                          </p:cTn>
                        </p:par>
                      </p:childTnLst>
                    </p:cTn>
                  </p:par>
                  <p:par>
                    <p:cTn id="365" fill="hold">
                      <p:stCondLst>
                        <p:cond delay="indefinite"/>
                      </p:stCondLst>
                      <p:childTnLst>
                        <p:par>
                          <p:cTn id="366" fill="hold">
                            <p:stCondLst>
                              <p:cond delay="0"/>
                            </p:stCondLst>
                            <p:childTnLst>
                              <p:par>
                                <p:cTn id="367" presetID="10" presetClass="entr" presetSubtype="0" fill="hold" grpId="0" nodeType="clickEffect">
                                  <p:stCondLst>
                                    <p:cond delay="0"/>
                                  </p:stCondLst>
                                  <p:childTnLst>
                                    <p:set>
                                      <p:cBhvr>
                                        <p:cTn id="368" dur="1" fill="hold">
                                          <p:stCondLst>
                                            <p:cond delay="0"/>
                                          </p:stCondLst>
                                        </p:cTn>
                                        <p:tgtEl>
                                          <p:spTgt spid="96"/>
                                        </p:tgtEl>
                                        <p:attrNameLst>
                                          <p:attrName>style.visibility</p:attrName>
                                        </p:attrNameLst>
                                      </p:cBhvr>
                                      <p:to>
                                        <p:strVal val="visible"/>
                                      </p:to>
                                    </p:set>
                                    <p:animEffect transition="in" filter="fade">
                                      <p:cBhvr>
                                        <p:cTn id="369" dur="500"/>
                                        <p:tgtEl>
                                          <p:spTgt spid="96"/>
                                        </p:tgtEl>
                                      </p:cBhvr>
                                    </p:animEffect>
                                  </p:childTnLst>
                                </p:cTn>
                              </p:par>
                            </p:childTnLst>
                          </p:cTn>
                        </p:par>
                      </p:childTnLst>
                    </p:cTn>
                  </p:par>
                  <p:par>
                    <p:cTn id="370" fill="hold">
                      <p:stCondLst>
                        <p:cond delay="indefinite"/>
                      </p:stCondLst>
                      <p:childTnLst>
                        <p:par>
                          <p:cTn id="371" fill="hold">
                            <p:stCondLst>
                              <p:cond delay="0"/>
                            </p:stCondLst>
                            <p:childTnLst>
                              <p:par>
                                <p:cTn id="372" presetID="10" presetClass="entr" presetSubtype="0" fill="hold" grpId="0" nodeType="clickEffect">
                                  <p:stCondLst>
                                    <p:cond delay="0"/>
                                  </p:stCondLst>
                                  <p:childTnLst>
                                    <p:set>
                                      <p:cBhvr>
                                        <p:cTn id="373" dur="1" fill="hold">
                                          <p:stCondLst>
                                            <p:cond delay="0"/>
                                          </p:stCondLst>
                                        </p:cTn>
                                        <p:tgtEl>
                                          <p:spTgt spid="100"/>
                                        </p:tgtEl>
                                        <p:attrNameLst>
                                          <p:attrName>style.visibility</p:attrName>
                                        </p:attrNameLst>
                                      </p:cBhvr>
                                      <p:to>
                                        <p:strVal val="visible"/>
                                      </p:to>
                                    </p:set>
                                    <p:animEffect transition="in" filter="fade">
                                      <p:cBhvr>
                                        <p:cTn id="374" dur="500"/>
                                        <p:tgtEl>
                                          <p:spTgt spid="100"/>
                                        </p:tgtEl>
                                      </p:cBhvr>
                                    </p:animEffect>
                                  </p:childTnLst>
                                </p:cTn>
                              </p:par>
                            </p:childTnLst>
                          </p:cTn>
                        </p:par>
                      </p:childTnLst>
                    </p:cTn>
                  </p:par>
                  <p:par>
                    <p:cTn id="375" fill="hold">
                      <p:stCondLst>
                        <p:cond delay="indefinite"/>
                      </p:stCondLst>
                      <p:childTnLst>
                        <p:par>
                          <p:cTn id="376" fill="hold">
                            <p:stCondLst>
                              <p:cond delay="0"/>
                            </p:stCondLst>
                            <p:childTnLst>
                              <p:par>
                                <p:cTn id="377" presetID="49" presetClass="path" presetSubtype="0" accel="50000" decel="50000" fill="hold" grpId="1" nodeType="clickEffect">
                                  <p:stCondLst>
                                    <p:cond delay="0"/>
                                  </p:stCondLst>
                                  <p:childTnLst>
                                    <p:animMotion origin="layout" path="M -3.61111E-6 -3.14295E-6 L 0.08542 0.17938 " pathEditMode="relative" rAng="0" ptsTypes="AA">
                                      <p:cBhvr>
                                        <p:cTn id="378" dur="2000" fill="hold"/>
                                        <p:tgtEl>
                                          <p:spTgt spid="40"/>
                                        </p:tgtEl>
                                        <p:attrNameLst>
                                          <p:attrName>ppt_x</p:attrName>
                                          <p:attrName>ppt_y</p:attrName>
                                        </p:attrNameLst>
                                      </p:cBhvr>
                                      <p:rCtr x="4271" y="8953"/>
                                    </p:animMotion>
                                  </p:childTnLst>
                                </p:cTn>
                              </p:par>
                            </p:childTnLst>
                          </p:cTn>
                        </p:par>
                      </p:childTnLst>
                    </p:cTn>
                  </p:par>
                  <p:par>
                    <p:cTn id="379" fill="hold">
                      <p:stCondLst>
                        <p:cond delay="indefinite"/>
                      </p:stCondLst>
                      <p:childTnLst>
                        <p:par>
                          <p:cTn id="380" fill="hold">
                            <p:stCondLst>
                              <p:cond delay="0"/>
                            </p:stCondLst>
                            <p:childTnLst>
                              <p:par>
                                <p:cTn id="381" presetID="10" presetClass="entr" presetSubtype="0" fill="hold" grpId="0" nodeType="clickEffect">
                                  <p:stCondLst>
                                    <p:cond delay="0"/>
                                  </p:stCondLst>
                                  <p:childTnLst>
                                    <p:set>
                                      <p:cBhvr>
                                        <p:cTn id="382" dur="1" fill="hold">
                                          <p:stCondLst>
                                            <p:cond delay="0"/>
                                          </p:stCondLst>
                                        </p:cTn>
                                        <p:tgtEl>
                                          <p:spTgt spid="101"/>
                                        </p:tgtEl>
                                        <p:attrNameLst>
                                          <p:attrName>style.visibility</p:attrName>
                                        </p:attrNameLst>
                                      </p:cBhvr>
                                      <p:to>
                                        <p:strVal val="visible"/>
                                      </p:to>
                                    </p:set>
                                    <p:animEffect transition="in" filter="fade">
                                      <p:cBhvr>
                                        <p:cTn id="383" dur="500"/>
                                        <p:tgtEl>
                                          <p:spTgt spid="101"/>
                                        </p:tgtEl>
                                      </p:cBhvr>
                                    </p:animEffect>
                                  </p:childTnLst>
                                </p:cTn>
                              </p:par>
                            </p:childTnLst>
                          </p:cTn>
                        </p:par>
                      </p:childTnLst>
                    </p:cTn>
                  </p:par>
                  <p:par>
                    <p:cTn id="384" fill="hold">
                      <p:stCondLst>
                        <p:cond delay="indefinite"/>
                      </p:stCondLst>
                      <p:childTnLst>
                        <p:par>
                          <p:cTn id="385" fill="hold">
                            <p:stCondLst>
                              <p:cond delay="0"/>
                            </p:stCondLst>
                            <p:childTnLst>
                              <p:par>
                                <p:cTn id="386" presetID="49" presetClass="path" presetSubtype="0" accel="50000" decel="50000" fill="hold" grpId="1" nodeType="clickEffect">
                                  <p:stCondLst>
                                    <p:cond delay="0"/>
                                  </p:stCondLst>
                                  <p:childTnLst>
                                    <p:animMotion origin="layout" path="M 1.11022E-16 1.60235E-6 L -0.11441 0.18308 " pathEditMode="relative" rAng="0" ptsTypes="AA">
                                      <p:cBhvr>
                                        <p:cTn id="387" dur="2000" fill="hold"/>
                                        <p:tgtEl>
                                          <p:spTgt spid="68"/>
                                        </p:tgtEl>
                                        <p:attrNameLst>
                                          <p:attrName>ppt_x</p:attrName>
                                          <p:attrName>ppt_y</p:attrName>
                                        </p:attrNameLst>
                                      </p:cBhvr>
                                      <p:rCtr x="-5729" y="9139"/>
                                    </p:animMotion>
                                  </p:childTnLst>
                                </p:cTn>
                              </p:par>
                            </p:childTnLst>
                          </p:cTn>
                        </p:par>
                      </p:childTnLst>
                    </p:cTn>
                  </p:par>
                  <p:par>
                    <p:cTn id="388" fill="hold">
                      <p:stCondLst>
                        <p:cond delay="indefinite"/>
                      </p:stCondLst>
                      <p:childTnLst>
                        <p:par>
                          <p:cTn id="389" fill="hold">
                            <p:stCondLst>
                              <p:cond delay="0"/>
                            </p:stCondLst>
                            <p:childTnLst>
                              <p:par>
                                <p:cTn id="390" presetID="10" presetClass="entr" presetSubtype="0" fill="hold" grpId="0" nodeType="clickEffect">
                                  <p:stCondLst>
                                    <p:cond delay="0"/>
                                  </p:stCondLst>
                                  <p:childTnLst>
                                    <p:set>
                                      <p:cBhvr>
                                        <p:cTn id="391" dur="1" fill="hold">
                                          <p:stCondLst>
                                            <p:cond delay="0"/>
                                          </p:stCondLst>
                                        </p:cTn>
                                        <p:tgtEl>
                                          <p:spTgt spid="102"/>
                                        </p:tgtEl>
                                        <p:attrNameLst>
                                          <p:attrName>style.visibility</p:attrName>
                                        </p:attrNameLst>
                                      </p:cBhvr>
                                      <p:to>
                                        <p:strVal val="visible"/>
                                      </p:to>
                                    </p:set>
                                    <p:animEffect transition="in" filter="fade">
                                      <p:cBhvr>
                                        <p:cTn id="392" dur="500"/>
                                        <p:tgtEl>
                                          <p:spTgt spid="102"/>
                                        </p:tgtEl>
                                      </p:cBhvr>
                                    </p:animEffect>
                                  </p:childTnLst>
                                </p:cTn>
                              </p:par>
                            </p:childTnLst>
                          </p:cTn>
                        </p:par>
                      </p:childTnLst>
                    </p:cTn>
                  </p:par>
                  <p:par>
                    <p:cTn id="393" fill="hold">
                      <p:stCondLst>
                        <p:cond delay="indefinite"/>
                      </p:stCondLst>
                      <p:childTnLst>
                        <p:par>
                          <p:cTn id="394" fill="hold">
                            <p:stCondLst>
                              <p:cond delay="0"/>
                            </p:stCondLst>
                            <p:childTnLst>
                              <p:par>
                                <p:cTn id="395" presetID="49" presetClass="path" presetSubtype="0" accel="50000" decel="50000" fill="hold" grpId="1" nodeType="clickEffect">
                                  <p:stCondLst>
                                    <p:cond delay="0"/>
                                  </p:stCondLst>
                                  <p:childTnLst>
                                    <p:animMotion origin="layout" path="M -3.05556E-6 -1.69805E-7 L -0.28107 0.20037 " pathEditMode="relative" rAng="0" ptsTypes="AA">
                                      <p:cBhvr>
                                        <p:cTn id="396" dur="2000" fill="hold"/>
                                        <p:tgtEl>
                                          <p:spTgt spid="96"/>
                                        </p:tgtEl>
                                        <p:attrNameLst>
                                          <p:attrName>ppt_x</p:attrName>
                                          <p:attrName>ppt_y</p:attrName>
                                        </p:attrNameLst>
                                      </p:cBhvr>
                                      <p:rCtr x="-14063" y="10003"/>
                                    </p:animMotion>
                                  </p:childTnLst>
                                </p:cTn>
                              </p:par>
                            </p:childTnLst>
                          </p:cTn>
                        </p:par>
                      </p:childTnLst>
                    </p:cTn>
                  </p:par>
                  <p:par>
                    <p:cTn id="397" fill="hold">
                      <p:stCondLst>
                        <p:cond delay="indefinite"/>
                      </p:stCondLst>
                      <p:childTnLst>
                        <p:par>
                          <p:cTn id="398" fill="hold">
                            <p:stCondLst>
                              <p:cond delay="0"/>
                            </p:stCondLst>
                            <p:childTnLst>
                              <p:par>
                                <p:cTn id="399" presetID="10" presetClass="entr" presetSubtype="0" fill="hold" grpId="0" nodeType="clickEffect">
                                  <p:stCondLst>
                                    <p:cond delay="0"/>
                                  </p:stCondLst>
                                  <p:childTnLst>
                                    <p:set>
                                      <p:cBhvr>
                                        <p:cTn id="400" dur="1" fill="hold">
                                          <p:stCondLst>
                                            <p:cond delay="0"/>
                                          </p:stCondLst>
                                        </p:cTn>
                                        <p:tgtEl>
                                          <p:spTgt spid="103"/>
                                        </p:tgtEl>
                                        <p:attrNameLst>
                                          <p:attrName>style.visibility</p:attrName>
                                        </p:attrNameLst>
                                      </p:cBhvr>
                                      <p:to>
                                        <p:strVal val="visible"/>
                                      </p:to>
                                    </p:set>
                                    <p:animEffect transition="in" filter="fade">
                                      <p:cBhvr>
                                        <p:cTn id="401" dur="500"/>
                                        <p:tgtEl>
                                          <p:spTgt spid="103"/>
                                        </p:tgtEl>
                                      </p:cBhvr>
                                    </p:animEffect>
                                  </p:childTnLst>
                                </p:cTn>
                              </p:par>
                            </p:childTnLst>
                          </p:cTn>
                        </p:par>
                      </p:childTnLst>
                    </p:cTn>
                  </p:par>
                  <p:par>
                    <p:cTn id="402" fill="hold">
                      <p:stCondLst>
                        <p:cond delay="indefinite"/>
                      </p:stCondLst>
                      <p:childTnLst>
                        <p:par>
                          <p:cTn id="403" fill="hold">
                            <p:stCondLst>
                              <p:cond delay="0"/>
                            </p:stCondLst>
                            <p:childTnLst>
                              <p:par>
                                <p:cTn id="404" presetID="10" presetClass="entr" presetSubtype="0" fill="hold" grpId="0" nodeType="clickEffect">
                                  <p:stCondLst>
                                    <p:cond delay="0"/>
                                  </p:stCondLst>
                                  <p:childTnLst>
                                    <p:set>
                                      <p:cBhvr>
                                        <p:cTn id="405" dur="1" fill="hold">
                                          <p:stCondLst>
                                            <p:cond delay="0"/>
                                          </p:stCondLst>
                                        </p:cTn>
                                        <p:tgtEl>
                                          <p:spTgt spid="104"/>
                                        </p:tgtEl>
                                        <p:attrNameLst>
                                          <p:attrName>style.visibility</p:attrName>
                                        </p:attrNameLst>
                                      </p:cBhvr>
                                      <p:to>
                                        <p:strVal val="visible"/>
                                      </p:to>
                                    </p:set>
                                    <p:animEffect transition="in" filter="fade">
                                      <p:cBhvr>
                                        <p:cTn id="406"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30" grpId="0"/>
      <p:bldP spid="31" grpId="0"/>
      <p:bldP spid="32" grpId="0"/>
      <p:bldP spid="33" grpId="0"/>
      <p:bldP spid="39" grpId="0"/>
      <p:bldP spid="40" grpId="0"/>
      <p:bldP spid="40" grpId="1"/>
      <p:bldP spid="41"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8" grpId="0"/>
      <p:bldP spid="68" grpId="1"/>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6" grpId="0"/>
      <p:bldP spid="96" grpId="1"/>
      <p:bldP spid="100" grpId="0"/>
      <p:bldP spid="101" grpId="0"/>
      <p:bldP spid="102" grpId="0"/>
      <p:bldP spid="103" grpId="0"/>
      <p:bldP spid="10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ANOVA : F </a:t>
            </a:r>
            <a:r>
              <a:rPr lang="fr-FR" dirty="0" err="1" smtClean="0"/>
              <a:t>statistic</a:t>
            </a:r>
            <a:endParaRPr lang="fr-FR" dirty="0"/>
          </a:p>
        </p:txBody>
      </p:sp>
      <p:sp>
        <p:nvSpPr>
          <p:cNvPr id="27" name="ZoneTexte 26"/>
          <p:cNvSpPr txBox="1"/>
          <p:nvPr/>
        </p:nvSpPr>
        <p:spPr>
          <a:xfrm>
            <a:off x="135193" y="2794905"/>
            <a:ext cx="2123767" cy="307777"/>
          </a:xfrm>
          <a:prstGeom prst="rect">
            <a:avLst/>
          </a:prstGeom>
          <a:noFill/>
        </p:spPr>
        <p:txBody>
          <a:bodyPr wrap="square" rtlCol="0">
            <a:spAutoFit/>
          </a:bodyPr>
          <a:lstStyle/>
          <a:p>
            <a:r>
              <a:rPr lang="fr-FR" dirty="0" smtClean="0"/>
              <a:t>Total </a:t>
            </a:r>
            <a:r>
              <a:rPr lang="fr-FR" dirty="0" err="1" smtClean="0"/>
              <a:t>Sum</a:t>
            </a:r>
            <a:r>
              <a:rPr lang="fr-FR" dirty="0" smtClean="0"/>
              <a:t> of Squares =</a:t>
            </a:r>
            <a:endParaRPr lang="fr-FR" dirty="0"/>
          </a:p>
        </p:txBody>
      </p:sp>
      <p:sp>
        <p:nvSpPr>
          <p:cNvPr id="29" name="ZoneTexte 28"/>
          <p:cNvSpPr txBox="1"/>
          <p:nvPr/>
        </p:nvSpPr>
        <p:spPr>
          <a:xfrm>
            <a:off x="2170470" y="2794905"/>
            <a:ext cx="3244646" cy="307777"/>
          </a:xfrm>
          <a:prstGeom prst="rect">
            <a:avLst/>
          </a:prstGeom>
          <a:noFill/>
        </p:spPr>
        <p:txBody>
          <a:bodyPr wrap="square" rtlCol="0">
            <a:spAutoFit/>
          </a:bodyPr>
          <a:lstStyle/>
          <a:p>
            <a:r>
              <a:rPr lang="fr-FR" dirty="0" err="1" smtClean="0"/>
              <a:t>Sum</a:t>
            </a:r>
            <a:r>
              <a:rPr lang="fr-FR" dirty="0" smtClean="0"/>
              <a:t> of Squares </a:t>
            </a:r>
            <a:r>
              <a:rPr lang="fr-FR" dirty="0" err="1" smtClean="0"/>
              <a:t>Within</a:t>
            </a:r>
            <a:r>
              <a:rPr lang="fr-FR" dirty="0" smtClean="0"/>
              <a:t> Groups         +</a:t>
            </a:r>
            <a:endParaRPr lang="fr-FR" dirty="0"/>
          </a:p>
        </p:txBody>
      </p:sp>
      <p:sp>
        <p:nvSpPr>
          <p:cNvPr id="30" name="ZoneTexte 29"/>
          <p:cNvSpPr txBox="1"/>
          <p:nvPr/>
        </p:nvSpPr>
        <p:spPr>
          <a:xfrm>
            <a:off x="5415116" y="2794905"/>
            <a:ext cx="3161072" cy="307777"/>
          </a:xfrm>
          <a:prstGeom prst="rect">
            <a:avLst/>
          </a:prstGeom>
          <a:noFill/>
        </p:spPr>
        <p:txBody>
          <a:bodyPr wrap="square" rtlCol="0">
            <a:spAutoFit/>
          </a:bodyPr>
          <a:lstStyle/>
          <a:p>
            <a:r>
              <a:rPr lang="fr-FR" dirty="0" err="1" smtClean="0"/>
              <a:t>Sum</a:t>
            </a:r>
            <a:r>
              <a:rPr lang="fr-FR" dirty="0" smtClean="0"/>
              <a:t> of Squares </a:t>
            </a:r>
            <a:r>
              <a:rPr lang="fr-FR" dirty="0" err="1" smtClean="0"/>
              <a:t>Between</a:t>
            </a:r>
            <a:r>
              <a:rPr lang="fr-FR" dirty="0" smtClean="0"/>
              <a:t> Groups</a:t>
            </a:r>
            <a:endParaRPr lang="fr-FR" dirty="0"/>
          </a:p>
        </p:txBody>
      </p:sp>
      <p:cxnSp>
        <p:nvCxnSpPr>
          <p:cNvPr id="4" name="Connecteur droit 3"/>
          <p:cNvCxnSpPr/>
          <p:nvPr/>
        </p:nvCxnSpPr>
        <p:spPr>
          <a:xfrm flipV="1">
            <a:off x="266698" y="3102682"/>
            <a:ext cx="1860755" cy="14748"/>
          </a:xfrm>
          <a:prstGeom prst="line">
            <a:avLst/>
          </a:prstGeom>
        </p:spPr>
        <p:style>
          <a:lnRef idx="2">
            <a:schemeClr val="accent6"/>
          </a:lnRef>
          <a:fillRef idx="0">
            <a:schemeClr val="accent6"/>
          </a:fillRef>
          <a:effectRef idx="1">
            <a:schemeClr val="accent6"/>
          </a:effectRef>
          <a:fontRef idx="minor">
            <a:schemeClr val="tx1"/>
          </a:fontRef>
        </p:style>
      </p:cxnSp>
      <p:sp>
        <p:nvSpPr>
          <p:cNvPr id="3" name="ZoneTexte 2"/>
          <p:cNvSpPr txBox="1"/>
          <p:nvPr/>
        </p:nvSpPr>
        <p:spPr>
          <a:xfrm>
            <a:off x="6607278" y="3254477"/>
            <a:ext cx="1101212" cy="307777"/>
          </a:xfrm>
          <a:prstGeom prst="rect">
            <a:avLst/>
          </a:prstGeom>
          <a:noFill/>
        </p:spPr>
        <p:txBody>
          <a:bodyPr wrap="square" rtlCol="0">
            <a:spAutoFit/>
          </a:bodyPr>
          <a:lstStyle/>
          <a:p>
            <a:r>
              <a:rPr lang="fr-FR" dirty="0" smtClean="0"/>
              <a:t>54</a:t>
            </a:r>
            <a:endParaRPr lang="fr-FR"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a:t>
            </a:fld>
            <a:endParaRPr lang="fr-FR"/>
          </a:p>
        </p:txBody>
      </p:sp>
    </p:spTree>
    <p:extLst>
      <p:ext uri="{BB962C8B-B14F-4D97-AF65-F5344CB8AC3E}">
        <p14:creationId xmlns:p14="http://schemas.microsoft.com/office/powerpoint/2010/main" val="170410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Second Part</a:t>
            </a:r>
            <a:endParaRPr lang="fr-FR" dirty="0"/>
          </a:p>
        </p:txBody>
      </p:sp>
      <p:sp>
        <p:nvSpPr>
          <p:cNvPr id="3" name="Espace réservé du texte 2"/>
          <p:cNvSpPr>
            <a:spLocks noGrp="1"/>
          </p:cNvSpPr>
          <p:nvPr>
            <p:ph type="body" idx="1"/>
          </p:nvPr>
        </p:nvSpPr>
        <p:spPr/>
        <p:txBody>
          <a:bodyPr/>
          <a:lstStyle/>
          <a:p>
            <a:r>
              <a:rPr lang="fr-FR" dirty="0" err="1"/>
              <a:t>Degrees</a:t>
            </a:r>
            <a:r>
              <a:rPr lang="fr-FR" dirty="0"/>
              <a:t> of </a:t>
            </a:r>
            <a:r>
              <a:rPr lang="fr-FR" dirty="0" err="1" smtClean="0"/>
              <a:t>Freedom</a:t>
            </a:r>
            <a:endParaRPr lang="fr-FR" dirty="0" smtClean="0"/>
          </a:p>
          <a:p>
            <a:r>
              <a:rPr lang="fr-FR" dirty="0" smtClean="0"/>
              <a:t>ANOVA</a:t>
            </a:r>
          </a:p>
          <a:p>
            <a:r>
              <a:rPr lang="fr-FR" dirty="0"/>
              <a:t>Chi-Square </a:t>
            </a:r>
            <a:r>
              <a:rPr lang="fr-FR" dirty="0" smtClean="0"/>
              <a:t>Test</a:t>
            </a:r>
          </a:p>
          <a:p>
            <a:r>
              <a:rPr lang="fr-FR" dirty="0"/>
              <a:t>Multi-Arm Bandit </a:t>
            </a:r>
            <a:r>
              <a:rPr lang="fr-FR" dirty="0" err="1" smtClean="0"/>
              <a:t>Algorithm</a:t>
            </a:r>
            <a:endParaRPr lang="fr-FR" dirty="0" smtClean="0"/>
          </a:p>
          <a:p>
            <a:r>
              <a:rPr lang="fr-FR" dirty="0"/>
              <a:t>Power and </a:t>
            </a:r>
            <a:r>
              <a:rPr lang="fr-FR" dirty="0" err="1"/>
              <a:t>Sample</a:t>
            </a:r>
            <a:r>
              <a:rPr lang="fr-FR" dirty="0"/>
              <a:t> Size</a:t>
            </a: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extLst>
      <p:ext uri="{BB962C8B-B14F-4D97-AF65-F5344CB8AC3E}">
        <p14:creationId xmlns:p14="http://schemas.microsoft.com/office/powerpoint/2010/main" val="4076788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texte 3"/>
          <p:cNvSpPr>
            <a:spLocks noGrp="1"/>
          </p:cNvSpPr>
          <p:nvPr>
            <p:ph type="body" idx="2"/>
          </p:nvPr>
        </p:nvSpPr>
        <p:spPr/>
        <p:txBody>
          <a:bodyPr/>
          <a:lstStyle/>
          <a:p>
            <a:endParaRPr lang="fr-F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89" y="448440"/>
            <a:ext cx="8770376" cy="469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a:t>
            </a:fld>
            <a:endParaRPr lang="fr-FR"/>
          </a:p>
        </p:txBody>
      </p:sp>
    </p:spTree>
    <p:extLst>
      <p:ext uri="{BB962C8B-B14F-4D97-AF65-F5344CB8AC3E}">
        <p14:creationId xmlns:p14="http://schemas.microsoft.com/office/powerpoint/2010/main" val="3833418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ANOVA : F </a:t>
            </a:r>
            <a:r>
              <a:rPr lang="fr-FR" dirty="0" err="1" smtClean="0"/>
              <a:t>statistic</a:t>
            </a:r>
            <a:endParaRPr lang="fr-FR" dirty="0"/>
          </a:p>
        </p:txBody>
      </p:sp>
      <p:sp>
        <p:nvSpPr>
          <p:cNvPr id="27" name="ZoneTexte 26"/>
          <p:cNvSpPr txBox="1"/>
          <p:nvPr/>
        </p:nvSpPr>
        <p:spPr>
          <a:xfrm>
            <a:off x="135193" y="2794905"/>
            <a:ext cx="2123767" cy="307777"/>
          </a:xfrm>
          <a:prstGeom prst="rect">
            <a:avLst/>
          </a:prstGeom>
          <a:noFill/>
        </p:spPr>
        <p:txBody>
          <a:bodyPr wrap="square" rtlCol="0">
            <a:spAutoFit/>
          </a:bodyPr>
          <a:lstStyle/>
          <a:p>
            <a:r>
              <a:rPr lang="fr-FR" dirty="0" smtClean="0"/>
              <a:t>Total </a:t>
            </a:r>
            <a:r>
              <a:rPr lang="fr-FR" dirty="0" err="1" smtClean="0"/>
              <a:t>Sum</a:t>
            </a:r>
            <a:r>
              <a:rPr lang="fr-FR" dirty="0" smtClean="0"/>
              <a:t> of Squares =</a:t>
            </a:r>
            <a:endParaRPr lang="fr-FR" dirty="0"/>
          </a:p>
        </p:txBody>
      </p:sp>
      <p:sp>
        <p:nvSpPr>
          <p:cNvPr id="29" name="ZoneTexte 28"/>
          <p:cNvSpPr txBox="1"/>
          <p:nvPr/>
        </p:nvSpPr>
        <p:spPr>
          <a:xfrm>
            <a:off x="2170470" y="2794905"/>
            <a:ext cx="3244646" cy="307777"/>
          </a:xfrm>
          <a:prstGeom prst="rect">
            <a:avLst/>
          </a:prstGeom>
          <a:noFill/>
        </p:spPr>
        <p:txBody>
          <a:bodyPr wrap="square" rtlCol="0">
            <a:spAutoFit/>
          </a:bodyPr>
          <a:lstStyle/>
          <a:p>
            <a:r>
              <a:rPr lang="fr-FR" dirty="0" err="1" smtClean="0"/>
              <a:t>Sum</a:t>
            </a:r>
            <a:r>
              <a:rPr lang="fr-FR" dirty="0" smtClean="0"/>
              <a:t> of Squares </a:t>
            </a:r>
            <a:r>
              <a:rPr lang="fr-FR" dirty="0" err="1" smtClean="0"/>
              <a:t>Within</a:t>
            </a:r>
            <a:r>
              <a:rPr lang="fr-FR" dirty="0" smtClean="0"/>
              <a:t> Groups         +</a:t>
            </a:r>
            <a:endParaRPr lang="fr-FR" dirty="0"/>
          </a:p>
        </p:txBody>
      </p:sp>
      <p:sp>
        <p:nvSpPr>
          <p:cNvPr id="30" name="ZoneTexte 29"/>
          <p:cNvSpPr txBox="1"/>
          <p:nvPr/>
        </p:nvSpPr>
        <p:spPr>
          <a:xfrm>
            <a:off x="5415116" y="2794905"/>
            <a:ext cx="3161072" cy="307777"/>
          </a:xfrm>
          <a:prstGeom prst="rect">
            <a:avLst/>
          </a:prstGeom>
          <a:noFill/>
        </p:spPr>
        <p:txBody>
          <a:bodyPr wrap="square" rtlCol="0">
            <a:spAutoFit/>
          </a:bodyPr>
          <a:lstStyle/>
          <a:p>
            <a:r>
              <a:rPr lang="fr-FR" dirty="0" err="1" smtClean="0"/>
              <a:t>Sum</a:t>
            </a:r>
            <a:r>
              <a:rPr lang="fr-FR" dirty="0" smtClean="0"/>
              <a:t> of Squares </a:t>
            </a:r>
            <a:r>
              <a:rPr lang="fr-FR" dirty="0" err="1" smtClean="0"/>
              <a:t>Between</a:t>
            </a:r>
            <a:r>
              <a:rPr lang="fr-FR" dirty="0" smtClean="0"/>
              <a:t> Groups</a:t>
            </a:r>
            <a:endParaRPr lang="fr-FR" dirty="0"/>
          </a:p>
        </p:txBody>
      </p:sp>
      <p:cxnSp>
        <p:nvCxnSpPr>
          <p:cNvPr id="4" name="Connecteur droit 3"/>
          <p:cNvCxnSpPr/>
          <p:nvPr/>
        </p:nvCxnSpPr>
        <p:spPr>
          <a:xfrm>
            <a:off x="2258960" y="3132178"/>
            <a:ext cx="2352369" cy="0"/>
          </a:xfrm>
          <a:prstGeom prst="line">
            <a:avLst/>
          </a:prstGeom>
        </p:spPr>
        <p:style>
          <a:lnRef idx="2">
            <a:schemeClr val="accent6"/>
          </a:lnRef>
          <a:fillRef idx="0">
            <a:schemeClr val="accent6"/>
          </a:fillRef>
          <a:effectRef idx="1">
            <a:schemeClr val="accent6"/>
          </a:effectRef>
          <a:fontRef idx="minor">
            <a:schemeClr val="tx1"/>
          </a:fontRef>
        </p:style>
      </p:cxnSp>
      <p:sp>
        <p:nvSpPr>
          <p:cNvPr id="3" name="ZoneTexte 2"/>
          <p:cNvSpPr txBox="1"/>
          <p:nvPr/>
        </p:nvSpPr>
        <p:spPr>
          <a:xfrm>
            <a:off x="6607278" y="3254477"/>
            <a:ext cx="1101212" cy="307777"/>
          </a:xfrm>
          <a:prstGeom prst="rect">
            <a:avLst/>
          </a:prstGeom>
          <a:noFill/>
        </p:spPr>
        <p:txBody>
          <a:bodyPr wrap="square" rtlCol="0">
            <a:spAutoFit/>
          </a:bodyPr>
          <a:lstStyle/>
          <a:p>
            <a:r>
              <a:rPr lang="fr-FR" dirty="0" smtClean="0"/>
              <a:t>54</a:t>
            </a:r>
            <a:endParaRPr lang="fr-FR" dirty="0"/>
          </a:p>
        </p:txBody>
      </p:sp>
      <p:sp>
        <p:nvSpPr>
          <p:cNvPr id="9" name="ZoneTexte 8"/>
          <p:cNvSpPr txBox="1"/>
          <p:nvPr/>
        </p:nvSpPr>
        <p:spPr>
          <a:xfrm>
            <a:off x="467033" y="3132178"/>
            <a:ext cx="1101212" cy="307777"/>
          </a:xfrm>
          <a:prstGeom prst="rect">
            <a:avLst/>
          </a:prstGeom>
          <a:noFill/>
        </p:spPr>
        <p:txBody>
          <a:bodyPr wrap="square" rtlCol="0">
            <a:spAutoFit/>
          </a:bodyPr>
          <a:lstStyle/>
          <a:p>
            <a:r>
              <a:rPr lang="fr-FR" dirty="0" smtClean="0"/>
              <a:t>257.5</a:t>
            </a:r>
            <a:endParaRPr lang="fr-FR"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a:t>
            </a:fld>
            <a:endParaRPr lang="fr-FR"/>
          </a:p>
        </p:txBody>
      </p:sp>
    </p:spTree>
    <p:extLst>
      <p:ext uri="{BB962C8B-B14F-4D97-AF65-F5344CB8AC3E}">
        <p14:creationId xmlns:p14="http://schemas.microsoft.com/office/powerpoint/2010/main" val="251912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texte 3"/>
          <p:cNvSpPr>
            <a:spLocks noGrp="1"/>
          </p:cNvSpPr>
          <p:nvPr>
            <p:ph type="body" idx="2"/>
          </p:nvPr>
        </p:nvSpPr>
        <p:spPr/>
        <p:txBody>
          <a:bodyPr/>
          <a:lstStyle/>
          <a:p>
            <a:endParaRPr lang="fr-F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652"/>
            <a:ext cx="9144000" cy="4883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a:t>
            </a:fld>
            <a:endParaRPr lang="fr-FR"/>
          </a:p>
        </p:txBody>
      </p:sp>
    </p:spTree>
    <p:extLst>
      <p:ext uri="{BB962C8B-B14F-4D97-AF65-F5344CB8AC3E}">
        <p14:creationId xmlns:p14="http://schemas.microsoft.com/office/powerpoint/2010/main" val="3506627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texte 3"/>
          <p:cNvSpPr>
            <a:spLocks noGrp="1"/>
          </p:cNvSpPr>
          <p:nvPr>
            <p:ph type="body" idx="2"/>
          </p:nvPr>
        </p:nvSpPr>
        <p:spPr/>
        <p:txBody>
          <a:bodyPr/>
          <a:lstStyle/>
          <a:p>
            <a:endParaRPr lang="fr-F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857250"/>
            <a:ext cx="60579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a:t>
            </a:fld>
            <a:endParaRPr lang="fr-FR"/>
          </a:p>
        </p:txBody>
      </p:sp>
    </p:spTree>
    <p:extLst>
      <p:ext uri="{BB962C8B-B14F-4D97-AF65-F5344CB8AC3E}">
        <p14:creationId xmlns:p14="http://schemas.microsoft.com/office/powerpoint/2010/main" val="3338950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texte 3"/>
          <p:cNvSpPr>
            <a:spLocks noGrp="1"/>
          </p:cNvSpPr>
          <p:nvPr>
            <p:ph type="body" idx="2"/>
          </p:nvPr>
        </p:nvSpPr>
        <p:spPr/>
        <p:txBody>
          <a:bodyPr/>
          <a:lstStyle/>
          <a:p>
            <a:endParaRPr lang="fr-F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5" y="268738"/>
            <a:ext cx="8839199" cy="48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24</a:t>
            </a:fld>
            <a:endParaRPr lang="fr-FR"/>
          </a:p>
        </p:txBody>
      </p:sp>
    </p:spTree>
    <p:extLst>
      <p:ext uri="{BB962C8B-B14F-4D97-AF65-F5344CB8AC3E}">
        <p14:creationId xmlns:p14="http://schemas.microsoft.com/office/powerpoint/2010/main" val="1256544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p:txBody>
          <a:bodyPr/>
          <a:lstStyle/>
          <a:p>
            <a:endParaRPr lang="fr-FR" dirty="0"/>
          </a:p>
        </p:txBody>
      </p:sp>
      <p:sp>
        <p:nvSpPr>
          <p:cNvPr id="4" name="Espace réservé du texte 3"/>
          <p:cNvSpPr>
            <a:spLocks noGrp="1"/>
          </p:cNvSpPr>
          <p:nvPr>
            <p:ph type="body" idx="2"/>
          </p:nvPr>
        </p:nvSpPr>
        <p:spPr/>
        <p:txBody>
          <a:bodyPr/>
          <a:lstStyle/>
          <a:p>
            <a:endParaRPr lang="fr-F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03" y="280007"/>
            <a:ext cx="8367252" cy="450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4591665" y="1980145"/>
            <a:ext cx="1789471" cy="261610"/>
          </a:xfrm>
          <a:prstGeom prst="rect">
            <a:avLst/>
          </a:prstGeom>
          <a:noFill/>
        </p:spPr>
        <p:txBody>
          <a:bodyPr wrap="square" rtlCol="0">
            <a:spAutoFit/>
          </a:bodyPr>
          <a:lstStyle/>
          <a:p>
            <a:r>
              <a:rPr lang="fr-FR" sz="1100" b="1" dirty="0" smtClean="0">
                <a:solidFill>
                  <a:schemeClr val="bg1">
                    <a:lumMod val="50000"/>
                  </a:schemeClr>
                </a:solidFill>
              </a:rPr>
              <a:t>= 101.667</a:t>
            </a:r>
            <a:endParaRPr lang="fr-FR" sz="1100" b="1" dirty="0">
              <a:solidFill>
                <a:schemeClr val="bg1">
                  <a:lumMod val="50000"/>
                </a:schemeClr>
              </a:solidFill>
            </a:endParaRPr>
          </a:p>
        </p:txBody>
      </p:sp>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a:t>
            </a:fld>
            <a:endParaRPr lang="fr-FR"/>
          </a:p>
        </p:txBody>
      </p:sp>
    </p:spTree>
    <p:extLst>
      <p:ext uri="{BB962C8B-B14F-4D97-AF65-F5344CB8AC3E}">
        <p14:creationId xmlns:p14="http://schemas.microsoft.com/office/powerpoint/2010/main" val="3242025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texte 3"/>
          <p:cNvSpPr>
            <a:spLocks noGrp="1"/>
          </p:cNvSpPr>
          <p:nvPr>
            <p:ph type="body" idx="2"/>
          </p:nvPr>
        </p:nvSpPr>
        <p:spPr/>
        <p:txBody>
          <a:bodyPr/>
          <a:lstStyle/>
          <a:p>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87" y="430818"/>
            <a:ext cx="8136041" cy="454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4188542" y="3814916"/>
            <a:ext cx="452284" cy="307777"/>
          </a:xfrm>
          <a:prstGeom prst="rect">
            <a:avLst/>
          </a:prstGeom>
          <a:noFill/>
        </p:spPr>
        <p:txBody>
          <a:bodyPr wrap="square" rtlCol="0">
            <a:spAutoFit/>
          </a:bodyPr>
          <a:lstStyle/>
          <a:p>
            <a:r>
              <a:rPr lang="fr-FR" b="1" dirty="0" smtClean="0">
                <a:solidFill>
                  <a:schemeClr val="bg1">
                    <a:lumMod val="50000"/>
                  </a:schemeClr>
                </a:solidFill>
              </a:rPr>
              <a:t>12</a:t>
            </a:r>
            <a:endParaRPr lang="fr-FR" b="1" dirty="0">
              <a:solidFill>
                <a:schemeClr val="bg1">
                  <a:lumMod val="50000"/>
                </a:schemeClr>
              </a:solidFill>
            </a:endParaRPr>
          </a:p>
        </p:txBody>
      </p:sp>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26</a:t>
            </a:fld>
            <a:endParaRPr lang="fr-FR"/>
          </a:p>
        </p:txBody>
      </p:sp>
    </p:spTree>
    <p:extLst>
      <p:ext uri="{BB962C8B-B14F-4D97-AF65-F5344CB8AC3E}">
        <p14:creationId xmlns:p14="http://schemas.microsoft.com/office/powerpoint/2010/main" val="2918700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texte 3"/>
          <p:cNvSpPr>
            <a:spLocks noGrp="1"/>
          </p:cNvSpPr>
          <p:nvPr>
            <p:ph type="body" idx="2"/>
          </p:nvPr>
        </p:nvSpPr>
        <p:spPr/>
        <p:txBody>
          <a:bodyPr/>
          <a:lstStyle/>
          <a:p>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5" y="444576"/>
            <a:ext cx="8750710" cy="4698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27</a:t>
            </a:fld>
            <a:endParaRPr lang="fr-FR"/>
          </a:p>
        </p:txBody>
      </p:sp>
    </p:spTree>
    <p:extLst>
      <p:ext uri="{BB962C8B-B14F-4D97-AF65-F5344CB8AC3E}">
        <p14:creationId xmlns:p14="http://schemas.microsoft.com/office/powerpoint/2010/main" val="1448715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texte 3"/>
          <p:cNvSpPr>
            <a:spLocks noGrp="1"/>
          </p:cNvSpPr>
          <p:nvPr>
            <p:ph type="body" idx="2"/>
          </p:nvPr>
        </p:nvSpPr>
        <p:spPr/>
        <p:txBody>
          <a:bodyPr/>
          <a:lstStyle/>
          <a:p>
            <a:endParaRPr lang="fr-F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4" y="650560"/>
            <a:ext cx="7270495" cy="363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28</a:t>
            </a:fld>
            <a:endParaRPr lang="fr-FR"/>
          </a:p>
        </p:txBody>
      </p:sp>
    </p:spTree>
    <p:extLst>
      <p:ext uri="{BB962C8B-B14F-4D97-AF65-F5344CB8AC3E}">
        <p14:creationId xmlns:p14="http://schemas.microsoft.com/office/powerpoint/2010/main" val="1608536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texte 3"/>
          <p:cNvSpPr>
            <a:spLocks noGrp="1"/>
          </p:cNvSpPr>
          <p:nvPr>
            <p:ph type="body" idx="2"/>
          </p:nvPr>
        </p:nvSpPr>
        <p:spPr/>
        <p:txBody>
          <a:bodyPr/>
          <a:lstStyle/>
          <a:p>
            <a:endParaRPr lang="fr-F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5" y="688258"/>
            <a:ext cx="7905134" cy="428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29</a:t>
            </a:fld>
            <a:endParaRPr lang="fr-FR"/>
          </a:p>
        </p:txBody>
      </p:sp>
    </p:spTree>
    <p:extLst>
      <p:ext uri="{BB962C8B-B14F-4D97-AF65-F5344CB8AC3E}">
        <p14:creationId xmlns:p14="http://schemas.microsoft.com/office/powerpoint/2010/main" val="3308581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Degrees</a:t>
            </a:r>
            <a:r>
              <a:rPr lang="fr-FR" dirty="0"/>
              <a:t> of </a:t>
            </a:r>
            <a:r>
              <a:rPr lang="fr-FR" dirty="0" err="1" smtClean="0"/>
              <a:t>Freedom</a:t>
            </a:r>
            <a:endParaRPr lang="fr-FR" dirty="0"/>
          </a:p>
        </p:txBody>
      </p:sp>
      <p:sp>
        <p:nvSpPr>
          <p:cNvPr id="5" name="AutoShape 2" descr="7 ha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473" y="2057400"/>
            <a:ext cx="60102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66863" y="2057400"/>
            <a:ext cx="5915485" cy="9414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338696" y="2057400"/>
            <a:ext cx="5143652" cy="9414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3277678" y="2048796"/>
            <a:ext cx="4273498" cy="94143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4226490" y="2048795"/>
            <a:ext cx="3324685" cy="9414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5067840" y="2057399"/>
            <a:ext cx="2483335" cy="941439"/>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5891635" y="2048794"/>
            <a:ext cx="1659541" cy="9414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6618167" y="2057398"/>
            <a:ext cx="933008" cy="94143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spTree>
    <p:extLst>
      <p:ext uri="{BB962C8B-B14F-4D97-AF65-F5344CB8AC3E}">
        <p14:creationId xmlns:p14="http://schemas.microsoft.com/office/powerpoint/2010/main" val="379372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0-#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0-#ppt_w/2"/>
                                          </p:val>
                                        </p:tav>
                                        <p:tav tm="100000">
                                          <p:val>
                                            <p:strVal val="#ppt_x"/>
                                          </p:val>
                                        </p:tav>
                                      </p:tavLst>
                                    </p:anim>
                                    <p:anim calcmode="lin" valueType="num">
                                      <p:cBhvr additive="base">
                                        <p:cTn id="7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14"/>
                                        </p:tgtEl>
                                      </p:cBhvr>
                                    </p:animEffect>
                                    <p:set>
                                      <p:cBhvr>
                                        <p:cTn id="79"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808818"/>
            <a:ext cx="8520600" cy="572700"/>
          </a:xfrm>
        </p:spPr>
        <p:txBody>
          <a:bodyPr>
            <a:normAutofit fontScale="90000"/>
          </a:bodyPr>
          <a:lstStyle/>
          <a:p>
            <a:pPr algn="ctr"/>
            <a:r>
              <a:rPr lang="fr-FR" dirty="0"/>
              <a:t>Chi-square test</a:t>
            </a:r>
          </a:p>
        </p:txBody>
      </p:sp>
      <p:sp>
        <p:nvSpPr>
          <p:cNvPr id="5" name="AutoShape 2" descr="Karl Pearson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232" y="1251214"/>
            <a:ext cx="2636954" cy="3361343"/>
          </a:xfrm>
          <a:prstGeom prst="rect">
            <a:avLst/>
          </a:prstGeom>
        </p:spPr>
      </p:pic>
      <p:sp>
        <p:nvSpPr>
          <p:cNvPr id="8" name="Rectangle 7"/>
          <p:cNvSpPr/>
          <p:nvPr/>
        </p:nvSpPr>
        <p:spPr>
          <a:xfrm>
            <a:off x="3106994" y="776748"/>
            <a:ext cx="560438" cy="5997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p:cNvCxnSpPr>
            <a:stCxn id="8" idx="2"/>
          </p:cNvCxnSpPr>
          <p:nvPr/>
        </p:nvCxnSpPr>
        <p:spPr>
          <a:xfrm flipH="1">
            <a:off x="2281084" y="1376516"/>
            <a:ext cx="1106129" cy="1248697"/>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1" name="ZoneTexte 10"/>
          <p:cNvSpPr txBox="1"/>
          <p:nvPr/>
        </p:nvSpPr>
        <p:spPr>
          <a:xfrm>
            <a:off x="2064773" y="2625212"/>
            <a:ext cx="265471" cy="461665"/>
          </a:xfrm>
          <a:prstGeom prst="rect">
            <a:avLst/>
          </a:prstGeom>
          <a:noFill/>
        </p:spPr>
        <p:txBody>
          <a:bodyPr wrap="square" rtlCol="0">
            <a:spAutoFit/>
          </a:bodyPr>
          <a:lstStyle/>
          <a:p>
            <a:r>
              <a:rPr lang="el-GR" sz="2400" b="1" dirty="0"/>
              <a:t>Χ</a:t>
            </a:r>
            <a:endParaRPr lang="fr-FR" sz="2400" b="1" dirty="0"/>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30</a:t>
            </a:fld>
            <a:endParaRPr lang="fr-FR"/>
          </a:p>
        </p:txBody>
      </p:sp>
    </p:spTree>
    <p:extLst>
      <p:ext uri="{BB962C8B-B14F-4D97-AF65-F5344CB8AC3E}">
        <p14:creationId xmlns:p14="http://schemas.microsoft.com/office/powerpoint/2010/main" val="20225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196" y="2293490"/>
            <a:ext cx="8520600" cy="572700"/>
          </a:xfrm>
        </p:spPr>
        <p:txBody>
          <a:bodyPr>
            <a:normAutofit fontScale="90000"/>
          </a:bodyPr>
          <a:lstStyle/>
          <a:p>
            <a:pPr algn="ctr"/>
            <a:r>
              <a:rPr lang="en-US" b="1" dirty="0"/>
              <a:t>What is a Chi-square test?</a:t>
            </a:r>
            <a:br>
              <a:rPr lang="en-US" b="1" dirty="0"/>
            </a:br>
            <a:endParaRPr lang="fr-FR" dirty="0"/>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31</a:t>
            </a:fld>
            <a:endParaRPr lang="fr-FR"/>
          </a:p>
        </p:txBody>
      </p:sp>
    </p:spTree>
    <p:extLst>
      <p:ext uri="{BB962C8B-B14F-4D97-AF65-F5344CB8AC3E}">
        <p14:creationId xmlns:p14="http://schemas.microsoft.com/office/powerpoint/2010/main" val="1439835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a:t>What is a Chi-square test?</a:t>
            </a:r>
            <a:br>
              <a:rPr lang="en-US" b="1" dirty="0"/>
            </a:br>
            <a:r>
              <a:rPr lang="en-US" dirty="0"/>
              <a:t/>
            </a:r>
            <a:br>
              <a:rPr lang="en-US" dirty="0"/>
            </a:br>
            <a:endParaRPr lang="fr-FR" dirty="0"/>
          </a:p>
        </p:txBody>
      </p:sp>
      <p:sp>
        <p:nvSpPr>
          <p:cNvPr id="3" name="Espace réservé du texte 2"/>
          <p:cNvSpPr>
            <a:spLocks noGrp="1"/>
          </p:cNvSpPr>
          <p:nvPr>
            <p:ph type="body" idx="1"/>
          </p:nvPr>
        </p:nvSpPr>
        <p:spPr>
          <a:xfrm>
            <a:off x="311700" y="1870230"/>
            <a:ext cx="8311190" cy="774648"/>
          </a:xfrm>
          <a:solidFill>
            <a:schemeClr val="accent5">
              <a:lumMod val="50000"/>
            </a:schemeClr>
          </a:solidFill>
        </p:spPr>
        <p:txBody>
          <a:bodyPr/>
          <a:lstStyle/>
          <a:p>
            <a:pPr marL="139700" indent="0">
              <a:buNone/>
            </a:pPr>
            <a:r>
              <a:rPr lang="en-US" b="1" dirty="0">
                <a:solidFill>
                  <a:schemeClr val="bg1"/>
                </a:solidFill>
              </a:rPr>
              <a:t>A Chi-square test is a hypothesis testing method. Two common Chi-square tests involve checking if observed frequencies in one or more categories match expected frequencies.</a:t>
            </a:r>
            <a:endParaRPr lang="fr-FR" b="1" dirty="0">
              <a:solidFill>
                <a:schemeClr val="bg1"/>
              </a:solidFill>
            </a:endParaRPr>
          </a:p>
        </p:txBody>
      </p:sp>
      <p:sp>
        <p:nvSpPr>
          <p:cNvPr id="5" name="Rectangle 4"/>
          <p:cNvSpPr/>
          <p:nvPr/>
        </p:nvSpPr>
        <p:spPr>
          <a:xfrm>
            <a:off x="3318387" y="3548572"/>
            <a:ext cx="2890535" cy="400110"/>
          </a:xfrm>
          <a:prstGeom prst="rect">
            <a:avLst/>
          </a:prstGeom>
        </p:spPr>
        <p:txBody>
          <a:bodyPr wrap="none">
            <a:spAutoFit/>
          </a:bodyPr>
          <a:lstStyle/>
          <a:p>
            <a:r>
              <a:rPr lang="fr-FR" sz="2000" b="1" dirty="0" err="1"/>
              <a:t>What</a:t>
            </a:r>
            <a:r>
              <a:rPr lang="fr-FR" sz="2000" b="1" dirty="0"/>
              <a:t> are </a:t>
            </a:r>
            <a:r>
              <a:rPr lang="fr-FR" sz="2000" b="1" dirty="0" err="1"/>
              <a:t>my</a:t>
            </a:r>
            <a:r>
              <a:rPr lang="fr-FR" sz="2000" b="1" dirty="0"/>
              <a:t> </a:t>
            </a:r>
            <a:r>
              <a:rPr lang="fr-FR" sz="2000" b="1" dirty="0" err="1"/>
              <a:t>choices</a:t>
            </a:r>
            <a:r>
              <a:rPr lang="fr-FR" sz="2000" b="1" dirty="0"/>
              <a:t>?</a:t>
            </a: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32</a:t>
            </a:fld>
            <a:endParaRPr lang="fr-FR"/>
          </a:p>
        </p:txBody>
      </p:sp>
    </p:spTree>
    <p:extLst>
      <p:ext uri="{BB962C8B-B14F-4D97-AF65-F5344CB8AC3E}">
        <p14:creationId xmlns:p14="http://schemas.microsoft.com/office/powerpoint/2010/main" val="30421952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94272" y="1473965"/>
            <a:ext cx="1901483" cy="400110"/>
          </a:xfrm>
          <a:prstGeom prst="rect">
            <a:avLst/>
          </a:prstGeom>
          <a:solidFill>
            <a:schemeClr val="accent1">
              <a:lumMod val="40000"/>
              <a:lumOff val="60000"/>
            </a:schemeClr>
          </a:solidFill>
        </p:spPr>
        <p:txBody>
          <a:bodyPr wrap="none">
            <a:spAutoFit/>
          </a:bodyPr>
          <a:lstStyle/>
          <a:p>
            <a:r>
              <a:rPr lang="fr-FR" sz="2000" dirty="0"/>
              <a:t>Chi-square</a:t>
            </a:r>
            <a:r>
              <a:rPr lang="fr-FR" dirty="0"/>
              <a:t> </a:t>
            </a:r>
            <a:r>
              <a:rPr lang="fr-FR" sz="2000" dirty="0"/>
              <a:t>test</a:t>
            </a:r>
          </a:p>
        </p:txBody>
      </p:sp>
      <p:sp>
        <p:nvSpPr>
          <p:cNvPr id="7" name="ZoneTexte 6"/>
          <p:cNvSpPr txBox="1"/>
          <p:nvPr/>
        </p:nvSpPr>
        <p:spPr>
          <a:xfrm>
            <a:off x="1111045" y="2417862"/>
            <a:ext cx="3116826" cy="338554"/>
          </a:xfrm>
          <a:prstGeom prst="rect">
            <a:avLst/>
          </a:prstGeom>
          <a:solidFill>
            <a:schemeClr val="accent1">
              <a:lumMod val="50000"/>
            </a:schemeClr>
          </a:solidFill>
        </p:spPr>
        <p:txBody>
          <a:bodyPr wrap="square" rtlCol="0">
            <a:spAutoFit/>
          </a:bodyPr>
          <a:lstStyle/>
          <a:p>
            <a:r>
              <a:rPr lang="fr-FR" sz="1600" dirty="0" smtClean="0">
                <a:solidFill>
                  <a:schemeClr val="bg1"/>
                </a:solidFill>
              </a:rPr>
              <a:t>Chi-square goodness of fit test</a:t>
            </a:r>
            <a:endParaRPr lang="fr-FR" sz="1600" dirty="0">
              <a:solidFill>
                <a:schemeClr val="bg1"/>
              </a:solidFill>
            </a:endParaRPr>
          </a:p>
        </p:txBody>
      </p:sp>
      <p:sp>
        <p:nvSpPr>
          <p:cNvPr id="8" name="Rectangle 7"/>
          <p:cNvSpPr/>
          <p:nvPr/>
        </p:nvSpPr>
        <p:spPr>
          <a:xfrm>
            <a:off x="5554665" y="2417862"/>
            <a:ext cx="3148619" cy="338554"/>
          </a:xfrm>
          <a:prstGeom prst="rect">
            <a:avLst/>
          </a:prstGeom>
          <a:solidFill>
            <a:schemeClr val="accent1">
              <a:lumMod val="50000"/>
            </a:schemeClr>
          </a:solidFill>
        </p:spPr>
        <p:txBody>
          <a:bodyPr wrap="none">
            <a:spAutoFit/>
          </a:bodyPr>
          <a:lstStyle/>
          <a:p>
            <a:r>
              <a:rPr lang="en-US" sz="1600" dirty="0" smtClean="0">
                <a:solidFill>
                  <a:schemeClr val="bg1"/>
                </a:solidFill>
              </a:rPr>
              <a:t>Chi-square </a:t>
            </a:r>
            <a:r>
              <a:rPr lang="en-US" sz="1600" dirty="0">
                <a:solidFill>
                  <a:schemeClr val="bg1"/>
                </a:solidFill>
              </a:rPr>
              <a:t>test of independence</a:t>
            </a:r>
            <a:endParaRPr lang="fr-FR" sz="1600" dirty="0">
              <a:solidFill>
                <a:schemeClr val="bg1"/>
              </a:solidFill>
            </a:endParaRPr>
          </a:p>
        </p:txBody>
      </p:sp>
      <p:cxnSp>
        <p:nvCxnSpPr>
          <p:cNvPr id="10" name="Connecteur droit avec flèche 9"/>
          <p:cNvCxnSpPr>
            <a:stCxn id="5" idx="1"/>
            <a:endCxn id="7" idx="0"/>
          </p:cNvCxnSpPr>
          <p:nvPr/>
        </p:nvCxnSpPr>
        <p:spPr>
          <a:xfrm flipH="1">
            <a:off x="2669458" y="1674020"/>
            <a:ext cx="1124814" cy="743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5" idx="3"/>
            <a:endCxn id="8" idx="0"/>
          </p:cNvCxnSpPr>
          <p:nvPr/>
        </p:nvCxnSpPr>
        <p:spPr>
          <a:xfrm>
            <a:off x="5695755" y="1674020"/>
            <a:ext cx="1433220" cy="743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386348" y="3825608"/>
            <a:ext cx="7108723" cy="307777"/>
          </a:xfrm>
          <a:prstGeom prst="rect">
            <a:avLst/>
          </a:prstGeom>
          <a:solidFill>
            <a:schemeClr val="accent1">
              <a:lumMod val="40000"/>
              <a:lumOff val="60000"/>
            </a:schemeClr>
          </a:solidFill>
        </p:spPr>
        <p:txBody>
          <a:bodyPr wrap="square">
            <a:spAutoFit/>
          </a:bodyPr>
          <a:lstStyle/>
          <a:p>
            <a:r>
              <a:rPr lang="en-US" dirty="0"/>
              <a:t>You can use the test when you have counts of values for </a:t>
            </a:r>
            <a:r>
              <a:rPr lang="en-US" dirty="0" smtClean="0"/>
              <a:t>(1 or 2) </a:t>
            </a:r>
            <a:r>
              <a:rPr lang="en-US" dirty="0"/>
              <a:t>categorical variable.</a:t>
            </a:r>
            <a:endParaRPr lang="fr-FR" dirty="0"/>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33</a:t>
            </a:fld>
            <a:endParaRPr lang="fr-FR"/>
          </a:p>
        </p:txBody>
      </p:sp>
    </p:spTree>
    <p:extLst>
      <p:ext uri="{BB962C8B-B14F-4D97-AF65-F5344CB8AC3E}">
        <p14:creationId xmlns:p14="http://schemas.microsoft.com/office/powerpoint/2010/main" val="32648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4075211771"/>
              </p:ext>
            </p:extLst>
          </p:nvPr>
        </p:nvGraphicFramePr>
        <p:xfrm>
          <a:off x="1465006" y="265473"/>
          <a:ext cx="5515897" cy="4766031"/>
        </p:xfrm>
        <a:graphic>
          <a:graphicData uri="http://schemas.openxmlformats.org/drawingml/2006/table">
            <a:tbl>
              <a:tblPr/>
              <a:tblGrid>
                <a:gridCol w="1131465"/>
                <a:gridCol w="1838634"/>
                <a:gridCol w="2545798"/>
              </a:tblGrid>
              <a:tr h="301037">
                <a:tc>
                  <a:txBody>
                    <a:bodyPr/>
                    <a:lstStyle/>
                    <a:p>
                      <a:pPr algn="ctr"/>
                      <a:r>
                        <a:rPr lang="fr-FR" sz="1100" dirty="0">
                          <a:effectLst/>
                        </a:rPr>
                        <a:t> </a:t>
                      </a:r>
                    </a:p>
                  </a:txBody>
                  <a:tcPr marL="25741" marR="25741" marT="25741" marB="25741">
                    <a:lnL>
                      <a:noFill/>
                    </a:lnL>
                    <a:lnR>
                      <a:noFill/>
                    </a:lnR>
                    <a:lnT>
                      <a:noFill/>
                    </a:lnT>
                    <a:lnB w="9525" cap="flat" cmpd="sng" algn="ctr">
                      <a:solidFill>
                        <a:srgbClr val="999999"/>
                      </a:solidFill>
                      <a:prstDash val="solid"/>
                      <a:round/>
                      <a:headEnd type="none" w="med" len="med"/>
                      <a:tailEnd type="none" w="med" len="med"/>
                    </a:lnB>
                  </a:tcPr>
                </a:tc>
                <a:tc>
                  <a:txBody>
                    <a:bodyPr/>
                    <a:lstStyle/>
                    <a:p>
                      <a:pPr algn="ctr"/>
                      <a:r>
                        <a:rPr lang="en-US" sz="1100" b="0" u="none" strike="noStrike" dirty="0">
                          <a:solidFill>
                            <a:srgbClr val="007DC3"/>
                          </a:solidFill>
                          <a:effectLst/>
                          <a:latin typeface="Domine"/>
                          <a:hlinkClick r:id="rId2"/>
                        </a:rPr>
                        <a:t>Chi-Square Goodness of Fit Test</a:t>
                      </a:r>
                      <a:endParaRPr lang="en-US" sz="1100" b="1" dirty="0">
                        <a:solidFill>
                          <a:srgbClr val="007DC3"/>
                        </a:solidFill>
                        <a:effectLst/>
                        <a:latin typeface="avenir-light"/>
                      </a:endParaRPr>
                    </a:p>
                  </a:txBody>
                  <a:tcPr marL="25741" marR="25741" marT="25741" marB="25741">
                    <a:lnL>
                      <a:noFill/>
                    </a:lnL>
                    <a:lnR>
                      <a:noFill/>
                    </a:lnR>
                    <a:lnT>
                      <a:noFill/>
                    </a:lnT>
                    <a:lnB w="9525" cap="flat" cmpd="sng" algn="ctr">
                      <a:solidFill>
                        <a:srgbClr val="999999"/>
                      </a:solidFill>
                      <a:prstDash val="solid"/>
                      <a:round/>
                      <a:headEnd type="none" w="med" len="med"/>
                      <a:tailEnd type="none" w="med" len="med"/>
                    </a:lnB>
                  </a:tcPr>
                </a:tc>
                <a:tc>
                  <a:txBody>
                    <a:bodyPr/>
                    <a:lstStyle/>
                    <a:p>
                      <a:pPr algn="ctr"/>
                      <a:r>
                        <a:rPr lang="fr-FR" sz="1100" b="0" u="none" strike="noStrike">
                          <a:solidFill>
                            <a:srgbClr val="007DC3"/>
                          </a:solidFill>
                          <a:effectLst/>
                          <a:latin typeface="Domine"/>
                          <a:hlinkClick r:id="rId3"/>
                        </a:rPr>
                        <a:t>Chi-Square Test of Independence</a:t>
                      </a:r>
                      <a:endParaRPr lang="fr-FR" sz="1100" b="1">
                        <a:solidFill>
                          <a:srgbClr val="007DC3"/>
                        </a:solidFill>
                        <a:effectLst/>
                        <a:latin typeface="avenir-light"/>
                      </a:endParaRPr>
                    </a:p>
                  </a:txBody>
                  <a:tcPr marL="25741" marR="25741" marT="25741" marB="25741">
                    <a:lnL>
                      <a:noFill/>
                    </a:lnL>
                    <a:lnR>
                      <a:noFill/>
                    </a:lnR>
                    <a:lnT>
                      <a:noFill/>
                    </a:lnT>
                    <a:lnB w="9525" cap="flat" cmpd="sng" algn="ctr">
                      <a:solidFill>
                        <a:srgbClr val="999999"/>
                      </a:solidFill>
                      <a:prstDash val="solid"/>
                      <a:round/>
                      <a:headEnd type="none" w="med" len="med"/>
                      <a:tailEnd type="none" w="med" len="med"/>
                    </a:lnB>
                  </a:tcPr>
                </a:tc>
              </a:tr>
              <a:tr h="378367">
                <a:tc>
                  <a:txBody>
                    <a:bodyPr/>
                    <a:lstStyle/>
                    <a:p>
                      <a:r>
                        <a:rPr lang="fr-FR" sz="1100" b="1" dirty="0" err="1">
                          <a:effectLst/>
                        </a:rPr>
                        <a:t>Number</a:t>
                      </a:r>
                      <a:r>
                        <a:rPr lang="fr-FR" sz="1100" b="1" dirty="0">
                          <a:effectLst/>
                        </a:rPr>
                        <a:t> of variables</a:t>
                      </a:r>
                    </a:p>
                  </a:txBody>
                  <a:tcPr marL="25741" marR="25741" marT="25741" marB="25741">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fr-FR" sz="1100">
                          <a:effectLst/>
                        </a:rPr>
                        <a:t>One</a:t>
                      </a:r>
                    </a:p>
                  </a:txBody>
                  <a:tcPr marL="25741" marR="25741" marT="25741" marB="25741">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fr-FR" sz="1100">
                          <a:effectLst/>
                        </a:rPr>
                        <a:t>Two</a:t>
                      </a:r>
                    </a:p>
                  </a:txBody>
                  <a:tcPr marL="25741" marR="25741" marT="25741" marB="25741">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r>
              <a:tr h="533028">
                <a:tc>
                  <a:txBody>
                    <a:bodyPr/>
                    <a:lstStyle/>
                    <a:p>
                      <a:r>
                        <a:rPr lang="fr-FR" sz="1100" b="1" dirty="0" err="1">
                          <a:effectLst/>
                        </a:rPr>
                        <a:t>Purpose</a:t>
                      </a:r>
                      <a:r>
                        <a:rPr lang="fr-FR" sz="1100" b="1" dirty="0">
                          <a:effectLst/>
                        </a:rPr>
                        <a:t> of test</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1100">
                          <a:effectLst/>
                        </a:rPr>
                        <a:t>Decide if one variable is likely to come from a given distribution or not</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1100">
                          <a:effectLst/>
                        </a:rPr>
                        <a:t>Decide if two variables might be related or not</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r h="687689">
                <a:tc>
                  <a:txBody>
                    <a:bodyPr/>
                    <a:lstStyle/>
                    <a:p>
                      <a:r>
                        <a:rPr lang="fr-FR" sz="1100" b="1" dirty="0" err="1">
                          <a:effectLst/>
                        </a:rPr>
                        <a:t>Example</a:t>
                      </a:r>
                      <a:endParaRPr lang="fr-FR" sz="1100" b="1" dirty="0">
                        <a:effectLst/>
                      </a:endParaRP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1100" dirty="0">
                          <a:effectLst/>
                        </a:rPr>
                        <a:t>Decide if bags of candy have the same number of pieces of each flavor or not</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en-US" sz="1100">
                          <a:effectLst/>
                        </a:rPr>
                        <a:t>Decide if movie goers' decision to buy snacks is related to the type of movie they plan to watch</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r>
              <a:tr h="842349">
                <a:tc>
                  <a:txBody>
                    <a:bodyPr/>
                    <a:lstStyle/>
                    <a:p>
                      <a:r>
                        <a:rPr lang="fr-FR" sz="1100" b="1" dirty="0" err="1">
                          <a:effectLst/>
                        </a:rPr>
                        <a:t>Hypotheses</a:t>
                      </a:r>
                      <a:r>
                        <a:rPr lang="fr-FR" sz="1100" b="1" dirty="0">
                          <a:effectLst/>
                        </a:rPr>
                        <a:t> in </a:t>
                      </a:r>
                      <a:r>
                        <a:rPr lang="fr-FR" sz="1100" b="1" dirty="0" err="1">
                          <a:effectLst/>
                        </a:rPr>
                        <a:t>example</a:t>
                      </a:r>
                      <a:endParaRPr lang="fr-FR" sz="1100" b="1" dirty="0">
                        <a:effectLst/>
                      </a:endParaRP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1100">
                          <a:effectLst/>
                          <a:latin typeface="Domine"/>
                        </a:rPr>
                        <a:t>H</a:t>
                      </a:r>
                      <a:r>
                        <a:rPr lang="en-US" sz="1100" baseline="-25000">
                          <a:effectLst/>
                          <a:latin typeface="Domine"/>
                        </a:rPr>
                        <a:t>o</a:t>
                      </a:r>
                      <a:r>
                        <a:rPr lang="en-US" sz="1100">
                          <a:effectLst/>
                          <a:latin typeface="Domine"/>
                        </a:rPr>
                        <a:t>: proportion of flavors of candy are the same</a:t>
                      </a:r>
                    </a:p>
                    <a:p>
                      <a:r>
                        <a:rPr lang="en-US" sz="1100">
                          <a:effectLst/>
                          <a:latin typeface="Domine"/>
                        </a:rPr>
                        <a:t>H</a:t>
                      </a:r>
                      <a:r>
                        <a:rPr lang="en-US" sz="1100" baseline="-25000">
                          <a:effectLst/>
                          <a:latin typeface="Domine"/>
                        </a:rPr>
                        <a:t>a</a:t>
                      </a:r>
                      <a:r>
                        <a:rPr lang="en-US" sz="1100">
                          <a:effectLst/>
                          <a:latin typeface="Domine"/>
                        </a:rPr>
                        <a:t>: proportions of flavors are not the same</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1100">
                          <a:effectLst/>
                          <a:latin typeface="Domine"/>
                        </a:rPr>
                        <a:t>H</a:t>
                      </a:r>
                      <a:r>
                        <a:rPr lang="en-US" sz="1100" baseline="-25000">
                          <a:effectLst/>
                          <a:latin typeface="Domine"/>
                        </a:rPr>
                        <a:t>o</a:t>
                      </a:r>
                      <a:r>
                        <a:rPr lang="en-US" sz="1100">
                          <a:effectLst/>
                          <a:latin typeface="Domine"/>
                        </a:rPr>
                        <a:t>: proportion of people who buy snacks is independent of the movie type</a:t>
                      </a:r>
                    </a:p>
                    <a:p>
                      <a:r>
                        <a:rPr lang="en-US" sz="1100">
                          <a:effectLst/>
                          <a:latin typeface="Domine"/>
                        </a:rPr>
                        <a:t>H</a:t>
                      </a:r>
                      <a:r>
                        <a:rPr lang="en-US" sz="1100" baseline="-25000">
                          <a:effectLst/>
                          <a:latin typeface="Domine"/>
                        </a:rPr>
                        <a:t>a</a:t>
                      </a:r>
                      <a:r>
                        <a:rPr lang="en-US" sz="1100">
                          <a:effectLst/>
                          <a:latin typeface="Domine"/>
                        </a:rPr>
                        <a:t>: proportion of people who buy snacks is different for different types of movies</a:t>
                      </a:r>
                    </a:p>
                  </a:txBody>
                  <a:tcPr marL="25741" marR="25741" marT="25741" marB="25741">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r h="533028">
                <a:tc>
                  <a:txBody>
                    <a:bodyPr/>
                    <a:lstStyle/>
                    <a:p>
                      <a:r>
                        <a:rPr lang="en-US" sz="1100" u="none" strike="noStrike">
                          <a:solidFill>
                            <a:srgbClr val="007DC3"/>
                          </a:solidFill>
                          <a:effectLst/>
                          <a:latin typeface="Domine"/>
                          <a:hlinkClick r:id="rId4"/>
                        </a:rPr>
                        <a:t>Theoretical distribution</a:t>
                      </a:r>
                      <a:r>
                        <a:rPr lang="en-US" sz="1100">
                          <a:effectLst/>
                        </a:rPr>
                        <a:t> used in test</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fr-FR" sz="1100">
                          <a:effectLst/>
                        </a:rPr>
                        <a:t>Chi-Square</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c>
                  <a:txBody>
                    <a:bodyPr/>
                    <a:lstStyle/>
                    <a:p>
                      <a:r>
                        <a:rPr lang="fr-FR" sz="1100">
                          <a:effectLst/>
                        </a:rPr>
                        <a:t>Chi-Square</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FEFEF"/>
                    </a:solidFill>
                  </a:tcPr>
                </a:tc>
              </a:tr>
              <a:tr h="1306332">
                <a:tc>
                  <a:txBody>
                    <a:bodyPr/>
                    <a:lstStyle/>
                    <a:p>
                      <a:r>
                        <a:rPr lang="fr-FR" sz="1100">
                          <a:effectLst/>
                        </a:rPr>
                        <a:t>Degrees of freedom</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1100" dirty="0">
                          <a:effectLst/>
                          <a:latin typeface="Domine"/>
                        </a:rPr>
                        <a:t>Number of categories minus 1</a:t>
                      </a:r>
                    </a:p>
                    <a:p>
                      <a:pPr>
                        <a:buFont typeface="Arial"/>
                        <a:buChar char="•"/>
                      </a:pPr>
                      <a:r>
                        <a:rPr lang="en-US" sz="1100" dirty="0">
                          <a:solidFill>
                            <a:srgbClr val="333333"/>
                          </a:solidFill>
                          <a:effectLst/>
                          <a:latin typeface="Domine"/>
                        </a:rPr>
                        <a:t>In our example, number of flavors of candy minus 1</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1100" dirty="0">
                          <a:effectLst/>
                          <a:latin typeface="Domine"/>
                        </a:rPr>
                        <a:t>Number of categories for first variable minus 1, multiplied by number of categories for second variable minus 1</a:t>
                      </a:r>
                    </a:p>
                    <a:p>
                      <a:pPr>
                        <a:buFont typeface="Arial"/>
                        <a:buChar char="•"/>
                      </a:pPr>
                      <a:r>
                        <a:rPr lang="en-US" sz="1100" dirty="0">
                          <a:solidFill>
                            <a:srgbClr val="333333"/>
                          </a:solidFill>
                          <a:effectLst/>
                          <a:latin typeface="Domine"/>
                        </a:rPr>
                        <a:t>In our example, number of movie categories minus 1, multiplied by 1 (because snack purchase is a Yes/No variable and 2-1 = 1)</a:t>
                      </a:r>
                    </a:p>
                  </a:txBody>
                  <a:tcPr marL="25741" marR="25741" marT="25741" marB="25741" anchor="ctr">
                    <a:lnL>
                      <a:noFill/>
                    </a:lnL>
                    <a:lnR>
                      <a:noFill/>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bl>
          </a:graphicData>
        </a:graphic>
      </p:graphicFrame>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34</a:t>
            </a:fld>
            <a:endParaRPr lang="fr-FR"/>
          </a:p>
        </p:txBody>
      </p:sp>
    </p:spTree>
    <p:extLst>
      <p:ext uri="{BB962C8B-B14F-4D97-AF65-F5344CB8AC3E}">
        <p14:creationId xmlns:p14="http://schemas.microsoft.com/office/powerpoint/2010/main" val="2497772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2005013"/>
            <a:ext cx="33909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360" y="3210386"/>
            <a:ext cx="14287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35</a:t>
            </a:fld>
            <a:endParaRPr lang="fr-FR"/>
          </a:p>
        </p:txBody>
      </p:sp>
    </p:spTree>
    <p:extLst>
      <p:ext uri="{BB962C8B-B14F-4D97-AF65-F5344CB8AC3E}">
        <p14:creationId xmlns:p14="http://schemas.microsoft.com/office/powerpoint/2010/main" val="41275832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Pièce Maroc 1 Dirh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34" y="1195675"/>
            <a:ext cx="2371316" cy="122654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3598606" y="934065"/>
            <a:ext cx="4621162" cy="523220"/>
          </a:xfrm>
          <a:prstGeom prst="rect">
            <a:avLst/>
          </a:prstGeom>
          <a:noFill/>
        </p:spPr>
        <p:txBody>
          <a:bodyPr wrap="square" rtlCol="0">
            <a:spAutoFit/>
          </a:bodyPr>
          <a:lstStyle/>
          <a:p>
            <a:r>
              <a:rPr lang="fr-FR" dirty="0" smtClean="0"/>
              <a:t>Chi-square test </a:t>
            </a:r>
            <a:r>
              <a:rPr lang="fr-FR" dirty="0" err="1" smtClean="0"/>
              <a:t>answer</a:t>
            </a:r>
            <a:r>
              <a:rPr lang="fr-FR" dirty="0" smtClean="0"/>
              <a:t> the question: </a:t>
            </a:r>
            <a:r>
              <a:rPr lang="fr-FR" dirty="0" err="1" smtClean="0"/>
              <a:t>is</a:t>
            </a:r>
            <a:r>
              <a:rPr lang="fr-FR" dirty="0" smtClean="0"/>
              <a:t> </a:t>
            </a:r>
            <a:r>
              <a:rPr lang="fr-FR" dirty="0" err="1" smtClean="0"/>
              <a:t>that</a:t>
            </a:r>
            <a:r>
              <a:rPr lang="fr-FR" dirty="0" smtClean="0"/>
              <a:t> a due to chance or </a:t>
            </a:r>
            <a:r>
              <a:rPr lang="fr-FR" dirty="0" err="1" smtClean="0"/>
              <a:t>something</a:t>
            </a:r>
            <a:r>
              <a:rPr lang="fr-FR" dirty="0" smtClean="0"/>
              <a:t> </a:t>
            </a:r>
            <a:r>
              <a:rPr lang="fr-FR" dirty="0" err="1" smtClean="0"/>
              <a:t>wrong</a:t>
            </a:r>
            <a:r>
              <a:rPr lang="fr-FR" dirty="0" smtClean="0"/>
              <a:t> </a:t>
            </a:r>
            <a:r>
              <a:rPr lang="fr-FR" dirty="0" err="1" smtClean="0"/>
              <a:t>with</a:t>
            </a:r>
            <a:r>
              <a:rPr lang="fr-FR" dirty="0" smtClean="0"/>
              <a:t> </a:t>
            </a:r>
            <a:r>
              <a:rPr lang="fr-FR" dirty="0" err="1" smtClean="0"/>
              <a:t>my</a:t>
            </a:r>
            <a:r>
              <a:rPr lang="fr-FR" dirty="0" smtClean="0"/>
              <a:t> </a:t>
            </a:r>
            <a:r>
              <a:rPr lang="fr-FR" dirty="0" err="1" smtClean="0"/>
              <a:t>method</a:t>
            </a:r>
            <a:endParaRPr lang="fr-FR" dirty="0"/>
          </a:p>
        </p:txBody>
      </p:sp>
      <p:sp>
        <p:nvSpPr>
          <p:cNvPr id="6" name="ZoneTexte 5"/>
          <p:cNvSpPr txBox="1"/>
          <p:nvPr/>
        </p:nvSpPr>
        <p:spPr>
          <a:xfrm>
            <a:off x="3785419" y="1592826"/>
            <a:ext cx="3028336" cy="307777"/>
          </a:xfrm>
          <a:prstGeom prst="rect">
            <a:avLst/>
          </a:prstGeom>
          <a:noFill/>
        </p:spPr>
        <p:txBody>
          <a:bodyPr wrap="square" rtlCol="0">
            <a:spAutoFit/>
          </a:bodyPr>
          <a:lstStyle/>
          <a:p>
            <a:r>
              <a:rPr lang="fr-FR" dirty="0" smtClean="0"/>
              <a:t>100 times: 65 </a:t>
            </a:r>
            <a:r>
              <a:rPr lang="fr-FR" dirty="0" err="1" smtClean="0"/>
              <a:t>head</a:t>
            </a:r>
            <a:r>
              <a:rPr lang="fr-FR" dirty="0" smtClean="0"/>
              <a:t> and 35 </a:t>
            </a:r>
            <a:r>
              <a:rPr lang="fr-FR" dirty="0" err="1" smtClean="0"/>
              <a:t>tail</a:t>
            </a:r>
            <a:endParaRPr lang="fr-FR" dirty="0"/>
          </a:p>
        </p:txBody>
      </p:sp>
      <p:sp>
        <p:nvSpPr>
          <p:cNvPr id="7" name="ZoneTexte 6"/>
          <p:cNvSpPr txBox="1"/>
          <p:nvPr/>
        </p:nvSpPr>
        <p:spPr>
          <a:xfrm>
            <a:off x="3598606" y="1976284"/>
            <a:ext cx="4807975" cy="523220"/>
          </a:xfrm>
          <a:prstGeom prst="rect">
            <a:avLst/>
          </a:prstGeom>
          <a:solidFill>
            <a:schemeClr val="bg1">
              <a:lumMod val="75000"/>
            </a:schemeClr>
          </a:solidFill>
        </p:spPr>
        <p:txBody>
          <a:bodyPr wrap="square" rtlCol="0">
            <a:spAutoFit/>
          </a:bodyPr>
          <a:lstStyle/>
          <a:p>
            <a:r>
              <a:rPr lang="fr-FR" dirty="0" err="1" smtClean="0"/>
              <a:t>Null</a:t>
            </a:r>
            <a:r>
              <a:rPr lang="fr-FR" dirty="0" smtClean="0"/>
              <a:t> </a:t>
            </a:r>
            <a:r>
              <a:rPr lang="fr-FR" dirty="0" err="1" smtClean="0"/>
              <a:t>hypothesis</a:t>
            </a:r>
            <a:r>
              <a:rPr lang="fr-FR" dirty="0" smtClean="0"/>
              <a:t>: </a:t>
            </a:r>
            <a:r>
              <a:rPr lang="fr-FR" dirty="0" err="1" smtClean="0"/>
              <a:t>there</a:t>
            </a:r>
            <a:r>
              <a:rPr lang="fr-FR" dirty="0" smtClean="0"/>
              <a:t> </a:t>
            </a:r>
            <a:r>
              <a:rPr lang="fr-FR" dirty="0" err="1" smtClean="0"/>
              <a:t>is</a:t>
            </a:r>
            <a:r>
              <a:rPr lang="fr-FR" dirty="0" smtClean="0"/>
              <a:t> no </a:t>
            </a:r>
            <a:r>
              <a:rPr lang="fr-FR" dirty="0" err="1" smtClean="0"/>
              <a:t>significant</a:t>
            </a:r>
            <a:r>
              <a:rPr lang="fr-FR" dirty="0" smtClean="0"/>
              <a:t> </a:t>
            </a:r>
            <a:r>
              <a:rPr lang="fr-FR" dirty="0" err="1" smtClean="0"/>
              <a:t>difference</a:t>
            </a:r>
            <a:r>
              <a:rPr lang="fr-FR" dirty="0" smtClean="0"/>
              <a:t> </a:t>
            </a:r>
            <a:r>
              <a:rPr lang="fr-FR" dirty="0" err="1" smtClean="0"/>
              <a:t>between</a:t>
            </a:r>
            <a:r>
              <a:rPr lang="fr-FR" dirty="0" smtClean="0"/>
              <a:t> the </a:t>
            </a:r>
            <a:r>
              <a:rPr lang="fr-FR" dirty="0" err="1" smtClean="0"/>
              <a:t>observed</a:t>
            </a:r>
            <a:r>
              <a:rPr lang="fr-FR" dirty="0" smtClean="0"/>
              <a:t> and </a:t>
            </a:r>
            <a:r>
              <a:rPr lang="fr-FR" dirty="0" err="1" smtClean="0"/>
              <a:t>expected</a:t>
            </a:r>
            <a:r>
              <a:rPr lang="fr-FR" dirty="0" smtClean="0"/>
              <a:t> </a:t>
            </a:r>
            <a:r>
              <a:rPr lang="fr-FR" dirty="0" err="1" smtClean="0"/>
              <a:t>frequencies</a:t>
            </a:r>
            <a:endParaRPr lang="fr-FR" dirty="0"/>
          </a:p>
        </p:txBody>
      </p:sp>
      <p:sp>
        <p:nvSpPr>
          <p:cNvPr id="8" name="ZoneTexte 7"/>
          <p:cNvSpPr txBox="1"/>
          <p:nvPr/>
        </p:nvSpPr>
        <p:spPr>
          <a:xfrm>
            <a:off x="1724692" y="2703871"/>
            <a:ext cx="1569114" cy="307777"/>
          </a:xfrm>
          <a:prstGeom prst="rect">
            <a:avLst/>
          </a:prstGeom>
          <a:solidFill>
            <a:srgbClr val="00CC99"/>
          </a:solidFill>
        </p:spPr>
        <p:txBody>
          <a:bodyPr wrap="square" rtlCol="0">
            <a:spAutoFit/>
          </a:bodyPr>
          <a:lstStyle/>
          <a:p>
            <a:r>
              <a:rPr lang="fr-FR" dirty="0" err="1" smtClean="0"/>
              <a:t>Observed</a:t>
            </a:r>
            <a:r>
              <a:rPr lang="fr-FR" dirty="0" smtClean="0"/>
              <a:t> value</a:t>
            </a:r>
            <a:endParaRPr lang="fr-FR" dirty="0"/>
          </a:p>
        </p:txBody>
      </p:sp>
      <p:cxnSp>
        <p:nvCxnSpPr>
          <p:cNvPr id="10" name="Connecteur droit avec flèche 9"/>
          <p:cNvCxnSpPr>
            <a:endCxn id="6" idx="1"/>
          </p:cNvCxnSpPr>
          <p:nvPr/>
        </p:nvCxnSpPr>
        <p:spPr>
          <a:xfrm flipV="1">
            <a:off x="2654710" y="1746715"/>
            <a:ext cx="1130709" cy="957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3868993" y="2700444"/>
            <a:ext cx="3028336" cy="307777"/>
          </a:xfrm>
          <a:prstGeom prst="rect">
            <a:avLst/>
          </a:prstGeom>
          <a:noFill/>
        </p:spPr>
        <p:txBody>
          <a:bodyPr wrap="square" rtlCol="0">
            <a:spAutoFit/>
          </a:bodyPr>
          <a:lstStyle/>
          <a:p>
            <a:r>
              <a:rPr lang="fr-FR" dirty="0" smtClean="0"/>
              <a:t>50 </a:t>
            </a:r>
            <a:r>
              <a:rPr lang="fr-FR" dirty="0" err="1" smtClean="0"/>
              <a:t>head</a:t>
            </a:r>
            <a:r>
              <a:rPr lang="fr-FR" dirty="0" smtClean="0"/>
              <a:t> and 50 </a:t>
            </a:r>
            <a:r>
              <a:rPr lang="fr-FR" dirty="0" err="1" smtClean="0"/>
              <a:t>tail</a:t>
            </a:r>
            <a:endParaRPr lang="fr-FR" dirty="0"/>
          </a:p>
        </p:txBody>
      </p:sp>
      <p:sp>
        <p:nvSpPr>
          <p:cNvPr id="14" name="ZoneTexte 13"/>
          <p:cNvSpPr txBox="1"/>
          <p:nvPr/>
        </p:nvSpPr>
        <p:spPr>
          <a:xfrm>
            <a:off x="1870153" y="3164048"/>
            <a:ext cx="1569114" cy="307777"/>
          </a:xfrm>
          <a:prstGeom prst="rect">
            <a:avLst/>
          </a:prstGeom>
          <a:solidFill>
            <a:srgbClr val="FFFF00"/>
          </a:solidFill>
        </p:spPr>
        <p:txBody>
          <a:bodyPr wrap="square" rtlCol="0">
            <a:spAutoFit/>
          </a:bodyPr>
          <a:lstStyle/>
          <a:p>
            <a:r>
              <a:rPr lang="fr-FR" dirty="0" err="1" smtClean="0"/>
              <a:t>Expected</a:t>
            </a:r>
            <a:r>
              <a:rPr lang="fr-FR" dirty="0" smtClean="0"/>
              <a:t> value</a:t>
            </a:r>
            <a:endParaRPr lang="fr-FR" dirty="0"/>
          </a:p>
        </p:txBody>
      </p:sp>
      <p:cxnSp>
        <p:nvCxnSpPr>
          <p:cNvPr id="12" name="Connecteur droit avec flèche 11"/>
          <p:cNvCxnSpPr>
            <a:stCxn id="14" idx="0"/>
            <a:endCxn id="13" idx="1"/>
          </p:cNvCxnSpPr>
          <p:nvPr/>
        </p:nvCxnSpPr>
        <p:spPr>
          <a:xfrm flipV="1">
            <a:off x="2654710" y="2854333"/>
            <a:ext cx="1214283" cy="309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36</a:t>
            </a:fld>
            <a:endParaRPr lang="fr-FR"/>
          </a:p>
        </p:txBody>
      </p:sp>
    </p:spTree>
    <p:extLst>
      <p:ext uri="{BB962C8B-B14F-4D97-AF65-F5344CB8AC3E}">
        <p14:creationId xmlns:p14="http://schemas.microsoft.com/office/powerpoint/2010/main" val="172360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a:xfrm>
            <a:off x="311700" y="1152475"/>
            <a:ext cx="3999900" cy="440351"/>
          </a:xfrm>
        </p:spPr>
        <p:txBody>
          <a:bodyPr/>
          <a:lstStyle/>
          <a:p>
            <a:pPr marL="139700" indent="0">
              <a:buNone/>
            </a:pPr>
            <a:r>
              <a:rPr lang="fr-FR" dirty="0" err="1" smtClean="0"/>
              <a:t>Degree</a:t>
            </a:r>
            <a:r>
              <a:rPr lang="fr-FR" dirty="0" smtClean="0"/>
              <a:t> of </a:t>
            </a:r>
            <a:r>
              <a:rPr lang="fr-FR" dirty="0" err="1" smtClean="0"/>
              <a:t>freedom</a:t>
            </a:r>
            <a:r>
              <a:rPr lang="fr-FR" dirty="0" smtClean="0"/>
              <a:t> = 2 – 1 = 1</a:t>
            </a:r>
            <a:endParaRPr lang="fr-FR" dirty="0"/>
          </a:p>
        </p:txBody>
      </p:sp>
      <p:sp>
        <p:nvSpPr>
          <p:cNvPr id="4" name="Espace réservé du texte 3"/>
          <p:cNvSpPr>
            <a:spLocks noGrp="1"/>
          </p:cNvSpPr>
          <p:nvPr>
            <p:ph type="body" idx="2"/>
          </p:nvPr>
        </p:nvSpPr>
        <p:spPr>
          <a:xfrm>
            <a:off x="250567" y="1545765"/>
            <a:ext cx="3999900" cy="440351"/>
          </a:xfrm>
        </p:spPr>
        <p:txBody>
          <a:bodyPr/>
          <a:lstStyle/>
          <a:p>
            <a:pPr marL="139700" indent="0">
              <a:buNone/>
            </a:pPr>
            <a:r>
              <a:rPr lang="fr-FR" dirty="0" err="1" smtClean="0"/>
              <a:t>Critical</a:t>
            </a:r>
            <a:r>
              <a:rPr lang="fr-FR" dirty="0" smtClean="0"/>
              <a:t> value </a:t>
            </a:r>
            <a:r>
              <a:rPr lang="fr-FR" dirty="0" err="1" smtClean="0"/>
              <a:t>we</a:t>
            </a:r>
            <a:r>
              <a:rPr lang="fr-FR" dirty="0" smtClean="0"/>
              <a:t> </a:t>
            </a:r>
            <a:r>
              <a:rPr lang="fr-FR" dirty="0" err="1" smtClean="0"/>
              <a:t>will</a:t>
            </a:r>
            <a:r>
              <a:rPr lang="fr-FR" dirty="0" smtClean="0"/>
              <a:t> use </a:t>
            </a:r>
            <a:r>
              <a:rPr lang="fr-FR" dirty="0" err="1" smtClean="0"/>
              <a:t>is</a:t>
            </a:r>
            <a:r>
              <a:rPr lang="fr-FR" dirty="0" smtClean="0"/>
              <a:t> 0.05</a:t>
            </a:r>
            <a:endParaRPr lang="fr-FR" dirty="0"/>
          </a:p>
        </p:txBody>
      </p:sp>
      <p:pic>
        <p:nvPicPr>
          <p:cNvPr id="5122" name="Picture 2" descr="How to Use Chi Square Test on Raw Data | The E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515" y="334295"/>
            <a:ext cx="4453923" cy="47108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285703" y="491613"/>
            <a:ext cx="511278" cy="4345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285703" y="4837471"/>
            <a:ext cx="894736" cy="207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Reject</a:t>
            </a:r>
            <a:endParaRPr lang="fr-FR" sz="1200" dirty="0"/>
          </a:p>
        </p:txBody>
      </p:sp>
      <p:sp>
        <p:nvSpPr>
          <p:cNvPr id="8" name="Rectangle 7"/>
          <p:cNvSpPr/>
          <p:nvPr/>
        </p:nvSpPr>
        <p:spPr>
          <a:xfrm>
            <a:off x="4306529" y="4837470"/>
            <a:ext cx="2856272" cy="207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Accept</a:t>
            </a:r>
            <a:endParaRPr lang="fr-FR" sz="1200" dirty="0"/>
          </a:p>
        </p:txBody>
      </p:sp>
      <p:sp>
        <p:nvSpPr>
          <p:cNvPr id="7" name="Espace réservé du numéro de diapositive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37</a:t>
            </a:fld>
            <a:endParaRPr lang="fr-FR"/>
          </a:p>
        </p:txBody>
      </p:sp>
    </p:spTree>
    <p:extLst>
      <p:ext uri="{BB962C8B-B14F-4D97-AF65-F5344CB8AC3E}">
        <p14:creationId xmlns:p14="http://schemas.microsoft.com/office/powerpoint/2010/main" val="46267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042" y="2165670"/>
            <a:ext cx="8520600" cy="572700"/>
          </a:xfrm>
        </p:spPr>
        <p:txBody>
          <a:bodyPr>
            <a:normAutofit fontScale="90000"/>
          </a:bodyPr>
          <a:lstStyle/>
          <a:p>
            <a:pPr algn="ctr"/>
            <a:r>
              <a:rPr lang="fr-FR" dirty="0"/>
              <a:t>Multi-Arm Bandit </a:t>
            </a:r>
            <a:r>
              <a:rPr lang="fr-FR" dirty="0" err="1"/>
              <a:t>Algorithm</a:t>
            </a:r>
            <a:endParaRPr lang="fr-FR"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38</a:t>
            </a:fld>
            <a:endParaRPr lang="fr-FR"/>
          </a:p>
        </p:txBody>
      </p:sp>
    </p:spTree>
    <p:extLst>
      <p:ext uri="{BB962C8B-B14F-4D97-AF65-F5344CB8AC3E}">
        <p14:creationId xmlns:p14="http://schemas.microsoft.com/office/powerpoint/2010/main" val="41457909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texte 3"/>
          <p:cNvSpPr>
            <a:spLocks noGrp="1"/>
          </p:cNvSpPr>
          <p:nvPr>
            <p:ph type="body" idx="2"/>
          </p:nvPr>
        </p:nvSpPr>
        <p:spPr/>
        <p:txBody>
          <a:bodyPr/>
          <a:lstStyle/>
          <a:p>
            <a:endParaRPr lang="fr-FR"/>
          </a:p>
        </p:txBody>
      </p:sp>
      <p:pic>
        <p:nvPicPr>
          <p:cNvPr id="6146" name="Picture 2" descr="Are Coffee Shops Profi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90" y="320215"/>
            <a:ext cx="9232490" cy="482328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39</a:t>
            </a:fld>
            <a:endParaRPr lang="fr-FR"/>
          </a:p>
        </p:txBody>
      </p:sp>
    </p:spTree>
    <p:extLst>
      <p:ext uri="{BB962C8B-B14F-4D97-AF65-F5344CB8AC3E}">
        <p14:creationId xmlns:p14="http://schemas.microsoft.com/office/powerpoint/2010/main" val="4197686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per note on memphis background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3999"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1163655" y="1836905"/>
            <a:ext cx="6816687" cy="1010150"/>
          </a:xfrm>
        </p:spPr>
        <p:txBody>
          <a:bodyPr>
            <a:normAutofit/>
          </a:bodyPr>
          <a:lstStyle/>
          <a:p>
            <a:r>
              <a:rPr lang="en-US" sz="1800" dirty="0"/>
              <a:t> Degrees of freedom are often broadly defined as the number of "observations" (pieces of information) in the data that are free to vary when estimating statistical parameters.</a:t>
            </a:r>
            <a:endParaRPr lang="fr-FR" sz="1800" dirty="0"/>
          </a:p>
        </p:txBody>
      </p:sp>
      <p:sp>
        <p:nvSpPr>
          <p:cNvPr id="4" name="Rectangle 3"/>
          <p:cNvSpPr/>
          <p:nvPr/>
        </p:nvSpPr>
        <p:spPr>
          <a:xfrm>
            <a:off x="2733368" y="3067665"/>
            <a:ext cx="3401961" cy="7865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3211684" y="3302765"/>
            <a:ext cx="2425664" cy="307777"/>
          </a:xfrm>
          <a:prstGeom prst="rect">
            <a:avLst/>
          </a:prstGeom>
        </p:spPr>
        <p:txBody>
          <a:bodyPr wrap="none">
            <a:spAutoFit/>
          </a:bodyPr>
          <a:lstStyle/>
          <a:p>
            <a:r>
              <a:rPr lang="en-US" i="1" dirty="0"/>
              <a:t>Degrees of Freedom = n – 1</a:t>
            </a:r>
            <a:endParaRPr lang="fr-FR" dirty="0"/>
          </a:p>
        </p:txBody>
      </p:sp>
      <p:cxnSp>
        <p:nvCxnSpPr>
          <p:cNvPr id="6" name="Connecteur droit 5"/>
          <p:cNvCxnSpPr/>
          <p:nvPr/>
        </p:nvCxnSpPr>
        <p:spPr>
          <a:xfrm>
            <a:off x="2733368" y="3067665"/>
            <a:ext cx="0" cy="786580"/>
          </a:xfrm>
          <a:prstGeom prst="line">
            <a:avLst/>
          </a:prstGeom>
        </p:spPr>
        <p:style>
          <a:lnRef idx="2">
            <a:schemeClr val="accent1"/>
          </a:lnRef>
          <a:fillRef idx="0">
            <a:schemeClr val="accent1"/>
          </a:fillRef>
          <a:effectRef idx="1">
            <a:schemeClr val="accent1"/>
          </a:effectRef>
          <a:fontRef idx="minor">
            <a:schemeClr val="tx1"/>
          </a:fontRef>
        </p:style>
      </p:cxn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spTree>
    <p:extLst>
      <p:ext uri="{BB962C8B-B14F-4D97-AF65-F5344CB8AC3E}">
        <p14:creationId xmlns:p14="http://schemas.microsoft.com/office/powerpoint/2010/main" val="404157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1" nodeType="clickEffect">
                                  <p:stCondLst>
                                    <p:cond delay="0"/>
                                  </p:stCondLst>
                                  <p:iterate type="lt">
                                    <p:tmPct val="0"/>
                                  </p:iterate>
                                  <p:childTnLst>
                                    <p:animClr clrSpc="rgb" dir="cw">
                                      <p:cBhvr override="childStyle">
                                        <p:cTn id="11" dur="2000" fill="hold"/>
                                        <p:tgtEl>
                                          <p:spTgt spid="2"/>
                                        </p:tgtEl>
                                        <p:attrNameLst>
                                          <p:attrName>style.color</p:attrName>
                                        </p:attrNameLst>
                                      </p:cBhvr>
                                      <p:to>
                                        <a:srgbClr val="0C5ADB"/>
                                      </p:to>
                                    </p:animClr>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Multi-Arm Bandit </a:t>
            </a:r>
            <a:r>
              <a:rPr lang="fr-FR" dirty="0" err="1"/>
              <a:t>Algorithm</a:t>
            </a:r>
            <a:endParaRPr lang="fr-FR" dirty="0"/>
          </a:p>
        </p:txBody>
      </p:sp>
      <p:sp>
        <p:nvSpPr>
          <p:cNvPr id="3" name="Espace réservé du texte 2"/>
          <p:cNvSpPr>
            <a:spLocks noGrp="1"/>
          </p:cNvSpPr>
          <p:nvPr>
            <p:ph type="body" idx="1"/>
          </p:nvPr>
        </p:nvSpPr>
        <p:spPr>
          <a:xfrm>
            <a:off x="429687" y="1870230"/>
            <a:ext cx="8714313" cy="931964"/>
          </a:xfrm>
          <a:solidFill>
            <a:schemeClr val="bg1">
              <a:lumMod val="95000"/>
            </a:schemeClr>
          </a:solidFill>
        </p:spPr>
        <p:txBody>
          <a:bodyPr/>
          <a:lstStyle/>
          <a:p>
            <a:r>
              <a:rPr lang="en-US" dirty="0"/>
              <a:t>The dilemma in our coffee tasting experiment arises from incomplete information. In other words, we need to gather enough information to formulate the best overall strategy and then explore new actions. This will eventually lead to minimizing the overall bad experiences.</a:t>
            </a:r>
            <a:endParaRPr lang="fr-FR" dirty="0"/>
          </a:p>
        </p:txBody>
      </p:sp>
      <p:sp>
        <p:nvSpPr>
          <p:cNvPr id="4" name="Espace réservé du texte 3"/>
          <p:cNvSpPr>
            <a:spLocks noGrp="1"/>
          </p:cNvSpPr>
          <p:nvPr>
            <p:ph type="body" idx="2"/>
          </p:nvPr>
        </p:nvSpPr>
        <p:spPr>
          <a:xfrm>
            <a:off x="437380" y="3354900"/>
            <a:ext cx="8372322" cy="676326"/>
          </a:xfrm>
          <a:solidFill>
            <a:schemeClr val="bg1">
              <a:lumMod val="95000"/>
            </a:schemeClr>
          </a:solidFill>
        </p:spPr>
        <p:txBody>
          <a:bodyPr>
            <a:normAutofit/>
          </a:bodyPr>
          <a:lstStyle/>
          <a:p>
            <a:r>
              <a:rPr lang="en-US" b="1" dirty="0"/>
              <a:t>A multi-armed bandit is a simplified form of this analogy</a:t>
            </a:r>
            <a:r>
              <a:rPr lang="en-US" dirty="0"/>
              <a:t>. It is used to represent similar kinds of problems and finding a good strategy to solve them is already helping a lot of industries.</a:t>
            </a:r>
            <a:endParaRPr lang="fr-FR"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40</a:t>
            </a:fld>
            <a:endParaRPr lang="fr-FR"/>
          </a:p>
        </p:txBody>
      </p:sp>
    </p:spTree>
    <p:extLst>
      <p:ext uri="{BB962C8B-B14F-4D97-AF65-F5344CB8AC3E}">
        <p14:creationId xmlns:p14="http://schemas.microsoft.com/office/powerpoint/2010/main" val="6402200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texte 3"/>
          <p:cNvSpPr>
            <a:spLocks noGrp="1"/>
          </p:cNvSpPr>
          <p:nvPr>
            <p:ph type="body" idx="2"/>
          </p:nvPr>
        </p:nvSpPr>
        <p:spPr/>
        <p:txBody>
          <a:bodyPr/>
          <a:lstStyle/>
          <a:p>
            <a:endParaRPr lang="fr-FR"/>
          </a:p>
        </p:txBody>
      </p:sp>
      <p:pic>
        <p:nvPicPr>
          <p:cNvPr id="7172" name="Picture 4" descr="Home Slot Machine Las Vegas Style Casino Coin Bank With Winning Light -  Walmart.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439" y="288687"/>
            <a:ext cx="4500000" cy="450000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41</a:t>
            </a:fld>
            <a:endParaRPr lang="fr-FR"/>
          </a:p>
        </p:txBody>
      </p:sp>
    </p:spTree>
    <p:extLst>
      <p:ext uri="{BB962C8B-B14F-4D97-AF65-F5344CB8AC3E}">
        <p14:creationId xmlns:p14="http://schemas.microsoft.com/office/powerpoint/2010/main" val="1161494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Multi-Arm Bandit </a:t>
            </a:r>
            <a:r>
              <a:rPr lang="fr-FR" dirty="0" err="1"/>
              <a:t>Algorithm</a:t>
            </a:r>
            <a:endParaRPr lang="fr-FR" dirty="0"/>
          </a:p>
        </p:txBody>
      </p:sp>
      <p:sp>
        <p:nvSpPr>
          <p:cNvPr id="3" name="Espace réservé du texte 2"/>
          <p:cNvSpPr>
            <a:spLocks noGrp="1"/>
          </p:cNvSpPr>
          <p:nvPr>
            <p:ph type="body" idx="1"/>
          </p:nvPr>
        </p:nvSpPr>
        <p:spPr>
          <a:xfrm>
            <a:off x="155575" y="1152475"/>
            <a:ext cx="4632735" cy="3416400"/>
          </a:xfrm>
        </p:spPr>
        <p:txBody>
          <a:bodyPr/>
          <a:lstStyle/>
          <a:p>
            <a:r>
              <a:rPr lang="en-US" dirty="0"/>
              <a:t>A multi-armed bandit is a complicated slot machine wherein instead of 1, there are several levers which a gambler can pull, with each lever giving a different return. The probability distribution for the reward corresponding to each lever is different and is unknown to the gambler</a:t>
            </a:r>
            <a:r>
              <a:rPr lang="en-US" dirty="0" smtClean="0"/>
              <a:t>.</a:t>
            </a:r>
          </a:p>
          <a:p>
            <a:endParaRPr lang="en-US" dirty="0" smtClean="0"/>
          </a:p>
          <a:p>
            <a:r>
              <a:rPr lang="en-US" dirty="0"/>
              <a:t>The task is to identify which lever to pull in order to get maximum reward after a given set of trials. </a:t>
            </a:r>
            <a:endParaRPr lang="fr-FR" dirty="0"/>
          </a:p>
        </p:txBody>
      </p:sp>
      <p:sp>
        <p:nvSpPr>
          <p:cNvPr id="4" name="Espace réservé du texte 3"/>
          <p:cNvSpPr>
            <a:spLocks noGrp="1"/>
          </p:cNvSpPr>
          <p:nvPr>
            <p:ph type="body" idx="2"/>
          </p:nvPr>
        </p:nvSpPr>
        <p:spPr/>
        <p:txBody>
          <a:bodyPr/>
          <a:lstStyle/>
          <a:p>
            <a:endParaRPr lang="fr-FR"/>
          </a:p>
        </p:txBody>
      </p:sp>
      <p:sp>
        <p:nvSpPr>
          <p:cNvPr id="5" name="AutoShape 2" descr="Multi Armed Bandit Problem &amp;amp; Its Implementation in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345" y="1282900"/>
            <a:ext cx="3229426" cy="3010320"/>
          </a:xfrm>
          <a:prstGeom prst="rect">
            <a:avLst/>
          </a:prstGeom>
        </p:spPr>
      </p:pic>
      <p:sp>
        <p:nvSpPr>
          <p:cNvPr id="7" name="Espace réservé du numéro de diapositive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42</a:t>
            </a:fld>
            <a:endParaRPr lang="fr-FR"/>
          </a:p>
        </p:txBody>
      </p:sp>
    </p:spTree>
    <p:extLst>
      <p:ext uri="{BB962C8B-B14F-4D97-AF65-F5344CB8AC3E}">
        <p14:creationId xmlns:p14="http://schemas.microsoft.com/office/powerpoint/2010/main" val="7227283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2000" b="1" dirty="0"/>
              <a:t>Exploration Exploitation in the context of  Bernoulli MABP</a:t>
            </a:r>
            <a:endParaRPr lang="fr-FR" sz="2000" dirty="0"/>
          </a:p>
        </p:txBody>
      </p:sp>
      <p:sp>
        <p:nvSpPr>
          <p:cNvPr id="3" name="Espace réservé du texte 2"/>
          <p:cNvSpPr>
            <a:spLocks noGrp="1"/>
          </p:cNvSpPr>
          <p:nvPr>
            <p:ph type="body" idx="1"/>
          </p:nvPr>
        </p:nvSpPr>
        <p:spPr>
          <a:xfrm>
            <a:off x="311699" y="1152475"/>
            <a:ext cx="8409513" cy="3416400"/>
          </a:xfrm>
        </p:spPr>
        <p:txBody>
          <a:bodyPr/>
          <a:lstStyle/>
          <a:p>
            <a:r>
              <a:rPr lang="en-US" dirty="0"/>
              <a:t>The below table shows the sample results for a 5-armed Bernoulli bandit with arms </a:t>
            </a:r>
            <a:r>
              <a:rPr lang="en-US" dirty="0" err="1"/>
              <a:t>labelled</a:t>
            </a:r>
            <a:r>
              <a:rPr lang="en-US" dirty="0"/>
              <a:t> as 1, 2, 3, 4 and 5:</a:t>
            </a:r>
            <a:endParaRPr lang="fr-FR" dirty="0"/>
          </a:p>
        </p:txBody>
      </p:sp>
      <p:sp>
        <p:nvSpPr>
          <p:cNvPr id="5" name="AutoShape 2" descr="https://cdn.analyticsvidhya.com/wp-content/uploads/2018/09/im_34.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https://cdn.analyticsvidhya.com/wp-content/uploads/2018/09/im_34.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044" y="1478156"/>
            <a:ext cx="15906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60375" y="1947646"/>
            <a:ext cx="5429148" cy="954107"/>
          </a:xfrm>
          <a:prstGeom prst="rect">
            <a:avLst/>
          </a:prstGeom>
        </p:spPr>
        <p:txBody>
          <a:bodyPr wrap="square">
            <a:spAutoFit/>
          </a:bodyPr>
          <a:lstStyle/>
          <a:p>
            <a:r>
              <a:rPr lang="en-US" dirty="0"/>
              <a:t>This is called Bernoulli, as the reward returned is either 1 or 0. In this example, it looks like the arm number 3 gives the maximum return and hence one idea is to keep playing this arm in order to obtain the maximum reward (pure exploitation).</a:t>
            </a:r>
            <a:endParaRPr lang="fr-FR" dirty="0"/>
          </a:p>
        </p:txBody>
      </p:sp>
      <p:sp>
        <p:nvSpPr>
          <p:cNvPr id="8" name="Rectangle 7"/>
          <p:cNvSpPr/>
          <p:nvPr/>
        </p:nvSpPr>
        <p:spPr>
          <a:xfrm>
            <a:off x="335884" y="3373755"/>
            <a:ext cx="5678129" cy="1169551"/>
          </a:xfrm>
          <a:prstGeom prst="rect">
            <a:avLst/>
          </a:prstGeom>
        </p:spPr>
        <p:txBody>
          <a:bodyPr wrap="square">
            <a:spAutoFit/>
          </a:bodyPr>
          <a:lstStyle/>
          <a:p>
            <a:r>
              <a:rPr lang="en-US" dirty="0"/>
              <a:t>Just based on the knowledge from the given sample, 5 might look like a bad arm to play, but we need to keep in mind that we have played this arm only once and maybe we should play it a few more times (</a:t>
            </a:r>
            <a:r>
              <a:rPr lang="en-US" dirty="0">
                <a:solidFill>
                  <a:srgbClr val="0070C0"/>
                </a:solidFill>
              </a:rPr>
              <a:t>exploration</a:t>
            </a:r>
            <a:r>
              <a:rPr lang="en-US" dirty="0"/>
              <a:t>) to be more confident. Only then should we decide which arm to play (</a:t>
            </a:r>
            <a:r>
              <a:rPr lang="en-US" dirty="0">
                <a:solidFill>
                  <a:srgbClr val="0070C0"/>
                </a:solidFill>
              </a:rPr>
              <a:t>exploitation</a:t>
            </a:r>
            <a:r>
              <a:rPr lang="en-US" dirty="0"/>
              <a:t>).</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43</a:t>
            </a:fld>
            <a:endParaRPr lang="fr-FR"/>
          </a:p>
        </p:txBody>
      </p:sp>
    </p:spTree>
    <p:extLst>
      <p:ext uri="{BB962C8B-B14F-4D97-AF65-F5344CB8AC3E}">
        <p14:creationId xmlns:p14="http://schemas.microsoft.com/office/powerpoint/2010/main" val="17672852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Use </a:t>
            </a:r>
            <a:r>
              <a:rPr lang="fr-FR" dirty="0" smtClean="0"/>
              <a:t>Cases: </a:t>
            </a:r>
            <a:r>
              <a:rPr lang="fr-FR" dirty="0" err="1" smtClean="0"/>
              <a:t>Clinical</a:t>
            </a:r>
            <a:r>
              <a:rPr lang="fr-FR" dirty="0" smtClean="0"/>
              <a:t> </a:t>
            </a:r>
            <a:r>
              <a:rPr lang="fr-FR" dirty="0"/>
              <a:t>Trials</a:t>
            </a:r>
            <a:br>
              <a:rPr lang="fr-FR" dirty="0"/>
            </a:br>
            <a:endParaRPr lang="fr-FR" dirty="0"/>
          </a:p>
        </p:txBody>
      </p:sp>
      <p:sp>
        <p:nvSpPr>
          <p:cNvPr id="3" name="Espace réservé du texte 2"/>
          <p:cNvSpPr>
            <a:spLocks noGrp="1"/>
          </p:cNvSpPr>
          <p:nvPr>
            <p:ph type="body" idx="1"/>
          </p:nvPr>
        </p:nvSpPr>
        <p:spPr>
          <a:xfrm>
            <a:off x="155575" y="1727100"/>
            <a:ext cx="5179462" cy="3416400"/>
          </a:xfrm>
        </p:spPr>
        <p:txBody>
          <a:bodyPr/>
          <a:lstStyle/>
          <a:p>
            <a:r>
              <a:rPr lang="en-US" dirty="0"/>
              <a:t>The well being of patients during clinical trials is as important as the actual results of the study. Here, exploration is equivalent to identifying the best treatment, and exploitation is treating patients as effectively as possible during the trial</a:t>
            </a:r>
            <a:r>
              <a:rPr lang="en-US" dirty="0" smtClean="0"/>
              <a:t>.</a:t>
            </a:r>
            <a:endParaRPr lang="en-US" dirty="0"/>
          </a:p>
        </p:txBody>
      </p:sp>
      <p:sp>
        <p:nvSpPr>
          <p:cNvPr id="5" name="AutoShape 2" descr="https://cdn.analyticsvidhya.com/wp-content/uploads/2018/09/im_4.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679" y="1787320"/>
            <a:ext cx="24288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44</a:t>
            </a:fld>
            <a:endParaRPr lang="fr-FR"/>
          </a:p>
        </p:txBody>
      </p:sp>
    </p:spTree>
    <p:extLst>
      <p:ext uri="{BB962C8B-B14F-4D97-AF65-F5344CB8AC3E}">
        <p14:creationId xmlns:p14="http://schemas.microsoft.com/office/powerpoint/2010/main" val="25190782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Online </a:t>
            </a:r>
            <a:r>
              <a:rPr lang="fr-FR" dirty="0" err="1"/>
              <a:t>Advertising</a:t>
            </a:r>
            <a:r>
              <a:rPr lang="fr-FR" dirty="0"/>
              <a:t/>
            </a:r>
            <a:br>
              <a:rPr lang="fr-FR" dirty="0"/>
            </a:br>
            <a:endParaRPr lang="fr-FR" dirty="0"/>
          </a:p>
        </p:txBody>
      </p:sp>
      <p:sp>
        <p:nvSpPr>
          <p:cNvPr id="3" name="Espace réservé du texte 2"/>
          <p:cNvSpPr>
            <a:spLocks noGrp="1"/>
          </p:cNvSpPr>
          <p:nvPr>
            <p:ph type="body" idx="1"/>
          </p:nvPr>
        </p:nvSpPr>
        <p:spPr/>
        <p:txBody>
          <a:bodyPr/>
          <a:lstStyle/>
          <a:p>
            <a:r>
              <a:rPr lang="en-US" dirty="0"/>
              <a:t>The goal of an advertising campaign is to </a:t>
            </a:r>
            <a:r>
              <a:rPr lang="en-US" dirty="0" err="1"/>
              <a:t>maximise</a:t>
            </a:r>
            <a:r>
              <a:rPr lang="en-US" dirty="0"/>
              <a:t> revenue from displaying ads. The advertiser makes revenue every time an offer is clicked by a web user. Similar to MABP, there is a trade-off between exploration, where the goal is to collect information on an ad’s performance using click-through rates, and exploitation, where we stick with the ad that has performed the best so far.</a:t>
            </a:r>
            <a:endParaRPr lang="fr-FR" dirty="0"/>
          </a:p>
        </p:txBody>
      </p:sp>
      <p:sp>
        <p:nvSpPr>
          <p:cNvPr id="4" name="Espace réservé du texte 3"/>
          <p:cNvSpPr>
            <a:spLocks noGrp="1"/>
          </p:cNvSpPr>
          <p:nvPr>
            <p:ph type="body" idx="2"/>
          </p:nvPr>
        </p:nvSpPr>
        <p:spPr/>
        <p:txBody>
          <a:bodyPr/>
          <a:lstStyle/>
          <a:p>
            <a:endParaRPr lang="fr-F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54149"/>
            <a:ext cx="37814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45</a:t>
            </a:fld>
            <a:endParaRPr lang="fr-FR"/>
          </a:p>
        </p:txBody>
      </p:sp>
    </p:spTree>
    <p:extLst>
      <p:ext uri="{BB962C8B-B14F-4D97-AF65-F5344CB8AC3E}">
        <p14:creationId xmlns:p14="http://schemas.microsoft.com/office/powerpoint/2010/main" val="28456810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2036" y="2450806"/>
            <a:ext cx="8520600" cy="572700"/>
          </a:xfrm>
        </p:spPr>
        <p:txBody>
          <a:bodyPr>
            <a:normAutofit fontScale="90000"/>
          </a:bodyPr>
          <a:lstStyle/>
          <a:p>
            <a:pPr algn="ctr"/>
            <a:r>
              <a:rPr lang="fr-FR" dirty="0"/>
              <a:t>Power and </a:t>
            </a:r>
            <a:r>
              <a:rPr lang="fr-FR" dirty="0" err="1"/>
              <a:t>Sample</a:t>
            </a:r>
            <a:r>
              <a:rPr lang="fr-FR" dirty="0"/>
              <a:t> Size</a:t>
            </a: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46</a:t>
            </a:fld>
            <a:endParaRPr lang="fr-FR"/>
          </a:p>
        </p:txBody>
      </p:sp>
    </p:spTree>
    <p:extLst>
      <p:ext uri="{BB962C8B-B14F-4D97-AF65-F5344CB8AC3E}">
        <p14:creationId xmlns:p14="http://schemas.microsoft.com/office/powerpoint/2010/main" val="21879874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Power and </a:t>
            </a:r>
            <a:r>
              <a:rPr lang="fr-FR" dirty="0" err="1"/>
              <a:t>Sample</a:t>
            </a:r>
            <a:r>
              <a:rPr lang="fr-FR" dirty="0"/>
              <a:t> Size</a:t>
            </a:r>
          </a:p>
        </p:txBody>
      </p:sp>
      <p:sp>
        <p:nvSpPr>
          <p:cNvPr id="3" name="Espace réservé du texte 2"/>
          <p:cNvSpPr>
            <a:spLocks noGrp="1"/>
          </p:cNvSpPr>
          <p:nvPr>
            <p:ph type="body" idx="1"/>
          </p:nvPr>
        </p:nvSpPr>
        <p:spPr>
          <a:xfrm>
            <a:off x="311700" y="1152475"/>
            <a:ext cx="8606158" cy="3416400"/>
          </a:xfrm>
        </p:spPr>
        <p:txBody>
          <a:bodyPr/>
          <a:lstStyle/>
          <a:p>
            <a:r>
              <a:rPr lang="en-US" dirty="0"/>
              <a:t>If you run a web test, how do you decide how long it should run (i.e., how </a:t>
            </a:r>
            <a:r>
              <a:rPr lang="en-US" dirty="0" smtClean="0"/>
              <a:t>many impressions </a:t>
            </a:r>
            <a:r>
              <a:rPr lang="en-US" dirty="0"/>
              <a:t>per treatment are needed)? Despite what you may read in many guides </a:t>
            </a:r>
            <a:r>
              <a:rPr lang="en-US" dirty="0" smtClean="0"/>
              <a:t>to web </a:t>
            </a:r>
            <a:r>
              <a:rPr lang="en-US" dirty="0"/>
              <a:t>testing, there is no good general guidance—it depends, mainly, on the </a:t>
            </a:r>
            <a:r>
              <a:rPr lang="en-US" dirty="0" smtClean="0"/>
              <a:t>frequency with </a:t>
            </a:r>
            <a:r>
              <a:rPr lang="en-US" dirty="0"/>
              <a:t>which the desired goal is attained.</a:t>
            </a:r>
            <a:endParaRPr lang="fr-FR" dirty="0"/>
          </a:p>
        </p:txBody>
      </p:sp>
      <p:sp>
        <p:nvSpPr>
          <p:cNvPr id="4" name="Rectangle 3"/>
          <p:cNvSpPr/>
          <p:nvPr/>
        </p:nvSpPr>
        <p:spPr>
          <a:xfrm>
            <a:off x="2084439" y="2241754"/>
            <a:ext cx="5073445" cy="2467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Key </a:t>
            </a:r>
            <a:r>
              <a:rPr lang="fr-FR" sz="1600" dirty="0" err="1">
                <a:solidFill>
                  <a:schemeClr val="tx1"/>
                </a:solidFill>
              </a:rPr>
              <a:t>Ideas</a:t>
            </a:r>
            <a:endParaRPr lang="en-US" sz="1600" dirty="0" smtClean="0">
              <a:solidFill>
                <a:schemeClr val="tx1"/>
              </a:solidFill>
            </a:endParaRPr>
          </a:p>
          <a:p>
            <a:r>
              <a:rPr lang="en-US" dirty="0" smtClean="0">
                <a:solidFill>
                  <a:schemeClr val="tx1"/>
                </a:solidFill>
              </a:rPr>
              <a:t>• </a:t>
            </a:r>
            <a:r>
              <a:rPr lang="en-US" dirty="0">
                <a:solidFill>
                  <a:schemeClr val="tx1"/>
                </a:solidFill>
              </a:rPr>
              <a:t>Finding out how big a sample size you need requires thinking ahead to the </a:t>
            </a:r>
            <a:r>
              <a:rPr lang="en-US" dirty="0" smtClean="0">
                <a:solidFill>
                  <a:schemeClr val="tx1"/>
                </a:solidFill>
              </a:rPr>
              <a:t>statistical test </a:t>
            </a:r>
            <a:r>
              <a:rPr lang="en-US" dirty="0">
                <a:solidFill>
                  <a:schemeClr val="tx1"/>
                </a:solidFill>
              </a:rPr>
              <a:t>you plan to conduct.</a:t>
            </a:r>
          </a:p>
          <a:p>
            <a:r>
              <a:rPr lang="en-US" dirty="0">
                <a:solidFill>
                  <a:schemeClr val="tx1"/>
                </a:solidFill>
              </a:rPr>
              <a:t>• You must specify the minimum size of the effect that you want to detect.</a:t>
            </a:r>
          </a:p>
          <a:p>
            <a:r>
              <a:rPr lang="en-US" dirty="0">
                <a:solidFill>
                  <a:schemeClr val="tx1"/>
                </a:solidFill>
              </a:rPr>
              <a:t>• You must also specify the required probability of detecting that effect </a:t>
            </a:r>
            <a:r>
              <a:rPr lang="en-US" dirty="0" smtClean="0">
                <a:solidFill>
                  <a:schemeClr val="tx1"/>
                </a:solidFill>
              </a:rPr>
              <a:t>size </a:t>
            </a:r>
            <a:r>
              <a:rPr lang="fr-FR" dirty="0" smtClean="0">
                <a:solidFill>
                  <a:schemeClr val="tx1"/>
                </a:solidFill>
              </a:rPr>
              <a:t>(power</a:t>
            </a:r>
            <a:r>
              <a:rPr lang="fr-FR" dirty="0">
                <a:solidFill>
                  <a:schemeClr val="tx1"/>
                </a:solidFill>
              </a:rPr>
              <a:t>).</a:t>
            </a:r>
          </a:p>
          <a:p>
            <a:r>
              <a:rPr lang="en-US" dirty="0">
                <a:solidFill>
                  <a:schemeClr val="tx1"/>
                </a:solidFill>
              </a:rPr>
              <a:t>• Finally, you must specify the significance level (alpha) at which the test will </a:t>
            </a:r>
            <a:r>
              <a:rPr lang="en-US" dirty="0" smtClean="0">
                <a:solidFill>
                  <a:schemeClr val="tx1"/>
                </a:solidFill>
              </a:rPr>
              <a:t>be </a:t>
            </a:r>
            <a:r>
              <a:rPr lang="fr-FR" dirty="0" err="1" smtClean="0">
                <a:solidFill>
                  <a:schemeClr val="tx1"/>
                </a:solidFill>
              </a:rPr>
              <a:t>conducted</a:t>
            </a:r>
            <a:r>
              <a:rPr lang="fr-FR" dirty="0">
                <a:solidFill>
                  <a:schemeClr val="tx1"/>
                </a:solidFill>
              </a:rPr>
              <a:t>.</a:t>
            </a:r>
            <a:endParaRPr lang="fr-FR" dirty="0">
              <a:solidFill>
                <a:schemeClr val="tx1"/>
              </a:solidFill>
            </a:endParaRP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47</a:t>
            </a:fld>
            <a:endParaRPr lang="fr-FR"/>
          </a:p>
        </p:txBody>
      </p:sp>
    </p:spTree>
    <p:extLst>
      <p:ext uri="{BB962C8B-B14F-4D97-AF65-F5344CB8AC3E}">
        <p14:creationId xmlns:p14="http://schemas.microsoft.com/office/powerpoint/2010/main" val="31971189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References</a:t>
            </a:r>
            <a:endParaRPr lang="fr-FR" dirty="0"/>
          </a:p>
        </p:txBody>
      </p:sp>
      <p:sp>
        <p:nvSpPr>
          <p:cNvPr id="3" name="Espace réservé du texte 2"/>
          <p:cNvSpPr>
            <a:spLocks noGrp="1"/>
          </p:cNvSpPr>
          <p:nvPr>
            <p:ph type="body" idx="1"/>
          </p:nvPr>
        </p:nvSpPr>
        <p:spPr/>
        <p:txBody>
          <a:bodyPr>
            <a:normAutofit fontScale="92500"/>
          </a:bodyPr>
          <a:lstStyle/>
          <a:p>
            <a:r>
              <a:rPr lang="fr-FR" dirty="0">
                <a:hlinkClick r:id="rId2"/>
              </a:rPr>
              <a:t>https://</a:t>
            </a:r>
            <a:r>
              <a:rPr lang="fr-FR" dirty="0" smtClean="0">
                <a:hlinkClick r:id="rId2"/>
              </a:rPr>
              <a:t>blog.minitab.com/en/statistics-and-quality-data-analysis/what-are-degrees-of-freedom-in-statistics</a:t>
            </a:r>
            <a:endParaRPr lang="fr-FR" dirty="0" smtClean="0"/>
          </a:p>
          <a:p>
            <a:r>
              <a:rPr lang="fr-FR" dirty="0">
                <a:hlinkClick r:id="rId3"/>
              </a:rPr>
              <a:t>https://www.statisticshowto.com/probability-and-statistics/hypothesis-testing/anova</a:t>
            </a:r>
            <a:r>
              <a:rPr lang="fr-FR" dirty="0" smtClean="0">
                <a:hlinkClick r:id="rId3"/>
              </a:rPr>
              <a:t>/</a:t>
            </a:r>
            <a:endParaRPr lang="fr-FR" dirty="0" smtClean="0"/>
          </a:p>
          <a:p>
            <a:r>
              <a:rPr lang="fr-FR" dirty="0">
                <a:hlinkClick r:id="rId4"/>
              </a:rPr>
              <a:t>https://</a:t>
            </a:r>
            <a:r>
              <a:rPr lang="fr-FR" dirty="0" smtClean="0">
                <a:hlinkClick r:id="rId4"/>
              </a:rPr>
              <a:t>www.coursera.org/lecture/inferential-statistics-intro/anova-KoTvZ</a:t>
            </a:r>
            <a:endParaRPr lang="fr-FR" dirty="0" smtClean="0"/>
          </a:p>
          <a:p>
            <a:r>
              <a:rPr lang="fr-FR" dirty="0">
                <a:hlinkClick r:id="rId5"/>
              </a:rPr>
              <a:t>https://www.analyticsvidhya.com/blog/2018/01/anova-analysis-of-variance/#:~:text=Introduction%20to%20ANOVA,-A%20common%20approach&amp;text=Analysis%20of%20variance%20(ANOVA)%20is,the%20means%20of%20different%20samples</a:t>
            </a:r>
            <a:r>
              <a:rPr lang="fr-FR" dirty="0" smtClean="0"/>
              <a:t>.</a:t>
            </a:r>
          </a:p>
          <a:p>
            <a:endParaRPr lang="fr-FR" dirty="0" smtClean="0"/>
          </a:p>
          <a:p>
            <a:endParaRPr lang="fr-FR" dirty="0"/>
          </a:p>
        </p:txBody>
      </p:sp>
      <p:sp>
        <p:nvSpPr>
          <p:cNvPr id="4" name="Espace réservé du texte 3"/>
          <p:cNvSpPr>
            <a:spLocks noGrp="1"/>
          </p:cNvSpPr>
          <p:nvPr>
            <p:ph type="body" idx="2"/>
          </p:nvPr>
        </p:nvSpPr>
        <p:spPr/>
        <p:txBody>
          <a:bodyPr/>
          <a:lstStyle/>
          <a:p>
            <a:r>
              <a:rPr lang="fr-FR" dirty="0">
                <a:hlinkClick r:id="rId6"/>
              </a:rPr>
              <a:t>https://</a:t>
            </a:r>
            <a:r>
              <a:rPr lang="fr-FR" dirty="0" smtClean="0">
                <a:hlinkClick r:id="rId6"/>
              </a:rPr>
              <a:t>www.youtube.com/watch?v=lgs7d5saFFc</a:t>
            </a:r>
            <a:endParaRPr lang="fr-FR" dirty="0" smtClean="0"/>
          </a:p>
          <a:p>
            <a:r>
              <a:rPr lang="fr-FR" dirty="0">
                <a:hlinkClick r:id="rId7"/>
              </a:rPr>
              <a:t>Support de cours: https://www.youtube.com/watch?v=WXPBoFDqNVk</a:t>
            </a:r>
            <a:endParaRPr lang="fr-FR" dirty="0"/>
          </a:p>
          <a:p>
            <a:r>
              <a:rPr lang="fr-FR" dirty="0">
                <a:hlinkClick r:id="rId8"/>
              </a:rPr>
              <a:t>https://</a:t>
            </a:r>
            <a:r>
              <a:rPr lang="fr-FR" dirty="0" smtClean="0">
                <a:hlinkClick r:id="rId8"/>
              </a:rPr>
              <a:t>www.analyticsvidhya.com/blog/2019/11/what-is-chi-square-test-how-it-works</a:t>
            </a:r>
            <a:endParaRPr lang="fr-FR" dirty="0" smtClean="0"/>
          </a:p>
          <a:p>
            <a:r>
              <a:rPr lang="fr-FR" dirty="0">
                <a:hlinkClick r:id="rId9"/>
              </a:rPr>
              <a:t>https://</a:t>
            </a:r>
            <a:r>
              <a:rPr lang="fr-FR" dirty="0" smtClean="0">
                <a:hlinkClick r:id="rId9"/>
              </a:rPr>
              <a:t>www.youtube.com/watch?v=s1xEB9XknBI&amp;list=PLD2EE7A6284364CA2</a:t>
            </a:r>
            <a:endParaRPr lang="fr-FR" dirty="0" smtClean="0"/>
          </a:p>
          <a:p>
            <a:endParaRPr lang="fr-FR"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48</a:t>
            </a:fld>
            <a:endParaRPr lang="fr-FR"/>
          </a:p>
        </p:txBody>
      </p:sp>
    </p:spTree>
    <p:extLst>
      <p:ext uri="{BB962C8B-B14F-4D97-AF65-F5344CB8AC3E}">
        <p14:creationId xmlns:p14="http://schemas.microsoft.com/office/powerpoint/2010/main" val="1324921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6858000" cy="5143500"/>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Tree>
    <p:extLst>
      <p:ext uri="{BB962C8B-B14F-4D97-AF65-F5344CB8AC3E}">
        <p14:creationId xmlns:p14="http://schemas.microsoft.com/office/powerpoint/2010/main" val="2796553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3" name="ZoneTexte 32"/>
          <p:cNvSpPr txBox="1"/>
          <p:nvPr/>
        </p:nvSpPr>
        <p:spPr>
          <a:xfrm>
            <a:off x="157317" y="1609062"/>
            <a:ext cx="8888360" cy="369332"/>
          </a:xfrm>
          <a:prstGeom prst="rect">
            <a:avLst/>
          </a:prstGeom>
          <a:noFill/>
        </p:spPr>
        <p:txBody>
          <a:bodyPr wrap="square" rtlCol="0">
            <a:spAutoFit/>
          </a:bodyPr>
          <a:lstStyle/>
          <a:p>
            <a:r>
              <a:rPr lang="en-US" sz="1800" b="1" dirty="0">
                <a:solidFill>
                  <a:schemeClr val="bg1"/>
                </a:solidFill>
              </a:rPr>
              <a:t>T</a:t>
            </a:r>
            <a:r>
              <a:rPr lang="en-US" sz="1800" b="1" dirty="0" smtClean="0">
                <a:solidFill>
                  <a:schemeClr val="bg1"/>
                </a:solidFill>
              </a:rPr>
              <a:t>est </a:t>
            </a:r>
            <a:r>
              <a:rPr lang="en-US" sz="1800" b="1" dirty="0">
                <a:solidFill>
                  <a:schemeClr val="bg1"/>
                </a:solidFill>
              </a:rPr>
              <a:t>the population mean with a sample of </a:t>
            </a:r>
            <a:r>
              <a:rPr lang="en-US" sz="1800" b="1" dirty="0">
                <a:solidFill>
                  <a:srgbClr val="00B0F0"/>
                </a:solidFill>
              </a:rPr>
              <a:t>10 </a:t>
            </a:r>
            <a:r>
              <a:rPr lang="en-US" sz="1800" b="1" dirty="0" smtClean="0">
                <a:solidFill>
                  <a:srgbClr val="00B0F0"/>
                </a:solidFill>
              </a:rPr>
              <a:t>values</a:t>
            </a:r>
            <a:r>
              <a:rPr lang="en-US" sz="1800" b="1" dirty="0" smtClean="0">
                <a:solidFill>
                  <a:schemeClr val="bg1"/>
                </a:solidFill>
              </a:rPr>
              <a:t>, using </a:t>
            </a:r>
            <a:r>
              <a:rPr lang="en-US" sz="1800" b="1" dirty="0">
                <a:solidFill>
                  <a:schemeClr val="bg1"/>
                </a:solidFill>
              </a:rPr>
              <a:t>a </a:t>
            </a:r>
            <a:r>
              <a:rPr lang="en-US" sz="1800" b="1" dirty="0">
                <a:solidFill>
                  <a:srgbClr val="00B0F0"/>
                </a:solidFill>
              </a:rPr>
              <a:t>1-sample t test</a:t>
            </a:r>
            <a:endParaRPr lang="fr-FR" sz="1800" b="1" dirty="0">
              <a:solidFill>
                <a:srgbClr val="00B0F0"/>
              </a:solidFill>
            </a:endParaRPr>
          </a:p>
        </p:txBody>
      </p:sp>
      <p:sp>
        <p:nvSpPr>
          <p:cNvPr id="34" name="Rectangle 33"/>
          <p:cNvSpPr/>
          <p:nvPr/>
        </p:nvSpPr>
        <p:spPr>
          <a:xfrm>
            <a:off x="2900713" y="3126659"/>
            <a:ext cx="3342569" cy="369332"/>
          </a:xfrm>
          <a:prstGeom prst="rect">
            <a:avLst/>
          </a:prstGeom>
          <a:solidFill>
            <a:srgbClr val="00B0F0"/>
          </a:solidFill>
        </p:spPr>
        <p:txBody>
          <a:bodyPr wrap="square">
            <a:spAutoFit/>
          </a:bodyPr>
          <a:lstStyle/>
          <a:p>
            <a:r>
              <a:rPr lang="en-US" sz="1800" b="1" dirty="0">
                <a:solidFill>
                  <a:schemeClr val="bg1"/>
                </a:solidFill>
              </a:rPr>
              <a:t>T</a:t>
            </a:r>
            <a:r>
              <a:rPr lang="en-US" sz="1800" b="1" dirty="0" smtClean="0">
                <a:solidFill>
                  <a:schemeClr val="bg1"/>
                </a:solidFill>
              </a:rPr>
              <a:t>he estimation of the mean</a:t>
            </a:r>
            <a:endParaRPr lang="fr-FR" sz="1800" b="1" dirty="0">
              <a:solidFill>
                <a:schemeClr val="bg1"/>
              </a:solidFill>
            </a:endParaRPr>
          </a:p>
        </p:txBody>
      </p:sp>
      <p:sp>
        <p:nvSpPr>
          <p:cNvPr id="37" name="Rectangle 36"/>
          <p:cNvSpPr/>
          <p:nvPr/>
        </p:nvSpPr>
        <p:spPr>
          <a:xfrm>
            <a:off x="3677263" y="2280565"/>
            <a:ext cx="1210588" cy="338554"/>
          </a:xfrm>
          <a:prstGeom prst="rect">
            <a:avLst/>
          </a:prstGeom>
          <a:solidFill>
            <a:srgbClr val="7030A0"/>
          </a:solidFill>
        </p:spPr>
        <p:txBody>
          <a:bodyPr wrap="none">
            <a:spAutoFit/>
          </a:bodyPr>
          <a:lstStyle/>
          <a:p>
            <a:r>
              <a:rPr lang="en-US" sz="1600" b="1" dirty="0" smtClean="0">
                <a:solidFill>
                  <a:schemeClr val="bg1"/>
                </a:solidFill>
              </a:rPr>
              <a:t>Constraint</a:t>
            </a:r>
            <a:endParaRPr lang="fr-FR" sz="1600" b="1" dirty="0">
              <a:solidFill>
                <a:schemeClr val="bg1"/>
              </a:solidFill>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Tree>
    <p:extLst>
      <p:ext uri="{BB962C8B-B14F-4D97-AF65-F5344CB8AC3E}">
        <p14:creationId xmlns:p14="http://schemas.microsoft.com/office/powerpoint/2010/main" val="399680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usinesswoman standing and thinking near big question mark isolated on white background Free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981" y="287440"/>
            <a:ext cx="5530032" cy="3971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80149" y="2073347"/>
            <a:ext cx="4182555" cy="400110"/>
          </a:xfrm>
          <a:prstGeom prst="rect">
            <a:avLst/>
          </a:prstGeom>
        </p:spPr>
        <p:txBody>
          <a:bodyPr wrap="none">
            <a:spAutoFit/>
          </a:bodyPr>
          <a:lstStyle/>
          <a:p>
            <a:r>
              <a:rPr lang="en-US" sz="2000" b="1" dirty="0">
                <a:solidFill>
                  <a:srgbClr val="CF236D"/>
                </a:solidFill>
              </a:rPr>
              <a:t> What is that constraint, exactly?</a:t>
            </a:r>
            <a:endParaRPr lang="fr-FR" sz="2000" b="1" dirty="0">
              <a:solidFill>
                <a:srgbClr val="CF236D"/>
              </a:solidFill>
            </a:endParaRPr>
          </a:p>
        </p:txBody>
      </p:sp>
      <p:sp>
        <p:nvSpPr>
          <p:cNvPr id="7" name="Rectangle 6"/>
          <p:cNvSpPr/>
          <p:nvPr/>
        </p:nvSpPr>
        <p:spPr>
          <a:xfrm>
            <a:off x="1081618" y="4074699"/>
            <a:ext cx="6083717" cy="369332"/>
          </a:xfrm>
          <a:prstGeom prst="rect">
            <a:avLst/>
          </a:prstGeom>
          <a:solidFill>
            <a:srgbClr val="00CC99"/>
          </a:solidFill>
        </p:spPr>
        <p:txBody>
          <a:bodyPr wrap="none">
            <a:spAutoFit/>
          </a:bodyPr>
          <a:lstStyle/>
          <a:p>
            <a:r>
              <a:rPr lang="en-US" sz="1800" b="1" dirty="0">
                <a:solidFill>
                  <a:schemeClr val="bg1"/>
                </a:solidFill>
              </a:rPr>
              <a:t>The sum of all values in the data must equal </a:t>
            </a:r>
            <a:r>
              <a:rPr lang="en-US" sz="1800" b="1" i="1" dirty="0">
                <a:solidFill>
                  <a:schemeClr val="bg1"/>
                </a:solidFill>
              </a:rPr>
              <a:t>n</a:t>
            </a:r>
            <a:r>
              <a:rPr lang="en-US" sz="1800" b="1" dirty="0">
                <a:solidFill>
                  <a:schemeClr val="bg1"/>
                </a:solidFill>
              </a:rPr>
              <a:t> x mean</a:t>
            </a:r>
            <a:endParaRPr lang="fr-FR" sz="1800" b="1" dirty="0">
              <a:solidFill>
                <a:schemeClr val="bg1"/>
              </a:solidFill>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Tree>
    <p:extLst>
      <p:ext uri="{BB962C8B-B14F-4D97-AF65-F5344CB8AC3E}">
        <p14:creationId xmlns:p14="http://schemas.microsoft.com/office/powerpoint/2010/main" val="408484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lumMod val="66000"/>
                <a:lumOff val="34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ZoneTexte 4"/>
          <p:cNvSpPr txBox="1"/>
          <p:nvPr/>
        </p:nvSpPr>
        <p:spPr>
          <a:xfrm>
            <a:off x="1956620" y="1382471"/>
            <a:ext cx="5240593" cy="307777"/>
          </a:xfrm>
          <a:prstGeom prst="rect">
            <a:avLst/>
          </a:prstGeom>
          <a:noFill/>
        </p:spPr>
        <p:txBody>
          <a:bodyPr wrap="square" rtlCol="0">
            <a:spAutoFit/>
          </a:bodyPr>
          <a:lstStyle/>
          <a:p>
            <a:r>
              <a:rPr lang="fr-FR" b="1" dirty="0" smtClean="0"/>
              <a:t>X + X + X + X + X +  X + X + X + X + X =  </a:t>
            </a:r>
            <a:r>
              <a:rPr lang="fr-FR" b="1" dirty="0" smtClean="0">
                <a:solidFill>
                  <a:schemeClr val="accent1">
                    <a:lumMod val="50000"/>
                  </a:schemeClr>
                </a:solidFill>
              </a:rPr>
              <a:t>The </a:t>
            </a:r>
            <a:r>
              <a:rPr lang="fr-FR" b="1" dirty="0" err="1">
                <a:solidFill>
                  <a:schemeClr val="accent1">
                    <a:lumMod val="50000"/>
                  </a:schemeClr>
                </a:solidFill>
              </a:rPr>
              <a:t>mean</a:t>
            </a:r>
            <a:r>
              <a:rPr lang="fr-FR" b="1" dirty="0">
                <a:solidFill>
                  <a:schemeClr val="accent1">
                    <a:lumMod val="50000"/>
                  </a:schemeClr>
                </a:solidFill>
              </a:rPr>
              <a:t> x 10</a:t>
            </a:r>
            <a:r>
              <a:rPr lang="fr-FR" b="1" dirty="0" smtClean="0">
                <a:solidFill>
                  <a:schemeClr val="accent1">
                    <a:lumMod val="50000"/>
                  </a:schemeClr>
                </a:solidFill>
              </a:rPr>
              <a:t> </a:t>
            </a:r>
            <a:endParaRPr lang="fr-FR" b="1" dirty="0">
              <a:solidFill>
                <a:schemeClr val="accent1">
                  <a:lumMod val="50000"/>
                </a:schemeClr>
              </a:solidFill>
            </a:endParaRPr>
          </a:p>
        </p:txBody>
      </p:sp>
      <p:sp>
        <p:nvSpPr>
          <p:cNvPr id="6" name="Rectangle 5"/>
          <p:cNvSpPr/>
          <p:nvPr/>
        </p:nvSpPr>
        <p:spPr>
          <a:xfrm>
            <a:off x="2035021" y="1906585"/>
            <a:ext cx="1218603" cy="338554"/>
          </a:xfrm>
          <a:prstGeom prst="rect">
            <a:avLst/>
          </a:prstGeom>
        </p:spPr>
        <p:txBody>
          <a:bodyPr wrap="none">
            <a:spAutoFit/>
          </a:bodyPr>
          <a:lstStyle/>
          <a:p>
            <a:r>
              <a:rPr lang="fr-FR" sz="1600" dirty="0" err="1" smtClean="0"/>
              <a:t>mean</a:t>
            </a:r>
            <a:r>
              <a:rPr lang="fr-FR" sz="1600" dirty="0" smtClean="0"/>
              <a:t> = 3.5</a:t>
            </a:r>
            <a:endParaRPr lang="fr-FR" sz="1600" dirty="0"/>
          </a:p>
        </p:txBody>
      </p:sp>
      <p:sp>
        <p:nvSpPr>
          <p:cNvPr id="7" name="ZoneTexte 6"/>
          <p:cNvSpPr txBox="1"/>
          <p:nvPr/>
        </p:nvSpPr>
        <p:spPr>
          <a:xfrm>
            <a:off x="5358581" y="1382471"/>
            <a:ext cx="1386348" cy="307777"/>
          </a:xfrm>
          <a:prstGeom prst="rect">
            <a:avLst/>
          </a:prstGeom>
          <a:solidFill>
            <a:schemeClr val="accent1">
              <a:lumMod val="40000"/>
              <a:lumOff val="60000"/>
            </a:schemeClr>
          </a:solidFill>
        </p:spPr>
        <p:txBody>
          <a:bodyPr wrap="square" rtlCol="0">
            <a:spAutoFit/>
          </a:bodyPr>
          <a:lstStyle/>
          <a:p>
            <a:r>
              <a:rPr lang="fr-FR" b="1" dirty="0" smtClean="0">
                <a:solidFill>
                  <a:srgbClr val="0070C0"/>
                </a:solidFill>
              </a:rPr>
              <a:t>10 * 3,5 = 35</a:t>
            </a:r>
            <a:endParaRPr lang="fr-FR" b="1" dirty="0">
              <a:solidFill>
                <a:srgbClr val="0070C0"/>
              </a:solidFill>
            </a:endParaRPr>
          </a:p>
        </p:txBody>
      </p:sp>
      <p:sp>
        <p:nvSpPr>
          <p:cNvPr id="8" name="Rectangle 7"/>
          <p:cNvSpPr/>
          <p:nvPr/>
        </p:nvSpPr>
        <p:spPr>
          <a:xfrm>
            <a:off x="1956620" y="1382471"/>
            <a:ext cx="255638" cy="307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320414" y="1382471"/>
            <a:ext cx="255638" cy="307777"/>
          </a:xfrm>
          <a:prstGeom prst="rect">
            <a:avLst/>
          </a:prstGeom>
          <a:no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94969" y="2329364"/>
            <a:ext cx="7157884" cy="954107"/>
          </a:xfrm>
          <a:prstGeom prst="rect">
            <a:avLst/>
          </a:prstGeom>
        </p:spPr>
        <p:txBody>
          <a:bodyPr wrap="square">
            <a:spAutoFit/>
          </a:bodyPr>
          <a:lstStyle/>
          <a:p>
            <a:r>
              <a:rPr lang="en-US" dirty="0"/>
              <a:t>In fact, the first 9 values could be anything, including these two examples:</a:t>
            </a:r>
            <a:endParaRPr lang="fr-FR" dirty="0"/>
          </a:p>
          <a:p>
            <a:endParaRPr lang="fr-FR" dirty="0" smtClean="0"/>
          </a:p>
          <a:p>
            <a:r>
              <a:rPr lang="fr-FR" dirty="0" smtClean="0"/>
              <a:t>		34</a:t>
            </a:r>
            <a:r>
              <a:rPr lang="fr-FR" dirty="0"/>
              <a:t>, -8.3, -37, -92, -1, 0, 1, -22, 99</a:t>
            </a:r>
            <a:br>
              <a:rPr lang="fr-FR" dirty="0"/>
            </a:br>
            <a:r>
              <a:rPr lang="fr-FR" dirty="0" smtClean="0"/>
              <a:t>		0.1</a:t>
            </a:r>
            <a:r>
              <a:rPr lang="fr-FR" dirty="0"/>
              <a:t>, 0.2, 0.3, 0.4, 0.5, 0.6, 0.7, 0.8, 0.9</a:t>
            </a:r>
          </a:p>
        </p:txBody>
      </p:sp>
      <p:sp>
        <p:nvSpPr>
          <p:cNvPr id="10" name="Rectangle 9"/>
          <p:cNvSpPr/>
          <p:nvPr/>
        </p:nvSpPr>
        <p:spPr>
          <a:xfrm>
            <a:off x="294968" y="3283471"/>
            <a:ext cx="8563897" cy="523220"/>
          </a:xfrm>
          <a:prstGeom prst="rect">
            <a:avLst/>
          </a:prstGeom>
        </p:spPr>
        <p:txBody>
          <a:bodyPr wrap="square">
            <a:spAutoFit/>
          </a:bodyPr>
          <a:lstStyle/>
          <a:p>
            <a:r>
              <a:rPr lang="en-US" dirty="0"/>
              <a:t>But to have all 10 values sum to 35, and have a mean of 3.5, the 10</a:t>
            </a:r>
            <a:r>
              <a:rPr lang="en-US" baseline="30000" dirty="0"/>
              <a:t>th</a:t>
            </a:r>
            <a:r>
              <a:rPr lang="en-US" dirty="0"/>
              <a:t> value </a:t>
            </a:r>
            <a:r>
              <a:rPr lang="en-US" i="1" dirty="0"/>
              <a:t>cannot </a:t>
            </a:r>
            <a:r>
              <a:rPr lang="en-US" dirty="0"/>
              <a:t>vary. It must be a specific number:</a:t>
            </a:r>
            <a:endParaRPr lang="fr-FR" dirty="0"/>
          </a:p>
        </p:txBody>
      </p:sp>
      <p:sp>
        <p:nvSpPr>
          <p:cNvPr id="12" name="Rectangle 11"/>
          <p:cNvSpPr/>
          <p:nvPr/>
        </p:nvSpPr>
        <p:spPr>
          <a:xfrm>
            <a:off x="1278193" y="3961960"/>
            <a:ext cx="4572000" cy="523220"/>
          </a:xfrm>
          <a:prstGeom prst="rect">
            <a:avLst/>
          </a:prstGeom>
        </p:spPr>
        <p:txBody>
          <a:bodyPr>
            <a:spAutoFit/>
          </a:bodyPr>
          <a:lstStyle/>
          <a:p>
            <a:r>
              <a:rPr lang="fr-FR" dirty="0"/>
              <a:t>34, -8.3, -37, -92, -1, 0, 1, -22, 99</a:t>
            </a:r>
            <a:br>
              <a:rPr lang="fr-FR" dirty="0"/>
            </a:br>
            <a:r>
              <a:rPr lang="fr-FR" dirty="0"/>
              <a:t>0.1, 0.2, 0.3, 0.4, 0.5, 0.6, 0.7, 0.8, 0.9</a:t>
            </a:r>
          </a:p>
        </p:txBody>
      </p:sp>
      <p:cxnSp>
        <p:nvCxnSpPr>
          <p:cNvPr id="15" name="Connecteur droit avec flèche 14"/>
          <p:cNvCxnSpPr/>
          <p:nvPr/>
        </p:nvCxnSpPr>
        <p:spPr>
          <a:xfrm>
            <a:off x="4257368" y="4100052"/>
            <a:ext cx="12978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a:off x="4454013" y="4370440"/>
            <a:ext cx="12978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92397" y="3924752"/>
            <a:ext cx="2105063" cy="307777"/>
          </a:xfrm>
          <a:prstGeom prst="rect">
            <a:avLst/>
          </a:prstGeom>
        </p:spPr>
        <p:txBody>
          <a:bodyPr wrap="none">
            <a:spAutoFit/>
          </a:bodyPr>
          <a:lstStyle/>
          <a:p>
            <a:r>
              <a:rPr lang="en-US" dirty="0">
                <a:solidFill>
                  <a:srgbClr val="FF0000"/>
                </a:solidFill>
              </a:rPr>
              <a:t>10</a:t>
            </a:r>
            <a:r>
              <a:rPr lang="en-US" baseline="30000" dirty="0">
                <a:solidFill>
                  <a:srgbClr val="FF0000"/>
                </a:solidFill>
              </a:rPr>
              <a:t>TH</a:t>
            </a:r>
            <a:r>
              <a:rPr lang="en-US" dirty="0">
                <a:solidFill>
                  <a:srgbClr val="FF0000"/>
                </a:solidFill>
              </a:rPr>
              <a:t> value </a:t>
            </a:r>
            <a:r>
              <a:rPr lang="en-US" i="1" dirty="0">
                <a:solidFill>
                  <a:srgbClr val="FF0000"/>
                </a:solidFill>
              </a:rPr>
              <a:t>must</a:t>
            </a:r>
            <a:r>
              <a:rPr lang="en-US" dirty="0">
                <a:solidFill>
                  <a:srgbClr val="FF0000"/>
                </a:solidFill>
              </a:rPr>
              <a:t> be 61.3</a:t>
            </a:r>
            <a:endParaRPr lang="fr-FR" dirty="0">
              <a:solidFill>
                <a:srgbClr val="FF0000"/>
              </a:solidFill>
            </a:endParaRPr>
          </a:p>
        </p:txBody>
      </p:sp>
      <p:sp>
        <p:nvSpPr>
          <p:cNvPr id="22" name="Rectangle 21"/>
          <p:cNvSpPr/>
          <p:nvPr/>
        </p:nvSpPr>
        <p:spPr>
          <a:xfrm>
            <a:off x="5751871" y="4216551"/>
            <a:ext cx="2105063" cy="307777"/>
          </a:xfrm>
          <a:prstGeom prst="rect">
            <a:avLst/>
          </a:prstGeom>
        </p:spPr>
        <p:txBody>
          <a:bodyPr wrap="none">
            <a:spAutoFit/>
          </a:bodyPr>
          <a:lstStyle/>
          <a:p>
            <a:r>
              <a:rPr lang="en-US" dirty="0">
                <a:solidFill>
                  <a:srgbClr val="FF0000"/>
                </a:solidFill>
              </a:rPr>
              <a:t>10</a:t>
            </a:r>
            <a:r>
              <a:rPr lang="en-US" baseline="30000" dirty="0">
                <a:solidFill>
                  <a:srgbClr val="FF0000"/>
                </a:solidFill>
              </a:rPr>
              <a:t>TH</a:t>
            </a:r>
            <a:r>
              <a:rPr lang="en-US" dirty="0">
                <a:solidFill>
                  <a:srgbClr val="FF0000"/>
                </a:solidFill>
              </a:rPr>
              <a:t> value </a:t>
            </a:r>
            <a:r>
              <a:rPr lang="en-US" i="1" dirty="0">
                <a:solidFill>
                  <a:srgbClr val="FF0000"/>
                </a:solidFill>
              </a:rPr>
              <a:t>must</a:t>
            </a:r>
            <a:r>
              <a:rPr lang="en-US" dirty="0">
                <a:solidFill>
                  <a:srgbClr val="FF0000"/>
                </a:solidFill>
              </a:rPr>
              <a:t> be 30.5</a:t>
            </a:r>
            <a:endParaRPr lang="fr-FR" dirty="0">
              <a:solidFill>
                <a:srgbClr val="FF0000"/>
              </a:solidFill>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spTree>
    <p:extLst>
      <p:ext uri="{BB962C8B-B14F-4D97-AF65-F5344CB8AC3E}">
        <p14:creationId xmlns:p14="http://schemas.microsoft.com/office/powerpoint/2010/main" val="21438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14" grpId="0" animBg="1"/>
      <p:bldP spid="9" grpId="0"/>
      <p:bldP spid="10" grpId="0"/>
      <p:bldP spid="12" grpId="0"/>
      <p:bldP spid="16"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per note on memphis background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3999"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06013" y="1771531"/>
            <a:ext cx="6508955" cy="1169551"/>
          </a:xfrm>
          <a:prstGeom prst="rect">
            <a:avLst/>
          </a:prstGeom>
        </p:spPr>
        <p:txBody>
          <a:bodyPr wrap="square">
            <a:spAutoFit/>
          </a:bodyPr>
          <a:lstStyle/>
          <a:p>
            <a:r>
              <a:rPr lang="en-US" dirty="0"/>
              <a:t> </a:t>
            </a:r>
            <a:r>
              <a:rPr lang="en-US" dirty="0" smtClean="0"/>
              <a:t>The </a:t>
            </a:r>
            <a:r>
              <a:rPr lang="en-US" dirty="0"/>
              <a:t>number of degrees of freedom </a:t>
            </a:r>
            <a:r>
              <a:rPr lang="en-US" dirty="0" smtClean="0"/>
              <a:t>equals:</a:t>
            </a:r>
          </a:p>
          <a:p>
            <a:endParaRPr lang="en-US" dirty="0" smtClean="0"/>
          </a:p>
          <a:p>
            <a:endParaRPr lang="en-US" dirty="0" smtClean="0"/>
          </a:p>
          <a:p>
            <a:endParaRPr lang="en-US" dirty="0" smtClean="0"/>
          </a:p>
          <a:p>
            <a:r>
              <a:rPr lang="en-US" dirty="0" smtClean="0"/>
              <a:t>.</a:t>
            </a:r>
            <a:endParaRPr lang="fr-FR" dirty="0"/>
          </a:p>
        </p:txBody>
      </p:sp>
      <p:sp>
        <p:nvSpPr>
          <p:cNvPr id="7" name="Rectangle 6"/>
          <p:cNvSpPr/>
          <p:nvPr/>
        </p:nvSpPr>
        <p:spPr>
          <a:xfrm>
            <a:off x="1494503" y="2585886"/>
            <a:ext cx="1976284" cy="589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The number of "observations"</a:t>
            </a:r>
            <a:endParaRPr lang="fr-FR" b="1" dirty="0"/>
          </a:p>
        </p:txBody>
      </p:sp>
      <p:sp>
        <p:nvSpPr>
          <p:cNvPr id="9" name="Rectangle 8"/>
          <p:cNvSpPr/>
          <p:nvPr/>
        </p:nvSpPr>
        <p:spPr>
          <a:xfrm>
            <a:off x="4478593" y="2585886"/>
            <a:ext cx="3229897" cy="589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b="1" dirty="0" smtClean="0"/>
              <a:t>The </a:t>
            </a:r>
            <a:r>
              <a:rPr lang="en-US" b="1" dirty="0"/>
              <a:t>number of required relations among the observations</a:t>
            </a:r>
          </a:p>
          <a:p>
            <a:pPr algn="ctr"/>
            <a:endParaRPr lang="fr-FR" dirty="0"/>
          </a:p>
        </p:txBody>
      </p:sp>
      <p:sp>
        <p:nvSpPr>
          <p:cNvPr id="10" name="Moins 9"/>
          <p:cNvSpPr/>
          <p:nvPr/>
        </p:nvSpPr>
        <p:spPr>
          <a:xfrm>
            <a:off x="3706761" y="2669459"/>
            <a:ext cx="550607" cy="422788"/>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Tree>
    <p:extLst>
      <p:ext uri="{BB962C8B-B14F-4D97-AF65-F5344CB8AC3E}">
        <p14:creationId xmlns:p14="http://schemas.microsoft.com/office/powerpoint/2010/main" val="2298456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2606</TotalTime>
  <Words>2199</Words>
  <Application>Microsoft Office PowerPoint</Application>
  <PresentationFormat>Affichage à l'écran (16:9)</PresentationFormat>
  <Paragraphs>447</Paragraphs>
  <Slides>48</Slides>
  <Notes>15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Arial</vt:lpstr>
      <vt:lpstr>Domine</vt:lpstr>
      <vt:lpstr>avenir-light</vt:lpstr>
      <vt:lpstr>Simple Light</vt:lpstr>
      <vt:lpstr>Chapter 3 part 2</vt:lpstr>
      <vt:lpstr>Second Part</vt:lpstr>
      <vt:lpstr>Degrees of Freedom</vt:lpstr>
      <vt:lpstr> Degrees of freedom are often broadly defined as the number of "observations" (pieces of information) in the data that are free to vary when estimating statistical parameters.</vt:lpstr>
      <vt:lpstr>Présentation PowerPoint</vt:lpstr>
      <vt:lpstr>Présentation PowerPoint</vt:lpstr>
      <vt:lpstr>Présentation PowerPoint</vt:lpstr>
      <vt:lpstr>Présentation PowerPoint</vt:lpstr>
      <vt:lpstr>Présentation PowerPoint</vt:lpstr>
      <vt:lpstr>ANOVA : Analysis of Variance </vt:lpstr>
      <vt:lpstr>ANOVA : Analysis of Variance </vt:lpstr>
      <vt:lpstr>ANOVA : Analysis of Variance </vt:lpstr>
      <vt:lpstr>ANOVA : Analysis of Variance </vt:lpstr>
      <vt:lpstr>F ratio  =  F statistic</vt:lpstr>
      <vt:lpstr>ANOVA : F statistic</vt:lpstr>
      <vt:lpstr>ANOVA : F statistic</vt:lpstr>
      <vt:lpstr>ANOVA : Analysis of Variance </vt:lpstr>
      <vt:lpstr>ANOVA : Analysis of Variance </vt:lpstr>
      <vt:lpstr>ANOVA : F statistic</vt:lpstr>
      <vt:lpstr>Présentation PowerPoint</vt:lpstr>
      <vt:lpstr>ANOVA : F statistic</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Chi-square test</vt:lpstr>
      <vt:lpstr>What is a Chi-square test? </vt:lpstr>
      <vt:lpstr>What is a Chi-square test?  </vt:lpstr>
      <vt:lpstr>Présentation PowerPoint</vt:lpstr>
      <vt:lpstr>Présentation PowerPoint</vt:lpstr>
      <vt:lpstr>Présentation PowerPoint</vt:lpstr>
      <vt:lpstr>Présentation PowerPoint</vt:lpstr>
      <vt:lpstr>Présentation PowerPoint</vt:lpstr>
      <vt:lpstr>Multi-Arm Bandit Algorithm</vt:lpstr>
      <vt:lpstr>Présentation PowerPoint</vt:lpstr>
      <vt:lpstr>Multi-Arm Bandit Algorithm</vt:lpstr>
      <vt:lpstr>Présentation PowerPoint</vt:lpstr>
      <vt:lpstr>Multi-Arm Bandit Algorithm</vt:lpstr>
      <vt:lpstr>Exploration Exploitation in the context of  Bernoulli MABP</vt:lpstr>
      <vt:lpstr>Use Cases: Clinical Trials </vt:lpstr>
      <vt:lpstr>Online Advertising </vt:lpstr>
      <vt:lpstr>Power and Sample Size</vt:lpstr>
      <vt:lpstr>Power and Sample Size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dc:title>
  <cp:lastModifiedBy>Lenovo</cp:lastModifiedBy>
  <cp:revision>67</cp:revision>
  <dcterms:modified xsi:type="dcterms:W3CDTF">2022-02-12T10:34:33Z</dcterms:modified>
</cp:coreProperties>
</file>