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79" r:id="rId4"/>
    <p:sldId id="278" r:id="rId5"/>
    <p:sldId id="262" r:id="rId6"/>
    <p:sldId id="263" r:id="rId7"/>
    <p:sldId id="264" r:id="rId8"/>
    <p:sldId id="265" r:id="rId9"/>
    <p:sldId id="280" r:id="rId10"/>
    <p:sldId id="266" r:id="rId11"/>
    <p:sldId id="267" r:id="rId12"/>
    <p:sldId id="268" r:id="rId13"/>
    <p:sldId id="269" r:id="rId14"/>
    <p:sldId id="270" r:id="rId15"/>
    <p:sldId id="281" r:id="rId16"/>
    <p:sldId id="271" r:id="rId17"/>
    <p:sldId id="272" r:id="rId18"/>
    <p:sldId id="282" r:id="rId19"/>
    <p:sldId id="273" r:id="rId20"/>
    <p:sldId id="274" r:id="rId21"/>
    <p:sldId id="275" r:id="rId22"/>
    <p:sldId id="276"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17DF3A-9C53-43EE-B063-AE3A75135225}"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FA4F9-A3F0-4E1E-9C50-FF64C9B0EA1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2263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17DF3A-9C53-43EE-B063-AE3A75135225}"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FA4F9-A3F0-4E1E-9C50-FF64C9B0EA1A}" type="slidenum">
              <a:rPr lang="en-US" smtClean="0"/>
              <a:t>‹#›</a:t>
            </a:fld>
            <a:endParaRPr lang="en-US"/>
          </a:p>
        </p:txBody>
      </p:sp>
    </p:spTree>
    <p:extLst>
      <p:ext uri="{BB962C8B-B14F-4D97-AF65-F5344CB8AC3E}">
        <p14:creationId xmlns:p14="http://schemas.microsoft.com/office/powerpoint/2010/main" val="1891594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17DF3A-9C53-43EE-B063-AE3A75135225}"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FA4F9-A3F0-4E1E-9C50-FF64C9B0EA1A}" type="slidenum">
              <a:rPr lang="en-US" smtClean="0"/>
              <a:t>‹#›</a:t>
            </a:fld>
            <a:endParaRPr lang="en-US"/>
          </a:p>
        </p:txBody>
      </p:sp>
    </p:spTree>
    <p:extLst>
      <p:ext uri="{BB962C8B-B14F-4D97-AF65-F5344CB8AC3E}">
        <p14:creationId xmlns:p14="http://schemas.microsoft.com/office/powerpoint/2010/main" val="1237944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17DF3A-9C53-43EE-B063-AE3A75135225}"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FA4F9-A3F0-4E1E-9C50-FF64C9B0EA1A}" type="slidenum">
              <a:rPr lang="en-US" smtClean="0"/>
              <a:t>‹#›</a:t>
            </a:fld>
            <a:endParaRPr lang="en-US"/>
          </a:p>
        </p:txBody>
      </p:sp>
    </p:spTree>
    <p:extLst>
      <p:ext uri="{BB962C8B-B14F-4D97-AF65-F5344CB8AC3E}">
        <p14:creationId xmlns:p14="http://schemas.microsoft.com/office/powerpoint/2010/main" val="1908584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17DF3A-9C53-43EE-B063-AE3A75135225}"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FA4F9-A3F0-4E1E-9C50-FF64C9B0EA1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539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17DF3A-9C53-43EE-B063-AE3A75135225}" type="datetimeFigureOut">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8FA4F9-A3F0-4E1E-9C50-FF64C9B0EA1A}" type="slidenum">
              <a:rPr lang="en-US" smtClean="0"/>
              <a:t>‹#›</a:t>
            </a:fld>
            <a:endParaRPr lang="en-US"/>
          </a:p>
        </p:txBody>
      </p:sp>
    </p:spTree>
    <p:extLst>
      <p:ext uri="{BB962C8B-B14F-4D97-AF65-F5344CB8AC3E}">
        <p14:creationId xmlns:p14="http://schemas.microsoft.com/office/powerpoint/2010/main" val="980155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17DF3A-9C53-43EE-B063-AE3A75135225}" type="datetimeFigureOut">
              <a:rPr lang="en-US" smtClean="0"/>
              <a:t>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8FA4F9-A3F0-4E1E-9C50-FF64C9B0EA1A}" type="slidenum">
              <a:rPr lang="en-US" smtClean="0"/>
              <a:t>‹#›</a:t>
            </a:fld>
            <a:endParaRPr lang="en-US"/>
          </a:p>
        </p:txBody>
      </p:sp>
    </p:spTree>
    <p:extLst>
      <p:ext uri="{BB962C8B-B14F-4D97-AF65-F5344CB8AC3E}">
        <p14:creationId xmlns:p14="http://schemas.microsoft.com/office/powerpoint/2010/main" val="2317215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17DF3A-9C53-43EE-B063-AE3A75135225}" type="datetimeFigureOut">
              <a:rPr lang="en-US" smtClean="0"/>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8FA4F9-A3F0-4E1E-9C50-FF64C9B0EA1A}" type="slidenum">
              <a:rPr lang="en-US" smtClean="0"/>
              <a:t>‹#›</a:t>
            </a:fld>
            <a:endParaRPr lang="en-US"/>
          </a:p>
        </p:txBody>
      </p:sp>
    </p:spTree>
    <p:extLst>
      <p:ext uri="{BB962C8B-B14F-4D97-AF65-F5344CB8AC3E}">
        <p14:creationId xmlns:p14="http://schemas.microsoft.com/office/powerpoint/2010/main" val="381210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017DF3A-9C53-43EE-B063-AE3A75135225}" type="datetimeFigureOut">
              <a:rPr lang="en-US" smtClean="0"/>
              <a:t>2/22/2022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D8FA4F9-A3F0-4E1E-9C50-FF64C9B0EA1A}" type="slidenum">
              <a:rPr lang="en-US" smtClean="0"/>
              <a:t>‹#›</a:t>
            </a:fld>
            <a:endParaRPr lang="en-US"/>
          </a:p>
        </p:txBody>
      </p:sp>
    </p:spTree>
    <p:extLst>
      <p:ext uri="{BB962C8B-B14F-4D97-AF65-F5344CB8AC3E}">
        <p14:creationId xmlns:p14="http://schemas.microsoft.com/office/powerpoint/2010/main" val="1922418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017DF3A-9C53-43EE-B063-AE3A75135225}" type="datetimeFigureOut">
              <a:rPr lang="en-US" smtClean="0"/>
              <a:t>2/22/2022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D8FA4F9-A3F0-4E1E-9C50-FF64C9B0EA1A}" type="slidenum">
              <a:rPr lang="en-US" smtClean="0"/>
              <a:t>‹#›</a:t>
            </a:fld>
            <a:endParaRPr lang="en-US"/>
          </a:p>
        </p:txBody>
      </p:sp>
    </p:spTree>
    <p:extLst>
      <p:ext uri="{BB962C8B-B14F-4D97-AF65-F5344CB8AC3E}">
        <p14:creationId xmlns:p14="http://schemas.microsoft.com/office/powerpoint/2010/main" val="669451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17DF3A-9C53-43EE-B063-AE3A75135225}" type="datetimeFigureOut">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8FA4F9-A3F0-4E1E-9C50-FF64C9B0EA1A}" type="slidenum">
              <a:rPr lang="en-US" smtClean="0"/>
              <a:t>‹#›</a:t>
            </a:fld>
            <a:endParaRPr lang="en-US"/>
          </a:p>
        </p:txBody>
      </p:sp>
    </p:spTree>
    <p:extLst>
      <p:ext uri="{BB962C8B-B14F-4D97-AF65-F5344CB8AC3E}">
        <p14:creationId xmlns:p14="http://schemas.microsoft.com/office/powerpoint/2010/main" val="1486783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017DF3A-9C53-43EE-B063-AE3A75135225}" type="datetimeFigureOut">
              <a:rPr lang="en-US" smtClean="0"/>
              <a:t>2/22/2022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D8FA4F9-A3F0-4E1E-9C50-FF64C9B0EA1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0873180"/>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E77A0-D5A5-4FCD-A640-A4FD3C53C88A}"/>
              </a:ext>
            </a:extLst>
          </p:cNvPr>
          <p:cNvSpPr>
            <a:spLocks noGrp="1"/>
          </p:cNvSpPr>
          <p:nvPr>
            <p:ph type="ctrTitle"/>
          </p:nvPr>
        </p:nvSpPr>
        <p:spPr/>
        <p:txBody>
          <a:bodyPr/>
          <a:lstStyle/>
          <a:p>
            <a:r>
              <a:rPr lang="fr-FR" dirty="0"/>
              <a:t>Chapter 4</a:t>
            </a:r>
            <a:endParaRPr lang="en-US" dirty="0"/>
          </a:p>
        </p:txBody>
      </p:sp>
      <p:sp>
        <p:nvSpPr>
          <p:cNvPr id="3" name="Subtitle 2">
            <a:extLst>
              <a:ext uri="{FF2B5EF4-FFF2-40B4-BE49-F238E27FC236}">
                <a16:creationId xmlns:a16="http://schemas.microsoft.com/office/drawing/2014/main" id="{7569B7C0-B80D-4D59-9DA5-9B302638FDAD}"/>
              </a:ext>
            </a:extLst>
          </p:cNvPr>
          <p:cNvSpPr>
            <a:spLocks noGrp="1"/>
          </p:cNvSpPr>
          <p:nvPr>
            <p:ph type="subTitle" idx="1"/>
          </p:nvPr>
        </p:nvSpPr>
        <p:spPr/>
        <p:txBody>
          <a:bodyPr/>
          <a:lstStyle/>
          <a:p>
            <a:r>
              <a:rPr lang="en-US" sz="1800" b="0" i="0" u="none" strike="noStrike" baseline="0" dirty="0">
                <a:latin typeface="MyriadPro-SemiboldCond"/>
              </a:rPr>
              <a:t>Regression and Prediction Part 2</a:t>
            </a:r>
            <a:endParaRPr lang="en-US" dirty="0"/>
          </a:p>
        </p:txBody>
      </p:sp>
    </p:spTree>
    <p:extLst>
      <p:ext uri="{BB962C8B-B14F-4D97-AF65-F5344CB8AC3E}">
        <p14:creationId xmlns:p14="http://schemas.microsoft.com/office/powerpoint/2010/main" val="153399373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895447-DD72-4543-B412-7B3A26005B2D}"/>
              </a:ext>
            </a:extLst>
          </p:cNvPr>
          <p:cNvSpPr txBox="1"/>
          <p:nvPr/>
        </p:nvSpPr>
        <p:spPr>
          <a:xfrm>
            <a:off x="1204958" y="1848206"/>
            <a:ext cx="10041308" cy="738664"/>
          </a:xfrm>
          <a:prstGeom prst="rect">
            <a:avLst/>
          </a:prstGeom>
          <a:noFill/>
        </p:spPr>
        <p:txBody>
          <a:bodyPr wrap="square">
            <a:spAutoFit/>
          </a:bodyPr>
          <a:lstStyle/>
          <a:p>
            <a:pPr algn="l"/>
            <a:r>
              <a:rPr lang="en-US" sz="1400" b="0" i="0" u="none" strike="noStrike" baseline="0" dirty="0">
                <a:latin typeface="MinionPro-Regular"/>
              </a:rPr>
              <a:t>In data science, the most important use of regression is to predict some dependent (outcome) variable. In some cases, however, gaining insight from the equation itself to understand the nature of the relationship between the predictors and the outcome can be of value. This section provides guidance on examining the regression equation and interpreting it.</a:t>
            </a:r>
            <a:endParaRPr lang="en-US" sz="1400" dirty="0"/>
          </a:p>
        </p:txBody>
      </p:sp>
      <p:sp>
        <p:nvSpPr>
          <p:cNvPr id="6" name="Rectangle: Rounded Corners 5">
            <a:extLst>
              <a:ext uri="{FF2B5EF4-FFF2-40B4-BE49-F238E27FC236}">
                <a16:creationId xmlns:a16="http://schemas.microsoft.com/office/drawing/2014/main" id="{A8D7E31F-DA7C-4B99-9F39-6EC80E4A602C}"/>
              </a:ext>
            </a:extLst>
          </p:cNvPr>
          <p:cNvSpPr/>
          <p:nvPr/>
        </p:nvSpPr>
        <p:spPr>
          <a:xfrm>
            <a:off x="2532504" y="783647"/>
            <a:ext cx="6409345" cy="410517"/>
          </a:xfrm>
          <a:prstGeom prst="roundRect">
            <a:avLst/>
          </a:prstGeom>
          <a:solidFill>
            <a:srgbClr val="0070C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bg1"/>
                </a:solidFill>
              </a:rPr>
              <a:t>Interpreting the Regression Equation</a:t>
            </a:r>
          </a:p>
        </p:txBody>
      </p:sp>
      <p:pic>
        <p:nvPicPr>
          <p:cNvPr id="15" name="Picture 14">
            <a:extLst>
              <a:ext uri="{FF2B5EF4-FFF2-40B4-BE49-F238E27FC236}">
                <a16:creationId xmlns:a16="http://schemas.microsoft.com/office/drawing/2014/main" id="{99A3D422-8A89-4945-BD37-6F69C4380BB5}"/>
              </a:ext>
            </a:extLst>
          </p:cNvPr>
          <p:cNvPicPr>
            <a:picLocks noChangeAspect="1"/>
          </p:cNvPicPr>
          <p:nvPr/>
        </p:nvPicPr>
        <p:blipFill>
          <a:blip r:embed="rId2"/>
          <a:stretch>
            <a:fillRect/>
          </a:stretch>
        </p:blipFill>
        <p:spPr>
          <a:xfrm>
            <a:off x="1976482" y="3659737"/>
            <a:ext cx="2005858" cy="2177041"/>
          </a:xfrm>
          <a:prstGeom prst="rect">
            <a:avLst/>
          </a:prstGeom>
        </p:spPr>
      </p:pic>
      <p:sp>
        <p:nvSpPr>
          <p:cNvPr id="16" name="Rectangle: Rounded Corners 15">
            <a:extLst>
              <a:ext uri="{FF2B5EF4-FFF2-40B4-BE49-F238E27FC236}">
                <a16:creationId xmlns:a16="http://schemas.microsoft.com/office/drawing/2014/main" id="{60240FB1-7C87-4F3F-9CDE-587C80FAA7C3}"/>
              </a:ext>
            </a:extLst>
          </p:cNvPr>
          <p:cNvSpPr/>
          <p:nvPr/>
        </p:nvSpPr>
        <p:spPr>
          <a:xfrm>
            <a:off x="4948017" y="4542999"/>
            <a:ext cx="2623558" cy="410517"/>
          </a:xfrm>
          <a:prstGeom prst="roundRect">
            <a:avLst/>
          </a:prstGeom>
          <a:solidFill>
            <a:srgbClr val="00B05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bg1"/>
                </a:solidFill>
              </a:rPr>
              <a:t>Number of bedrooms</a:t>
            </a:r>
          </a:p>
        </p:txBody>
      </p:sp>
      <p:sp>
        <p:nvSpPr>
          <p:cNvPr id="17" name="Rectangle: Rounded Corners 16">
            <a:extLst>
              <a:ext uri="{FF2B5EF4-FFF2-40B4-BE49-F238E27FC236}">
                <a16:creationId xmlns:a16="http://schemas.microsoft.com/office/drawing/2014/main" id="{1FF99B7F-D2A1-4DFE-B9E0-4B197B6CB68B}"/>
              </a:ext>
            </a:extLst>
          </p:cNvPr>
          <p:cNvSpPr/>
          <p:nvPr/>
        </p:nvSpPr>
        <p:spPr>
          <a:xfrm>
            <a:off x="8099991" y="4542998"/>
            <a:ext cx="2623558" cy="410517"/>
          </a:xfrm>
          <a:prstGeom prst="roundRect">
            <a:avLst/>
          </a:prstGeom>
          <a:solidFill>
            <a:srgbClr val="00B05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bg1"/>
                </a:solidFill>
              </a:rPr>
              <a:t>House Price</a:t>
            </a:r>
          </a:p>
        </p:txBody>
      </p:sp>
      <p:sp>
        <p:nvSpPr>
          <p:cNvPr id="18" name="Rectangle: Rounded Corners 17">
            <a:extLst>
              <a:ext uri="{FF2B5EF4-FFF2-40B4-BE49-F238E27FC236}">
                <a16:creationId xmlns:a16="http://schemas.microsoft.com/office/drawing/2014/main" id="{EFEFE276-7AFB-4A59-94B4-C050C3E7784B}"/>
              </a:ext>
            </a:extLst>
          </p:cNvPr>
          <p:cNvSpPr/>
          <p:nvPr/>
        </p:nvSpPr>
        <p:spPr>
          <a:xfrm>
            <a:off x="6420742" y="3993663"/>
            <a:ext cx="3358497" cy="410517"/>
          </a:xfrm>
          <a:prstGeom prst="roundRect">
            <a:avLst/>
          </a:prstGeom>
          <a:solidFill>
            <a:srgbClr val="FF000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bg1"/>
                </a:solidFill>
              </a:rPr>
              <a:t>Positive or Negative correlation ?</a:t>
            </a:r>
          </a:p>
        </p:txBody>
      </p:sp>
    </p:spTree>
    <p:extLst>
      <p:ext uri="{BB962C8B-B14F-4D97-AF65-F5344CB8AC3E}">
        <p14:creationId xmlns:p14="http://schemas.microsoft.com/office/powerpoint/2010/main" val="487577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198106-DF05-434B-8A37-4A0CE6A2CAB2}"/>
              </a:ext>
            </a:extLst>
          </p:cNvPr>
          <p:cNvPicPr>
            <a:picLocks noChangeAspect="1"/>
          </p:cNvPicPr>
          <p:nvPr/>
        </p:nvPicPr>
        <p:blipFill>
          <a:blip r:embed="rId2"/>
          <a:stretch>
            <a:fillRect/>
          </a:stretch>
        </p:blipFill>
        <p:spPr>
          <a:xfrm>
            <a:off x="6198059" y="1879924"/>
            <a:ext cx="4581525" cy="1066800"/>
          </a:xfrm>
          <a:prstGeom prst="rect">
            <a:avLst/>
          </a:prstGeom>
        </p:spPr>
      </p:pic>
      <p:pic>
        <p:nvPicPr>
          <p:cNvPr id="5" name="Picture 4">
            <a:extLst>
              <a:ext uri="{FF2B5EF4-FFF2-40B4-BE49-F238E27FC236}">
                <a16:creationId xmlns:a16="http://schemas.microsoft.com/office/drawing/2014/main" id="{47348DF6-9702-4BBA-A5E4-720635F87774}"/>
              </a:ext>
            </a:extLst>
          </p:cNvPr>
          <p:cNvPicPr>
            <a:picLocks noChangeAspect="1"/>
          </p:cNvPicPr>
          <p:nvPr/>
        </p:nvPicPr>
        <p:blipFill>
          <a:blip r:embed="rId3"/>
          <a:stretch>
            <a:fillRect/>
          </a:stretch>
        </p:blipFill>
        <p:spPr>
          <a:xfrm>
            <a:off x="1059677" y="1987631"/>
            <a:ext cx="4119073" cy="2882737"/>
          </a:xfrm>
          <a:prstGeom prst="rect">
            <a:avLst/>
          </a:prstGeom>
        </p:spPr>
      </p:pic>
      <p:sp>
        <p:nvSpPr>
          <p:cNvPr id="6" name="Rectangle: Rounded Corners 5">
            <a:extLst>
              <a:ext uri="{FF2B5EF4-FFF2-40B4-BE49-F238E27FC236}">
                <a16:creationId xmlns:a16="http://schemas.microsoft.com/office/drawing/2014/main" id="{B9492572-C4DF-4247-8746-AD804D3FD0C5}"/>
              </a:ext>
            </a:extLst>
          </p:cNvPr>
          <p:cNvSpPr/>
          <p:nvPr/>
        </p:nvSpPr>
        <p:spPr>
          <a:xfrm>
            <a:off x="2532504" y="783647"/>
            <a:ext cx="6409345" cy="410517"/>
          </a:xfrm>
          <a:prstGeom prst="roundRect">
            <a:avLst/>
          </a:prstGeom>
          <a:solidFill>
            <a:srgbClr val="0070C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bg1"/>
                </a:solidFill>
              </a:rPr>
              <a:t>Correlated Predictors</a:t>
            </a:r>
          </a:p>
        </p:txBody>
      </p:sp>
      <p:sp>
        <p:nvSpPr>
          <p:cNvPr id="8" name="TextBox 7">
            <a:extLst>
              <a:ext uri="{FF2B5EF4-FFF2-40B4-BE49-F238E27FC236}">
                <a16:creationId xmlns:a16="http://schemas.microsoft.com/office/drawing/2014/main" id="{7A348ED0-673C-4A57-AFBE-780FB25FF499}"/>
              </a:ext>
            </a:extLst>
          </p:cNvPr>
          <p:cNvSpPr txBox="1"/>
          <p:nvPr/>
        </p:nvSpPr>
        <p:spPr>
          <a:xfrm>
            <a:off x="5603904" y="3143277"/>
            <a:ext cx="6097424" cy="1384995"/>
          </a:xfrm>
          <a:prstGeom prst="rect">
            <a:avLst/>
          </a:prstGeom>
          <a:solidFill>
            <a:schemeClr val="bg2"/>
          </a:solidFill>
        </p:spPr>
        <p:txBody>
          <a:bodyPr wrap="square">
            <a:spAutoFit/>
          </a:bodyPr>
          <a:lstStyle/>
          <a:p>
            <a:r>
              <a:rPr lang="en-US" sz="1200" dirty="0"/>
              <a:t>The coefficient for Bedrooms is negative! This implies that adding a bedroom to a house will reduce its value. How can this be? This is because the predictor variables are correlated: larger houses tend to have more bedrooms, and it is the size that drives house value, not the number of bedrooms. Consider two homes of the exact same size: it is reasonable to expect that a home with more but smaller bedrooms would be considered less desirable.</a:t>
            </a:r>
          </a:p>
          <a:p>
            <a:r>
              <a:rPr lang="en-US" sz="1200" dirty="0"/>
              <a:t>Having correlated predictors can make it difficult to interpret the sign and value of</a:t>
            </a:r>
          </a:p>
          <a:p>
            <a:r>
              <a:rPr lang="en-US" sz="1200" dirty="0"/>
              <a:t>regression coefficients (and can inflate the standard error of the estimates).</a:t>
            </a:r>
          </a:p>
        </p:txBody>
      </p:sp>
      <p:pic>
        <p:nvPicPr>
          <p:cNvPr id="10" name="Picture 9">
            <a:extLst>
              <a:ext uri="{FF2B5EF4-FFF2-40B4-BE49-F238E27FC236}">
                <a16:creationId xmlns:a16="http://schemas.microsoft.com/office/drawing/2014/main" id="{15119EF9-7C40-4657-A3FC-E2F87050DE77}"/>
              </a:ext>
            </a:extLst>
          </p:cNvPr>
          <p:cNvPicPr>
            <a:picLocks noChangeAspect="1"/>
          </p:cNvPicPr>
          <p:nvPr/>
        </p:nvPicPr>
        <p:blipFill>
          <a:blip r:embed="rId4"/>
          <a:stretch>
            <a:fillRect/>
          </a:stretch>
        </p:blipFill>
        <p:spPr>
          <a:xfrm>
            <a:off x="7172325" y="4870368"/>
            <a:ext cx="4381500" cy="1162050"/>
          </a:xfrm>
          <a:prstGeom prst="rect">
            <a:avLst/>
          </a:prstGeom>
        </p:spPr>
      </p:pic>
      <p:sp>
        <p:nvSpPr>
          <p:cNvPr id="11" name="Rectangle: Rounded Corners 10">
            <a:extLst>
              <a:ext uri="{FF2B5EF4-FFF2-40B4-BE49-F238E27FC236}">
                <a16:creationId xmlns:a16="http://schemas.microsoft.com/office/drawing/2014/main" id="{8F378D65-BC1A-4C46-B656-82A39899552B}"/>
              </a:ext>
            </a:extLst>
          </p:cNvPr>
          <p:cNvSpPr/>
          <p:nvPr/>
        </p:nvSpPr>
        <p:spPr>
          <a:xfrm>
            <a:off x="1418079" y="5212464"/>
            <a:ext cx="3220596" cy="410517"/>
          </a:xfrm>
          <a:prstGeom prst="roundRect">
            <a:avLst/>
          </a:prstGeom>
          <a:solidFill>
            <a:srgbClr val="0070C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bg1"/>
                </a:solidFill>
              </a:rPr>
              <a:t>Removing house size Feature</a:t>
            </a:r>
          </a:p>
        </p:txBody>
      </p:sp>
      <p:sp>
        <p:nvSpPr>
          <p:cNvPr id="12" name="Arrow: Right 11">
            <a:extLst>
              <a:ext uri="{FF2B5EF4-FFF2-40B4-BE49-F238E27FC236}">
                <a16:creationId xmlns:a16="http://schemas.microsoft.com/office/drawing/2014/main" id="{9FAE4CA4-D44D-4F9D-B19B-9FA55CE0DF07}"/>
              </a:ext>
            </a:extLst>
          </p:cNvPr>
          <p:cNvSpPr/>
          <p:nvPr/>
        </p:nvSpPr>
        <p:spPr>
          <a:xfrm>
            <a:off x="5178750" y="5343525"/>
            <a:ext cx="1374450" cy="114300"/>
          </a:xfrm>
          <a:prstGeom prst="right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351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ED3BB7E-9441-4D34-88F3-B7E3E14818FA}"/>
              </a:ext>
            </a:extLst>
          </p:cNvPr>
          <p:cNvSpPr/>
          <p:nvPr/>
        </p:nvSpPr>
        <p:spPr>
          <a:xfrm>
            <a:off x="2532504" y="783647"/>
            <a:ext cx="6409345" cy="410517"/>
          </a:xfrm>
          <a:prstGeom prst="roundRect">
            <a:avLst/>
          </a:prstGeom>
          <a:solidFill>
            <a:srgbClr val="0070C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bg1"/>
                </a:solidFill>
              </a:rPr>
              <a:t>Multicollinearity</a:t>
            </a:r>
          </a:p>
        </p:txBody>
      </p:sp>
      <p:sp>
        <p:nvSpPr>
          <p:cNvPr id="6" name="TextBox 5">
            <a:extLst>
              <a:ext uri="{FF2B5EF4-FFF2-40B4-BE49-F238E27FC236}">
                <a16:creationId xmlns:a16="http://schemas.microsoft.com/office/drawing/2014/main" id="{DF380C3D-D786-4FD1-8139-12715E3DDC59}"/>
              </a:ext>
            </a:extLst>
          </p:cNvPr>
          <p:cNvSpPr txBox="1"/>
          <p:nvPr/>
        </p:nvSpPr>
        <p:spPr>
          <a:xfrm>
            <a:off x="1877938" y="2115219"/>
            <a:ext cx="8334286" cy="2677656"/>
          </a:xfrm>
          <a:prstGeom prst="rect">
            <a:avLst/>
          </a:prstGeom>
          <a:noFill/>
        </p:spPr>
        <p:txBody>
          <a:bodyPr wrap="square">
            <a:spAutoFit/>
          </a:bodyPr>
          <a:lstStyle/>
          <a:p>
            <a:pPr algn="l"/>
            <a:r>
              <a:rPr lang="en-US" sz="1400" b="0" i="0" u="none" strike="noStrike" baseline="0" dirty="0">
                <a:solidFill>
                  <a:srgbClr val="000000"/>
                </a:solidFill>
                <a:latin typeface="MinionPro-Regular"/>
              </a:rPr>
              <a:t>An extreme case of correlated variables produces multicollinearity—a condition in which there is redundance among the predictor variables. Perfect multicollinearity occurs when one predictor variable can be expressed as a linear combination of others.</a:t>
            </a:r>
          </a:p>
          <a:p>
            <a:pPr algn="l"/>
            <a:r>
              <a:rPr lang="en-US" sz="1400" b="0" i="0" u="none" strike="noStrike" baseline="0" dirty="0">
                <a:solidFill>
                  <a:srgbClr val="000000"/>
                </a:solidFill>
                <a:latin typeface="MinionPro-Regular"/>
              </a:rPr>
              <a:t>Multicollinearity occurs when:</a:t>
            </a:r>
          </a:p>
          <a:p>
            <a:pPr algn="l"/>
            <a:r>
              <a:rPr lang="en-US" sz="1400" b="0" i="0" u="none" strike="noStrike" baseline="0" dirty="0">
                <a:solidFill>
                  <a:srgbClr val="000000"/>
                </a:solidFill>
                <a:latin typeface="MinionPro-Regular"/>
              </a:rPr>
              <a:t>• A variable is included multiple times by error.</a:t>
            </a:r>
          </a:p>
          <a:p>
            <a:pPr algn="l"/>
            <a:r>
              <a:rPr lang="en-US" sz="1400" b="0" i="0" u="none" strike="noStrike" baseline="0" dirty="0">
                <a:solidFill>
                  <a:srgbClr val="000000"/>
                </a:solidFill>
                <a:latin typeface="MinionPro-Regular"/>
              </a:rPr>
              <a:t>• </a:t>
            </a:r>
            <a:r>
              <a:rPr lang="en-US" sz="1400" b="0" i="1" u="none" strike="noStrike" baseline="0" dirty="0">
                <a:solidFill>
                  <a:srgbClr val="000000"/>
                </a:solidFill>
                <a:latin typeface="MinionPro-It"/>
              </a:rPr>
              <a:t>P </a:t>
            </a:r>
            <a:r>
              <a:rPr lang="en-US" sz="1400" b="0" i="0" u="none" strike="noStrike" baseline="0" dirty="0">
                <a:solidFill>
                  <a:srgbClr val="000000"/>
                </a:solidFill>
                <a:latin typeface="MinionPro-Regular"/>
              </a:rPr>
              <a:t>dummies, instead of </a:t>
            </a:r>
            <a:r>
              <a:rPr lang="en-US" sz="1400" b="0" i="1" u="none" strike="noStrike" baseline="0" dirty="0">
                <a:solidFill>
                  <a:srgbClr val="000000"/>
                </a:solidFill>
                <a:latin typeface="MinionPro-It"/>
              </a:rPr>
              <a:t>P </a:t>
            </a:r>
            <a:r>
              <a:rPr lang="en-US" sz="1400" b="0" i="0" u="none" strike="noStrike" baseline="0" dirty="0">
                <a:solidFill>
                  <a:srgbClr val="000000"/>
                </a:solidFill>
                <a:latin typeface="MinionPro-Regular"/>
              </a:rPr>
              <a:t>– 1 dummies, are created from a factor variable</a:t>
            </a:r>
            <a:br>
              <a:rPr lang="en-US" sz="1400" b="0" i="0" u="none" strike="noStrike" baseline="0" dirty="0">
                <a:solidFill>
                  <a:srgbClr val="000000"/>
                </a:solidFill>
                <a:latin typeface="MinionPro-Regular"/>
              </a:rPr>
            </a:br>
            <a:r>
              <a:rPr lang="en-US" sz="1400" b="0" i="0" u="none" strike="noStrike" baseline="0" dirty="0">
                <a:solidFill>
                  <a:srgbClr val="000000"/>
                </a:solidFill>
                <a:latin typeface="MinionPro-Regular"/>
              </a:rPr>
              <a:t>• Two variables are nearly perfectly correlated with one another. Multicollinearity in regression must be addressed—variables should be removed until the multicollinearity is gone. A regression does not have a well-defined solution in the presence of perfect multicollinearity. Many software packages, including </a:t>
            </a:r>
            <a:r>
              <a:rPr lang="en-US" sz="1400" b="0" i="1" u="none" strike="noStrike" baseline="0" dirty="0">
                <a:solidFill>
                  <a:srgbClr val="000000"/>
                </a:solidFill>
                <a:latin typeface="MinionPro-It"/>
              </a:rPr>
              <a:t>R </a:t>
            </a:r>
            <a:r>
              <a:rPr lang="en-US" sz="1400" b="0" i="0" u="none" strike="noStrike" baseline="0" dirty="0">
                <a:solidFill>
                  <a:srgbClr val="000000"/>
                </a:solidFill>
                <a:latin typeface="MinionPro-Regular"/>
              </a:rPr>
              <a:t>and </a:t>
            </a:r>
            <a:r>
              <a:rPr lang="en-US" sz="1400" b="0" i="1" u="none" strike="noStrike" baseline="0" dirty="0">
                <a:solidFill>
                  <a:srgbClr val="000000"/>
                </a:solidFill>
                <a:latin typeface="MinionPro-It"/>
              </a:rPr>
              <a:t>Python</a:t>
            </a:r>
            <a:r>
              <a:rPr lang="en-US" sz="1400" b="0" i="0" u="none" strike="noStrike" baseline="0" dirty="0">
                <a:solidFill>
                  <a:srgbClr val="000000"/>
                </a:solidFill>
                <a:latin typeface="MinionPro-Regular"/>
              </a:rPr>
              <a:t>, automatically handle certain types of multicollinearity. For example, if </a:t>
            </a:r>
            <a:r>
              <a:rPr lang="en-US" sz="1400" b="0" i="0" u="none" strike="noStrike" baseline="0" dirty="0" err="1">
                <a:solidFill>
                  <a:srgbClr val="000000"/>
                </a:solidFill>
                <a:latin typeface="UbuntuMono-Regular"/>
              </a:rPr>
              <a:t>SqFtTotLiving</a:t>
            </a:r>
            <a:r>
              <a:rPr lang="en-US" sz="1400" b="0" i="0" u="none" strike="noStrike" baseline="0" dirty="0">
                <a:solidFill>
                  <a:srgbClr val="000000"/>
                </a:solidFill>
                <a:latin typeface="UbuntuMono-Regular"/>
              </a:rPr>
              <a:t> </a:t>
            </a:r>
            <a:r>
              <a:rPr lang="en-US" sz="1400" b="0" i="0" u="none" strike="noStrike" baseline="0" dirty="0">
                <a:solidFill>
                  <a:srgbClr val="000000"/>
                </a:solidFill>
                <a:latin typeface="MinionPro-Regular"/>
              </a:rPr>
              <a:t>is included twice in the regression of the </a:t>
            </a:r>
            <a:r>
              <a:rPr lang="en-US" sz="1400" b="0" i="0" u="none" strike="noStrike" baseline="0" dirty="0">
                <a:solidFill>
                  <a:srgbClr val="000000"/>
                </a:solidFill>
                <a:latin typeface="UbuntuMono-Regular"/>
              </a:rPr>
              <a:t>house </a:t>
            </a:r>
            <a:r>
              <a:rPr lang="en-US" sz="1400" b="0" i="0" u="none" strike="noStrike" baseline="0" dirty="0">
                <a:solidFill>
                  <a:srgbClr val="000000"/>
                </a:solidFill>
                <a:latin typeface="MinionPro-Regular"/>
              </a:rPr>
              <a:t>data, the results are the same as for the </a:t>
            </a:r>
            <a:r>
              <a:rPr lang="en-US" sz="1400" b="0" i="0" u="none" strike="noStrike" baseline="0" dirty="0" err="1">
                <a:solidFill>
                  <a:srgbClr val="000000"/>
                </a:solidFill>
                <a:latin typeface="UbuntuMono-Regular"/>
              </a:rPr>
              <a:t>house_lm</a:t>
            </a:r>
            <a:r>
              <a:rPr lang="en-US" sz="1400" b="0" i="0" u="none" strike="noStrike" baseline="0" dirty="0">
                <a:solidFill>
                  <a:srgbClr val="000000"/>
                </a:solidFill>
                <a:latin typeface="UbuntuMono-Regular"/>
              </a:rPr>
              <a:t> </a:t>
            </a:r>
            <a:r>
              <a:rPr lang="en-US" sz="1400" b="0" i="0" u="none" strike="noStrike" baseline="0" dirty="0">
                <a:solidFill>
                  <a:srgbClr val="000000"/>
                </a:solidFill>
                <a:latin typeface="MinionPro-Regular"/>
              </a:rPr>
              <a:t>model. In the case of nonperfect multicollinearity, the software may obtain a solution, but the results may be unstable.</a:t>
            </a:r>
            <a:endParaRPr lang="en-US" sz="1400" dirty="0"/>
          </a:p>
        </p:txBody>
      </p:sp>
    </p:spTree>
    <p:extLst>
      <p:ext uri="{BB962C8B-B14F-4D97-AF65-F5344CB8AC3E}">
        <p14:creationId xmlns:p14="http://schemas.microsoft.com/office/powerpoint/2010/main" val="400276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75956C5-6F23-4A00-AFA8-EB24613B660B}"/>
              </a:ext>
            </a:extLst>
          </p:cNvPr>
          <p:cNvSpPr/>
          <p:nvPr/>
        </p:nvSpPr>
        <p:spPr>
          <a:xfrm>
            <a:off x="2532504" y="783647"/>
            <a:ext cx="6409345" cy="410517"/>
          </a:xfrm>
          <a:prstGeom prst="roundRect">
            <a:avLst/>
          </a:prstGeom>
          <a:solidFill>
            <a:srgbClr val="0070C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bg1"/>
                </a:solidFill>
              </a:rPr>
              <a:t>Confounding Variables</a:t>
            </a:r>
          </a:p>
        </p:txBody>
      </p:sp>
      <p:pic>
        <p:nvPicPr>
          <p:cNvPr id="8" name="Picture 7">
            <a:extLst>
              <a:ext uri="{FF2B5EF4-FFF2-40B4-BE49-F238E27FC236}">
                <a16:creationId xmlns:a16="http://schemas.microsoft.com/office/drawing/2014/main" id="{345AA1C3-3F5F-433B-AC76-B022F5E67428}"/>
              </a:ext>
            </a:extLst>
          </p:cNvPr>
          <p:cNvPicPr>
            <a:picLocks noChangeAspect="1"/>
          </p:cNvPicPr>
          <p:nvPr/>
        </p:nvPicPr>
        <p:blipFill>
          <a:blip r:embed="rId2"/>
          <a:stretch>
            <a:fillRect/>
          </a:stretch>
        </p:blipFill>
        <p:spPr>
          <a:xfrm>
            <a:off x="1165076" y="1923915"/>
            <a:ext cx="1190625" cy="1295400"/>
          </a:xfrm>
          <a:prstGeom prst="rect">
            <a:avLst/>
          </a:prstGeom>
        </p:spPr>
      </p:pic>
      <p:sp>
        <p:nvSpPr>
          <p:cNvPr id="10" name="TextBox 9">
            <a:extLst>
              <a:ext uri="{FF2B5EF4-FFF2-40B4-BE49-F238E27FC236}">
                <a16:creationId xmlns:a16="http://schemas.microsoft.com/office/drawing/2014/main" id="{9FE32B42-F801-44C0-A19F-CF066A7FCDCF}"/>
              </a:ext>
            </a:extLst>
          </p:cNvPr>
          <p:cNvSpPr txBox="1"/>
          <p:nvPr/>
        </p:nvSpPr>
        <p:spPr>
          <a:xfrm>
            <a:off x="2355701" y="2310005"/>
            <a:ext cx="4890331" cy="523220"/>
          </a:xfrm>
          <a:prstGeom prst="rect">
            <a:avLst/>
          </a:prstGeom>
          <a:noFill/>
        </p:spPr>
        <p:txBody>
          <a:bodyPr wrap="square">
            <a:spAutoFit/>
          </a:bodyPr>
          <a:lstStyle/>
          <a:p>
            <a:pPr algn="l"/>
            <a:r>
              <a:rPr lang="fr-FR" sz="1400" dirty="0" err="1"/>
              <a:t>Why</a:t>
            </a:r>
            <a:r>
              <a:rPr lang="fr-FR" sz="1400" dirty="0"/>
              <a:t> </a:t>
            </a:r>
            <a:r>
              <a:rPr lang="fr-FR" sz="1400" dirty="0" err="1"/>
              <a:t>would</a:t>
            </a:r>
            <a:r>
              <a:rPr lang="fr-FR" sz="1400" dirty="0"/>
              <a:t> i hot encode the </a:t>
            </a:r>
            <a:r>
              <a:rPr lang="fr-FR" sz="1400" dirty="0" err="1"/>
              <a:t>postcode</a:t>
            </a:r>
            <a:r>
              <a:rPr lang="fr-FR" sz="1400" dirty="0"/>
              <a:t> </a:t>
            </a:r>
            <a:r>
              <a:rPr lang="fr-FR" sz="1400" dirty="0" err="1"/>
              <a:t>with</a:t>
            </a:r>
            <a:r>
              <a:rPr lang="fr-FR" sz="1400" dirty="0"/>
              <a:t> over 43k unique values, i </a:t>
            </a:r>
            <a:r>
              <a:rPr lang="fr-FR" sz="1400" dirty="0" err="1"/>
              <a:t>could</a:t>
            </a:r>
            <a:r>
              <a:rPr lang="fr-FR" sz="1400" dirty="0"/>
              <a:t> </a:t>
            </a:r>
            <a:r>
              <a:rPr lang="fr-FR" sz="1400" dirty="0" err="1"/>
              <a:t>simply</a:t>
            </a:r>
            <a:r>
              <a:rPr lang="fr-FR" sz="1400" dirty="0"/>
              <a:t> drop the </a:t>
            </a:r>
            <a:r>
              <a:rPr lang="fr-FR" sz="1400" dirty="0" err="1"/>
              <a:t>feature</a:t>
            </a:r>
            <a:r>
              <a:rPr lang="fr-FR" sz="1400" dirty="0"/>
              <a:t>.</a:t>
            </a:r>
            <a:endParaRPr lang="en-US" sz="1400" dirty="0"/>
          </a:p>
        </p:txBody>
      </p:sp>
      <p:pic>
        <p:nvPicPr>
          <p:cNvPr id="12" name="Picture 11">
            <a:extLst>
              <a:ext uri="{FF2B5EF4-FFF2-40B4-BE49-F238E27FC236}">
                <a16:creationId xmlns:a16="http://schemas.microsoft.com/office/drawing/2014/main" id="{B086C06D-14F0-4A43-AE56-83D59D55FFCE}"/>
              </a:ext>
            </a:extLst>
          </p:cNvPr>
          <p:cNvPicPr>
            <a:picLocks noChangeAspect="1"/>
          </p:cNvPicPr>
          <p:nvPr/>
        </p:nvPicPr>
        <p:blipFill>
          <a:blip r:embed="rId3"/>
          <a:stretch>
            <a:fillRect/>
          </a:stretch>
        </p:blipFill>
        <p:spPr>
          <a:xfrm>
            <a:off x="971280" y="3429000"/>
            <a:ext cx="1259172" cy="1476286"/>
          </a:xfrm>
          <a:prstGeom prst="rect">
            <a:avLst/>
          </a:prstGeom>
        </p:spPr>
      </p:pic>
      <p:sp>
        <p:nvSpPr>
          <p:cNvPr id="13" name="TextBox 12">
            <a:extLst>
              <a:ext uri="{FF2B5EF4-FFF2-40B4-BE49-F238E27FC236}">
                <a16:creationId xmlns:a16="http://schemas.microsoft.com/office/drawing/2014/main" id="{8F30949A-8CF1-4E46-85DE-6F3725979858}"/>
              </a:ext>
            </a:extLst>
          </p:cNvPr>
          <p:cNvSpPr txBox="1"/>
          <p:nvPr/>
        </p:nvSpPr>
        <p:spPr>
          <a:xfrm>
            <a:off x="2355700" y="3638686"/>
            <a:ext cx="4890331" cy="1169551"/>
          </a:xfrm>
          <a:prstGeom prst="rect">
            <a:avLst/>
          </a:prstGeom>
          <a:noFill/>
        </p:spPr>
        <p:txBody>
          <a:bodyPr wrap="square">
            <a:spAutoFit/>
          </a:bodyPr>
          <a:lstStyle/>
          <a:p>
            <a:pPr algn="l"/>
            <a:r>
              <a:rPr lang="fr-FR" sz="1400" dirty="0"/>
              <a:t>I have </a:t>
            </a:r>
            <a:r>
              <a:rPr lang="fr-FR" sz="1400" dirty="0" err="1"/>
              <a:t>spent</a:t>
            </a:r>
            <a:r>
              <a:rPr lang="fr-FR" sz="1400" dirty="0"/>
              <a:t> </a:t>
            </a:r>
            <a:r>
              <a:rPr lang="fr-FR" sz="1400" dirty="0" err="1"/>
              <a:t>two</a:t>
            </a:r>
            <a:r>
              <a:rPr lang="fr-FR" sz="1400" dirty="0"/>
              <a:t> </a:t>
            </a:r>
            <a:r>
              <a:rPr lang="fr-FR" sz="1400" dirty="0" err="1"/>
              <a:t>days</a:t>
            </a:r>
            <a:r>
              <a:rPr lang="fr-FR" sz="1400" dirty="0"/>
              <a:t> </a:t>
            </a:r>
            <a:r>
              <a:rPr lang="fr-FR" sz="1400" dirty="0" err="1"/>
              <a:t>thinking</a:t>
            </a:r>
            <a:r>
              <a:rPr lang="fr-FR" sz="1400" dirty="0"/>
              <a:t> about how to </a:t>
            </a:r>
            <a:r>
              <a:rPr lang="fr-FR" sz="1400" dirty="0" err="1"/>
              <a:t>feed</a:t>
            </a:r>
            <a:r>
              <a:rPr lang="fr-FR" sz="1400" dirty="0"/>
              <a:t> the </a:t>
            </a:r>
            <a:r>
              <a:rPr lang="fr-FR" sz="1400" dirty="0" err="1"/>
              <a:t>postcode</a:t>
            </a:r>
            <a:r>
              <a:rPr lang="fr-FR" sz="1400" dirty="0"/>
              <a:t> to </a:t>
            </a:r>
            <a:r>
              <a:rPr lang="fr-FR" sz="1400" dirty="0" err="1"/>
              <a:t>my</a:t>
            </a:r>
            <a:r>
              <a:rPr lang="fr-FR" sz="1400" dirty="0"/>
              <a:t> model, and </a:t>
            </a:r>
            <a:r>
              <a:rPr lang="fr-FR" sz="1400" dirty="0" err="1"/>
              <a:t>what</a:t>
            </a:r>
            <a:r>
              <a:rPr lang="fr-FR" sz="1400" dirty="0"/>
              <a:t> i </a:t>
            </a:r>
            <a:r>
              <a:rPr lang="fr-FR" sz="1400" dirty="0" err="1"/>
              <a:t>did</a:t>
            </a:r>
            <a:r>
              <a:rPr lang="fr-FR" sz="1400" dirty="0"/>
              <a:t> </a:t>
            </a:r>
            <a:r>
              <a:rPr lang="fr-FR" sz="1400" dirty="0" err="1"/>
              <a:t>is</a:t>
            </a:r>
            <a:r>
              <a:rPr lang="fr-FR" sz="1400" dirty="0"/>
              <a:t> </a:t>
            </a:r>
            <a:r>
              <a:rPr lang="fr-FR" sz="1400" dirty="0" err="1"/>
              <a:t>grouped</a:t>
            </a:r>
            <a:r>
              <a:rPr lang="fr-FR" sz="1400" dirty="0"/>
              <a:t> by the Sales </a:t>
            </a:r>
            <a:r>
              <a:rPr lang="fr-FR" sz="1400" dirty="0" err="1"/>
              <a:t>price</a:t>
            </a:r>
            <a:r>
              <a:rPr lang="fr-FR" sz="1400" dirty="0"/>
              <a:t> by </a:t>
            </a:r>
            <a:r>
              <a:rPr lang="fr-FR" sz="1400" dirty="0" err="1"/>
              <a:t>postcode</a:t>
            </a:r>
            <a:r>
              <a:rPr lang="fr-FR" sz="1400" dirty="0"/>
              <a:t> in an </a:t>
            </a:r>
            <a:r>
              <a:rPr lang="fr-FR" sz="1400" dirty="0" err="1"/>
              <a:t>Ascending</a:t>
            </a:r>
            <a:r>
              <a:rPr lang="fr-FR" sz="1400" dirty="0"/>
              <a:t> </a:t>
            </a:r>
            <a:r>
              <a:rPr lang="fr-FR" sz="1400" dirty="0" err="1"/>
              <a:t>order</a:t>
            </a:r>
            <a:r>
              <a:rPr lang="fr-FR" sz="1400" dirty="0"/>
              <a:t> and cluster </a:t>
            </a:r>
            <a:r>
              <a:rPr lang="fr-FR" sz="1400" dirty="0" err="1"/>
              <a:t>them</a:t>
            </a:r>
            <a:r>
              <a:rPr lang="fr-FR" sz="1400" dirty="0"/>
              <a:t> </a:t>
            </a:r>
            <a:r>
              <a:rPr lang="fr-FR" sz="1400" dirty="0" err="1"/>
              <a:t>into</a:t>
            </a:r>
            <a:r>
              <a:rPr lang="fr-FR" sz="1400" dirty="0"/>
              <a:t> five groups (group1 , group2 , group3 , group4 , group5), </a:t>
            </a:r>
            <a:r>
              <a:rPr lang="fr-FR" sz="1400" dirty="0" err="1"/>
              <a:t>then</a:t>
            </a:r>
            <a:r>
              <a:rPr lang="fr-FR" sz="1400" dirty="0"/>
              <a:t> i </a:t>
            </a:r>
            <a:r>
              <a:rPr lang="fr-FR" sz="1400" dirty="0" err="1"/>
              <a:t>encoded</a:t>
            </a:r>
            <a:r>
              <a:rPr lang="fr-FR" sz="1400" dirty="0"/>
              <a:t> </a:t>
            </a:r>
            <a:r>
              <a:rPr lang="fr-FR" sz="1400" dirty="0" err="1"/>
              <a:t>them</a:t>
            </a:r>
            <a:r>
              <a:rPr lang="fr-FR" sz="1400" dirty="0"/>
              <a:t> </a:t>
            </a:r>
            <a:r>
              <a:rPr lang="fr-FR" sz="1400" dirty="0" err="1"/>
              <a:t>into</a:t>
            </a:r>
            <a:r>
              <a:rPr lang="fr-FR" sz="1400" dirty="0"/>
              <a:t> </a:t>
            </a:r>
            <a:r>
              <a:rPr lang="fr-FR" sz="1400" dirty="0" err="1"/>
              <a:t>dummy</a:t>
            </a:r>
            <a:r>
              <a:rPr lang="fr-FR" sz="1400" dirty="0"/>
              <a:t> variables, and </a:t>
            </a:r>
            <a:r>
              <a:rPr lang="fr-FR" sz="1400" dirty="0" err="1"/>
              <a:t>here’s</a:t>
            </a:r>
            <a:r>
              <a:rPr lang="fr-FR" sz="1400" dirty="0"/>
              <a:t> how </a:t>
            </a:r>
            <a:r>
              <a:rPr lang="fr-FR" sz="1400" dirty="0" err="1"/>
              <a:t>my</a:t>
            </a:r>
            <a:r>
              <a:rPr lang="fr-FR" sz="1400" dirty="0"/>
              <a:t> model looks like  </a:t>
            </a:r>
            <a:endParaRPr lang="en-US" sz="1400" dirty="0"/>
          </a:p>
        </p:txBody>
      </p:sp>
      <p:pic>
        <p:nvPicPr>
          <p:cNvPr id="15" name="Picture 14">
            <a:extLst>
              <a:ext uri="{FF2B5EF4-FFF2-40B4-BE49-F238E27FC236}">
                <a16:creationId xmlns:a16="http://schemas.microsoft.com/office/drawing/2014/main" id="{B5E2DCF9-C767-4734-9400-806711F4F573}"/>
              </a:ext>
            </a:extLst>
          </p:cNvPr>
          <p:cNvPicPr>
            <a:picLocks noChangeAspect="1"/>
          </p:cNvPicPr>
          <p:nvPr/>
        </p:nvPicPr>
        <p:blipFill>
          <a:blip r:embed="rId4"/>
          <a:stretch>
            <a:fillRect/>
          </a:stretch>
        </p:blipFill>
        <p:spPr>
          <a:xfrm>
            <a:off x="7709150" y="3429000"/>
            <a:ext cx="3784943" cy="1561744"/>
          </a:xfrm>
          <a:prstGeom prst="rect">
            <a:avLst/>
          </a:prstGeom>
        </p:spPr>
      </p:pic>
      <p:pic>
        <p:nvPicPr>
          <p:cNvPr id="17" name="Picture 16">
            <a:extLst>
              <a:ext uri="{FF2B5EF4-FFF2-40B4-BE49-F238E27FC236}">
                <a16:creationId xmlns:a16="http://schemas.microsoft.com/office/drawing/2014/main" id="{325CF17A-2320-41F4-BC32-7E77757DA5DB}"/>
              </a:ext>
            </a:extLst>
          </p:cNvPr>
          <p:cNvPicPr>
            <a:picLocks noChangeAspect="1"/>
          </p:cNvPicPr>
          <p:nvPr/>
        </p:nvPicPr>
        <p:blipFill>
          <a:blip r:embed="rId5"/>
          <a:stretch>
            <a:fillRect/>
          </a:stretch>
        </p:blipFill>
        <p:spPr>
          <a:xfrm>
            <a:off x="7964637" y="2181090"/>
            <a:ext cx="3341450" cy="781050"/>
          </a:xfrm>
          <a:prstGeom prst="rect">
            <a:avLst/>
          </a:prstGeom>
        </p:spPr>
      </p:pic>
      <p:sp>
        <p:nvSpPr>
          <p:cNvPr id="19" name="TextBox 18">
            <a:extLst>
              <a:ext uri="{FF2B5EF4-FFF2-40B4-BE49-F238E27FC236}">
                <a16:creationId xmlns:a16="http://schemas.microsoft.com/office/drawing/2014/main" id="{D8E3BA1F-42DD-4EBC-88F5-92F658E73082}"/>
              </a:ext>
            </a:extLst>
          </p:cNvPr>
          <p:cNvSpPr txBox="1"/>
          <p:nvPr/>
        </p:nvSpPr>
        <p:spPr>
          <a:xfrm>
            <a:off x="2355700" y="5290532"/>
            <a:ext cx="7591605" cy="923330"/>
          </a:xfrm>
          <a:prstGeom prst="rect">
            <a:avLst/>
          </a:prstGeom>
          <a:solidFill>
            <a:schemeClr val="accent1">
              <a:lumMod val="20000"/>
              <a:lumOff val="80000"/>
            </a:schemeClr>
          </a:solidFill>
        </p:spPr>
        <p:txBody>
          <a:bodyPr wrap="square">
            <a:spAutoFit/>
          </a:bodyPr>
          <a:lstStyle/>
          <a:p>
            <a:r>
              <a:rPr lang="en-US" dirty="0"/>
              <a:t>An important variable is not included in the regression equation. </a:t>
            </a:r>
          </a:p>
          <a:p>
            <a:r>
              <a:rPr lang="en-US" dirty="0"/>
              <a:t>Naive Interpretation of the equation coefficients can lead to invalid conclusions.</a:t>
            </a:r>
          </a:p>
        </p:txBody>
      </p:sp>
    </p:spTree>
    <p:extLst>
      <p:ext uri="{BB962C8B-B14F-4D97-AF65-F5344CB8AC3E}">
        <p14:creationId xmlns:p14="http://schemas.microsoft.com/office/powerpoint/2010/main" val="327012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99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999"/>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9999"/>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9999"/>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9999"/>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9999"/>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10249"/>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C0EE160-BA18-41DC-BDD9-2B62C0E9A8D4}"/>
              </a:ext>
            </a:extLst>
          </p:cNvPr>
          <p:cNvSpPr/>
          <p:nvPr/>
        </p:nvSpPr>
        <p:spPr>
          <a:xfrm>
            <a:off x="2532504" y="783647"/>
            <a:ext cx="6409345" cy="410517"/>
          </a:xfrm>
          <a:prstGeom prst="roundRect">
            <a:avLst/>
          </a:prstGeom>
          <a:solidFill>
            <a:srgbClr val="0070C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bg1"/>
                </a:solidFill>
              </a:rPr>
              <a:t>Interactions and Main Effects</a:t>
            </a:r>
          </a:p>
        </p:txBody>
      </p:sp>
      <p:sp>
        <p:nvSpPr>
          <p:cNvPr id="5" name="Rectangle: Rounded Corners 4">
            <a:extLst>
              <a:ext uri="{FF2B5EF4-FFF2-40B4-BE49-F238E27FC236}">
                <a16:creationId xmlns:a16="http://schemas.microsoft.com/office/drawing/2014/main" id="{72241668-E94C-4983-9A73-E2D0070830A6}"/>
              </a:ext>
            </a:extLst>
          </p:cNvPr>
          <p:cNvSpPr/>
          <p:nvPr/>
        </p:nvSpPr>
        <p:spPr>
          <a:xfrm>
            <a:off x="1925308" y="1433940"/>
            <a:ext cx="8065705" cy="410517"/>
          </a:xfrm>
          <a:prstGeom prst="roundRect">
            <a:avLst/>
          </a:prstGeom>
          <a:solidFill>
            <a:srgbClr val="00B05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bg1"/>
                </a:solidFill>
              </a:rPr>
              <a:t>Main Effects  =  Independent Variable = Explanatory Variable=predictor variable</a:t>
            </a:r>
          </a:p>
        </p:txBody>
      </p:sp>
      <p:sp>
        <p:nvSpPr>
          <p:cNvPr id="7" name="TextBox 6">
            <a:extLst>
              <a:ext uri="{FF2B5EF4-FFF2-40B4-BE49-F238E27FC236}">
                <a16:creationId xmlns:a16="http://schemas.microsoft.com/office/drawing/2014/main" id="{1CA84BBF-02F8-45E2-B53D-7043EAFCBB2B}"/>
              </a:ext>
            </a:extLst>
          </p:cNvPr>
          <p:cNvSpPr txBox="1"/>
          <p:nvPr/>
        </p:nvSpPr>
        <p:spPr>
          <a:xfrm>
            <a:off x="698618" y="2181691"/>
            <a:ext cx="4975789" cy="1477328"/>
          </a:xfrm>
          <a:prstGeom prst="rect">
            <a:avLst/>
          </a:prstGeom>
          <a:noFill/>
        </p:spPr>
        <p:txBody>
          <a:bodyPr wrap="square">
            <a:spAutoFit/>
          </a:bodyPr>
          <a:lstStyle/>
          <a:p>
            <a:r>
              <a:rPr lang="en-US" dirty="0"/>
              <a:t>An implicit assumption when only main effects are used in a model is that the relationship between a predictor variable and the response is independent of the other predictor variables. This is often not the case.</a:t>
            </a:r>
          </a:p>
        </p:txBody>
      </p:sp>
      <p:sp>
        <p:nvSpPr>
          <p:cNvPr id="9" name="Rectangle: Rounded Corners 8">
            <a:extLst>
              <a:ext uri="{FF2B5EF4-FFF2-40B4-BE49-F238E27FC236}">
                <a16:creationId xmlns:a16="http://schemas.microsoft.com/office/drawing/2014/main" id="{78259F8E-257D-4C05-B7F8-5FF946B4C937}"/>
              </a:ext>
            </a:extLst>
          </p:cNvPr>
          <p:cNvSpPr/>
          <p:nvPr/>
        </p:nvSpPr>
        <p:spPr>
          <a:xfrm>
            <a:off x="698618" y="3996254"/>
            <a:ext cx="5041257" cy="46451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Example </a:t>
            </a:r>
            <a:endParaRPr lang="en-US" dirty="0"/>
          </a:p>
        </p:txBody>
      </p:sp>
      <p:sp>
        <p:nvSpPr>
          <p:cNvPr id="10" name="TextBox 9">
            <a:extLst>
              <a:ext uri="{FF2B5EF4-FFF2-40B4-BE49-F238E27FC236}">
                <a16:creationId xmlns:a16="http://schemas.microsoft.com/office/drawing/2014/main" id="{E42F84F5-AD26-4E6B-B116-C1968334A1FB}"/>
              </a:ext>
            </a:extLst>
          </p:cNvPr>
          <p:cNvSpPr txBox="1"/>
          <p:nvPr/>
        </p:nvSpPr>
        <p:spPr>
          <a:xfrm>
            <a:off x="731351" y="4700540"/>
            <a:ext cx="4975789" cy="1661993"/>
          </a:xfrm>
          <a:prstGeom prst="rect">
            <a:avLst/>
          </a:prstGeom>
          <a:noFill/>
        </p:spPr>
        <p:txBody>
          <a:bodyPr wrap="square">
            <a:spAutoFit/>
          </a:bodyPr>
          <a:lstStyle/>
          <a:p>
            <a:pPr algn="l"/>
            <a:r>
              <a:rPr lang="en-US" sz="1400" b="0" i="0" u="none" strike="noStrike" baseline="0" dirty="0">
                <a:latin typeface="MinionPro-Regular"/>
              </a:rPr>
              <a:t>Location in real estate is everything, and it is natural to presume that the relationship between, say, house size and the sale price depends on location. To materialize this, we’ll measure the if there’s any interaction the location and House Size using the following formula in Python:</a:t>
            </a:r>
          </a:p>
          <a:p>
            <a:pPr algn="l"/>
            <a:r>
              <a:rPr lang="en-US" sz="1100" b="0" i="0" u="none" strike="noStrike" baseline="0" dirty="0">
                <a:solidFill>
                  <a:srgbClr val="000089"/>
                </a:solidFill>
                <a:latin typeface="UbuntuMono-Regular"/>
              </a:rPr>
              <a:t>model </a:t>
            </a:r>
            <a:r>
              <a:rPr lang="en-US" sz="1100" b="0" i="0" u="none" strike="noStrike" baseline="0" dirty="0">
                <a:solidFill>
                  <a:srgbClr val="555555"/>
                </a:solidFill>
                <a:latin typeface="UbuntuMono-Regular"/>
              </a:rPr>
              <a:t>= </a:t>
            </a:r>
            <a:r>
              <a:rPr lang="en-US" sz="1100" b="0" i="0" u="none" strike="noStrike" baseline="0" dirty="0" err="1">
                <a:solidFill>
                  <a:srgbClr val="000089"/>
                </a:solidFill>
                <a:latin typeface="UbuntuMono-Regular"/>
              </a:rPr>
              <a:t>smf</a:t>
            </a:r>
            <a:r>
              <a:rPr lang="en-US" sz="1100" b="0" i="0" u="none" strike="noStrike" baseline="0" dirty="0" err="1">
                <a:solidFill>
                  <a:srgbClr val="555555"/>
                </a:solidFill>
                <a:latin typeface="UbuntuMono-Regular"/>
              </a:rPr>
              <a:t>.</a:t>
            </a:r>
            <a:r>
              <a:rPr lang="en-US" sz="1100" b="0" i="0" u="none" strike="noStrike" baseline="0" dirty="0" err="1">
                <a:solidFill>
                  <a:srgbClr val="000089"/>
                </a:solidFill>
                <a:latin typeface="UbuntuMono-Regular"/>
              </a:rPr>
              <a:t>ols</a:t>
            </a:r>
            <a:r>
              <a:rPr lang="en-US" sz="1100" b="0" i="0" u="none" strike="noStrike" baseline="0" dirty="0">
                <a:solidFill>
                  <a:srgbClr val="000000"/>
                </a:solidFill>
                <a:latin typeface="UbuntuMono-Regular"/>
              </a:rPr>
              <a:t>(</a:t>
            </a:r>
            <a:r>
              <a:rPr lang="en-US" sz="1100" b="0" i="0" u="none" strike="noStrike" baseline="0" dirty="0">
                <a:solidFill>
                  <a:srgbClr val="000089"/>
                </a:solidFill>
                <a:latin typeface="UbuntuMono-Regular"/>
              </a:rPr>
              <a:t>formula</a:t>
            </a:r>
            <a:r>
              <a:rPr lang="en-US" sz="1100" b="0" i="0" u="none" strike="noStrike" baseline="0" dirty="0">
                <a:solidFill>
                  <a:srgbClr val="555555"/>
                </a:solidFill>
                <a:latin typeface="UbuntuMono-Regular"/>
              </a:rPr>
              <a:t>=</a:t>
            </a:r>
            <a:r>
              <a:rPr lang="en-US" sz="1100" b="0" i="0" u="none" strike="noStrike" baseline="0" dirty="0">
                <a:solidFill>
                  <a:srgbClr val="CD3300"/>
                </a:solidFill>
                <a:latin typeface="UbuntuMono-Regular"/>
              </a:rPr>
              <a:t>'</a:t>
            </a:r>
            <a:r>
              <a:rPr lang="en-US" sz="1100" b="0" i="0" u="none" strike="noStrike" baseline="0" dirty="0" err="1">
                <a:solidFill>
                  <a:srgbClr val="CD3300"/>
                </a:solidFill>
                <a:latin typeface="UbuntuMono-Regular"/>
              </a:rPr>
              <a:t>AdjSalePrice</a:t>
            </a:r>
            <a:r>
              <a:rPr lang="en-US" sz="1100" b="0" i="0" u="none" strike="noStrike" baseline="0" dirty="0">
                <a:solidFill>
                  <a:srgbClr val="CD3300"/>
                </a:solidFill>
                <a:latin typeface="UbuntuMono-Regular"/>
              </a:rPr>
              <a:t> ~ </a:t>
            </a:r>
            <a:r>
              <a:rPr lang="en-US" sz="1100" b="0" i="0" u="none" strike="noStrike" baseline="0" dirty="0" err="1">
                <a:solidFill>
                  <a:srgbClr val="CD3300"/>
                </a:solidFill>
                <a:latin typeface="UbuntuMono-Regular"/>
              </a:rPr>
              <a:t>SqFtTotLiving</a:t>
            </a:r>
            <a:r>
              <a:rPr lang="en-US" sz="1100" b="0" i="0" u="none" strike="noStrike" baseline="0" dirty="0">
                <a:solidFill>
                  <a:srgbClr val="CD3300"/>
                </a:solidFill>
                <a:latin typeface="UbuntuMono-Regular"/>
              </a:rPr>
              <a:t>*</a:t>
            </a:r>
            <a:r>
              <a:rPr lang="en-US" sz="1100" b="0" i="0" u="none" strike="noStrike" baseline="0" dirty="0" err="1">
                <a:solidFill>
                  <a:srgbClr val="CD3300"/>
                </a:solidFill>
                <a:latin typeface="UbuntuMono-Regular"/>
              </a:rPr>
              <a:t>ZipGroup</a:t>
            </a:r>
            <a:r>
              <a:rPr lang="en-US" sz="1100" b="0" i="0" u="none" strike="noStrike" baseline="0" dirty="0">
                <a:solidFill>
                  <a:srgbClr val="CD3300"/>
                </a:solidFill>
                <a:latin typeface="UbuntuMono-Regular"/>
              </a:rPr>
              <a:t> + </a:t>
            </a:r>
            <a:r>
              <a:rPr lang="en-US" sz="1100" b="0" i="0" u="none" strike="noStrike" baseline="0" dirty="0" err="1">
                <a:solidFill>
                  <a:srgbClr val="CD3300"/>
                </a:solidFill>
                <a:latin typeface="UbuntuMono-Regular"/>
              </a:rPr>
              <a:t>SqFtLot</a:t>
            </a:r>
            <a:r>
              <a:rPr lang="en-US" sz="1100" b="0" i="0" u="none" strike="noStrike" baseline="0" dirty="0">
                <a:solidFill>
                  <a:srgbClr val="CD3300"/>
                </a:solidFill>
                <a:latin typeface="UbuntuMono-Regular"/>
              </a:rPr>
              <a:t> + ' </a:t>
            </a:r>
            <a:r>
              <a:rPr lang="en-US" sz="1100" b="0" i="0" u="none" strike="noStrike" baseline="0" dirty="0">
                <a:solidFill>
                  <a:srgbClr val="555555"/>
                </a:solidFill>
                <a:latin typeface="UbuntuMono-Regular"/>
              </a:rPr>
              <a:t>+</a:t>
            </a:r>
          </a:p>
          <a:p>
            <a:pPr algn="l"/>
            <a:r>
              <a:rPr lang="en-US" sz="1100" b="0" i="0" u="none" strike="noStrike" baseline="0" dirty="0">
                <a:solidFill>
                  <a:srgbClr val="CD3300"/>
                </a:solidFill>
                <a:latin typeface="UbuntuMono-Regular"/>
              </a:rPr>
              <a:t>'Bathrooms + Bedrooms + </a:t>
            </a:r>
            <a:r>
              <a:rPr lang="en-US" sz="1100" b="0" i="0" u="none" strike="noStrike" baseline="0" dirty="0" err="1">
                <a:solidFill>
                  <a:srgbClr val="CD3300"/>
                </a:solidFill>
                <a:latin typeface="UbuntuMono-Regular"/>
              </a:rPr>
              <a:t>BldgGrade</a:t>
            </a:r>
            <a:r>
              <a:rPr lang="en-US" sz="1100" b="0" i="0" u="none" strike="noStrike" baseline="0" dirty="0">
                <a:solidFill>
                  <a:srgbClr val="CD3300"/>
                </a:solidFill>
                <a:latin typeface="UbuntuMono-Regular"/>
              </a:rPr>
              <a:t> + </a:t>
            </a:r>
            <a:r>
              <a:rPr lang="en-US" sz="1100" b="0" i="0" u="none" strike="noStrike" baseline="0" dirty="0" err="1">
                <a:solidFill>
                  <a:srgbClr val="CD3300"/>
                </a:solidFill>
                <a:latin typeface="UbuntuMono-Regular"/>
              </a:rPr>
              <a:t>PropertyType</a:t>
            </a:r>
            <a:r>
              <a:rPr lang="en-US" sz="1100" b="0" i="0" u="none" strike="noStrike" baseline="0" dirty="0">
                <a:solidFill>
                  <a:srgbClr val="CD3300"/>
                </a:solidFill>
                <a:latin typeface="UbuntuMono-Regular"/>
              </a:rPr>
              <a:t>'</a:t>
            </a:r>
            <a:r>
              <a:rPr lang="en-US" sz="1100" b="0" i="0" u="none" strike="noStrike" baseline="0" dirty="0">
                <a:solidFill>
                  <a:srgbClr val="000000"/>
                </a:solidFill>
                <a:latin typeface="UbuntuMono-Regular"/>
              </a:rPr>
              <a:t>, </a:t>
            </a:r>
            <a:r>
              <a:rPr lang="en-US" sz="1100" b="0" i="0" u="none" strike="noStrike" baseline="0" dirty="0">
                <a:solidFill>
                  <a:srgbClr val="000089"/>
                </a:solidFill>
                <a:latin typeface="UbuntuMono-Regular"/>
              </a:rPr>
              <a:t>data</a:t>
            </a:r>
            <a:r>
              <a:rPr lang="en-US" sz="1100" b="0" i="0" u="none" strike="noStrike" baseline="0" dirty="0">
                <a:solidFill>
                  <a:srgbClr val="555555"/>
                </a:solidFill>
                <a:latin typeface="UbuntuMono-Regular"/>
              </a:rPr>
              <a:t>=</a:t>
            </a:r>
            <a:r>
              <a:rPr lang="en-US" sz="1100" b="0" i="0" u="none" strike="noStrike" baseline="0" dirty="0">
                <a:solidFill>
                  <a:srgbClr val="000089"/>
                </a:solidFill>
                <a:latin typeface="UbuntuMono-Regular"/>
              </a:rPr>
              <a:t>house</a:t>
            </a:r>
            <a:r>
              <a:rPr lang="en-US" sz="1100" b="0" i="0" u="none" strike="noStrike" baseline="0" dirty="0">
                <a:solidFill>
                  <a:srgbClr val="000000"/>
                </a:solidFill>
                <a:latin typeface="UbuntuMono-Regular"/>
              </a:rPr>
              <a:t>)</a:t>
            </a:r>
            <a:r>
              <a:rPr lang="en-US" sz="1000" b="0" i="0" u="none" strike="noStrike" baseline="0" dirty="0">
                <a:latin typeface="MinionPro-Regular"/>
              </a:rPr>
              <a:t> </a:t>
            </a:r>
          </a:p>
          <a:p>
            <a:pPr algn="l"/>
            <a:endParaRPr lang="en-US" sz="1000" dirty="0"/>
          </a:p>
        </p:txBody>
      </p:sp>
      <p:pic>
        <p:nvPicPr>
          <p:cNvPr id="12" name="Picture 11">
            <a:extLst>
              <a:ext uri="{FF2B5EF4-FFF2-40B4-BE49-F238E27FC236}">
                <a16:creationId xmlns:a16="http://schemas.microsoft.com/office/drawing/2014/main" id="{11FEB575-3CE0-479F-BCFC-155E168C46BC}"/>
              </a:ext>
            </a:extLst>
          </p:cNvPr>
          <p:cNvPicPr>
            <a:picLocks noChangeAspect="1"/>
          </p:cNvPicPr>
          <p:nvPr/>
        </p:nvPicPr>
        <p:blipFill>
          <a:blip r:embed="rId2"/>
          <a:stretch>
            <a:fillRect/>
          </a:stretch>
        </p:blipFill>
        <p:spPr>
          <a:xfrm>
            <a:off x="6452127" y="2357390"/>
            <a:ext cx="5153062" cy="2343150"/>
          </a:xfrm>
          <a:prstGeom prst="rect">
            <a:avLst/>
          </a:prstGeom>
        </p:spPr>
      </p:pic>
      <p:sp>
        <p:nvSpPr>
          <p:cNvPr id="14" name="TextBox 13">
            <a:extLst>
              <a:ext uri="{FF2B5EF4-FFF2-40B4-BE49-F238E27FC236}">
                <a16:creationId xmlns:a16="http://schemas.microsoft.com/office/drawing/2014/main" id="{C6902988-D669-4A93-AF80-A6E7B2E27AAD}"/>
              </a:ext>
            </a:extLst>
          </p:cNvPr>
          <p:cNvSpPr txBox="1"/>
          <p:nvPr/>
        </p:nvSpPr>
        <p:spPr>
          <a:xfrm>
            <a:off x="6094576" y="4746706"/>
            <a:ext cx="5989177" cy="1384995"/>
          </a:xfrm>
          <a:prstGeom prst="rect">
            <a:avLst/>
          </a:prstGeom>
          <a:solidFill>
            <a:schemeClr val="bg2"/>
          </a:solidFill>
        </p:spPr>
        <p:txBody>
          <a:bodyPr wrap="square">
            <a:spAutoFit/>
          </a:bodyPr>
          <a:lstStyle/>
          <a:p>
            <a:pPr algn="l"/>
            <a:r>
              <a:rPr lang="en-US" sz="1200" b="0" i="0" u="none" strike="noStrike" baseline="0" dirty="0">
                <a:solidFill>
                  <a:srgbClr val="000000"/>
                </a:solidFill>
                <a:latin typeface="MinionPro-Regular"/>
              </a:rPr>
              <a:t>Location and house size appear to have a strong interaction. For a home in the lowest</a:t>
            </a:r>
          </a:p>
          <a:p>
            <a:pPr algn="l"/>
            <a:r>
              <a:rPr lang="en-US" sz="1200" b="0" i="0" u="none" strike="noStrike" baseline="0" dirty="0" err="1">
                <a:solidFill>
                  <a:srgbClr val="000000"/>
                </a:solidFill>
                <a:latin typeface="UbuntuMono-Regular"/>
              </a:rPr>
              <a:t>ZipGroup</a:t>
            </a:r>
            <a:r>
              <a:rPr lang="en-US" sz="1200" b="0" i="0" u="none" strike="noStrike" baseline="0" dirty="0">
                <a:solidFill>
                  <a:srgbClr val="000000"/>
                </a:solidFill>
                <a:latin typeface="MinionPro-Regular"/>
              </a:rPr>
              <a:t>, the slope is the same as the slope for the main effect </a:t>
            </a:r>
            <a:r>
              <a:rPr lang="en-US" sz="1200" b="0" i="0" u="none" strike="noStrike" baseline="0" dirty="0" err="1">
                <a:solidFill>
                  <a:srgbClr val="000000"/>
                </a:solidFill>
                <a:latin typeface="UbuntuMono-Regular"/>
              </a:rPr>
              <a:t>SqFtTotLiving</a:t>
            </a:r>
            <a:r>
              <a:rPr lang="en-US" sz="1200" b="0" i="0" u="none" strike="noStrike" baseline="0" dirty="0">
                <a:solidFill>
                  <a:srgbClr val="000000"/>
                </a:solidFill>
                <a:latin typeface="MinionPro-Regular"/>
              </a:rPr>
              <a:t>, which</a:t>
            </a:r>
          </a:p>
          <a:p>
            <a:pPr algn="l"/>
            <a:r>
              <a:rPr lang="en-US" sz="1200" b="0" i="0" u="none" strike="noStrike" baseline="0" dirty="0">
                <a:solidFill>
                  <a:srgbClr val="000000"/>
                </a:solidFill>
                <a:latin typeface="MinionPro-Regular"/>
              </a:rPr>
              <a:t>is $118 per square foot (this is because </a:t>
            </a:r>
            <a:r>
              <a:rPr lang="en-US" sz="1200" b="0" i="1" u="none" strike="noStrike" baseline="0" dirty="0">
                <a:solidFill>
                  <a:srgbClr val="000000"/>
                </a:solidFill>
                <a:latin typeface="MinionPro-It"/>
              </a:rPr>
              <a:t>R </a:t>
            </a:r>
            <a:r>
              <a:rPr lang="en-US" sz="1200" b="0" i="0" u="none" strike="noStrike" baseline="0" dirty="0">
                <a:solidFill>
                  <a:srgbClr val="000000"/>
                </a:solidFill>
                <a:latin typeface="MinionPro-Regular"/>
              </a:rPr>
              <a:t>uses </a:t>
            </a:r>
            <a:r>
              <a:rPr lang="en-US" sz="1200" b="0" i="1" u="none" strike="noStrike" baseline="0" dirty="0">
                <a:solidFill>
                  <a:srgbClr val="000000"/>
                </a:solidFill>
                <a:latin typeface="MinionPro-It"/>
              </a:rPr>
              <a:t>reference </a:t>
            </a:r>
            <a:r>
              <a:rPr lang="en-US" sz="1200" b="0" i="0" u="none" strike="noStrike" baseline="0" dirty="0">
                <a:solidFill>
                  <a:srgbClr val="000000"/>
                </a:solidFill>
                <a:latin typeface="MinionPro-Regular"/>
              </a:rPr>
              <a:t>coding for factor variables;. For a home in the highest </a:t>
            </a:r>
            <a:r>
              <a:rPr lang="en-US" sz="1200" b="0" i="0" u="none" strike="noStrike" baseline="0" dirty="0" err="1">
                <a:solidFill>
                  <a:srgbClr val="000000"/>
                </a:solidFill>
                <a:latin typeface="UbuntuMono-Regular"/>
              </a:rPr>
              <a:t>ZipGroup</a:t>
            </a:r>
            <a:r>
              <a:rPr lang="en-US" sz="1200" b="0" i="0" u="none" strike="noStrike" baseline="0" dirty="0">
                <a:solidFill>
                  <a:srgbClr val="000000"/>
                </a:solidFill>
                <a:latin typeface="MinionPro-Regular"/>
              </a:rPr>
              <a:t>, the slope is the sum of the main effect plus </a:t>
            </a:r>
            <a:r>
              <a:rPr lang="en-US" sz="1200" b="0" i="0" u="none" strike="noStrike" baseline="0" dirty="0">
                <a:solidFill>
                  <a:srgbClr val="000000"/>
                </a:solidFill>
                <a:latin typeface="UbuntuMono-Regular"/>
              </a:rPr>
              <a:t>SqFtTotLiving:ZipGroup5</a:t>
            </a:r>
            <a:r>
              <a:rPr lang="en-US" sz="1200" b="0" i="0" u="none" strike="noStrike" baseline="0" dirty="0">
                <a:solidFill>
                  <a:srgbClr val="000000"/>
                </a:solidFill>
                <a:latin typeface="MinionPro-Regular"/>
              </a:rPr>
              <a:t>, or $115 + $227 = $342 per square foot. In other words, adding a square foot in the most expensive zip code group boosts the predicted sale price by a factor of almost three, compared to the average boost from adding a square foot.</a:t>
            </a:r>
            <a:endParaRPr lang="en-US" sz="1200" dirty="0"/>
          </a:p>
        </p:txBody>
      </p:sp>
    </p:spTree>
    <p:extLst>
      <p:ext uri="{BB962C8B-B14F-4D97-AF65-F5344CB8AC3E}">
        <p14:creationId xmlns:p14="http://schemas.microsoft.com/office/powerpoint/2010/main" val="1368306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232CEC7-6D52-421F-B242-7911AF9B0B89}"/>
              </a:ext>
            </a:extLst>
          </p:cNvPr>
          <p:cNvSpPr/>
          <p:nvPr/>
        </p:nvSpPr>
        <p:spPr>
          <a:xfrm>
            <a:off x="2722716" y="2513828"/>
            <a:ext cx="6409345" cy="800872"/>
          </a:xfrm>
          <a:prstGeom prst="roundRect">
            <a:avLst/>
          </a:prstGeom>
          <a:solidFill>
            <a:srgbClr val="0070C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bg1"/>
                </a:solidFill>
              </a:rPr>
              <a:t>Regression Diagnostics</a:t>
            </a:r>
          </a:p>
        </p:txBody>
      </p:sp>
    </p:spTree>
    <p:extLst>
      <p:ext uri="{BB962C8B-B14F-4D97-AF65-F5344CB8AC3E}">
        <p14:creationId xmlns:p14="http://schemas.microsoft.com/office/powerpoint/2010/main" val="1443804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072AD78-55DC-4E24-993C-D9202A4970A2}"/>
              </a:ext>
            </a:extLst>
          </p:cNvPr>
          <p:cNvSpPr/>
          <p:nvPr/>
        </p:nvSpPr>
        <p:spPr>
          <a:xfrm>
            <a:off x="2532504" y="783647"/>
            <a:ext cx="6409345" cy="410517"/>
          </a:xfrm>
          <a:prstGeom prst="roundRect">
            <a:avLst/>
          </a:prstGeom>
          <a:solidFill>
            <a:srgbClr val="0070C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bg1"/>
                </a:solidFill>
              </a:rPr>
              <a:t>Regression Diagnostics</a:t>
            </a:r>
          </a:p>
        </p:txBody>
      </p:sp>
      <p:sp>
        <p:nvSpPr>
          <p:cNvPr id="6" name="TextBox 5">
            <a:extLst>
              <a:ext uri="{FF2B5EF4-FFF2-40B4-BE49-F238E27FC236}">
                <a16:creationId xmlns:a16="http://schemas.microsoft.com/office/drawing/2014/main" id="{E749F3B5-EEFF-41EC-A08C-12774F2A9AD1}"/>
              </a:ext>
            </a:extLst>
          </p:cNvPr>
          <p:cNvSpPr txBox="1"/>
          <p:nvPr/>
        </p:nvSpPr>
        <p:spPr>
          <a:xfrm>
            <a:off x="1912834" y="1890647"/>
            <a:ext cx="8212508" cy="1200329"/>
          </a:xfrm>
          <a:prstGeom prst="rect">
            <a:avLst/>
          </a:prstGeom>
          <a:solidFill>
            <a:schemeClr val="bg2"/>
          </a:solidFill>
        </p:spPr>
        <p:txBody>
          <a:bodyPr wrap="square">
            <a:spAutoFit/>
          </a:bodyPr>
          <a:lstStyle/>
          <a:p>
            <a:pPr algn="l"/>
            <a:r>
              <a:rPr lang="en-US" sz="1800" b="0" i="0" u="none" strike="noStrike" baseline="0" dirty="0">
                <a:solidFill>
                  <a:srgbClr val="000000"/>
                </a:solidFill>
                <a:latin typeface="MinionPro-Regular"/>
              </a:rPr>
              <a:t>In explanatory modeling (i.e., in a research context), various steps, in addition to the</a:t>
            </a:r>
          </a:p>
          <a:p>
            <a:pPr algn="l"/>
            <a:r>
              <a:rPr lang="en-US" sz="1800" b="0" i="0" u="none" strike="noStrike" baseline="0" dirty="0">
                <a:solidFill>
                  <a:srgbClr val="000000"/>
                </a:solidFill>
                <a:latin typeface="MinionPro-Regular"/>
              </a:rPr>
              <a:t>metrics mentioned previously, are taken to assess how well the model fits the data; most are based on analysis of the residuals. These steps do not directly address predictive accuracy, but they can provide useful insight in a predictive setting.</a:t>
            </a:r>
            <a:endParaRPr lang="en-US" dirty="0"/>
          </a:p>
        </p:txBody>
      </p:sp>
      <p:sp>
        <p:nvSpPr>
          <p:cNvPr id="7" name="Rectangle: Rounded Corners 6">
            <a:extLst>
              <a:ext uri="{FF2B5EF4-FFF2-40B4-BE49-F238E27FC236}">
                <a16:creationId xmlns:a16="http://schemas.microsoft.com/office/drawing/2014/main" id="{ED78172E-3BCF-4738-8586-306E18C59B2B}"/>
              </a:ext>
            </a:extLst>
          </p:cNvPr>
          <p:cNvSpPr/>
          <p:nvPr/>
        </p:nvSpPr>
        <p:spPr>
          <a:xfrm>
            <a:off x="984292" y="3433003"/>
            <a:ext cx="2801496" cy="410517"/>
          </a:xfrm>
          <a:prstGeom prst="roundRect">
            <a:avLst/>
          </a:prstGeom>
          <a:solidFill>
            <a:srgbClr val="0070C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bg1"/>
                </a:solidFill>
              </a:rPr>
              <a:t>Outliers</a:t>
            </a:r>
          </a:p>
        </p:txBody>
      </p:sp>
      <p:sp>
        <p:nvSpPr>
          <p:cNvPr id="9" name="TextBox 8">
            <a:extLst>
              <a:ext uri="{FF2B5EF4-FFF2-40B4-BE49-F238E27FC236}">
                <a16:creationId xmlns:a16="http://schemas.microsoft.com/office/drawing/2014/main" id="{3A241EB2-94B3-4435-95A4-4C00119A9CA8}"/>
              </a:ext>
            </a:extLst>
          </p:cNvPr>
          <p:cNvSpPr txBox="1"/>
          <p:nvPr/>
        </p:nvSpPr>
        <p:spPr>
          <a:xfrm>
            <a:off x="912263" y="3953140"/>
            <a:ext cx="5471445" cy="1569660"/>
          </a:xfrm>
          <a:prstGeom prst="rect">
            <a:avLst/>
          </a:prstGeom>
          <a:noFill/>
        </p:spPr>
        <p:txBody>
          <a:bodyPr wrap="square">
            <a:spAutoFit/>
          </a:bodyPr>
          <a:lstStyle/>
          <a:p>
            <a:r>
              <a:rPr lang="en-US" sz="1200" dirty="0"/>
              <a:t>There is no statistical theory that separates outliers from nonoutliers. Rather, there</a:t>
            </a:r>
          </a:p>
          <a:p>
            <a:r>
              <a:rPr lang="en-US" sz="1200" dirty="0"/>
              <a:t>are (arbitrary) rules of thumb for how distant from the bulk of the data an observation needs to be in order to be called an outlier. For example, with the boxplot, outliers are those data points that are too far above or below the box boundaries, where “too far” = “more than 1.5 times the interquartile range.” In regression, the standardized residual is the metric that is typically used to determine whether a record is classified as an outlier. Standardized residuals can be interpreted as “the number of standard errors away from the regression line.”</a:t>
            </a:r>
          </a:p>
        </p:txBody>
      </p:sp>
      <p:pic>
        <p:nvPicPr>
          <p:cNvPr id="11" name="Picture 10">
            <a:extLst>
              <a:ext uri="{FF2B5EF4-FFF2-40B4-BE49-F238E27FC236}">
                <a16:creationId xmlns:a16="http://schemas.microsoft.com/office/drawing/2014/main" id="{ED9F7D1D-B199-4365-A94F-03B3FD14DA28}"/>
              </a:ext>
            </a:extLst>
          </p:cNvPr>
          <p:cNvPicPr>
            <a:picLocks noChangeAspect="1"/>
          </p:cNvPicPr>
          <p:nvPr/>
        </p:nvPicPr>
        <p:blipFill>
          <a:blip r:embed="rId2"/>
          <a:stretch>
            <a:fillRect/>
          </a:stretch>
        </p:blipFill>
        <p:spPr>
          <a:xfrm>
            <a:off x="8306512" y="3405263"/>
            <a:ext cx="2263210" cy="2665414"/>
          </a:xfrm>
          <a:prstGeom prst="rect">
            <a:avLst/>
          </a:prstGeom>
        </p:spPr>
      </p:pic>
    </p:spTree>
    <p:extLst>
      <p:ext uri="{BB962C8B-B14F-4D97-AF65-F5344CB8AC3E}">
        <p14:creationId xmlns:p14="http://schemas.microsoft.com/office/powerpoint/2010/main" val="3996717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FA472F1-A469-43B3-9793-D8807E67F47B}"/>
              </a:ext>
            </a:extLst>
          </p:cNvPr>
          <p:cNvPicPr>
            <a:picLocks noChangeAspect="1"/>
          </p:cNvPicPr>
          <p:nvPr/>
        </p:nvPicPr>
        <p:blipFill>
          <a:blip r:embed="rId2"/>
          <a:stretch>
            <a:fillRect/>
          </a:stretch>
        </p:blipFill>
        <p:spPr>
          <a:xfrm>
            <a:off x="4148137" y="2052993"/>
            <a:ext cx="3895725" cy="3743325"/>
          </a:xfrm>
          <a:prstGeom prst="rect">
            <a:avLst/>
          </a:prstGeom>
        </p:spPr>
      </p:pic>
      <p:sp>
        <p:nvSpPr>
          <p:cNvPr id="6" name="Rectangle: Rounded Corners 5">
            <a:extLst>
              <a:ext uri="{FF2B5EF4-FFF2-40B4-BE49-F238E27FC236}">
                <a16:creationId xmlns:a16="http://schemas.microsoft.com/office/drawing/2014/main" id="{34D0138B-C2EF-4D68-AF94-5AFAB61BE984}"/>
              </a:ext>
            </a:extLst>
          </p:cNvPr>
          <p:cNvSpPr/>
          <p:nvPr/>
        </p:nvSpPr>
        <p:spPr>
          <a:xfrm>
            <a:off x="2891326" y="792193"/>
            <a:ext cx="6409345" cy="410517"/>
          </a:xfrm>
          <a:prstGeom prst="roundRect">
            <a:avLst/>
          </a:prstGeom>
          <a:solidFill>
            <a:srgbClr val="0070C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bg1"/>
                </a:solidFill>
              </a:rPr>
              <a:t>Influential Values</a:t>
            </a:r>
          </a:p>
        </p:txBody>
      </p:sp>
      <p:sp>
        <p:nvSpPr>
          <p:cNvPr id="7" name="Oval 6">
            <a:extLst>
              <a:ext uri="{FF2B5EF4-FFF2-40B4-BE49-F238E27FC236}">
                <a16:creationId xmlns:a16="http://schemas.microsoft.com/office/drawing/2014/main" id="{389DCEF1-37B5-4DA0-BDC8-7432826E2D8C}"/>
              </a:ext>
            </a:extLst>
          </p:cNvPr>
          <p:cNvSpPr/>
          <p:nvPr/>
        </p:nvSpPr>
        <p:spPr>
          <a:xfrm>
            <a:off x="7571574" y="2213361"/>
            <a:ext cx="205099" cy="2307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90DB5CDC-3655-4B03-9C7B-BD3C4029025C}"/>
              </a:ext>
            </a:extLst>
          </p:cNvPr>
          <p:cNvCxnSpPr/>
          <p:nvPr/>
        </p:nvCxnSpPr>
        <p:spPr>
          <a:xfrm>
            <a:off x="7776673" y="2324456"/>
            <a:ext cx="931491"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A61C917B-2AF5-4747-B9C0-C3E03C077C1E}"/>
              </a:ext>
            </a:extLst>
          </p:cNvPr>
          <p:cNvSpPr/>
          <p:nvPr/>
        </p:nvSpPr>
        <p:spPr>
          <a:xfrm>
            <a:off x="8708164" y="1867256"/>
            <a:ext cx="2119357" cy="914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solidFill>
                  <a:srgbClr val="FF0000"/>
                </a:solidFill>
              </a:rPr>
              <a:t>What</a:t>
            </a:r>
            <a:r>
              <a:rPr lang="fr-FR" dirty="0">
                <a:solidFill>
                  <a:srgbClr val="FF0000"/>
                </a:solidFill>
              </a:rPr>
              <a:t> </a:t>
            </a:r>
            <a:r>
              <a:rPr lang="fr-FR" dirty="0" err="1">
                <a:solidFill>
                  <a:srgbClr val="FF0000"/>
                </a:solidFill>
              </a:rPr>
              <a:t>is</a:t>
            </a:r>
            <a:r>
              <a:rPr lang="fr-FR" dirty="0">
                <a:solidFill>
                  <a:srgbClr val="FF0000"/>
                </a:solidFill>
              </a:rPr>
              <a:t> </a:t>
            </a:r>
            <a:r>
              <a:rPr lang="fr-FR" dirty="0" err="1">
                <a:solidFill>
                  <a:srgbClr val="FF0000"/>
                </a:solidFill>
              </a:rPr>
              <a:t>this</a:t>
            </a:r>
            <a:r>
              <a:rPr lang="fr-FR" dirty="0">
                <a:solidFill>
                  <a:srgbClr val="FF0000"/>
                </a:solidFill>
              </a:rPr>
              <a:t>?</a:t>
            </a:r>
            <a:endParaRPr lang="en-US" dirty="0">
              <a:solidFill>
                <a:srgbClr val="FF0000"/>
              </a:solidFill>
            </a:endParaRPr>
          </a:p>
        </p:txBody>
      </p:sp>
      <p:cxnSp>
        <p:nvCxnSpPr>
          <p:cNvPr id="13" name="Straight Connector 12">
            <a:extLst>
              <a:ext uri="{FF2B5EF4-FFF2-40B4-BE49-F238E27FC236}">
                <a16:creationId xmlns:a16="http://schemas.microsoft.com/office/drawing/2014/main" id="{D85773D3-16A1-413F-B2A5-BE332A37A3D0}"/>
              </a:ext>
            </a:extLst>
          </p:cNvPr>
          <p:cNvCxnSpPr>
            <a:cxnSpLocks/>
          </p:cNvCxnSpPr>
          <p:nvPr/>
        </p:nvCxnSpPr>
        <p:spPr>
          <a:xfrm flipV="1">
            <a:off x="6024785" y="3924655"/>
            <a:ext cx="2963965" cy="151690"/>
          </a:xfrm>
          <a:prstGeom prst="line">
            <a:avLst/>
          </a:prstGeom>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FF2B5EF4-FFF2-40B4-BE49-F238E27FC236}">
                <a16:creationId xmlns:a16="http://schemas.microsoft.com/office/drawing/2014/main" id="{1082C84C-A717-44D1-BEAF-BCF2076E379B}"/>
              </a:ext>
            </a:extLst>
          </p:cNvPr>
          <p:cNvCxnSpPr>
            <a:cxnSpLocks/>
          </p:cNvCxnSpPr>
          <p:nvPr/>
        </p:nvCxnSpPr>
        <p:spPr>
          <a:xfrm flipV="1">
            <a:off x="6024785" y="3924655"/>
            <a:ext cx="2963965" cy="1001973"/>
          </a:xfrm>
          <a:prstGeom prst="line">
            <a:avLst/>
          </a:prstGeom>
        </p:spPr>
        <p:style>
          <a:lnRef idx="1">
            <a:schemeClr val="accent2"/>
          </a:lnRef>
          <a:fillRef idx="0">
            <a:schemeClr val="accent2"/>
          </a:fillRef>
          <a:effectRef idx="0">
            <a:schemeClr val="accent2"/>
          </a:effectRef>
          <a:fontRef idx="minor">
            <a:schemeClr val="tx1"/>
          </a:fontRef>
        </p:style>
      </p:cxnSp>
      <p:sp>
        <p:nvSpPr>
          <p:cNvPr id="18" name="TextBox 17">
            <a:extLst>
              <a:ext uri="{FF2B5EF4-FFF2-40B4-BE49-F238E27FC236}">
                <a16:creationId xmlns:a16="http://schemas.microsoft.com/office/drawing/2014/main" id="{D7C05E14-5670-4931-86E9-EA567260E18F}"/>
              </a:ext>
            </a:extLst>
          </p:cNvPr>
          <p:cNvSpPr txBox="1"/>
          <p:nvPr/>
        </p:nvSpPr>
        <p:spPr>
          <a:xfrm>
            <a:off x="621707" y="1953340"/>
            <a:ext cx="3526430" cy="738664"/>
          </a:xfrm>
          <a:prstGeom prst="rect">
            <a:avLst/>
          </a:prstGeom>
          <a:noFill/>
        </p:spPr>
        <p:txBody>
          <a:bodyPr wrap="square">
            <a:spAutoFit/>
          </a:bodyPr>
          <a:lstStyle/>
          <a:p>
            <a:r>
              <a:rPr lang="en-US" sz="1400" dirty="0"/>
              <a:t>A value whose absence would significantly change the regression equation is termed an influential observation</a:t>
            </a:r>
          </a:p>
        </p:txBody>
      </p:sp>
      <p:sp>
        <p:nvSpPr>
          <p:cNvPr id="19" name="Oval 18">
            <a:extLst>
              <a:ext uri="{FF2B5EF4-FFF2-40B4-BE49-F238E27FC236}">
                <a16:creationId xmlns:a16="http://schemas.microsoft.com/office/drawing/2014/main" id="{AD8AE0BF-243D-4CBD-BB3D-25B950393842}"/>
              </a:ext>
            </a:extLst>
          </p:cNvPr>
          <p:cNvSpPr/>
          <p:nvPr/>
        </p:nvSpPr>
        <p:spPr>
          <a:xfrm>
            <a:off x="8988750" y="3446201"/>
            <a:ext cx="2505343" cy="164709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solidFill>
                  <a:srgbClr val="FF0000"/>
                </a:solidFill>
              </a:rPr>
              <a:t>What’s</a:t>
            </a:r>
            <a:r>
              <a:rPr lang="fr-FR" dirty="0">
                <a:solidFill>
                  <a:srgbClr val="FF0000"/>
                </a:solidFill>
              </a:rPr>
              <a:t> the </a:t>
            </a:r>
            <a:r>
              <a:rPr lang="fr-FR" dirty="0" err="1">
                <a:solidFill>
                  <a:srgbClr val="FF0000"/>
                </a:solidFill>
              </a:rPr>
              <a:t>difference</a:t>
            </a:r>
            <a:r>
              <a:rPr lang="fr-FR" dirty="0">
                <a:solidFill>
                  <a:srgbClr val="FF0000"/>
                </a:solidFill>
              </a:rPr>
              <a:t> ?</a:t>
            </a:r>
            <a:endParaRPr lang="en-US" dirty="0">
              <a:solidFill>
                <a:srgbClr val="FF0000"/>
              </a:solidFill>
            </a:endParaRPr>
          </a:p>
        </p:txBody>
      </p:sp>
      <p:sp>
        <p:nvSpPr>
          <p:cNvPr id="21" name="TextBox 20">
            <a:extLst>
              <a:ext uri="{FF2B5EF4-FFF2-40B4-BE49-F238E27FC236}">
                <a16:creationId xmlns:a16="http://schemas.microsoft.com/office/drawing/2014/main" id="{2E726D4E-C3D4-4D13-8AE1-75D5C00A8C62}"/>
              </a:ext>
            </a:extLst>
          </p:cNvPr>
          <p:cNvSpPr txBox="1"/>
          <p:nvPr/>
        </p:nvSpPr>
        <p:spPr>
          <a:xfrm>
            <a:off x="697907" y="3661946"/>
            <a:ext cx="3135594" cy="338554"/>
          </a:xfrm>
          <a:prstGeom prst="rect">
            <a:avLst/>
          </a:prstGeom>
          <a:noFill/>
        </p:spPr>
        <p:txBody>
          <a:bodyPr wrap="square">
            <a:spAutoFit/>
          </a:bodyPr>
          <a:lstStyle/>
          <a:p>
            <a:r>
              <a:rPr lang="en-US" sz="1600" b="0" i="1" u="none" strike="noStrike" baseline="0" dirty="0">
                <a:latin typeface="MinionPro-It"/>
              </a:rPr>
              <a:t>hat-value</a:t>
            </a:r>
            <a:r>
              <a:rPr lang="en-US" sz="1600" b="0" i="0" u="none" strike="noStrike" baseline="0" dirty="0">
                <a:latin typeface="MinionPro-Regular"/>
              </a:rPr>
              <a:t>= 2( </a:t>
            </a:r>
            <a:r>
              <a:rPr lang="en-US" sz="1600" b="0" i="1" u="none" strike="noStrike" baseline="0" dirty="0">
                <a:latin typeface="MinionPro-It"/>
              </a:rPr>
              <a:t>P </a:t>
            </a:r>
            <a:r>
              <a:rPr lang="en-US" sz="1600" b="0" i="0" u="none" strike="noStrike" baseline="0" dirty="0">
                <a:latin typeface="MinionPro-Regular"/>
              </a:rPr>
              <a:t>+ 1) /</a:t>
            </a:r>
            <a:r>
              <a:rPr lang="en-US" sz="1600" b="0" i="1" u="none" strike="noStrike" baseline="0" dirty="0">
                <a:latin typeface="MinionPro-It"/>
              </a:rPr>
              <a:t>n</a:t>
            </a:r>
            <a:endParaRPr lang="en-US" sz="1600" dirty="0"/>
          </a:p>
        </p:txBody>
      </p:sp>
    </p:spTree>
    <p:extLst>
      <p:ext uri="{BB962C8B-B14F-4D97-AF65-F5344CB8AC3E}">
        <p14:creationId xmlns:p14="http://schemas.microsoft.com/office/powerpoint/2010/main" val="2636741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232CEC7-6D52-421F-B242-7911AF9B0B89}"/>
              </a:ext>
            </a:extLst>
          </p:cNvPr>
          <p:cNvSpPr/>
          <p:nvPr/>
        </p:nvSpPr>
        <p:spPr>
          <a:xfrm>
            <a:off x="2722716" y="2513828"/>
            <a:ext cx="6409345" cy="800872"/>
          </a:xfrm>
          <a:prstGeom prst="roundRect">
            <a:avLst/>
          </a:prstGeom>
          <a:solidFill>
            <a:srgbClr val="0070C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bg1"/>
                </a:solidFill>
              </a:rPr>
              <a:t>Polynomial and Spline Regression</a:t>
            </a:r>
          </a:p>
        </p:txBody>
      </p:sp>
    </p:spTree>
    <p:extLst>
      <p:ext uri="{BB962C8B-B14F-4D97-AF65-F5344CB8AC3E}">
        <p14:creationId xmlns:p14="http://schemas.microsoft.com/office/powerpoint/2010/main" val="1569509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43DD32B-6B93-4533-9D3C-4CC3724C9BEF}"/>
              </a:ext>
            </a:extLst>
          </p:cNvPr>
          <p:cNvSpPr/>
          <p:nvPr/>
        </p:nvSpPr>
        <p:spPr>
          <a:xfrm>
            <a:off x="2891327" y="792193"/>
            <a:ext cx="6409345" cy="410517"/>
          </a:xfrm>
          <a:prstGeom prst="roundRect">
            <a:avLst/>
          </a:prstGeom>
          <a:solidFill>
            <a:srgbClr val="0070C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solidFill>
                  <a:schemeClr val="bg1"/>
                </a:solidFill>
              </a:rPr>
              <a:t>Polynomial and Spline Regression</a:t>
            </a:r>
            <a:endParaRPr lang="en-US" dirty="0">
              <a:solidFill>
                <a:schemeClr val="bg1"/>
              </a:solidFill>
            </a:endParaRPr>
          </a:p>
        </p:txBody>
      </p:sp>
      <p:pic>
        <p:nvPicPr>
          <p:cNvPr id="6" name="Picture 5">
            <a:extLst>
              <a:ext uri="{FF2B5EF4-FFF2-40B4-BE49-F238E27FC236}">
                <a16:creationId xmlns:a16="http://schemas.microsoft.com/office/drawing/2014/main" id="{42B05EBF-57FA-463C-B8B9-2235B5D58D53}"/>
              </a:ext>
            </a:extLst>
          </p:cNvPr>
          <p:cNvPicPr>
            <a:picLocks noChangeAspect="1"/>
          </p:cNvPicPr>
          <p:nvPr/>
        </p:nvPicPr>
        <p:blipFill>
          <a:blip r:embed="rId2"/>
          <a:stretch>
            <a:fillRect/>
          </a:stretch>
        </p:blipFill>
        <p:spPr>
          <a:xfrm>
            <a:off x="3641752" y="2988803"/>
            <a:ext cx="2343150" cy="2266948"/>
          </a:xfrm>
          <a:prstGeom prst="rect">
            <a:avLst/>
          </a:prstGeom>
        </p:spPr>
      </p:pic>
      <p:pic>
        <p:nvPicPr>
          <p:cNvPr id="8" name="Picture 7">
            <a:extLst>
              <a:ext uri="{FF2B5EF4-FFF2-40B4-BE49-F238E27FC236}">
                <a16:creationId xmlns:a16="http://schemas.microsoft.com/office/drawing/2014/main" id="{19CE1AA8-89AD-48C1-A054-231406B1754F}"/>
              </a:ext>
            </a:extLst>
          </p:cNvPr>
          <p:cNvPicPr>
            <a:picLocks noChangeAspect="1"/>
          </p:cNvPicPr>
          <p:nvPr/>
        </p:nvPicPr>
        <p:blipFill>
          <a:blip r:embed="rId3"/>
          <a:stretch>
            <a:fillRect/>
          </a:stretch>
        </p:blipFill>
        <p:spPr>
          <a:xfrm>
            <a:off x="1036090" y="2988802"/>
            <a:ext cx="2343149" cy="2266949"/>
          </a:xfrm>
          <a:prstGeom prst="rect">
            <a:avLst/>
          </a:prstGeom>
        </p:spPr>
      </p:pic>
      <p:sp>
        <p:nvSpPr>
          <p:cNvPr id="9" name="Rectangle: Rounded Corners 8">
            <a:extLst>
              <a:ext uri="{FF2B5EF4-FFF2-40B4-BE49-F238E27FC236}">
                <a16:creationId xmlns:a16="http://schemas.microsoft.com/office/drawing/2014/main" id="{30053866-382B-450D-B298-F35CEC1478ED}"/>
              </a:ext>
            </a:extLst>
          </p:cNvPr>
          <p:cNvSpPr/>
          <p:nvPr/>
        </p:nvSpPr>
        <p:spPr>
          <a:xfrm>
            <a:off x="1036091" y="2158095"/>
            <a:ext cx="4948812" cy="738929"/>
          </a:xfrm>
          <a:prstGeom prst="roundRect">
            <a:avLst/>
          </a:prstGeom>
          <a:solidFill>
            <a:srgbClr val="FF000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bg1"/>
                </a:solidFill>
              </a:rPr>
              <a:t>In Real World, the relationship between two variables are not ALWAYS Linear</a:t>
            </a:r>
          </a:p>
        </p:txBody>
      </p:sp>
      <p:sp>
        <p:nvSpPr>
          <p:cNvPr id="10" name="Rectangle: Rounded Corners 9">
            <a:extLst>
              <a:ext uri="{FF2B5EF4-FFF2-40B4-BE49-F238E27FC236}">
                <a16:creationId xmlns:a16="http://schemas.microsoft.com/office/drawing/2014/main" id="{9EECD463-6B1F-449E-BF0A-6D93079E5521}"/>
              </a:ext>
            </a:extLst>
          </p:cNvPr>
          <p:cNvSpPr/>
          <p:nvPr/>
        </p:nvSpPr>
        <p:spPr>
          <a:xfrm>
            <a:off x="6529612" y="2158094"/>
            <a:ext cx="4948812" cy="738929"/>
          </a:xfrm>
          <a:prstGeom prst="roundRect">
            <a:avLst/>
          </a:prstGeom>
          <a:solidFill>
            <a:srgbClr val="FF000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bg1"/>
                </a:solidFill>
              </a:rPr>
              <a:t>Sometimes they could be …</a:t>
            </a:r>
          </a:p>
        </p:txBody>
      </p:sp>
      <p:pic>
        <p:nvPicPr>
          <p:cNvPr id="12" name="Picture 11">
            <a:extLst>
              <a:ext uri="{FF2B5EF4-FFF2-40B4-BE49-F238E27FC236}">
                <a16:creationId xmlns:a16="http://schemas.microsoft.com/office/drawing/2014/main" id="{69693700-37F8-408E-B5B3-CAD5CD29840A}"/>
              </a:ext>
            </a:extLst>
          </p:cNvPr>
          <p:cNvPicPr>
            <a:picLocks noChangeAspect="1"/>
          </p:cNvPicPr>
          <p:nvPr/>
        </p:nvPicPr>
        <p:blipFill>
          <a:blip r:embed="rId4"/>
          <a:stretch>
            <a:fillRect/>
          </a:stretch>
        </p:blipFill>
        <p:spPr>
          <a:xfrm>
            <a:off x="6136993" y="2988802"/>
            <a:ext cx="5734050" cy="2381250"/>
          </a:xfrm>
          <a:prstGeom prst="rect">
            <a:avLst/>
          </a:prstGeom>
        </p:spPr>
      </p:pic>
    </p:spTree>
    <p:extLst>
      <p:ext uri="{BB962C8B-B14F-4D97-AF65-F5344CB8AC3E}">
        <p14:creationId xmlns:p14="http://schemas.microsoft.com/office/powerpoint/2010/main" val="4101079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F38AE-BE92-42D6-AA9E-C2D2E17B178C}"/>
              </a:ext>
            </a:extLst>
          </p:cNvPr>
          <p:cNvSpPr>
            <a:spLocks noGrp="1"/>
          </p:cNvSpPr>
          <p:nvPr>
            <p:ph type="title"/>
          </p:nvPr>
        </p:nvSpPr>
        <p:spPr>
          <a:xfrm>
            <a:off x="1097280" y="286603"/>
            <a:ext cx="10058400" cy="798713"/>
          </a:xfrm>
        </p:spPr>
        <p:txBody>
          <a:bodyPr/>
          <a:lstStyle/>
          <a:p>
            <a:r>
              <a:rPr lang="fr-FR" dirty="0"/>
              <a:t>Agenda</a:t>
            </a:r>
            <a:endParaRPr lang="en-US" dirty="0"/>
          </a:p>
        </p:txBody>
      </p:sp>
      <p:sp>
        <p:nvSpPr>
          <p:cNvPr id="10" name="Rectangle: Rounded Corners 9">
            <a:extLst>
              <a:ext uri="{FF2B5EF4-FFF2-40B4-BE49-F238E27FC236}">
                <a16:creationId xmlns:a16="http://schemas.microsoft.com/office/drawing/2014/main" id="{6669B775-08A7-499D-A6B2-8342F1F2294F}"/>
              </a:ext>
            </a:extLst>
          </p:cNvPr>
          <p:cNvSpPr/>
          <p:nvPr/>
        </p:nvSpPr>
        <p:spPr>
          <a:xfrm>
            <a:off x="1685738" y="1783372"/>
            <a:ext cx="6409345" cy="410517"/>
          </a:xfrm>
          <a:prstGeom prst="roundRect">
            <a:avLst/>
          </a:prstGeom>
          <a:solidFill>
            <a:schemeClr val="bg2">
              <a:lumMod val="9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a:solidFill>
                  <a:schemeClr val="bg1"/>
                </a:solidFill>
              </a:rPr>
              <a:t>Simple </a:t>
            </a:r>
            <a:r>
              <a:rPr lang="fr-FR" dirty="0" err="1">
                <a:solidFill>
                  <a:schemeClr val="bg1"/>
                </a:solidFill>
              </a:rPr>
              <a:t>Linear</a:t>
            </a:r>
            <a:r>
              <a:rPr lang="fr-FR" dirty="0">
                <a:solidFill>
                  <a:schemeClr val="bg1"/>
                </a:solidFill>
              </a:rPr>
              <a:t> Regression</a:t>
            </a:r>
            <a:endParaRPr lang="en-US" dirty="0">
              <a:solidFill>
                <a:schemeClr val="bg1"/>
              </a:solidFill>
            </a:endParaRPr>
          </a:p>
        </p:txBody>
      </p:sp>
      <p:sp>
        <p:nvSpPr>
          <p:cNvPr id="11" name="Rectangle: Rounded Corners 10">
            <a:extLst>
              <a:ext uri="{FF2B5EF4-FFF2-40B4-BE49-F238E27FC236}">
                <a16:creationId xmlns:a16="http://schemas.microsoft.com/office/drawing/2014/main" id="{68B5A6DD-2790-464E-895A-DC922BEBF51C}"/>
              </a:ext>
            </a:extLst>
          </p:cNvPr>
          <p:cNvSpPr/>
          <p:nvPr/>
        </p:nvSpPr>
        <p:spPr>
          <a:xfrm>
            <a:off x="1880867" y="2485077"/>
            <a:ext cx="6409345" cy="410517"/>
          </a:xfrm>
          <a:prstGeom prst="roundRect">
            <a:avLst/>
          </a:prstGeom>
          <a:solidFill>
            <a:schemeClr val="bg2">
              <a:lumMod val="9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a:solidFill>
                  <a:schemeClr val="bg1"/>
                </a:solidFill>
              </a:rPr>
              <a:t>Multiple </a:t>
            </a:r>
            <a:r>
              <a:rPr lang="fr-FR" dirty="0" err="1">
                <a:solidFill>
                  <a:schemeClr val="bg1"/>
                </a:solidFill>
              </a:rPr>
              <a:t>Linear</a:t>
            </a:r>
            <a:r>
              <a:rPr lang="fr-FR" dirty="0">
                <a:solidFill>
                  <a:schemeClr val="bg1"/>
                </a:solidFill>
              </a:rPr>
              <a:t> Regression</a:t>
            </a:r>
            <a:endParaRPr lang="en-US" dirty="0">
              <a:solidFill>
                <a:schemeClr val="bg1"/>
              </a:solidFill>
            </a:endParaRPr>
          </a:p>
        </p:txBody>
      </p:sp>
      <p:sp>
        <p:nvSpPr>
          <p:cNvPr id="12" name="Rectangle: Rounded Corners 11">
            <a:extLst>
              <a:ext uri="{FF2B5EF4-FFF2-40B4-BE49-F238E27FC236}">
                <a16:creationId xmlns:a16="http://schemas.microsoft.com/office/drawing/2014/main" id="{4515C52C-3E43-4C62-9D09-E241CCC1047C}"/>
              </a:ext>
            </a:extLst>
          </p:cNvPr>
          <p:cNvSpPr/>
          <p:nvPr/>
        </p:nvSpPr>
        <p:spPr>
          <a:xfrm>
            <a:off x="2050358" y="3218590"/>
            <a:ext cx="6409345" cy="410517"/>
          </a:xfrm>
          <a:prstGeom prst="roundRect">
            <a:avLst/>
          </a:prstGeom>
          <a:solidFill>
            <a:schemeClr val="bg2">
              <a:lumMod val="9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solidFill>
                  <a:schemeClr val="bg1"/>
                </a:solidFill>
              </a:rPr>
              <a:t>Prediction Using Regression</a:t>
            </a:r>
            <a:endParaRPr lang="en-US" dirty="0">
              <a:solidFill>
                <a:schemeClr val="bg1"/>
              </a:solidFill>
            </a:endParaRPr>
          </a:p>
        </p:txBody>
      </p:sp>
      <p:sp>
        <p:nvSpPr>
          <p:cNvPr id="13" name="Rectangle: Rounded Corners 12">
            <a:extLst>
              <a:ext uri="{FF2B5EF4-FFF2-40B4-BE49-F238E27FC236}">
                <a16:creationId xmlns:a16="http://schemas.microsoft.com/office/drawing/2014/main" id="{3D4EE4D7-72BF-437F-A22E-523063F36533}"/>
              </a:ext>
            </a:extLst>
          </p:cNvPr>
          <p:cNvSpPr/>
          <p:nvPr/>
        </p:nvSpPr>
        <p:spPr>
          <a:xfrm>
            <a:off x="2236941" y="3952103"/>
            <a:ext cx="6409345" cy="410517"/>
          </a:xfrm>
          <a:prstGeom prst="roundRect">
            <a:avLst/>
          </a:prstGeom>
          <a:solidFill>
            <a:srgbClr val="0070C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a:solidFill>
                  <a:schemeClr val="bg1"/>
                </a:solidFill>
              </a:rPr>
              <a:t>Factor Variables in Regression</a:t>
            </a:r>
            <a:endParaRPr lang="en-US" dirty="0">
              <a:solidFill>
                <a:schemeClr val="bg1"/>
              </a:solidFill>
            </a:endParaRPr>
          </a:p>
        </p:txBody>
      </p:sp>
      <p:sp>
        <p:nvSpPr>
          <p:cNvPr id="14" name="Rectangle: Rounded Corners 13">
            <a:extLst>
              <a:ext uri="{FF2B5EF4-FFF2-40B4-BE49-F238E27FC236}">
                <a16:creationId xmlns:a16="http://schemas.microsoft.com/office/drawing/2014/main" id="{D7D3CBEC-5064-42F6-9EEE-72D6200B71ED}"/>
              </a:ext>
            </a:extLst>
          </p:cNvPr>
          <p:cNvSpPr/>
          <p:nvPr/>
        </p:nvSpPr>
        <p:spPr>
          <a:xfrm>
            <a:off x="2406433" y="4634345"/>
            <a:ext cx="6409345" cy="410517"/>
          </a:xfrm>
          <a:prstGeom prst="roundRect">
            <a:avLst/>
          </a:prstGeom>
          <a:solidFill>
            <a:srgbClr val="0070C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bg1"/>
                </a:solidFill>
              </a:rPr>
              <a:t>Interpreting the Regression Equation</a:t>
            </a:r>
          </a:p>
        </p:txBody>
      </p:sp>
      <p:sp>
        <p:nvSpPr>
          <p:cNvPr id="15" name="Rectangle: Rounded Corners 14">
            <a:extLst>
              <a:ext uri="{FF2B5EF4-FFF2-40B4-BE49-F238E27FC236}">
                <a16:creationId xmlns:a16="http://schemas.microsoft.com/office/drawing/2014/main" id="{A5B0D9CF-ABA2-4C1A-AB85-00C5AFFC3618}"/>
              </a:ext>
            </a:extLst>
          </p:cNvPr>
          <p:cNvSpPr/>
          <p:nvPr/>
        </p:nvSpPr>
        <p:spPr>
          <a:xfrm>
            <a:off x="2584471" y="5316587"/>
            <a:ext cx="6409345" cy="410517"/>
          </a:xfrm>
          <a:prstGeom prst="roundRect">
            <a:avLst/>
          </a:prstGeom>
          <a:solidFill>
            <a:srgbClr val="0070C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bg1"/>
                </a:solidFill>
              </a:rPr>
              <a:t>Regression Diagnostics</a:t>
            </a:r>
          </a:p>
        </p:txBody>
      </p:sp>
      <p:sp>
        <p:nvSpPr>
          <p:cNvPr id="16" name="Rectangle: Rounded Corners 15">
            <a:extLst>
              <a:ext uri="{FF2B5EF4-FFF2-40B4-BE49-F238E27FC236}">
                <a16:creationId xmlns:a16="http://schemas.microsoft.com/office/drawing/2014/main" id="{3230D7FC-C87D-4A69-A0F7-616AEA9850ED}"/>
              </a:ext>
            </a:extLst>
          </p:cNvPr>
          <p:cNvSpPr/>
          <p:nvPr/>
        </p:nvSpPr>
        <p:spPr>
          <a:xfrm>
            <a:off x="2779399" y="5896279"/>
            <a:ext cx="6409345" cy="410517"/>
          </a:xfrm>
          <a:prstGeom prst="roundRect">
            <a:avLst/>
          </a:prstGeom>
          <a:solidFill>
            <a:srgbClr val="0070C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bg1"/>
                </a:solidFill>
              </a:rPr>
              <a:t>Polynomial and Spline Regression</a:t>
            </a:r>
          </a:p>
        </p:txBody>
      </p:sp>
    </p:spTree>
    <p:extLst>
      <p:ext uri="{BB962C8B-B14F-4D97-AF65-F5344CB8AC3E}">
        <p14:creationId xmlns:p14="http://schemas.microsoft.com/office/powerpoint/2010/main" val="4022241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CF211-7E52-45BB-98E5-0E71C636F9B8}"/>
              </a:ext>
            </a:extLst>
          </p:cNvPr>
          <p:cNvPicPr>
            <a:picLocks noChangeAspect="1"/>
          </p:cNvPicPr>
          <p:nvPr/>
        </p:nvPicPr>
        <p:blipFill>
          <a:blip r:embed="rId2"/>
          <a:stretch>
            <a:fillRect/>
          </a:stretch>
        </p:blipFill>
        <p:spPr>
          <a:xfrm>
            <a:off x="8400516" y="3175853"/>
            <a:ext cx="3243547" cy="1445115"/>
          </a:xfrm>
          <a:prstGeom prst="rect">
            <a:avLst/>
          </a:prstGeom>
        </p:spPr>
      </p:pic>
      <p:sp>
        <p:nvSpPr>
          <p:cNvPr id="8" name="Rectangle: Rounded Corners 7">
            <a:extLst>
              <a:ext uri="{FF2B5EF4-FFF2-40B4-BE49-F238E27FC236}">
                <a16:creationId xmlns:a16="http://schemas.microsoft.com/office/drawing/2014/main" id="{BB7B26BA-08E3-4BF9-9533-572C4D7D1498}"/>
              </a:ext>
            </a:extLst>
          </p:cNvPr>
          <p:cNvSpPr/>
          <p:nvPr/>
        </p:nvSpPr>
        <p:spPr>
          <a:xfrm>
            <a:off x="2891327" y="792193"/>
            <a:ext cx="6409345" cy="410517"/>
          </a:xfrm>
          <a:prstGeom prst="roundRect">
            <a:avLst/>
          </a:prstGeom>
          <a:solidFill>
            <a:srgbClr val="0070C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bg1"/>
                </a:solidFill>
              </a:rPr>
              <a:t>Which Degree to choose</a:t>
            </a:r>
          </a:p>
        </p:txBody>
      </p:sp>
      <p:pic>
        <p:nvPicPr>
          <p:cNvPr id="10" name="Picture 9">
            <a:extLst>
              <a:ext uri="{FF2B5EF4-FFF2-40B4-BE49-F238E27FC236}">
                <a16:creationId xmlns:a16="http://schemas.microsoft.com/office/drawing/2014/main" id="{4B0D3495-870B-44BE-8E20-B0F468B8D1C2}"/>
              </a:ext>
            </a:extLst>
          </p:cNvPr>
          <p:cNvPicPr>
            <a:picLocks noChangeAspect="1"/>
          </p:cNvPicPr>
          <p:nvPr/>
        </p:nvPicPr>
        <p:blipFill>
          <a:blip r:embed="rId3"/>
          <a:stretch>
            <a:fillRect/>
          </a:stretch>
        </p:blipFill>
        <p:spPr>
          <a:xfrm>
            <a:off x="547937" y="1905712"/>
            <a:ext cx="7606801" cy="3760150"/>
          </a:xfrm>
          <a:prstGeom prst="rect">
            <a:avLst/>
          </a:prstGeom>
        </p:spPr>
      </p:pic>
    </p:spTree>
    <p:extLst>
      <p:ext uri="{BB962C8B-B14F-4D97-AF65-F5344CB8AC3E}">
        <p14:creationId xmlns:p14="http://schemas.microsoft.com/office/powerpoint/2010/main" val="3394715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17D4C30-7C2B-46FB-AA68-41E2A0F369C3}"/>
              </a:ext>
            </a:extLst>
          </p:cNvPr>
          <p:cNvPicPr>
            <a:picLocks noChangeAspect="1"/>
          </p:cNvPicPr>
          <p:nvPr/>
        </p:nvPicPr>
        <p:blipFill>
          <a:blip r:embed="rId2"/>
          <a:stretch>
            <a:fillRect/>
          </a:stretch>
        </p:blipFill>
        <p:spPr>
          <a:xfrm>
            <a:off x="1110952" y="1895699"/>
            <a:ext cx="2888479" cy="2832081"/>
          </a:xfrm>
          <a:prstGeom prst="rect">
            <a:avLst/>
          </a:prstGeom>
        </p:spPr>
      </p:pic>
      <p:pic>
        <p:nvPicPr>
          <p:cNvPr id="11" name="Picture 10">
            <a:extLst>
              <a:ext uri="{FF2B5EF4-FFF2-40B4-BE49-F238E27FC236}">
                <a16:creationId xmlns:a16="http://schemas.microsoft.com/office/drawing/2014/main" id="{F54B369A-E828-425C-8D0E-7B9D47A1D7E0}"/>
              </a:ext>
            </a:extLst>
          </p:cNvPr>
          <p:cNvPicPr>
            <a:picLocks noChangeAspect="1"/>
          </p:cNvPicPr>
          <p:nvPr/>
        </p:nvPicPr>
        <p:blipFill>
          <a:blip r:embed="rId3"/>
          <a:stretch>
            <a:fillRect/>
          </a:stretch>
        </p:blipFill>
        <p:spPr>
          <a:xfrm>
            <a:off x="8021654" y="1895699"/>
            <a:ext cx="3365573" cy="2832081"/>
          </a:xfrm>
          <a:prstGeom prst="rect">
            <a:avLst/>
          </a:prstGeom>
        </p:spPr>
      </p:pic>
      <p:pic>
        <p:nvPicPr>
          <p:cNvPr id="15" name="Picture 14">
            <a:extLst>
              <a:ext uri="{FF2B5EF4-FFF2-40B4-BE49-F238E27FC236}">
                <a16:creationId xmlns:a16="http://schemas.microsoft.com/office/drawing/2014/main" id="{116E8B28-03C4-4F40-A405-8D8339AC2EA5}"/>
              </a:ext>
            </a:extLst>
          </p:cNvPr>
          <p:cNvPicPr>
            <a:picLocks noChangeAspect="1"/>
          </p:cNvPicPr>
          <p:nvPr/>
        </p:nvPicPr>
        <p:blipFill>
          <a:blip r:embed="rId4"/>
          <a:stretch>
            <a:fillRect/>
          </a:stretch>
        </p:blipFill>
        <p:spPr>
          <a:xfrm>
            <a:off x="4469607" y="1940808"/>
            <a:ext cx="3081871" cy="2741861"/>
          </a:xfrm>
          <a:prstGeom prst="rect">
            <a:avLst/>
          </a:prstGeom>
        </p:spPr>
      </p:pic>
      <p:sp>
        <p:nvSpPr>
          <p:cNvPr id="16" name="TextBox 15">
            <a:extLst>
              <a:ext uri="{FF2B5EF4-FFF2-40B4-BE49-F238E27FC236}">
                <a16:creationId xmlns:a16="http://schemas.microsoft.com/office/drawing/2014/main" id="{80EAFE4D-63B7-45C0-A10F-CA7108C018D0}"/>
              </a:ext>
            </a:extLst>
          </p:cNvPr>
          <p:cNvSpPr txBox="1"/>
          <p:nvPr/>
        </p:nvSpPr>
        <p:spPr>
          <a:xfrm>
            <a:off x="1025495" y="1249368"/>
            <a:ext cx="10361732" cy="646331"/>
          </a:xfrm>
          <a:prstGeom prst="rect">
            <a:avLst/>
          </a:prstGeom>
          <a:solidFill>
            <a:schemeClr val="bg1"/>
          </a:solidFill>
        </p:spPr>
        <p:txBody>
          <a:bodyPr wrap="square" rtlCol="0">
            <a:spAutoFit/>
          </a:bodyPr>
          <a:lstStyle/>
          <a:p>
            <a:r>
              <a:rPr lang="fr-FR" dirty="0"/>
              <a:t>Polynomial Regression impose a global structure of the relationship, </a:t>
            </a:r>
            <a:r>
              <a:rPr lang="fr-FR" dirty="0" err="1"/>
              <a:t>this</a:t>
            </a:r>
            <a:r>
              <a:rPr lang="fr-FR" dirty="0"/>
              <a:t> </a:t>
            </a:r>
            <a:r>
              <a:rPr lang="fr-FR" dirty="0" err="1"/>
              <a:t>means</a:t>
            </a:r>
            <a:r>
              <a:rPr lang="fr-FR" dirty="0"/>
              <a:t> </a:t>
            </a:r>
            <a:r>
              <a:rPr lang="fr-FR" dirty="0" err="1"/>
              <a:t>that</a:t>
            </a:r>
            <a:r>
              <a:rPr lang="fr-FR" dirty="0"/>
              <a:t> if </a:t>
            </a:r>
            <a:r>
              <a:rPr lang="fr-FR" dirty="0" err="1"/>
              <a:t>we</a:t>
            </a:r>
            <a:r>
              <a:rPr lang="fr-FR" dirty="0"/>
              <a:t> </a:t>
            </a:r>
            <a:r>
              <a:rPr lang="fr-FR" dirty="0" err="1"/>
              <a:t>choose</a:t>
            </a:r>
            <a:r>
              <a:rPr lang="fr-FR" dirty="0"/>
              <a:t> the </a:t>
            </a:r>
            <a:r>
              <a:rPr lang="fr-FR" dirty="0" err="1"/>
              <a:t>degree</a:t>
            </a:r>
            <a:r>
              <a:rPr lang="fr-FR" dirty="0"/>
              <a:t> 3, </a:t>
            </a:r>
            <a:r>
              <a:rPr lang="fr-FR" dirty="0" err="1"/>
              <a:t>we</a:t>
            </a:r>
            <a:r>
              <a:rPr lang="fr-FR" dirty="0"/>
              <a:t> </a:t>
            </a:r>
            <a:r>
              <a:rPr lang="fr-FR" dirty="0" err="1"/>
              <a:t>condamn</a:t>
            </a:r>
            <a:r>
              <a:rPr lang="fr-FR" dirty="0"/>
              <a:t> the </a:t>
            </a:r>
            <a:r>
              <a:rPr lang="fr-FR" dirty="0" err="1"/>
              <a:t>entire</a:t>
            </a:r>
            <a:r>
              <a:rPr lang="fr-FR" dirty="0"/>
              <a:t> relation to </a:t>
            </a:r>
            <a:r>
              <a:rPr lang="fr-FR" dirty="0" err="1"/>
              <a:t>cubic</a:t>
            </a:r>
            <a:r>
              <a:rPr lang="fr-FR" dirty="0"/>
              <a:t>.</a:t>
            </a:r>
            <a:endParaRPr lang="en-US" dirty="0"/>
          </a:p>
        </p:txBody>
      </p:sp>
      <p:pic>
        <p:nvPicPr>
          <p:cNvPr id="18" name="Picture 17">
            <a:extLst>
              <a:ext uri="{FF2B5EF4-FFF2-40B4-BE49-F238E27FC236}">
                <a16:creationId xmlns:a16="http://schemas.microsoft.com/office/drawing/2014/main" id="{7EBA61D1-B426-471F-9535-15E366CE1709}"/>
              </a:ext>
            </a:extLst>
          </p:cNvPr>
          <p:cNvPicPr>
            <a:picLocks noChangeAspect="1"/>
          </p:cNvPicPr>
          <p:nvPr/>
        </p:nvPicPr>
        <p:blipFill>
          <a:blip r:embed="rId5"/>
          <a:stretch>
            <a:fillRect/>
          </a:stretch>
        </p:blipFill>
        <p:spPr>
          <a:xfrm>
            <a:off x="1567396" y="4888693"/>
            <a:ext cx="722877" cy="1439877"/>
          </a:xfrm>
          <a:prstGeom prst="rect">
            <a:avLst/>
          </a:prstGeom>
        </p:spPr>
      </p:pic>
      <p:sp>
        <p:nvSpPr>
          <p:cNvPr id="19" name="Thought Bubble: Cloud 18">
            <a:extLst>
              <a:ext uri="{FF2B5EF4-FFF2-40B4-BE49-F238E27FC236}">
                <a16:creationId xmlns:a16="http://schemas.microsoft.com/office/drawing/2014/main" id="{8EE96634-9BA0-41BF-9ED8-65D582CA2BED}"/>
              </a:ext>
            </a:extLst>
          </p:cNvPr>
          <p:cNvSpPr/>
          <p:nvPr/>
        </p:nvSpPr>
        <p:spPr>
          <a:xfrm>
            <a:off x="2444097" y="4794191"/>
            <a:ext cx="5794049" cy="646331"/>
          </a:xfrm>
          <a:prstGeom prst="cloudCallou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Is </a:t>
            </a:r>
            <a:r>
              <a:rPr lang="fr-FR" dirty="0" err="1"/>
              <a:t>there</a:t>
            </a:r>
            <a:r>
              <a:rPr lang="fr-FR" dirty="0"/>
              <a:t> a </a:t>
            </a:r>
            <a:r>
              <a:rPr lang="fr-FR" dirty="0" err="1"/>
              <a:t>way</a:t>
            </a:r>
            <a:r>
              <a:rPr lang="fr-FR" dirty="0"/>
              <a:t> to </a:t>
            </a:r>
            <a:r>
              <a:rPr lang="fr-FR" dirty="0" err="1"/>
              <a:t>make</a:t>
            </a:r>
            <a:r>
              <a:rPr lang="fr-FR" dirty="0"/>
              <a:t> Polynomial in </a:t>
            </a:r>
            <a:r>
              <a:rPr lang="fr-FR" dirty="0" err="1"/>
              <a:t>pieces</a:t>
            </a:r>
            <a:endParaRPr lang="en-US" dirty="0"/>
          </a:p>
        </p:txBody>
      </p:sp>
      <p:sp>
        <p:nvSpPr>
          <p:cNvPr id="20" name="Rectangle: Rounded Corners 19">
            <a:extLst>
              <a:ext uri="{FF2B5EF4-FFF2-40B4-BE49-F238E27FC236}">
                <a16:creationId xmlns:a16="http://schemas.microsoft.com/office/drawing/2014/main" id="{ACB29F1A-9F9F-4E12-8317-0DEE89A057C8}"/>
              </a:ext>
            </a:extLst>
          </p:cNvPr>
          <p:cNvSpPr/>
          <p:nvPr/>
        </p:nvSpPr>
        <p:spPr>
          <a:xfrm>
            <a:off x="2805869" y="433270"/>
            <a:ext cx="6409345" cy="410517"/>
          </a:xfrm>
          <a:prstGeom prst="roundRect">
            <a:avLst/>
          </a:prstGeom>
          <a:solidFill>
            <a:srgbClr val="0070C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bg1"/>
                </a:solidFill>
              </a:rPr>
              <a:t>Is Polynomial enough</a:t>
            </a:r>
          </a:p>
        </p:txBody>
      </p:sp>
    </p:spTree>
    <p:extLst>
      <p:ext uri="{BB962C8B-B14F-4D97-AF65-F5344CB8AC3E}">
        <p14:creationId xmlns:p14="http://schemas.microsoft.com/office/powerpoint/2010/main" val="313310079"/>
      </p:ext>
    </p:extLst>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10499"/>
                                          </p:stCondLst>
                                        </p:cTn>
                                        <p:tgtEl>
                                          <p:spTgt spid="1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10499"/>
                                          </p:stCondLst>
                                        </p:cTn>
                                        <p:tgtEl>
                                          <p:spTgt spid="1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10499"/>
                                          </p:stCondLst>
                                        </p:cTn>
                                        <p:tgtEl>
                                          <p:spTgt spid="1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10499"/>
                                          </p:stCondLst>
                                        </p:cTn>
                                        <p:tgtEl>
                                          <p:spTgt spid="1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10499"/>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0C0548-6D0D-4110-B210-E3B31B376748}"/>
              </a:ext>
            </a:extLst>
          </p:cNvPr>
          <p:cNvPicPr>
            <a:picLocks noChangeAspect="1"/>
          </p:cNvPicPr>
          <p:nvPr/>
        </p:nvPicPr>
        <p:blipFill>
          <a:blip r:embed="rId2"/>
          <a:stretch>
            <a:fillRect/>
          </a:stretch>
        </p:blipFill>
        <p:spPr>
          <a:xfrm>
            <a:off x="1097280" y="2692730"/>
            <a:ext cx="4657725" cy="2528750"/>
          </a:xfrm>
          <a:prstGeom prst="rect">
            <a:avLst/>
          </a:prstGeom>
        </p:spPr>
      </p:pic>
      <p:sp>
        <p:nvSpPr>
          <p:cNvPr id="6" name="TextBox 5">
            <a:extLst>
              <a:ext uri="{FF2B5EF4-FFF2-40B4-BE49-F238E27FC236}">
                <a16:creationId xmlns:a16="http://schemas.microsoft.com/office/drawing/2014/main" id="{C50B3B21-7A5D-4F45-908D-5D4857B15235}"/>
              </a:ext>
            </a:extLst>
          </p:cNvPr>
          <p:cNvSpPr txBox="1"/>
          <p:nvPr/>
        </p:nvSpPr>
        <p:spPr>
          <a:xfrm>
            <a:off x="1097280" y="1871529"/>
            <a:ext cx="10058400" cy="646331"/>
          </a:xfrm>
          <a:prstGeom prst="rect">
            <a:avLst/>
          </a:prstGeom>
          <a:noFill/>
        </p:spPr>
        <p:txBody>
          <a:bodyPr wrap="square" rtlCol="0">
            <a:spAutoFit/>
          </a:bodyPr>
          <a:lstStyle/>
          <a:p>
            <a:r>
              <a:rPr lang="fr-FR" dirty="0" err="1"/>
              <a:t>Instead</a:t>
            </a:r>
            <a:r>
              <a:rPr lang="fr-FR" dirty="0"/>
              <a:t> of </a:t>
            </a:r>
            <a:r>
              <a:rPr lang="fr-FR" dirty="0" err="1"/>
              <a:t>fitting</a:t>
            </a:r>
            <a:r>
              <a:rPr lang="fr-FR" dirty="0"/>
              <a:t> a </a:t>
            </a:r>
            <a:r>
              <a:rPr lang="fr-FR" dirty="0" err="1"/>
              <a:t>plynomial</a:t>
            </a:r>
            <a:r>
              <a:rPr lang="fr-FR" dirty="0"/>
              <a:t> </a:t>
            </a:r>
            <a:r>
              <a:rPr lang="fr-FR" dirty="0" err="1"/>
              <a:t>globally</a:t>
            </a:r>
            <a:r>
              <a:rPr lang="fr-FR" dirty="0"/>
              <a:t> over the </a:t>
            </a:r>
            <a:r>
              <a:rPr lang="fr-FR" dirty="0" err="1"/>
              <a:t>entire</a:t>
            </a:r>
            <a:r>
              <a:rPr lang="fr-FR" dirty="0"/>
              <a:t> range of x, fit multiple polynomial </a:t>
            </a:r>
            <a:r>
              <a:rPr lang="fr-FR" dirty="0" err="1"/>
              <a:t>locally</a:t>
            </a:r>
            <a:r>
              <a:rPr lang="fr-FR" dirty="0"/>
              <a:t> in </a:t>
            </a:r>
            <a:r>
              <a:rPr lang="fr-FR" dirty="0" err="1"/>
              <a:t>different</a:t>
            </a:r>
            <a:r>
              <a:rPr lang="fr-FR" dirty="0"/>
              <a:t> </a:t>
            </a:r>
            <a:r>
              <a:rPr lang="fr-FR" dirty="0" err="1"/>
              <a:t>regions</a:t>
            </a:r>
            <a:r>
              <a:rPr lang="fr-FR" dirty="0"/>
              <a:t> of x</a:t>
            </a:r>
            <a:endParaRPr lang="en-US" dirty="0"/>
          </a:p>
        </p:txBody>
      </p:sp>
      <p:pic>
        <p:nvPicPr>
          <p:cNvPr id="8" name="Picture 7">
            <a:extLst>
              <a:ext uri="{FF2B5EF4-FFF2-40B4-BE49-F238E27FC236}">
                <a16:creationId xmlns:a16="http://schemas.microsoft.com/office/drawing/2014/main" id="{B9FDAC46-283F-43CB-9744-8BE5C77D7B86}"/>
              </a:ext>
            </a:extLst>
          </p:cNvPr>
          <p:cNvPicPr>
            <a:picLocks noChangeAspect="1"/>
          </p:cNvPicPr>
          <p:nvPr/>
        </p:nvPicPr>
        <p:blipFill>
          <a:blip r:embed="rId3"/>
          <a:stretch>
            <a:fillRect/>
          </a:stretch>
        </p:blipFill>
        <p:spPr>
          <a:xfrm>
            <a:off x="649480" y="5362166"/>
            <a:ext cx="5520584" cy="913064"/>
          </a:xfrm>
          <a:prstGeom prst="rect">
            <a:avLst/>
          </a:prstGeom>
        </p:spPr>
      </p:pic>
      <p:sp>
        <p:nvSpPr>
          <p:cNvPr id="9" name="Rectangle 8">
            <a:extLst>
              <a:ext uri="{FF2B5EF4-FFF2-40B4-BE49-F238E27FC236}">
                <a16:creationId xmlns:a16="http://schemas.microsoft.com/office/drawing/2014/main" id="{ACC0D83F-65D8-4CF1-B010-45DF8CDF5BCB}"/>
              </a:ext>
            </a:extLst>
          </p:cNvPr>
          <p:cNvSpPr/>
          <p:nvPr/>
        </p:nvSpPr>
        <p:spPr>
          <a:xfrm>
            <a:off x="3503776" y="3634260"/>
            <a:ext cx="153824" cy="9913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4237970E-3CC7-4054-A6ED-E45389CC664B}"/>
              </a:ext>
            </a:extLst>
          </p:cNvPr>
          <p:cNvCxnSpPr>
            <a:cxnSpLocks/>
          </p:cNvCxnSpPr>
          <p:nvPr/>
        </p:nvCxnSpPr>
        <p:spPr>
          <a:xfrm>
            <a:off x="3572142" y="4748884"/>
            <a:ext cx="1406639" cy="925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05493376-DBFD-4495-A388-C3017205096C}"/>
              </a:ext>
            </a:extLst>
          </p:cNvPr>
          <p:cNvSpPr/>
          <p:nvPr/>
        </p:nvSpPr>
        <p:spPr>
          <a:xfrm>
            <a:off x="4978781" y="4625572"/>
            <a:ext cx="776224" cy="5554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rgbClr val="FF0000"/>
                </a:solidFill>
              </a:rPr>
              <a:t>KNOT</a:t>
            </a:r>
            <a:endParaRPr lang="en-US" sz="1200" dirty="0">
              <a:solidFill>
                <a:srgbClr val="FF0000"/>
              </a:solidFill>
            </a:endParaRPr>
          </a:p>
        </p:txBody>
      </p:sp>
      <p:sp>
        <p:nvSpPr>
          <p:cNvPr id="14" name="Rectangle: Rounded Corners 13">
            <a:extLst>
              <a:ext uri="{FF2B5EF4-FFF2-40B4-BE49-F238E27FC236}">
                <a16:creationId xmlns:a16="http://schemas.microsoft.com/office/drawing/2014/main" id="{9569D9FB-F57B-4ED7-A2E3-724C8AEF2157}"/>
              </a:ext>
            </a:extLst>
          </p:cNvPr>
          <p:cNvSpPr/>
          <p:nvPr/>
        </p:nvSpPr>
        <p:spPr>
          <a:xfrm>
            <a:off x="2805869" y="433270"/>
            <a:ext cx="6409345" cy="410517"/>
          </a:xfrm>
          <a:prstGeom prst="roundRect">
            <a:avLst/>
          </a:prstGeom>
          <a:solidFill>
            <a:srgbClr val="0070C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bg1"/>
                </a:solidFill>
              </a:rPr>
              <a:t>Spline Regression</a:t>
            </a:r>
          </a:p>
        </p:txBody>
      </p:sp>
      <p:cxnSp>
        <p:nvCxnSpPr>
          <p:cNvPr id="17" name="Straight Arrow Connector 16">
            <a:extLst>
              <a:ext uri="{FF2B5EF4-FFF2-40B4-BE49-F238E27FC236}">
                <a16:creationId xmlns:a16="http://schemas.microsoft.com/office/drawing/2014/main" id="{3611EA8D-B005-47E8-BDA4-18E20918D787}"/>
              </a:ext>
            </a:extLst>
          </p:cNvPr>
          <p:cNvCxnSpPr/>
          <p:nvPr/>
        </p:nvCxnSpPr>
        <p:spPr>
          <a:xfrm>
            <a:off x="3691783" y="3850108"/>
            <a:ext cx="3426864" cy="4358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59CEB6C-D2FB-407A-A8FE-E0E50BFA3DCF}"/>
              </a:ext>
            </a:extLst>
          </p:cNvPr>
          <p:cNvSpPr/>
          <p:nvPr/>
        </p:nvSpPr>
        <p:spPr>
          <a:xfrm>
            <a:off x="7118647" y="3950857"/>
            <a:ext cx="2615013" cy="54068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Unnatural</a:t>
            </a:r>
            <a:r>
              <a:rPr lang="fr-FR" dirty="0"/>
              <a:t> </a:t>
            </a:r>
            <a:r>
              <a:rPr lang="fr-FR" dirty="0" err="1"/>
              <a:t>discontinuity</a:t>
            </a:r>
            <a:r>
              <a:rPr lang="fr-FR" dirty="0"/>
              <a:t> </a:t>
            </a:r>
            <a:endParaRPr lang="en-US" dirty="0"/>
          </a:p>
        </p:txBody>
      </p:sp>
      <p:sp>
        <p:nvSpPr>
          <p:cNvPr id="19" name="Rectangle 18">
            <a:extLst>
              <a:ext uri="{FF2B5EF4-FFF2-40B4-BE49-F238E27FC236}">
                <a16:creationId xmlns:a16="http://schemas.microsoft.com/office/drawing/2014/main" id="{93F5228B-624C-4DE4-990E-E5E35AF7E52E}"/>
              </a:ext>
            </a:extLst>
          </p:cNvPr>
          <p:cNvSpPr/>
          <p:nvPr/>
        </p:nvSpPr>
        <p:spPr>
          <a:xfrm>
            <a:off x="7453643" y="4592288"/>
            <a:ext cx="3766985" cy="5406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Can </a:t>
            </a:r>
            <a:r>
              <a:rPr lang="fr-FR" dirty="0" err="1"/>
              <a:t>be</a:t>
            </a:r>
            <a:r>
              <a:rPr lang="fr-FR" dirty="0"/>
              <a:t> </a:t>
            </a:r>
            <a:r>
              <a:rPr lang="fr-FR" dirty="0" err="1"/>
              <a:t>fixed</a:t>
            </a:r>
            <a:r>
              <a:rPr lang="fr-FR" dirty="0"/>
              <a:t> </a:t>
            </a:r>
            <a:r>
              <a:rPr lang="fr-FR" dirty="0" err="1"/>
              <a:t>with</a:t>
            </a:r>
            <a:r>
              <a:rPr lang="fr-FR" dirty="0"/>
              <a:t> </a:t>
            </a:r>
            <a:r>
              <a:rPr lang="fr-FR" dirty="0" err="1"/>
              <a:t>Constraints</a:t>
            </a:r>
            <a:endParaRPr lang="en-US" dirty="0"/>
          </a:p>
        </p:txBody>
      </p:sp>
    </p:spTree>
    <p:extLst>
      <p:ext uri="{BB962C8B-B14F-4D97-AF65-F5344CB8AC3E}">
        <p14:creationId xmlns:p14="http://schemas.microsoft.com/office/powerpoint/2010/main" val="2174659135"/>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02AC6A-7FDF-4E4D-9A86-B41954774AE4}"/>
              </a:ext>
            </a:extLst>
          </p:cNvPr>
          <p:cNvPicPr>
            <a:picLocks noChangeAspect="1"/>
          </p:cNvPicPr>
          <p:nvPr/>
        </p:nvPicPr>
        <p:blipFill>
          <a:blip r:embed="rId2"/>
          <a:stretch>
            <a:fillRect/>
          </a:stretch>
        </p:blipFill>
        <p:spPr>
          <a:xfrm>
            <a:off x="1786071" y="2264636"/>
            <a:ext cx="8417608" cy="3610853"/>
          </a:xfrm>
          <a:prstGeom prst="rect">
            <a:avLst/>
          </a:prstGeom>
        </p:spPr>
      </p:pic>
      <p:sp>
        <p:nvSpPr>
          <p:cNvPr id="6" name="Rectangle: Rounded Corners 5">
            <a:extLst>
              <a:ext uri="{FF2B5EF4-FFF2-40B4-BE49-F238E27FC236}">
                <a16:creationId xmlns:a16="http://schemas.microsoft.com/office/drawing/2014/main" id="{36594176-147C-4806-88D5-FEF33A72350A}"/>
              </a:ext>
            </a:extLst>
          </p:cNvPr>
          <p:cNvSpPr/>
          <p:nvPr/>
        </p:nvSpPr>
        <p:spPr>
          <a:xfrm>
            <a:off x="2558041" y="777252"/>
            <a:ext cx="6409345" cy="410517"/>
          </a:xfrm>
          <a:prstGeom prst="roundRect">
            <a:avLst/>
          </a:prstGeom>
          <a:solidFill>
            <a:srgbClr val="0070C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bg1"/>
                </a:solidFill>
              </a:rPr>
              <a:t>Spline Regression</a:t>
            </a:r>
          </a:p>
        </p:txBody>
      </p:sp>
    </p:spTree>
    <p:extLst>
      <p:ext uri="{BB962C8B-B14F-4D97-AF65-F5344CB8AC3E}">
        <p14:creationId xmlns:p14="http://schemas.microsoft.com/office/powerpoint/2010/main" val="2391014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232CEC7-6D52-421F-B242-7911AF9B0B89}"/>
              </a:ext>
            </a:extLst>
          </p:cNvPr>
          <p:cNvSpPr/>
          <p:nvPr/>
        </p:nvSpPr>
        <p:spPr>
          <a:xfrm>
            <a:off x="2722716" y="2513828"/>
            <a:ext cx="6409345" cy="800872"/>
          </a:xfrm>
          <a:prstGeom prst="roundRect">
            <a:avLst/>
          </a:prstGeom>
          <a:solidFill>
            <a:srgbClr val="0070C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a:solidFill>
                  <a:schemeClr val="bg1"/>
                </a:solidFill>
              </a:rPr>
              <a:t>Factor Variables in Regression</a:t>
            </a:r>
            <a:endParaRPr lang="en-US" dirty="0">
              <a:solidFill>
                <a:schemeClr val="bg1"/>
              </a:solidFill>
            </a:endParaRPr>
          </a:p>
        </p:txBody>
      </p:sp>
    </p:spTree>
    <p:extLst>
      <p:ext uri="{BB962C8B-B14F-4D97-AF65-F5344CB8AC3E}">
        <p14:creationId xmlns:p14="http://schemas.microsoft.com/office/powerpoint/2010/main" val="4013474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B9ACB0-2503-4206-B651-4997B66461E2}"/>
              </a:ext>
            </a:extLst>
          </p:cNvPr>
          <p:cNvPicPr>
            <a:picLocks noChangeAspect="1"/>
          </p:cNvPicPr>
          <p:nvPr/>
        </p:nvPicPr>
        <p:blipFill>
          <a:blip r:embed="rId2"/>
          <a:stretch>
            <a:fillRect/>
          </a:stretch>
        </p:blipFill>
        <p:spPr>
          <a:xfrm>
            <a:off x="7517363" y="2122027"/>
            <a:ext cx="2343150" cy="2266948"/>
          </a:xfrm>
          <a:prstGeom prst="rect">
            <a:avLst/>
          </a:prstGeom>
        </p:spPr>
      </p:pic>
      <p:pic>
        <p:nvPicPr>
          <p:cNvPr id="5" name="Picture 4">
            <a:extLst>
              <a:ext uri="{FF2B5EF4-FFF2-40B4-BE49-F238E27FC236}">
                <a16:creationId xmlns:a16="http://schemas.microsoft.com/office/drawing/2014/main" id="{D8F541E0-8360-4FA2-B513-94F53B8CF094}"/>
              </a:ext>
            </a:extLst>
          </p:cNvPr>
          <p:cNvPicPr>
            <a:picLocks noChangeAspect="1"/>
          </p:cNvPicPr>
          <p:nvPr/>
        </p:nvPicPr>
        <p:blipFill>
          <a:blip r:embed="rId3"/>
          <a:stretch>
            <a:fillRect/>
          </a:stretch>
        </p:blipFill>
        <p:spPr>
          <a:xfrm>
            <a:off x="1721890" y="2122027"/>
            <a:ext cx="2343149" cy="2266949"/>
          </a:xfrm>
          <a:prstGeom prst="rect">
            <a:avLst/>
          </a:prstGeom>
        </p:spPr>
      </p:pic>
      <p:sp>
        <p:nvSpPr>
          <p:cNvPr id="6" name="TextBox 5">
            <a:extLst>
              <a:ext uri="{FF2B5EF4-FFF2-40B4-BE49-F238E27FC236}">
                <a16:creationId xmlns:a16="http://schemas.microsoft.com/office/drawing/2014/main" id="{1761D588-ABFA-4BB6-9C0D-59E0D12B76DE}"/>
              </a:ext>
            </a:extLst>
          </p:cNvPr>
          <p:cNvSpPr txBox="1"/>
          <p:nvPr/>
        </p:nvSpPr>
        <p:spPr>
          <a:xfrm>
            <a:off x="1097280" y="3213556"/>
            <a:ext cx="542925" cy="261610"/>
          </a:xfrm>
          <a:prstGeom prst="rect">
            <a:avLst/>
          </a:prstGeom>
          <a:noFill/>
        </p:spPr>
        <p:txBody>
          <a:bodyPr wrap="square" rtlCol="0">
            <a:spAutoFit/>
          </a:bodyPr>
          <a:lstStyle/>
          <a:p>
            <a:r>
              <a:rPr lang="fr-FR" sz="1100" dirty="0"/>
              <a:t>Age</a:t>
            </a:r>
            <a:endParaRPr lang="en-US" sz="1100" dirty="0"/>
          </a:p>
        </p:txBody>
      </p:sp>
      <p:sp>
        <p:nvSpPr>
          <p:cNvPr id="7" name="TextBox 6">
            <a:extLst>
              <a:ext uri="{FF2B5EF4-FFF2-40B4-BE49-F238E27FC236}">
                <a16:creationId xmlns:a16="http://schemas.microsoft.com/office/drawing/2014/main" id="{1B135EEC-395E-4277-BCB4-43535D371138}"/>
              </a:ext>
            </a:extLst>
          </p:cNvPr>
          <p:cNvSpPr txBox="1"/>
          <p:nvPr/>
        </p:nvSpPr>
        <p:spPr>
          <a:xfrm>
            <a:off x="6826220" y="2998113"/>
            <a:ext cx="542925" cy="430887"/>
          </a:xfrm>
          <a:prstGeom prst="rect">
            <a:avLst/>
          </a:prstGeom>
          <a:noFill/>
        </p:spPr>
        <p:txBody>
          <a:bodyPr wrap="square" rtlCol="0">
            <a:spAutoFit/>
          </a:bodyPr>
          <a:lstStyle/>
          <a:p>
            <a:pPr algn="ctr"/>
            <a:r>
              <a:rPr lang="fr-FR" sz="1100" dirty="0"/>
              <a:t>House </a:t>
            </a:r>
            <a:br>
              <a:rPr lang="fr-FR" sz="1100" dirty="0"/>
            </a:br>
            <a:r>
              <a:rPr lang="fr-FR" sz="1100" dirty="0"/>
              <a:t>Size</a:t>
            </a:r>
            <a:endParaRPr lang="en-US" sz="1100" dirty="0"/>
          </a:p>
        </p:txBody>
      </p:sp>
      <p:sp>
        <p:nvSpPr>
          <p:cNvPr id="8" name="TextBox 7">
            <a:extLst>
              <a:ext uri="{FF2B5EF4-FFF2-40B4-BE49-F238E27FC236}">
                <a16:creationId xmlns:a16="http://schemas.microsoft.com/office/drawing/2014/main" id="{2B850982-F95F-480D-B398-0F4303879533}"/>
              </a:ext>
            </a:extLst>
          </p:cNvPr>
          <p:cNvSpPr txBox="1"/>
          <p:nvPr/>
        </p:nvSpPr>
        <p:spPr>
          <a:xfrm>
            <a:off x="2060024" y="4388975"/>
            <a:ext cx="1216576" cy="261610"/>
          </a:xfrm>
          <a:prstGeom prst="rect">
            <a:avLst/>
          </a:prstGeom>
          <a:noFill/>
        </p:spPr>
        <p:txBody>
          <a:bodyPr wrap="square" rtlCol="0">
            <a:spAutoFit/>
          </a:bodyPr>
          <a:lstStyle/>
          <a:p>
            <a:pPr algn="ctr"/>
            <a:r>
              <a:rPr lang="fr-FR" sz="1100" dirty="0"/>
              <a:t>Sales Price</a:t>
            </a:r>
            <a:endParaRPr lang="en-US" sz="1100" dirty="0"/>
          </a:p>
        </p:txBody>
      </p:sp>
      <p:sp>
        <p:nvSpPr>
          <p:cNvPr id="9" name="TextBox 8">
            <a:extLst>
              <a:ext uri="{FF2B5EF4-FFF2-40B4-BE49-F238E27FC236}">
                <a16:creationId xmlns:a16="http://schemas.microsoft.com/office/drawing/2014/main" id="{89453190-465A-4990-8CE5-FF0E9F7CB4F9}"/>
              </a:ext>
            </a:extLst>
          </p:cNvPr>
          <p:cNvSpPr txBox="1"/>
          <p:nvPr/>
        </p:nvSpPr>
        <p:spPr>
          <a:xfrm>
            <a:off x="7698826" y="4388975"/>
            <a:ext cx="1216576" cy="261610"/>
          </a:xfrm>
          <a:prstGeom prst="rect">
            <a:avLst/>
          </a:prstGeom>
          <a:noFill/>
        </p:spPr>
        <p:txBody>
          <a:bodyPr wrap="square" rtlCol="0">
            <a:spAutoFit/>
          </a:bodyPr>
          <a:lstStyle/>
          <a:p>
            <a:pPr algn="ctr"/>
            <a:r>
              <a:rPr lang="fr-FR" sz="1100" dirty="0"/>
              <a:t>Sales Price</a:t>
            </a:r>
            <a:endParaRPr lang="en-US" sz="1100" dirty="0"/>
          </a:p>
        </p:txBody>
      </p:sp>
      <p:sp>
        <p:nvSpPr>
          <p:cNvPr id="10" name="TextBox 9">
            <a:extLst>
              <a:ext uri="{FF2B5EF4-FFF2-40B4-BE49-F238E27FC236}">
                <a16:creationId xmlns:a16="http://schemas.microsoft.com/office/drawing/2014/main" id="{EFA52B0C-280E-4E3D-BEE2-38FE1560132C}"/>
              </a:ext>
            </a:extLst>
          </p:cNvPr>
          <p:cNvSpPr txBox="1"/>
          <p:nvPr/>
        </p:nvSpPr>
        <p:spPr>
          <a:xfrm>
            <a:off x="3631651" y="5389100"/>
            <a:ext cx="4950374" cy="338554"/>
          </a:xfrm>
          <a:prstGeom prst="rect">
            <a:avLst/>
          </a:prstGeom>
          <a:noFill/>
        </p:spPr>
        <p:txBody>
          <a:bodyPr wrap="square" rtlCol="0">
            <a:spAutoFit/>
          </a:bodyPr>
          <a:lstStyle/>
          <a:p>
            <a:pPr algn="ctr"/>
            <a:r>
              <a:rPr lang="fr-FR" sz="1600" dirty="0"/>
              <a:t>Sales Price= </a:t>
            </a:r>
            <a:r>
              <a:rPr lang="fr-FR" sz="1600" dirty="0">
                <a:solidFill>
                  <a:srgbClr val="0070C0"/>
                </a:solidFill>
              </a:rPr>
              <a:t>b0</a:t>
            </a:r>
            <a:r>
              <a:rPr lang="fr-FR" sz="1600" dirty="0"/>
              <a:t> + </a:t>
            </a:r>
            <a:r>
              <a:rPr lang="fr-FR" sz="1600" dirty="0">
                <a:solidFill>
                  <a:srgbClr val="0070C0"/>
                </a:solidFill>
              </a:rPr>
              <a:t>b1</a:t>
            </a:r>
            <a:r>
              <a:rPr lang="fr-FR" sz="1600" dirty="0"/>
              <a:t>*</a:t>
            </a:r>
            <a:r>
              <a:rPr lang="fr-FR" sz="1600" dirty="0">
                <a:solidFill>
                  <a:srgbClr val="00B050"/>
                </a:solidFill>
              </a:rPr>
              <a:t>House Size </a:t>
            </a:r>
            <a:r>
              <a:rPr lang="fr-FR" sz="1600" dirty="0"/>
              <a:t>–</a:t>
            </a:r>
            <a:r>
              <a:rPr lang="fr-FR" sz="1600" dirty="0">
                <a:solidFill>
                  <a:srgbClr val="0070C0"/>
                </a:solidFill>
              </a:rPr>
              <a:t>b2</a:t>
            </a:r>
            <a:r>
              <a:rPr lang="fr-FR" sz="1600" dirty="0"/>
              <a:t>*</a:t>
            </a:r>
            <a:r>
              <a:rPr lang="fr-FR" sz="1600" dirty="0">
                <a:solidFill>
                  <a:srgbClr val="FF0000"/>
                </a:solidFill>
              </a:rPr>
              <a:t>Age</a:t>
            </a:r>
            <a:endParaRPr lang="en-US" sz="1600" dirty="0">
              <a:solidFill>
                <a:srgbClr val="FF0000"/>
              </a:solidFill>
            </a:endParaRPr>
          </a:p>
        </p:txBody>
      </p:sp>
      <p:sp>
        <p:nvSpPr>
          <p:cNvPr id="11" name="Rectangle: Rounded Corners 10">
            <a:extLst>
              <a:ext uri="{FF2B5EF4-FFF2-40B4-BE49-F238E27FC236}">
                <a16:creationId xmlns:a16="http://schemas.microsoft.com/office/drawing/2014/main" id="{FD9CF36B-4E1B-44BA-972B-39E2606791AA}"/>
              </a:ext>
            </a:extLst>
          </p:cNvPr>
          <p:cNvSpPr/>
          <p:nvPr/>
        </p:nvSpPr>
        <p:spPr>
          <a:xfrm>
            <a:off x="2532504" y="783647"/>
            <a:ext cx="6409345" cy="410517"/>
          </a:xfrm>
          <a:prstGeom prst="roundRect">
            <a:avLst/>
          </a:prstGeom>
          <a:solidFill>
            <a:srgbClr val="0070C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a:solidFill>
                  <a:schemeClr val="bg1"/>
                </a:solidFill>
              </a:rPr>
              <a:t>Regression Equation</a:t>
            </a:r>
            <a:endParaRPr lang="en-US" dirty="0">
              <a:solidFill>
                <a:schemeClr val="bg1"/>
              </a:solidFill>
            </a:endParaRPr>
          </a:p>
        </p:txBody>
      </p:sp>
    </p:spTree>
    <p:extLst>
      <p:ext uri="{BB962C8B-B14F-4D97-AF65-F5344CB8AC3E}">
        <p14:creationId xmlns:p14="http://schemas.microsoft.com/office/powerpoint/2010/main" val="1381765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6AFFE33-CD6B-4CFA-B048-44320919D9BE}"/>
              </a:ext>
            </a:extLst>
          </p:cNvPr>
          <p:cNvSpPr/>
          <p:nvPr/>
        </p:nvSpPr>
        <p:spPr>
          <a:xfrm>
            <a:off x="2532504" y="783647"/>
            <a:ext cx="6409345" cy="410517"/>
          </a:xfrm>
          <a:prstGeom prst="roundRect">
            <a:avLst/>
          </a:prstGeom>
          <a:solidFill>
            <a:srgbClr val="0070C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a:solidFill>
                  <a:schemeClr val="bg1"/>
                </a:solidFill>
              </a:rPr>
              <a:t>Factor Variables in Regression</a:t>
            </a:r>
            <a:endParaRPr lang="en-US" dirty="0">
              <a:solidFill>
                <a:schemeClr val="bg1"/>
              </a:solidFill>
            </a:endParaRPr>
          </a:p>
        </p:txBody>
      </p:sp>
      <p:sp>
        <p:nvSpPr>
          <p:cNvPr id="6" name="TextBox 5">
            <a:extLst>
              <a:ext uri="{FF2B5EF4-FFF2-40B4-BE49-F238E27FC236}">
                <a16:creationId xmlns:a16="http://schemas.microsoft.com/office/drawing/2014/main" id="{F9D97A08-4329-4A17-8AA3-21E4B01E2628}"/>
              </a:ext>
            </a:extLst>
          </p:cNvPr>
          <p:cNvSpPr txBox="1"/>
          <p:nvPr/>
        </p:nvSpPr>
        <p:spPr>
          <a:xfrm>
            <a:off x="988291" y="1880122"/>
            <a:ext cx="10972800" cy="1754326"/>
          </a:xfrm>
          <a:prstGeom prst="rect">
            <a:avLst/>
          </a:prstGeom>
          <a:noFill/>
        </p:spPr>
        <p:txBody>
          <a:bodyPr wrap="square">
            <a:spAutoFit/>
          </a:bodyPr>
          <a:lstStyle/>
          <a:p>
            <a:r>
              <a:rPr lang="en-US" dirty="0"/>
              <a:t>Factor variables, also termed categorical variables, take on a limited number of discrete values. For example, a loan purpose can be “debt consolidation,” “wedding,” “car,” and so on. The binary (yes/no) variable, also called an indicator variable, is a special case of a factor variable. Regression requires numerical inputs, so factor variables need to be recoded to use in the model. The most common approach is to convert a variable into a set of binary dummy variables.</a:t>
            </a:r>
          </a:p>
          <a:p>
            <a:endParaRPr lang="en-US" dirty="0"/>
          </a:p>
        </p:txBody>
      </p:sp>
      <p:pic>
        <p:nvPicPr>
          <p:cNvPr id="8" name="Picture 7">
            <a:extLst>
              <a:ext uri="{FF2B5EF4-FFF2-40B4-BE49-F238E27FC236}">
                <a16:creationId xmlns:a16="http://schemas.microsoft.com/office/drawing/2014/main" id="{9CD84DA8-37E0-4B09-9AA5-B8811C8AC310}"/>
              </a:ext>
            </a:extLst>
          </p:cNvPr>
          <p:cNvPicPr>
            <a:picLocks noChangeAspect="1"/>
          </p:cNvPicPr>
          <p:nvPr/>
        </p:nvPicPr>
        <p:blipFill>
          <a:blip r:embed="rId2"/>
          <a:stretch>
            <a:fillRect/>
          </a:stretch>
        </p:blipFill>
        <p:spPr>
          <a:xfrm>
            <a:off x="988291" y="4597025"/>
            <a:ext cx="1306071" cy="1477328"/>
          </a:xfrm>
          <a:prstGeom prst="rect">
            <a:avLst/>
          </a:prstGeom>
        </p:spPr>
      </p:pic>
      <p:pic>
        <p:nvPicPr>
          <p:cNvPr id="10" name="Picture 9">
            <a:extLst>
              <a:ext uri="{FF2B5EF4-FFF2-40B4-BE49-F238E27FC236}">
                <a16:creationId xmlns:a16="http://schemas.microsoft.com/office/drawing/2014/main" id="{0AC80A38-A1E2-4E64-AFCA-D76581E37378}"/>
              </a:ext>
            </a:extLst>
          </p:cNvPr>
          <p:cNvPicPr>
            <a:picLocks noChangeAspect="1"/>
          </p:cNvPicPr>
          <p:nvPr/>
        </p:nvPicPr>
        <p:blipFill>
          <a:blip r:embed="rId3"/>
          <a:stretch>
            <a:fillRect/>
          </a:stretch>
        </p:blipFill>
        <p:spPr>
          <a:xfrm>
            <a:off x="5192464" y="4824026"/>
            <a:ext cx="2907828" cy="1267302"/>
          </a:xfrm>
          <a:prstGeom prst="rect">
            <a:avLst/>
          </a:prstGeom>
        </p:spPr>
      </p:pic>
      <p:sp>
        <p:nvSpPr>
          <p:cNvPr id="12" name="TextBox 11">
            <a:extLst>
              <a:ext uri="{FF2B5EF4-FFF2-40B4-BE49-F238E27FC236}">
                <a16:creationId xmlns:a16="http://schemas.microsoft.com/office/drawing/2014/main" id="{8D8DE33F-1CDB-4DFF-95EB-40F06CF049F7}"/>
              </a:ext>
            </a:extLst>
          </p:cNvPr>
          <p:cNvSpPr txBox="1"/>
          <p:nvPr/>
        </p:nvSpPr>
        <p:spPr>
          <a:xfrm>
            <a:off x="2061449" y="5134512"/>
            <a:ext cx="3269095" cy="646331"/>
          </a:xfrm>
          <a:prstGeom prst="rect">
            <a:avLst/>
          </a:prstGeom>
          <a:noFill/>
        </p:spPr>
        <p:txBody>
          <a:bodyPr wrap="square">
            <a:spAutoFit/>
          </a:bodyPr>
          <a:lstStyle/>
          <a:p>
            <a:pPr algn="l"/>
            <a:r>
              <a:rPr lang="en-US" sz="1200" b="0" i="0" u="none" strike="noStrike" baseline="0" dirty="0">
                <a:solidFill>
                  <a:srgbClr val="000089"/>
                </a:solidFill>
                <a:latin typeface="UbuntuMono-Regular"/>
              </a:rPr>
              <a:t>1-pd</a:t>
            </a:r>
            <a:r>
              <a:rPr lang="en-US" sz="1200" b="0" i="0" u="none" strike="noStrike" baseline="0" dirty="0">
                <a:solidFill>
                  <a:srgbClr val="555555"/>
                </a:solidFill>
                <a:latin typeface="UbuntuMono-Regular"/>
              </a:rPr>
              <a:t>.</a:t>
            </a:r>
            <a:r>
              <a:rPr lang="en-US" sz="1200" b="0" i="0" u="none" strike="noStrike" baseline="0" dirty="0">
                <a:solidFill>
                  <a:srgbClr val="000089"/>
                </a:solidFill>
                <a:latin typeface="UbuntuMono-Regular"/>
              </a:rPr>
              <a:t>get_dummies</a:t>
            </a:r>
            <a:r>
              <a:rPr lang="en-US" sz="1200" b="0" i="0" u="none" strike="noStrike" baseline="0" dirty="0">
                <a:solidFill>
                  <a:srgbClr val="000000"/>
                </a:solidFill>
                <a:latin typeface="UbuntuMono-Regular"/>
              </a:rPr>
              <a:t>(</a:t>
            </a:r>
            <a:r>
              <a:rPr lang="en-US" sz="1200" b="0" i="0" u="none" strike="noStrike" baseline="0" dirty="0">
                <a:solidFill>
                  <a:srgbClr val="000089"/>
                </a:solidFill>
                <a:latin typeface="UbuntuMono-Regular"/>
              </a:rPr>
              <a:t>house</a:t>
            </a:r>
            <a:r>
              <a:rPr lang="en-US" sz="1200" b="0" i="0" u="none" strike="noStrike" baseline="0" dirty="0">
                <a:solidFill>
                  <a:srgbClr val="000000"/>
                </a:solidFill>
                <a:latin typeface="UbuntuMono-Regular"/>
              </a:rPr>
              <a:t>[</a:t>
            </a:r>
            <a:r>
              <a:rPr lang="en-US" sz="1200" b="0" i="0" u="none" strike="noStrike" baseline="0" dirty="0">
                <a:solidFill>
                  <a:srgbClr val="CD3300"/>
                </a:solidFill>
                <a:latin typeface="UbuntuMono-Regular"/>
              </a:rPr>
              <a:t>'</a:t>
            </a:r>
            <a:r>
              <a:rPr lang="en-US" sz="1200" b="0" i="0" u="none" strike="noStrike" baseline="0" dirty="0" err="1">
                <a:solidFill>
                  <a:srgbClr val="CD3300"/>
                </a:solidFill>
                <a:latin typeface="UbuntuMono-Regular"/>
              </a:rPr>
              <a:t>PropertyType</a:t>
            </a:r>
            <a:r>
              <a:rPr lang="en-US" sz="1200" b="0" i="0" u="none" strike="noStrike" baseline="0" dirty="0">
                <a:solidFill>
                  <a:srgbClr val="CD3300"/>
                </a:solidFill>
                <a:latin typeface="UbuntuMono-Regular"/>
              </a:rPr>
              <a:t>'</a:t>
            </a:r>
            <a:r>
              <a:rPr lang="en-US" sz="1200" b="0" i="0" u="none" strike="noStrike" baseline="0" dirty="0">
                <a:solidFill>
                  <a:srgbClr val="000000"/>
                </a:solidFill>
                <a:latin typeface="UbuntuMono-Regular"/>
              </a:rPr>
              <a:t>])</a:t>
            </a:r>
            <a:r>
              <a:rPr lang="en-US" sz="1200" b="0" i="0" u="none" strike="noStrike" baseline="0" dirty="0">
                <a:solidFill>
                  <a:srgbClr val="555555"/>
                </a:solidFill>
                <a:latin typeface="UbuntuMono-Regular"/>
              </a:rPr>
              <a:t>.</a:t>
            </a:r>
            <a:r>
              <a:rPr lang="en-US" sz="1200" b="0" i="0" u="none" strike="noStrike" baseline="0" dirty="0">
                <a:solidFill>
                  <a:srgbClr val="000089"/>
                </a:solidFill>
                <a:latin typeface="UbuntuMono-Regular"/>
              </a:rPr>
              <a:t>head</a:t>
            </a:r>
            <a:r>
              <a:rPr lang="en-US" sz="1200" b="0" i="0" u="none" strike="noStrike" baseline="0" dirty="0">
                <a:solidFill>
                  <a:srgbClr val="000000"/>
                </a:solidFill>
                <a:latin typeface="UbuntuMono-Regular"/>
              </a:rPr>
              <a:t>()</a:t>
            </a:r>
          </a:p>
          <a:p>
            <a:pPr algn="l"/>
            <a:r>
              <a:rPr lang="en-US" sz="1200" dirty="0">
                <a:solidFill>
                  <a:srgbClr val="000089"/>
                </a:solidFill>
                <a:latin typeface="UbuntuMono-Regular"/>
              </a:rPr>
              <a:t>2</a:t>
            </a:r>
            <a:r>
              <a:rPr lang="en-US" sz="1200" b="0" i="0" u="none" strike="noStrike" baseline="0" dirty="0">
                <a:solidFill>
                  <a:srgbClr val="000089"/>
                </a:solidFill>
                <a:latin typeface="UbuntuMono-Regular"/>
              </a:rPr>
              <a:t>-pd</a:t>
            </a:r>
            <a:r>
              <a:rPr lang="en-US" sz="1200" b="0" i="0" u="none" strike="noStrike" baseline="0" dirty="0">
                <a:solidFill>
                  <a:srgbClr val="555555"/>
                </a:solidFill>
                <a:latin typeface="UbuntuMono-Regular"/>
              </a:rPr>
              <a:t>.</a:t>
            </a:r>
            <a:r>
              <a:rPr lang="en-US" sz="1200" b="0" i="0" u="none" strike="noStrike" baseline="0" dirty="0">
                <a:solidFill>
                  <a:srgbClr val="000089"/>
                </a:solidFill>
                <a:latin typeface="UbuntuMono-Regular"/>
              </a:rPr>
              <a:t>get_dummies</a:t>
            </a:r>
            <a:r>
              <a:rPr lang="en-US" sz="1200" b="0" i="0" u="none" strike="noStrike" baseline="0" dirty="0">
                <a:solidFill>
                  <a:srgbClr val="000000"/>
                </a:solidFill>
                <a:latin typeface="UbuntuMono-Regular"/>
              </a:rPr>
              <a:t>(</a:t>
            </a:r>
            <a:r>
              <a:rPr lang="en-US" sz="1200" b="0" i="0" u="none" strike="noStrike" baseline="0" dirty="0">
                <a:solidFill>
                  <a:srgbClr val="000089"/>
                </a:solidFill>
                <a:latin typeface="UbuntuMono-Regular"/>
              </a:rPr>
              <a:t>house</a:t>
            </a:r>
            <a:r>
              <a:rPr lang="en-US" sz="1200" b="0" i="0" u="none" strike="noStrike" baseline="0" dirty="0">
                <a:solidFill>
                  <a:srgbClr val="000000"/>
                </a:solidFill>
                <a:latin typeface="UbuntuMono-Regular"/>
              </a:rPr>
              <a:t>[</a:t>
            </a:r>
            <a:r>
              <a:rPr lang="en-US" sz="1200" b="0" i="0" u="none" strike="noStrike" baseline="0" dirty="0">
                <a:solidFill>
                  <a:srgbClr val="CD3300"/>
                </a:solidFill>
                <a:latin typeface="UbuntuMono-Regular"/>
              </a:rPr>
              <a:t>'</a:t>
            </a:r>
            <a:r>
              <a:rPr lang="en-US" sz="1200" b="0" i="0" u="none" strike="noStrike" baseline="0" dirty="0" err="1">
                <a:solidFill>
                  <a:srgbClr val="CD3300"/>
                </a:solidFill>
                <a:latin typeface="UbuntuMono-Regular"/>
              </a:rPr>
              <a:t>PropertyType</a:t>
            </a:r>
            <a:r>
              <a:rPr lang="en-US" sz="1200" b="0" i="0" u="none" strike="noStrike" baseline="0" dirty="0">
                <a:solidFill>
                  <a:srgbClr val="CD3300"/>
                </a:solidFill>
                <a:latin typeface="UbuntuMono-Regular"/>
              </a:rPr>
              <a:t>'</a:t>
            </a:r>
            <a:r>
              <a:rPr lang="en-US" sz="1200" b="0" i="0" u="none" strike="noStrike" baseline="0" dirty="0">
                <a:solidFill>
                  <a:srgbClr val="000000"/>
                </a:solidFill>
                <a:latin typeface="UbuntuMono-Regular"/>
              </a:rPr>
              <a:t>], </a:t>
            </a:r>
            <a:r>
              <a:rPr lang="en-US" sz="1200" b="0" i="0" u="none" strike="noStrike" baseline="0" dirty="0" err="1">
                <a:solidFill>
                  <a:srgbClr val="000089"/>
                </a:solidFill>
                <a:latin typeface="UbuntuMono-Regular"/>
              </a:rPr>
              <a:t>drop_first</a:t>
            </a:r>
            <a:r>
              <a:rPr lang="en-US" sz="1200" b="0" i="0" u="none" strike="noStrike" baseline="0" dirty="0">
                <a:solidFill>
                  <a:srgbClr val="555555"/>
                </a:solidFill>
                <a:latin typeface="UbuntuMono-Regular"/>
              </a:rPr>
              <a:t>=</a:t>
            </a:r>
            <a:r>
              <a:rPr lang="en-US" sz="1200" b="0" i="0" u="none" strike="noStrike" baseline="0" dirty="0">
                <a:solidFill>
                  <a:srgbClr val="336666"/>
                </a:solidFill>
                <a:latin typeface="UbuntuMono-Regular"/>
              </a:rPr>
              <a:t>True</a:t>
            </a:r>
            <a:r>
              <a:rPr lang="en-US" sz="1200" b="0" i="0" u="none" strike="noStrike" baseline="0" dirty="0">
                <a:solidFill>
                  <a:srgbClr val="000000"/>
                </a:solidFill>
                <a:latin typeface="UbuntuMono-Regular"/>
              </a:rPr>
              <a:t>)</a:t>
            </a:r>
            <a:r>
              <a:rPr lang="en-US" sz="1200" b="0" i="0" u="none" strike="noStrike" baseline="0" dirty="0">
                <a:solidFill>
                  <a:srgbClr val="555555"/>
                </a:solidFill>
                <a:latin typeface="UbuntuMono-Regular"/>
              </a:rPr>
              <a:t>.</a:t>
            </a:r>
            <a:r>
              <a:rPr lang="en-US" sz="1200" b="0" i="0" u="none" strike="noStrike" baseline="0" dirty="0">
                <a:solidFill>
                  <a:srgbClr val="000089"/>
                </a:solidFill>
                <a:latin typeface="UbuntuMono-Regular"/>
              </a:rPr>
              <a:t>head</a:t>
            </a:r>
            <a:r>
              <a:rPr lang="en-US" sz="1200" b="0" i="0" u="none" strike="noStrike" baseline="0" dirty="0">
                <a:solidFill>
                  <a:srgbClr val="000000"/>
                </a:solidFill>
                <a:latin typeface="UbuntuMono-Regular"/>
              </a:rPr>
              <a:t>()</a:t>
            </a:r>
            <a:endParaRPr lang="en-US" sz="1200" dirty="0"/>
          </a:p>
        </p:txBody>
      </p:sp>
      <p:sp>
        <p:nvSpPr>
          <p:cNvPr id="14" name="TextBox 13">
            <a:extLst>
              <a:ext uri="{FF2B5EF4-FFF2-40B4-BE49-F238E27FC236}">
                <a16:creationId xmlns:a16="http://schemas.microsoft.com/office/drawing/2014/main" id="{A05414DA-24EC-4F07-9DA1-6CBBF81E1E08}"/>
              </a:ext>
            </a:extLst>
          </p:cNvPr>
          <p:cNvSpPr txBox="1"/>
          <p:nvPr/>
        </p:nvSpPr>
        <p:spPr>
          <a:xfrm>
            <a:off x="988290" y="3449782"/>
            <a:ext cx="10806545" cy="646331"/>
          </a:xfrm>
          <a:prstGeom prst="rect">
            <a:avLst/>
          </a:prstGeom>
          <a:noFill/>
        </p:spPr>
        <p:txBody>
          <a:bodyPr wrap="square">
            <a:spAutoFit/>
          </a:bodyPr>
          <a:lstStyle/>
          <a:p>
            <a:r>
              <a:rPr lang="en-US" b="1" dirty="0"/>
              <a:t>Dummy Variable </a:t>
            </a:r>
            <a:r>
              <a:rPr lang="en-US" dirty="0"/>
              <a:t>is a variable that takes values of 0 and 1, where the values indicate the presence or absence of something</a:t>
            </a:r>
          </a:p>
        </p:txBody>
      </p:sp>
      <p:sp>
        <p:nvSpPr>
          <p:cNvPr id="15" name="Thought Bubble: Cloud 14">
            <a:extLst>
              <a:ext uri="{FF2B5EF4-FFF2-40B4-BE49-F238E27FC236}">
                <a16:creationId xmlns:a16="http://schemas.microsoft.com/office/drawing/2014/main" id="{33110116-A22B-414F-B784-3FC834E43321}"/>
              </a:ext>
            </a:extLst>
          </p:cNvPr>
          <p:cNvSpPr/>
          <p:nvPr/>
        </p:nvSpPr>
        <p:spPr>
          <a:xfrm>
            <a:off x="8580583" y="3741374"/>
            <a:ext cx="3482108" cy="676724"/>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Why</a:t>
            </a:r>
            <a:r>
              <a:rPr lang="fr-FR" dirty="0"/>
              <a:t> dropping the first one? </a:t>
            </a:r>
            <a:endParaRPr lang="en-US" dirty="0"/>
          </a:p>
        </p:txBody>
      </p:sp>
      <p:cxnSp>
        <p:nvCxnSpPr>
          <p:cNvPr id="17" name="Straight Arrow Connector 16">
            <a:extLst>
              <a:ext uri="{FF2B5EF4-FFF2-40B4-BE49-F238E27FC236}">
                <a16:creationId xmlns:a16="http://schemas.microsoft.com/office/drawing/2014/main" id="{7E7EE797-D8BC-44AE-8D72-9DFC4EE60CAB}"/>
              </a:ext>
            </a:extLst>
          </p:cNvPr>
          <p:cNvCxnSpPr/>
          <p:nvPr/>
        </p:nvCxnSpPr>
        <p:spPr>
          <a:xfrm flipH="1">
            <a:off x="2198255" y="4096113"/>
            <a:ext cx="6382328" cy="1307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33FDE7A-9CEA-440E-A916-4A7AEE386F72}"/>
              </a:ext>
            </a:extLst>
          </p:cNvPr>
          <p:cNvSpPr txBox="1"/>
          <p:nvPr/>
        </p:nvSpPr>
        <p:spPr>
          <a:xfrm>
            <a:off x="8026400" y="4597025"/>
            <a:ext cx="4461162" cy="1600438"/>
          </a:xfrm>
          <a:prstGeom prst="rect">
            <a:avLst/>
          </a:prstGeom>
          <a:noFill/>
        </p:spPr>
        <p:txBody>
          <a:bodyPr wrap="square">
            <a:spAutoFit/>
          </a:bodyPr>
          <a:lstStyle/>
          <a:p>
            <a:pPr algn="l"/>
            <a:r>
              <a:rPr lang="en-US" sz="1400" b="0" i="0" u="none" strike="noStrike" baseline="0" dirty="0">
                <a:latin typeface="MinionPro-Regular"/>
              </a:rPr>
              <a:t>In the regression setting, a factor variable with </a:t>
            </a:r>
            <a:r>
              <a:rPr lang="en-US" sz="1400" b="0" i="1" u="none" strike="noStrike" baseline="0" dirty="0">
                <a:latin typeface="MinionPro-It"/>
              </a:rPr>
              <a:t>P </a:t>
            </a:r>
            <a:r>
              <a:rPr lang="en-US" sz="1400" b="0" i="0" u="none" strike="noStrike" baseline="0" dirty="0">
                <a:latin typeface="MinionPro-Regular"/>
              </a:rPr>
              <a:t>distinct levels is usually represented by a matrix with only </a:t>
            </a:r>
            <a:r>
              <a:rPr lang="en-US" sz="1400" b="0" i="1" u="none" strike="noStrike" baseline="0" dirty="0">
                <a:latin typeface="MinionPro-It"/>
              </a:rPr>
              <a:t>P </a:t>
            </a:r>
            <a:r>
              <a:rPr lang="en-US" sz="1400" b="0" i="0" u="none" strike="noStrike" baseline="0" dirty="0">
                <a:latin typeface="MinionPro-Regular"/>
              </a:rPr>
              <a:t>– 1 columns. This is because a regression model typically includes an intercept term. With an intercept, once you have defined the values for </a:t>
            </a:r>
            <a:r>
              <a:rPr lang="en-US" sz="1400" b="0" i="1" u="none" strike="noStrike" baseline="0" dirty="0">
                <a:latin typeface="MinionPro-It"/>
              </a:rPr>
              <a:t>P </a:t>
            </a:r>
            <a:r>
              <a:rPr lang="en-US" sz="1400" b="0" i="0" u="none" strike="noStrike" baseline="0" dirty="0">
                <a:latin typeface="MinionPro-Regular"/>
              </a:rPr>
              <a:t>– 1 binaries, the value for the </a:t>
            </a:r>
            <a:r>
              <a:rPr lang="en-US" sz="1400" b="0" i="1" u="none" strike="noStrike" baseline="0" dirty="0" err="1">
                <a:latin typeface="MinionPro-It"/>
              </a:rPr>
              <a:t>P</a:t>
            </a:r>
            <a:r>
              <a:rPr lang="en-US" sz="1400" b="0" i="0" u="none" strike="noStrike" baseline="0" dirty="0" err="1">
                <a:latin typeface="MinionPro-Regular"/>
              </a:rPr>
              <a:t>th</a:t>
            </a:r>
            <a:r>
              <a:rPr lang="en-US" sz="1400" b="0" i="0" u="none" strike="noStrike" baseline="0" dirty="0">
                <a:latin typeface="MinionPro-Regular"/>
              </a:rPr>
              <a:t> is known and could be considered redundant. Adding the </a:t>
            </a:r>
            <a:r>
              <a:rPr lang="en-US" sz="1400" b="0" i="1" u="none" strike="noStrike" baseline="0" dirty="0" err="1">
                <a:latin typeface="MinionPro-It"/>
              </a:rPr>
              <a:t>P</a:t>
            </a:r>
            <a:r>
              <a:rPr lang="en-US" sz="1400" b="0" i="0" u="none" strike="noStrike" baseline="0" dirty="0" err="1">
                <a:latin typeface="MinionPro-Regular"/>
              </a:rPr>
              <a:t>th</a:t>
            </a:r>
            <a:r>
              <a:rPr lang="en-US" sz="1400" b="0" i="0" u="none" strike="noStrike" baseline="0" dirty="0">
                <a:latin typeface="MinionPro-Regular"/>
              </a:rPr>
              <a:t> column will cause a multicollinearity error</a:t>
            </a:r>
            <a:endParaRPr lang="en-US" sz="1400" dirty="0"/>
          </a:p>
        </p:txBody>
      </p:sp>
    </p:spTree>
    <p:extLst>
      <p:ext uri="{BB962C8B-B14F-4D97-AF65-F5344CB8AC3E}">
        <p14:creationId xmlns:p14="http://schemas.microsoft.com/office/powerpoint/2010/main" val="2563358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80BC3E64-A3FD-4883-8C66-4C73CB1572DF}"/>
              </a:ext>
            </a:extLst>
          </p:cNvPr>
          <p:cNvSpPr/>
          <p:nvPr/>
        </p:nvSpPr>
        <p:spPr>
          <a:xfrm>
            <a:off x="2532504" y="783647"/>
            <a:ext cx="6409345" cy="410517"/>
          </a:xfrm>
          <a:prstGeom prst="roundRect">
            <a:avLst/>
          </a:prstGeom>
          <a:solidFill>
            <a:srgbClr val="0070C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bg1"/>
                </a:solidFill>
              </a:rPr>
              <a:t>Factor Variables with Many Levels</a:t>
            </a:r>
          </a:p>
        </p:txBody>
      </p:sp>
      <p:sp>
        <p:nvSpPr>
          <p:cNvPr id="8" name="TextBox 7">
            <a:extLst>
              <a:ext uri="{FF2B5EF4-FFF2-40B4-BE49-F238E27FC236}">
                <a16:creationId xmlns:a16="http://schemas.microsoft.com/office/drawing/2014/main" id="{80C2824F-7FA3-48D8-BAEB-5DFBE6E9DD2E}"/>
              </a:ext>
            </a:extLst>
          </p:cNvPr>
          <p:cNvSpPr txBox="1"/>
          <p:nvPr/>
        </p:nvSpPr>
        <p:spPr>
          <a:xfrm>
            <a:off x="167649" y="1870885"/>
            <a:ext cx="9281151" cy="954107"/>
          </a:xfrm>
          <a:prstGeom prst="rect">
            <a:avLst/>
          </a:prstGeom>
          <a:solidFill>
            <a:srgbClr val="FF0000"/>
          </a:solidFill>
        </p:spPr>
        <p:txBody>
          <a:bodyPr wrap="square">
            <a:spAutoFit/>
          </a:bodyPr>
          <a:lstStyle/>
          <a:p>
            <a:r>
              <a:rPr lang="en-US" sz="1400" dirty="0">
                <a:solidFill>
                  <a:schemeClr val="bg1"/>
                </a:solidFill>
              </a:rPr>
              <a:t>Some factor variables can produce a huge number of binary dummies—zip codes are a factor variable, and there are 43,000 zip codes in the US. In such cases, it is useful </a:t>
            </a:r>
            <a:r>
              <a:rPr lang="en-US" sz="1400" dirty="0" err="1">
                <a:solidFill>
                  <a:schemeClr val="bg1"/>
                </a:solidFill>
              </a:rPr>
              <a:t>toexplore</a:t>
            </a:r>
            <a:r>
              <a:rPr lang="en-US" sz="1400" dirty="0">
                <a:solidFill>
                  <a:schemeClr val="bg1"/>
                </a:solidFill>
              </a:rPr>
              <a:t> the data, and the relationships between predictor variables and the outcome, to determine whether useful information is contained in the categories. If so, </a:t>
            </a:r>
            <a:r>
              <a:rPr lang="en-US" sz="1400" dirty="0" err="1">
                <a:solidFill>
                  <a:schemeClr val="bg1"/>
                </a:solidFill>
              </a:rPr>
              <a:t>youmust</a:t>
            </a:r>
            <a:r>
              <a:rPr lang="en-US" sz="1400" dirty="0">
                <a:solidFill>
                  <a:schemeClr val="bg1"/>
                </a:solidFill>
              </a:rPr>
              <a:t> further decide whether it is useful to retain all factors, or whether the </a:t>
            </a:r>
            <a:r>
              <a:rPr lang="en-US" sz="1400" dirty="0" err="1">
                <a:solidFill>
                  <a:schemeClr val="bg1"/>
                </a:solidFill>
              </a:rPr>
              <a:t>levelsshould</a:t>
            </a:r>
            <a:r>
              <a:rPr lang="en-US" sz="1400" dirty="0">
                <a:solidFill>
                  <a:schemeClr val="bg1"/>
                </a:solidFill>
              </a:rPr>
              <a:t> be consolidated.</a:t>
            </a:r>
          </a:p>
        </p:txBody>
      </p:sp>
      <p:pic>
        <p:nvPicPr>
          <p:cNvPr id="10" name="Picture 9">
            <a:extLst>
              <a:ext uri="{FF2B5EF4-FFF2-40B4-BE49-F238E27FC236}">
                <a16:creationId xmlns:a16="http://schemas.microsoft.com/office/drawing/2014/main" id="{65B73048-0960-42B1-BAFB-AE4784DE1F4A}"/>
              </a:ext>
            </a:extLst>
          </p:cNvPr>
          <p:cNvPicPr>
            <a:picLocks noChangeAspect="1"/>
          </p:cNvPicPr>
          <p:nvPr/>
        </p:nvPicPr>
        <p:blipFill>
          <a:blip r:embed="rId2"/>
          <a:stretch>
            <a:fillRect/>
          </a:stretch>
        </p:blipFill>
        <p:spPr>
          <a:xfrm>
            <a:off x="9792999" y="1795640"/>
            <a:ext cx="1362075" cy="1295400"/>
          </a:xfrm>
          <a:prstGeom prst="rect">
            <a:avLst/>
          </a:prstGeom>
        </p:spPr>
      </p:pic>
      <p:sp>
        <p:nvSpPr>
          <p:cNvPr id="11" name="Rectangle 10">
            <a:extLst>
              <a:ext uri="{FF2B5EF4-FFF2-40B4-BE49-F238E27FC236}">
                <a16:creationId xmlns:a16="http://schemas.microsoft.com/office/drawing/2014/main" id="{9A21A46A-2E03-4022-BCFF-ADDC53024C2F}"/>
              </a:ext>
            </a:extLst>
          </p:cNvPr>
          <p:cNvSpPr/>
          <p:nvPr/>
        </p:nvSpPr>
        <p:spPr>
          <a:xfrm>
            <a:off x="167649" y="3223741"/>
            <a:ext cx="4285673" cy="41051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Drop </a:t>
            </a:r>
            <a:r>
              <a:rPr lang="fr-FR" dirty="0" err="1"/>
              <a:t>it</a:t>
            </a:r>
            <a:r>
              <a:rPr lang="fr-FR" dirty="0"/>
              <a:t>? </a:t>
            </a:r>
            <a:endParaRPr lang="en-US" dirty="0"/>
          </a:p>
        </p:txBody>
      </p:sp>
      <p:sp>
        <p:nvSpPr>
          <p:cNvPr id="12" name="TextBox 11">
            <a:extLst>
              <a:ext uri="{FF2B5EF4-FFF2-40B4-BE49-F238E27FC236}">
                <a16:creationId xmlns:a16="http://schemas.microsoft.com/office/drawing/2014/main" id="{8807AEA9-62B1-4E8E-A187-45E473442423}"/>
              </a:ext>
            </a:extLst>
          </p:cNvPr>
          <p:cNvSpPr txBox="1"/>
          <p:nvPr/>
        </p:nvSpPr>
        <p:spPr>
          <a:xfrm>
            <a:off x="167649" y="3815140"/>
            <a:ext cx="4404351" cy="646331"/>
          </a:xfrm>
          <a:prstGeom prst="rect">
            <a:avLst/>
          </a:prstGeom>
          <a:solidFill>
            <a:schemeClr val="bg1"/>
          </a:solidFill>
        </p:spPr>
        <p:txBody>
          <a:bodyPr wrap="square">
            <a:spAutoFit/>
          </a:bodyPr>
          <a:lstStyle/>
          <a:p>
            <a:r>
              <a:rPr lang="en-US" sz="1200" dirty="0"/>
              <a:t>It could be a good idea, but what if it’s too important for your model like the Zip code which proxy for the effect of location on the</a:t>
            </a:r>
          </a:p>
          <a:p>
            <a:r>
              <a:rPr lang="en-US" sz="1200" dirty="0"/>
              <a:t>value of a house.</a:t>
            </a:r>
          </a:p>
        </p:txBody>
      </p:sp>
      <p:sp>
        <p:nvSpPr>
          <p:cNvPr id="13" name="Rectangle 12">
            <a:extLst>
              <a:ext uri="{FF2B5EF4-FFF2-40B4-BE49-F238E27FC236}">
                <a16:creationId xmlns:a16="http://schemas.microsoft.com/office/drawing/2014/main" id="{F8C69A0D-554F-4601-9137-74D7BBB3EF0A}"/>
              </a:ext>
            </a:extLst>
          </p:cNvPr>
          <p:cNvSpPr/>
          <p:nvPr/>
        </p:nvSpPr>
        <p:spPr>
          <a:xfrm>
            <a:off x="5374170" y="3223741"/>
            <a:ext cx="6817830" cy="41051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EDA ?</a:t>
            </a:r>
            <a:endParaRPr lang="en-US" dirty="0"/>
          </a:p>
        </p:txBody>
      </p:sp>
      <p:sp>
        <p:nvSpPr>
          <p:cNvPr id="14" name="TextBox 13">
            <a:extLst>
              <a:ext uri="{FF2B5EF4-FFF2-40B4-BE49-F238E27FC236}">
                <a16:creationId xmlns:a16="http://schemas.microsoft.com/office/drawing/2014/main" id="{204ACEB8-47E1-4A7C-AC24-8C3B895DD7E0}"/>
              </a:ext>
            </a:extLst>
          </p:cNvPr>
          <p:cNvSpPr txBox="1"/>
          <p:nvPr/>
        </p:nvSpPr>
        <p:spPr>
          <a:xfrm>
            <a:off x="5207915" y="4627197"/>
            <a:ext cx="6817830" cy="1015663"/>
          </a:xfrm>
          <a:prstGeom prst="rect">
            <a:avLst/>
          </a:prstGeom>
          <a:solidFill>
            <a:schemeClr val="bg1"/>
          </a:solidFill>
        </p:spPr>
        <p:txBody>
          <a:bodyPr wrap="square">
            <a:spAutoFit/>
          </a:bodyPr>
          <a:lstStyle>
            <a:defPPr>
              <a:defRPr lang="en-US"/>
            </a:defPPr>
            <a:lvl1pPr>
              <a:defRPr sz="1200"/>
            </a:lvl1pPr>
          </a:lstStyle>
          <a:p>
            <a:r>
              <a:rPr lang="en-US" b="0" i="0" dirty="0">
                <a:solidFill>
                  <a:srgbClr val="232629"/>
                </a:solidFill>
                <a:effectLst/>
                <a:latin typeface="inherit"/>
              </a:rPr>
              <a:t>For some of your categorical features, ordering may actually make sense, like "</a:t>
            </a:r>
            <a:r>
              <a:rPr lang="en-US" b="0" i="0" dirty="0" err="1">
                <a:solidFill>
                  <a:srgbClr val="232629"/>
                </a:solidFill>
                <a:effectLst/>
                <a:latin typeface="inherit"/>
              </a:rPr>
              <a:t>small,medium,big</a:t>
            </a:r>
            <a:r>
              <a:rPr lang="en-US" b="0" i="0" dirty="0">
                <a:solidFill>
                  <a:srgbClr val="232629"/>
                </a:solidFill>
                <a:effectLst/>
                <a:latin typeface="inherit"/>
              </a:rPr>
              <a:t>". In such case, you can just use numerical encoding without increasing number of features</a:t>
            </a:r>
          </a:p>
          <a:p>
            <a:endParaRPr lang="en-US" dirty="0"/>
          </a:p>
          <a:p>
            <a:r>
              <a:rPr lang="en-US" dirty="0"/>
              <a:t>A recommended approach is to group the zip codes according to another numerical variable, such as sale price. </a:t>
            </a:r>
          </a:p>
        </p:txBody>
      </p:sp>
      <p:pic>
        <p:nvPicPr>
          <p:cNvPr id="16" name="Picture 15">
            <a:extLst>
              <a:ext uri="{FF2B5EF4-FFF2-40B4-BE49-F238E27FC236}">
                <a16:creationId xmlns:a16="http://schemas.microsoft.com/office/drawing/2014/main" id="{3C599840-DE2E-40D9-9140-951A1211EA3E}"/>
              </a:ext>
            </a:extLst>
          </p:cNvPr>
          <p:cNvPicPr>
            <a:picLocks noChangeAspect="1"/>
          </p:cNvPicPr>
          <p:nvPr/>
        </p:nvPicPr>
        <p:blipFill>
          <a:blip r:embed="rId3"/>
          <a:stretch>
            <a:fillRect/>
          </a:stretch>
        </p:blipFill>
        <p:spPr>
          <a:xfrm>
            <a:off x="6291471" y="3683920"/>
            <a:ext cx="1224475" cy="857721"/>
          </a:xfrm>
          <a:prstGeom prst="rect">
            <a:avLst/>
          </a:prstGeom>
        </p:spPr>
      </p:pic>
      <p:sp>
        <p:nvSpPr>
          <p:cNvPr id="17" name="Explosion: 14 Points 16">
            <a:extLst>
              <a:ext uri="{FF2B5EF4-FFF2-40B4-BE49-F238E27FC236}">
                <a16:creationId xmlns:a16="http://schemas.microsoft.com/office/drawing/2014/main" id="{302EC3DF-AF07-4E61-AC92-86A47F05B148}"/>
              </a:ext>
            </a:extLst>
          </p:cNvPr>
          <p:cNvSpPr/>
          <p:nvPr/>
        </p:nvSpPr>
        <p:spPr>
          <a:xfrm>
            <a:off x="8041481" y="3799984"/>
            <a:ext cx="2962419" cy="661487"/>
          </a:xfrm>
          <a:prstGeom prst="irregularSeal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Not </a:t>
            </a:r>
            <a:r>
              <a:rPr lang="fr-FR" dirty="0" err="1"/>
              <a:t>Again</a:t>
            </a:r>
            <a:endParaRPr lang="en-US" dirty="0"/>
          </a:p>
        </p:txBody>
      </p:sp>
      <p:sp>
        <p:nvSpPr>
          <p:cNvPr id="19" name="TextBox 18">
            <a:extLst>
              <a:ext uri="{FF2B5EF4-FFF2-40B4-BE49-F238E27FC236}">
                <a16:creationId xmlns:a16="http://schemas.microsoft.com/office/drawing/2014/main" id="{F662CB69-2199-4624-A972-365289B92230}"/>
              </a:ext>
            </a:extLst>
          </p:cNvPr>
          <p:cNvSpPr txBox="1"/>
          <p:nvPr/>
        </p:nvSpPr>
        <p:spPr>
          <a:xfrm>
            <a:off x="1026743" y="5808586"/>
            <a:ext cx="10529456" cy="369332"/>
          </a:xfrm>
          <a:prstGeom prst="rect">
            <a:avLst/>
          </a:prstGeom>
          <a:noFill/>
        </p:spPr>
        <p:txBody>
          <a:bodyPr wrap="square">
            <a:spAutoFit/>
          </a:bodyPr>
          <a:lstStyle/>
          <a:p>
            <a:r>
              <a:rPr lang="en-US" dirty="0"/>
              <a:t>https://medium.com/data-design/visiting-categorical-features-and-encoding-in-decision-trees-53400fa65931</a:t>
            </a:r>
          </a:p>
        </p:txBody>
      </p:sp>
    </p:spTree>
    <p:extLst>
      <p:ext uri="{BB962C8B-B14F-4D97-AF65-F5344CB8AC3E}">
        <p14:creationId xmlns:p14="http://schemas.microsoft.com/office/powerpoint/2010/main" val="3374764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10249"/>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10249"/>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1025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9999"/>
                                          </p:stCondLst>
                                        </p:cTn>
                                        <p:tgtEl>
                                          <p:spTgt spid="1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9999"/>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3" grpId="0" animBg="1"/>
      <p:bldP spid="14" grpId="0" animBg="1"/>
      <p:bldP spid="17" grpId="0" animBg="1"/>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438897E-0633-41D1-A04C-419ECFDDA125}"/>
              </a:ext>
            </a:extLst>
          </p:cNvPr>
          <p:cNvSpPr/>
          <p:nvPr/>
        </p:nvSpPr>
        <p:spPr>
          <a:xfrm>
            <a:off x="2532504" y="783647"/>
            <a:ext cx="6409345" cy="410517"/>
          </a:xfrm>
          <a:prstGeom prst="roundRect">
            <a:avLst/>
          </a:prstGeom>
          <a:solidFill>
            <a:srgbClr val="0070C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bg1"/>
                </a:solidFill>
              </a:rPr>
              <a:t>Ordered Factor Variables</a:t>
            </a:r>
          </a:p>
        </p:txBody>
      </p:sp>
      <p:sp>
        <p:nvSpPr>
          <p:cNvPr id="6" name="TextBox 5">
            <a:extLst>
              <a:ext uri="{FF2B5EF4-FFF2-40B4-BE49-F238E27FC236}">
                <a16:creationId xmlns:a16="http://schemas.microsoft.com/office/drawing/2014/main" id="{7D5044F6-ACAA-4B71-90E7-61307C89F537}"/>
              </a:ext>
            </a:extLst>
          </p:cNvPr>
          <p:cNvSpPr txBox="1"/>
          <p:nvPr/>
        </p:nvSpPr>
        <p:spPr>
          <a:xfrm>
            <a:off x="951345" y="1861280"/>
            <a:ext cx="9698181" cy="923330"/>
          </a:xfrm>
          <a:prstGeom prst="rect">
            <a:avLst/>
          </a:prstGeom>
          <a:noFill/>
        </p:spPr>
        <p:txBody>
          <a:bodyPr wrap="square">
            <a:spAutoFit/>
          </a:bodyPr>
          <a:lstStyle/>
          <a:p>
            <a:r>
              <a:rPr lang="en-US" dirty="0"/>
              <a:t>Some factor variables reflect levels of a factor; these are termed ordered factor variables or ordered categorical variables. For example, the days, or months, we know that Tuesday is always after Monday and October is always before November.</a:t>
            </a:r>
          </a:p>
        </p:txBody>
      </p:sp>
      <p:graphicFrame>
        <p:nvGraphicFramePr>
          <p:cNvPr id="7" name="Table 6">
            <a:extLst>
              <a:ext uri="{FF2B5EF4-FFF2-40B4-BE49-F238E27FC236}">
                <a16:creationId xmlns:a16="http://schemas.microsoft.com/office/drawing/2014/main" id="{B578A1F8-319A-448F-91E3-C4C0EA5F4988}"/>
              </a:ext>
            </a:extLst>
          </p:cNvPr>
          <p:cNvGraphicFramePr>
            <a:graphicFrameLocks noGrp="1"/>
          </p:cNvGraphicFramePr>
          <p:nvPr>
            <p:extLst>
              <p:ext uri="{D42A27DB-BD31-4B8C-83A1-F6EECF244321}">
                <p14:modId xmlns:p14="http://schemas.microsoft.com/office/powerpoint/2010/main" val="243126621"/>
              </p:ext>
            </p:extLst>
          </p:nvPr>
        </p:nvGraphicFramePr>
        <p:xfrm>
          <a:off x="2974107" y="4665673"/>
          <a:ext cx="1219200" cy="736600"/>
        </p:xfrm>
        <a:graphic>
          <a:graphicData uri="http://schemas.openxmlformats.org/drawingml/2006/table">
            <a:tbl>
              <a:tblPr/>
              <a:tblGrid>
                <a:gridCol w="609600">
                  <a:extLst>
                    <a:ext uri="{9D8B030D-6E8A-4147-A177-3AD203B41FA5}">
                      <a16:colId xmlns:a16="http://schemas.microsoft.com/office/drawing/2014/main" val="3623366977"/>
                    </a:ext>
                  </a:extLst>
                </a:gridCol>
                <a:gridCol w="609600">
                  <a:extLst>
                    <a:ext uri="{9D8B030D-6E8A-4147-A177-3AD203B41FA5}">
                      <a16:colId xmlns:a16="http://schemas.microsoft.com/office/drawing/2014/main" val="2375942929"/>
                    </a:ext>
                  </a:extLst>
                </a:gridCol>
              </a:tblGrid>
              <a:tr h="184150">
                <a:tc>
                  <a:txBody>
                    <a:bodyPr/>
                    <a:lstStyle/>
                    <a:p>
                      <a:pPr algn="ctr" fontAlgn="b"/>
                      <a:r>
                        <a:rPr lang="en-US" sz="1100" b="0" i="0" u="none" strike="noStrike" dirty="0">
                          <a:solidFill>
                            <a:srgbClr val="000000"/>
                          </a:solidFill>
                          <a:effectLst/>
                          <a:latin typeface="Calibri" panose="020F0502020204030204" pitchFamily="34" charset="0"/>
                        </a:rPr>
                        <a:t>Po</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6350" marR="6350" marT="6350" marB="0" anchor="b">
                    <a:lnL>
                      <a:noFill/>
                    </a:lnL>
                    <a:lnR>
                      <a:noFill/>
                    </a:lnR>
                    <a:lnT>
                      <a:noFill/>
                    </a:lnT>
                    <a:lnB>
                      <a:noFill/>
                    </a:lnB>
                  </a:tcPr>
                </a:tc>
                <a:extLst>
                  <a:ext uri="{0D108BD9-81ED-4DB2-BD59-A6C34878D82A}">
                    <a16:rowId xmlns:a16="http://schemas.microsoft.com/office/drawing/2014/main" val="2553305670"/>
                  </a:ext>
                </a:extLst>
              </a:tr>
              <a:tr h="184150">
                <a:tc>
                  <a:txBody>
                    <a:bodyPr/>
                    <a:lstStyle/>
                    <a:p>
                      <a:pPr algn="ctr" fontAlgn="b"/>
                      <a:r>
                        <a:rPr lang="en-US" sz="1100" b="0" i="0" u="none" strike="noStrike" dirty="0">
                          <a:solidFill>
                            <a:srgbClr val="000000"/>
                          </a:solidFill>
                          <a:effectLst/>
                          <a:latin typeface="Calibri" panose="020F0502020204030204" pitchFamily="34" charset="0"/>
                        </a:rPr>
                        <a:t>Med</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6350" marR="6350" marT="6350" marB="0" anchor="b">
                    <a:lnL>
                      <a:noFill/>
                    </a:lnL>
                    <a:lnR>
                      <a:noFill/>
                    </a:lnR>
                    <a:lnT>
                      <a:noFill/>
                    </a:lnT>
                    <a:lnB>
                      <a:noFill/>
                    </a:lnB>
                  </a:tcPr>
                </a:tc>
                <a:extLst>
                  <a:ext uri="{0D108BD9-81ED-4DB2-BD59-A6C34878D82A}">
                    <a16:rowId xmlns:a16="http://schemas.microsoft.com/office/drawing/2014/main" val="2658772620"/>
                  </a:ext>
                </a:extLst>
              </a:tr>
              <a:tr h="184150">
                <a:tc>
                  <a:txBody>
                    <a:bodyPr/>
                    <a:lstStyle/>
                    <a:p>
                      <a:pPr algn="ctr" fontAlgn="b"/>
                      <a:r>
                        <a:rPr lang="en-US" sz="1100" b="0" i="0" u="none" strike="noStrike" dirty="0">
                          <a:solidFill>
                            <a:srgbClr val="000000"/>
                          </a:solidFill>
                          <a:effectLst/>
                          <a:latin typeface="Calibri" panose="020F0502020204030204" pitchFamily="34" charset="0"/>
                        </a:rPr>
                        <a:t>Gd</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6350" marR="6350" marT="6350" marB="0" anchor="b">
                    <a:lnL>
                      <a:noFill/>
                    </a:lnL>
                    <a:lnR>
                      <a:noFill/>
                    </a:lnR>
                    <a:lnT>
                      <a:noFill/>
                    </a:lnT>
                    <a:lnB>
                      <a:noFill/>
                    </a:lnB>
                  </a:tcPr>
                </a:tc>
                <a:extLst>
                  <a:ext uri="{0D108BD9-81ED-4DB2-BD59-A6C34878D82A}">
                    <a16:rowId xmlns:a16="http://schemas.microsoft.com/office/drawing/2014/main" val="1918900881"/>
                  </a:ext>
                </a:extLst>
              </a:tr>
              <a:tr h="184150">
                <a:tc>
                  <a:txBody>
                    <a:bodyPr/>
                    <a:lstStyle/>
                    <a:p>
                      <a:pPr algn="ctr" fontAlgn="b"/>
                      <a:r>
                        <a:rPr lang="en-US" sz="1100" b="0" i="0" u="none" strike="noStrike" dirty="0">
                          <a:solidFill>
                            <a:srgbClr val="000000"/>
                          </a:solidFill>
                          <a:effectLst/>
                          <a:latin typeface="Calibri" panose="020F0502020204030204" pitchFamily="34" charset="0"/>
                        </a:rPr>
                        <a:t>Ex</a:t>
                      </a:r>
                    </a:p>
                  </a:txBody>
                  <a:tcPr marL="6350" marR="6350" marT="635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4</a:t>
                      </a:r>
                    </a:p>
                  </a:txBody>
                  <a:tcPr marL="6350" marR="6350" marT="6350" marB="0" anchor="b">
                    <a:lnL>
                      <a:noFill/>
                    </a:lnL>
                    <a:lnR>
                      <a:noFill/>
                    </a:lnR>
                    <a:lnT>
                      <a:noFill/>
                    </a:lnT>
                    <a:lnB>
                      <a:noFill/>
                    </a:lnB>
                  </a:tcPr>
                </a:tc>
                <a:extLst>
                  <a:ext uri="{0D108BD9-81ED-4DB2-BD59-A6C34878D82A}">
                    <a16:rowId xmlns:a16="http://schemas.microsoft.com/office/drawing/2014/main" val="3463276004"/>
                  </a:ext>
                </a:extLst>
              </a:tr>
            </a:tbl>
          </a:graphicData>
        </a:graphic>
      </p:graphicFrame>
      <p:graphicFrame>
        <p:nvGraphicFramePr>
          <p:cNvPr id="8" name="Table 7">
            <a:extLst>
              <a:ext uri="{FF2B5EF4-FFF2-40B4-BE49-F238E27FC236}">
                <a16:creationId xmlns:a16="http://schemas.microsoft.com/office/drawing/2014/main" id="{91E8D0B6-D278-4AD7-94E7-9B34DC439A9D}"/>
              </a:ext>
            </a:extLst>
          </p:cNvPr>
          <p:cNvGraphicFramePr>
            <a:graphicFrameLocks noGrp="1"/>
          </p:cNvGraphicFramePr>
          <p:nvPr>
            <p:extLst>
              <p:ext uri="{D42A27DB-BD31-4B8C-83A1-F6EECF244321}">
                <p14:modId xmlns:p14="http://schemas.microsoft.com/office/powerpoint/2010/main" val="3703778672"/>
              </p:ext>
            </p:extLst>
          </p:nvPr>
        </p:nvGraphicFramePr>
        <p:xfrm>
          <a:off x="6745001" y="3068475"/>
          <a:ext cx="1219200" cy="2524760"/>
        </p:xfrm>
        <a:graphic>
          <a:graphicData uri="http://schemas.openxmlformats.org/drawingml/2006/table">
            <a:tbl>
              <a:tblPr/>
              <a:tblGrid>
                <a:gridCol w="609600">
                  <a:extLst>
                    <a:ext uri="{9D8B030D-6E8A-4147-A177-3AD203B41FA5}">
                      <a16:colId xmlns:a16="http://schemas.microsoft.com/office/drawing/2014/main" val="870436653"/>
                    </a:ext>
                  </a:extLst>
                </a:gridCol>
                <a:gridCol w="609600">
                  <a:extLst>
                    <a:ext uri="{9D8B030D-6E8A-4147-A177-3AD203B41FA5}">
                      <a16:colId xmlns:a16="http://schemas.microsoft.com/office/drawing/2014/main" val="3824058305"/>
                    </a:ext>
                  </a:extLst>
                </a:gridCol>
              </a:tblGrid>
              <a:tr h="184150">
                <a:tc>
                  <a:txBody>
                    <a:bodyPr/>
                    <a:lstStyle/>
                    <a:p>
                      <a:pPr algn="l" fontAlgn="b"/>
                      <a:r>
                        <a:rPr lang="en-US" sz="1100" b="0" i="0" u="none" strike="noStrike">
                          <a:solidFill>
                            <a:srgbClr val="000000"/>
                          </a:solidFill>
                          <a:effectLst/>
                          <a:latin typeface="Calibri" panose="020F0502020204030204" pitchFamily="34" charset="0"/>
                        </a:rPr>
                        <a:t>January</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6350" marR="6350" marT="6350" marB="0" anchor="b">
                    <a:lnL>
                      <a:noFill/>
                    </a:lnL>
                    <a:lnR>
                      <a:noFill/>
                    </a:lnR>
                    <a:lnT>
                      <a:noFill/>
                    </a:lnT>
                    <a:lnB>
                      <a:noFill/>
                    </a:lnB>
                  </a:tcPr>
                </a:tc>
                <a:extLst>
                  <a:ext uri="{0D108BD9-81ED-4DB2-BD59-A6C34878D82A}">
                    <a16:rowId xmlns:a16="http://schemas.microsoft.com/office/drawing/2014/main" val="2397010330"/>
                  </a:ext>
                </a:extLst>
              </a:tr>
              <a:tr h="184150">
                <a:tc>
                  <a:txBody>
                    <a:bodyPr/>
                    <a:lstStyle/>
                    <a:p>
                      <a:pPr algn="l" fontAlgn="b"/>
                      <a:r>
                        <a:rPr lang="en-US" sz="1100" b="0" i="0" u="none" strike="noStrike">
                          <a:solidFill>
                            <a:srgbClr val="000000"/>
                          </a:solidFill>
                          <a:effectLst/>
                          <a:latin typeface="Calibri" panose="020F0502020204030204" pitchFamily="34" charset="0"/>
                        </a:rPr>
                        <a:t>February</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6350" marR="6350" marT="6350" marB="0" anchor="b">
                    <a:lnL>
                      <a:noFill/>
                    </a:lnL>
                    <a:lnR>
                      <a:noFill/>
                    </a:lnR>
                    <a:lnT>
                      <a:noFill/>
                    </a:lnT>
                    <a:lnB>
                      <a:noFill/>
                    </a:lnB>
                  </a:tcPr>
                </a:tc>
                <a:extLst>
                  <a:ext uri="{0D108BD9-81ED-4DB2-BD59-A6C34878D82A}">
                    <a16:rowId xmlns:a16="http://schemas.microsoft.com/office/drawing/2014/main" val="763914893"/>
                  </a:ext>
                </a:extLst>
              </a:tr>
              <a:tr h="184150">
                <a:tc>
                  <a:txBody>
                    <a:bodyPr/>
                    <a:lstStyle/>
                    <a:p>
                      <a:pPr algn="l" fontAlgn="b"/>
                      <a:r>
                        <a:rPr lang="en-US" sz="1100" b="0" i="0" u="none" strike="noStrike">
                          <a:solidFill>
                            <a:srgbClr val="000000"/>
                          </a:solidFill>
                          <a:effectLst/>
                          <a:latin typeface="Calibri" panose="020F0502020204030204" pitchFamily="34" charset="0"/>
                        </a:rPr>
                        <a:t>March</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6350" marR="6350" marT="6350" marB="0" anchor="b">
                    <a:lnL>
                      <a:noFill/>
                    </a:lnL>
                    <a:lnR>
                      <a:noFill/>
                    </a:lnR>
                    <a:lnT>
                      <a:noFill/>
                    </a:lnT>
                    <a:lnB>
                      <a:noFill/>
                    </a:lnB>
                  </a:tcPr>
                </a:tc>
                <a:extLst>
                  <a:ext uri="{0D108BD9-81ED-4DB2-BD59-A6C34878D82A}">
                    <a16:rowId xmlns:a16="http://schemas.microsoft.com/office/drawing/2014/main" val="2140497995"/>
                  </a:ext>
                </a:extLst>
              </a:tr>
              <a:tr h="184150">
                <a:tc>
                  <a:txBody>
                    <a:bodyPr/>
                    <a:lstStyle/>
                    <a:p>
                      <a:pPr algn="l" fontAlgn="b"/>
                      <a:r>
                        <a:rPr lang="en-US" sz="1100" b="0" i="0" u="none" strike="noStrike">
                          <a:solidFill>
                            <a:srgbClr val="000000"/>
                          </a:solidFill>
                          <a:effectLst/>
                          <a:latin typeface="Calibri" panose="020F0502020204030204" pitchFamily="34" charset="0"/>
                        </a:rPr>
                        <a:t>April</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6350" marR="6350" marT="6350" marB="0" anchor="b">
                    <a:lnL>
                      <a:noFill/>
                    </a:lnL>
                    <a:lnR>
                      <a:noFill/>
                    </a:lnR>
                    <a:lnT>
                      <a:noFill/>
                    </a:lnT>
                    <a:lnB>
                      <a:noFill/>
                    </a:lnB>
                  </a:tcPr>
                </a:tc>
                <a:extLst>
                  <a:ext uri="{0D108BD9-81ED-4DB2-BD59-A6C34878D82A}">
                    <a16:rowId xmlns:a16="http://schemas.microsoft.com/office/drawing/2014/main" val="2412044839"/>
                  </a:ext>
                </a:extLst>
              </a:tr>
              <a:tr h="184150">
                <a:tc>
                  <a:txBody>
                    <a:bodyPr/>
                    <a:lstStyle/>
                    <a:p>
                      <a:pPr algn="l" fontAlgn="b"/>
                      <a:r>
                        <a:rPr lang="en-US" sz="1100" b="0" i="0" u="none" strike="noStrike">
                          <a:solidFill>
                            <a:srgbClr val="000000"/>
                          </a:solidFill>
                          <a:effectLst/>
                          <a:latin typeface="Calibri" panose="020F0502020204030204" pitchFamily="34" charset="0"/>
                        </a:rPr>
                        <a:t>May</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5</a:t>
                      </a:r>
                    </a:p>
                  </a:txBody>
                  <a:tcPr marL="6350" marR="6350" marT="6350" marB="0" anchor="b">
                    <a:lnL>
                      <a:noFill/>
                    </a:lnL>
                    <a:lnR>
                      <a:noFill/>
                    </a:lnR>
                    <a:lnT>
                      <a:noFill/>
                    </a:lnT>
                    <a:lnB>
                      <a:noFill/>
                    </a:lnB>
                  </a:tcPr>
                </a:tc>
                <a:extLst>
                  <a:ext uri="{0D108BD9-81ED-4DB2-BD59-A6C34878D82A}">
                    <a16:rowId xmlns:a16="http://schemas.microsoft.com/office/drawing/2014/main" val="2362587464"/>
                  </a:ext>
                </a:extLst>
              </a:tr>
              <a:tr h="184150">
                <a:tc>
                  <a:txBody>
                    <a:bodyPr/>
                    <a:lstStyle/>
                    <a:p>
                      <a:pPr algn="l" fontAlgn="b"/>
                      <a:r>
                        <a:rPr lang="en-US" sz="1100" b="0" i="0" u="none" strike="noStrike">
                          <a:solidFill>
                            <a:srgbClr val="000000"/>
                          </a:solidFill>
                          <a:effectLst/>
                          <a:latin typeface="Calibri" panose="020F0502020204030204" pitchFamily="34" charset="0"/>
                        </a:rPr>
                        <a:t>June</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6</a:t>
                      </a:r>
                    </a:p>
                  </a:txBody>
                  <a:tcPr marL="6350" marR="6350" marT="6350" marB="0" anchor="b">
                    <a:lnL>
                      <a:noFill/>
                    </a:lnL>
                    <a:lnR>
                      <a:noFill/>
                    </a:lnR>
                    <a:lnT>
                      <a:noFill/>
                    </a:lnT>
                    <a:lnB>
                      <a:noFill/>
                    </a:lnB>
                  </a:tcPr>
                </a:tc>
                <a:extLst>
                  <a:ext uri="{0D108BD9-81ED-4DB2-BD59-A6C34878D82A}">
                    <a16:rowId xmlns:a16="http://schemas.microsoft.com/office/drawing/2014/main" val="1330889688"/>
                  </a:ext>
                </a:extLst>
              </a:tr>
              <a:tr h="184150">
                <a:tc>
                  <a:txBody>
                    <a:bodyPr/>
                    <a:lstStyle/>
                    <a:p>
                      <a:pPr algn="l" fontAlgn="b"/>
                      <a:r>
                        <a:rPr lang="en-US" sz="1100" b="0" i="0" u="none" strike="noStrike">
                          <a:solidFill>
                            <a:srgbClr val="000000"/>
                          </a:solidFill>
                          <a:effectLst/>
                          <a:latin typeface="Calibri" panose="020F0502020204030204" pitchFamily="34" charset="0"/>
                        </a:rPr>
                        <a:t>July</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7</a:t>
                      </a:r>
                    </a:p>
                  </a:txBody>
                  <a:tcPr marL="6350" marR="6350" marT="6350" marB="0" anchor="b">
                    <a:lnL>
                      <a:noFill/>
                    </a:lnL>
                    <a:lnR>
                      <a:noFill/>
                    </a:lnR>
                    <a:lnT>
                      <a:noFill/>
                    </a:lnT>
                    <a:lnB>
                      <a:noFill/>
                    </a:lnB>
                  </a:tcPr>
                </a:tc>
                <a:extLst>
                  <a:ext uri="{0D108BD9-81ED-4DB2-BD59-A6C34878D82A}">
                    <a16:rowId xmlns:a16="http://schemas.microsoft.com/office/drawing/2014/main" val="1570550061"/>
                  </a:ext>
                </a:extLst>
              </a:tr>
              <a:tr h="184150">
                <a:tc>
                  <a:txBody>
                    <a:bodyPr/>
                    <a:lstStyle/>
                    <a:p>
                      <a:pPr algn="l" fontAlgn="b"/>
                      <a:r>
                        <a:rPr lang="en-US" sz="1100" b="0" i="0" u="none" strike="noStrike">
                          <a:solidFill>
                            <a:srgbClr val="000000"/>
                          </a:solidFill>
                          <a:effectLst/>
                          <a:latin typeface="Calibri" panose="020F0502020204030204" pitchFamily="34" charset="0"/>
                        </a:rPr>
                        <a:t>August</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8</a:t>
                      </a:r>
                    </a:p>
                  </a:txBody>
                  <a:tcPr marL="6350" marR="6350" marT="6350" marB="0" anchor="b">
                    <a:lnL>
                      <a:noFill/>
                    </a:lnL>
                    <a:lnR>
                      <a:noFill/>
                    </a:lnR>
                    <a:lnT>
                      <a:noFill/>
                    </a:lnT>
                    <a:lnB>
                      <a:noFill/>
                    </a:lnB>
                  </a:tcPr>
                </a:tc>
                <a:extLst>
                  <a:ext uri="{0D108BD9-81ED-4DB2-BD59-A6C34878D82A}">
                    <a16:rowId xmlns:a16="http://schemas.microsoft.com/office/drawing/2014/main" val="1326145776"/>
                  </a:ext>
                </a:extLst>
              </a:tr>
              <a:tr h="184150">
                <a:tc>
                  <a:txBody>
                    <a:bodyPr/>
                    <a:lstStyle/>
                    <a:p>
                      <a:pPr algn="l" fontAlgn="b"/>
                      <a:r>
                        <a:rPr lang="en-US" sz="1100" b="0" i="0" u="none" strike="noStrike">
                          <a:solidFill>
                            <a:srgbClr val="000000"/>
                          </a:solidFill>
                          <a:effectLst/>
                          <a:latin typeface="Calibri" panose="020F0502020204030204" pitchFamily="34" charset="0"/>
                        </a:rPr>
                        <a:t>September</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9</a:t>
                      </a:r>
                    </a:p>
                  </a:txBody>
                  <a:tcPr marL="6350" marR="6350" marT="6350" marB="0" anchor="b">
                    <a:lnL>
                      <a:noFill/>
                    </a:lnL>
                    <a:lnR>
                      <a:noFill/>
                    </a:lnR>
                    <a:lnT>
                      <a:noFill/>
                    </a:lnT>
                    <a:lnB>
                      <a:noFill/>
                    </a:lnB>
                  </a:tcPr>
                </a:tc>
                <a:extLst>
                  <a:ext uri="{0D108BD9-81ED-4DB2-BD59-A6C34878D82A}">
                    <a16:rowId xmlns:a16="http://schemas.microsoft.com/office/drawing/2014/main" val="2908179478"/>
                  </a:ext>
                </a:extLst>
              </a:tr>
              <a:tr h="184150">
                <a:tc>
                  <a:txBody>
                    <a:bodyPr/>
                    <a:lstStyle/>
                    <a:p>
                      <a:pPr algn="l" fontAlgn="b"/>
                      <a:r>
                        <a:rPr lang="en-US" sz="1100" b="0" i="0" u="none" strike="noStrike">
                          <a:solidFill>
                            <a:srgbClr val="000000"/>
                          </a:solidFill>
                          <a:effectLst/>
                          <a:latin typeface="Calibri" panose="020F0502020204030204" pitchFamily="34" charset="0"/>
                        </a:rPr>
                        <a:t>October</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10</a:t>
                      </a:r>
                    </a:p>
                  </a:txBody>
                  <a:tcPr marL="6350" marR="6350" marT="6350" marB="0" anchor="b">
                    <a:lnL>
                      <a:noFill/>
                    </a:lnL>
                    <a:lnR>
                      <a:noFill/>
                    </a:lnR>
                    <a:lnT>
                      <a:noFill/>
                    </a:lnT>
                    <a:lnB>
                      <a:noFill/>
                    </a:lnB>
                  </a:tcPr>
                </a:tc>
                <a:extLst>
                  <a:ext uri="{0D108BD9-81ED-4DB2-BD59-A6C34878D82A}">
                    <a16:rowId xmlns:a16="http://schemas.microsoft.com/office/drawing/2014/main" val="3464554335"/>
                  </a:ext>
                </a:extLst>
              </a:tr>
              <a:tr h="184150">
                <a:tc>
                  <a:txBody>
                    <a:bodyPr/>
                    <a:lstStyle/>
                    <a:p>
                      <a:pPr algn="l" fontAlgn="b"/>
                      <a:r>
                        <a:rPr lang="en-US" sz="1100" b="0" i="0" u="none" strike="noStrike">
                          <a:solidFill>
                            <a:srgbClr val="000000"/>
                          </a:solidFill>
                          <a:effectLst/>
                          <a:latin typeface="Calibri" panose="020F0502020204030204" pitchFamily="34" charset="0"/>
                        </a:rPr>
                        <a:t>November</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11</a:t>
                      </a:r>
                    </a:p>
                  </a:txBody>
                  <a:tcPr marL="6350" marR="6350" marT="6350" marB="0" anchor="b">
                    <a:lnL>
                      <a:noFill/>
                    </a:lnL>
                    <a:lnR>
                      <a:noFill/>
                    </a:lnR>
                    <a:lnT>
                      <a:noFill/>
                    </a:lnT>
                    <a:lnB>
                      <a:noFill/>
                    </a:lnB>
                  </a:tcPr>
                </a:tc>
                <a:extLst>
                  <a:ext uri="{0D108BD9-81ED-4DB2-BD59-A6C34878D82A}">
                    <a16:rowId xmlns:a16="http://schemas.microsoft.com/office/drawing/2014/main" val="2835771974"/>
                  </a:ext>
                </a:extLst>
              </a:tr>
              <a:tr h="184150">
                <a:tc>
                  <a:txBody>
                    <a:bodyPr/>
                    <a:lstStyle/>
                    <a:p>
                      <a:pPr algn="l" fontAlgn="b"/>
                      <a:r>
                        <a:rPr lang="en-US" sz="1100" b="0" i="0" u="none" strike="noStrike">
                          <a:solidFill>
                            <a:srgbClr val="000000"/>
                          </a:solidFill>
                          <a:effectLst/>
                          <a:latin typeface="Calibri" panose="020F0502020204030204" pitchFamily="34" charset="0"/>
                        </a:rPr>
                        <a:t>December</a:t>
                      </a:r>
                    </a:p>
                  </a:txBody>
                  <a:tcPr marL="6350" marR="6350" marT="635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12</a:t>
                      </a:r>
                    </a:p>
                  </a:txBody>
                  <a:tcPr marL="6350" marR="6350" marT="6350" marB="0" anchor="b">
                    <a:lnL>
                      <a:noFill/>
                    </a:lnL>
                    <a:lnR>
                      <a:noFill/>
                    </a:lnR>
                    <a:lnT>
                      <a:noFill/>
                    </a:lnT>
                    <a:lnB>
                      <a:noFill/>
                    </a:lnB>
                  </a:tcPr>
                </a:tc>
                <a:extLst>
                  <a:ext uri="{0D108BD9-81ED-4DB2-BD59-A6C34878D82A}">
                    <a16:rowId xmlns:a16="http://schemas.microsoft.com/office/drawing/2014/main" val="3207071232"/>
                  </a:ext>
                </a:extLst>
              </a:tr>
            </a:tbl>
          </a:graphicData>
        </a:graphic>
      </p:graphicFrame>
      <p:graphicFrame>
        <p:nvGraphicFramePr>
          <p:cNvPr id="9" name="Table 8">
            <a:extLst>
              <a:ext uri="{FF2B5EF4-FFF2-40B4-BE49-F238E27FC236}">
                <a16:creationId xmlns:a16="http://schemas.microsoft.com/office/drawing/2014/main" id="{1C5E5523-4934-4F90-83D0-E1845D7973C0}"/>
              </a:ext>
            </a:extLst>
          </p:cNvPr>
          <p:cNvGraphicFramePr>
            <a:graphicFrameLocks noGrp="1"/>
          </p:cNvGraphicFramePr>
          <p:nvPr>
            <p:extLst>
              <p:ext uri="{D42A27DB-BD31-4B8C-83A1-F6EECF244321}">
                <p14:modId xmlns:p14="http://schemas.microsoft.com/office/powerpoint/2010/main" val="396538585"/>
              </p:ext>
            </p:extLst>
          </p:nvPr>
        </p:nvGraphicFramePr>
        <p:xfrm>
          <a:off x="9789393" y="3558001"/>
          <a:ext cx="1358900" cy="1289050"/>
        </p:xfrm>
        <a:graphic>
          <a:graphicData uri="http://schemas.openxmlformats.org/drawingml/2006/table">
            <a:tbl>
              <a:tblPr/>
              <a:tblGrid>
                <a:gridCol w="749300">
                  <a:extLst>
                    <a:ext uri="{9D8B030D-6E8A-4147-A177-3AD203B41FA5}">
                      <a16:colId xmlns:a16="http://schemas.microsoft.com/office/drawing/2014/main" val="3988856771"/>
                    </a:ext>
                  </a:extLst>
                </a:gridCol>
                <a:gridCol w="609600">
                  <a:extLst>
                    <a:ext uri="{9D8B030D-6E8A-4147-A177-3AD203B41FA5}">
                      <a16:colId xmlns:a16="http://schemas.microsoft.com/office/drawing/2014/main" val="1444492804"/>
                    </a:ext>
                  </a:extLst>
                </a:gridCol>
              </a:tblGrid>
              <a:tr h="184150">
                <a:tc>
                  <a:txBody>
                    <a:bodyPr/>
                    <a:lstStyle/>
                    <a:p>
                      <a:pPr algn="ctr" fontAlgn="b"/>
                      <a:r>
                        <a:rPr lang="en-US" sz="1100" b="0" i="0" u="none" strike="noStrike">
                          <a:solidFill>
                            <a:srgbClr val="000000"/>
                          </a:solidFill>
                          <a:effectLst/>
                          <a:latin typeface="Calibri" panose="020F0502020204030204" pitchFamily="34" charset="0"/>
                        </a:rPr>
                        <a:t>Monday</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6350" marR="6350" marT="6350" marB="0" anchor="b">
                    <a:lnL>
                      <a:noFill/>
                    </a:lnL>
                    <a:lnR>
                      <a:noFill/>
                    </a:lnR>
                    <a:lnT>
                      <a:noFill/>
                    </a:lnT>
                    <a:lnB>
                      <a:noFill/>
                    </a:lnB>
                  </a:tcPr>
                </a:tc>
                <a:extLst>
                  <a:ext uri="{0D108BD9-81ED-4DB2-BD59-A6C34878D82A}">
                    <a16:rowId xmlns:a16="http://schemas.microsoft.com/office/drawing/2014/main" val="1476387692"/>
                  </a:ext>
                </a:extLst>
              </a:tr>
              <a:tr h="184150">
                <a:tc>
                  <a:txBody>
                    <a:bodyPr/>
                    <a:lstStyle/>
                    <a:p>
                      <a:pPr algn="ctr" fontAlgn="b"/>
                      <a:r>
                        <a:rPr lang="en-US" sz="1100" b="0" i="0" u="none" strike="noStrike">
                          <a:solidFill>
                            <a:srgbClr val="000000"/>
                          </a:solidFill>
                          <a:effectLst/>
                          <a:latin typeface="Calibri" panose="020F0502020204030204" pitchFamily="34" charset="0"/>
                        </a:rPr>
                        <a:t>Tuesday</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6350" marR="6350" marT="6350" marB="0" anchor="b">
                    <a:lnL>
                      <a:noFill/>
                    </a:lnL>
                    <a:lnR>
                      <a:noFill/>
                    </a:lnR>
                    <a:lnT>
                      <a:noFill/>
                    </a:lnT>
                    <a:lnB>
                      <a:noFill/>
                    </a:lnB>
                  </a:tcPr>
                </a:tc>
                <a:extLst>
                  <a:ext uri="{0D108BD9-81ED-4DB2-BD59-A6C34878D82A}">
                    <a16:rowId xmlns:a16="http://schemas.microsoft.com/office/drawing/2014/main" val="1882137294"/>
                  </a:ext>
                </a:extLst>
              </a:tr>
              <a:tr h="184150">
                <a:tc>
                  <a:txBody>
                    <a:bodyPr/>
                    <a:lstStyle/>
                    <a:p>
                      <a:pPr algn="ctr" fontAlgn="b"/>
                      <a:r>
                        <a:rPr lang="en-US" sz="1100" b="0" i="0" u="none" strike="noStrike">
                          <a:solidFill>
                            <a:srgbClr val="000000"/>
                          </a:solidFill>
                          <a:effectLst/>
                          <a:latin typeface="Calibri" panose="020F0502020204030204" pitchFamily="34" charset="0"/>
                        </a:rPr>
                        <a:t>Wednesday</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6350" marR="6350" marT="6350" marB="0" anchor="b">
                    <a:lnL>
                      <a:noFill/>
                    </a:lnL>
                    <a:lnR>
                      <a:noFill/>
                    </a:lnR>
                    <a:lnT>
                      <a:noFill/>
                    </a:lnT>
                    <a:lnB>
                      <a:noFill/>
                    </a:lnB>
                  </a:tcPr>
                </a:tc>
                <a:extLst>
                  <a:ext uri="{0D108BD9-81ED-4DB2-BD59-A6C34878D82A}">
                    <a16:rowId xmlns:a16="http://schemas.microsoft.com/office/drawing/2014/main" val="3028050950"/>
                  </a:ext>
                </a:extLst>
              </a:tr>
              <a:tr h="184150">
                <a:tc>
                  <a:txBody>
                    <a:bodyPr/>
                    <a:lstStyle/>
                    <a:p>
                      <a:pPr algn="ctr" fontAlgn="b"/>
                      <a:r>
                        <a:rPr lang="en-US" sz="1100" b="0" i="0" u="none" strike="noStrike">
                          <a:solidFill>
                            <a:srgbClr val="000000"/>
                          </a:solidFill>
                          <a:effectLst/>
                          <a:latin typeface="Calibri" panose="020F0502020204030204" pitchFamily="34" charset="0"/>
                        </a:rPr>
                        <a:t>Thursday</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6350" marR="6350" marT="6350" marB="0" anchor="b">
                    <a:lnL>
                      <a:noFill/>
                    </a:lnL>
                    <a:lnR>
                      <a:noFill/>
                    </a:lnR>
                    <a:lnT>
                      <a:noFill/>
                    </a:lnT>
                    <a:lnB>
                      <a:noFill/>
                    </a:lnB>
                  </a:tcPr>
                </a:tc>
                <a:extLst>
                  <a:ext uri="{0D108BD9-81ED-4DB2-BD59-A6C34878D82A}">
                    <a16:rowId xmlns:a16="http://schemas.microsoft.com/office/drawing/2014/main" val="885690452"/>
                  </a:ext>
                </a:extLst>
              </a:tr>
              <a:tr h="184150">
                <a:tc>
                  <a:txBody>
                    <a:bodyPr/>
                    <a:lstStyle/>
                    <a:p>
                      <a:pPr algn="ctr" fontAlgn="b"/>
                      <a:r>
                        <a:rPr lang="en-US" sz="1100" b="0" i="0" u="none" strike="noStrike">
                          <a:solidFill>
                            <a:srgbClr val="000000"/>
                          </a:solidFill>
                          <a:effectLst/>
                          <a:latin typeface="Calibri" panose="020F0502020204030204" pitchFamily="34" charset="0"/>
                        </a:rPr>
                        <a:t>Friday</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5</a:t>
                      </a:r>
                    </a:p>
                  </a:txBody>
                  <a:tcPr marL="6350" marR="6350" marT="6350" marB="0" anchor="b">
                    <a:lnL>
                      <a:noFill/>
                    </a:lnL>
                    <a:lnR>
                      <a:noFill/>
                    </a:lnR>
                    <a:lnT>
                      <a:noFill/>
                    </a:lnT>
                    <a:lnB>
                      <a:noFill/>
                    </a:lnB>
                  </a:tcPr>
                </a:tc>
                <a:extLst>
                  <a:ext uri="{0D108BD9-81ED-4DB2-BD59-A6C34878D82A}">
                    <a16:rowId xmlns:a16="http://schemas.microsoft.com/office/drawing/2014/main" val="4106911783"/>
                  </a:ext>
                </a:extLst>
              </a:tr>
              <a:tr h="184150">
                <a:tc>
                  <a:txBody>
                    <a:bodyPr/>
                    <a:lstStyle/>
                    <a:p>
                      <a:pPr algn="ctr" fontAlgn="b"/>
                      <a:r>
                        <a:rPr lang="en-US" sz="1100" b="0" i="0" u="none" strike="noStrike">
                          <a:solidFill>
                            <a:srgbClr val="000000"/>
                          </a:solidFill>
                          <a:effectLst/>
                          <a:latin typeface="Calibri" panose="020F0502020204030204" pitchFamily="34" charset="0"/>
                        </a:rPr>
                        <a:t>Saturday</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6</a:t>
                      </a:r>
                    </a:p>
                  </a:txBody>
                  <a:tcPr marL="6350" marR="6350" marT="6350" marB="0" anchor="b">
                    <a:lnL>
                      <a:noFill/>
                    </a:lnL>
                    <a:lnR>
                      <a:noFill/>
                    </a:lnR>
                    <a:lnT>
                      <a:noFill/>
                    </a:lnT>
                    <a:lnB>
                      <a:noFill/>
                    </a:lnB>
                  </a:tcPr>
                </a:tc>
                <a:extLst>
                  <a:ext uri="{0D108BD9-81ED-4DB2-BD59-A6C34878D82A}">
                    <a16:rowId xmlns:a16="http://schemas.microsoft.com/office/drawing/2014/main" val="163704123"/>
                  </a:ext>
                </a:extLst>
              </a:tr>
              <a:tr h="184150">
                <a:tc>
                  <a:txBody>
                    <a:bodyPr/>
                    <a:lstStyle/>
                    <a:p>
                      <a:pPr algn="ctr" fontAlgn="b"/>
                      <a:r>
                        <a:rPr lang="en-US" sz="1100" b="0" i="0" u="none" strike="noStrike">
                          <a:solidFill>
                            <a:srgbClr val="000000"/>
                          </a:solidFill>
                          <a:effectLst/>
                          <a:latin typeface="Calibri" panose="020F0502020204030204" pitchFamily="34" charset="0"/>
                        </a:rPr>
                        <a:t>Sunday</a:t>
                      </a:r>
                    </a:p>
                  </a:txBody>
                  <a:tcPr marL="6350" marR="6350" marT="635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7</a:t>
                      </a:r>
                    </a:p>
                  </a:txBody>
                  <a:tcPr marL="6350" marR="6350" marT="6350" marB="0" anchor="b">
                    <a:lnL>
                      <a:noFill/>
                    </a:lnL>
                    <a:lnR>
                      <a:noFill/>
                    </a:lnR>
                    <a:lnT>
                      <a:noFill/>
                    </a:lnT>
                    <a:lnB>
                      <a:noFill/>
                    </a:lnB>
                  </a:tcPr>
                </a:tc>
                <a:extLst>
                  <a:ext uri="{0D108BD9-81ED-4DB2-BD59-A6C34878D82A}">
                    <a16:rowId xmlns:a16="http://schemas.microsoft.com/office/drawing/2014/main" val="3272521769"/>
                  </a:ext>
                </a:extLst>
              </a:tr>
            </a:tbl>
          </a:graphicData>
        </a:graphic>
      </p:graphicFrame>
      <p:sp>
        <p:nvSpPr>
          <p:cNvPr id="11" name="TextBox 10">
            <a:extLst>
              <a:ext uri="{FF2B5EF4-FFF2-40B4-BE49-F238E27FC236}">
                <a16:creationId xmlns:a16="http://schemas.microsoft.com/office/drawing/2014/main" id="{4DEABF7F-8D38-4BD5-B1F5-CE2C09D571F1}"/>
              </a:ext>
            </a:extLst>
          </p:cNvPr>
          <p:cNvSpPr txBox="1"/>
          <p:nvPr/>
        </p:nvSpPr>
        <p:spPr>
          <a:xfrm>
            <a:off x="1043707" y="3934891"/>
            <a:ext cx="5446999" cy="276999"/>
          </a:xfrm>
          <a:prstGeom prst="rect">
            <a:avLst/>
          </a:prstGeom>
          <a:noFill/>
        </p:spPr>
        <p:txBody>
          <a:bodyPr wrap="square">
            <a:spAutoFit/>
          </a:bodyPr>
          <a:lstStyle/>
          <a:p>
            <a:r>
              <a:rPr lang="en-US" sz="1200" dirty="0"/>
              <a:t>data[‘Grade'] = data[‘Grade'].apply(lambda x: ['Po’, Med’, </a:t>
            </a:r>
            <a:r>
              <a:rPr lang="en-US" sz="1200" dirty="0" err="1"/>
              <a:t>Gd’,'Ex</a:t>
            </a:r>
            <a:r>
              <a:rPr lang="en-US" sz="1200" dirty="0"/>
              <a:t>'].index(x))</a:t>
            </a:r>
          </a:p>
        </p:txBody>
      </p:sp>
    </p:spTree>
    <p:extLst>
      <p:ext uri="{BB962C8B-B14F-4D97-AF65-F5344CB8AC3E}">
        <p14:creationId xmlns:p14="http://schemas.microsoft.com/office/powerpoint/2010/main" val="3076135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444FF6-0D51-480F-B88E-B2ACCECF0840}"/>
              </a:ext>
            </a:extLst>
          </p:cNvPr>
          <p:cNvPicPr>
            <a:picLocks noChangeAspect="1"/>
          </p:cNvPicPr>
          <p:nvPr/>
        </p:nvPicPr>
        <p:blipFill>
          <a:blip r:embed="rId2"/>
          <a:stretch>
            <a:fillRect/>
          </a:stretch>
        </p:blipFill>
        <p:spPr>
          <a:xfrm>
            <a:off x="3120303" y="2331460"/>
            <a:ext cx="5718389" cy="2480686"/>
          </a:xfrm>
          <a:prstGeom prst="rect">
            <a:avLst/>
          </a:prstGeom>
        </p:spPr>
      </p:pic>
      <p:pic>
        <p:nvPicPr>
          <p:cNvPr id="7" name="Picture 6">
            <a:extLst>
              <a:ext uri="{FF2B5EF4-FFF2-40B4-BE49-F238E27FC236}">
                <a16:creationId xmlns:a16="http://schemas.microsoft.com/office/drawing/2014/main" id="{35F76375-AF2D-4787-B567-C635C3FC4F7A}"/>
              </a:ext>
            </a:extLst>
          </p:cNvPr>
          <p:cNvPicPr>
            <a:picLocks noChangeAspect="1"/>
          </p:cNvPicPr>
          <p:nvPr/>
        </p:nvPicPr>
        <p:blipFill>
          <a:blip r:embed="rId3"/>
          <a:stretch>
            <a:fillRect/>
          </a:stretch>
        </p:blipFill>
        <p:spPr>
          <a:xfrm>
            <a:off x="5379422" y="470552"/>
            <a:ext cx="1200150" cy="1028700"/>
          </a:xfrm>
          <a:prstGeom prst="rect">
            <a:avLst/>
          </a:prstGeom>
        </p:spPr>
      </p:pic>
    </p:spTree>
    <p:extLst>
      <p:ext uri="{BB962C8B-B14F-4D97-AF65-F5344CB8AC3E}">
        <p14:creationId xmlns:p14="http://schemas.microsoft.com/office/powerpoint/2010/main" val="401255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232CEC7-6D52-421F-B242-7911AF9B0B89}"/>
              </a:ext>
            </a:extLst>
          </p:cNvPr>
          <p:cNvSpPr/>
          <p:nvPr/>
        </p:nvSpPr>
        <p:spPr>
          <a:xfrm>
            <a:off x="2722716" y="2513828"/>
            <a:ext cx="6409345" cy="800872"/>
          </a:xfrm>
          <a:prstGeom prst="roundRect">
            <a:avLst/>
          </a:prstGeom>
          <a:solidFill>
            <a:srgbClr val="0070C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bg1"/>
                </a:solidFill>
              </a:rPr>
              <a:t>Interpreting the Regression Equation</a:t>
            </a:r>
          </a:p>
        </p:txBody>
      </p:sp>
    </p:spTree>
    <p:extLst>
      <p:ext uri="{BB962C8B-B14F-4D97-AF65-F5344CB8AC3E}">
        <p14:creationId xmlns:p14="http://schemas.microsoft.com/office/powerpoint/2010/main" val="251441843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5969</TotalTime>
  <Words>1692</Words>
  <Application>Microsoft Office PowerPoint</Application>
  <PresentationFormat>Widescreen</PresentationFormat>
  <Paragraphs>141</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Calibri</vt:lpstr>
      <vt:lpstr>Calibri Light</vt:lpstr>
      <vt:lpstr>inherit</vt:lpstr>
      <vt:lpstr>MinionPro-It</vt:lpstr>
      <vt:lpstr>MinionPro-Regular</vt:lpstr>
      <vt:lpstr>MyriadPro-SemiboldCond</vt:lpstr>
      <vt:lpstr>UbuntuMono-Regular</vt:lpstr>
      <vt:lpstr>Retrospect</vt:lpstr>
      <vt:lpstr>Chapter 4</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creator>Bouchnayaf, Tarik (Cognizant)</dc:creator>
  <cp:lastModifiedBy>Bouchnayaf, Tarik (Cognizant)</cp:lastModifiedBy>
  <cp:revision>25</cp:revision>
  <dcterms:created xsi:type="dcterms:W3CDTF">2022-02-22T13:15:27Z</dcterms:created>
  <dcterms:modified xsi:type="dcterms:W3CDTF">2022-02-26T16:45:19Z</dcterms:modified>
</cp:coreProperties>
</file>