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1" r:id="rId5"/>
    <p:sldId id="263" r:id="rId6"/>
    <p:sldId id="266" r:id="rId7"/>
    <p:sldId id="268" r:id="rId8"/>
    <p:sldId id="270" r:id="rId9"/>
    <p:sldId id="271" r:id="rId10"/>
    <p:sldId id="269"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27.07.2021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27.07.2021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im0-tub-ru.yandex.net/i?id=b3a139674fc9a51f1b68e7ce374eb5cd&amp;n=13"/>
          <p:cNvPicPr>
            <a:picLocks noChangeAspect="1" noChangeArrowheads="1"/>
          </p:cNvPicPr>
          <p:nvPr/>
        </p:nvPicPr>
        <p:blipFill>
          <a:blip r:embed="rId2"/>
          <a:srcRect/>
          <a:stretch>
            <a:fillRect/>
          </a:stretch>
        </p:blipFill>
        <p:spPr bwMode="auto">
          <a:xfrm>
            <a:off x="21957" y="0"/>
            <a:ext cx="9122043" cy="6858000"/>
          </a:xfrm>
          <a:prstGeom prst="rect">
            <a:avLst/>
          </a:prstGeom>
          <a:noFill/>
        </p:spPr>
      </p:pic>
      <p:sp>
        <p:nvSpPr>
          <p:cNvPr id="3" name="TextBox 2"/>
          <p:cNvSpPr txBox="1"/>
          <p:nvPr/>
        </p:nvSpPr>
        <p:spPr>
          <a:xfrm>
            <a:off x="1000100" y="642918"/>
            <a:ext cx="7715304" cy="6463308"/>
          </a:xfrm>
          <a:prstGeom prst="rect">
            <a:avLst/>
          </a:prstGeom>
          <a:noFill/>
        </p:spPr>
        <p:txBody>
          <a:bodyPr wrap="square" rtlCol="0">
            <a:spAutoFit/>
          </a:bodyPr>
          <a:lstStyle/>
          <a:p>
            <a:pPr algn="ctr"/>
            <a:endParaRPr lang="ru-RU" dirty="0" smtClean="0">
              <a:latin typeface="Times New Roman" pitchFamily="18" charset="0"/>
              <a:cs typeface="Times New Roman" pitchFamily="18" charset="0"/>
            </a:endParaRPr>
          </a:p>
          <a:p>
            <a:pPr algn="ctr"/>
            <a:r>
              <a:rPr lang="ru-RU" dirty="0">
                <a:latin typeface="Times New Roman" pitchFamily="18" charset="0"/>
                <a:cs typeface="Times New Roman" pitchFamily="18" charset="0"/>
              </a:rPr>
              <a:t>Муниципальное казенное общеобразовательное учреждение</a:t>
            </a:r>
          </a:p>
          <a:p>
            <a:pPr algn="ctr"/>
            <a:r>
              <a:rPr lang="ru-RU" dirty="0">
                <a:latin typeface="Times New Roman" pitchFamily="18" charset="0"/>
                <a:cs typeface="Times New Roman" pitchFamily="18" charset="0"/>
              </a:rPr>
              <a:t>             «Средняя общеобразовательная школа №4»</a:t>
            </a:r>
          </a:p>
          <a:p>
            <a:pPr algn="ctr"/>
            <a:r>
              <a:rPr lang="ru-RU" dirty="0">
                <a:latin typeface="Times New Roman" pitchFamily="18" charset="0"/>
                <a:cs typeface="Times New Roman" pitchFamily="18" charset="0"/>
              </a:rPr>
              <a:t>     Левокумского муниципального района Ставропольского края</a:t>
            </a:r>
          </a:p>
          <a:p>
            <a:pPr algn="ctr"/>
            <a:r>
              <a:rPr lang="ru-RU" dirty="0">
                <a:latin typeface="Times New Roman" pitchFamily="18" charset="0"/>
                <a:cs typeface="Times New Roman" pitchFamily="18" charset="0"/>
              </a:rPr>
              <a:t> </a:t>
            </a:r>
          </a:p>
          <a:p>
            <a:r>
              <a:rPr lang="ru-RU" dirty="0">
                <a:latin typeface="Times New Roman" pitchFamily="18" charset="0"/>
                <a:cs typeface="Times New Roman" pitchFamily="18" charset="0"/>
              </a:rPr>
              <a:t> </a:t>
            </a:r>
          </a:p>
          <a:p>
            <a:pPr algn="ctr"/>
            <a:endParaRPr lang="ru-RU" dirty="0" smtClean="0">
              <a:latin typeface="Times New Roman" pitchFamily="18" charset="0"/>
              <a:cs typeface="Times New Roman" pitchFamily="18" charset="0"/>
            </a:endParaRPr>
          </a:p>
          <a:p>
            <a:pPr algn="ctr"/>
            <a:r>
              <a:rPr lang="ru-RU" dirty="0" smtClean="0">
                <a:latin typeface="Times New Roman" pitchFamily="18" charset="0"/>
                <a:cs typeface="Times New Roman" pitchFamily="18" charset="0"/>
              </a:rPr>
              <a:t>Исследовательская работа  по физике:</a:t>
            </a:r>
          </a:p>
          <a:p>
            <a:pPr algn="ctr"/>
            <a:endParaRPr lang="ru-RU" b="1" i="1" dirty="0" smtClean="0">
              <a:solidFill>
                <a:schemeClr val="tx1">
                  <a:lumMod val="95000"/>
                  <a:lumOff val="5000"/>
                </a:schemeClr>
              </a:solidFill>
              <a:latin typeface="Times New Roman" pitchFamily="18" charset="0"/>
              <a:cs typeface="Times New Roman" pitchFamily="18" charset="0"/>
            </a:endParaRPr>
          </a:p>
          <a:p>
            <a:pPr algn="ctr"/>
            <a:r>
              <a:rPr lang="ru-RU" b="1" i="1" dirty="0" smtClean="0">
                <a:solidFill>
                  <a:schemeClr val="tx1">
                    <a:lumMod val="95000"/>
                    <a:lumOff val="5000"/>
                  </a:schemeClr>
                </a:solidFill>
                <a:latin typeface="Times New Roman" pitchFamily="18" charset="0"/>
                <a:cs typeface="Times New Roman" pitchFamily="18" charset="0"/>
              </a:rPr>
              <a:t>Физические явления в художественных произведениях </a:t>
            </a:r>
          </a:p>
          <a:p>
            <a:pPr algn="ctr"/>
            <a:r>
              <a:rPr lang="ru-RU" b="1" i="1" dirty="0" smtClean="0">
                <a:solidFill>
                  <a:schemeClr val="tx1">
                    <a:lumMod val="95000"/>
                    <a:lumOff val="5000"/>
                  </a:schemeClr>
                </a:solidFill>
                <a:latin typeface="Times New Roman" pitchFamily="18" charset="0"/>
                <a:cs typeface="Times New Roman" pitchFamily="18" charset="0"/>
              </a:rPr>
              <a:t>А.С.Пушкина, М.Ю.Лермонтова, Н.А.Некрасова, Н.Н.Носова.</a:t>
            </a:r>
          </a:p>
          <a:p>
            <a:pPr algn="ctr"/>
            <a:endParaRPr lang="ru-RU" dirty="0" smtClean="0">
              <a:latin typeface="Times New Roman" pitchFamily="18" charset="0"/>
              <a:cs typeface="Times New Roman" pitchFamily="18" charset="0"/>
            </a:endParaRPr>
          </a:p>
          <a:p>
            <a:pPr algn="ctr"/>
            <a:endParaRPr lang="ru-RU" dirty="0" smtClean="0">
              <a:latin typeface="Times New Roman" pitchFamily="18" charset="0"/>
              <a:cs typeface="Times New Roman" pitchFamily="18" charset="0"/>
            </a:endParaRPr>
          </a:p>
          <a:p>
            <a:pPr algn="r"/>
            <a:r>
              <a:rPr lang="ru-RU" dirty="0" smtClean="0">
                <a:latin typeface="Times New Roman" pitchFamily="18" charset="0"/>
                <a:cs typeface="Times New Roman" pitchFamily="18" charset="0"/>
              </a:rPr>
              <a:t>Подготовил:</a:t>
            </a:r>
          </a:p>
          <a:p>
            <a:pPr algn="r"/>
            <a:r>
              <a:rPr lang="ru-RU" dirty="0" smtClean="0">
                <a:latin typeface="Times New Roman" pitchFamily="18" charset="0"/>
                <a:cs typeface="Times New Roman" pitchFamily="18" charset="0"/>
              </a:rPr>
              <a:t>ученик 7 «Б» класса</a:t>
            </a:r>
          </a:p>
          <a:p>
            <a:pPr algn="r"/>
            <a:r>
              <a:rPr lang="ru-RU" dirty="0" smtClean="0">
                <a:latin typeface="Times New Roman" pitchFamily="18" charset="0"/>
                <a:cs typeface="Times New Roman" pitchFamily="18" charset="0"/>
              </a:rPr>
              <a:t>МКОУ СОШ №4</a:t>
            </a:r>
          </a:p>
          <a:p>
            <a:pPr algn="r"/>
            <a:r>
              <a:rPr lang="ru-RU" dirty="0" smtClean="0">
                <a:latin typeface="Times New Roman" pitchFamily="18" charset="0"/>
                <a:cs typeface="Times New Roman" pitchFamily="18" charset="0"/>
              </a:rPr>
              <a:t>Звягин Данила</a:t>
            </a:r>
          </a:p>
          <a:p>
            <a:pPr algn="r"/>
            <a:r>
              <a:rPr lang="ru-RU" dirty="0" smtClean="0">
                <a:latin typeface="Times New Roman" pitchFamily="18" charset="0"/>
                <a:cs typeface="Times New Roman" pitchFamily="18" charset="0"/>
              </a:rPr>
              <a:t>Учитель:</a:t>
            </a:r>
          </a:p>
          <a:p>
            <a:pPr algn="r"/>
            <a:r>
              <a:rPr lang="ru-RU" dirty="0" smtClean="0">
                <a:latin typeface="Times New Roman" pitchFamily="18" charset="0"/>
                <a:cs typeface="Times New Roman" pitchFamily="18" charset="0"/>
              </a:rPr>
              <a:t>Панченко Н.Ф.</a:t>
            </a:r>
          </a:p>
          <a:p>
            <a:pPr algn="r"/>
            <a:endParaRPr lang="ru-RU" dirty="0" smtClean="0">
              <a:latin typeface="Times New Roman" pitchFamily="18" charset="0"/>
              <a:cs typeface="Times New Roman" pitchFamily="18" charset="0"/>
            </a:endParaRPr>
          </a:p>
          <a:p>
            <a:pPr algn="ctr"/>
            <a:r>
              <a:rPr lang="ru-RU" dirty="0" err="1" smtClean="0">
                <a:latin typeface="Times New Roman" pitchFamily="18" charset="0"/>
                <a:cs typeface="Times New Roman" pitchFamily="18" charset="0"/>
              </a:rPr>
              <a:t>с.Правокумское</a:t>
            </a:r>
            <a:endParaRPr lang="ru-RU" dirty="0" smtClean="0">
              <a:latin typeface="Times New Roman" pitchFamily="18" charset="0"/>
              <a:cs typeface="Times New Roman" pitchFamily="18" charset="0"/>
            </a:endParaRPr>
          </a:p>
          <a:p>
            <a:pPr algn="ctr"/>
            <a:r>
              <a:rPr lang="ru-RU" dirty="0" smtClean="0">
                <a:latin typeface="Times New Roman" pitchFamily="18" charset="0"/>
                <a:cs typeface="Times New Roman" pitchFamily="18" charset="0"/>
              </a:rPr>
              <a:t>2017 год</a:t>
            </a:r>
          </a:p>
          <a:p>
            <a:pPr algn="ct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im0-tub-ru.yandex.net/i?id=b3a139674fc9a51f1b68e7ce374eb5cd&amp;n=13"/>
          <p:cNvPicPr>
            <a:picLocks noChangeAspect="1" noChangeArrowheads="1"/>
          </p:cNvPicPr>
          <p:nvPr/>
        </p:nvPicPr>
        <p:blipFill>
          <a:blip r:embed="rId2"/>
          <a:srcRect/>
          <a:stretch>
            <a:fillRect/>
          </a:stretch>
        </p:blipFill>
        <p:spPr bwMode="auto">
          <a:xfrm>
            <a:off x="0" y="0"/>
            <a:ext cx="9122043" cy="6858000"/>
          </a:xfrm>
          <a:prstGeom prst="rect">
            <a:avLst/>
          </a:prstGeom>
          <a:noFill/>
        </p:spPr>
      </p:pic>
      <p:pic>
        <p:nvPicPr>
          <p:cNvPr id="17410" name="Picture 2" descr="https://im0-tub-ru.yandex.net/i?id=c51c4c77fc40584aa3de574bb1e037bb&amp;n=13"/>
          <p:cNvPicPr>
            <a:picLocks noChangeAspect="1" noChangeArrowheads="1"/>
          </p:cNvPicPr>
          <p:nvPr/>
        </p:nvPicPr>
        <p:blipFill>
          <a:blip r:embed="rId3"/>
          <a:srcRect/>
          <a:stretch>
            <a:fillRect/>
          </a:stretch>
        </p:blipFill>
        <p:spPr bwMode="auto">
          <a:xfrm>
            <a:off x="6786578" y="3643314"/>
            <a:ext cx="2114550" cy="3048001"/>
          </a:xfrm>
          <a:prstGeom prst="rect">
            <a:avLst/>
          </a:prstGeom>
          <a:noFill/>
        </p:spPr>
      </p:pic>
      <p:sp>
        <p:nvSpPr>
          <p:cNvPr id="4" name="Прямоугольник 3"/>
          <p:cNvSpPr/>
          <p:nvPr/>
        </p:nvSpPr>
        <p:spPr>
          <a:xfrm>
            <a:off x="142844" y="428604"/>
            <a:ext cx="8786874" cy="5262979"/>
          </a:xfrm>
          <a:prstGeom prst="rect">
            <a:avLst/>
          </a:prstGeom>
        </p:spPr>
        <p:txBody>
          <a:bodyPr wrap="square">
            <a:spAutoFit/>
          </a:bodyPr>
          <a:lstStyle/>
          <a:p>
            <a:pPr algn="just"/>
            <a:r>
              <a:rPr lang="ru-RU" b="1" dirty="0" smtClean="0">
                <a:latin typeface="Times New Roman" pitchFamily="18" charset="0"/>
                <a:cs typeface="Times New Roman" pitchFamily="18" charset="0"/>
              </a:rPr>
              <a:t>Русский писатель Николай Носов.</a:t>
            </a:r>
            <a:r>
              <a:rPr lang="ru-RU" dirty="0" smtClean="0">
                <a:latin typeface="Times New Roman" pitchFamily="18" charset="0"/>
                <a:cs typeface="Times New Roman" pitchFamily="18" charset="0"/>
              </a:rPr>
              <a:t> </a:t>
            </a:r>
            <a:br>
              <a:rPr lang="ru-RU" dirty="0" smtClean="0">
                <a:latin typeface="Times New Roman" pitchFamily="18" charset="0"/>
                <a:cs typeface="Times New Roman" pitchFamily="18" charset="0"/>
              </a:rPr>
            </a:b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ru-RU" b="1" dirty="0" smtClean="0">
                <a:latin typeface="Times New Roman" pitchFamily="18" charset="0"/>
                <a:cs typeface="Times New Roman" pitchFamily="18" charset="0"/>
              </a:rPr>
              <a:t>«</a:t>
            </a:r>
            <a:r>
              <a:rPr lang="ru-RU" sz="2000" b="1" dirty="0" smtClean="0">
                <a:latin typeface="Times New Roman" pitchFamily="18" charset="0"/>
                <a:cs typeface="Times New Roman" pitchFamily="18" charset="0"/>
              </a:rPr>
              <a:t>Незнайка на Луне»:</a:t>
            </a:r>
            <a:endParaRPr lang="ru-RU" sz="2000" dirty="0" smtClean="0">
              <a:latin typeface="Times New Roman" pitchFamily="18" charset="0"/>
              <a:cs typeface="Times New Roman" pitchFamily="18" charset="0"/>
            </a:endParaRPr>
          </a:p>
          <a:p>
            <a:pPr algn="just"/>
            <a:r>
              <a:rPr lang="ru-RU" sz="2000" dirty="0" smtClean="0">
                <a:latin typeface="Times New Roman" pitchFamily="18" charset="0"/>
                <a:cs typeface="Times New Roman" pitchFamily="18" charset="0"/>
              </a:rPr>
              <a:t>Винтик и </a:t>
            </a:r>
            <a:r>
              <a:rPr lang="ru-RU" sz="2000" dirty="0" err="1" smtClean="0">
                <a:latin typeface="Times New Roman" pitchFamily="18" charset="0"/>
                <a:cs typeface="Times New Roman" pitchFamily="18" charset="0"/>
              </a:rPr>
              <a:t>Шпунтик</a:t>
            </a:r>
            <a:r>
              <a:rPr lang="ru-RU" sz="2000" dirty="0" smtClean="0">
                <a:latin typeface="Times New Roman" pitchFamily="18" charset="0"/>
                <a:cs typeface="Times New Roman" pitchFamily="18" charset="0"/>
              </a:rPr>
              <a:t>, находясь в состоянии невесомости, захотели вскипятить чайник. «Вначале все шло хорошо, но через несколько минут Винтик и </a:t>
            </a:r>
            <a:r>
              <a:rPr lang="ru-RU" sz="2000" dirty="0" err="1" smtClean="0">
                <a:latin typeface="Times New Roman" pitchFamily="18" charset="0"/>
                <a:cs typeface="Times New Roman" pitchFamily="18" charset="0"/>
              </a:rPr>
              <a:t>Шпунтик</a:t>
            </a:r>
            <a:r>
              <a:rPr lang="ru-RU" sz="2000" dirty="0" smtClean="0">
                <a:latin typeface="Times New Roman" pitchFamily="18" charset="0"/>
                <a:cs typeface="Times New Roman" pitchFamily="18" charset="0"/>
              </a:rPr>
              <a:t> увидели, как из носика чайника начала пузырем вылезать вода, словно ее кто- </a:t>
            </a:r>
            <a:r>
              <a:rPr lang="ru-RU" sz="2000" dirty="0" err="1" smtClean="0">
                <a:latin typeface="Times New Roman" pitchFamily="18" charset="0"/>
                <a:cs typeface="Times New Roman" pitchFamily="18" charset="0"/>
              </a:rPr>
              <a:t>нибудь</a:t>
            </a:r>
            <a:r>
              <a:rPr lang="ru-RU" sz="2000" dirty="0" smtClean="0">
                <a:latin typeface="Times New Roman" pitchFamily="18" charset="0"/>
                <a:cs typeface="Times New Roman" pitchFamily="18" charset="0"/>
              </a:rPr>
              <a:t> выталкивал изнутри. </a:t>
            </a:r>
            <a:r>
              <a:rPr lang="ru-RU" sz="2000" dirty="0" err="1" smtClean="0">
                <a:latin typeface="Times New Roman" pitchFamily="18" charset="0"/>
                <a:cs typeface="Times New Roman" pitchFamily="18" charset="0"/>
              </a:rPr>
              <a:t>Шпунтик</a:t>
            </a:r>
            <a:r>
              <a:rPr lang="ru-RU" sz="2000" dirty="0" smtClean="0">
                <a:latin typeface="Times New Roman" pitchFamily="18" charset="0"/>
                <a:cs typeface="Times New Roman" pitchFamily="18" charset="0"/>
              </a:rPr>
              <a:t> поскорей заткнул носик чайника пальцем, но вода тут же начала вылезать пузырем из – под крышки.</a:t>
            </a:r>
          </a:p>
          <a:p>
            <a:pPr algn="just"/>
            <a:r>
              <a:rPr lang="ru-RU" sz="2000" dirty="0" smtClean="0">
                <a:latin typeface="Times New Roman" pitchFamily="18" charset="0"/>
                <a:cs typeface="Times New Roman" pitchFamily="18" charset="0"/>
              </a:rPr>
              <a:t>Этот пузырь становился все больше, наконец, оторвался от крышки и, трясясь, словно был сделан из жидкого студня, поплыл по воздуху». </a:t>
            </a:r>
            <a:br>
              <a:rPr lang="ru-RU" sz="2000" dirty="0" smtClean="0">
                <a:latin typeface="Times New Roman" pitchFamily="18" charset="0"/>
                <a:cs typeface="Times New Roman" pitchFamily="18" charset="0"/>
              </a:rPr>
            </a:br>
            <a:r>
              <a:rPr lang="ru-RU" sz="2000" b="1" dirty="0" smtClean="0">
                <a:latin typeface="Times New Roman" pitchFamily="18" charset="0"/>
                <a:cs typeface="Times New Roman" pitchFamily="18" charset="0"/>
              </a:rPr>
              <a:t>Вопросы:</a:t>
            </a:r>
            <a:r>
              <a:rPr lang="ru-RU" sz="2000" dirty="0" smtClean="0">
                <a:latin typeface="Times New Roman" pitchFamily="18" charset="0"/>
                <a:cs typeface="Times New Roman" pitchFamily="18" charset="0"/>
              </a:rPr>
              <a:t> Почему Винтик и </a:t>
            </a:r>
            <a:r>
              <a:rPr lang="ru-RU" sz="2000" dirty="0" err="1" smtClean="0">
                <a:latin typeface="Times New Roman" pitchFamily="18" charset="0"/>
                <a:cs typeface="Times New Roman" pitchFamily="18" charset="0"/>
              </a:rPr>
              <a:t>Шпунтик</a:t>
            </a:r>
            <a:r>
              <a:rPr lang="ru-RU" sz="2000" dirty="0" smtClean="0">
                <a:latin typeface="Times New Roman" pitchFamily="18" charset="0"/>
                <a:cs typeface="Times New Roman" pitchFamily="18" charset="0"/>
              </a:rPr>
              <a:t> не смогли вскипятить воду в чайнике?</a:t>
            </a:r>
          </a:p>
          <a:p>
            <a:pPr algn="just"/>
            <a:endParaRPr lang="ru-RU" sz="2000" dirty="0" smtClean="0">
              <a:latin typeface="Times New Roman" pitchFamily="18" charset="0"/>
              <a:cs typeface="Times New Roman" pitchFamily="18" charset="0"/>
            </a:endParaRPr>
          </a:p>
          <a:p>
            <a:pPr algn="just"/>
            <a:r>
              <a:rPr lang="ru-RU" sz="2000" dirty="0" smtClean="0">
                <a:latin typeface="Times New Roman" pitchFamily="18" charset="0"/>
                <a:cs typeface="Times New Roman" pitchFamily="18" charset="0"/>
              </a:rPr>
              <a:t>Невесомостью. </a:t>
            </a:r>
          </a:p>
          <a:p>
            <a:pPr algn="just"/>
            <a:r>
              <a:rPr lang="ru-RU" sz="2000" dirty="0" smtClean="0">
                <a:latin typeface="Times New Roman" pitchFamily="18" charset="0"/>
                <a:cs typeface="Times New Roman" pitchFamily="18" charset="0"/>
              </a:rPr>
              <a:t>В невесомости невозможна конвекция.</a:t>
            </a:r>
          </a:p>
          <a:p>
            <a:pPr algn="just"/>
            <a:r>
              <a:rPr lang="ru-RU" sz="2000" dirty="0" smtClean="0">
                <a:latin typeface="Times New Roman" pitchFamily="18" charset="0"/>
                <a:cs typeface="Times New Roman" pitchFamily="18" charset="0"/>
              </a:rPr>
              <a:t>Нижний слой воды в чайнике нагревается</a:t>
            </a:r>
          </a:p>
          <a:p>
            <a:pPr algn="just"/>
            <a:r>
              <a:rPr lang="ru-RU" sz="2000" dirty="0" smtClean="0">
                <a:latin typeface="Times New Roman" pitchFamily="18" charset="0"/>
                <a:cs typeface="Times New Roman" pitchFamily="18" charset="0"/>
              </a:rPr>
              <a:t> и превращается в пар.</a:t>
            </a:r>
          </a:p>
          <a:p>
            <a:pPr algn="just"/>
            <a:r>
              <a:rPr lang="ru-RU" sz="2000" dirty="0" smtClean="0">
                <a:latin typeface="Times New Roman" pitchFamily="18" charset="0"/>
                <a:cs typeface="Times New Roman" pitchFamily="18" charset="0"/>
              </a:rPr>
              <a:t>Пар, расширяясь, вытесняет холодную воду из чайника.</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s00.infourok.ru/images/doc/269/274340/img3.jpg"/>
          <p:cNvPicPr>
            <a:picLocks noChangeAspect="1" noChangeArrowheads="1"/>
          </p:cNvPicPr>
          <p:nvPr/>
        </p:nvPicPr>
        <p:blipFill>
          <a:blip r:embed="rId2"/>
          <a:srcRect/>
          <a:stretch>
            <a:fillRect/>
          </a:stretch>
        </p:blipFill>
        <p:spPr bwMode="auto">
          <a:xfrm>
            <a:off x="0" y="-1"/>
            <a:ext cx="9144000" cy="68580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aura-dione.ru/gallery/images/1226700_fizicheskie-yavleniya.jpg"/>
          <p:cNvPicPr>
            <a:picLocks noChangeAspect="1" noChangeArrowheads="1"/>
          </p:cNvPicPr>
          <p:nvPr/>
        </p:nvPicPr>
        <p:blipFill>
          <a:blip r:embed="rId2"/>
          <a:srcRect/>
          <a:stretch>
            <a:fillRect/>
          </a:stretch>
        </p:blipFill>
        <p:spPr bwMode="auto">
          <a:xfrm>
            <a:off x="0" y="0"/>
            <a:ext cx="9144000" cy="685800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la1049-00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0483" name="Text Box 3"/>
          <p:cNvSpPr txBox="1">
            <a:spLocks noChangeArrowheads="1"/>
          </p:cNvSpPr>
          <p:nvPr/>
        </p:nvSpPr>
        <p:spPr bwMode="auto">
          <a:xfrm>
            <a:off x="3059113" y="1285860"/>
            <a:ext cx="5870606" cy="2000548"/>
          </a:xfrm>
          <a:prstGeom prst="rect">
            <a:avLst/>
          </a:prstGeom>
          <a:noFill/>
          <a:ln w="9525">
            <a:noFill/>
            <a:miter lim="800000"/>
            <a:headEnd/>
            <a:tailEnd/>
          </a:ln>
          <a:effectLst/>
        </p:spPr>
        <p:txBody>
          <a:bodyPr wrap="square">
            <a:spAutoFit/>
          </a:bodyPr>
          <a:lstStyle/>
          <a:p>
            <a:pPr algn="ctr"/>
            <a:r>
              <a:rPr lang="ru-RU" sz="2400" b="1" i="1" dirty="0" smtClean="0">
                <a:solidFill>
                  <a:srgbClr val="FF0000"/>
                </a:solidFill>
                <a:latin typeface="Times New Roman" pitchFamily="18" charset="0"/>
                <a:cs typeface="Times New Roman" pitchFamily="18" charset="0"/>
              </a:rPr>
              <a:t>« Земля и море»</a:t>
            </a:r>
          </a:p>
          <a:p>
            <a:pPr algn="ctr"/>
            <a:r>
              <a:rPr lang="ru-RU" sz="2000" b="1" i="1" dirty="0" smtClean="0">
                <a:solidFill>
                  <a:schemeClr val="bg1"/>
                </a:solidFill>
                <a:latin typeface="Times New Roman" pitchFamily="18" charset="0"/>
                <a:cs typeface="Times New Roman" pitchFamily="18" charset="0"/>
              </a:rPr>
              <a:t>И </a:t>
            </a:r>
            <a:r>
              <a:rPr lang="ru-RU" sz="2000" b="1" i="1" dirty="0">
                <a:solidFill>
                  <a:schemeClr val="bg1"/>
                </a:solidFill>
                <a:latin typeface="Times New Roman" pitchFamily="18" charset="0"/>
                <a:cs typeface="Times New Roman" pitchFamily="18" charset="0"/>
              </a:rPr>
              <a:t>гром гремит по небесам</a:t>
            </a:r>
          </a:p>
          <a:p>
            <a:pPr algn="ctr"/>
            <a:r>
              <a:rPr lang="ru-RU" sz="2000" b="1" i="1" dirty="0">
                <a:solidFill>
                  <a:schemeClr val="bg1"/>
                </a:solidFill>
                <a:latin typeface="Times New Roman" pitchFamily="18" charset="0"/>
                <a:cs typeface="Times New Roman" pitchFamily="18" charset="0"/>
              </a:rPr>
              <a:t>И молнии во мраке блещут</a:t>
            </a:r>
          </a:p>
          <a:p>
            <a:pPr algn="ctr"/>
            <a:r>
              <a:rPr lang="ru-RU" sz="2000" b="1" i="1" dirty="0">
                <a:solidFill>
                  <a:schemeClr val="bg1"/>
                </a:solidFill>
                <a:latin typeface="Times New Roman" pitchFamily="18" charset="0"/>
                <a:cs typeface="Times New Roman" pitchFamily="18" charset="0"/>
              </a:rPr>
              <a:t>И я удаляюсь от морей</a:t>
            </a:r>
          </a:p>
          <a:p>
            <a:pPr algn="ctr"/>
            <a:r>
              <a:rPr lang="ru-RU" sz="2000" b="1" i="1" dirty="0">
                <a:solidFill>
                  <a:schemeClr val="bg1"/>
                </a:solidFill>
                <a:latin typeface="Times New Roman" pitchFamily="18" charset="0"/>
                <a:cs typeface="Times New Roman" pitchFamily="18" charset="0"/>
              </a:rPr>
              <a:t>В гостеприимные дубравы</a:t>
            </a:r>
          </a:p>
          <a:p>
            <a:r>
              <a:rPr lang="ru-RU" sz="2000" b="1" i="1" dirty="0">
                <a:latin typeface="Times New Roman" pitchFamily="18" charset="0"/>
                <a:cs typeface="Times New Roman" pitchFamily="18" charset="0"/>
              </a:rPr>
              <a:t>          </a:t>
            </a:r>
            <a:r>
              <a:rPr lang="ru-RU" sz="2000" b="1" i="1" dirty="0" smtClean="0">
                <a:latin typeface="Times New Roman" pitchFamily="18" charset="0"/>
                <a:cs typeface="Times New Roman" pitchFamily="18" charset="0"/>
              </a:rPr>
              <a:t>                     </a:t>
            </a:r>
            <a:r>
              <a:rPr lang="ru-RU" sz="2000" b="1" i="1" dirty="0">
                <a:latin typeface="Times New Roman" pitchFamily="18" charset="0"/>
                <a:cs typeface="Times New Roman" pitchFamily="18" charset="0"/>
              </a:rPr>
              <a:t>(А. С. Пушкин)</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2000"/>
                                        <p:tgtEl>
                                          <p:spTgt spid="20482"/>
                                        </p:tgtEl>
                                      </p:cBhvr>
                                    </p:animEffect>
                                    <p:anim calcmode="lin" valueType="num">
                                      <p:cBhvr>
                                        <p:cTn id="8" dur="2000" fill="hold"/>
                                        <p:tgtEl>
                                          <p:spTgt spid="20482"/>
                                        </p:tgtEl>
                                        <p:attrNameLst>
                                          <p:attrName>style.rotation</p:attrName>
                                        </p:attrNameLst>
                                      </p:cBhvr>
                                      <p:tavLst>
                                        <p:tav tm="0">
                                          <p:val>
                                            <p:fltVal val="720"/>
                                          </p:val>
                                        </p:tav>
                                        <p:tav tm="100000">
                                          <p:val>
                                            <p:fltVal val="0"/>
                                          </p:val>
                                        </p:tav>
                                      </p:tavLst>
                                    </p:anim>
                                    <p:anim calcmode="lin" valueType="num">
                                      <p:cBhvr>
                                        <p:cTn id="9" dur="2000" fill="hold"/>
                                        <p:tgtEl>
                                          <p:spTgt spid="20482"/>
                                        </p:tgtEl>
                                        <p:attrNameLst>
                                          <p:attrName>ppt_h</p:attrName>
                                        </p:attrNameLst>
                                      </p:cBhvr>
                                      <p:tavLst>
                                        <p:tav tm="0">
                                          <p:val>
                                            <p:fltVal val="0"/>
                                          </p:val>
                                        </p:tav>
                                        <p:tav tm="100000">
                                          <p:val>
                                            <p:strVal val="#ppt_h"/>
                                          </p:val>
                                        </p:tav>
                                      </p:tavLst>
                                    </p:anim>
                                    <p:anim calcmode="lin" valueType="num">
                                      <p:cBhvr>
                                        <p:cTn id="10" dur="2000" fill="hold"/>
                                        <p:tgtEl>
                                          <p:spTgt spid="2048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0483"/>
                                        </p:tgtEl>
                                        <p:attrNameLst>
                                          <p:attrName>style.visibility</p:attrName>
                                        </p:attrNameLst>
                                      </p:cBhvr>
                                      <p:to>
                                        <p:strVal val="visible"/>
                                      </p:to>
                                    </p:set>
                                    <p:anim calcmode="lin" valueType="num">
                                      <p:cBhvr>
                                        <p:cTn id="15" dur="1000" fill="hold"/>
                                        <p:tgtEl>
                                          <p:spTgt spid="20483"/>
                                        </p:tgtEl>
                                        <p:attrNameLst>
                                          <p:attrName>ppt_w</p:attrName>
                                        </p:attrNameLst>
                                      </p:cBhvr>
                                      <p:tavLst>
                                        <p:tav tm="0">
                                          <p:val>
                                            <p:fltVal val="0"/>
                                          </p:val>
                                        </p:tav>
                                        <p:tav tm="100000">
                                          <p:val>
                                            <p:strVal val="#ppt_w"/>
                                          </p:val>
                                        </p:tav>
                                      </p:tavLst>
                                    </p:anim>
                                    <p:anim calcmode="lin" valueType="num">
                                      <p:cBhvr>
                                        <p:cTn id="16" dur="1000" fill="hold"/>
                                        <p:tgtEl>
                                          <p:spTgt spid="20483"/>
                                        </p:tgtEl>
                                        <p:attrNameLst>
                                          <p:attrName>ppt_h</p:attrName>
                                        </p:attrNameLst>
                                      </p:cBhvr>
                                      <p:tavLst>
                                        <p:tav tm="0">
                                          <p:val>
                                            <p:fltVal val="0"/>
                                          </p:val>
                                        </p:tav>
                                        <p:tav tm="100000">
                                          <p:val>
                                            <p:strVal val="#ppt_h"/>
                                          </p:val>
                                        </p:tav>
                                      </p:tavLst>
                                    </p:anim>
                                    <p:anim calcmode="lin" valueType="num">
                                      <p:cBhvr>
                                        <p:cTn id="17" dur="1000" fill="hold"/>
                                        <p:tgtEl>
                                          <p:spTgt spid="2048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048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026150-002"/>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1507" name="Text Box 3"/>
          <p:cNvSpPr txBox="1">
            <a:spLocks noChangeArrowheads="1"/>
          </p:cNvSpPr>
          <p:nvPr/>
        </p:nvSpPr>
        <p:spPr bwMode="auto">
          <a:xfrm>
            <a:off x="1571604" y="428604"/>
            <a:ext cx="6715172" cy="3170099"/>
          </a:xfrm>
          <a:prstGeom prst="rect">
            <a:avLst/>
          </a:prstGeom>
          <a:noFill/>
          <a:ln w="9525">
            <a:noFill/>
            <a:miter lim="800000"/>
            <a:headEnd/>
            <a:tailEnd/>
          </a:ln>
          <a:effectLst/>
        </p:spPr>
        <p:txBody>
          <a:bodyPr wrap="square">
            <a:spAutoFit/>
          </a:bodyPr>
          <a:lstStyle/>
          <a:p>
            <a:pPr algn="just">
              <a:spcBef>
                <a:spcPct val="50000"/>
              </a:spcBef>
            </a:pPr>
            <a:r>
              <a:rPr lang="ru-RU" sz="2000" b="1" dirty="0">
                <a:solidFill>
                  <a:srgbClr val="FFFF00"/>
                </a:solidFill>
                <a:latin typeface="Times New Roman" pitchFamily="18" charset="0"/>
              </a:rPr>
              <a:t>Молния-это мгновенный мощный разряд электричества, возникающий между облаком и землей или между двумя облаками. Молнии, возникающие между тучами  принято называть </a:t>
            </a:r>
            <a:r>
              <a:rPr lang="ru-RU" sz="2000" b="1" i="1" dirty="0">
                <a:solidFill>
                  <a:srgbClr val="FFFF00"/>
                </a:solidFill>
                <a:latin typeface="Times New Roman" pitchFamily="18" charset="0"/>
              </a:rPr>
              <a:t>линейными</a:t>
            </a:r>
            <a:r>
              <a:rPr lang="ru-RU" sz="2000" b="1" dirty="0">
                <a:solidFill>
                  <a:srgbClr val="FFFF00"/>
                </a:solidFill>
                <a:latin typeface="Times New Roman" pitchFamily="18" charset="0"/>
              </a:rPr>
              <a:t> . Есть еще один вид молнии -</a:t>
            </a:r>
            <a:r>
              <a:rPr lang="ru-RU" sz="2000" b="1" i="1" dirty="0">
                <a:solidFill>
                  <a:srgbClr val="FFFF00"/>
                </a:solidFill>
                <a:latin typeface="Times New Roman" pitchFamily="18" charset="0"/>
              </a:rPr>
              <a:t>шаровая молния</a:t>
            </a:r>
            <a:r>
              <a:rPr lang="ru-RU" sz="2000" b="1" dirty="0">
                <a:solidFill>
                  <a:srgbClr val="FFFF00"/>
                </a:solidFill>
                <a:latin typeface="Times New Roman" pitchFamily="18" charset="0"/>
              </a:rPr>
              <a:t>. Существует довольно необычный вид молнии так называемая </a:t>
            </a:r>
            <a:r>
              <a:rPr lang="ru-RU" sz="2000" b="1" i="1" dirty="0">
                <a:solidFill>
                  <a:srgbClr val="FFFF00"/>
                </a:solidFill>
                <a:latin typeface="Times New Roman" pitchFamily="18" charset="0"/>
              </a:rPr>
              <a:t>ленточная молния</a:t>
            </a:r>
            <a:r>
              <a:rPr lang="ru-RU" sz="2000" b="1" dirty="0">
                <a:solidFill>
                  <a:srgbClr val="FFFF00"/>
                </a:solidFill>
                <a:latin typeface="Times New Roman" pitchFamily="18" charset="0"/>
              </a:rPr>
              <a:t>. При этом наблюдается такая картина, как если бы возникли несколько почти одинаковых линейных молний, сдвинутых относительно друг друга.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ox(in)">
                                      <p:cBhvr>
                                        <p:cTn id="12"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bounty"/>
          <p:cNvPicPr>
            <a:picLocks noChangeAspect="1" noChangeArrowheads="1"/>
          </p:cNvPicPr>
          <p:nvPr/>
        </p:nvPicPr>
        <p:blipFill>
          <a:blip r:embed="rId2"/>
          <a:srcRect/>
          <a:stretch>
            <a:fillRect/>
          </a:stretch>
        </p:blipFill>
        <p:spPr bwMode="auto">
          <a:xfrm>
            <a:off x="0" y="0"/>
            <a:ext cx="9345624" cy="6848013"/>
          </a:xfrm>
          <a:prstGeom prst="rect">
            <a:avLst/>
          </a:prstGeom>
          <a:noFill/>
        </p:spPr>
      </p:pic>
      <p:sp>
        <p:nvSpPr>
          <p:cNvPr id="5" name="Прямоугольник 4"/>
          <p:cNvSpPr/>
          <p:nvPr/>
        </p:nvSpPr>
        <p:spPr>
          <a:xfrm>
            <a:off x="3929058" y="642918"/>
            <a:ext cx="4786314" cy="1569660"/>
          </a:xfrm>
          <a:prstGeom prst="rect">
            <a:avLst/>
          </a:prstGeom>
        </p:spPr>
        <p:txBody>
          <a:bodyPr wrap="square">
            <a:spAutoFit/>
          </a:bodyPr>
          <a:lstStyle/>
          <a:p>
            <a:r>
              <a:rPr lang="ru-RU" sz="2400" b="1" dirty="0" smtClean="0">
                <a:latin typeface="Times New Roman" pitchFamily="18" charset="0"/>
                <a:cs typeface="Times New Roman" pitchFamily="18" charset="0"/>
              </a:rPr>
              <a:t>М.Ю.Лермонтов «Два брата»:</a:t>
            </a:r>
          </a:p>
          <a:p>
            <a:r>
              <a:rPr lang="ru-RU" sz="2400" dirty="0" smtClean="0">
                <a:latin typeface="Times New Roman" pitchFamily="18" charset="0"/>
                <a:cs typeface="Times New Roman" pitchFamily="18" charset="0"/>
              </a:rPr>
              <a:t>Дымятся низкие долины,</a:t>
            </a:r>
          </a:p>
          <a:p>
            <a:r>
              <a:rPr lang="ru-RU" sz="2400" dirty="0" smtClean="0">
                <a:latin typeface="Times New Roman" pitchFamily="18" charset="0"/>
                <a:cs typeface="Times New Roman" pitchFamily="18" charset="0"/>
              </a:rPr>
              <a:t>Где кучи хижин небольших</a:t>
            </a:r>
          </a:p>
          <a:p>
            <a:r>
              <a:rPr lang="ru-RU" sz="2400" dirty="0" smtClean="0">
                <a:latin typeface="Times New Roman" pitchFamily="18" charset="0"/>
                <a:cs typeface="Times New Roman" pitchFamily="18" charset="0"/>
              </a:rPr>
              <a:t>С дворами грязными…</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amond(in)">
                                      <p:cBhvr>
                                        <p:cTn id="7"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5340"/>
          <p:cNvPicPr>
            <a:picLocks noChangeAspect="1" noChangeArrowheads="1"/>
          </p:cNvPicPr>
          <p:nvPr/>
        </p:nvPicPr>
        <p:blipFill>
          <a:blip r:embed="rId2"/>
          <a:srcRect/>
          <a:stretch>
            <a:fillRect/>
          </a:stretch>
        </p:blipFill>
        <p:spPr bwMode="auto">
          <a:xfrm>
            <a:off x="1" y="0"/>
            <a:ext cx="9143204" cy="6858000"/>
          </a:xfrm>
          <a:prstGeom prst="rect">
            <a:avLst/>
          </a:prstGeom>
          <a:noFill/>
        </p:spPr>
      </p:pic>
      <p:sp>
        <p:nvSpPr>
          <p:cNvPr id="24579" name="Text Box 3"/>
          <p:cNvSpPr txBox="1">
            <a:spLocks noChangeArrowheads="1"/>
          </p:cNvSpPr>
          <p:nvPr/>
        </p:nvSpPr>
        <p:spPr bwMode="auto">
          <a:xfrm>
            <a:off x="827088" y="857232"/>
            <a:ext cx="7632700" cy="2585323"/>
          </a:xfrm>
          <a:prstGeom prst="rect">
            <a:avLst/>
          </a:prstGeom>
          <a:noFill/>
          <a:ln w="9525">
            <a:noFill/>
            <a:miter lim="800000"/>
            <a:headEnd/>
            <a:tailEnd/>
          </a:ln>
          <a:effectLst/>
        </p:spPr>
        <p:txBody>
          <a:bodyPr wrap="square">
            <a:spAutoFit/>
          </a:bodyPr>
          <a:lstStyle/>
          <a:p>
            <a:pPr algn="just">
              <a:spcBef>
                <a:spcPct val="50000"/>
              </a:spcBef>
            </a:pPr>
            <a:r>
              <a:rPr lang="ru-RU" i="1" dirty="0">
                <a:latin typeface="Comic Sans MS" pitchFamily="66" charset="0"/>
              </a:rPr>
              <a:t>Туман представляет собой скопления мелких капелек воды (или мелких ледяных кристалликов), возникающие при опреде­ленных условиях в непосредственной близости от поверхности земли или водной поверхности. Туман стелется над самой поверхностью земли или воды, образуя слой толщиной примерно от метра до десятков метров (иногда до сотен метров). Он снижает горизонтальную видимость, ограничивает ее расстояниями от километра (слабый туман) до нескольких метров (очень сильный туман).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Effect transition="in" filter="diamond(in)">
                                      <p:cBhvr>
                                        <p:cTn id="13" dur="2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im0-tub-ru.yandex.net/i?id=deffa59874962607a617d19352111d2a&amp;n=13"/>
          <p:cNvPicPr>
            <a:picLocks noChangeAspect="1" noChangeArrowheads="1"/>
          </p:cNvPicPr>
          <p:nvPr/>
        </p:nvPicPr>
        <p:blipFill>
          <a:blip r:embed="rId2"/>
          <a:srcRect/>
          <a:stretch>
            <a:fillRect/>
          </a:stretch>
        </p:blipFill>
        <p:spPr bwMode="auto">
          <a:xfrm>
            <a:off x="0" y="0"/>
            <a:ext cx="9151141" cy="6858000"/>
          </a:xfrm>
          <a:prstGeom prst="rect">
            <a:avLst/>
          </a:prstGeom>
          <a:noFill/>
        </p:spPr>
      </p:pic>
      <p:sp>
        <p:nvSpPr>
          <p:cNvPr id="2" name="Прямоугольник 1"/>
          <p:cNvSpPr/>
          <p:nvPr/>
        </p:nvSpPr>
        <p:spPr>
          <a:xfrm>
            <a:off x="2786050" y="571480"/>
            <a:ext cx="5357834" cy="2585323"/>
          </a:xfrm>
          <a:prstGeom prst="rect">
            <a:avLst/>
          </a:prstGeom>
        </p:spPr>
        <p:txBody>
          <a:bodyPr wrap="square">
            <a:spAutoFit/>
          </a:bodyPr>
          <a:lstStyle/>
          <a:p>
            <a:r>
              <a:rPr lang="ru-RU" sz="2400" b="1" dirty="0" smtClean="0">
                <a:latin typeface="Times New Roman" pitchFamily="18" charset="0"/>
                <a:cs typeface="Times New Roman" pitchFamily="18" charset="0"/>
              </a:rPr>
              <a:t>Н. А. Некрасов «Крестьянские дети»</a:t>
            </a:r>
          </a:p>
          <a:p>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Ребяческий крик, повторяемый эхом,</a:t>
            </a:r>
          </a:p>
          <a:p>
            <a:r>
              <a:rPr lang="ru-RU" sz="2400" dirty="0" smtClean="0">
                <a:latin typeface="Times New Roman" pitchFamily="18" charset="0"/>
                <a:cs typeface="Times New Roman" pitchFamily="18" charset="0"/>
              </a:rPr>
              <a:t>С утра и до ночи гремит по лесам.</a:t>
            </a:r>
          </a:p>
          <a:p>
            <a:r>
              <a:rPr lang="ru-RU" sz="2400" dirty="0" smtClean="0">
                <a:latin typeface="Times New Roman" pitchFamily="18" charset="0"/>
                <a:cs typeface="Times New Roman" pitchFamily="18" charset="0"/>
              </a:rPr>
              <a:t>Испугана пеньем, ауканьем, смехом,</a:t>
            </a:r>
          </a:p>
          <a:p>
            <a:r>
              <a:rPr lang="ru-RU" sz="2400" dirty="0" smtClean="0">
                <a:latin typeface="Times New Roman" pitchFamily="18" charset="0"/>
                <a:cs typeface="Times New Roman" pitchFamily="18" charset="0"/>
              </a:rPr>
              <a:t>Взлетит ли тетеря, </a:t>
            </a:r>
            <a:r>
              <a:rPr lang="ru-RU" sz="2400" dirty="0" err="1" smtClean="0">
                <a:latin typeface="Times New Roman" pitchFamily="18" charset="0"/>
                <a:cs typeface="Times New Roman" pitchFamily="18" charset="0"/>
              </a:rPr>
              <a:t>закокав</a:t>
            </a:r>
            <a:r>
              <a:rPr lang="ru-RU" sz="2400" dirty="0" smtClean="0">
                <a:latin typeface="Times New Roman" pitchFamily="18" charset="0"/>
                <a:cs typeface="Times New Roman" pitchFamily="18" charset="0"/>
              </a:rPr>
              <a:t> птенцам</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mypresentation.ru/documents/5d3af23cdbaf211c13a8e6d19ff0bd38/img2.jpg"/>
          <p:cNvPicPr>
            <a:picLocks noChangeAspect="1" noChangeArrowheads="1"/>
          </p:cNvPicPr>
          <p:nvPr/>
        </p:nvPicPr>
        <p:blipFill>
          <a:blip r:embed="rId2"/>
          <a:srcRect/>
          <a:stretch>
            <a:fillRect/>
          </a:stretch>
        </p:blipFill>
        <p:spPr bwMode="auto">
          <a:xfrm>
            <a:off x="0" y="17819"/>
            <a:ext cx="9144000" cy="685800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219</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Тема Office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ZVYAGIN</dc:creator>
  <cp:lastModifiedBy>Windows User</cp:lastModifiedBy>
  <cp:revision>16</cp:revision>
  <dcterms:created xsi:type="dcterms:W3CDTF">2017-10-15T12:24:45Z</dcterms:created>
  <dcterms:modified xsi:type="dcterms:W3CDTF">2021-07-27T02:02:29Z</dcterms:modified>
</cp:coreProperties>
</file>