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2" r:id="rId7"/>
    <p:sldId id="263" r:id="rId8"/>
    <p:sldId id="264" r:id="rId9"/>
    <p:sldId id="258" r:id="rId10"/>
    <p:sldId id="260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E351A-00B7-DAF0-4AF0-4FDF40FD4254}" v="6" dt="2024-03-18T06:45:2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aby, Nashwa Nabil" userId="S::nne2@psu.edu::e9e281d9-17a8-4640-a27e-5727f8cfa962" providerId="AD" clId="Web-{A40E351A-00B7-DAF0-4AF0-4FDF40FD4254}"/>
    <pc:docChg chg="modSld sldOrd">
      <pc:chgData name="Elaraby, Nashwa Nabil" userId="S::nne2@psu.edu::e9e281d9-17a8-4640-a27e-5727f8cfa962" providerId="AD" clId="Web-{A40E351A-00B7-DAF0-4AF0-4FDF40FD4254}" dt="2024-03-18T06:45:27.697" v="5"/>
      <pc:docMkLst>
        <pc:docMk/>
      </pc:docMkLst>
      <pc:sldChg chg="modSp">
        <pc:chgData name="Elaraby, Nashwa Nabil" userId="S::nne2@psu.edu::e9e281d9-17a8-4640-a27e-5727f8cfa962" providerId="AD" clId="Web-{A40E351A-00B7-DAF0-4AF0-4FDF40FD4254}" dt="2024-03-18T06:44:42.507" v="3" actId="20577"/>
        <pc:sldMkLst>
          <pc:docMk/>
          <pc:sldMk cId="4175603724" sldId="256"/>
        </pc:sldMkLst>
        <pc:spChg chg="mod">
          <ac:chgData name="Elaraby, Nashwa Nabil" userId="S::nne2@psu.edu::e9e281d9-17a8-4640-a27e-5727f8cfa962" providerId="AD" clId="Web-{A40E351A-00B7-DAF0-4AF0-4FDF40FD4254}" dt="2024-03-18T06:44:42.507" v="3" actId="20577"/>
          <ac:spMkLst>
            <pc:docMk/>
            <pc:sldMk cId="4175603724" sldId="256"/>
            <ac:spMk id="3" creationId="{00000000-0000-0000-0000-000000000000}"/>
          </ac:spMkLst>
        </pc:spChg>
      </pc:sldChg>
      <pc:sldChg chg="ord">
        <pc:chgData name="Elaraby, Nashwa Nabil" userId="S::nne2@psu.edu::e9e281d9-17a8-4640-a27e-5727f8cfa962" providerId="AD" clId="Web-{A40E351A-00B7-DAF0-4AF0-4FDF40FD4254}" dt="2024-03-18T06:45:27.697" v="5"/>
        <pc:sldMkLst>
          <pc:docMk/>
          <pc:sldMk cId="303454301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Methodologies &amp; Implementation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EE417 Logic Design Using FPGAs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388" y="-144566"/>
            <a:ext cx="9905998" cy="1478570"/>
          </a:xfrm>
        </p:spPr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92571" y="1136571"/>
            <a:ext cx="2547585" cy="7630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Specifications</a:t>
            </a:r>
          </a:p>
          <a:p>
            <a:r>
              <a:rPr lang="en-US" dirty="0">
                <a:solidFill>
                  <a:srgbClr val="0070C0"/>
                </a:solidFill>
              </a:rPr>
              <a:t> or Design Idea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57" y="1136571"/>
            <a:ext cx="741687" cy="62488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47474" y="1899655"/>
            <a:ext cx="2616812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Preliminary 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92571" y="2394192"/>
            <a:ext cx="2547585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Functional Description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47474" y="3229728"/>
            <a:ext cx="2616812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Detailed Design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92571" y="3718030"/>
            <a:ext cx="2616812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Detailed Description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47474" y="4424442"/>
            <a:ext cx="2616812" cy="9966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Implementation</a:t>
            </a:r>
          </a:p>
          <a:p>
            <a:r>
              <a:rPr lang="en-US" dirty="0">
                <a:solidFill>
                  <a:srgbClr val="0070C0"/>
                </a:solidFill>
              </a:rPr>
              <a:t>Optimization and Verification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92571" y="5131424"/>
            <a:ext cx="2616812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Manufacturing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47474" y="5837836"/>
            <a:ext cx="2616812" cy="70641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Testing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29212" y="1928660"/>
            <a:ext cx="2616812" cy="706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High-level (behavioral) Simulation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729212" y="3229728"/>
            <a:ext cx="2616812" cy="706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Schematic/HDL capture Logic simulation</a:t>
            </a:r>
          </a:p>
          <a:p>
            <a:r>
              <a:rPr lang="en-US" dirty="0">
                <a:solidFill>
                  <a:schemeClr val="tx1"/>
                </a:solidFill>
              </a:rPr>
              <a:t>Timing 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29212" y="4424442"/>
            <a:ext cx="2616812" cy="706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r>
              <a:rPr lang="en-US" dirty="0">
                <a:solidFill>
                  <a:schemeClr val="tx1"/>
                </a:solidFill>
              </a:rPr>
              <a:t>Logic synthesis</a:t>
            </a:r>
          </a:p>
          <a:p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29212" y="5770765"/>
            <a:ext cx="2616812" cy="7064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Boundary-scan</a:t>
            </a:r>
          </a:p>
          <a:p>
            <a:r>
              <a:rPr lang="en-US" dirty="0">
                <a:solidFill>
                  <a:schemeClr val="tx1"/>
                </a:solidFill>
              </a:rPr>
              <a:t>Built-in testing</a:t>
            </a:r>
          </a:p>
        </p:txBody>
      </p: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4040156" y="1518113"/>
            <a:ext cx="1507318" cy="734748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0156" y="2865340"/>
            <a:ext cx="1507318" cy="734748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3824" y="4152525"/>
            <a:ext cx="1507318" cy="734748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53824" y="5439710"/>
            <a:ext cx="1507318" cy="734748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030826" y="2290007"/>
            <a:ext cx="1507318" cy="494537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</p:cNvCxnSpPr>
          <p:nvPr/>
        </p:nvCxnSpPr>
        <p:spPr>
          <a:xfrm flipH="1">
            <a:off x="4079435" y="3582934"/>
            <a:ext cx="1468039" cy="565155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</p:cNvCxnSpPr>
          <p:nvPr/>
        </p:nvCxnSpPr>
        <p:spPr>
          <a:xfrm flipH="1">
            <a:off x="4078780" y="4922764"/>
            <a:ext cx="1468694" cy="483745"/>
          </a:xfrm>
          <a:prstGeom prst="straightConnector1">
            <a:avLst/>
          </a:prstGeom>
          <a:ln w="920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4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372" y="170649"/>
            <a:ext cx="9905998" cy="1478570"/>
          </a:xfrm>
        </p:spPr>
        <p:txBody>
          <a:bodyPr/>
          <a:lstStyle/>
          <a:p>
            <a:r>
              <a:rPr lang="en-US" dirty="0"/>
              <a:t>Implementation Technologies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37922" y="1339349"/>
            <a:ext cx="2416628" cy="5505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Digital Logic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3649" y="2401078"/>
            <a:ext cx="2046514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Standard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9330" y="2420962"/>
            <a:ext cx="2880049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Programmable Logic Devices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68546" y="2420962"/>
            <a:ext cx="1231642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ASIC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81796" y="2420962"/>
            <a:ext cx="2046514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Custom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3690" y="5088293"/>
            <a:ext cx="1035698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TTL 74xx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38400" y="5110065"/>
            <a:ext cx="1035698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CMOS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4xxx</a:t>
            </a:r>
          </a:p>
        </p:txBody>
      </p:sp>
      <p:cxnSp>
        <p:nvCxnSpPr>
          <p:cNvPr id="13" name="Straight Connector 12"/>
          <p:cNvCxnSpPr>
            <a:stCxn id="6" idx="2"/>
          </p:cNvCxnSpPr>
          <p:nvPr/>
        </p:nvCxnSpPr>
        <p:spPr>
          <a:xfrm>
            <a:off x="2226906" y="2951584"/>
            <a:ext cx="0" cy="15084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1106" y="4460033"/>
            <a:ext cx="13716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67543" y="4460033"/>
            <a:ext cx="0" cy="6282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84713" y="4460033"/>
            <a:ext cx="0" cy="6282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48743" y="3670850"/>
            <a:ext cx="1035698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PLDs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833257" y="3670850"/>
            <a:ext cx="1035698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CPLDs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36905" y="3667804"/>
            <a:ext cx="1035698" cy="550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FPGAs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898641" y="3334139"/>
            <a:ext cx="2586135" cy="622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98641" y="3317843"/>
            <a:ext cx="0" cy="3530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79571" y="3316320"/>
            <a:ext cx="0" cy="3530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84776" y="3314797"/>
            <a:ext cx="0" cy="3530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79571" y="2971468"/>
            <a:ext cx="0" cy="35300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656612" y="5088293"/>
            <a:ext cx="1223867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Gate Arrays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969118" y="5088293"/>
            <a:ext cx="1191208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Standard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cells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880479" y="2971468"/>
            <a:ext cx="0" cy="15084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94679" y="4479917"/>
            <a:ext cx="13716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94679" y="4460033"/>
            <a:ext cx="0" cy="6282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60059" y="4460033"/>
            <a:ext cx="0" cy="6282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088793" y="3667804"/>
            <a:ext cx="2046514" cy="55050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Microprocessor &amp; RAM</a:t>
            </a:r>
          </a:p>
        </p:txBody>
      </p:sp>
      <p:cxnSp>
        <p:nvCxnSpPr>
          <p:cNvPr id="40" name="Straight Connector 39"/>
          <p:cNvCxnSpPr>
            <a:stCxn id="9" idx="2"/>
            <a:endCxn id="39" idx="0"/>
          </p:cNvCxnSpPr>
          <p:nvPr/>
        </p:nvCxnSpPr>
        <p:spPr>
          <a:xfrm>
            <a:off x="10105053" y="2971468"/>
            <a:ext cx="6997" cy="6963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" idx="0"/>
          </p:cNvCxnSpPr>
          <p:nvPr/>
        </p:nvCxnSpPr>
        <p:spPr>
          <a:xfrm>
            <a:off x="2226906" y="2180326"/>
            <a:ext cx="0" cy="2207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279571" y="2180326"/>
            <a:ext cx="10109" cy="2417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870370" y="2159355"/>
            <a:ext cx="10109" cy="2417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112050" y="2184659"/>
            <a:ext cx="10109" cy="2417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221462" y="2194305"/>
            <a:ext cx="7900697" cy="876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" idx="2"/>
          </p:cNvCxnSpPr>
          <p:nvPr/>
        </p:nvCxnSpPr>
        <p:spPr>
          <a:xfrm>
            <a:off x="6046236" y="1889855"/>
            <a:ext cx="10497" cy="2925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7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44" y="1788787"/>
            <a:ext cx="2868847" cy="2395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 Freeman </a:t>
            </a:r>
            <a:r>
              <a:rPr lang="en-US" sz="1400" dirty="0"/>
              <a:t>(1948-1989)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42147" cy="30129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Freeman co-founded </a:t>
            </a:r>
            <a:r>
              <a:rPr lang="en-US" dirty="0">
                <a:solidFill>
                  <a:srgbClr val="FFFF00"/>
                </a:solidFill>
              </a:rPr>
              <a:t>Xilinx in 1984</a:t>
            </a:r>
            <a:r>
              <a:rPr lang="en-US" dirty="0"/>
              <a:t>, and a year later in </a:t>
            </a:r>
            <a:r>
              <a:rPr lang="en-US" dirty="0">
                <a:solidFill>
                  <a:srgbClr val="FFFF00"/>
                </a:solidFill>
              </a:rPr>
              <a:t>1985</a:t>
            </a:r>
            <a:r>
              <a:rPr lang="en-US" dirty="0"/>
              <a:t> invented the first </a:t>
            </a:r>
            <a:r>
              <a:rPr lang="en-US" dirty="0">
                <a:solidFill>
                  <a:srgbClr val="FFFF00"/>
                </a:solidFill>
              </a:rPr>
              <a:t>Field Programmable Gate Array</a:t>
            </a:r>
            <a:r>
              <a:rPr lang="en-US" dirty="0"/>
              <a:t>. Freeman died in 1989 of pneumonia, only a few years after creating a new industry with the FPGA and launching what would become a multi-billion dollar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Moorby </a:t>
            </a:r>
            <a:r>
              <a:rPr lang="en-US" sz="1800" dirty="0"/>
              <a:t>(1953-2022)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480" y="1428085"/>
            <a:ext cx="2062389" cy="28215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1413" y="1931066"/>
            <a:ext cx="6096000" cy="336502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/>
                <a:cs typeface="Arial"/>
              </a:rPr>
              <a:t>In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1984</a:t>
            </a:r>
            <a:r>
              <a:rPr lang="en-US" dirty="0">
                <a:latin typeface="Arial"/>
                <a:cs typeface="Arial"/>
              </a:rPr>
              <a:t> he invented the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Verilog HDL</a:t>
            </a:r>
            <a:r>
              <a:rPr lang="en-US" dirty="0">
                <a:latin typeface="Arial"/>
                <a:cs typeface="Arial"/>
              </a:rPr>
              <a:t>, and developed the industry standard simulator Verilog-XL, and became a </a:t>
            </a:r>
            <a:r>
              <a:rPr lang="en-US" dirty="0">
                <a:solidFill>
                  <a:srgbClr val="FFFF00"/>
                </a:solidFill>
                <a:latin typeface="Arial"/>
                <a:cs typeface="Arial"/>
              </a:rPr>
              <a:t>Cadence</a:t>
            </a:r>
            <a:r>
              <a:rPr lang="en-US" dirty="0">
                <a:latin typeface="Arial"/>
                <a:cs typeface="Arial"/>
              </a:rPr>
              <a:t> Fellow in 1990. In 1999 he joined Co-Design Automation where the </a:t>
            </a:r>
            <a:r>
              <a:rPr lang="en-US" dirty="0" err="1">
                <a:latin typeface="Arial"/>
                <a:cs typeface="Arial"/>
              </a:rPr>
              <a:t>Superlog</a:t>
            </a:r>
            <a:r>
              <a:rPr lang="en-US" dirty="0">
                <a:latin typeface="Arial"/>
                <a:cs typeface="Arial"/>
              </a:rPr>
              <a:t> HDL was developed that became the basis of the </a:t>
            </a:r>
            <a:r>
              <a:rPr lang="en-US" dirty="0" err="1">
                <a:latin typeface="Arial"/>
                <a:cs typeface="Arial"/>
              </a:rPr>
              <a:t>SystemVerilog</a:t>
            </a:r>
            <a:r>
              <a:rPr lang="en-US" dirty="0">
                <a:latin typeface="Arial"/>
                <a:cs typeface="Arial"/>
              </a:rPr>
              <a:t> effort. In 2002 he became a Synopsys Scientist and was working on several aspects of the </a:t>
            </a:r>
            <a:r>
              <a:rPr lang="en-US" dirty="0" err="1">
                <a:solidFill>
                  <a:srgbClr val="FFFF00"/>
                </a:solidFill>
                <a:latin typeface="Arial"/>
                <a:cs typeface="Arial"/>
              </a:rPr>
              <a:t>SystemVerilog</a:t>
            </a:r>
            <a:r>
              <a:rPr lang="en-US" dirty="0">
                <a:latin typeface="Arial"/>
                <a:cs typeface="Arial"/>
              </a:rPr>
              <a:t> verification language and its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8432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979"/>
            <a:ext cx="9905998" cy="1478570"/>
          </a:xfrm>
        </p:spPr>
        <p:txBody>
          <a:bodyPr/>
          <a:lstStyle/>
          <a:p>
            <a:r>
              <a:rPr lang="en-US" dirty="0"/>
              <a:t>Levels of Design Abstraction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63586"/>
              </p:ext>
            </p:extLst>
          </p:nvPr>
        </p:nvGraphicFramePr>
        <p:xfrm>
          <a:off x="1266890" y="1466116"/>
          <a:ext cx="9780520" cy="460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130">
                  <a:extLst>
                    <a:ext uri="{9D8B030D-6E8A-4147-A177-3AD203B41FA5}">
                      <a16:colId xmlns:a16="http://schemas.microsoft.com/office/drawing/2014/main" val="460938129"/>
                    </a:ext>
                  </a:extLst>
                </a:gridCol>
                <a:gridCol w="2445130">
                  <a:extLst>
                    <a:ext uri="{9D8B030D-6E8A-4147-A177-3AD203B41FA5}">
                      <a16:colId xmlns:a16="http://schemas.microsoft.com/office/drawing/2014/main" val="1305946178"/>
                    </a:ext>
                  </a:extLst>
                </a:gridCol>
                <a:gridCol w="2445130">
                  <a:extLst>
                    <a:ext uri="{9D8B030D-6E8A-4147-A177-3AD203B41FA5}">
                      <a16:colId xmlns:a16="http://schemas.microsoft.com/office/drawing/2014/main" val="2744691561"/>
                    </a:ext>
                  </a:extLst>
                </a:gridCol>
                <a:gridCol w="2445130">
                  <a:extLst>
                    <a:ext uri="{9D8B030D-6E8A-4147-A177-3AD203B41FA5}">
                      <a16:colId xmlns:a16="http://schemas.microsoft.com/office/drawing/2014/main" val="128324821"/>
                    </a:ext>
                  </a:extLst>
                </a:gridCol>
              </a:tblGrid>
              <a:tr h="921623">
                <a:tc>
                  <a:txBody>
                    <a:bodyPr/>
                    <a:lstStyle/>
                    <a:p>
                      <a:r>
                        <a:rPr lang="en-US" dirty="0"/>
                        <a:t>Design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Primitive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Theoretical</a:t>
                      </a:r>
                      <a:r>
                        <a:rPr lang="en-US" baseline="0" dirty="0"/>
                        <a:t> Techniques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15756"/>
                  </a:ext>
                </a:extLst>
              </a:tr>
              <a:tr h="921623">
                <a:tc>
                  <a:txBody>
                    <a:bodyPr/>
                    <a:lstStyle/>
                    <a:p>
                      <a:r>
                        <a:rPr lang="en-US" dirty="0"/>
                        <a:t>Algorithmic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Specifications</a:t>
                      </a:r>
                    </a:p>
                    <a:p>
                      <a:r>
                        <a:rPr lang="en-US" dirty="0"/>
                        <a:t>High-level Language</a:t>
                      </a:r>
                    </a:p>
                    <a:p>
                      <a:r>
                        <a:rPr lang="en-US" dirty="0"/>
                        <a:t>Math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Blocks</a:t>
                      </a:r>
                    </a:p>
                    <a:p>
                      <a:r>
                        <a:rPr lang="en-US" dirty="0"/>
                        <a:t>(black</a:t>
                      </a:r>
                      <a:r>
                        <a:rPr lang="en-US" baseline="0" dirty="0"/>
                        <a:t> boxes)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processing theory</a:t>
                      </a:r>
                    </a:p>
                    <a:p>
                      <a:r>
                        <a:rPr lang="en-US" dirty="0"/>
                        <a:t>Control Theory</a:t>
                      </a:r>
                    </a:p>
                    <a:p>
                      <a:r>
                        <a:rPr lang="en-US" dirty="0"/>
                        <a:t>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71959"/>
                  </a:ext>
                </a:extLst>
              </a:tr>
              <a:tr h="921623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VHDL, Verilog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</a:t>
                      </a:r>
                    </a:p>
                    <a:p>
                      <a:r>
                        <a:rPr lang="en-US" dirty="0"/>
                        <a:t>Counters</a:t>
                      </a:r>
                    </a:p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  <a:r>
                        <a:rPr lang="en-US" baseline="0" dirty="0"/>
                        <a:t> autonomous machines</a:t>
                      </a:r>
                    </a:p>
                    <a:p>
                      <a:r>
                        <a:rPr lang="en-US" baseline="0" dirty="0"/>
                        <a:t>Timing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650993"/>
                  </a:ext>
                </a:extLst>
              </a:tr>
              <a:tr h="921623"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equations</a:t>
                      </a:r>
                    </a:p>
                    <a:p>
                      <a:r>
                        <a:rPr lang="en-US" dirty="0"/>
                        <a:t>Truth</a:t>
                      </a:r>
                      <a:r>
                        <a:rPr lang="en-US" baseline="0" dirty="0"/>
                        <a:t> Tables</a:t>
                      </a:r>
                    </a:p>
                    <a:p>
                      <a:r>
                        <a:rPr lang="en-US" baseline="0" dirty="0"/>
                        <a:t>Timing Diagrams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 Gates</a:t>
                      </a:r>
                    </a:p>
                    <a:p>
                      <a:r>
                        <a:rPr lang="en-US" dirty="0"/>
                        <a:t>Flip-Flops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Algebra</a:t>
                      </a:r>
                    </a:p>
                    <a:p>
                      <a:r>
                        <a:rPr lang="en-US" dirty="0"/>
                        <a:t>K-map</a:t>
                      </a:r>
                    </a:p>
                    <a:p>
                      <a:r>
                        <a:rPr lang="en-US" dirty="0"/>
                        <a:t>Boolean</a:t>
                      </a:r>
                      <a:r>
                        <a:rPr lang="en-US" baseline="0" dirty="0"/>
                        <a:t> minimization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88492"/>
                  </a:ext>
                </a:extLst>
              </a:tr>
              <a:tr h="921623">
                <a:tc>
                  <a:txBody>
                    <a:bodyPr/>
                    <a:lstStyle/>
                    <a:p>
                      <a:r>
                        <a:rPr lang="en-US" dirty="0"/>
                        <a:t>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Circuit equations</a:t>
                      </a:r>
                    </a:p>
                    <a:p>
                      <a:r>
                        <a:rPr lang="en-US" dirty="0"/>
                        <a:t>Transistor netlist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Transistors</a:t>
                      </a:r>
                    </a:p>
                    <a:p>
                      <a:r>
                        <a:rPr lang="en-US" dirty="0"/>
                        <a:t>Passive</a:t>
                      </a:r>
                      <a:r>
                        <a:rPr lang="en-US" baseline="0" dirty="0"/>
                        <a:t> 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Linear/non-linear</a:t>
                      </a:r>
                      <a:r>
                        <a:rPr lang="en-US" baseline="0" dirty="0"/>
                        <a:t> equations</a:t>
                      </a:r>
                    </a:p>
                    <a:p>
                      <a:r>
                        <a:rPr lang="en-US" baseline="0" dirty="0"/>
                        <a:t>Fourier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3954"/>
            <a:ext cx="9905998" cy="1478570"/>
          </a:xfrm>
        </p:spPr>
        <p:txBody>
          <a:bodyPr/>
          <a:lstStyle/>
          <a:p>
            <a:r>
              <a:rPr lang="en-US" dirty="0"/>
              <a:t>Design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90069"/>
              </p:ext>
            </p:extLst>
          </p:nvPr>
        </p:nvGraphicFramePr>
        <p:xfrm>
          <a:off x="1705429" y="1410131"/>
          <a:ext cx="8213012" cy="502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6506">
                  <a:extLst>
                    <a:ext uri="{9D8B030D-6E8A-4147-A177-3AD203B41FA5}">
                      <a16:colId xmlns:a16="http://schemas.microsoft.com/office/drawing/2014/main" val="2763356998"/>
                    </a:ext>
                  </a:extLst>
                </a:gridCol>
                <a:gridCol w="4106506">
                  <a:extLst>
                    <a:ext uri="{9D8B030D-6E8A-4147-A177-3AD203B41FA5}">
                      <a16:colId xmlns:a16="http://schemas.microsoft.com/office/drawing/2014/main" val="760461976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r>
                        <a:rPr lang="en-US" dirty="0"/>
                        <a:t>Schematic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Description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17969"/>
                  </a:ext>
                </a:extLst>
              </a:tr>
              <a:tr h="14240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Good for multiple data 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Gives an overview picture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Relates to hardware better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information density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Back annotations possible (for delay tracking)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Flexible</a:t>
                      </a:r>
                      <a:r>
                        <a:rPr lang="en-US" baseline="0" dirty="0"/>
                        <a:t> &amp; Parametrizable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Excellent for Optimization &amp; Synthesis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Direct mapping to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Excellent for DataPath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Readily interfaced for optimizers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Easy to handle and transmit electronically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15798"/>
                  </a:ext>
                </a:extLst>
              </a:tr>
              <a:tr h="14240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good for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good for DataPath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Does</a:t>
                      </a:r>
                      <a:r>
                        <a:rPr lang="en-US" baseline="0" dirty="0"/>
                        <a:t> not interface well for optimizers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Not good for synthesis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Difficult to reuse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Not parametrizable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Essentially serial representation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May not show the overall</a:t>
                      </a:r>
                      <a:r>
                        <a:rPr lang="en-US" baseline="0" dirty="0"/>
                        <a:t> circuit picture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Often needs good programming skills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Does not show the physical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Needs special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7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8641"/>
            <a:ext cx="9905998" cy="1478570"/>
          </a:xfrm>
        </p:spPr>
        <p:txBody>
          <a:bodyPr/>
          <a:lstStyle/>
          <a:p>
            <a:r>
              <a:rPr lang="en-US" dirty="0"/>
              <a:t>The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56385"/>
            <a:ext cx="9905999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Top-down Design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Refine Specifications successively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Decompose each component into small components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   lowest-level primitive components</a:t>
            </a:r>
            <a:endParaRPr lang="en-US" dirty="0"/>
          </a:p>
          <a:p>
            <a:r>
              <a:rPr lang="en-US" dirty="0"/>
              <a:t>Bottom-up Design Strategies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Build-up from primitive components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Combined to form more complex components</a:t>
            </a:r>
            <a:endParaRPr lang="en-US" dirty="0"/>
          </a:p>
          <a:p>
            <a:r>
              <a:rPr lang="en-US" dirty="0"/>
              <a:t>Mixed Strategies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FF00"/>
                </a:solidFill>
              </a:rPr>
              <a:t>Mostly top-down but with some bottom-up design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356" y="0"/>
            <a:ext cx="9905998" cy="1478570"/>
          </a:xfrm>
        </p:spPr>
        <p:txBody>
          <a:bodyPr/>
          <a:lstStyle/>
          <a:p>
            <a:r>
              <a:rPr lang="en-US" dirty="0"/>
              <a:t>Design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61" y="1223120"/>
            <a:ext cx="9905999" cy="50563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Modern digital design systems contain most of the following features:</a:t>
            </a:r>
          </a:p>
          <a:p>
            <a:r>
              <a:rPr lang="en-US" dirty="0">
                <a:solidFill>
                  <a:srgbClr val="FFFF00"/>
                </a:solidFill>
              </a:rPr>
              <a:t>Schematic Capture</a:t>
            </a:r>
          </a:p>
          <a:p>
            <a:r>
              <a:rPr lang="en-US" dirty="0">
                <a:solidFill>
                  <a:srgbClr val="FFFF00"/>
                </a:solidFill>
              </a:rPr>
              <a:t>Hardware description language</a:t>
            </a:r>
          </a:p>
          <a:p>
            <a:r>
              <a:rPr lang="en-US" dirty="0">
                <a:solidFill>
                  <a:srgbClr val="FFFF00"/>
                </a:solidFill>
              </a:rPr>
              <a:t>Logic synthesis and optimization</a:t>
            </a:r>
          </a:p>
          <a:p>
            <a:r>
              <a:rPr lang="en-US" dirty="0">
                <a:solidFill>
                  <a:srgbClr val="FFFF00"/>
                </a:solidFill>
              </a:rPr>
              <a:t>Timing analysis</a:t>
            </a:r>
          </a:p>
          <a:p>
            <a:r>
              <a:rPr lang="en-US" dirty="0">
                <a:solidFill>
                  <a:srgbClr val="FFFF00"/>
                </a:solidFill>
              </a:rPr>
              <a:t>Parametrized library components</a:t>
            </a:r>
          </a:p>
          <a:p>
            <a:r>
              <a:rPr lang="en-US" dirty="0">
                <a:solidFill>
                  <a:srgbClr val="FFFF00"/>
                </a:solidFill>
              </a:rPr>
              <a:t>Hierarchical Design management</a:t>
            </a:r>
          </a:p>
          <a:p>
            <a:r>
              <a:rPr lang="en-US" dirty="0">
                <a:solidFill>
                  <a:srgbClr val="FFFF00"/>
                </a:solidFill>
              </a:rPr>
              <a:t>Simulation with Timing</a:t>
            </a:r>
          </a:p>
          <a:p>
            <a:r>
              <a:rPr lang="en-US" dirty="0">
                <a:solidFill>
                  <a:srgbClr val="FFFF00"/>
                </a:solidFill>
              </a:rPr>
              <a:t>Auto-placement and routing</a:t>
            </a:r>
          </a:p>
          <a:p>
            <a:r>
              <a:rPr lang="en-US" dirty="0">
                <a:solidFill>
                  <a:srgbClr val="FFFF00"/>
                </a:solidFill>
              </a:rPr>
              <a:t>Floorplan editing</a:t>
            </a:r>
          </a:p>
          <a:p>
            <a:r>
              <a:rPr lang="en-US" dirty="0">
                <a:solidFill>
                  <a:srgbClr val="FFFF00"/>
                </a:solidFill>
              </a:rPr>
              <a:t>Reporting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Props1.xml><?xml version="1.0" encoding="utf-8"?>
<ds:datastoreItem xmlns:ds="http://schemas.openxmlformats.org/officeDocument/2006/customXml" ds:itemID="{1AFFC2C5-E1E4-4AE8-BED2-C43AD373C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E0E9F-13E2-46E9-8D8F-50A35682E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F4D41-B702-451D-B981-25FFAB58F204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151</TotalTime>
  <Words>468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Design Methodologies &amp; Implementation Technologies</vt:lpstr>
      <vt:lpstr>The DESIGN Process</vt:lpstr>
      <vt:lpstr>Implementation Technologies</vt:lpstr>
      <vt:lpstr>Ross Freeman (1948-1989)</vt:lpstr>
      <vt:lpstr>Phil Moorby (1953-2022)</vt:lpstr>
      <vt:lpstr>Levels of Design Abstraction</vt:lpstr>
      <vt:lpstr>Design Description</vt:lpstr>
      <vt:lpstr>The Design Process</vt:lpstr>
      <vt:lpstr>Design Tools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Elaraby, Nashwa Nabil</cp:lastModifiedBy>
  <cp:revision>58</cp:revision>
  <dcterms:created xsi:type="dcterms:W3CDTF">2017-01-18T16:00:31Z</dcterms:created>
  <dcterms:modified xsi:type="dcterms:W3CDTF">2024-03-18T06:45:34Z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