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77" r:id="rId6"/>
    <p:sldId id="265" r:id="rId7"/>
    <p:sldId id="278" r:id="rId8"/>
    <p:sldId id="270" r:id="rId9"/>
    <p:sldId id="266" r:id="rId10"/>
    <p:sldId id="267" r:id="rId11"/>
    <p:sldId id="279" r:id="rId12"/>
    <p:sldId id="268" r:id="rId13"/>
    <p:sldId id="269" r:id="rId14"/>
    <p:sldId id="272" r:id="rId15"/>
    <p:sldId id="274" r:id="rId16"/>
    <p:sldId id="273" r:id="rId17"/>
    <p:sldId id="281" r:id="rId18"/>
    <p:sldId id="282" r:id="rId19"/>
    <p:sldId id="283" r:id="rId20"/>
    <p:sldId id="284" r:id="rId21"/>
    <p:sldId id="285" r:id="rId22"/>
    <p:sldId id="271" r:id="rId23"/>
    <p:sldId id="275" r:id="rId24"/>
    <p:sldId id="280" r:id="rId25"/>
    <p:sldId id="286" r:id="rId26"/>
    <p:sldId id="288" r:id="rId27"/>
    <p:sldId id="287" r:id="rId28"/>
    <p:sldId id="28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B1CEF6-56F6-C6A7-729B-48E918882543}" v="3" dt="2024-03-18T07:26:47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raby, Nashwa Nabil" userId="S::nne2@psu.edu::e9e281d9-17a8-4640-a27e-5727f8cfa962" providerId="AD" clId="Web-{ACB1CEF6-56F6-C6A7-729B-48E918882543}"/>
    <pc:docChg chg="modSld sldOrd">
      <pc:chgData name="Elaraby, Nashwa Nabil" userId="S::nne2@psu.edu::e9e281d9-17a8-4640-a27e-5727f8cfa962" providerId="AD" clId="Web-{ACB1CEF6-56F6-C6A7-729B-48E918882543}" dt="2024-03-18T07:26:47.702" v="2" actId="20577"/>
      <pc:docMkLst>
        <pc:docMk/>
      </pc:docMkLst>
      <pc:sldChg chg="modSp">
        <pc:chgData name="Elaraby, Nashwa Nabil" userId="S::nne2@psu.edu::e9e281d9-17a8-4640-a27e-5727f8cfa962" providerId="AD" clId="Web-{ACB1CEF6-56F6-C6A7-729B-48E918882543}" dt="2024-03-18T07:26:47.702" v="2" actId="20577"/>
        <pc:sldMkLst>
          <pc:docMk/>
          <pc:sldMk cId="4175603724" sldId="256"/>
        </pc:sldMkLst>
        <pc:spChg chg="mod">
          <ac:chgData name="Elaraby, Nashwa Nabil" userId="S::nne2@psu.edu::e9e281d9-17a8-4640-a27e-5727f8cfa962" providerId="AD" clId="Web-{ACB1CEF6-56F6-C6A7-729B-48E918882543}" dt="2024-03-18T07:26:47.702" v="2" actId="20577"/>
          <ac:spMkLst>
            <pc:docMk/>
            <pc:sldMk cId="4175603724" sldId="256"/>
            <ac:spMk id="3" creationId="{00000000-0000-0000-0000-000000000000}"/>
          </ac:spMkLst>
        </pc:spChg>
      </pc:sldChg>
      <pc:sldChg chg="ord">
        <pc:chgData name="Elaraby, Nashwa Nabil" userId="S::nne2@psu.edu::e9e281d9-17a8-4640-a27e-5727f8cfa962" providerId="AD" clId="Web-{ACB1CEF6-56F6-C6A7-729B-48E918882543}" dt="2024-03-18T07:26:25.513" v="0"/>
        <pc:sldMkLst>
          <pc:docMk/>
          <pc:sldMk cId="233603696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4574" y="1303338"/>
            <a:ext cx="8791575" cy="1906587"/>
          </a:xfrm>
        </p:spPr>
        <p:txBody>
          <a:bodyPr/>
          <a:lstStyle/>
          <a:p>
            <a:r>
              <a:rPr lang="en-US" dirty="0"/>
              <a:t>Verilog Design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Structural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7924" y="3544436"/>
            <a:ext cx="879157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EE417 Logic Design </a:t>
            </a:r>
            <a:r>
              <a:rPr lang="en-US"/>
              <a:t>Using FPGAs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0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752" y="1036096"/>
            <a:ext cx="9905998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EXAMPLE: </a:t>
            </a:r>
            <a:r>
              <a:rPr lang="en-US" sz="2400" dirty="0"/>
              <a:t>1-bit full adder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989" y="1377560"/>
            <a:ext cx="5726216" cy="3509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752" y="1824480"/>
            <a:ext cx="42236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down the Verilog code specifying the design of the shown 1-bit full adder.</a:t>
            </a:r>
          </a:p>
          <a:p>
            <a:r>
              <a:rPr lang="en-US" dirty="0"/>
              <a:t>Create the Truth table for the full adder and specify the correct output for every possible combination of inputs. </a:t>
            </a:r>
          </a:p>
        </p:txBody>
      </p:sp>
    </p:spTree>
    <p:extLst>
      <p:ext uri="{BB962C8B-B14F-4D97-AF65-F5344CB8AC3E}">
        <p14:creationId xmlns:p14="http://schemas.microsoft.com/office/powerpoint/2010/main" val="366783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725" y="576198"/>
            <a:ext cx="6537683" cy="562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C000"/>
                </a:solidFill>
              </a:rPr>
              <a:t>module</a:t>
            </a:r>
            <a:r>
              <a:rPr lang="en-US" sz="2200" dirty="0"/>
              <a:t> </a:t>
            </a:r>
            <a:r>
              <a:rPr lang="en-US" sz="2200" dirty="0" err="1"/>
              <a:t>fullAdder</a:t>
            </a:r>
            <a:r>
              <a:rPr lang="en-US" sz="2200" dirty="0"/>
              <a:t> (S, </a:t>
            </a:r>
            <a:r>
              <a:rPr lang="en-US" sz="2200" dirty="0" err="1"/>
              <a:t>Cout</a:t>
            </a:r>
            <a:r>
              <a:rPr lang="en-US" sz="2200" dirty="0"/>
              <a:t>, A, B, </a:t>
            </a:r>
            <a:r>
              <a:rPr lang="en-US" sz="2200" dirty="0" err="1"/>
              <a:t>Cin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/>
              <a:t>input A, B, </a:t>
            </a:r>
            <a:r>
              <a:rPr lang="en-US" sz="2200" dirty="0" err="1"/>
              <a:t>Cin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output S, </a:t>
            </a:r>
            <a:r>
              <a:rPr lang="en-US" sz="2200" dirty="0" err="1"/>
              <a:t>Cout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wire s1, c1, c2;</a:t>
            </a:r>
          </a:p>
          <a:p>
            <a:pPr marL="0" indent="0">
              <a:buNone/>
            </a:pPr>
            <a:r>
              <a:rPr lang="en-US" sz="2200" dirty="0" err="1"/>
              <a:t>xor</a:t>
            </a:r>
            <a:r>
              <a:rPr lang="en-US" sz="2200" dirty="0"/>
              <a:t>   </a:t>
            </a:r>
            <a:r>
              <a:rPr lang="en-US" sz="2200" dirty="0">
                <a:solidFill>
                  <a:srgbClr val="FFFF00"/>
                </a:solidFill>
              </a:rPr>
              <a:t>xor_1</a:t>
            </a:r>
            <a:r>
              <a:rPr lang="en-US" sz="2200" dirty="0"/>
              <a:t> (s1, A, B);</a:t>
            </a:r>
          </a:p>
          <a:p>
            <a:pPr marL="0" indent="0">
              <a:buNone/>
            </a:pPr>
            <a:r>
              <a:rPr lang="en-US" sz="2200" dirty="0" err="1"/>
              <a:t>xor</a:t>
            </a:r>
            <a:r>
              <a:rPr lang="en-US" sz="2200" dirty="0"/>
              <a:t>   </a:t>
            </a:r>
            <a:r>
              <a:rPr lang="en-US" sz="2200" dirty="0">
                <a:solidFill>
                  <a:srgbClr val="FFFF00"/>
                </a:solidFill>
              </a:rPr>
              <a:t>xor_2</a:t>
            </a:r>
            <a:r>
              <a:rPr lang="en-US" sz="2200" dirty="0"/>
              <a:t> (S, s1, </a:t>
            </a:r>
            <a:r>
              <a:rPr lang="en-US" sz="2200" dirty="0" err="1"/>
              <a:t>Cin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/>
              <a:t>and  </a:t>
            </a:r>
            <a:r>
              <a:rPr lang="en-US" sz="2200" dirty="0">
                <a:solidFill>
                  <a:srgbClr val="FFFF00"/>
                </a:solidFill>
              </a:rPr>
              <a:t>and_1</a:t>
            </a:r>
            <a:r>
              <a:rPr lang="en-US" sz="2200" dirty="0"/>
              <a:t> (c1,s1, </a:t>
            </a:r>
            <a:r>
              <a:rPr lang="en-US" sz="2200" dirty="0" err="1"/>
              <a:t>Cin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/>
              <a:t>and  </a:t>
            </a:r>
            <a:r>
              <a:rPr lang="en-US" sz="2200" dirty="0">
                <a:solidFill>
                  <a:srgbClr val="FFFF00"/>
                </a:solidFill>
              </a:rPr>
              <a:t>and_2</a:t>
            </a:r>
            <a:r>
              <a:rPr lang="en-US" sz="2200" dirty="0"/>
              <a:t> (c2,A,B);</a:t>
            </a:r>
          </a:p>
          <a:p>
            <a:pPr marL="0" indent="0">
              <a:buNone/>
            </a:pPr>
            <a:r>
              <a:rPr lang="en-US" sz="2200" dirty="0"/>
              <a:t>or    </a:t>
            </a:r>
            <a:r>
              <a:rPr lang="en-US" sz="2200" dirty="0">
                <a:solidFill>
                  <a:srgbClr val="FFFF00"/>
                </a:solidFill>
              </a:rPr>
              <a:t>or_1</a:t>
            </a:r>
            <a:r>
              <a:rPr lang="en-US" sz="2200" dirty="0"/>
              <a:t> (</a:t>
            </a:r>
            <a:r>
              <a:rPr lang="en-US" sz="2200" dirty="0" err="1"/>
              <a:t>Cout</a:t>
            </a:r>
            <a:r>
              <a:rPr lang="en-US" sz="2200" dirty="0"/>
              <a:t>, c1, c2);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FFC000"/>
                </a:solidFill>
              </a:rPr>
              <a:t>endmodule</a:t>
            </a:r>
            <a:endParaRPr lang="en-US" sz="2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7158" y="1538402"/>
            <a:ext cx="3140163" cy="192440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320243"/>
              </p:ext>
            </p:extLst>
          </p:nvPr>
        </p:nvGraphicFramePr>
        <p:xfrm>
          <a:off x="4663233" y="1538402"/>
          <a:ext cx="3305110" cy="42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22">
                  <a:extLst>
                    <a:ext uri="{9D8B030D-6E8A-4147-A177-3AD203B41FA5}">
                      <a16:colId xmlns:a16="http://schemas.microsoft.com/office/drawing/2014/main" val="1079471021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1301586424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1448192647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4046296748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2837281890"/>
                    </a:ext>
                  </a:extLst>
                </a:gridCol>
              </a:tblGrid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Cin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Cout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84325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56912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09890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13534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6456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573432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92124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491639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65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43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0278" y="1103506"/>
          <a:ext cx="3305110" cy="42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22">
                  <a:extLst>
                    <a:ext uri="{9D8B030D-6E8A-4147-A177-3AD203B41FA5}">
                      <a16:colId xmlns:a16="http://schemas.microsoft.com/office/drawing/2014/main" val="1079471021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1301586424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1448192647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4046296748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2837281890"/>
                    </a:ext>
                  </a:extLst>
                </a:gridCol>
              </a:tblGrid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Cin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Cout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84325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56912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09890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13534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6456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573432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92124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491639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651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601320"/>
              </p:ext>
            </p:extLst>
          </p:nvPr>
        </p:nvGraphicFramePr>
        <p:xfrm>
          <a:off x="4913769" y="971840"/>
          <a:ext cx="3514495" cy="1175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932">
                  <a:extLst>
                    <a:ext uri="{9D8B030D-6E8A-4147-A177-3AD203B41FA5}">
                      <a16:colId xmlns:a16="http://schemas.microsoft.com/office/drawing/2014/main" val="247365114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191793219"/>
                    </a:ext>
                  </a:extLst>
                </a:gridCol>
                <a:gridCol w="746449">
                  <a:extLst>
                    <a:ext uri="{9D8B030D-6E8A-4147-A177-3AD203B41FA5}">
                      <a16:colId xmlns:a16="http://schemas.microsoft.com/office/drawing/2014/main" val="4289969547"/>
                    </a:ext>
                  </a:extLst>
                </a:gridCol>
                <a:gridCol w="615820">
                  <a:extLst>
                    <a:ext uri="{9D8B030D-6E8A-4147-A177-3AD203B41FA5}">
                      <a16:colId xmlns:a16="http://schemas.microsoft.com/office/drawing/2014/main" val="2810969435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3179289246"/>
                    </a:ext>
                  </a:extLst>
                </a:gridCol>
              </a:tblGrid>
              <a:tr h="37493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Cin</a:t>
                      </a:r>
                      <a:r>
                        <a:rPr lang="en-US" dirty="0"/>
                        <a:t>\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69238"/>
                  </a:ext>
                </a:extLst>
              </a:tr>
              <a:tr h="4003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78357"/>
                  </a:ext>
                </a:extLst>
              </a:tr>
              <a:tr h="4003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85117"/>
                  </a:ext>
                </a:extLst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54668" y="399694"/>
            <a:ext cx="3935167" cy="5730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S: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816118" y="1799566"/>
            <a:ext cx="457200" cy="27991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212658" y="1799566"/>
            <a:ext cx="439574" cy="27991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843249" y="1404933"/>
            <a:ext cx="444723" cy="27991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159091"/>
              </p:ext>
            </p:extLst>
          </p:nvPr>
        </p:nvGraphicFramePr>
        <p:xfrm>
          <a:off x="4913769" y="2487442"/>
          <a:ext cx="47259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400" imgH="215640" progId="Equation.3">
                  <p:embed/>
                </p:oleObj>
              </mc:Choice>
              <mc:Fallback>
                <p:oleObj name="Equation" r:id="rId2" imgW="2768400" imgH="21564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13769" y="2487442"/>
                        <a:ext cx="4725987" cy="3683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414132"/>
              </p:ext>
            </p:extLst>
          </p:nvPr>
        </p:nvGraphicFramePr>
        <p:xfrm>
          <a:off x="4913769" y="3078223"/>
          <a:ext cx="4856163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44720" imgH="1485720" progId="Equation.3">
                  <p:embed/>
                </p:oleObj>
              </mc:Choice>
              <mc:Fallback>
                <p:oleObj name="Equation" r:id="rId4" imgW="2844720" imgH="148572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3769" y="3078223"/>
                        <a:ext cx="4856163" cy="253365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6442416" y="1419709"/>
            <a:ext cx="457200" cy="27991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9924302" y="3011345"/>
            <a:ext cx="1850932" cy="13337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S from the circuit diagram given.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9769932" y="4345048"/>
            <a:ext cx="1678325" cy="1030668"/>
          </a:xfrm>
          <a:prstGeom prst="cloudCallout">
            <a:avLst>
              <a:gd name="adj1" fmla="val -55926"/>
              <a:gd name="adj2" fmla="val -7283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De Morgan Rule</a:t>
            </a:r>
          </a:p>
        </p:txBody>
      </p:sp>
    </p:spTree>
    <p:extLst>
      <p:ext uri="{BB962C8B-B14F-4D97-AF65-F5344CB8AC3E}">
        <p14:creationId xmlns:p14="http://schemas.microsoft.com/office/powerpoint/2010/main" val="10646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99217"/>
              </p:ext>
            </p:extLst>
          </p:nvPr>
        </p:nvGraphicFramePr>
        <p:xfrm>
          <a:off x="1080278" y="1103506"/>
          <a:ext cx="3305110" cy="42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22">
                  <a:extLst>
                    <a:ext uri="{9D8B030D-6E8A-4147-A177-3AD203B41FA5}">
                      <a16:colId xmlns:a16="http://schemas.microsoft.com/office/drawing/2014/main" val="1079471021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1301586424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1448192647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4046296748"/>
                    </a:ext>
                  </a:extLst>
                </a:gridCol>
                <a:gridCol w="661022">
                  <a:extLst>
                    <a:ext uri="{9D8B030D-6E8A-4147-A177-3AD203B41FA5}">
                      <a16:colId xmlns:a16="http://schemas.microsoft.com/office/drawing/2014/main" val="2837281890"/>
                    </a:ext>
                  </a:extLst>
                </a:gridCol>
              </a:tblGrid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Cin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Cout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84325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56912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09890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13534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6456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573432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92124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491639"/>
                  </a:ext>
                </a:extLst>
              </a:tr>
              <a:tr h="4746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651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91324"/>
              </p:ext>
            </p:extLst>
          </p:nvPr>
        </p:nvGraphicFramePr>
        <p:xfrm>
          <a:off x="4885445" y="1023101"/>
          <a:ext cx="3514495" cy="120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932">
                  <a:extLst>
                    <a:ext uri="{9D8B030D-6E8A-4147-A177-3AD203B41FA5}">
                      <a16:colId xmlns:a16="http://schemas.microsoft.com/office/drawing/2014/main" val="247365114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191793219"/>
                    </a:ext>
                  </a:extLst>
                </a:gridCol>
                <a:gridCol w="746449">
                  <a:extLst>
                    <a:ext uri="{9D8B030D-6E8A-4147-A177-3AD203B41FA5}">
                      <a16:colId xmlns:a16="http://schemas.microsoft.com/office/drawing/2014/main" val="4289969547"/>
                    </a:ext>
                  </a:extLst>
                </a:gridCol>
                <a:gridCol w="615820">
                  <a:extLst>
                    <a:ext uri="{9D8B030D-6E8A-4147-A177-3AD203B41FA5}">
                      <a16:colId xmlns:a16="http://schemas.microsoft.com/office/drawing/2014/main" val="2810969435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3179289246"/>
                    </a:ext>
                  </a:extLst>
                </a:gridCol>
              </a:tblGrid>
              <a:tr h="40036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Cin</a:t>
                      </a:r>
                      <a:r>
                        <a:rPr lang="en-US" dirty="0"/>
                        <a:t>\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69238"/>
                  </a:ext>
                </a:extLst>
              </a:tr>
              <a:tr h="4003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78357"/>
                  </a:ext>
                </a:extLst>
              </a:tr>
              <a:tr h="4003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85117"/>
                  </a:ext>
                </a:extLst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54668" y="450049"/>
            <a:ext cx="3935167" cy="5730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C</a:t>
            </a:r>
            <a:r>
              <a:rPr lang="en-US" sz="1800" dirty="0" err="1"/>
              <a:t>out</a:t>
            </a:r>
            <a:r>
              <a:rPr lang="en-US" dirty="0"/>
              <a:t>: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8266923" y="3040061"/>
            <a:ext cx="3321323" cy="7330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From the circuit diagram given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12938" y="1474237"/>
            <a:ext cx="457200" cy="66519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203982" y="1838131"/>
            <a:ext cx="1062941" cy="30130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422608" y="1838131"/>
            <a:ext cx="1116527" cy="32945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28499"/>
              </p:ext>
            </p:extLst>
          </p:nvPr>
        </p:nvGraphicFramePr>
        <p:xfrm>
          <a:off x="4917640" y="2451161"/>
          <a:ext cx="28178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0960" imgH="203040" progId="Equation.3">
                  <p:embed/>
                </p:oleObj>
              </mc:Choice>
              <mc:Fallback>
                <p:oleObj name="Equation" r:id="rId2" imgW="16509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17640" y="2451161"/>
                        <a:ext cx="2817812" cy="34607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094781"/>
              </p:ext>
            </p:extLst>
          </p:nvPr>
        </p:nvGraphicFramePr>
        <p:xfrm>
          <a:off x="4917640" y="3491353"/>
          <a:ext cx="5008562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33640" imgH="1104840" progId="Equation.3">
                  <p:embed/>
                </p:oleObj>
              </mc:Choice>
              <mc:Fallback>
                <p:oleObj name="Equation" r:id="rId4" imgW="2933640" imgH="110484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7640" y="3491353"/>
                        <a:ext cx="5008562" cy="188436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523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49386"/>
            <a:ext cx="10631488" cy="47443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module</a:t>
            </a:r>
            <a:r>
              <a:rPr lang="en-US" dirty="0"/>
              <a:t> adder( input [3:0] </a:t>
            </a:r>
            <a:r>
              <a:rPr lang="en-US" dirty="0" err="1"/>
              <a:t>a_i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           input [3:0] </a:t>
            </a:r>
            <a:r>
              <a:rPr lang="en-US" dirty="0" err="1"/>
              <a:t>b_i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           output </a:t>
            </a:r>
            <a:r>
              <a:rPr lang="en-US" dirty="0" err="1"/>
              <a:t>cy_o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           output [3:0] </a:t>
            </a:r>
            <a:r>
              <a:rPr lang="en-US" dirty="0" err="1"/>
              <a:t>sum_o</a:t>
            </a:r>
            <a:r>
              <a:rPr lang="en-US" dirty="0"/>
              <a:t> 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// HDL modeling of adder functionality</a:t>
            </a:r>
          </a:p>
          <a:p>
            <a:pPr marL="0" indent="0">
              <a:buNone/>
            </a:pPr>
            <a:r>
              <a:rPr lang="en-US" dirty="0"/>
              <a:t>// a single line with comments</a:t>
            </a:r>
          </a:p>
          <a:p>
            <a:pPr marL="0" indent="0">
              <a:buNone/>
            </a:pPr>
            <a:r>
              <a:rPr lang="en-US" dirty="0"/>
              <a:t>/* multiple lines or block</a:t>
            </a:r>
          </a:p>
          <a:p>
            <a:pPr marL="0" indent="0">
              <a:buNone/>
            </a:pPr>
            <a:r>
              <a:rPr lang="en-US" dirty="0"/>
              <a:t>comments */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endmodule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5391150" y="438149"/>
            <a:ext cx="4838700" cy="3038475"/>
          </a:xfrm>
          <a:prstGeom prst="cloudCallout">
            <a:avLst>
              <a:gd name="adj1" fmla="val -69521"/>
              <a:gd name="adj2" fmla="val 18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Ports must have a direction and a bit-width.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As a programming style you can use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_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to denote input variables and _o to denote output variables.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572124" y="3656994"/>
            <a:ext cx="4736442" cy="2416002"/>
          </a:xfrm>
          <a:prstGeom prst="cloudCallout">
            <a:avLst>
              <a:gd name="adj1" fmla="val -73739"/>
              <a:gd name="adj2" fmla="val -3069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The single line comments follow two forward slashes //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And block comments are included between /*    */</a:t>
            </a:r>
          </a:p>
        </p:txBody>
      </p:sp>
    </p:spTree>
    <p:extLst>
      <p:ext uri="{BB962C8B-B14F-4D97-AF65-F5344CB8AC3E}">
        <p14:creationId xmlns:p14="http://schemas.microsoft.com/office/powerpoint/2010/main" val="375862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Elbow Connector 86"/>
          <p:cNvCxnSpPr/>
          <p:nvPr/>
        </p:nvCxnSpPr>
        <p:spPr>
          <a:xfrm rot="10800000">
            <a:off x="8254347" y="4345227"/>
            <a:ext cx="892100" cy="288685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10800000">
            <a:off x="6863307" y="4345227"/>
            <a:ext cx="892100" cy="288685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049" y="393589"/>
            <a:ext cx="9905998" cy="848332"/>
          </a:xfrm>
        </p:spPr>
        <p:txBody>
          <a:bodyPr/>
          <a:lstStyle/>
          <a:p>
            <a:r>
              <a:rPr lang="en-US" dirty="0"/>
              <a:t>Module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08" y="1319211"/>
            <a:ext cx="9905999" cy="43243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build a larger module by instantiating other modules. </a:t>
            </a:r>
          </a:p>
          <a:p>
            <a:pPr marL="0" indent="0">
              <a:buNone/>
            </a:pPr>
            <a:r>
              <a:rPr lang="en-US" dirty="0"/>
              <a:t>For example a 4-bit full adder can be designed by connecting 4 modules of the full adder that we designed.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83492" y="3190875"/>
            <a:ext cx="2355058" cy="2413518"/>
            <a:chOff x="1283492" y="3190875"/>
            <a:chExt cx="2355058" cy="2413518"/>
          </a:xfrm>
        </p:grpSpPr>
        <p:sp>
          <p:nvSpPr>
            <p:cNvPr id="4" name="Trapezoid 3"/>
            <p:cNvSpPr/>
            <p:nvPr/>
          </p:nvSpPr>
          <p:spPr>
            <a:xfrm flipV="1">
              <a:off x="1628775" y="3771899"/>
              <a:ext cx="1362075" cy="981075"/>
            </a:xfrm>
            <a:prstGeom prst="trapezoid">
              <a:avLst>
                <a:gd name="adj" fmla="val 379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105025" y="3190875"/>
              <a:ext cx="9525" cy="58102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538412" y="3190875"/>
              <a:ext cx="9525" cy="58102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300287" y="4691063"/>
              <a:ext cx="9525" cy="58102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638299" y="4633912"/>
              <a:ext cx="0" cy="68103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619249" y="4652962"/>
              <a:ext cx="41910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47937" y="3190875"/>
              <a:ext cx="109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B[3:0]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66837" y="3208376"/>
              <a:ext cx="109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A[3:0]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00287" y="5087421"/>
              <a:ext cx="109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Sum[3:0]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3492" y="5235061"/>
              <a:ext cx="1090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Carry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47436" y="3543031"/>
            <a:ext cx="2029217" cy="1876696"/>
            <a:chOff x="947737" y="3190875"/>
            <a:chExt cx="2690813" cy="2513461"/>
          </a:xfrm>
        </p:grpSpPr>
        <p:sp>
          <p:nvSpPr>
            <p:cNvPr id="19" name="Trapezoid 18"/>
            <p:cNvSpPr/>
            <p:nvPr/>
          </p:nvSpPr>
          <p:spPr>
            <a:xfrm flipV="1">
              <a:off x="1628775" y="3771899"/>
              <a:ext cx="1362075" cy="981075"/>
            </a:xfrm>
            <a:prstGeom prst="trapezoid">
              <a:avLst>
                <a:gd name="adj" fmla="val 3798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105025" y="3190875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538412" y="3190875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300287" y="4691063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638299" y="4633912"/>
              <a:ext cx="0" cy="681036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619249" y="4652962"/>
              <a:ext cx="419101" cy="0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547937" y="3190875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B[3]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66837" y="3208376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A[3]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00288" y="5087422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Sum[3]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7737" y="5209689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Carry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95581" y="3543031"/>
            <a:ext cx="2097551" cy="1785404"/>
            <a:chOff x="857124" y="3190875"/>
            <a:chExt cx="2781426" cy="2391194"/>
          </a:xfrm>
        </p:grpSpPr>
        <p:sp>
          <p:nvSpPr>
            <p:cNvPr id="30" name="Trapezoid 29"/>
            <p:cNvSpPr/>
            <p:nvPr/>
          </p:nvSpPr>
          <p:spPr>
            <a:xfrm flipV="1">
              <a:off x="1628775" y="3771899"/>
              <a:ext cx="1362075" cy="981075"/>
            </a:xfrm>
            <a:prstGeom prst="trapezoid">
              <a:avLst>
                <a:gd name="adj" fmla="val 3798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2105025" y="3190875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538412" y="3190875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300287" y="4691063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547937" y="3190875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B[2]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66837" y="3208376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A[2]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00288" y="5087422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Sum[2]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57124" y="4308869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sz="1100" dirty="0"/>
                <a:t>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89601" y="3543031"/>
            <a:ext cx="1713162" cy="1785404"/>
            <a:chOff x="1366837" y="3190875"/>
            <a:chExt cx="2271713" cy="2391194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2105025" y="3190875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538412" y="3190875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300287" y="4691063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547937" y="3190875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B[1]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66837" y="3208376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A[1]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00288" y="5087422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Sum[1]</a:t>
              </a:r>
            </a:p>
          </p:txBody>
        </p:sp>
        <p:sp>
          <p:nvSpPr>
            <p:cNvPr id="41" name="Trapezoid 40"/>
            <p:cNvSpPr/>
            <p:nvPr/>
          </p:nvSpPr>
          <p:spPr>
            <a:xfrm flipV="1">
              <a:off x="1628775" y="3771899"/>
              <a:ext cx="1362075" cy="981075"/>
            </a:xfrm>
            <a:prstGeom prst="trapezoid">
              <a:avLst>
                <a:gd name="adj" fmla="val 3798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H="1" flipV="1">
            <a:off x="9735360" y="4381221"/>
            <a:ext cx="51774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267345" y="4158455"/>
            <a:ext cx="8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sz="800" dirty="0" err="1"/>
              <a:t>in</a:t>
            </a:r>
            <a:r>
              <a:rPr lang="en-US" dirty="0"/>
              <a:t>[0]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684361" y="3543031"/>
            <a:ext cx="1713162" cy="1785404"/>
            <a:chOff x="1366837" y="3190875"/>
            <a:chExt cx="2271713" cy="2391194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2105025" y="3190875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2538412" y="3190875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2300287" y="4691063"/>
              <a:ext cx="9525" cy="581024"/>
            </a:xfrm>
            <a:prstGeom prst="straightConnector1">
              <a:avLst/>
            </a:prstGeom>
            <a:ln w="508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547937" y="3190875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B[0]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66837" y="3208376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A[0]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00288" y="5087422"/>
              <a:ext cx="1090613" cy="49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Sum[0]</a:t>
              </a:r>
            </a:p>
          </p:txBody>
        </p:sp>
        <p:sp>
          <p:nvSpPr>
            <p:cNvPr id="52" name="Trapezoid 51"/>
            <p:cNvSpPr/>
            <p:nvPr/>
          </p:nvSpPr>
          <p:spPr>
            <a:xfrm flipV="1">
              <a:off x="1628775" y="3771899"/>
              <a:ext cx="1362075" cy="981075"/>
            </a:xfrm>
            <a:prstGeom prst="trapezoid">
              <a:avLst>
                <a:gd name="adj" fmla="val 3798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Elbow Connector 84"/>
          <p:cNvCxnSpPr/>
          <p:nvPr/>
        </p:nvCxnSpPr>
        <p:spPr>
          <a:xfrm rot="10800000">
            <a:off x="5336512" y="4345227"/>
            <a:ext cx="892100" cy="288685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361354" y="4404547"/>
            <a:ext cx="8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sz="1100" dirty="0"/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929761" y="4377790"/>
            <a:ext cx="82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176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2088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connect module instances either by: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order in the ports’ list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name of the port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Instantiation:</a:t>
            </a:r>
          </a:p>
        </p:txBody>
      </p:sp>
    </p:spTree>
    <p:extLst>
      <p:ext uri="{BB962C8B-B14F-4D97-AF65-F5344CB8AC3E}">
        <p14:creationId xmlns:p14="http://schemas.microsoft.com/office/powerpoint/2010/main" val="2005586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188" y="1619250"/>
            <a:ext cx="9983787" cy="4429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module adder( input [3:0] A, B, </a:t>
            </a:r>
          </a:p>
          <a:p>
            <a:pPr marL="0" indent="0">
              <a:buNone/>
            </a:pPr>
            <a:r>
              <a:rPr lang="it-IT" dirty="0"/>
              <a:t>                      input Cin,</a:t>
            </a:r>
          </a:p>
          <a:p>
            <a:pPr marL="0" indent="0">
              <a:buNone/>
            </a:pPr>
            <a:r>
              <a:rPr lang="it-IT" dirty="0"/>
              <a:t>                      output Carry, </a:t>
            </a:r>
          </a:p>
          <a:p>
            <a:pPr marL="0" indent="0">
              <a:buNone/>
            </a:pPr>
            <a:r>
              <a:rPr lang="it-IT" dirty="0"/>
              <a:t>                      output [3:0] Sum ); </a:t>
            </a:r>
          </a:p>
          <a:p>
            <a:pPr marL="0" indent="0">
              <a:buNone/>
            </a:pPr>
            <a:r>
              <a:rPr lang="it-IT" dirty="0"/>
              <a:t>wire c0, c1, c2; </a:t>
            </a:r>
          </a:p>
          <a:p>
            <a:pPr marL="0" indent="0">
              <a:buNone/>
            </a:pPr>
            <a:r>
              <a:rPr lang="it-IT" dirty="0"/>
              <a:t>FA fa0( A[0], B[0], Cin, c0, Sum[0] ); </a:t>
            </a:r>
          </a:p>
          <a:p>
            <a:pPr marL="0" indent="0">
              <a:buNone/>
            </a:pPr>
            <a:r>
              <a:rPr lang="it-IT" dirty="0"/>
              <a:t>FA fa1( A[1], B[1], c0, c1, Sum[1] ); </a:t>
            </a:r>
          </a:p>
          <a:p>
            <a:pPr marL="0" indent="0">
              <a:buNone/>
            </a:pPr>
            <a:r>
              <a:rPr lang="it-IT" dirty="0"/>
              <a:t>FA fa2( A[2], B[2], c1, c2, Sum[2] ); </a:t>
            </a:r>
          </a:p>
          <a:p>
            <a:pPr marL="0" indent="0">
              <a:buNone/>
            </a:pPr>
            <a:r>
              <a:rPr lang="it-IT" dirty="0"/>
              <a:t>FA fa3( A[3], B[3], c2, Carry, Sum[3] ); </a:t>
            </a:r>
          </a:p>
          <a:p>
            <a:pPr marL="0" indent="0">
              <a:buNone/>
            </a:pPr>
            <a:r>
              <a:rPr lang="it-IT" dirty="0"/>
              <a:t>endmodule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9531" y="1599944"/>
            <a:ext cx="4753769" cy="1754326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/>
              <a:t>module FA ( input </a:t>
            </a:r>
            <a:r>
              <a:rPr lang="en-US" dirty="0" err="1"/>
              <a:t>a_i</a:t>
            </a:r>
            <a:r>
              <a:rPr lang="en-US" dirty="0"/>
              <a:t>, </a:t>
            </a:r>
            <a:r>
              <a:rPr lang="en-US" dirty="0" err="1"/>
              <a:t>b_i</a:t>
            </a:r>
            <a:r>
              <a:rPr lang="en-US" dirty="0"/>
              <a:t>, </a:t>
            </a:r>
            <a:r>
              <a:rPr lang="en-US" dirty="0" err="1"/>
              <a:t>cy_i</a:t>
            </a:r>
            <a:r>
              <a:rPr lang="en-US" dirty="0"/>
              <a:t> </a:t>
            </a:r>
          </a:p>
          <a:p>
            <a:r>
              <a:rPr lang="en-US" dirty="0"/>
              <a:t>                  output </a:t>
            </a:r>
            <a:r>
              <a:rPr lang="en-US" dirty="0" err="1"/>
              <a:t>cy_o</a:t>
            </a:r>
            <a:r>
              <a:rPr lang="en-US" dirty="0"/>
              <a:t>, </a:t>
            </a:r>
            <a:r>
              <a:rPr lang="en-US" dirty="0" err="1"/>
              <a:t>sum_o</a:t>
            </a:r>
            <a:r>
              <a:rPr lang="en-US" dirty="0"/>
              <a:t>); </a:t>
            </a:r>
          </a:p>
          <a:p>
            <a:endParaRPr lang="en-US" dirty="0"/>
          </a:p>
          <a:p>
            <a:r>
              <a:rPr lang="en-US" dirty="0"/>
              <a:t>// HDL modeling of 1 bit full adder functionality</a:t>
            </a:r>
          </a:p>
          <a:p>
            <a:endParaRPr lang="en-US" dirty="0"/>
          </a:p>
          <a:p>
            <a:r>
              <a:rPr lang="en-US" dirty="0" err="1"/>
              <a:t>endmodule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3950" y="733425"/>
            <a:ext cx="9318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Connecting Instantiated modules using </a:t>
            </a:r>
            <a:r>
              <a:rPr lang="en-US" sz="2800" dirty="0">
                <a:solidFill>
                  <a:srgbClr val="FFFF00"/>
                </a:solidFill>
              </a:rPr>
              <a:t>the order of the ports list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41908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613" y="1181099"/>
            <a:ext cx="7088187" cy="5191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module adder( input [3:0] A, B, </a:t>
            </a:r>
          </a:p>
          <a:p>
            <a:pPr marL="0" indent="0">
              <a:buNone/>
            </a:pPr>
            <a:r>
              <a:rPr lang="it-IT" dirty="0"/>
              <a:t>                      input Cin,</a:t>
            </a:r>
          </a:p>
          <a:p>
            <a:pPr marL="0" indent="0">
              <a:buNone/>
            </a:pPr>
            <a:r>
              <a:rPr lang="it-IT" dirty="0"/>
              <a:t>                      output carry, </a:t>
            </a:r>
          </a:p>
          <a:p>
            <a:pPr marL="0" indent="0">
              <a:buNone/>
            </a:pPr>
            <a:r>
              <a:rPr lang="it-IT" dirty="0"/>
              <a:t>                      output [3:0] sum ); </a:t>
            </a:r>
          </a:p>
          <a:p>
            <a:pPr marL="0" indent="0">
              <a:buNone/>
            </a:pPr>
            <a:r>
              <a:rPr lang="it-IT" dirty="0"/>
              <a:t>wire c0, c1, c2; </a:t>
            </a:r>
          </a:p>
          <a:p>
            <a:pPr marL="0" indent="0">
              <a:buNone/>
            </a:pPr>
            <a:r>
              <a:rPr lang="en-US" dirty="0"/>
              <a:t>FA fa0 ( .</a:t>
            </a:r>
            <a:r>
              <a:rPr lang="en-US" dirty="0" err="1"/>
              <a:t>a_i</a:t>
            </a:r>
            <a:r>
              <a:rPr lang="en-US" dirty="0"/>
              <a:t> (A[0]) ,</a:t>
            </a:r>
          </a:p>
          <a:p>
            <a:pPr marL="0" indent="0">
              <a:buNone/>
            </a:pPr>
            <a:r>
              <a:rPr lang="en-US" dirty="0"/>
              <a:t>             .</a:t>
            </a:r>
            <a:r>
              <a:rPr lang="en-US" dirty="0" err="1"/>
              <a:t>b_i</a:t>
            </a:r>
            <a:r>
              <a:rPr lang="en-US" dirty="0"/>
              <a:t> (B[0]) ,</a:t>
            </a:r>
          </a:p>
          <a:p>
            <a:pPr marL="0" indent="0">
              <a:buNone/>
            </a:pPr>
            <a:r>
              <a:rPr lang="en-US" dirty="0"/>
              <a:t>             .</a:t>
            </a:r>
            <a:r>
              <a:rPr lang="en-US" dirty="0" err="1"/>
              <a:t>cy_i</a:t>
            </a:r>
            <a:r>
              <a:rPr lang="en-US" dirty="0"/>
              <a:t> (</a:t>
            </a:r>
            <a:r>
              <a:rPr lang="en-US" dirty="0" err="1"/>
              <a:t>Cin</a:t>
            </a:r>
            <a:r>
              <a:rPr lang="en-US" dirty="0"/>
              <a:t>) ,</a:t>
            </a:r>
          </a:p>
          <a:p>
            <a:pPr marL="0" indent="0">
              <a:buNone/>
            </a:pPr>
            <a:r>
              <a:rPr lang="en-US" dirty="0"/>
              <a:t>             .</a:t>
            </a:r>
            <a:r>
              <a:rPr lang="en-US" dirty="0" err="1"/>
              <a:t>cy_o</a:t>
            </a:r>
            <a:r>
              <a:rPr lang="en-US" dirty="0"/>
              <a:t> (c0) ,</a:t>
            </a:r>
          </a:p>
          <a:p>
            <a:pPr marL="0" indent="0">
              <a:buNone/>
            </a:pPr>
            <a:r>
              <a:rPr lang="en-US" dirty="0"/>
              <a:t>             .</a:t>
            </a:r>
            <a:r>
              <a:rPr lang="en-US" dirty="0" err="1"/>
              <a:t>sum_o</a:t>
            </a:r>
            <a:r>
              <a:rPr lang="en-US" dirty="0"/>
              <a:t> (Sum[0]) );</a:t>
            </a:r>
          </a:p>
          <a:p>
            <a:pPr marL="0" indent="0">
              <a:buNone/>
            </a:pPr>
            <a:r>
              <a:rPr lang="it-IT" dirty="0"/>
              <a:t>...</a:t>
            </a:r>
          </a:p>
          <a:p>
            <a:pPr marL="0" indent="0">
              <a:buNone/>
            </a:pPr>
            <a:r>
              <a:rPr lang="it-IT" dirty="0"/>
              <a:t>endmodule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56722" y="1371344"/>
            <a:ext cx="4753769" cy="1754326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dirty="0"/>
              <a:t>module FA ( input </a:t>
            </a:r>
            <a:r>
              <a:rPr lang="en-US" dirty="0" err="1"/>
              <a:t>a_i</a:t>
            </a:r>
            <a:r>
              <a:rPr lang="en-US" dirty="0"/>
              <a:t>, </a:t>
            </a:r>
            <a:r>
              <a:rPr lang="en-US" dirty="0" err="1"/>
              <a:t>b_i</a:t>
            </a:r>
            <a:r>
              <a:rPr lang="en-US" dirty="0"/>
              <a:t>, </a:t>
            </a:r>
            <a:r>
              <a:rPr lang="en-US" dirty="0" err="1"/>
              <a:t>cy_i</a:t>
            </a:r>
            <a:r>
              <a:rPr lang="en-US" dirty="0"/>
              <a:t> </a:t>
            </a:r>
          </a:p>
          <a:p>
            <a:r>
              <a:rPr lang="en-US" dirty="0"/>
              <a:t>                  output </a:t>
            </a:r>
            <a:r>
              <a:rPr lang="en-US" dirty="0" err="1"/>
              <a:t>cy_o</a:t>
            </a:r>
            <a:r>
              <a:rPr lang="en-US" dirty="0"/>
              <a:t>, </a:t>
            </a:r>
            <a:r>
              <a:rPr lang="en-US" dirty="0" err="1"/>
              <a:t>sum_o</a:t>
            </a:r>
            <a:r>
              <a:rPr lang="en-US" dirty="0"/>
              <a:t>); </a:t>
            </a:r>
          </a:p>
          <a:p>
            <a:endParaRPr lang="en-US" dirty="0"/>
          </a:p>
          <a:p>
            <a:r>
              <a:rPr lang="en-US" dirty="0"/>
              <a:t>// HDL modeling of 1 bit full adder functionality</a:t>
            </a:r>
          </a:p>
          <a:p>
            <a:endParaRPr lang="en-US" dirty="0"/>
          </a:p>
          <a:p>
            <a:r>
              <a:rPr lang="en-US" dirty="0" err="1"/>
              <a:t>endmodule</a:t>
            </a:r>
            <a:r>
              <a:rPr lang="en-US" dirty="0"/>
              <a:t> 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676900" y="3952875"/>
            <a:ext cx="3705225" cy="1990725"/>
          </a:xfrm>
          <a:prstGeom prst="cloudCallout">
            <a:avLst>
              <a:gd name="adj1" fmla="val -70704"/>
              <a:gd name="adj2" fmla="val -60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order of the ports in the list in this case is not important.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4425" y="490865"/>
            <a:ext cx="9039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Connecting Instantiated modules using </a:t>
            </a:r>
            <a:r>
              <a:rPr lang="en-US" sz="2800" dirty="0">
                <a:solidFill>
                  <a:srgbClr val="FFFF00"/>
                </a:solidFill>
              </a:rPr>
              <a:t>the names of the ports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59877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761" y="606490"/>
            <a:ext cx="9514146" cy="21740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500" b="1" dirty="0"/>
              <a:t>VERILOG NUMBER FORMATS:</a:t>
            </a:r>
          </a:p>
          <a:p>
            <a:pPr marL="0" indent="0">
              <a:buNone/>
            </a:pPr>
            <a:endParaRPr lang="en-US" sz="1500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&lt;size&gt;’&lt;base format&gt;&lt;number&gt;</a:t>
            </a:r>
            <a:endParaRPr lang="en-US" sz="45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4500" dirty="0">
                <a:solidFill>
                  <a:srgbClr val="FFFF00"/>
                </a:solidFill>
              </a:rPr>
              <a:t> 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174033" y="1987420"/>
            <a:ext cx="1418253" cy="101703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470850" y="2065175"/>
            <a:ext cx="6219" cy="134049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579568" y="2060509"/>
            <a:ext cx="631371" cy="101392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2980" y="3079101"/>
            <a:ext cx="2687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Specifies the number of bits used to save the number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7242" y="3540766"/>
            <a:ext cx="2687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or d for decimal</a:t>
            </a:r>
          </a:p>
          <a:p>
            <a:r>
              <a:rPr lang="en-US" dirty="0"/>
              <a:t>H or h for hexadecimal</a:t>
            </a:r>
          </a:p>
          <a:p>
            <a:r>
              <a:rPr lang="en-US" dirty="0"/>
              <a:t>B or b for binary</a:t>
            </a:r>
          </a:p>
          <a:p>
            <a:r>
              <a:rPr lang="en-US" dirty="0"/>
              <a:t>O or o for octal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84099" y="3170652"/>
            <a:ext cx="2687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specified using the base format used.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4099" y="4031377"/>
            <a:ext cx="3324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or x is used for don’t cares</a:t>
            </a:r>
          </a:p>
          <a:p>
            <a:r>
              <a:rPr lang="en-US" dirty="0"/>
              <a:t>Z or z is used for high impedance</a:t>
            </a:r>
          </a:p>
          <a:p>
            <a:r>
              <a:rPr lang="en-US" dirty="0"/>
              <a:t>_ used for readability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7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01277"/>
            <a:ext cx="9905998" cy="1478570"/>
          </a:xfrm>
        </p:spPr>
        <p:txBody>
          <a:bodyPr/>
          <a:lstStyle/>
          <a:p>
            <a:r>
              <a:rPr lang="en-US" dirty="0"/>
              <a:t>Introduction to VERILOG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380" y="1542754"/>
            <a:ext cx="9905999" cy="3794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Every logic design entity in Verilog is presented as a </a:t>
            </a:r>
            <a:r>
              <a:rPr lang="en-US" dirty="0">
                <a:solidFill>
                  <a:srgbClr val="FFFF00"/>
                </a:solidFill>
              </a:rPr>
              <a:t>module.</a:t>
            </a:r>
          </a:p>
          <a:p>
            <a:pPr marL="0" indent="0">
              <a:buNone/>
            </a:pPr>
            <a:r>
              <a:rPr lang="en-US" dirty="0"/>
              <a:t>A Verilog module has the following format: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module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module_name</a:t>
            </a:r>
            <a:r>
              <a:rPr lang="en-US" dirty="0">
                <a:solidFill>
                  <a:srgbClr val="FFFF00"/>
                </a:solidFill>
              </a:rPr>
              <a:t> (</a:t>
            </a:r>
            <a:r>
              <a:rPr lang="en-US" dirty="0"/>
              <a:t>List of ports separated by commas</a:t>
            </a:r>
            <a:r>
              <a:rPr lang="en-US" dirty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input and output declarations;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     module functionality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endmodule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05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652" y="446508"/>
            <a:ext cx="11566881" cy="5775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FF00"/>
                </a:solidFill>
              </a:rPr>
              <a:t>Verilog Number Format: </a:t>
            </a:r>
          </a:p>
          <a:p>
            <a:pPr marL="0" indent="0" algn="ctr">
              <a:buNone/>
            </a:pPr>
            <a:r>
              <a:rPr lang="en-US" sz="2600" b="1" dirty="0">
                <a:solidFill>
                  <a:srgbClr val="0070C0"/>
                </a:solidFill>
              </a:rPr>
              <a:t>&lt;size&gt;’&lt;base format&gt;&lt;number&gt;</a:t>
            </a:r>
            <a:endParaRPr lang="en-US" sz="2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dirty="0"/>
              <a:t>138                // decimal number, 32 bit as 00000000000000000000000010001010</a:t>
            </a:r>
          </a:p>
          <a:p>
            <a:pPr marL="0" indent="0">
              <a:buNone/>
            </a:pPr>
            <a:r>
              <a:rPr lang="en-US" sz="2000" dirty="0"/>
              <a:t>10′d138         // decimal number, 10 bit as 00_1000_1010</a:t>
            </a:r>
          </a:p>
          <a:p>
            <a:pPr marL="0" indent="0">
              <a:buNone/>
            </a:pPr>
            <a:r>
              <a:rPr lang="en-US" sz="2000" dirty="0"/>
              <a:t>6′o74            // octal number, 6 bits as 111100</a:t>
            </a:r>
          </a:p>
          <a:p>
            <a:pPr marL="0" indent="0">
              <a:buNone/>
            </a:pPr>
            <a:r>
              <a:rPr lang="en-US" sz="2000" dirty="0"/>
              <a:t>24′h25F        // hexadecimal number, 24 bit as 000000000000001001011111</a:t>
            </a:r>
          </a:p>
          <a:p>
            <a:pPr marL="0" indent="0">
              <a:buNone/>
            </a:pPr>
            <a:r>
              <a:rPr lang="en-US" sz="2000" dirty="0"/>
              <a:t>8′hxB            // hexadecimal number, 8 bit as xxxx1011</a:t>
            </a:r>
          </a:p>
          <a:p>
            <a:pPr marL="0" indent="0">
              <a:buNone/>
            </a:pPr>
            <a:r>
              <a:rPr lang="en-US" sz="2000" dirty="0"/>
              <a:t>3′b010          // binary number, 3 bits as 010</a:t>
            </a:r>
          </a:p>
          <a:p>
            <a:pPr marL="0" indent="0">
              <a:buNone/>
            </a:pPr>
            <a:r>
              <a:rPr lang="en-US" sz="2000" dirty="0"/>
              <a:t>5′d124         // decimal number, 5 bits as 11100 since 7 bits are required</a:t>
            </a:r>
          </a:p>
          <a:p>
            <a:pPr marL="0" indent="0">
              <a:buNone/>
            </a:pPr>
            <a:r>
              <a:rPr lang="en-US" sz="2000" dirty="0"/>
              <a:t>12′oF2         // </a:t>
            </a:r>
            <a:r>
              <a:rPr lang="en-US" sz="2000" dirty="0">
                <a:solidFill>
                  <a:srgbClr val="FFFF00"/>
                </a:solidFill>
              </a:rPr>
              <a:t>invalid,</a:t>
            </a:r>
            <a:r>
              <a:rPr lang="en-US" sz="2000" dirty="0"/>
              <a:t> F is not an octal digit</a:t>
            </a:r>
          </a:p>
        </p:txBody>
      </p:sp>
    </p:spTree>
    <p:extLst>
      <p:ext uri="{BB962C8B-B14F-4D97-AF65-F5344CB8AC3E}">
        <p14:creationId xmlns:p14="http://schemas.microsoft.com/office/powerpoint/2010/main" val="1020894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787" y="0"/>
            <a:ext cx="9905998" cy="1478570"/>
          </a:xfrm>
        </p:spPr>
        <p:txBody>
          <a:bodyPr/>
          <a:lstStyle/>
          <a:p>
            <a:r>
              <a:rPr lang="en-US" dirty="0"/>
              <a:t>Verilog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787" y="1133475"/>
            <a:ext cx="10193338" cy="48101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Constants in Verilog are declared with the keyword </a:t>
            </a:r>
            <a:r>
              <a:rPr lang="en-US" i="1" dirty="0">
                <a:solidFill>
                  <a:srgbClr val="FFFF00"/>
                </a:solidFill>
              </a:rPr>
              <a:t>parameter</a:t>
            </a:r>
            <a:r>
              <a:rPr lang="en-US" i="1" dirty="0"/>
              <a:t> </a:t>
            </a:r>
            <a:r>
              <a:rPr lang="en-US" dirty="0"/>
              <a:t>and can include arithmetic expressions with other constants. The keyword </a:t>
            </a:r>
            <a:r>
              <a:rPr lang="en-US" i="1" dirty="0" err="1">
                <a:solidFill>
                  <a:srgbClr val="FFFF00"/>
                </a:solidFill>
              </a:rPr>
              <a:t>defparam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dirty="0"/>
              <a:t>is used to redefine a parameter within a module. The redefinition can be specifically applied to the parameters of a specific nested module.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 BUS_WIDTH = 32;                                      // integer</a:t>
            </a:r>
          </a:p>
          <a:p>
            <a:pPr marL="0" indent="0">
              <a:buNone/>
            </a:pPr>
            <a:r>
              <a:rPr lang="da-DK" dirty="0"/>
              <a:t>parameter XMAX=640, YMAX = 480;                         // integers</a:t>
            </a:r>
          </a:p>
          <a:p>
            <a:pPr marL="0" indent="0">
              <a:buNone/>
            </a:pPr>
            <a:r>
              <a:rPr lang="en-US" dirty="0"/>
              <a:t>parameter SIZE = XMAX*YMAX;                                 // arithmetic expression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redefinition of BUS-WIDTH in instance M2 of nested module </a:t>
            </a:r>
            <a:r>
              <a:rPr lang="en-US" dirty="0" err="1"/>
              <a:t>auxbus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defparam</a:t>
            </a:r>
            <a:r>
              <a:rPr lang="en-US" dirty="0"/>
              <a:t> auxbus.M2.BUS_WIDTH = 16; </a:t>
            </a:r>
          </a:p>
        </p:txBody>
      </p:sp>
    </p:spTree>
    <p:extLst>
      <p:ext uri="{BB962C8B-B14F-4D97-AF65-F5344CB8AC3E}">
        <p14:creationId xmlns:p14="http://schemas.microsoft.com/office/powerpoint/2010/main" val="2606119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113" y="266093"/>
            <a:ext cx="9905998" cy="1478570"/>
          </a:xfrm>
        </p:spPr>
        <p:txBody>
          <a:bodyPr/>
          <a:lstStyle/>
          <a:p>
            <a:r>
              <a:rPr lang="en-US" dirty="0"/>
              <a:t>Verilog Wires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112" y="1620837"/>
            <a:ext cx="9905999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net variable type </a:t>
            </a:r>
            <a:r>
              <a:rPr lang="en-US" i="1" dirty="0">
                <a:solidFill>
                  <a:srgbClr val="FFFF00"/>
                </a:solidFill>
              </a:rPr>
              <a:t>wire</a:t>
            </a:r>
            <a:r>
              <a:rPr lang="en-US" i="1" dirty="0"/>
              <a:t> </a:t>
            </a:r>
            <a:r>
              <a:rPr lang="en-US" dirty="0"/>
              <a:t>establishes behavioral connectivity with logic values of 0, 1, </a:t>
            </a:r>
            <a:r>
              <a:rPr lang="en-US" i="1" dirty="0"/>
              <a:t>x </a:t>
            </a:r>
            <a:r>
              <a:rPr lang="en-US" dirty="0"/>
              <a:t>(unknown) or </a:t>
            </a:r>
            <a:r>
              <a:rPr lang="en-US" i="1" dirty="0"/>
              <a:t>z </a:t>
            </a:r>
            <a:r>
              <a:rPr lang="en-US" dirty="0"/>
              <a:t>(high impedance) determined by the module </a:t>
            </a:r>
            <a:r>
              <a:rPr lang="en-US" i="1" dirty="0"/>
              <a:t>port </a:t>
            </a:r>
            <a:r>
              <a:rPr lang="en-US" dirty="0"/>
              <a:t>that drives the signal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wire </a:t>
            </a:r>
            <a:r>
              <a:rPr lang="en-US" dirty="0" err="1"/>
              <a:t>glbrst</a:t>
            </a:r>
            <a:r>
              <a:rPr lang="en-US" dirty="0"/>
              <a:t>;                            // scalar net signal</a:t>
            </a:r>
          </a:p>
          <a:p>
            <a:pPr marL="0" indent="0">
              <a:buNone/>
            </a:pPr>
            <a:r>
              <a:rPr lang="en-US" dirty="0"/>
              <a:t>wire </a:t>
            </a:r>
            <a:r>
              <a:rPr lang="en-US" dirty="0" err="1"/>
              <a:t>mclk</a:t>
            </a:r>
            <a:r>
              <a:rPr lang="en-US" dirty="0"/>
              <a:t>, </a:t>
            </a:r>
            <a:r>
              <a:rPr lang="en-US" dirty="0" err="1"/>
              <a:t>dav</a:t>
            </a:r>
            <a:r>
              <a:rPr lang="en-US" dirty="0"/>
              <a:t>;                      // scalar net signals</a:t>
            </a:r>
          </a:p>
          <a:p>
            <a:pPr marL="0" indent="0">
              <a:buNone/>
            </a:pPr>
            <a:r>
              <a:rPr lang="en-US" dirty="0"/>
              <a:t>wire [31:0] average;             // 32-bit vector net signal</a:t>
            </a:r>
          </a:p>
        </p:txBody>
      </p:sp>
    </p:spTree>
    <p:extLst>
      <p:ext uri="{BB962C8B-B14F-4D97-AF65-F5344CB8AC3E}">
        <p14:creationId xmlns:p14="http://schemas.microsoft.com/office/powerpoint/2010/main" val="951119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1318"/>
            <a:ext cx="9905998" cy="1478570"/>
          </a:xfrm>
        </p:spPr>
        <p:txBody>
          <a:bodyPr/>
          <a:lstStyle/>
          <a:p>
            <a:r>
              <a:rPr lang="en-US" b="1" dirty="0"/>
              <a:t>Verilog Register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137" y="1420812"/>
            <a:ext cx="9905999" cy="40274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integer type of register variable supports numerical computation in Verilog behavioral synthesis. Integer variables are declared by the keyword </a:t>
            </a:r>
            <a:r>
              <a:rPr lang="en-US" i="1" dirty="0">
                <a:solidFill>
                  <a:srgbClr val="FFFF00"/>
                </a:solidFill>
              </a:rPr>
              <a:t>integer</a:t>
            </a:r>
            <a:r>
              <a:rPr lang="en-US" dirty="0"/>
              <a:t>, have a default fixed size of 32 bits in </a:t>
            </a:r>
            <a:r>
              <a:rPr lang="en-US" dirty="0">
                <a:solidFill>
                  <a:srgbClr val="FFFF00"/>
                </a:solidFill>
              </a:rPr>
              <a:t>signed two’s complement </a:t>
            </a:r>
            <a:r>
              <a:rPr lang="en-US" dirty="0"/>
              <a:t>format and a default initial value of zero.</a:t>
            </a:r>
          </a:p>
          <a:p>
            <a:pPr marL="0" indent="0">
              <a:buNone/>
            </a:pPr>
            <a:r>
              <a:rPr lang="en-US" dirty="0"/>
              <a:t>Integers are </a:t>
            </a:r>
            <a:r>
              <a:rPr lang="en-US" i="1" dirty="0"/>
              <a:t>true abstractions </a:t>
            </a:r>
            <a:r>
              <a:rPr lang="en-US" dirty="0"/>
              <a:t>that must have a numerical value, but the procedures that they comprise are compiled by the Verilog HDL to synthesizable hardware.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integer data;                    // integer</a:t>
            </a:r>
          </a:p>
          <a:p>
            <a:pPr marL="0" indent="0">
              <a:buNone/>
            </a:pPr>
            <a:r>
              <a:rPr lang="en-US" dirty="0"/>
              <a:t>integer </a:t>
            </a:r>
            <a:r>
              <a:rPr lang="en-US" dirty="0" err="1"/>
              <a:t>i</a:t>
            </a:r>
            <a:r>
              <a:rPr lang="en-US" dirty="0"/>
              <a:t>, j, k;                   // multiple</a:t>
            </a:r>
          </a:p>
          <a:p>
            <a:pPr marL="0" indent="0">
              <a:buNone/>
            </a:pPr>
            <a:r>
              <a:rPr lang="en-US" dirty="0"/>
              <a:t>integer data[1:1000]       // integer array</a:t>
            </a:r>
          </a:p>
        </p:txBody>
      </p:sp>
    </p:spTree>
    <p:extLst>
      <p:ext uri="{BB962C8B-B14F-4D97-AF65-F5344CB8AC3E}">
        <p14:creationId xmlns:p14="http://schemas.microsoft.com/office/powerpoint/2010/main" val="1075144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6568"/>
            <a:ext cx="9905998" cy="1478570"/>
          </a:xfrm>
        </p:spPr>
        <p:txBody>
          <a:bodyPr/>
          <a:lstStyle/>
          <a:p>
            <a:r>
              <a:rPr lang="en-US" b="1" dirty="0"/>
              <a:t>Verilog Register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97011"/>
            <a:ext cx="9905999" cy="43418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Register variables are used in behavioral modeling, are assigned values by procedural statements and store information. Register variables that are used in a Verilog HDL behavioral description are declared by the keywords </a:t>
            </a:r>
            <a:r>
              <a:rPr lang="en-US" i="1" dirty="0">
                <a:solidFill>
                  <a:srgbClr val="FFFF00"/>
                </a:solidFill>
              </a:rPr>
              <a:t>reg </a:t>
            </a:r>
            <a:r>
              <a:rPr lang="en-US" i="1" dirty="0"/>
              <a:t>or</a:t>
            </a:r>
            <a:r>
              <a:rPr lang="en-US" i="1" dirty="0">
                <a:solidFill>
                  <a:srgbClr val="FFFF00"/>
                </a:solidFill>
              </a:rPr>
              <a:t> integer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keyword </a:t>
            </a:r>
            <a:r>
              <a:rPr lang="en-US" i="1" dirty="0"/>
              <a:t>reg </a:t>
            </a:r>
            <a:r>
              <a:rPr lang="en-US" dirty="0"/>
              <a:t>is the abstraction of a hardware storage element and has a default size of one bit and an initial logic value of </a:t>
            </a:r>
            <a:r>
              <a:rPr lang="en-US" i="1" dirty="0"/>
              <a:t>x </a:t>
            </a:r>
            <a:r>
              <a:rPr lang="en-US" dirty="0"/>
              <a:t>(unknown).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 clock;                             // register signal</a:t>
            </a:r>
          </a:p>
          <a:p>
            <a:pPr marL="0" indent="0">
              <a:buNone/>
            </a:pPr>
            <a:r>
              <a:rPr lang="nn-NO" dirty="0"/>
              <a:t>reg reset, read_data;           // register signals</a:t>
            </a:r>
          </a:p>
          <a:p>
            <a:pPr marL="0" indent="0">
              <a:buNone/>
            </a:pPr>
            <a:r>
              <a:rPr lang="en-US" dirty="0"/>
              <a:t>reg signed [7:0] sum;            // 7-bit plus sign register signal</a:t>
            </a:r>
          </a:p>
          <a:p>
            <a:pPr marL="0" indent="0">
              <a:buNone/>
            </a:pPr>
            <a:r>
              <a:rPr lang="it-IT" dirty="0"/>
              <a:t>reg [3:0] data = {adata[1:0], bdata[1:0]};       // concatenation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03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8468"/>
            <a:ext cx="9905998" cy="1478570"/>
          </a:xfrm>
        </p:spPr>
        <p:txBody>
          <a:bodyPr/>
          <a:lstStyle/>
          <a:p>
            <a:r>
              <a:rPr lang="en-US" b="1" dirty="0"/>
              <a:t>Verilog String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087" y="1468436"/>
            <a:ext cx="10126663" cy="4579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Verilog utilizes the register variable with the </a:t>
            </a:r>
            <a:r>
              <a:rPr lang="en-US" i="1" dirty="0">
                <a:solidFill>
                  <a:srgbClr val="FFFF00"/>
                </a:solidFill>
              </a:rPr>
              <a:t>reg</a:t>
            </a:r>
            <a:r>
              <a:rPr lang="en-US" i="1" dirty="0"/>
              <a:t> </a:t>
            </a:r>
            <a:r>
              <a:rPr lang="en-US" dirty="0"/>
              <a:t>declaration to store </a:t>
            </a:r>
            <a:r>
              <a:rPr lang="en-US" dirty="0">
                <a:solidFill>
                  <a:srgbClr val="FFFF00"/>
                </a:solidFill>
              </a:rPr>
              <a:t>ASCII character strings as 8-bit values</a:t>
            </a:r>
            <a:r>
              <a:rPr lang="en-US" dirty="0"/>
              <a:t>. The string can be initially assigned to the register variable </a:t>
            </a:r>
            <a:r>
              <a:rPr lang="en-US" i="1" dirty="0"/>
              <a:t>reg </a:t>
            </a:r>
            <a:r>
              <a:rPr lang="en-US" dirty="0"/>
              <a:t>declaration by enclosing it within quotation marks. If the string assignment uses less than the available number of bits, the unused register variable </a:t>
            </a:r>
            <a:r>
              <a:rPr lang="en-US" i="1" dirty="0"/>
              <a:t>reg </a:t>
            </a:r>
            <a:r>
              <a:rPr lang="en-US" dirty="0"/>
              <a:t>declaration bits are filled with zero.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 STRING_LENGTH = 11;                   // parameter declaration</a:t>
            </a:r>
          </a:p>
          <a:p>
            <a:pPr marL="0" indent="0">
              <a:buNone/>
            </a:pPr>
            <a:r>
              <a:rPr lang="en-US" dirty="0"/>
              <a:t>reg [8 * STRING_LENGTH] string_data;            // arithmetic calculation of size</a:t>
            </a:r>
          </a:p>
          <a:p>
            <a:pPr marL="0" indent="0">
              <a:buNone/>
            </a:pPr>
            <a:r>
              <a:rPr lang="en-US" dirty="0"/>
              <a:t>reg [7:0] byte_memory [0:511];                       </a:t>
            </a:r>
            <a:r>
              <a:rPr lang="en-US"/>
              <a:t>// 512 </a:t>
            </a:r>
            <a:r>
              <a:rPr lang="en-US" dirty="0"/>
              <a:t>byte memory</a:t>
            </a:r>
          </a:p>
          <a:p>
            <a:pPr marL="0" indent="0">
              <a:buNone/>
            </a:pPr>
            <a:r>
              <a:rPr lang="en-US" dirty="0" err="1"/>
              <a:t>strdata</a:t>
            </a:r>
            <a:r>
              <a:rPr lang="en-US" dirty="0"/>
              <a:t> = ”hello world”;                                  // string assignment to a register</a:t>
            </a:r>
          </a:p>
        </p:txBody>
      </p:sp>
    </p:spTree>
    <p:extLst>
      <p:ext uri="{BB962C8B-B14F-4D97-AF65-F5344CB8AC3E}">
        <p14:creationId xmlns:p14="http://schemas.microsoft.com/office/powerpoint/2010/main" val="25579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01277"/>
            <a:ext cx="9905998" cy="1478570"/>
          </a:xfrm>
        </p:spPr>
        <p:txBody>
          <a:bodyPr/>
          <a:lstStyle/>
          <a:p>
            <a:r>
              <a:rPr lang="en-US" dirty="0"/>
              <a:t>Introduction to VERILOG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380" y="1542754"/>
            <a:ext cx="9905999" cy="3794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Verilog modules</a:t>
            </a:r>
            <a:endParaRPr lang="en-US" sz="11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functionality</a:t>
            </a:r>
            <a:r>
              <a:rPr lang="en-US" dirty="0"/>
              <a:t> of each module can be defined using three modeling levels:</a:t>
            </a:r>
          </a:p>
          <a:p>
            <a:pPr marL="0" indent="0">
              <a:buNone/>
            </a:pPr>
            <a:r>
              <a:rPr lang="en-US" i="1" dirty="0"/>
              <a:t>1. Structural or gate level</a:t>
            </a:r>
          </a:p>
          <a:p>
            <a:pPr marL="0" indent="0">
              <a:buNone/>
            </a:pPr>
            <a:r>
              <a:rPr lang="en-US" i="1" dirty="0"/>
              <a:t>2. Dataflow level</a:t>
            </a:r>
          </a:p>
          <a:p>
            <a:pPr marL="0" indent="0">
              <a:buNone/>
            </a:pPr>
            <a:r>
              <a:rPr lang="en-US" i="1" dirty="0"/>
              <a:t>3. Behavioral or algorithmic level</a:t>
            </a:r>
          </a:p>
          <a:p>
            <a:pPr marL="0" indent="0">
              <a:buNone/>
            </a:pPr>
            <a:r>
              <a:rPr lang="en-US" dirty="0"/>
              <a:t>Verilog allows different levels of abstraction to be mixed in the same module.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3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755" y="790278"/>
            <a:ext cx="9538595" cy="51152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Data Types Used:</a:t>
            </a:r>
            <a:endParaRPr lang="en-US" sz="11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Single-bits or Bit-vectors are defined in Verilog.</a:t>
            </a:r>
          </a:p>
          <a:p>
            <a:pPr marL="0" indent="0">
              <a:buNone/>
            </a:pPr>
            <a:r>
              <a:rPr lang="en-US" dirty="0"/>
              <a:t>wire </a:t>
            </a:r>
            <a:r>
              <a:rPr lang="en-US" dirty="0">
                <a:solidFill>
                  <a:srgbClr val="FFC000"/>
                </a:solidFill>
              </a:rPr>
              <a:t>s                        </a:t>
            </a:r>
            <a:r>
              <a:rPr lang="en-US" dirty="0">
                <a:solidFill>
                  <a:srgbClr val="0070C0"/>
                </a:solidFill>
              </a:rPr>
              <a:t>single-bit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/>
              <a:t>wire [7:0] </a:t>
            </a:r>
            <a:r>
              <a:rPr lang="en-US" dirty="0">
                <a:solidFill>
                  <a:srgbClr val="FFC000"/>
                </a:solidFill>
              </a:rPr>
              <a:t>bus             </a:t>
            </a:r>
            <a:r>
              <a:rPr lang="en-US" dirty="0">
                <a:solidFill>
                  <a:srgbClr val="0070C0"/>
                </a:solidFill>
              </a:rPr>
              <a:t>bit-vector</a:t>
            </a:r>
          </a:p>
          <a:p>
            <a:pPr marL="0" indent="0">
              <a:buNone/>
            </a:pPr>
            <a:r>
              <a:rPr lang="en-US" dirty="0"/>
              <a:t>Each bit can take one of the following values:</a:t>
            </a:r>
          </a:p>
          <a:p>
            <a:pPr marL="0" indent="0">
              <a:buNone/>
            </a:pPr>
            <a:r>
              <a:rPr lang="en-US" dirty="0"/>
              <a:t>‘1’         A logic one</a:t>
            </a:r>
          </a:p>
          <a:p>
            <a:pPr marL="0" indent="0">
              <a:buNone/>
            </a:pPr>
            <a:r>
              <a:rPr lang="en-US" dirty="0"/>
              <a:t>‘0’         A logic zero</a:t>
            </a:r>
          </a:p>
          <a:p>
            <a:pPr marL="0" indent="0">
              <a:buNone/>
            </a:pPr>
            <a:r>
              <a:rPr lang="en-US" dirty="0"/>
              <a:t>‘Z’         High impedance, floating. </a:t>
            </a:r>
          </a:p>
          <a:p>
            <a:pPr marL="971550" indent="-971550">
              <a:buNone/>
            </a:pPr>
            <a:r>
              <a:rPr lang="en-US" dirty="0"/>
              <a:t>‘X’         Unknown logic value (or don’t care).  An X bit might be a 0, 1, Z, or in transition. In the simulation waveform viewer, Unknown signals are RED. You should avoid unknown values after reset.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0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272" y="644621"/>
            <a:ext cx="9905999" cy="47857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Bit-Vectors</a:t>
            </a:r>
          </a:p>
          <a:p>
            <a:pPr marL="0" indent="0">
              <a:buNone/>
            </a:pPr>
            <a:r>
              <a:rPr lang="en-US" dirty="0"/>
              <a:t>A net or register can be declared as a vector</a:t>
            </a:r>
          </a:p>
          <a:p>
            <a:r>
              <a:rPr lang="en-US" dirty="0"/>
              <a:t>wire [7:0] bus;</a:t>
            </a:r>
          </a:p>
          <a:p>
            <a:r>
              <a:rPr lang="en-US" dirty="0"/>
              <a:t>wire [31:0] </a:t>
            </a:r>
            <a:r>
              <a:rPr lang="en-US" dirty="0" err="1"/>
              <a:t>busA</a:t>
            </a:r>
            <a:r>
              <a:rPr lang="en-US" dirty="0"/>
              <a:t>, </a:t>
            </a:r>
            <a:r>
              <a:rPr lang="en-US" dirty="0" err="1"/>
              <a:t>busB</a:t>
            </a:r>
            <a:r>
              <a:rPr lang="en-US" dirty="0"/>
              <a:t>, </a:t>
            </a:r>
            <a:r>
              <a:rPr lang="en-US" dirty="0" err="1"/>
              <a:t>busC</a:t>
            </a:r>
            <a:r>
              <a:rPr lang="en-US" dirty="0"/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It is possible to access bits or parts of vectors</a:t>
            </a:r>
          </a:p>
          <a:p>
            <a:pPr marL="0" indent="0">
              <a:buNone/>
            </a:pPr>
            <a:r>
              <a:rPr lang="en-US" dirty="0"/>
              <a:t>bus [7]</a:t>
            </a:r>
          </a:p>
          <a:p>
            <a:pPr marL="0" indent="0">
              <a:buNone/>
            </a:pPr>
            <a:r>
              <a:rPr lang="en-US" dirty="0" err="1"/>
              <a:t>busA</a:t>
            </a:r>
            <a:r>
              <a:rPr lang="en-US" dirty="0"/>
              <a:t> [2:0] </a:t>
            </a:r>
          </a:p>
          <a:p>
            <a:pPr marL="0" indent="0">
              <a:buNone/>
            </a:pPr>
            <a:r>
              <a:rPr lang="en-US" dirty="0" err="1"/>
              <a:t>busC</a:t>
            </a:r>
            <a:r>
              <a:rPr lang="en-US" dirty="0"/>
              <a:t> [0:2]</a:t>
            </a:r>
          </a:p>
        </p:txBody>
      </p:sp>
    </p:spTree>
    <p:extLst>
      <p:ext uri="{BB962C8B-B14F-4D97-AF65-F5344CB8AC3E}">
        <p14:creationId xmlns:p14="http://schemas.microsoft.com/office/powerpoint/2010/main" val="421696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47043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1. Structural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503661"/>
            <a:ext cx="9905999" cy="38398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structural modeling, digital design functions are defined by the arrangement of </a:t>
            </a:r>
            <a:r>
              <a:rPr lang="en-US" dirty="0">
                <a:solidFill>
                  <a:srgbClr val="FFFF00"/>
                </a:solidFill>
              </a:rPr>
              <a:t>building blocks (basic logic gates or modules)</a:t>
            </a:r>
            <a:r>
              <a:rPr lang="en-US" dirty="0"/>
              <a:t>, and their connections together.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Nets represent the connections between hardware elements. They are continuously driven by the output of connected devices. They are declared using the keyword </a:t>
            </a:r>
            <a:r>
              <a:rPr lang="en-US" dirty="0">
                <a:solidFill>
                  <a:srgbClr val="FFFF00"/>
                </a:solidFill>
              </a:rPr>
              <a:t>wire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wire s1;</a:t>
            </a:r>
          </a:p>
          <a:p>
            <a:pPr marL="0" indent="0">
              <a:buNone/>
            </a:pPr>
            <a:r>
              <a:rPr lang="en-US" dirty="0"/>
              <a:t>wire c1, c2;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102" y="4141294"/>
            <a:ext cx="3531539" cy="216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37353" y="1709348"/>
            <a:ext cx="10073596" cy="3828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module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FullAdder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(S, </a:t>
            </a:r>
            <a:r>
              <a:rPr lang="en-US" dirty="0" err="1"/>
              <a:t>Cout</a:t>
            </a:r>
            <a:r>
              <a:rPr lang="en-US" dirty="0"/>
              <a:t>, A, B, </a:t>
            </a:r>
            <a:r>
              <a:rPr lang="en-US" dirty="0" err="1"/>
              <a:t>Cin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input A, B, </a:t>
            </a:r>
            <a:r>
              <a:rPr lang="en-US" dirty="0" err="1"/>
              <a:t>Cin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output S, </a:t>
            </a:r>
            <a:r>
              <a:rPr lang="en-US" dirty="0" err="1"/>
              <a:t>Cout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reg S,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Cout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endmodule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/>
              <a:t>All ports declarations (input, output, </a:t>
            </a:r>
            <a:r>
              <a:rPr lang="en-US" dirty="0" err="1"/>
              <a:t>inout</a:t>
            </a:r>
            <a:r>
              <a:rPr lang="en-US" dirty="0"/>
              <a:t>) are implicitly declared as wires.</a:t>
            </a:r>
          </a:p>
          <a:p>
            <a:pPr marL="0" indent="0">
              <a:buNone/>
            </a:pPr>
            <a:r>
              <a:rPr lang="en-US" dirty="0"/>
              <a:t>If an output should hold its value, it must be declared as </a:t>
            </a:r>
            <a:r>
              <a:rPr lang="en-US" dirty="0">
                <a:solidFill>
                  <a:srgbClr val="FFFF00"/>
                </a:solidFill>
              </a:rPr>
              <a:t>reg.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17" y="1899735"/>
            <a:ext cx="1971675" cy="17240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37353" y="800723"/>
            <a:ext cx="334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Declaring the ports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4498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37354" y="1647825"/>
            <a:ext cx="10073596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module </a:t>
            </a:r>
            <a:r>
              <a:rPr lang="en-US" dirty="0" err="1">
                <a:solidFill>
                  <a:srgbClr val="FFFF00"/>
                </a:solidFill>
              </a:rPr>
              <a:t>FullAdder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(output reg S, output reg </a:t>
            </a:r>
            <a:r>
              <a:rPr lang="en-US" dirty="0" err="1"/>
              <a:t>Cout</a:t>
            </a:r>
            <a:r>
              <a:rPr lang="en-US" dirty="0"/>
              <a:t>, input A, input B, input </a:t>
            </a:r>
            <a:r>
              <a:rPr lang="en-US" dirty="0" err="1"/>
              <a:t>Cin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endmodule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042" y="3048000"/>
            <a:ext cx="1971675" cy="1724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7353" y="800723"/>
            <a:ext cx="334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Declaring the ports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6591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396" y="691273"/>
            <a:ext cx="10391224" cy="54296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100" dirty="0"/>
              <a:t>Gate level Modeling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wire </a:t>
            </a:r>
            <a:r>
              <a:rPr lang="en-US" dirty="0"/>
              <a:t>z, z1, OUT, OUT1, OUT2, IN1, IN2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and  </a:t>
            </a:r>
            <a:r>
              <a:rPr lang="en-US" dirty="0">
                <a:solidFill>
                  <a:srgbClr val="92D050"/>
                </a:solidFill>
              </a:rPr>
              <a:t>a1</a:t>
            </a:r>
            <a:r>
              <a:rPr lang="en-US" dirty="0"/>
              <a:t>(OUT1, IN1, IN2);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nand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na1</a:t>
            </a:r>
            <a:r>
              <a:rPr lang="en-US" dirty="0"/>
              <a:t>(OUT2, IN1, IN2);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xor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x1</a:t>
            </a:r>
            <a:r>
              <a:rPr lang="en-US" dirty="0"/>
              <a:t>(OUT, OUT1, OUT2);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not </a:t>
            </a:r>
            <a:r>
              <a:rPr lang="en-US" dirty="0"/>
              <a:t>(z, OUT);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buf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final</a:t>
            </a:r>
            <a:r>
              <a:rPr lang="en-US" dirty="0"/>
              <a:t> (z1, z);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dirty="0"/>
              <a:t>The gate level modeling describes the topology of the circuit</a:t>
            </a:r>
          </a:p>
          <a:p>
            <a:pPr marL="0" indent="0">
              <a:buNone/>
            </a:pPr>
            <a:r>
              <a:rPr lang="en-US" dirty="0"/>
              <a:t>All instances are executed concurrently just as in hardware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Instance name </a:t>
            </a:r>
            <a:r>
              <a:rPr lang="en-US" dirty="0"/>
              <a:t>is optional</a:t>
            </a:r>
          </a:p>
          <a:p>
            <a:pPr marL="0" indent="0">
              <a:buNone/>
            </a:pPr>
            <a:r>
              <a:rPr lang="en-US" dirty="0"/>
              <a:t>The order of the inputs and outputs follow the format used to define the gate (output then list of inputs).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46167" y="983608"/>
            <a:ext cx="7345222" cy="1551774"/>
            <a:chOff x="1546167" y="983608"/>
            <a:chExt cx="7345222" cy="1551774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1546167" y="1334278"/>
              <a:ext cx="4182829" cy="1201104"/>
            </a:xfrm>
            <a:prstGeom prst="straightConnector1">
              <a:avLst/>
            </a:prstGeom>
            <a:ln w="5080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635690" y="983608"/>
              <a:ext cx="3255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Instantiation of the gate module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8090" y="2110165"/>
            <a:ext cx="5735876" cy="558390"/>
            <a:chOff x="1467872" y="983608"/>
            <a:chExt cx="5735876" cy="55839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1467872" y="1334278"/>
              <a:ext cx="4261124" cy="207720"/>
            </a:xfrm>
            <a:prstGeom prst="straightConnector1">
              <a:avLst/>
            </a:prstGeom>
            <a:ln w="50800">
              <a:solidFill>
                <a:schemeClr val="accent1">
                  <a:lumMod val="60000"/>
                  <a:lumOff val="4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635690" y="983608"/>
              <a:ext cx="1568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Instance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621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2f5ac2c-bff7-4637-95ef-674425a46ad1">
      <Terms xmlns="http://schemas.microsoft.com/office/infopath/2007/PartnerControls"/>
    </lcf76f155ced4ddcb4097134ff3c332f>
    <TaxCatchAll xmlns="c0c3f62b-6040-4734-a472-36047e62981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797A7AED43E42894D4FB3EA797F3E" ma:contentTypeVersion="18" ma:contentTypeDescription="Create a new document." ma:contentTypeScope="" ma:versionID="4da9df1237377e7ce5f87593d2b1cae2">
  <xsd:schema xmlns:xsd="http://www.w3.org/2001/XMLSchema" xmlns:xs="http://www.w3.org/2001/XMLSchema" xmlns:p="http://schemas.microsoft.com/office/2006/metadata/properties" xmlns:ns2="82f5ac2c-bff7-4637-95ef-674425a46ad1" xmlns:ns3="c0c3f62b-6040-4734-a472-36047e629811" targetNamespace="http://schemas.microsoft.com/office/2006/metadata/properties" ma:root="true" ma:fieldsID="ade91b26723c7f4542144bfd9c2bbc3f" ns2:_="" ns3:_="">
    <xsd:import namespace="82f5ac2c-bff7-4637-95ef-674425a46ad1"/>
    <xsd:import namespace="c0c3f62b-6040-4734-a472-36047e629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f5ac2c-bff7-4637-95ef-674425a46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c3f62b-6040-4734-a472-36047e629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e8793dc-df8e-41df-93cf-f44f7bff39d8}" ma:internalName="TaxCatchAll" ma:showField="CatchAllData" ma:web="c0c3f62b-6040-4734-a472-36047e6298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AA5736-8AED-47FC-BEC3-28DA78333546}">
  <ds:schemaRefs>
    <ds:schemaRef ds:uri="http://schemas.microsoft.com/office/2006/metadata/properties"/>
    <ds:schemaRef ds:uri="http://schemas.microsoft.com/office/infopath/2007/PartnerControls"/>
    <ds:schemaRef ds:uri="82f5ac2c-bff7-4637-95ef-674425a46ad1"/>
    <ds:schemaRef ds:uri="c0c3f62b-6040-4734-a472-36047e629811"/>
  </ds:schemaRefs>
</ds:datastoreItem>
</file>

<file path=customXml/itemProps2.xml><?xml version="1.0" encoding="utf-8"?>
<ds:datastoreItem xmlns:ds="http://schemas.openxmlformats.org/officeDocument/2006/customXml" ds:itemID="{B6F55F12-032D-4EF7-9219-B96375E7BA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AF9661-CC69-4592-A1DF-F48E4AED1F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f5ac2c-bff7-4637-95ef-674425a46ad1"/>
    <ds:schemaRef ds:uri="c0c3f62b-6040-4734-a472-36047e629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511</TotalTime>
  <Words>2057</Words>
  <Application>Microsoft Office PowerPoint</Application>
  <PresentationFormat>Widescreen</PresentationFormat>
  <Paragraphs>398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Circuit</vt:lpstr>
      <vt:lpstr>Verilog Design  Structural Design</vt:lpstr>
      <vt:lpstr>Introduction to VERILOG</vt:lpstr>
      <vt:lpstr>Introduction to VERILOG</vt:lpstr>
      <vt:lpstr>PowerPoint Presentation</vt:lpstr>
      <vt:lpstr>PowerPoint Presentation</vt:lpstr>
      <vt:lpstr>1. Structural Modeling</vt:lpstr>
      <vt:lpstr>PowerPoint Presentation</vt:lpstr>
      <vt:lpstr>PowerPoint Presentation</vt:lpstr>
      <vt:lpstr>PowerPoint Presentation</vt:lpstr>
      <vt:lpstr>EXAMPLE: 1-bit full adder   </vt:lpstr>
      <vt:lpstr>PowerPoint Presentation</vt:lpstr>
      <vt:lpstr>PowerPoint Presentation</vt:lpstr>
      <vt:lpstr>PowerPoint Presentation</vt:lpstr>
      <vt:lpstr>Example  </vt:lpstr>
      <vt:lpstr>Module Instantiation</vt:lpstr>
      <vt:lpstr>Module Instantiation:</vt:lpstr>
      <vt:lpstr>PowerPoint Presentation</vt:lpstr>
      <vt:lpstr>PowerPoint Presentation</vt:lpstr>
      <vt:lpstr>PowerPoint Presentation</vt:lpstr>
      <vt:lpstr>PowerPoint Presentation</vt:lpstr>
      <vt:lpstr>Verilog Constants</vt:lpstr>
      <vt:lpstr>Verilog Wires</vt:lpstr>
      <vt:lpstr>Verilog Register Variables</vt:lpstr>
      <vt:lpstr>Verilog Register Variables</vt:lpstr>
      <vt:lpstr>Verilog String Variables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Methodologies &amp; Implementation Technologies</dc:title>
  <dc:creator>Nashwa Elaraby</dc:creator>
  <cp:lastModifiedBy>Elaraby, Nashwa Nabil</cp:lastModifiedBy>
  <cp:revision>64</cp:revision>
  <dcterms:created xsi:type="dcterms:W3CDTF">2017-01-18T16:00:31Z</dcterms:created>
  <dcterms:modified xsi:type="dcterms:W3CDTF">2024-03-18T07:26:52Z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0x010100C93797A7AED43E42894D4FB3EA797F3E</vt:lpwstr>
  </property>
  <property fmtid="{D5CDD505-2E9C-101B-9397-08002B2CF9AE}" pid="3" name="MediaServiceImageTags">
    <vt:lpwstr/>
  </property>
</Properties>
</file>