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6" r:id="rId6"/>
    <p:sldId id="277" r:id="rId7"/>
    <p:sldId id="274" r:id="rId8"/>
    <p:sldId id="278" r:id="rId9"/>
    <p:sldId id="279" r:id="rId10"/>
    <p:sldId id="280" r:id="rId11"/>
    <p:sldId id="285" r:id="rId12"/>
    <p:sldId id="281" r:id="rId13"/>
    <p:sldId id="286" r:id="rId14"/>
    <p:sldId id="287" r:id="rId15"/>
    <p:sldId id="288" r:id="rId16"/>
    <p:sldId id="289" r:id="rId17"/>
    <p:sldId id="282" r:id="rId18"/>
    <p:sldId id="258" r:id="rId19"/>
    <p:sldId id="259" r:id="rId20"/>
    <p:sldId id="260" r:id="rId21"/>
    <p:sldId id="272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in Jammeh" userId="e3313aed1514b393" providerId="LiveId" clId="{5AFB0591-726D-408D-978C-E0519879D146}"/>
    <pc:docChg chg="custSel modSld">
      <pc:chgData name="Lamin Jammeh" userId="e3313aed1514b393" providerId="LiveId" clId="{5AFB0591-726D-408D-978C-E0519879D146}" dt="2024-05-30T03:07:45.812" v="12" actId="1076"/>
      <pc:docMkLst>
        <pc:docMk/>
      </pc:docMkLst>
      <pc:sldChg chg="modSp mod">
        <pc:chgData name="Lamin Jammeh" userId="e3313aed1514b393" providerId="LiveId" clId="{5AFB0591-726D-408D-978C-E0519879D146}" dt="2024-05-30T02:39:32.318" v="4" actId="27636"/>
        <pc:sldMkLst>
          <pc:docMk/>
          <pc:sldMk cId="3601684965" sldId="274"/>
        </pc:sldMkLst>
        <pc:spChg chg="mod">
          <ac:chgData name="Lamin Jammeh" userId="e3313aed1514b393" providerId="LiveId" clId="{5AFB0591-726D-408D-978C-E0519879D146}" dt="2024-05-30T02:39:32.318" v="4" actId="27636"/>
          <ac:spMkLst>
            <pc:docMk/>
            <pc:sldMk cId="3601684965" sldId="274"/>
            <ac:spMk id="3" creationId="{00000000-0000-0000-0000-000000000000}"/>
          </ac:spMkLst>
        </pc:spChg>
      </pc:sldChg>
      <pc:sldChg chg="modSp mod">
        <pc:chgData name="Lamin Jammeh" userId="e3313aed1514b393" providerId="LiveId" clId="{5AFB0591-726D-408D-978C-E0519879D146}" dt="2024-05-30T02:41:42.319" v="8" actId="27636"/>
        <pc:sldMkLst>
          <pc:docMk/>
          <pc:sldMk cId="3804161407" sldId="278"/>
        </pc:sldMkLst>
        <pc:spChg chg="mod">
          <ac:chgData name="Lamin Jammeh" userId="e3313aed1514b393" providerId="LiveId" clId="{5AFB0591-726D-408D-978C-E0519879D146}" dt="2024-05-30T02:41:42.319" v="8" actId="27636"/>
          <ac:spMkLst>
            <pc:docMk/>
            <pc:sldMk cId="3804161407" sldId="278"/>
            <ac:spMk id="3" creationId="{00000000-0000-0000-0000-000000000000}"/>
          </ac:spMkLst>
        </pc:spChg>
        <pc:spChg chg="mod">
          <ac:chgData name="Lamin Jammeh" userId="e3313aed1514b393" providerId="LiveId" clId="{5AFB0591-726D-408D-978C-E0519879D146}" dt="2024-05-30T02:41:33.377" v="5" actId="1076"/>
          <ac:spMkLst>
            <pc:docMk/>
            <pc:sldMk cId="3804161407" sldId="278"/>
            <ac:spMk id="5" creationId="{00000000-0000-0000-0000-000000000000}"/>
          </ac:spMkLst>
        </pc:spChg>
      </pc:sldChg>
      <pc:sldChg chg="modSp mod">
        <pc:chgData name="Lamin Jammeh" userId="e3313aed1514b393" providerId="LiveId" clId="{5AFB0591-726D-408D-978C-E0519879D146}" dt="2024-05-30T02:55:17.640" v="9" actId="1076"/>
        <pc:sldMkLst>
          <pc:docMk/>
          <pc:sldMk cId="3351005392" sldId="285"/>
        </pc:sldMkLst>
        <pc:spChg chg="mod">
          <ac:chgData name="Lamin Jammeh" userId="e3313aed1514b393" providerId="LiveId" clId="{5AFB0591-726D-408D-978C-E0519879D146}" dt="2024-05-30T02:55:17.640" v="9" actId="1076"/>
          <ac:spMkLst>
            <pc:docMk/>
            <pc:sldMk cId="3351005392" sldId="285"/>
            <ac:spMk id="9" creationId="{00000000-0000-0000-0000-000000000000}"/>
          </ac:spMkLst>
        </pc:spChg>
      </pc:sldChg>
      <pc:sldChg chg="modSp mod">
        <pc:chgData name="Lamin Jammeh" userId="e3313aed1514b393" providerId="LiveId" clId="{5AFB0591-726D-408D-978C-E0519879D146}" dt="2024-05-30T03:03:51.558" v="11" actId="1076"/>
        <pc:sldMkLst>
          <pc:docMk/>
          <pc:sldMk cId="2851201459" sldId="288"/>
        </pc:sldMkLst>
        <pc:spChg chg="mod">
          <ac:chgData name="Lamin Jammeh" userId="e3313aed1514b393" providerId="LiveId" clId="{5AFB0591-726D-408D-978C-E0519879D146}" dt="2024-05-30T03:03:51.558" v="11" actId="1076"/>
          <ac:spMkLst>
            <pc:docMk/>
            <pc:sldMk cId="2851201459" sldId="288"/>
            <ac:spMk id="5" creationId="{00000000-0000-0000-0000-000000000000}"/>
          </ac:spMkLst>
        </pc:spChg>
      </pc:sldChg>
      <pc:sldChg chg="modSp mod">
        <pc:chgData name="Lamin Jammeh" userId="e3313aed1514b393" providerId="LiveId" clId="{5AFB0591-726D-408D-978C-E0519879D146}" dt="2024-05-30T03:07:45.812" v="12" actId="1076"/>
        <pc:sldMkLst>
          <pc:docMk/>
          <pc:sldMk cId="1101487696" sldId="289"/>
        </pc:sldMkLst>
        <pc:spChg chg="mod">
          <ac:chgData name="Lamin Jammeh" userId="e3313aed1514b393" providerId="LiveId" clId="{5AFB0591-726D-408D-978C-E0519879D146}" dt="2024-05-30T03:07:45.812" v="12" actId="1076"/>
          <ac:spMkLst>
            <pc:docMk/>
            <pc:sldMk cId="1101487696" sldId="28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574" y="1303338"/>
            <a:ext cx="8791575" cy="1906587"/>
          </a:xfrm>
        </p:spPr>
        <p:txBody>
          <a:bodyPr>
            <a:normAutofit/>
          </a:bodyPr>
          <a:lstStyle/>
          <a:p>
            <a:r>
              <a:rPr lang="en-US" dirty="0"/>
              <a:t>Verilog Design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Behavioral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2208" y="3193743"/>
            <a:ext cx="879157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EE417 Logic Design Using FPGAs</a:t>
            </a:r>
          </a:p>
        </p:txBody>
      </p:sp>
    </p:spTree>
    <p:extLst>
      <p:ext uri="{BB962C8B-B14F-4D97-AF65-F5344CB8AC3E}">
        <p14:creationId xmlns:p14="http://schemas.microsoft.com/office/powerpoint/2010/main" val="417560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52475"/>
            <a:ext cx="9905999" cy="50387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Conceptual need for the two kinds of assignments: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640771"/>
            <a:ext cx="7624763" cy="4007555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9020175" y="3228975"/>
            <a:ext cx="1647825" cy="1323975"/>
          </a:xfrm>
          <a:prstGeom prst="cloudCallout">
            <a:avLst>
              <a:gd name="adj1" fmla="val -66693"/>
              <a:gd name="adj2" fmla="val 530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Race Condition</a:t>
            </a:r>
          </a:p>
        </p:txBody>
      </p:sp>
    </p:spTree>
    <p:extLst>
      <p:ext uri="{BB962C8B-B14F-4D97-AF65-F5344CB8AC3E}">
        <p14:creationId xmlns:p14="http://schemas.microsoft.com/office/powerpoint/2010/main" val="82272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837" y="676275"/>
            <a:ext cx="9905999" cy="51244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Assignments Styles for Sequential Logic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Will non-blocking and blocking assignments both produce the desired results?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99" y="1362075"/>
            <a:ext cx="5362575" cy="1236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3629025"/>
            <a:ext cx="450532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237" y="3619500"/>
            <a:ext cx="41052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862012"/>
            <a:ext cx="8624887" cy="4826412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9609491" y="1169576"/>
            <a:ext cx="3086100" cy="2047875"/>
          </a:xfrm>
          <a:prstGeom prst="cloudCallout">
            <a:avLst>
              <a:gd name="adj1" fmla="val -56018"/>
              <a:gd name="adj2" fmla="val 6808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non-blocking assignments for sequential always blocks</a:t>
            </a:r>
          </a:p>
        </p:txBody>
      </p:sp>
    </p:spTree>
    <p:extLst>
      <p:ext uri="{BB962C8B-B14F-4D97-AF65-F5344CB8AC3E}">
        <p14:creationId xmlns:p14="http://schemas.microsoft.com/office/powerpoint/2010/main" val="285120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673" y="1281112"/>
            <a:ext cx="9195028" cy="4071938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9530093" y="-131276"/>
            <a:ext cx="2562225" cy="2266950"/>
          </a:xfrm>
          <a:prstGeom prst="cloudCallout">
            <a:avLst>
              <a:gd name="adj1" fmla="val -57636"/>
              <a:gd name="adj2" fmla="val 6670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Blocking assignments for combinational logic</a:t>
            </a:r>
          </a:p>
        </p:txBody>
      </p:sp>
    </p:spTree>
    <p:extLst>
      <p:ext uri="{BB962C8B-B14F-4D97-AF65-F5344CB8AC3E}">
        <p14:creationId xmlns:p14="http://schemas.microsoft.com/office/powerpoint/2010/main" val="110148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8795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Statements: </a:t>
            </a:r>
            <a:r>
              <a:rPr lang="en-US" dirty="0">
                <a:solidFill>
                  <a:srgbClr val="FFFF00"/>
                </a:solidFill>
              </a:rPr>
              <a:t>IF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2099" y="1613140"/>
            <a:ext cx="2389517" cy="31393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if(x)</a:t>
            </a:r>
          </a:p>
          <a:p>
            <a:r>
              <a:rPr lang="en-US" dirty="0">
                <a:solidFill>
                  <a:schemeClr val="bg1"/>
                </a:solidFill>
              </a:rPr>
              <a:t>    begin</a:t>
            </a:r>
          </a:p>
          <a:p>
            <a:r>
              <a:rPr lang="en-US" dirty="0">
                <a:solidFill>
                  <a:schemeClr val="bg1"/>
                </a:solidFill>
              </a:rPr>
              <a:t>        y = 1’b1;</a:t>
            </a:r>
          </a:p>
          <a:p>
            <a:r>
              <a:rPr lang="en-US" dirty="0">
                <a:solidFill>
                  <a:schemeClr val="bg1"/>
                </a:solidFill>
              </a:rPr>
              <a:t>        z = 1’b0;</a:t>
            </a:r>
          </a:p>
          <a:p>
            <a:r>
              <a:rPr lang="en-US" dirty="0">
                <a:solidFill>
                  <a:schemeClr val="bg1"/>
                </a:solidFill>
              </a:rPr>
              <a:t>    end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if(count &lt;10)</a:t>
            </a:r>
          </a:p>
          <a:p>
            <a:r>
              <a:rPr lang="en-US" dirty="0">
                <a:solidFill>
                  <a:schemeClr val="bg1"/>
                </a:solidFill>
              </a:rPr>
              <a:t>    count = count + 1;</a:t>
            </a:r>
          </a:p>
          <a:p>
            <a:r>
              <a:rPr lang="en-US" dirty="0">
                <a:solidFill>
                  <a:schemeClr val="bg1"/>
                </a:solidFill>
              </a:rPr>
              <a:t>else</a:t>
            </a:r>
          </a:p>
          <a:p>
            <a:r>
              <a:rPr lang="en-US" dirty="0">
                <a:solidFill>
                  <a:schemeClr val="bg1"/>
                </a:solidFill>
              </a:rPr>
              <a:t>    count = 0;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8197" y="1613140"/>
            <a:ext cx="3979652" cy="25853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 err="1">
                <a:solidFill>
                  <a:schemeClr val="bg1"/>
                </a:solidFill>
              </a:rPr>
              <a:t>alu_control</a:t>
            </a:r>
            <a:r>
              <a:rPr lang="en-US" dirty="0">
                <a:solidFill>
                  <a:schemeClr val="bg1"/>
                </a:solidFill>
              </a:rPr>
              <a:t> == 0)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y = </a:t>
            </a:r>
            <a:r>
              <a:rPr lang="en-US" dirty="0" err="1">
                <a:solidFill>
                  <a:schemeClr val="bg1"/>
                </a:solidFill>
              </a:rPr>
              <a:t>x+z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else if (</a:t>
            </a:r>
            <a:r>
              <a:rPr lang="en-US" dirty="0" err="1">
                <a:solidFill>
                  <a:schemeClr val="bg1"/>
                </a:solidFill>
              </a:rPr>
              <a:t>alu_control</a:t>
            </a:r>
            <a:r>
              <a:rPr lang="en-US" dirty="0">
                <a:solidFill>
                  <a:schemeClr val="bg1"/>
                </a:solidFill>
              </a:rPr>
              <a:t> == 1)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y = x-z;</a:t>
            </a:r>
          </a:p>
          <a:p>
            <a:r>
              <a:rPr lang="en-US" dirty="0">
                <a:solidFill>
                  <a:schemeClr val="bg1"/>
                </a:solidFill>
              </a:rPr>
              <a:t>    else if (</a:t>
            </a:r>
            <a:r>
              <a:rPr lang="en-US" dirty="0" err="1">
                <a:solidFill>
                  <a:schemeClr val="bg1"/>
                </a:solidFill>
              </a:rPr>
              <a:t>alu_control</a:t>
            </a:r>
            <a:r>
              <a:rPr lang="en-US" dirty="0">
                <a:solidFill>
                  <a:schemeClr val="bg1"/>
                </a:solidFill>
              </a:rPr>
              <a:t> == 2)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y = x*z;</a:t>
            </a:r>
          </a:p>
          <a:p>
            <a:r>
              <a:rPr lang="en-US" dirty="0">
                <a:solidFill>
                  <a:schemeClr val="bg1"/>
                </a:solidFill>
              </a:rPr>
              <a:t>    else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y = x;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7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75" y="625775"/>
            <a:ext cx="6324600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1000125"/>
            <a:ext cx="83724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489" y="1121434"/>
            <a:ext cx="8931278" cy="4014158"/>
          </a:xfrm>
        </p:spPr>
      </p:pic>
    </p:spTree>
    <p:extLst>
      <p:ext uri="{BB962C8B-B14F-4D97-AF65-F5344CB8AC3E}">
        <p14:creationId xmlns:p14="http://schemas.microsoft.com/office/powerpoint/2010/main" val="2739052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578" y="767751"/>
            <a:ext cx="9905999" cy="5368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CONDITIONAL STAREMENTS: </a:t>
            </a:r>
            <a:r>
              <a:rPr lang="en-US" sz="4000" dirty="0">
                <a:solidFill>
                  <a:srgbClr val="FFFF00"/>
                </a:solidFill>
              </a:rPr>
              <a:t>CASE STATEMENT</a:t>
            </a:r>
          </a:p>
          <a:p>
            <a:pPr marL="0" indent="0">
              <a:buNone/>
            </a:pPr>
            <a:r>
              <a:rPr lang="en-US" dirty="0"/>
              <a:t>The case statement is used extensively for control flow and for finite state machines (FSM).</a:t>
            </a:r>
            <a:endParaRPr 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402527" y="2564382"/>
            <a:ext cx="6646473" cy="3416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module mux4ch (output </a:t>
            </a:r>
            <a:r>
              <a:rPr lang="en-US" dirty="0" err="1">
                <a:solidFill>
                  <a:schemeClr val="bg1"/>
                </a:solidFill>
              </a:rPr>
              <a:t>reg</a:t>
            </a:r>
            <a:r>
              <a:rPr lang="en-US" dirty="0">
                <a:solidFill>
                  <a:schemeClr val="bg1"/>
                </a:solidFill>
              </a:rPr>
              <a:t> data, input [1:0] select, input a, b, c, d);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always@(a or b or c or d or select)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case (select)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0: data = a;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1: data = b;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2: data = c;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3: data = d;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default data = 1′bz;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endcase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endmodule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723899" y="2564382"/>
            <a:ext cx="3829051" cy="2426719"/>
          </a:xfrm>
          <a:prstGeom prst="cloudCallout">
            <a:avLst>
              <a:gd name="adj1" fmla="val 77119"/>
              <a:gd name="adj2" fmla="val 4814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1025" y="3103443"/>
            <a:ext cx="2678113" cy="1432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there is some logic path through the always block that does not assign a value to the output net then a </a:t>
            </a:r>
            <a:r>
              <a:rPr lang="en-US" dirty="0">
                <a:solidFill>
                  <a:srgbClr val="FFFF00"/>
                </a:solidFill>
              </a:rPr>
              <a:t>latch is inferred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790575"/>
            <a:ext cx="9905999" cy="503872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Level-Sensitive Latch:    D-Latch</a:t>
            </a:r>
          </a:p>
          <a:p>
            <a:pPr marL="0" indent="0">
              <a:buNone/>
            </a:pPr>
            <a:r>
              <a:rPr lang="en-US" dirty="0"/>
              <a:t>When the g input is zero, then the always block does not make any assignments to q, causing the synthesis tool to infer a latch on the q output as the q output must retain its last known d value when g was a ‘1’.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950" y="3135153"/>
            <a:ext cx="1882823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always @ (g or d)</a:t>
            </a:r>
          </a:p>
          <a:p>
            <a:r>
              <a:rPr lang="en-US" dirty="0">
                <a:solidFill>
                  <a:schemeClr val="bg1"/>
                </a:solidFill>
              </a:rPr>
              <a:t>begin </a:t>
            </a:r>
          </a:p>
          <a:p>
            <a:r>
              <a:rPr lang="en-US" dirty="0">
                <a:solidFill>
                  <a:schemeClr val="bg1"/>
                </a:solidFill>
              </a:rPr>
              <a:t>      if (g) q &lt;= d;</a:t>
            </a:r>
          </a:p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83110" y="3078479"/>
            <a:ext cx="6027888" cy="2657950"/>
            <a:chOff x="4383110" y="3078479"/>
            <a:chExt cx="6027888" cy="26579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3110" y="3078479"/>
              <a:ext cx="1390650" cy="10572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6848" y="3078479"/>
              <a:ext cx="3934150" cy="2657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27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Behavioral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20" y="2097088"/>
            <a:ext cx="803623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design is expressed in algorithmic level, which frees designers from thinking in terms of logic gates or data flow.</a:t>
            </a:r>
          </a:p>
          <a:p>
            <a:pPr marL="0" indent="0">
              <a:buNone/>
            </a:pPr>
            <a:r>
              <a:rPr lang="en-US" dirty="0"/>
              <a:t>All algorithmic procedural statements in Verilog appear only inside two statements: </a:t>
            </a:r>
            <a:r>
              <a:rPr lang="en-US" dirty="0">
                <a:solidFill>
                  <a:srgbClr val="FFFF00"/>
                </a:solidFill>
              </a:rPr>
              <a:t>always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initial</a:t>
            </a:r>
          </a:p>
          <a:p>
            <a:pPr marL="0" indent="0">
              <a:buNone/>
            </a:pPr>
            <a:r>
              <a:rPr lang="en-US" dirty="0"/>
              <a:t>Each always and initial statement represents a </a:t>
            </a:r>
            <a:r>
              <a:rPr lang="en-US" dirty="0">
                <a:solidFill>
                  <a:srgbClr val="FFFF00"/>
                </a:solidFill>
              </a:rPr>
              <a:t>separate activity flow </a:t>
            </a:r>
            <a:r>
              <a:rPr lang="en-US" dirty="0"/>
              <a:t>in Verilog. </a:t>
            </a:r>
            <a:r>
              <a:rPr lang="en-US" dirty="0">
                <a:solidFill>
                  <a:srgbClr val="FFFF00"/>
                </a:solidFill>
              </a:rPr>
              <a:t>The activity flows in Verilog run in parallel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You can have multiple always and initial statements but you cannot nest them.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1359" y="879895"/>
            <a:ext cx="3165894" cy="39703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reg</a:t>
            </a:r>
            <a:r>
              <a:rPr lang="en-US" dirty="0">
                <a:solidFill>
                  <a:schemeClr val="bg1"/>
                </a:solidFill>
              </a:rPr>
              <a:t> a, b, c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initial </a:t>
            </a:r>
          </a:p>
          <a:p>
            <a:r>
              <a:rPr lang="en-US" dirty="0">
                <a:solidFill>
                  <a:schemeClr val="bg1"/>
                </a:solidFill>
              </a:rPr>
              <a:t>    begin</a:t>
            </a:r>
          </a:p>
          <a:p>
            <a:r>
              <a:rPr lang="en-US" dirty="0">
                <a:solidFill>
                  <a:schemeClr val="bg1"/>
                </a:solidFill>
              </a:rPr>
              <a:t>         a = 1’b0;</a:t>
            </a:r>
          </a:p>
          <a:p>
            <a:r>
              <a:rPr lang="en-US" dirty="0">
                <a:solidFill>
                  <a:schemeClr val="bg1"/>
                </a:solidFill>
              </a:rPr>
              <a:t>         c  = 1’b1;</a:t>
            </a:r>
          </a:p>
          <a:p>
            <a:r>
              <a:rPr lang="en-US" dirty="0">
                <a:solidFill>
                  <a:schemeClr val="bg1"/>
                </a:solidFill>
              </a:rPr>
              <a:t>     end</a:t>
            </a:r>
          </a:p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always @ ( sensitivity list)</a:t>
            </a:r>
          </a:p>
          <a:p>
            <a:r>
              <a:rPr lang="en-US" dirty="0">
                <a:solidFill>
                  <a:schemeClr val="bg1"/>
                </a:solidFill>
              </a:rPr>
              <a:t>       begin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b = a^1’b1;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c = a + b;</a:t>
            </a:r>
          </a:p>
          <a:p>
            <a:r>
              <a:rPr lang="en-US" dirty="0">
                <a:solidFill>
                  <a:schemeClr val="bg1"/>
                </a:solidFill>
              </a:rPr>
              <a:t>        end</a:t>
            </a:r>
          </a:p>
        </p:txBody>
      </p:sp>
    </p:spTree>
    <p:extLst>
      <p:ext uri="{BB962C8B-B14F-4D97-AF65-F5344CB8AC3E}">
        <p14:creationId xmlns:p14="http://schemas.microsoft.com/office/powerpoint/2010/main" val="313940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615062" cy="356267"/>
          </a:xfrm>
        </p:spPr>
        <p:txBody>
          <a:bodyPr>
            <a:normAutofit fontScale="90000"/>
          </a:bodyPr>
          <a:lstStyle/>
          <a:p>
            <a:r>
              <a:rPr lang="en-US" dirty="0"/>
              <a:t>A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688" y="1354347"/>
            <a:ext cx="9905999" cy="4779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 err="1">
                <a:solidFill>
                  <a:srgbClr val="FFFF00"/>
                </a:solidFill>
              </a:rPr>
              <a:t>reg</a:t>
            </a:r>
            <a:r>
              <a:rPr lang="en-US" dirty="0"/>
              <a:t> is a Verilog variable type and does not necessarily imply a physical register. Think of it as a variable or place holder. It is unsigned by default.</a:t>
            </a:r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clock;</a:t>
            </a:r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[0:40] </a:t>
            </a:r>
            <a:r>
              <a:rPr lang="en-US" dirty="0" err="1"/>
              <a:t>virtual_address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Register arrays or memories </a:t>
            </a:r>
            <a:r>
              <a:rPr lang="en-US" dirty="0"/>
              <a:t>are used to model register files, RAMs and ROMs.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         mem1bit [0:1023];              //one-dimensional array of registers</a:t>
            </a:r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 [7:0] </a:t>
            </a:r>
            <a:r>
              <a:rPr lang="en-US" dirty="0" err="1"/>
              <a:t>membyte</a:t>
            </a:r>
            <a:r>
              <a:rPr lang="en-US" dirty="0"/>
              <a:t> [0:1023];</a:t>
            </a:r>
          </a:p>
          <a:p>
            <a:pPr marL="0" indent="0">
              <a:buNone/>
            </a:pPr>
            <a:r>
              <a:rPr lang="en-US" dirty="0" err="1"/>
              <a:t>membyte</a:t>
            </a:r>
            <a:r>
              <a:rPr lang="en-US" dirty="0"/>
              <a:t> [511];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2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5932247" cy="477037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block: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03" y="1376127"/>
            <a:ext cx="7685717" cy="4587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initial block starts at time 0, executes once and then is never used again.</a:t>
            </a:r>
          </a:p>
          <a:p>
            <a:pPr marL="0" indent="0">
              <a:buNone/>
            </a:pPr>
            <a:r>
              <a:rPr lang="en-US" dirty="0"/>
              <a:t>If there are multiple initial blocks, they start to execute concurrently and they finish execution independently.</a:t>
            </a:r>
          </a:p>
          <a:p>
            <a:pPr marL="0" indent="0">
              <a:buNone/>
            </a:pPr>
            <a:r>
              <a:rPr lang="en-US" dirty="0"/>
              <a:t>Multiple behavioral statements must be grouped using </a:t>
            </a:r>
            <a:r>
              <a:rPr lang="en-US" dirty="0">
                <a:solidFill>
                  <a:srgbClr val="FFFF00"/>
                </a:solidFill>
              </a:rPr>
              <a:t>begin and end</a:t>
            </a:r>
            <a:r>
              <a:rPr lang="en-US" dirty="0"/>
              <a:t>. If there is </a:t>
            </a:r>
            <a:r>
              <a:rPr lang="en-US" dirty="0">
                <a:solidFill>
                  <a:srgbClr val="FFFF00"/>
                </a:solidFill>
              </a:rPr>
              <a:t>one statement then grouping is unnecessary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procedural statements (initial and always) </a:t>
            </a:r>
            <a:r>
              <a:rPr lang="en-US" dirty="0">
                <a:solidFill>
                  <a:srgbClr val="FFFF00"/>
                </a:solidFill>
              </a:rPr>
              <a:t>LHS must be of type registers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1808" y="1065722"/>
            <a:ext cx="2958860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x,y,m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initial m = 1’b0;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Initial</a:t>
            </a:r>
          </a:p>
          <a:p>
            <a:r>
              <a:rPr lang="en-US" dirty="0">
                <a:solidFill>
                  <a:schemeClr val="bg1"/>
                </a:solidFill>
              </a:rPr>
              <a:t>   begin</a:t>
            </a:r>
          </a:p>
          <a:p>
            <a:r>
              <a:rPr lang="en-US" dirty="0">
                <a:solidFill>
                  <a:schemeClr val="bg1"/>
                </a:solidFill>
              </a:rPr>
              <a:t>      x = 1’b0;</a:t>
            </a:r>
          </a:p>
          <a:p>
            <a:r>
              <a:rPr lang="en-US" dirty="0">
                <a:solidFill>
                  <a:schemeClr val="bg1"/>
                </a:solidFill>
              </a:rPr>
              <a:t>      y = 1’b1;</a:t>
            </a:r>
          </a:p>
          <a:p>
            <a:r>
              <a:rPr lang="en-US" dirty="0">
                <a:solidFill>
                  <a:schemeClr val="bg1"/>
                </a:solidFill>
              </a:rPr>
              <a:t>      m = #10 1b’0;</a:t>
            </a:r>
          </a:p>
          <a:p>
            <a:r>
              <a:rPr lang="en-US" dirty="0">
                <a:solidFill>
                  <a:schemeClr val="bg1"/>
                </a:solidFill>
              </a:rPr>
              <a:t>   end</a:t>
            </a:r>
          </a:p>
        </p:txBody>
      </p:sp>
    </p:spTree>
    <p:extLst>
      <p:ext uri="{BB962C8B-B14F-4D97-AF65-F5344CB8AC3E}">
        <p14:creationId xmlns:p14="http://schemas.microsoft.com/office/powerpoint/2010/main" val="360168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1927"/>
          </a:xfrm>
        </p:spPr>
        <p:txBody>
          <a:bodyPr>
            <a:normAutofit fontScale="90000"/>
          </a:bodyPr>
          <a:lstStyle/>
          <a:p>
            <a:r>
              <a:rPr lang="en-US" dirty="0"/>
              <a:t>The always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37" y="1471615"/>
            <a:ext cx="8278483" cy="44282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always statement starts at time 0 and executes the statements in the always block when the events in </a:t>
            </a:r>
            <a:r>
              <a:rPr lang="en-US" dirty="0">
                <a:solidFill>
                  <a:srgbClr val="FFFF00"/>
                </a:solidFill>
              </a:rPr>
              <a:t>its sensitivity list occur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Powerful constructs like </a:t>
            </a:r>
            <a:r>
              <a:rPr lang="en-US" dirty="0">
                <a:solidFill>
                  <a:srgbClr val="FFFF00"/>
                </a:solidFill>
              </a:rPr>
              <a:t>if, if-else, case, and looping </a:t>
            </a:r>
            <a:r>
              <a:rPr lang="en-US" dirty="0"/>
              <a:t>are only allowed </a:t>
            </a:r>
            <a:r>
              <a:rPr lang="en-US" dirty="0">
                <a:solidFill>
                  <a:srgbClr val="FFFF00"/>
                </a:solidFill>
              </a:rPr>
              <a:t>inside the always blocks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Always statements can be used to implement both </a:t>
            </a:r>
            <a:r>
              <a:rPr lang="en-US" dirty="0">
                <a:solidFill>
                  <a:srgbClr val="FFFF00"/>
                </a:solidFill>
              </a:rPr>
              <a:t>combinational and sequential logic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Multiple behavioral statements must be grouped together using </a:t>
            </a:r>
            <a:r>
              <a:rPr lang="en-US" dirty="0">
                <a:solidFill>
                  <a:srgbClr val="FFFF00"/>
                </a:solidFill>
              </a:rPr>
              <a:t>begin and end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Multiple always statements can appear in a module.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69391" y="618518"/>
            <a:ext cx="3027872" cy="3416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module mux2to1 (</a:t>
            </a:r>
            <a:r>
              <a:rPr lang="en-US" dirty="0" err="1">
                <a:solidFill>
                  <a:schemeClr val="bg1"/>
                </a:solidFill>
              </a:rPr>
              <a:t>s,a,b,y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en-US" dirty="0" err="1">
                <a:solidFill>
                  <a:schemeClr val="bg1"/>
                </a:solidFill>
              </a:rPr>
              <a:t>s,a,b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output y;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reg</a:t>
            </a:r>
            <a:r>
              <a:rPr lang="en-US" dirty="0">
                <a:solidFill>
                  <a:schemeClr val="bg1"/>
                </a:solidFill>
              </a:rPr>
              <a:t> y;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always @(a or b or s)</a:t>
            </a:r>
          </a:p>
          <a:p>
            <a:r>
              <a:rPr lang="en-US" dirty="0">
                <a:solidFill>
                  <a:schemeClr val="bg1"/>
                </a:solidFill>
              </a:rPr>
              <a:t>     begin</a:t>
            </a:r>
          </a:p>
          <a:p>
            <a:r>
              <a:rPr lang="en-US" dirty="0">
                <a:solidFill>
                  <a:schemeClr val="bg1"/>
                </a:solidFill>
              </a:rPr>
              <a:t>         y = (</a:t>
            </a:r>
            <a:r>
              <a:rPr lang="en-US" dirty="0" err="1">
                <a:solidFill>
                  <a:schemeClr val="bg1"/>
                </a:solidFill>
              </a:rPr>
              <a:t>b&amp;s</a:t>
            </a:r>
            <a:r>
              <a:rPr lang="en-US" dirty="0">
                <a:solidFill>
                  <a:schemeClr val="bg1"/>
                </a:solidFill>
              </a:rPr>
              <a:t>) | (a &amp; ~s);</a:t>
            </a:r>
          </a:p>
          <a:p>
            <a:r>
              <a:rPr lang="en-US" dirty="0">
                <a:solidFill>
                  <a:schemeClr val="bg1"/>
                </a:solidFill>
              </a:rPr>
              <a:t>     end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endmodule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93630"/>
            <a:ext cx="9905999" cy="49975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SENSITIVITY LIST OF EVENTS:</a:t>
            </a:r>
          </a:p>
          <a:p>
            <a:pPr marL="0" indent="0">
              <a:buNone/>
            </a:pPr>
            <a:r>
              <a:rPr lang="en-US" dirty="0"/>
              <a:t>An event is the change in the value on a register or a net. Events can be utilized to </a:t>
            </a:r>
            <a:r>
              <a:rPr lang="en-US" dirty="0">
                <a:solidFill>
                  <a:srgbClr val="FFFF00"/>
                </a:solidFill>
              </a:rPr>
              <a:t>trigger the execution of a statement or a block of statements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@</a:t>
            </a:r>
            <a:r>
              <a:rPr lang="en-US" dirty="0"/>
              <a:t> symbol is used to specify the event control.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FFFF00"/>
                </a:solidFill>
              </a:rPr>
              <a:t>combinational logic</a:t>
            </a:r>
            <a:r>
              <a:rPr lang="en-US" dirty="0"/>
              <a:t>, any net that appears on the </a:t>
            </a:r>
            <a:r>
              <a:rPr lang="en-US" dirty="0">
                <a:solidFill>
                  <a:srgbClr val="FFFF00"/>
                </a:solidFill>
              </a:rPr>
              <a:t>RHS of an = operator </a:t>
            </a:r>
            <a:r>
              <a:rPr lang="en-US" dirty="0"/>
              <a:t>in the always block should be </a:t>
            </a:r>
            <a:r>
              <a:rPr lang="en-US" dirty="0">
                <a:solidFill>
                  <a:srgbClr val="FFFF00"/>
                </a:solidFill>
              </a:rPr>
              <a:t>included in the event list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FFFF00"/>
                </a:solidFill>
              </a:rPr>
              <a:t>sequential logic</a:t>
            </a:r>
            <a:r>
              <a:rPr lang="en-US" dirty="0"/>
              <a:t>, statements are executed on changes in signal value or at a positive (</a:t>
            </a:r>
            <a:r>
              <a:rPr lang="en-US" dirty="0" err="1">
                <a:solidFill>
                  <a:srgbClr val="FFFF00"/>
                </a:solidFill>
              </a:rPr>
              <a:t>posedge</a:t>
            </a:r>
            <a:r>
              <a:rPr lang="en-US" dirty="0"/>
              <a:t>) or negative (</a:t>
            </a:r>
            <a:r>
              <a:rPr lang="en-US" dirty="0" err="1">
                <a:solidFill>
                  <a:srgbClr val="FFFF00"/>
                </a:solidFill>
              </a:rPr>
              <a:t>negedge</a:t>
            </a:r>
            <a:r>
              <a:rPr lang="en-US" dirty="0"/>
              <a:t>) transition of the signal.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4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7588"/>
          </a:xfrm>
        </p:spPr>
        <p:txBody>
          <a:bodyPr/>
          <a:lstStyle/>
          <a:p>
            <a:r>
              <a:rPr lang="en-US" dirty="0"/>
              <a:t>Always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87260"/>
            <a:ext cx="9905999" cy="4203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net that is assigned within an always block must be declared as a </a:t>
            </a:r>
            <a:r>
              <a:rPr lang="en-US" dirty="0" err="1">
                <a:solidFill>
                  <a:srgbClr val="FFFF00"/>
                </a:solidFill>
              </a:rPr>
              <a:t>reg</a:t>
            </a:r>
            <a:r>
              <a:rPr lang="en-US" dirty="0"/>
              <a:t> type; this does not imply that this net is driven by a register or sequential logic.</a:t>
            </a:r>
          </a:p>
          <a:p>
            <a:pPr marL="0" indent="0">
              <a:buNone/>
            </a:pPr>
            <a:r>
              <a:rPr lang="en-US" dirty="0"/>
              <a:t>Verilog supports two types of assignments within the always blocks:</a:t>
            </a:r>
          </a:p>
          <a:p>
            <a:r>
              <a:rPr lang="en-US" dirty="0">
                <a:solidFill>
                  <a:srgbClr val="FFFF00"/>
                </a:solidFill>
              </a:rPr>
              <a:t> Blocking assignment: 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“=”</a:t>
            </a:r>
            <a:r>
              <a:rPr lang="en-US" dirty="0"/>
              <a:t> operator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 Non-Blocking assignment: 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“&lt;=”</a:t>
            </a:r>
            <a:r>
              <a:rPr lang="en-US" dirty="0"/>
              <a:t> operator</a:t>
            </a:r>
            <a:r>
              <a:rPr lang="en-US" dirty="0">
                <a:solidFill>
                  <a:srgbClr val="FFFF00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5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695325"/>
            <a:ext cx="10668000" cy="50958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Blocking assignment = :  Evaluation and assignment is immediate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Non-Blocking assignment &lt;=: </a:t>
            </a:r>
          </a:p>
          <a:p>
            <a:pPr marL="0" indent="0">
              <a:buNone/>
            </a:pPr>
            <a:r>
              <a:rPr lang="en-US" dirty="0"/>
              <a:t>all assignments are deferred until all expressions  on the RHS  have been evaluated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95413"/>
            <a:ext cx="6267450" cy="1390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314825"/>
            <a:ext cx="6781800" cy="1600200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8605838" y="571501"/>
            <a:ext cx="3433762" cy="2838449"/>
          </a:xfrm>
          <a:prstGeom prst="cloudCallout">
            <a:avLst>
              <a:gd name="adj1" fmla="val -103036"/>
              <a:gd name="adj2" fmla="val 319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The order in which </a:t>
            </a:r>
            <a:r>
              <a:rPr lang="en-US" dirty="0">
                <a:solidFill>
                  <a:srgbClr val="FFC000"/>
                </a:solidFill>
              </a:rPr>
              <a:t>blocking assignments </a:t>
            </a:r>
            <a:r>
              <a:rPr lang="en-US" dirty="0">
                <a:solidFill>
                  <a:srgbClr val="FFFF00"/>
                </a:solidFill>
              </a:rPr>
              <a:t>are written in an always block affects the logic that is synthesized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8758238" y="3826409"/>
            <a:ext cx="3433762" cy="3248025"/>
          </a:xfrm>
          <a:prstGeom prst="cloudCallout">
            <a:avLst>
              <a:gd name="adj1" fmla="val -78625"/>
              <a:gd name="adj2" fmla="val -107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The order in which non-blocking assignments are written does not affect the logic that is synthesized as it is based on “old values” of the RHS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0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317" y="2007947"/>
            <a:ext cx="7603989" cy="39122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66180" y="749870"/>
            <a:ext cx="8985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MT"/>
              </a:rPr>
              <a:t>Because of the sequential nature of always blocks, the same net can be assigned multiple times in an always block; the last assignment takes precedence (as in HLL programming).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68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797A7AED43E42894D4FB3EA797F3E" ma:contentTypeVersion="18" ma:contentTypeDescription="Create a new document." ma:contentTypeScope="" ma:versionID="4da9df1237377e7ce5f87593d2b1cae2">
  <xsd:schema xmlns:xsd="http://www.w3.org/2001/XMLSchema" xmlns:xs="http://www.w3.org/2001/XMLSchema" xmlns:p="http://schemas.microsoft.com/office/2006/metadata/properties" xmlns:ns2="82f5ac2c-bff7-4637-95ef-674425a46ad1" xmlns:ns3="c0c3f62b-6040-4734-a472-36047e629811" targetNamespace="http://schemas.microsoft.com/office/2006/metadata/properties" ma:root="true" ma:fieldsID="ade91b26723c7f4542144bfd9c2bbc3f" ns2:_="" ns3:_="">
    <xsd:import namespace="82f5ac2c-bff7-4637-95ef-674425a46ad1"/>
    <xsd:import namespace="c0c3f62b-6040-4734-a472-36047e629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5ac2c-bff7-4637-95ef-674425a46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c3f62b-6040-4734-a472-36047e629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8793dc-df8e-41df-93cf-f44f7bff39d8}" ma:internalName="TaxCatchAll" ma:showField="CatchAllData" ma:web="c0c3f62b-6040-4734-a472-36047e6298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2f5ac2c-bff7-4637-95ef-674425a46ad1">
      <Terms xmlns="http://schemas.microsoft.com/office/infopath/2007/PartnerControls"/>
    </lcf76f155ced4ddcb4097134ff3c332f>
    <TaxCatchAll xmlns="c0c3f62b-6040-4734-a472-36047e629811" xsi:nil="true"/>
  </documentManagement>
</p:properties>
</file>

<file path=customXml/itemProps1.xml><?xml version="1.0" encoding="utf-8"?>
<ds:datastoreItem xmlns:ds="http://schemas.openxmlformats.org/officeDocument/2006/customXml" ds:itemID="{14FE72C8-F200-4531-BB9A-7DF7270186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f5ac2c-bff7-4637-95ef-674425a46ad1"/>
    <ds:schemaRef ds:uri="c0c3f62b-6040-4734-a472-36047e629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27D1A3-77F4-4352-A6B2-4D505981C1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77DDF7-438D-4894-B4EA-842256017451}">
  <ds:schemaRefs>
    <ds:schemaRef ds:uri="http://schemas.microsoft.com/office/2006/metadata/properties"/>
    <ds:schemaRef ds:uri="http://schemas.microsoft.com/office/infopath/2007/PartnerControls"/>
    <ds:schemaRef ds:uri="82f5ac2c-bff7-4637-95ef-674425a46ad1"/>
    <ds:schemaRef ds:uri="c0c3f62b-6040-4734-a472-36047e62981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1011</TotalTime>
  <Words>1058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ArialMT</vt:lpstr>
      <vt:lpstr>Tw Cen MT</vt:lpstr>
      <vt:lpstr>Circuit</vt:lpstr>
      <vt:lpstr>Verilog Design  Behavioral Modeling</vt:lpstr>
      <vt:lpstr>3. Behavioral Modeling</vt:lpstr>
      <vt:lpstr>A Register</vt:lpstr>
      <vt:lpstr>Initial block:</vt:lpstr>
      <vt:lpstr>The always BLOCK</vt:lpstr>
      <vt:lpstr>PowerPoint Presentation</vt:lpstr>
      <vt:lpstr>Always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Statements: IF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Methodologies &amp; Implementation Technologies</dc:title>
  <dc:creator>Nashwa Elaraby</dc:creator>
  <cp:lastModifiedBy>Lamin Jammeh</cp:lastModifiedBy>
  <cp:revision>108</cp:revision>
  <dcterms:created xsi:type="dcterms:W3CDTF">2017-01-18T16:00:31Z</dcterms:created>
  <dcterms:modified xsi:type="dcterms:W3CDTF">2024-05-30T03:07:56Z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0x010100C93797A7AED43E42894D4FB3EA797F3E</vt:lpwstr>
  </property>
  <property fmtid="{D5CDD505-2E9C-101B-9397-08002B2CF9AE}" pid="3" name="MediaServiceImageTags">
    <vt:lpwstr/>
  </property>
</Properties>
</file>