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8" r:id="rId8"/>
    <p:sldId id="259" r:id="rId9"/>
    <p:sldId id="263" r:id="rId10"/>
    <p:sldId id="260" r:id="rId11"/>
    <p:sldId id="261" r:id="rId12"/>
    <p:sldId id="262" r:id="rId13"/>
    <p:sldId id="264" r:id="rId14"/>
    <p:sldId id="265" r:id="rId15"/>
    <p:sldId id="284" r:id="rId16"/>
    <p:sldId id="266" r:id="rId17"/>
    <p:sldId id="267" r:id="rId18"/>
    <p:sldId id="269" r:id="rId19"/>
    <p:sldId id="270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7A92A-0D6A-FE24-DBC4-93993D54F0FA}" v="4" dt="2024-03-18T08:06:57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4" y="1303338"/>
            <a:ext cx="8791575" cy="1906587"/>
          </a:xfrm>
        </p:spPr>
        <p:txBody>
          <a:bodyPr>
            <a:normAutofit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Dataflow modeling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515" y="3137459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EE417 Logic Design Using FPGAs</a:t>
            </a: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193" y="828136"/>
            <a:ext cx="9905999" cy="49458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Verilog Logical Shift Operations: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The logical shift operator shifts the bits in a signal operand to the right or left and fills the vacated bits with a logic value of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&gt;    Logical Shift Right</a:t>
            </a:r>
          </a:p>
          <a:p>
            <a:pPr marL="0" indent="0">
              <a:buNone/>
            </a:pPr>
            <a:r>
              <a:rPr lang="en-US" dirty="0"/>
              <a:t>&lt; &lt;    Logical Shift Left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x = 00011100 then x &lt;&lt; 2 = 01110000.</a:t>
            </a:r>
          </a:p>
          <a:p>
            <a:pPr marL="0" indent="0">
              <a:buNone/>
            </a:pPr>
            <a:r>
              <a:rPr lang="en-US" dirty="0"/>
              <a:t>                    if x = 10011100 then x &lt;&lt; 2 = 01110000.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1102"/>
            <a:ext cx="9905999" cy="5170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Verilog Arithmetic Shift Operations: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Verilog supports the arithmetic shift operator which shifts the bits in a signal to the right or left and </a:t>
            </a:r>
            <a:r>
              <a:rPr lang="en-US" dirty="0">
                <a:solidFill>
                  <a:srgbClr val="FFFF00"/>
                </a:solidFill>
              </a:rPr>
              <a:t>fills the vacated bits with the most significant bit (MSB) if a right shift</a:t>
            </a:r>
            <a:r>
              <a:rPr lang="en-US" dirty="0"/>
              <a:t> and a </a:t>
            </a:r>
            <a:r>
              <a:rPr lang="en-US" dirty="0">
                <a:solidFill>
                  <a:srgbClr val="FFFF00"/>
                </a:solidFill>
              </a:rPr>
              <a:t>logic value of 0 if a left shift</a:t>
            </a:r>
            <a:r>
              <a:rPr lang="en-US" dirty="0"/>
              <a:t>. The left shift arithmetic operator is functionally the same as the left shift logical operator. The arithmetic shift right </a:t>
            </a:r>
            <a:r>
              <a:rPr lang="en-US" dirty="0" err="1"/>
              <a:t>impolement</a:t>
            </a:r>
            <a:r>
              <a:rPr lang="en-US" dirty="0"/>
              <a:t> sign extension.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For example, if x = 10011100 then x &gt;&gt;&gt; 2 = 11100111.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&gt; &gt; &gt;    Arithmetic Shift Right</a:t>
            </a:r>
          </a:p>
          <a:p>
            <a:pPr marL="0" indent="0">
              <a:buNone/>
            </a:pPr>
            <a:r>
              <a:rPr lang="en-US" dirty="0"/>
              <a:t>&lt; &lt; &lt;    Arithmetic Shift Left</a:t>
            </a:r>
          </a:p>
        </p:txBody>
      </p:sp>
    </p:spTree>
    <p:extLst>
      <p:ext uri="{BB962C8B-B14F-4D97-AF65-F5344CB8AC3E}">
        <p14:creationId xmlns:p14="http://schemas.microsoft.com/office/powerpoint/2010/main" val="102437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880437-675E-4B86-891E-B689FF8D7600}"/>
              </a:ext>
            </a:extLst>
          </p:cNvPr>
          <p:cNvSpPr txBox="1">
            <a:spLocks/>
          </p:cNvSpPr>
          <p:nvPr/>
        </p:nvSpPr>
        <p:spPr>
          <a:xfrm>
            <a:off x="1141412" y="724619"/>
            <a:ext cx="9905999" cy="50665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A shift right operation represents a division by powers of 2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Verify that with the following numbers: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1111_0000 &gt;&gt;&gt;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1110_0000 &lt;&lt;&lt;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1_1010 &gt;&gt;&gt;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0_0111 &gt;&gt;&gt;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0_0010 &lt;&lt;&lt;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9343"/>
            <a:ext cx="9905999" cy="5221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Verilog Arithmetic Operations:</a:t>
            </a:r>
          </a:p>
          <a:p>
            <a:pPr marL="0" indent="0">
              <a:buNone/>
            </a:pPr>
            <a:r>
              <a:rPr lang="en-US" dirty="0"/>
              <a:t>The common arithmetic operations in Verilog manipulate the register variable </a:t>
            </a:r>
            <a:r>
              <a:rPr lang="en-US" i="1" dirty="0" err="1"/>
              <a:t>reg</a:t>
            </a:r>
            <a:r>
              <a:rPr lang="en-US" i="1" dirty="0"/>
              <a:t> </a:t>
            </a:r>
            <a:r>
              <a:rPr lang="en-US" dirty="0"/>
              <a:t>declaration as signed or unsigned integers of any bit size.</a:t>
            </a:r>
          </a:p>
          <a:p>
            <a:pPr marL="0" indent="0">
              <a:buNone/>
            </a:pPr>
            <a:r>
              <a:rPr lang="en-US" dirty="0"/>
              <a:t>The keyword </a:t>
            </a:r>
            <a:r>
              <a:rPr lang="en-US" i="1" dirty="0">
                <a:solidFill>
                  <a:srgbClr val="FFFF00"/>
                </a:solidFill>
              </a:rPr>
              <a:t>signed</a:t>
            </a:r>
            <a:r>
              <a:rPr lang="en-US" i="1" dirty="0"/>
              <a:t> </a:t>
            </a:r>
            <a:r>
              <a:rPr lang="en-US" dirty="0"/>
              <a:t>is used to declare that the register variable </a:t>
            </a:r>
            <a:r>
              <a:rPr lang="en-US" i="1" dirty="0" err="1"/>
              <a:t>reg</a:t>
            </a:r>
            <a:r>
              <a:rPr lang="en-US" i="1" dirty="0"/>
              <a:t> </a:t>
            </a:r>
            <a:r>
              <a:rPr lang="en-US" dirty="0"/>
              <a:t>declaration is signed. The register variable </a:t>
            </a:r>
            <a:r>
              <a:rPr lang="en-US" i="1" dirty="0">
                <a:solidFill>
                  <a:srgbClr val="FFFF00"/>
                </a:solidFill>
              </a:rPr>
              <a:t>integer</a:t>
            </a:r>
            <a:r>
              <a:rPr lang="en-US" i="1" dirty="0"/>
              <a:t> </a:t>
            </a:r>
            <a:r>
              <a:rPr lang="en-US" dirty="0"/>
              <a:t>declaration has a default fixed size of 32 bits for signed two’s complement arithmetic.</a:t>
            </a:r>
          </a:p>
          <a:p>
            <a:pPr marL="0" indent="0">
              <a:buNone/>
            </a:pPr>
            <a:r>
              <a:rPr lang="en-US" dirty="0"/>
              <a:t>*     Multiplication</a:t>
            </a:r>
          </a:p>
          <a:p>
            <a:pPr marL="0" indent="0">
              <a:buNone/>
            </a:pPr>
            <a:r>
              <a:rPr lang="en-US" dirty="0"/>
              <a:t>/     Division</a:t>
            </a:r>
          </a:p>
          <a:p>
            <a:pPr marL="0" indent="0">
              <a:buNone/>
            </a:pPr>
            <a:r>
              <a:rPr lang="en-US" dirty="0"/>
              <a:t>%    Modulus  (Remainder)</a:t>
            </a:r>
          </a:p>
          <a:p>
            <a:pPr marL="0" indent="0">
              <a:buNone/>
            </a:pPr>
            <a:r>
              <a:rPr lang="en-US" dirty="0"/>
              <a:t>+     Addition</a:t>
            </a:r>
          </a:p>
          <a:p>
            <a:pPr marL="0" indent="0">
              <a:buNone/>
            </a:pPr>
            <a:r>
              <a:rPr lang="en-US" dirty="0"/>
              <a:t>–     Subtraction</a:t>
            </a:r>
          </a:p>
        </p:txBody>
      </p:sp>
    </p:spTree>
    <p:extLst>
      <p:ext uri="{BB962C8B-B14F-4D97-AF65-F5344CB8AC3E}">
        <p14:creationId xmlns:p14="http://schemas.microsoft.com/office/powerpoint/2010/main" val="21192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83078"/>
            <a:ext cx="9905999" cy="55467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Verilog Conditional Operations:</a:t>
            </a:r>
          </a:p>
          <a:p>
            <a:pPr marL="0" indent="0">
              <a:buNone/>
            </a:pPr>
            <a:r>
              <a:rPr lang="en-US" dirty="0"/>
              <a:t>The conditional operation in Verilog can utilize the logic true or false of a Boolean expression to select one of two possible arithmetic expressions.</a:t>
            </a:r>
          </a:p>
          <a:p>
            <a:pPr marL="0" indent="0">
              <a:buNone/>
            </a:pPr>
            <a:r>
              <a:rPr lang="en-US" dirty="0"/>
              <a:t>The form of the conditional operation is: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i="1" dirty="0">
                <a:solidFill>
                  <a:srgbClr val="FFFF00"/>
                </a:solidFill>
              </a:rPr>
              <a:t>Boolean expression</a:t>
            </a:r>
            <a:r>
              <a:rPr lang="en-US" dirty="0">
                <a:solidFill>
                  <a:srgbClr val="FFFF00"/>
                </a:solidFill>
              </a:rPr>
              <a:t>&gt; ? &lt;</a:t>
            </a:r>
            <a:r>
              <a:rPr lang="en-US" i="1" dirty="0">
                <a:solidFill>
                  <a:srgbClr val="FFFF00"/>
                </a:solidFill>
              </a:rPr>
              <a:t>result if true</a:t>
            </a:r>
            <a:r>
              <a:rPr lang="en-US" dirty="0">
                <a:solidFill>
                  <a:srgbClr val="FFFF00"/>
                </a:solidFill>
              </a:rPr>
              <a:t>&gt; : &lt;</a:t>
            </a:r>
            <a:r>
              <a:rPr lang="en-US" i="1" dirty="0">
                <a:solidFill>
                  <a:srgbClr val="FFFF00"/>
                </a:solidFill>
              </a:rPr>
              <a:t>result if false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signed [15:0] c;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signed [7:0] a;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signed [7:0] b;</a:t>
            </a:r>
          </a:p>
          <a:p>
            <a:pPr marL="0" indent="0">
              <a:buNone/>
            </a:pPr>
            <a:r>
              <a:rPr lang="en-US" dirty="0"/>
              <a:t>c = (a &gt; b) ? 1 : 0;                      // c will be either 1 or 0</a:t>
            </a:r>
          </a:p>
          <a:p>
            <a:pPr marL="0" indent="0">
              <a:buNone/>
            </a:pPr>
            <a:r>
              <a:rPr lang="en-US" dirty="0"/>
              <a:t>c = (a == b) ? a – b : a + b;       // c will be either a – b or a + b</a:t>
            </a:r>
          </a:p>
          <a:p>
            <a:pPr marL="0" indent="0">
              <a:buNone/>
            </a:pPr>
            <a:r>
              <a:rPr lang="en-US" dirty="0"/>
              <a:t>c = (a – b) &gt; 4 ? a : b;                // c will be either a or b</a:t>
            </a:r>
          </a:p>
        </p:txBody>
      </p:sp>
    </p:spTree>
    <p:extLst>
      <p:ext uri="{BB962C8B-B14F-4D97-AF65-F5344CB8AC3E}">
        <p14:creationId xmlns:p14="http://schemas.microsoft.com/office/powerpoint/2010/main" val="343327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687" y="353684"/>
            <a:ext cx="9905999" cy="62455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/>
              <a:t>Verilog Concatenation Operator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/>
              <a:t>The concatenation is the combination of two or more signals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The concatenation is expressed by the brace characters {} bracketing two or more expressions separated by commas.</a:t>
            </a:r>
            <a:r>
              <a:rPr lang="en-US" sz="3200" dirty="0"/>
              <a:t> {signal_1, signal_2} </a:t>
            </a:r>
          </a:p>
          <a:p>
            <a:pPr marL="0" indent="0">
              <a:buNone/>
            </a:pPr>
            <a:r>
              <a:rPr lang="en-US" sz="3200" b="1" dirty="0" err="1"/>
              <a:t>reg</a:t>
            </a:r>
            <a:r>
              <a:rPr lang="en-US" sz="3200" dirty="0"/>
              <a:t> [7:0] a, b;</a:t>
            </a:r>
            <a:br>
              <a:rPr lang="en-US" sz="3200" dirty="0"/>
            </a:br>
            <a:r>
              <a:rPr lang="en-US" sz="3200" dirty="0"/>
              <a:t>x = {a, 4'b1110, b[2:1]}</a:t>
            </a:r>
          </a:p>
          <a:p>
            <a:pPr marL="0" indent="0">
              <a:buNone/>
            </a:pPr>
            <a:r>
              <a:rPr lang="en-US" sz="3200" dirty="0"/>
              <a:t>Result of this expression has 14-bits ('a' has 8 bits, 4'b1110 has 4 bits, b[2:1] has 2 bits).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Concatenations can also be expressed using a replication multiplier, which duplicates the expression it contains the number of times specified by the constant that precedes it.</a:t>
            </a:r>
            <a:r>
              <a:rPr lang="en-US" sz="3200" dirty="0"/>
              <a:t> {</a:t>
            </a:r>
            <a:r>
              <a:rPr lang="en-US" sz="3200" dirty="0" err="1"/>
              <a:t>replication_multiplier</a:t>
            </a:r>
            <a:r>
              <a:rPr lang="en-US" sz="3200" dirty="0"/>
              <a:t>{expression}}</a:t>
            </a: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200" dirty="0"/>
              <a:t>{a, </a:t>
            </a:r>
            <a:r>
              <a:rPr lang="en-US" sz="3200" b="1" dirty="0">
                <a:solidFill>
                  <a:srgbClr val="FFFF00"/>
                </a:solidFill>
              </a:rPr>
              <a:t>{2{b, c, d}}</a:t>
            </a:r>
            <a:r>
              <a:rPr lang="en-US" sz="3200" dirty="0"/>
              <a:t>, a}</a:t>
            </a:r>
          </a:p>
          <a:p>
            <a:pPr marL="0" indent="0">
              <a:buNone/>
            </a:pPr>
            <a:r>
              <a:rPr lang="en-US" sz="3200" dirty="0"/>
              <a:t>The above concatenation is equivalent to the following concatenation:  {a, </a:t>
            </a:r>
            <a:r>
              <a:rPr lang="en-US" sz="3200" b="1" dirty="0"/>
              <a:t>b, c, d, b, c, d,</a:t>
            </a:r>
            <a:r>
              <a:rPr lang="en-US" sz="3200" dirty="0"/>
              <a:t> a}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6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24619"/>
            <a:ext cx="9905999" cy="506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module</a:t>
            </a:r>
            <a:r>
              <a:rPr lang="en-US" dirty="0"/>
              <a:t> mux2to1(</a:t>
            </a:r>
            <a:r>
              <a:rPr lang="en-US" dirty="0" err="1"/>
              <a:t>s,a,b,y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 y;</a:t>
            </a:r>
          </a:p>
          <a:p>
            <a:pPr marL="0" indent="0">
              <a:buNone/>
            </a:pPr>
            <a:r>
              <a:rPr lang="en-US" dirty="0"/>
              <a:t>input s, a, b;</a:t>
            </a:r>
          </a:p>
          <a:p>
            <a:pPr marL="0" indent="0">
              <a:buNone/>
            </a:pPr>
            <a:r>
              <a:rPr lang="en-US" dirty="0"/>
              <a:t>assign y = (</a:t>
            </a:r>
            <a:r>
              <a:rPr lang="en-US" dirty="0" err="1"/>
              <a:t>b&amp;s</a:t>
            </a:r>
            <a:r>
              <a:rPr lang="en-US" dirty="0"/>
              <a:t>) | (</a:t>
            </a:r>
            <a:r>
              <a:rPr lang="en-US" dirty="0" err="1"/>
              <a:t>a&amp;s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// or we can describe the mux as follows: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// assign y = s ? b : a;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9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2204"/>
            <a:ext cx="9905999" cy="4333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down a Verilog module code for a 4-1 multiplexer.</a:t>
            </a:r>
          </a:p>
        </p:txBody>
      </p:sp>
    </p:spTree>
    <p:extLst>
      <p:ext uri="{BB962C8B-B14F-4D97-AF65-F5344CB8AC3E}">
        <p14:creationId xmlns:p14="http://schemas.microsoft.com/office/powerpoint/2010/main" val="301717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28737"/>
            <a:ext cx="9905998" cy="1478570"/>
          </a:xfrm>
        </p:spPr>
        <p:txBody>
          <a:bodyPr/>
          <a:lstStyle/>
          <a:p>
            <a:r>
              <a:rPr lang="en-US" dirty="0"/>
              <a:t>2. Dataflow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0913"/>
            <a:ext cx="9905999" cy="43324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module is designed by specifying the </a:t>
            </a:r>
            <a:r>
              <a:rPr lang="en-US" dirty="0">
                <a:solidFill>
                  <a:srgbClr val="FFFF00"/>
                </a:solidFill>
              </a:rPr>
              <a:t>data flow</a:t>
            </a:r>
            <a:r>
              <a:rPr lang="en-US" dirty="0"/>
              <a:t>, where the designer is aware of how data flows between the hardware registers and how the data is processed in the design. The </a:t>
            </a:r>
            <a:r>
              <a:rPr lang="en-US" dirty="0">
                <a:solidFill>
                  <a:srgbClr val="FFFF00"/>
                </a:solidFill>
              </a:rPr>
              <a:t>continuous assignment </a:t>
            </a:r>
            <a:r>
              <a:rPr lang="en-US" dirty="0"/>
              <a:t>is one of the main constructs used in dataflow modeling.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assign</a:t>
            </a:r>
            <a:r>
              <a:rPr lang="en-US" dirty="0"/>
              <a:t> out = i1&amp;i2;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assign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[15:0] = addr1[15:0] ^ addr2[15:0];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assign</a:t>
            </a:r>
            <a:r>
              <a:rPr lang="en-US" dirty="0"/>
              <a:t> {</a:t>
            </a:r>
            <a:r>
              <a:rPr lang="en-US" dirty="0" err="1"/>
              <a:t>c_out</a:t>
            </a:r>
            <a:r>
              <a:rPr lang="en-US" dirty="0"/>
              <a:t> , sum[3:0]} = a[3:0] + b[3:0] + </a:t>
            </a:r>
            <a:r>
              <a:rPr lang="en-US" dirty="0" err="1"/>
              <a:t>c_in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A continuous assignment is </a:t>
            </a:r>
            <a:r>
              <a:rPr lang="en-US" dirty="0">
                <a:solidFill>
                  <a:srgbClr val="FFFF00"/>
                </a:solidFill>
              </a:rPr>
              <a:t>always active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the assignment expression is evaluated as soon as one of the right-hand-side variables changes.</a:t>
            </a:r>
          </a:p>
          <a:p>
            <a:pPr marL="0" indent="0">
              <a:buNone/>
            </a:pPr>
            <a:r>
              <a:rPr lang="en-US" dirty="0"/>
              <a:t>Assign statements describe </a:t>
            </a:r>
            <a:r>
              <a:rPr lang="en-US" dirty="0">
                <a:solidFill>
                  <a:srgbClr val="FFFF00"/>
                </a:solidFill>
              </a:rPr>
              <a:t>hardware that operates concurrently </a:t>
            </a:r>
            <a:r>
              <a:rPr lang="en-US" dirty="0"/>
              <a:t>− </a:t>
            </a:r>
            <a:r>
              <a:rPr lang="en-US" dirty="0">
                <a:solidFill>
                  <a:srgbClr val="FFFF00"/>
                </a:solidFill>
              </a:rPr>
              <a:t>the order does not matter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Left-hand side must be a vector net. Right-hand side operands can be wires, registers, integers, and reals.</a:t>
            </a:r>
          </a:p>
        </p:txBody>
      </p:sp>
    </p:spTree>
    <p:extLst>
      <p:ext uri="{BB962C8B-B14F-4D97-AF65-F5344CB8AC3E}">
        <p14:creationId xmlns:p14="http://schemas.microsoft.com/office/powerpoint/2010/main" val="3991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09" y="273461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Operator types in dataflow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809" y="1473109"/>
            <a:ext cx="10581886" cy="50225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/>
              <a:t>Verilog Bitwise Signal Operations</a:t>
            </a:r>
          </a:p>
          <a:p>
            <a:pPr marL="0" indent="0">
              <a:buNone/>
            </a:pPr>
            <a:r>
              <a:rPr lang="en-US" sz="4000" dirty="0"/>
              <a:t>Verilog Reduction Operations</a:t>
            </a:r>
          </a:p>
          <a:p>
            <a:pPr marL="0" indent="0">
              <a:buNone/>
            </a:pPr>
            <a:r>
              <a:rPr lang="en-US" sz="4000" dirty="0"/>
              <a:t>Verilog Logical Operations</a:t>
            </a:r>
          </a:p>
          <a:p>
            <a:pPr marL="0" indent="0">
              <a:buNone/>
            </a:pPr>
            <a:r>
              <a:rPr lang="en-US" sz="4000" dirty="0"/>
              <a:t>Verilog Relational Operations</a:t>
            </a:r>
          </a:p>
          <a:p>
            <a:pPr marL="0" indent="0">
              <a:buNone/>
            </a:pPr>
            <a:r>
              <a:rPr lang="en-US" sz="4000" dirty="0"/>
              <a:t>Verilog Equality Operations</a:t>
            </a:r>
          </a:p>
          <a:p>
            <a:pPr marL="0" indent="0">
              <a:buNone/>
            </a:pPr>
            <a:r>
              <a:rPr lang="en-US" sz="4000" dirty="0"/>
              <a:t>Verilog Logical Shift Operations</a:t>
            </a:r>
          </a:p>
          <a:p>
            <a:pPr marL="0" indent="0">
              <a:buNone/>
            </a:pPr>
            <a:r>
              <a:rPr lang="en-US" sz="4000" dirty="0"/>
              <a:t>Verilog Arithmetic Shift Operations</a:t>
            </a:r>
          </a:p>
          <a:p>
            <a:pPr marL="0" indent="0">
              <a:buNone/>
            </a:pPr>
            <a:r>
              <a:rPr lang="en-US" sz="4000" dirty="0"/>
              <a:t>Verilog Arithmetic Operations</a:t>
            </a:r>
          </a:p>
          <a:p>
            <a:pPr marL="0" indent="0">
              <a:buNone/>
            </a:pPr>
            <a:r>
              <a:rPr lang="en-US" sz="4000" dirty="0"/>
              <a:t>Verilog Conditional Operations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/>
              <a:t> </a:t>
            </a:r>
          </a:p>
          <a:p>
            <a:pPr marL="0" indent="0"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58801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809" y="664235"/>
            <a:ext cx="10581886" cy="4917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/>
              <a:t>Verilog Bitwise Signal Operations: 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dirty="0"/>
              <a:t>Verilog provides intrinsic signal operations which </a:t>
            </a:r>
            <a:r>
              <a:rPr lang="en-US" dirty="0">
                <a:solidFill>
                  <a:srgbClr val="FFFF00"/>
                </a:solidFill>
              </a:rPr>
              <a:t>describe logic symbolically in behavioral synthesis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rather than by Verilog primitives in a structural model which utilize combinational logic gates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</a:rPr>
              <a:t>bitwise</a:t>
            </a:r>
            <a:r>
              <a:rPr lang="en-US" i="1" dirty="0"/>
              <a:t> </a:t>
            </a:r>
            <a:r>
              <a:rPr lang="en-US" dirty="0"/>
              <a:t>operators combine two signal operands to form a signal result.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~     </a:t>
            </a:r>
            <a:r>
              <a:rPr lang="en-US" dirty="0"/>
              <a:t>   Negation (one’s complement)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&amp;       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|      </a:t>
            </a:r>
            <a:r>
              <a:rPr lang="en-US" dirty="0"/>
              <a:t>  Or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^     </a:t>
            </a:r>
            <a:r>
              <a:rPr lang="en-US" dirty="0"/>
              <a:t>   Exclusive Or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~ ^     </a:t>
            </a:r>
            <a:r>
              <a:rPr lang="en-US" dirty="0"/>
              <a:t>Exclusive NOR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^ ~     </a:t>
            </a:r>
            <a:r>
              <a:rPr lang="en-US" dirty="0"/>
              <a:t>Exclusive NOR</a:t>
            </a:r>
          </a:p>
        </p:txBody>
      </p:sp>
    </p:spTree>
    <p:extLst>
      <p:ext uri="{BB962C8B-B14F-4D97-AF65-F5344CB8AC3E}">
        <p14:creationId xmlns:p14="http://schemas.microsoft.com/office/powerpoint/2010/main" val="286092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2091"/>
            <a:ext cx="9905999" cy="56589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Verilog Reduction Operations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</a:rPr>
              <a:t>reduction</a:t>
            </a:r>
            <a:r>
              <a:rPr lang="en-US" i="1" dirty="0"/>
              <a:t> </a:t>
            </a:r>
            <a:r>
              <a:rPr lang="en-US" dirty="0"/>
              <a:t>operators produce a scalar with logic values of 0, 1, or </a:t>
            </a:r>
            <a:r>
              <a:rPr lang="en-US" i="1" dirty="0"/>
              <a:t>x </a:t>
            </a:r>
            <a:r>
              <a:rPr lang="en-US" dirty="0"/>
              <a:t>(unknown) from a single signal operand. Each bit of the signal operand participates in the reduction operation to produce the result. </a:t>
            </a:r>
          </a:p>
          <a:p>
            <a:pPr marL="0" indent="0">
              <a:buNone/>
            </a:pPr>
            <a:r>
              <a:rPr lang="en-US" dirty="0"/>
              <a:t>For example, if y = 1001, then &amp;y = 0 and |y =1. The scalar value is </a:t>
            </a:r>
            <a:r>
              <a:rPr lang="en-US" i="1" dirty="0"/>
              <a:t>x </a:t>
            </a:r>
            <a:r>
              <a:rPr lang="en-US" dirty="0"/>
              <a:t>(unknown) if the operand contains at least a single bit which is unknown.</a:t>
            </a:r>
          </a:p>
          <a:p>
            <a:pPr marL="0" indent="0">
              <a:buNone/>
            </a:pPr>
            <a:r>
              <a:rPr lang="en-US" dirty="0"/>
              <a:t>&amp;        And</a:t>
            </a:r>
          </a:p>
          <a:p>
            <a:pPr marL="0" indent="0">
              <a:buNone/>
            </a:pPr>
            <a:r>
              <a:rPr lang="en-US" dirty="0"/>
              <a:t>~ &amp;    </a:t>
            </a:r>
            <a:r>
              <a:rPr lang="en-US" dirty="0" err="1"/>
              <a:t>NAnd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      Or</a:t>
            </a:r>
          </a:p>
          <a:p>
            <a:pPr marL="0" indent="0">
              <a:buNone/>
            </a:pPr>
            <a:r>
              <a:rPr lang="en-US" dirty="0"/>
              <a:t>~ |     NOR</a:t>
            </a:r>
          </a:p>
          <a:p>
            <a:pPr marL="0" indent="0">
              <a:buNone/>
            </a:pPr>
            <a:r>
              <a:rPr lang="en-US" dirty="0"/>
              <a:t>^        XOR</a:t>
            </a:r>
          </a:p>
          <a:p>
            <a:pPr marL="0" indent="0">
              <a:buNone/>
            </a:pPr>
            <a:r>
              <a:rPr lang="en-US" dirty="0"/>
              <a:t>~ ^     Exclusive NOR</a:t>
            </a:r>
          </a:p>
          <a:p>
            <a:pPr marL="0" indent="0">
              <a:buNone/>
            </a:pPr>
            <a:r>
              <a:rPr lang="en-US" dirty="0"/>
              <a:t>^ ~     Exclusive NOR</a:t>
            </a:r>
          </a:p>
        </p:txBody>
      </p:sp>
    </p:spTree>
    <p:extLst>
      <p:ext uri="{BB962C8B-B14F-4D97-AF65-F5344CB8AC3E}">
        <p14:creationId xmlns:p14="http://schemas.microsoft.com/office/powerpoint/2010/main" val="130655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600" y="759125"/>
            <a:ext cx="9905999" cy="50493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dirty="0"/>
              <a:t>Verilog Logical Operations: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</a:rPr>
              <a:t>logical </a:t>
            </a:r>
            <a:r>
              <a:rPr lang="en-US" dirty="0">
                <a:solidFill>
                  <a:srgbClr val="FFFF00"/>
                </a:solidFill>
              </a:rPr>
              <a:t>operators </a:t>
            </a:r>
            <a:r>
              <a:rPr lang="en-US" dirty="0"/>
              <a:t>are similar to the reduction operators but produce a scalar with logic values of 0, 1, or </a:t>
            </a:r>
            <a:r>
              <a:rPr lang="en-US" i="1" dirty="0"/>
              <a:t>x </a:t>
            </a:r>
            <a:r>
              <a:rPr lang="en-US" dirty="0"/>
              <a:t>(unknown) from two signal operands. Each bit of the two signal operands participates in the logical operation to produce the result. </a:t>
            </a:r>
          </a:p>
          <a:p>
            <a:pPr marL="0" indent="0">
              <a:buNone/>
            </a:pPr>
            <a:r>
              <a:rPr lang="en-US" dirty="0"/>
              <a:t>The scalar value is </a:t>
            </a:r>
            <a:r>
              <a:rPr lang="en-US" i="1" dirty="0"/>
              <a:t>x </a:t>
            </a:r>
            <a:r>
              <a:rPr lang="en-US" dirty="0"/>
              <a:t>(unknown) if either of the operands contains at least a single bit which is unknown. The operation is evaluated from left to right and ends as soon as the result is unequivocally true or false.</a:t>
            </a:r>
          </a:p>
          <a:p>
            <a:pPr marL="0" indent="0">
              <a:buNone/>
            </a:pPr>
            <a:r>
              <a:rPr lang="en-US" dirty="0"/>
              <a:t>&amp; &amp;     Logical And</a:t>
            </a:r>
          </a:p>
          <a:p>
            <a:pPr marL="0" indent="0">
              <a:buNone/>
            </a:pPr>
            <a:r>
              <a:rPr lang="en-US" dirty="0"/>
              <a:t>| |      Logical 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x = 1001and y = 0110 then x &amp;&amp; y = 0 and x || y =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7" y="757117"/>
            <a:ext cx="9905999" cy="4297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Verilog Relational Operations: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</a:rPr>
              <a:t>relational</a:t>
            </a:r>
            <a:r>
              <a:rPr lang="en-US" i="1" dirty="0"/>
              <a:t> </a:t>
            </a:r>
            <a:r>
              <a:rPr lang="en-US" dirty="0"/>
              <a:t>operators compare two signal operands and produce a scalar with logic values of 0 (false), 1 (true), or </a:t>
            </a:r>
            <a:r>
              <a:rPr lang="en-US" i="1" dirty="0"/>
              <a:t>x </a:t>
            </a:r>
            <a:r>
              <a:rPr lang="en-US" dirty="0"/>
              <a:t>(unknown).</a:t>
            </a:r>
          </a:p>
          <a:p>
            <a:pPr marL="0" indent="0">
              <a:buNone/>
            </a:pPr>
            <a:r>
              <a:rPr lang="en-US" dirty="0"/>
              <a:t>The scalar value is </a:t>
            </a:r>
            <a:r>
              <a:rPr lang="en-US" i="1" dirty="0"/>
              <a:t>x </a:t>
            </a:r>
            <a:r>
              <a:rPr lang="en-US" dirty="0"/>
              <a:t>(unknown) if either operand contains at least a single bit which is unknown or </a:t>
            </a:r>
            <a:r>
              <a:rPr lang="en-US" i="1" dirty="0"/>
              <a:t>z </a:t>
            </a:r>
            <a:r>
              <a:rPr lang="en-US" dirty="0"/>
              <a:t>(high impedance).</a:t>
            </a:r>
          </a:p>
          <a:p>
            <a:pPr marL="0" indent="0">
              <a:buNone/>
            </a:pPr>
            <a:r>
              <a:rPr lang="en-US" dirty="0"/>
              <a:t>&lt;            Less Than</a:t>
            </a:r>
          </a:p>
          <a:p>
            <a:pPr marL="0" indent="0">
              <a:buNone/>
            </a:pPr>
            <a:r>
              <a:rPr lang="en-US" dirty="0"/>
              <a:t>&lt; =         Less Than or Equal To</a:t>
            </a:r>
          </a:p>
          <a:p>
            <a:pPr marL="0" indent="0">
              <a:buNone/>
            </a:pPr>
            <a:r>
              <a:rPr lang="en-US" dirty="0"/>
              <a:t>&gt;            Greater Than</a:t>
            </a:r>
          </a:p>
          <a:p>
            <a:pPr marL="0" indent="0">
              <a:buNone/>
            </a:pPr>
            <a:r>
              <a:rPr lang="en-US" dirty="0"/>
              <a:t>&gt; =         Greater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240748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347" y="767751"/>
            <a:ext cx="9905999" cy="43045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Verilog Equality Operations: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</a:rPr>
              <a:t>logical equality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logical inequality </a:t>
            </a:r>
            <a:r>
              <a:rPr lang="en-US" dirty="0"/>
              <a:t>operators compare two signal operands</a:t>
            </a:r>
          </a:p>
          <a:p>
            <a:pPr marL="0" indent="0">
              <a:buNone/>
            </a:pPr>
            <a:r>
              <a:rPr lang="en-US" i="1" dirty="0"/>
              <a:t>bit-by-bit </a:t>
            </a:r>
            <a:r>
              <a:rPr lang="en-US" dirty="0"/>
              <a:t>and produce a scalar with logic values of 0(false), 1 (true), or </a:t>
            </a:r>
            <a:r>
              <a:rPr lang="en-US" i="1" dirty="0"/>
              <a:t>x </a:t>
            </a:r>
            <a:r>
              <a:rPr lang="en-US" dirty="0"/>
              <a:t>(unknown).</a:t>
            </a:r>
          </a:p>
          <a:p>
            <a:pPr marL="0" indent="0">
              <a:buNone/>
            </a:pPr>
            <a:r>
              <a:rPr lang="en-US" dirty="0"/>
              <a:t>The scalar value is </a:t>
            </a:r>
            <a:r>
              <a:rPr lang="en-US" i="1" dirty="0"/>
              <a:t>x </a:t>
            </a:r>
            <a:r>
              <a:rPr lang="en-US" dirty="0"/>
              <a:t>(unknown) if the operand contains at least a single bit which is unknown or </a:t>
            </a:r>
            <a:r>
              <a:rPr lang="en-US" i="1" dirty="0"/>
              <a:t>z </a:t>
            </a:r>
            <a:r>
              <a:rPr lang="en-US" dirty="0"/>
              <a:t>(high impedance).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=            Logical Equality</a:t>
            </a:r>
          </a:p>
          <a:p>
            <a:pPr marL="0" indent="0">
              <a:buNone/>
            </a:pPr>
            <a:r>
              <a:rPr lang="en-US" dirty="0"/>
              <a:t>! =              Logical Inequality</a:t>
            </a:r>
          </a:p>
        </p:txBody>
      </p:sp>
    </p:spTree>
    <p:extLst>
      <p:ext uri="{BB962C8B-B14F-4D97-AF65-F5344CB8AC3E}">
        <p14:creationId xmlns:p14="http://schemas.microsoft.com/office/powerpoint/2010/main" val="293453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24620"/>
            <a:ext cx="9905999" cy="3942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Verilog Equality Operations: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</a:rPr>
              <a:t>case equality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case inequality </a:t>
            </a:r>
            <a:r>
              <a:rPr lang="en-US" dirty="0"/>
              <a:t>operators compare two signal operands </a:t>
            </a:r>
            <a:r>
              <a:rPr lang="en-US" i="1" dirty="0"/>
              <a:t>bit-by-bit </a:t>
            </a:r>
            <a:r>
              <a:rPr lang="en-US" dirty="0"/>
              <a:t>utilizing the four logic values (0, 1,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and produce a scalar with logic values of 0 (false) and 1 (true).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= =        Case Equality</a:t>
            </a:r>
          </a:p>
          <a:p>
            <a:pPr marL="0" indent="0">
              <a:buNone/>
            </a:pPr>
            <a:r>
              <a:rPr lang="en-US" dirty="0"/>
              <a:t>! = =          Case Inequality</a:t>
            </a:r>
          </a:p>
        </p:txBody>
      </p:sp>
    </p:spTree>
    <p:extLst>
      <p:ext uri="{BB962C8B-B14F-4D97-AF65-F5344CB8AC3E}">
        <p14:creationId xmlns:p14="http://schemas.microsoft.com/office/powerpoint/2010/main" val="1009322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Props1.xml><?xml version="1.0" encoding="utf-8"?>
<ds:datastoreItem xmlns:ds="http://schemas.openxmlformats.org/officeDocument/2006/customXml" ds:itemID="{CCBA4045-91DA-4F2B-9C79-9CD832122B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E3DFB9-CC6B-4279-A108-CED202DA1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12595-F337-4B28-A11C-60532F27FDFB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1013</TotalTime>
  <Words>1362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Verilog Design  Dataflow modeling Design </vt:lpstr>
      <vt:lpstr>2. Dataflow modeling</vt:lpstr>
      <vt:lpstr>Operator types in dataflow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 &amp; Implementation Technologies</dc:title>
  <dc:creator>Nashwa Elaraby</dc:creator>
  <cp:lastModifiedBy>Lamin Jammeh</cp:lastModifiedBy>
  <cp:revision>97</cp:revision>
  <cp:lastPrinted>2020-02-20T17:20:38Z</cp:lastPrinted>
  <dcterms:created xsi:type="dcterms:W3CDTF">2017-01-18T16:00:31Z</dcterms:created>
  <dcterms:modified xsi:type="dcterms:W3CDTF">2024-05-30T23:01:21Z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  <property fmtid="{D5CDD505-2E9C-101B-9397-08002B2CF9AE}" pid="3" name="MediaServiceImageTags">
    <vt:lpwstr/>
  </property>
</Properties>
</file>