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74" r:id="rId6"/>
    <p:sldId id="273" r:id="rId7"/>
    <p:sldId id="276" r:id="rId8"/>
    <p:sldId id="277" r:id="rId9"/>
    <p:sldId id="279" r:id="rId10"/>
    <p:sldId id="280" r:id="rId11"/>
    <p:sldId id="278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55" autoAdjust="0"/>
  </p:normalViewPr>
  <p:slideViewPr>
    <p:cSldViewPr snapToGrid="0">
      <p:cViewPr varScale="1">
        <p:scale>
          <a:sx n="47" d="100"/>
          <a:sy n="47" d="100"/>
        </p:scale>
        <p:origin x="101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4574" y="1303338"/>
            <a:ext cx="8791575" cy="1906587"/>
          </a:xfrm>
        </p:spPr>
        <p:txBody>
          <a:bodyPr>
            <a:normAutofit fontScale="90000"/>
          </a:bodyPr>
          <a:lstStyle/>
          <a:p>
            <a:r>
              <a:rPr lang="en-US" dirty="0"/>
              <a:t>Verilog Design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Introduction </a:t>
            </a:r>
            <a:r>
              <a:rPr lang="en-US"/>
              <a:t>to 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7924" y="3544436"/>
            <a:ext cx="8791575" cy="1655762"/>
          </a:xfrm>
        </p:spPr>
        <p:txBody>
          <a:bodyPr/>
          <a:lstStyle/>
          <a:p>
            <a:r>
              <a:rPr lang="en-US" dirty="0"/>
              <a:t>EE417 Logic Design Using FPGAs</a:t>
            </a:r>
          </a:p>
        </p:txBody>
      </p:sp>
    </p:spTree>
    <p:extLst>
      <p:ext uri="{BB962C8B-B14F-4D97-AF65-F5344CB8AC3E}">
        <p14:creationId xmlns:p14="http://schemas.microsoft.com/office/powerpoint/2010/main" val="417560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16652"/>
          </a:xfrm>
        </p:spPr>
        <p:txBody>
          <a:bodyPr>
            <a:normAutofit fontScale="90000"/>
          </a:bodyPr>
          <a:lstStyle/>
          <a:p>
            <a:r>
              <a:rPr lang="en-US" dirty="0"/>
              <a:t>Loops in Verilog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44128"/>
            <a:ext cx="9905999" cy="42470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loops</a:t>
            </a:r>
          </a:p>
          <a:p>
            <a:pPr marL="0" indent="0">
              <a:buNone/>
            </a:pPr>
            <a:r>
              <a:rPr lang="en-US" dirty="0"/>
              <a:t>While loops </a:t>
            </a:r>
          </a:p>
          <a:p>
            <a:pPr marL="0" indent="0">
              <a:buNone/>
            </a:pPr>
            <a:r>
              <a:rPr lang="en-US" dirty="0"/>
              <a:t>Repeat loops</a:t>
            </a:r>
          </a:p>
        </p:txBody>
      </p:sp>
    </p:spTree>
    <p:extLst>
      <p:ext uri="{BB962C8B-B14F-4D97-AF65-F5344CB8AC3E}">
        <p14:creationId xmlns:p14="http://schemas.microsoft.com/office/powerpoint/2010/main" val="41049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41" y="1837426"/>
            <a:ext cx="5439943" cy="127724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831" y="483080"/>
            <a:ext cx="9305178" cy="5974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 FOR LOOP: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>
                <a:solidFill>
                  <a:srgbClr val="FFFF00"/>
                </a:solidFill>
              </a:rPr>
              <a:t>for </a:t>
            </a:r>
            <a:r>
              <a:rPr lang="en-US" dirty="0">
                <a:solidFill>
                  <a:srgbClr val="FFFF00"/>
                </a:solidFill>
              </a:rPr>
              <a:t>loop </a:t>
            </a:r>
            <a:r>
              <a:rPr lang="en-US" dirty="0"/>
              <a:t>is used with a non-register variable to form a repetitive flow.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11217" y="1837426"/>
            <a:ext cx="5639767" cy="45243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module       </a:t>
            </a:r>
            <a:r>
              <a:rPr lang="en-US" dirty="0" err="1">
                <a:solidFill>
                  <a:schemeClr val="bg1"/>
                </a:solidFill>
              </a:rPr>
              <a:t>parity_for</a:t>
            </a:r>
            <a:r>
              <a:rPr lang="en-US" dirty="0">
                <a:solidFill>
                  <a:schemeClr val="bg1"/>
                </a:solidFill>
              </a:rPr>
              <a:t> (parity, data);</a:t>
            </a:r>
          </a:p>
          <a:p>
            <a:r>
              <a:rPr lang="en-US" dirty="0">
                <a:solidFill>
                  <a:schemeClr val="bg1"/>
                </a:solidFill>
              </a:rPr>
              <a:t>parameter                              </a:t>
            </a:r>
            <a:r>
              <a:rPr lang="en-US" dirty="0" err="1">
                <a:solidFill>
                  <a:schemeClr val="bg1"/>
                </a:solidFill>
              </a:rPr>
              <a:t>data_width</a:t>
            </a:r>
            <a:r>
              <a:rPr lang="en-US" dirty="0">
                <a:solidFill>
                  <a:schemeClr val="bg1"/>
                </a:solidFill>
              </a:rPr>
              <a:t> = 7;</a:t>
            </a:r>
          </a:p>
          <a:p>
            <a:r>
              <a:rPr lang="en-US" dirty="0">
                <a:solidFill>
                  <a:schemeClr val="bg1"/>
                </a:solidFill>
              </a:rPr>
              <a:t>output        reg                        parity;</a:t>
            </a:r>
          </a:p>
          <a:p>
            <a:r>
              <a:rPr lang="en-US" dirty="0">
                <a:solidFill>
                  <a:schemeClr val="bg1"/>
                </a:solidFill>
              </a:rPr>
              <a:t>input          [data_width:0]        data;</a:t>
            </a:r>
          </a:p>
          <a:p>
            <a:r>
              <a:rPr lang="en-US" dirty="0">
                <a:solidFill>
                  <a:schemeClr val="bg1"/>
                </a:solidFill>
              </a:rPr>
              <a:t>integer       k;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always@(data)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begin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parity = 1;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</a:t>
            </a:r>
            <a:r>
              <a:rPr lang="nn-NO" dirty="0">
                <a:solidFill>
                  <a:schemeClr val="bg1"/>
                </a:solidFill>
              </a:rPr>
              <a:t>for (k = 0; k &lt;= data_width; k = k+1)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begin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if (data[k] == 1)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parity = ~parity;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end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end</a:t>
            </a:r>
          </a:p>
          <a:p>
            <a:r>
              <a:rPr lang="en-US" dirty="0">
                <a:solidFill>
                  <a:schemeClr val="bg1"/>
                </a:solidFill>
              </a:rPr>
              <a:t>endmodule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854679" y="2191109"/>
            <a:ext cx="405442" cy="77637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21766" y="3027872"/>
            <a:ext cx="807109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Initial  value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75065" y="2967487"/>
            <a:ext cx="11107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Condition</a:t>
            </a:r>
          </a:p>
        </p:txBody>
      </p:sp>
      <p:cxnSp>
        <p:nvCxnSpPr>
          <p:cNvPr id="10" name="Straight Arrow Connector 9"/>
          <p:cNvCxnSpPr>
            <a:cxnSpLocks/>
            <a:endCxn id="9" idx="0"/>
          </p:cNvCxnSpPr>
          <p:nvPr/>
        </p:nvCxnSpPr>
        <p:spPr>
          <a:xfrm>
            <a:off x="3429001" y="2276475"/>
            <a:ext cx="101423" cy="69101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114925" y="2276475"/>
            <a:ext cx="123825" cy="75139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30420" y="3114675"/>
            <a:ext cx="123223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Increment</a:t>
            </a:r>
          </a:p>
        </p:txBody>
      </p:sp>
    </p:spTree>
    <p:extLst>
      <p:ext uri="{BB962C8B-B14F-4D97-AF65-F5344CB8AC3E}">
        <p14:creationId xmlns:p14="http://schemas.microsoft.com/office/powerpoint/2010/main" val="298411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13170" y="3357363"/>
            <a:ext cx="123223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Increment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830" y="1759844"/>
            <a:ext cx="2513495" cy="207238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830" y="483080"/>
            <a:ext cx="9754469" cy="5974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 WHILE LOOP: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58953" y="1350163"/>
            <a:ext cx="5639767" cy="50783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module       </a:t>
            </a:r>
            <a:r>
              <a:rPr lang="en-US" dirty="0" err="1">
                <a:solidFill>
                  <a:schemeClr val="bg1"/>
                </a:solidFill>
              </a:rPr>
              <a:t>parity_while</a:t>
            </a:r>
            <a:r>
              <a:rPr lang="en-US" dirty="0">
                <a:solidFill>
                  <a:schemeClr val="bg1"/>
                </a:solidFill>
              </a:rPr>
              <a:t>        (parity, data);</a:t>
            </a:r>
          </a:p>
          <a:p>
            <a:r>
              <a:rPr lang="en-US" dirty="0">
                <a:solidFill>
                  <a:schemeClr val="bg1"/>
                </a:solidFill>
              </a:rPr>
              <a:t>parameter                            </a:t>
            </a:r>
            <a:r>
              <a:rPr lang="en-US" dirty="0" err="1">
                <a:solidFill>
                  <a:schemeClr val="bg1"/>
                </a:solidFill>
              </a:rPr>
              <a:t>data_width</a:t>
            </a:r>
            <a:r>
              <a:rPr lang="en-US" dirty="0">
                <a:solidFill>
                  <a:schemeClr val="bg1"/>
                </a:solidFill>
              </a:rPr>
              <a:t> = 7;</a:t>
            </a:r>
          </a:p>
          <a:p>
            <a:r>
              <a:rPr lang="en-US" dirty="0">
                <a:solidFill>
                  <a:schemeClr val="bg1"/>
                </a:solidFill>
              </a:rPr>
              <a:t>output          reg                     parity;</a:t>
            </a:r>
          </a:p>
          <a:p>
            <a:r>
              <a:rPr lang="en-US" dirty="0">
                <a:solidFill>
                  <a:schemeClr val="bg1"/>
                </a:solidFill>
              </a:rPr>
              <a:t>input           [data_width:0]     data;</a:t>
            </a:r>
          </a:p>
          <a:p>
            <a:r>
              <a:rPr lang="en-US" dirty="0">
                <a:solidFill>
                  <a:schemeClr val="bg1"/>
                </a:solidFill>
              </a:rPr>
              <a:t>integer                                  k;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always@(data)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begin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parity = 1;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k = 0;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</a:t>
            </a:r>
            <a:r>
              <a:rPr lang="nn-NO" dirty="0">
                <a:solidFill>
                  <a:schemeClr val="bg1"/>
                </a:solidFill>
              </a:rPr>
              <a:t>while (k &lt;= data_width)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begin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if (data[k] == 1)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parity = ~parity;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k = k+1;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end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end</a:t>
            </a:r>
          </a:p>
          <a:p>
            <a:r>
              <a:rPr lang="en-US" dirty="0">
                <a:solidFill>
                  <a:schemeClr val="bg1"/>
                </a:solidFill>
              </a:rPr>
              <a:t>endmodule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815717" y="1919945"/>
            <a:ext cx="582833" cy="16251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40248" y="1579616"/>
            <a:ext cx="807109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Initial  value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13170" y="2436459"/>
            <a:ext cx="143619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Condition for </a:t>
            </a:r>
          </a:p>
          <a:p>
            <a:r>
              <a:rPr lang="en-US" dirty="0">
                <a:solidFill>
                  <a:srgbClr val="FF0000"/>
                </a:solidFill>
              </a:rPr>
              <a:t>repetition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20542" y="2541697"/>
            <a:ext cx="764299" cy="27160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398550" y="3557903"/>
            <a:ext cx="547570" cy="8441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77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830" y="3102082"/>
            <a:ext cx="3067050" cy="23812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966357" y="5131196"/>
            <a:ext cx="123223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Increment</a:t>
            </a:r>
          </a:p>
          <a:p>
            <a:r>
              <a:rPr lang="en-US" dirty="0">
                <a:solidFill>
                  <a:srgbClr val="00B050"/>
                </a:solidFill>
              </a:rPr>
              <a:t>to keep track of the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830" y="477257"/>
            <a:ext cx="9754469" cy="5974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 REPEAT LOOP: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69743" y="3095360"/>
            <a:ext cx="5639767" cy="2031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</a:p>
          <a:p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(16) </a:t>
            </a:r>
          </a:p>
          <a:p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begin </a:t>
            </a:r>
          </a:p>
          <a:p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$display 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("Current value of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%d",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+ 1; </a:t>
            </a:r>
          </a:p>
          <a:p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end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932826" y="3233655"/>
            <a:ext cx="582833" cy="162513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15659" y="3102082"/>
            <a:ext cx="187125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Initial  value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72335" y="3892612"/>
            <a:ext cx="143619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Number of repetitions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42094" y="3852766"/>
            <a:ext cx="764299" cy="27160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398550" y="5081903"/>
            <a:ext cx="547570" cy="84419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482026"/>
              </p:ext>
            </p:extLst>
          </p:nvPr>
        </p:nvGraphicFramePr>
        <p:xfrm>
          <a:off x="1196145" y="1156141"/>
          <a:ext cx="9967154" cy="1659625"/>
        </p:xfrm>
        <a:graphic>
          <a:graphicData uri="http://schemas.openxmlformats.org/drawingml/2006/table">
            <a:tbl>
              <a:tblPr/>
              <a:tblGrid>
                <a:gridCol w="241184">
                  <a:extLst>
                    <a:ext uri="{9D8B030D-6E8A-4147-A177-3AD203B41FA5}">
                      <a16:colId xmlns:a16="http://schemas.microsoft.com/office/drawing/2014/main" val="3410843910"/>
                    </a:ext>
                  </a:extLst>
                </a:gridCol>
                <a:gridCol w="9725970">
                  <a:extLst>
                    <a:ext uri="{9D8B030D-6E8A-4147-A177-3AD203B41FA5}">
                      <a16:colId xmlns:a16="http://schemas.microsoft.com/office/drawing/2014/main" val="824453684"/>
                    </a:ext>
                  </a:extLst>
                </a:gridCol>
              </a:tblGrid>
              <a:tr h="1659625">
                <a:tc>
                  <a:txBody>
                    <a:bodyPr/>
                    <a:lstStyle/>
                    <a:p>
                      <a:endParaRPr lang="en-US" sz="24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effectLst/>
                        </a:rPr>
                        <a:t>Repeat is similar to the for loop. Instead of explicitly specifying a variable and incrementing it when we declare the for loop, we tell the program how many times to run through the code</a:t>
                      </a:r>
                      <a:r>
                        <a:rPr lang="en-US" sz="2400" baseline="0" dirty="0">
                          <a:effectLst/>
                        </a:rPr>
                        <a:t> (unless we want to keep count).</a:t>
                      </a:r>
                      <a:endParaRPr lang="en-US" sz="24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021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91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20890" y="724316"/>
            <a:ext cx="5961256" cy="39703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module </a:t>
            </a:r>
            <a:r>
              <a:rPr lang="en-US" dirty="0" err="1">
                <a:solidFill>
                  <a:schemeClr val="bg1"/>
                </a:solidFill>
              </a:rPr>
              <a:t>df_behav</a:t>
            </a:r>
            <a:r>
              <a:rPr lang="en-US" dirty="0">
                <a:solidFill>
                  <a:schemeClr val="bg1"/>
                </a:solidFill>
              </a:rPr>
              <a:t> (q, </a:t>
            </a:r>
            <a:r>
              <a:rPr lang="en-US" dirty="0" err="1">
                <a:solidFill>
                  <a:schemeClr val="bg1"/>
                </a:solidFill>
              </a:rPr>
              <a:t>q_bar</a:t>
            </a:r>
            <a:r>
              <a:rPr lang="en-US" dirty="0">
                <a:solidFill>
                  <a:schemeClr val="bg1"/>
                </a:solidFill>
              </a:rPr>
              <a:t>, data, </a:t>
            </a:r>
            <a:r>
              <a:rPr lang="en-US" dirty="0" err="1">
                <a:solidFill>
                  <a:schemeClr val="bg1"/>
                </a:solidFill>
              </a:rPr>
              <a:t>set_b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reset_b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clk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input </a:t>
            </a:r>
            <a:r>
              <a:rPr lang="en-US" dirty="0" err="1">
                <a:solidFill>
                  <a:schemeClr val="bg1"/>
                </a:solidFill>
              </a:rPr>
              <a:t>clk</a:t>
            </a:r>
            <a:r>
              <a:rPr lang="en-US" dirty="0">
                <a:solidFill>
                  <a:schemeClr val="bg1"/>
                </a:solidFill>
              </a:rPr>
              <a:t>, data, </a:t>
            </a:r>
            <a:r>
              <a:rPr lang="en-US" dirty="0" err="1">
                <a:solidFill>
                  <a:schemeClr val="bg1"/>
                </a:solidFill>
              </a:rPr>
              <a:t>set_b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reset_b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output reg q, </a:t>
            </a:r>
          </a:p>
          <a:p>
            <a:r>
              <a:rPr lang="en-US" dirty="0">
                <a:solidFill>
                  <a:schemeClr val="bg1"/>
                </a:solidFill>
              </a:rPr>
              <a:t>output </a:t>
            </a:r>
            <a:r>
              <a:rPr lang="en-US" dirty="0" err="1">
                <a:solidFill>
                  <a:schemeClr val="bg1"/>
                </a:solidFill>
              </a:rPr>
              <a:t>q_bar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assign </a:t>
            </a:r>
            <a:r>
              <a:rPr lang="en-US" dirty="0" err="1">
                <a:solidFill>
                  <a:schemeClr val="bg1"/>
                </a:solidFill>
              </a:rPr>
              <a:t>q_bar</a:t>
            </a:r>
            <a:r>
              <a:rPr lang="en-US" dirty="0">
                <a:solidFill>
                  <a:schemeClr val="bg1"/>
                </a:solidFill>
              </a:rPr>
              <a:t> = !q;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always @ (</a:t>
            </a:r>
            <a:r>
              <a:rPr lang="en-US" dirty="0" err="1">
                <a:solidFill>
                  <a:schemeClr val="bg1"/>
                </a:solidFill>
              </a:rPr>
              <a:t>posedge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clk</a:t>
            </a:r>
            <a:r>
              <a:rPr lang="en-US" dirty="0">
                <a:solidFill>
                  <a:schemeClr val="bg1"/>
                </a:solidFill>
              </a:rPr>
              <a:t>) </a:t>
            </a:r>
          </a:p>
          <a:p>
            <a:r>
              <a:rPr lang="en-US" dirty="0">
                <a:solidFill>
                  <a:schemeClr val="bg1"/>
                </a:solidFill>
              </a:rPr>
              <a:t>begin</a:t>
            </a:r>
          </a:p>
          <a:p>
            <a:r>
              <a:rPr lang="en-US" dirty="0">
                <a:solidFill>
                  <a:schemeClr val="bg1"/>
                </a:solidFill>
              </a:rPr>
              <a:t>if (</a:t>
            </a:r>
            <a:r>
              <a:rPr lang="en-US" dirty="0" err="1">
                <a:solidFill>
                  <a:schemeClr val="bg1"/>
                </a:solidFill>
              </a:rPr>
              <a:t>reset_b</a:t>
            </a:r>
            <a:r>
              <a:rPr lang="en-US" dirty="0">
                <a:solidFill>
                  <a:schemeClr val="bg1"/>
                </a:solidFill>
              </a:rPr>
              <a:t> == 1’b0)         q&lt;= 0;</a:t>
            </a:r>
          </a:p>
          <a:p>
            <a:r>
              <a:rPr lang="en-US" dirty="0">
                <a:solidFill>
                  <a:schemeClr val="bg1"/>
                </a:solidFill>
              </a:rPr>
              <a:t>   else if (</a:t>
            </a:r>
            <a:r>
              <a:rPr lang="en-US" dirty="0" err="1">
                <a:solidFill>
                  <a:schemeClr val="bg1"/>
                </a:solidFill>
              </a:rPr>
              <a:t>set_b</a:t>
            </a:r>
            <a:r>
              <a:rPr lang="en-US" dirty="0">
                <a:solidFill>
                  <a:schemeClr val="bg1"/>
                </a:solidFill>
              </a:rPr>
              <a:t> == 1’b0)   q&lt;=1;</a:t>
            </a:r>
          </a:p>
          <a:p>
            <a:r>
              <a:rPr lang="en-US" dirty="0">
                <a:solidFill>
                  <a:schemeClr val="bg1"/>
                </a:solidFill>
              </a:rPr>
              <a:t>   else q &lt;= data;</a:t>
            </a:r>
          </a:p>
          <a:p>
            <a:r>
              <a:rPr lang="en-US" dirty="0">
                <a:solidFill>
                  <a:schemeClr val="bg1"/>
                </a:solidFill>
              </a:rPr>
              <a:t>end</a:t>
            </a:r>
          </a:p>
          <a:p>
            <a:r>
              <a:rPr lang="en-US" dirty="0" err="1">
                <a:solidFill>
                  <a:schemeClr val="bg1"/>
                </a:solidFill>
              </a:rPr>
              <a:t>endmodule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27163" y="570893"/>
            <a:ext cx="2516187" cy="3625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EXAMPALE: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27164" y="1239836"/>
            <a:ext cx="2725736" cy="160813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Explain the operation of the following Verilog code.</a:t>
            </a:r>
          </a:p>
        </p:txBody>
      </p:sp>
    </p:spTree>
    <p:extLst>
      <p:ext uri="{BB962C8B-B14F-4D97-AF65-F5344CB8AC3E}">
        <p14:creationId xmlns:p14="http://schemas.microsoft.com/office/powerpoint/2010/main" val="40566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20890" y="724316"/>
            <a:ext cx="5961256" cy="39703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module </a:t>
            </a:r>
            <a:r>
              <a:rPr lang="en-US" dirty="0" err="1">
                <a:solidFill>
                  <a:schemeClr val="bg1"/>
                </a:solidFill>
              </a:rPr>
              <a:t>df_behav</a:t>
            </a:r>
            <a:r>
              <a:rPr lang="en-US" dirty="0">
                <a:solidFill>
                  <a:schemeClr val="bg1"/>
                </a:solidFill>
              </a:rPr>
              <a:t> (q, </a:t>
            </a:r>
            <a:r>
              <a:rPr lang="en-US" dirty="0" err="1">
                <a:solidFill>
                  <a:schemeClr val="bg1"/>
                </a:solidFill>
              </a:rPr>
              <a:t>q_bar</a:t>
            </a:r>
            <a:r>
              <a:rPr lang="en-US" dirty="0">
                <a:solidFill>
                  <a:schemeClr val="bg1"/>
                </a:solidFill>
              </a:rPr>
              <a:t>, data, </a:t>
            </a:r>
            <a:r>
              <a:rPr lang="en-US" dirty="0" err="1">
                <a:solidFill>
                  <a:schemeClr val="bg1"/>
                </a:solidFill>
              </a:rPr>
              <a:t>set_b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reset_b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clk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input </a:t>
            </a:r>
            <a:r>
              <a:rPr lang="en-US" dirty="0" err="1">
                <a:solidFill>
                  <a:schemeClr val="bg1"/>
                </a:solidFill>
              </a:rPr>
              <a:t>clk</a:t>
            </a:r>
            <a:r>
              <a:rPr lang="en-US" dirty="0">
                <a:solidFill>
                  <a:schemeClr val="bg1"/>
                </a:solidFill>
              </a:rPr>
              <a:t>, data, </a:t>
            </a:r>
            <a:r>
              <a:rPr lang="en-US" dirty="0" err="1">
                <a:solidFill>
                  <a:schemeClr val="bg1"/>
                </a:solidFill>
              </a:rPr>
              <a:t>set_b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reset_b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output reg q, </a:t>
            </a:r>
          </a:p>
          <a:p>
            <a:r>
              <a:rPr lang="en-US" dirty="0">
                <a:solidFill>
                  <a:schemeClr val="bg1"/>
                </a:solidFill>
              </a:rPr>
              <a:t>output </a:t>
            </a:r>
            <a:r>
              <a:rPr lang="en-US" dirty="0" err="1">
                <a:solidFill>
                  <a:schemeClr val="bg1"/>
                </a:solidFill>
              </a:rPr>
              <a:t>q_bar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assign </a:t>
            </a:r>
            <a:r>
              <a:rPr lang="en-US" dirty="0" err="1">
                <a:solidFill>
                  <a:schemeClr val="bg1"/>
                </a:solidFill>
              </a:rPr>
              <a:t>q_bar</a:t>
            </a:r>
            <a:r>
              <a:rPr lang="en-US" dirty="0">
                <a:solidFill>
                  <a:schemeClr val="bg1"/>
                </a:solidFill>
              </a:rPr>
              <a:t> = !q;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always @ (</a:t>
            </a:r>
            <a:r>
              <a:rPr lang="en-US" dirty="0" err="1">
                <a:solidFill>
                  <a:schemeClr val="bg1"/>
                </a:solidFill>
              </a:rPr>
              <a:t>posedge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clk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negedge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set_b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negedge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reset_b</a:t>
            </a:r>
            <a:r>
              <a:rPr lang="en-US" dirty="0">
                <a:solidFill>
                  <a:schemeClr val="bg1"/>
                </a:solidFill>
              </a:rPr>
              <a:t>) </a:t>
            </a:r>
          </a:p>
          <a:p>
            <a:r>
              <a:rPr lang="en-US" dirty="0">
                <a:solidFill>
                  <a:schemeClr val="bg1"/>
                </a:solidFill>
              </a:rPr>
              <a:t>begin</a:t>
            </a:r>
          </a:p>
          <a:p>
            <a:r>
              <a:rPr lang="en-US" dirty="0">
                <a:solidFill>
                  <a:schemeClr val="bg1"/>
                </a:solidFill>
              </a:rPr>
              <a:t>if (</a:t>
            </a:r>
            <a:r>
              <a:rPr lang="en-US" dirty="0" err="1">
                <a:solidFill>
                  <a:schemeClr val="bg1"/>
                </a:solidFill>
              </a:rPr>
              <a:t>reset_b</a:t>
            </a:r>
            <a:r>
              <a:rPr lang="en-US" dirty="0">
                <a:solidFill>
                  <a:schemeClr val="bg1"/>
                </a:solidFill>
              </a:rPr>
              <a:t> == 1’b0)         q&lt;= 0;</a:t>
            </a:r>
          </a:p>
          <a:p>
            <a:r>
              <a:rPr lang="en-US" dirty="0">
                <a:solidFill>
                  <a:schemeClr val="bg1"/>
                </a:solidFill>
              </a:rPr>
              <a:t>   else if (</a:t>
            </a:r>
            <a:r>
              <a:rPr lang="en-US" dirty="0" err="1">
                <a:solidFill>
                  <a:schemeClr val="bg1"/>
                </a:solidFill>
              </a:rPr>
              <a:t>set_b</a:t>
            </a:r>
            <a:r>
              <a:rPr lang="en-US" dirty="0">
                <a:solidFill>
                  <a:schemeClr val="bg1"/>
                </a:solidFill>
              </a:rPr>
              <a:t> == 1’b0)   q&lt;=1;</a:t>
            </a:r>
          </a:p>
          <a:p>
            <a:r>
              <a:rPr lang="en-US" dirty="0">
                <a:solidFill>
                  <a:schemeClr val="bg1"/>
                </a:solidFill>
              </a:rPr>
              <a:t>   else q &lt;= data;</a:t>
            </a:r>
          </a:p>
          <a:p>
            <a:r>
              <a:rPr lang="en-US">
                <a:solidFill>
                  <a:schemeClr val="bg1"/>
                </a:solidFill>
              </a:rPr>
              <a:t>end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endmodule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27163" y="570893"/>
            <a:ext cx="2516187" cy="3625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EXAMPALE: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27164" y="1239836"/>
            <a:ext cx="2725736" cy="160813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Explain the operation of the following Verilog code.</a:t>
            </a:r>
          </a:p>
        </p:txBody>
      </p:sp>
    </p:spTree>
    <p:extLst>
      <p:ext uri="{BB962C8B-B14F-4D97-AF65-F5344CB8AC3E}">
        <p14:creationId xmlns:p14="http://schemas.microsoft.com/office/powerpoint/2010/main" val="45921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2516187" cy="3625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EXAMPALE: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4" y="1287461"/>
            <a:ext cx="2725736" cy="160813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Explain the operation of the following Verilog code.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1025" y="504825"/>
            <a:ext cx="6762750" cy="59093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module loop(CLOCK_50, A, out);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input                          CLOCK_50; </a:t>
            </a:r>
          </a:p>
          <a:p>
            <a:r>
              <a:rPr lang="en-US" dirty="0">
                <a:solidFill>
                  <a:schemeClr val="bg1"/>
                </a:solidFill>
              </a:rPr>
              <a:t>input               [15:0]   A; </a:t>
            </a:r>
          </a:p>
          <a:p>
            <a:r>
              <a:rPr lang="en-US" dirty="0">
                <a:solidFill>
                  <a:schemeClr val="bg1"/>
                </a:solidFill>
              </a:rPr>
              <a:t>output     reg   [15:0]   out;</a:t>
            </a:r>
          </a:p>
          <a:p>
            <a:r>
              <a:rPr lang="en-US" dirty="0">
                <a:solidFill>
                  <a:schemeClr val="bg1"/>
                </a:solidFill>
              </a:rPr>
              <a:t>reg                 [15:0]   r;</a:t>
            </a:r>
          </a:p>
          <a:p>
            <a:r>
              <a:rPr lang="en-US" dirty="0">
                <a:solidFill>
                  <a:schemeClr val="bg1"/>
                </a:solidFill>
              </a:rPr>
              <a:t>reg                 [4:0]     count;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initial out = 16'd0;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always @ (posedge CLOCK_50)</a:t>
            </a:r>
          </a:p>
          <a:p>
            <a:r>
              <a:rPr lang="en-US" dirty="0">
                <a:solidFill>
                  <a:schemeClr val="bg1"/>
                </a:solidFill>
              </a:rPr>
              <a:t>    begin</a:t>
            </a:r>
          </a:p>
          <a:p>
            <a:r>
              <a:rPr lang="en-US" dirty="0">
                <a:solidFill>
                  <a:schemeClr val="bg1"/>
                </a:solidFill>
              </a:rPr>
              <a:t>           r &lt;= A;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for(count = 0; count &lt;= 16'd15; count = count+1)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begin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if (count % 2 == 0) out [count] &lt;=   r[count];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else                       out [count] &lt;= ~r[count];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end</a:t>
            </a:r>
          </a:p>
          <a:p>
            <a:r>
              <a:rPr lang="en-US" dirty="0">
                <a:solidFill>
                  <a:schemeClr val="bg1"/>
                </a:solidFill>
              </a:rPr>
              <a:t>    end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endmodule</a:t>
            </a:r>
          </a:p>
        </p:txBody>
      </p:sp>
    </p:spTree>
    <p:extLst>
      <p:ext uri="{BB962C8B-B14F-4D97-AF65-F5344CB8AC3E}">
        <p14:creationId xmlns:p14="http://schemas.microsoft.com/office/powerpoint/2010/main" val="10434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16512" y="0"/>
            <a:ext cx="5648324" cy="67403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module loop(CLOCK_50, A, out);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input                     CLOCK_50;</a:t>
            </a:r>
          </a:p>
          <a:p>
            <a:r>
              <a:rPr lang="en-US" dirty="0">
                <a:solidFill>
                  <a:schemeClr val="bg1"/>
                </a:solidFill>
              </a:rPr>
              <a:t>input          [3:0]     A;</a:t>
            </a:r>
          </a:p>
          <a:p>
            <a:r>
              <a:rPr lang="en-US" dirty="0">
                <a:solidFill>
                  <a:schemeClr val="bg1"/>
                </a:solidFill>
              </a:rPr>
              <a:t>output reg  [5:0]     out;</a:t>
            </a:r>
          </a:p>
          <a:p>
            <a:r>
              <a:rPr lang="en-US" dirty="0">
                <a:solidFill>
                  <a:schemeClr val="bg1"/>
                </a:solidFill>
              </a:rPr>
              <a:t>reg            [3:0]     r, count;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initial </a:t>
            </a:r>
          </a:p>
          <a:p>
            <a:r>
              <a:rPr lang="en-US" dirty="0">
                <a:solidFill>
                  <a:schemeClr val="bg1"/>
                </a:solidFill>
              </a:rPr>
              <a:t>begin</a:t>
            </a:r>
          </a:p>
          <a:p>
            <a:r>
              <a:rPr lang="en-US" dirty="0">
                <a:solidFill>
                  <a:schemeClr val="bg1"/>
                </a:solidFill>
              </a:rPr>
              <a:t>     out    = 6’b00_0000;</a:t>
            </a:r>
          </a:p>
          <a:p>
            <a:r>
              <a:rPr lang="en-US" dirty="0">
                <a:solidFill>
                  <a:schemeClr val="bg1"/>
                </a:solidFill>
              </a:rPr>
              <a:t>     count = 4’d0;</a:t>
            </a:r>
          </a:p>
          <a:p>
            <a:r>
              <a:rPr lang="en-US" dirty="0">
                <a:solidFill>
                  <a:schemeClr val="bg1"/>
                </a:solidFill>
              </a:rPr>
              <a:t>     r       = 4’b0000;</a:t>
            </a:r>
          </a:p>
          <a:p>
            <a:r>
              <a:rPr lang="en-US" dirty="0">
                <a:solidFill>
                  <a:schemeClr val="bg1"/>
                </a:solidFill>
              </a:rPr>
              <a:t>end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always @(posedge CLOCK_50) </a:t>
            </a:r>
          </a:p>
          <a:p>
            <a:r>
              <a:rPr lang="en-US" dirty="0">
                <a:solidFill>
                  <a:schemeClr val="bg1"/>
                </a:solidFill>
              </a:rPr>
              <a:t>begin</a:t>
            </a:r>
          </a:p>
          <a:p>
            <a:r>
              <a:rPr lang="en-US" dirty="0">
                <a:solidFill>
                  <a:schemeClr val="bg1"/>
                </a:solidFill>
              </a:rPr>
              <a:t>     r &lt;= A;</a:t>
            </a:r>
          </a:p>
          <a:p>
            <a:r>
              <a:rPr lang="en-US" dirty="0">
                <a:solidFill>
                  <a:schemeClr val="bg1"/>
                </a:solidFill>
              </a:rPr>
              <a:t>     if (count &lt;= 4)</a:t>
            </a:r>
          </a:p>
          <a:p>
            <a:r>
              <a:rPr lang="en-US" dirty="0">
                <a:solidFill>
                  <a:schemeClr val="bg1"/>
                </a:solidFill>
              </a:rPr>
              <a:t>          begin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out    &lt;= out + r;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count &lt;= count + 1;</a:t>
            </a:r>
          </a:p>
          <a:p>
            <a:r>
              <a:rPr lang="en-US" dirty="0">
                <a:solidFill>
                  <a:schemeClr val="bg1"/>
                </a:solidFill>
              </a:rPr>
              <a:t>          end</a:t>
            </a:r>
          </a:p>
          <a:p>
            <a:r>
              <a:rPr lang="en-US" dirty="0">
                <a:solidFill>
                  <a:schemeClr val="bg1"/>
                </a:solidFill>
              </a:rPr>
              <a:t>     end</a:t>
            </a:r>
          </a:p>
          <a:p>
            <a:r>
              <a:rPr lang="en-US" dirty="0" err="1">
                <a:solidFill>
                  <a:schemeClr val="bg1"/>
                </a:solidFill>
              </a:rPr>
              <a:t>endmodule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27163" y="570893"/>
            <a:ext cx="2516187" cy="3625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EXAMPALE: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27164" y="1239836"/>
            <a:ext cx="2725736" cy="160813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Explain the operation of the following Verilog code.</a:t>
            </a:r>
          </a:p>
        </p:txBody>
      </p:sp>
    </p:spTree>
    <p:extLst>
      <p:ext uri="{BB962C8B-B14F-4D97-AF65-F5344CB8AC3E}">
        <p14:creationId xmlns:p14="http://schemas.microsoft.com/office/powerpoint/2010/main" val="3301186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797A7AED43E42894D4FB3EA797F3E" ma:contentTypeVersion="18" ma:contentTypeDescription="Create a new document." ma:contentTypeScope="" ma:versionID="4da9df1237377e7ce5f87593d2b1cae2">
  <xsd:schema xmlns:xsd="http://www.w3.org/2001/XMLSchema" xmlns:xs="http://www.w3.org/2001/XMLSchema" xmlns:p="http://schemas.microsoft.com/office/2006/metadata/properties" xmlns:ns2="82f5ac2c-bff7-4637-95ef-674425a46ad1" xmlns:ns3="c0c3f62b-6040-4734-a472-36047e629811" targetNamespace="http://schemas.microsoft.com/office/2006/metadata/properties" ma:root="true" ma:fieldsID="ade91b26723c7f4542144bfd9c2bbc3f" ns2:_="" ns3:_="">
    <xsd:import namespace="82f5ac2c-bff7-4637-95ef-674425a46ad1"/>
    <xsd:import namespace="c0c3f62b-6040-4734-a472-36047e629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f5ac2c-bff7-4637-95ef-674425a46a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c3f62b-6040-4734-a472-36047e629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e8793dc-df8e-41df-93cf-f44f7bff39d8}" ma:internalName="TaxCatchAll" ma:showField="CatchAllData" ma:web="c0c3f62b-6040-4734-a472-36047e6298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2f5ac2c-bff7-4637-95ef-674425a46ad1">
      <Terms xmlns="http://schemas.microsoft.com/office/infopath/2007/PartnerControls"/>
    </lcf76f155ced4ddcb4097134ff3c332f>
    <TaxCatchAll xmlns="c0c3f62b-6040-4734-a472-36047e629811" xsi:nil="true"/>
  </documentManagement>
</p:properties>
</file>

<file path=customXml/itemProps1.xml><?xml version="1.0" encoding="utf-8"?>
<ds:datastoreItem xmlns:ds="http://schemas.openxmlformats.org/officeDocument/2006/customXml" ds:itemID="{B8E1803E-AAB0-4E54-9ED1-295538A750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f5ac2c-bff7-4637-95ef-674425a46ad1"/>
    <ds:schemaRef ds:uri="c0c3f62b-6040-4734-a472-36047e6298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54D905-D291-4EF4-ACFB-B11DD48DC6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62A3FE-FEF8-4F29-BAAB-FCD183CEA3C5}">
  <ds:schemaRefs>
    <ds:schemaRef ds:uri="http://schemas.microsoft.com/office/2006/metadata/properties"/>
    <ds:schemaRef ds:uri="http://schemas.microsoft.com/office/infopath/2007/PartnerControls"/>
    <ds:schemaRef ds:uri="82f5ac2c-bff7-4637-95ef-674425a46ad1"/>
    <ds:schemaRef ds:uri="c0c3f62b-6040-4734-a472-36047e62981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2810</TotalTime>
  <Words>777</Words>
  <Application>Microsoft Office PowerPoint</Application>
  <PresentationFormat>Widescreen</PresentationFormat>
  <Paragraphs>143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Verilog Design   Introduction to Loops</vt:lpstr>
      <vt:lpstr>Loops in Verilog</vt:lpstr>
      <vt:lpstr>PowerPoint Presentation</vt:lpstr>
      <vt:lpstr>PowerPoint Presentation</vt:lpstr>
      <vt:lpstr>PowerPoint Presentation</vt:lpstr>
      <vt:lpstr>EXAMPALE:</vt:lpstr>
      <vt:lpstr>EXAMPALE:</vt:lpstr>
      <vt:lpstr>EXAMPALE:</vt:lpstr>
      <vt:lpstr>EXAMPALE:</vt:lpstr>
    </vt:vector>
  </TitlesOfParts>
  <Company>Penn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Methodologies &amp; Implementation Technologies</dc:title>
  <dc:creator>Nashwa Elaraby</dc:creator>
  <cp:lastModifiedBy>Lamin Jammeh</cp:lastModifiedBy>
  <cp:revision>142</cp:revision>
  <dcterms:created xsi:type="dcterms:W3CDTF">2017-01-18T16:00:31Z</dcterms:created>
  <dcterms:modified xsi:type="dcterms:W3CDTF">2024-06-18T08:54:26Z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0x010100C93797A7AED43E42894D4FB3EA797F3E</vt:lpwstr>
  </property>
</Properties>
</file>