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3" r:id="rId6"/>
    <p:sldId id="257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2C7D1-B9CB-F839-E036-172A753CB8E5}" v="5" dt="2024-03-20T15:53:15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4574" y="1303338"/>
            <a:ext cx="8791575" cy="1906587"/>
          </a:xfrm>
        </p:spPr>
        <p:txBody>
          <a:bodyPr>
            <a:normAutofit/>
          </a:bodyPr>
          <a:lstStyle/>
          <a:p>
            <a:r>
              <a:rPr lang="en-US" dirty="0"/>
              <a:t>Verilog Design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6.13. Synthesis of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7924" y="3544436"/>
            <a:ext cx="879157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EE417 Logic Design Using FPGAs</a:t>
            </a:r>
          </a:p>
        </p:txBody>
      </p:sp>
    </p:spTree>
    <p:extLst>
      <p:ext uri="{BB962C8B-B14F-4D97-AF65-F5344CB8AC3E}">
        <p14:creationId xmlns:p14="http://schemas.microsoft.com/office/powerpoint/2010/main" val="417560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452" y="143179"/>
            <a:ext cx="39461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6.13.1. Static Loops without embedded timing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684467" y="205563"/>
            <a:ext cx="7373880" cy="6538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959927" y="335845"/>
            <a:ext cx="69859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count_ones_a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reset);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 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[data_width-1: 0] data;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count, index;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temp;</a:t>
            </a:r>
          </a:p>
          <a:p>
            <a:pPr indent="342900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if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</a:t>
            </a:r>
          </a:p>
          <a:p>
            <a:pPr indent="1316038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 = 0;</a:t>
            </a:r>
          </a:p>
          <a:p>
            <a:pPr indent="1316038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pPr indent="1316038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 = data;</a:t>
            </a:r>
          </a:p>
          <a:p>
            <a:pPr indent="1374775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= 0; index &lt;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index = index + 1)                  </a:t>
            </a:r>
          </a:p>
          <a:p>
            <a:pPr indent="1374775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begin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count = count + temp[0];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temp = temp &gt;&gt; 1;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count;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ACF4E57-E1D0-44FF-AEDF-FBE39D69D336}"/>
              </a:ext>
            </a:extLst>
          </p:cNvPr>
          <p:cNvSpPr/>
          <p:nvPr/>
        </p:nvSpPr>
        <p:spPr>
          <a:xfrm>
            <a:off x="-1" y="1657657"/>
            <a:ext cx="5124554" cy="5007368"/>
          </a:xfrm>
          <a:prstGeom prst="cloudCallout">
            <a:avLst>
              <a:gd name="adj1" fmla="val 75045"/>
              <a:gd name="adj2" fmla="val 2073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Fixed number </a:t>
            </a:r>
            <a:r>
              <a:rPr lang="en-US" sz="2000" dirty="0"/>
              <a:t>of iterations within the for loop. (Depends on the fixed data width not the data values).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There is </a:t>
            </a:r>
            <a:r>
              <a:rPr lang="en-US" sz="2000" b="1" dirty="0"/>
              <a:t>no internal timing control </a:t>
            </a:r>
            <a:r>
              <a:rPr lang="en-US" sz="2000" dirty="0"/>
              <a:t>(no event-control expressions) within the loop.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Blocking assignments (combinational logic).</a:t>
            </a:r>
          </a:p>
        </p:txBody>
      </p:sp>
    </p:spTree>
    <p:extLst>
      <p:ext uri="{BB962C8B-B14F-4D97-AF65-F5344CB8AC3E}">
        <p14:creationId xmlns:p14="http://schemas.microsoft.com/office/powerpoint/2010/main" val="24030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177665" y="180924"/>
            <a:ext cx="7373880" cy="6538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40086" y="295113"/>
            <a:ext cx="69859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count_ones_a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reset);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 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[data_width-1: 0] data;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count, index;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temp;</a:t>
            </a:r>
          </a:p>
          <a:p>
            <a:pPr indent="342900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if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</a:t>
            </a:r>
          </a:p>
          <a:p>
            <a:pPr indent="1316038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 = 0;</a:t>
            </a:r>
          </a:p>
          <a:p>
            <a:pPr indent="1316038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pPr indent="1316038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temp = data;</a:t>
            </a:r>
          </a:p>
          <a:p>
            <a:pPr indent="1374775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= 0; index &lt;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index = index + 1)                  </a:t>
            </a:r>
          </a:p>
          <a:p>
            <a:pPr indent="1374775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begin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count = count + temp[0];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temp = temp &gt;&gt; 1;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count;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393968-B452-4A23-8D0F-88EE7610C329}"/>
              </a:ext>
            </a:extLst>
          </p:cNvPr>
          <p:cNvSpPr/>
          <p:nvPr/>
        </p:nvSpPr>
        <p:spPr>
          <a:xfrm>
            <a:off x="7021811" y="180924"/>
            <a:ext cx="5046312" cy="63224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8B6BD-66C7-4119-86BA-3D05BE2B7EA8}"/>
              </a:ext>
            </a:extLst>
          </p:cNvPr>
          <p:cNvSpPr txBox="1"/>
          <p:nvPr/>
        </p:nvSpPr>
        <p:spPr>
          <a:xfrm>
            <a:off x="7164430" y="354606"/>
            <a:ext cx="490369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unrolled loop 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count_ones_a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data,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reset);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 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[2:0]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[3: 0] data;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reset;</a:t>
            </a:r>
          </a:p>
          <a:p>
            <a:pPr indent="342900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[2:0] count;</a:t>
            </a:r>
          </a:p>
          <a:p>
            <a:pPr indent="342900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needs a FF to update at the     </a:t>
            </a:r>
          </a:p>
          <a:p>
            <a:pPr indent="342900"/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positive clock edge */</a:t>
            </a:r>
          </a:p>
          <a:p>
            <a:pPr indent="342900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if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(reset)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count;</a:t>
            </a:r>
          </a:p>
          <a:p>
            <a:pPr indent="342900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Combinational logic to add the data bits</a:t>
            </a:r>
          </a:p>
          <a:p>
            <a:pPr indent="342900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Four_bit_adder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M1    (count, data[3], data[2]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data[1], data[0]);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A2FA39B-6123-402B-A05C-C60983696774}"/>
              </a:ext>
            </a:extLst>
          </p:cNvPr>
          <p:cNvSpPr/>
          <p:nvPr/>
        </p:nvSpPr>
        <p:spPr>
          <a:xfrm>
            <a:off x="4875170" y="354606"/>
            <a:ext cx="2327564" cy="2344585"/>
          </a:xfrm>
          <a:prstGeom prst="cloudCallout">
            <a:avLst>
              <a:gd name="adj1" fmla="val -74941"/>
              <a:gd name="adj2" fmla="val 3768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and index will be eliminated by the synthesis tool.</a:t>
            </a:r>
          </a:p>
        </p:txBody>
      </p:sp>
    </p:spTree>
    <p:extLst>
      <p:ext uri="{BB962C8B-B14F-4D97-AF65-F5344CB8AC3E}">
        <p14:creationId xmlns:p14="http://schemas.microsoft.com/office/powerpoint/2010/main" val="23548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62060D-28F0-4E96-AE90-2E9D6573248A}"/>
              </a:ext>
            </a:extLst>
          </p:cNvPr>
          <p:cNvSpPr/>
          <p:nvPr/>
        </p:nvSpPr>
        <p:spPr>
          <a:xfrm>
            <a:off x="-281983" y="0"/>
            <a:ext cx="123566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AJFDQA0">
            <a:extLst>
              <a:ext uri="{FF2B5EF4-FFF2-40B4-BE49-F238E27FC236}">
                <a16:creationId xmlns:a16="http://schemas.microsoft.com/office/drawing/2014/main" id="{AC16FC8E-9A19-4E95-9F35-08C72934A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8"/>
          <a:stretch/>
        </p:blipFill>
        <p:spPr bwMode="auto">
          <a:xfrm>
            <a:off x="581889" y="182880"/>
            <a:ext cx="6845775" cy="667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14BEEE-E37B-4F48-A6CD-D8287EA5B6CF}"/>
              </a:ext>
            </a:extLst>
          </p:cNvPr>
          <p:cNvSpPr/>
          <p:nvPr/>
        </p:nvSpPr>
        <p:spPr>
          <a:xfrm>
            <a:off x="1202901" y="2772539"/>
            <a:ext cx="4728474" cy="3902581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A584E-A735-45ED-83CB-3EFFCF6CDD12}"/>
              </a:ext>
            </a:extLst>
          </p:cNvPr>
          <p:cNvSpPr txBox="1"/>
          <p:nvPr/>
        </p:nvSpPr>
        <p:spPr>
          <a:xfrm>
            <a:off x="6229656" y="2532937"/>
            <a:ext cx="293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Combinational Logic implementing the 4-bit adder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98197-B8B5-4EC3-9343-ED639BE11854}"/>
              </a:ext>
            </a:extLst>
          </p:cNvPr>
          <p:cNvSpPr txBox="1"/>
          <p:nvPr/>
        </p:nvSpPr>
        <p:spPr>
          <a:xfrm>
            <a:off x="7609406" y="4262164"/>
            <a:ext cx="2938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D-FF to update the three bits of the </a:t>
            </a:r>
            <a:r>
              <a:rPr lang="en-US" dirty="0" err="1">
                <a:solidFill>
                  <a:srgbClr val="0070C0"/>
                </a:solidFill>
              </a:rPr>
              <a:t>bit_count</a:t>
            </a:r>
            <a:r>
              <a:rPr lang="en-US" dirty="0">
                <a:solidFill>
                  <a:srgbClr val="0070C0"/>
                </a:solidFill>
              </a:rPr>
              <a:t> at the positive edge of the clock.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3FF4C8-49E9-4290-AD97-6F9AEF745D26}"/>
              </a:ext>
            </a:extLst>
          </p:cNvPr>
          <p:cNvSpPr/>
          <p:nvPr/>
        </p:nvSpPr>
        <p:spPr>
          <a:xfrm>
            <a:off x="2987692" y="806824"/>
            <a:ext cx="322729" cy="172611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CDAAB-AFE8-4E29-AFDF-6CCBC1F6A6C0}"/>
              </a:ext>
            </a:extLst>
          </p:cNvPr>
          <p:cNvSpPr txBox="1"/>
          <p:nvPr/>
        </p:nvSpPr>
        <p:spPr>
          <a:xfrm>
            <a:off x="7593102" y="206659"/>
            <a:ext cx="436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bit_count</a:t>
            </a:r>
            <a:r>
              <a:rPr lang="en-US" dirty="0">
                <a:solidFill>
                  <a:srgbClr val="FF0000"/>
                </a:solidFill>
              </a:rPr>
              <a:t> updates within the same clock cycle in which the loop executes (instantaneously) indicating the number of 1 bits in the updated data.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3F8201-86D0-4AF5-8433-FAA83C4DA965}"/>
              </a:ext>
            </a:extLst>
          </p:cNvPr>
          <p:cNvCxnSpPr/>
          <p:nvPr/>
        </p:nvCxnSpPr>
        <p:spPr>
          <a:xfrm>
            <a:off x="7007140" y="1496291"/>
            <a:ext cx="973078" cy="420526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DABCCA-57B7-4D9A-BE8E-3776EA190772}"/>
              </a:ext>
            </a:extLst>
          </p:cNvPr>
          <p:cNvSpPr txBox="1"/>
          <p:nvPr/>
        </p:nvSpPr>
        <p:spPr>
          <a:xfrm>
            <a:off x="8016887" y="1484232"/>
            <a:ext cx="353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Only final values are showing. (The intermediate steps don’t show)</a:t>
            </a:r>
          </a:p>
        </p:txBody>
      </p:sp>
    </p:spTree>
    <p:extLst>
      <p:ext uri="{BB962C8B-B14F-4D97-AF65-F5344CB8AC3E}">
        <p14:creationId xmlns:p14="http://schemas.microsoft.com/office/powerpoint/2010/main" val="97279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5D255-437B-4ECE-97E5-52964286B82A}"/>
              </a:ext>
            </a:extLst>
          </p:cNvPr>
          <p:cNvSpPr/>
          <p:nvPr/>
        </p:nvSpPr>
        <p:spPr>
          <a:xfrm>
            <a:off x="4892307" y="99483"/>
            <a:ext cx="7122029" cy="665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4414" y="236086"/>
            <a:ext cx="3788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6.13.2. Static Loops with embedded timing controls</a:t>
            </a:r>
          </a:p>
        </p:txBody>
      </p:sp>
      <p:pic>
        <p:nvPicPr>
          <p:cNvPr id="6" name="Picture 5" descr="AAJFDPY0">
            <a:extLst>
              <a:ext uri="{FF2B5EF4-FFF2-40B4-BE49-F238E27FC236}">
                <a16:creationId xmlns:a16="http://schemas.microsoft.com/office/drawing/2014/main" id="{7F31978F-9151-4378-9264-8BF517CD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86" y="292133"/>
            <a:ext cx="6383365" cy="61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65FF0-9FA5-469E-A29C-98BCDBA1924C}"/>
              </a:ext>
            </a:extLst>
          </p:cNvPr>
          <p:cNvSpPr txBox="1"/>
          <p:nvPr/>
        </p:nvSpPr>
        <p:spPr>
          <a:xfrm>
            <a:off x="1026867" y="2343139"/>
            <a:ext cx="3662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computational activity of the loop is </a:t>
            </a:r>
            <a:r>
              <a:rPr lang="en-US" sz="2400" dirty="0">
                <a:solidFill>
                  <a:srgbClr val="FFC000"/>
                </a:solidFill>
              </a:rPr>
              <a:t>synchronized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C000"/>
                </a:solidFill>
              </a:rPr>
              <a:t>distributed over one or more cycles of the clock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As a static loop, it executes for a fixed number of clock cycles, independently of the data. </a:t>
            </a: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D468A-4DB6-4B1A-88EB-7BDB6EC16E63}"/>
              </a:ext>
            </a:extLst>
          </p:cNvPr>
          <p:cNvGrpSpPr/>
          <p:nvPr/>
        </p:nvGrpSpPr>
        <p:grpSpPr>
          <a:xfrm>
            <a:off x="5083412" y="1478125"/>
            <a:ext cx="4818142" cy="2082494"/>
            <a:chOff x="5056094" y="1468346"/>
            <a:chExt cx="4818142" cy="208249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AB2375A-A4CB-476E-B1C2-38AA481B21CA}"/>
                </a:ext>
              </a:extLst>
            </p:cNvPr>
            <p:cNvSpPr/>
            <p:nvPr/>
          </p:nvSpPr>
          <p:spPr>
            <a:xfrm>
              <a:off x="6197475" y="1468346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8A269E-7133-4067-AC2E-A02356969586}"/>
                </a:ext>
              </a:extLst>
            </p:cNvPr>
            <p:cNvSpPr/>
            <p:nvPr/>
          </p:nvSpPr>
          <p:spPr>
            <a:xfrm>
              <a:off x="5056094" y="2797805"/>
              <a:ext cx="948629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53A416-C18A-4AF0-86AC-DA7D5F08702C}"/>
                </a:ext>
              </a:extLst>
            </p:cNvPr>
            <p:cNvSpPr/>
            <p:nvPr/>
          </p:nvSpPr>
          <p:spPr>
            <a:xfrm>
              <a:off x="7985943" y="1901087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F08AB6-3F21-4E34-854F-D6FC6FE5CF0D}"/>
                </a:ext>
              </a:extLst>
            </p:cNvPr>
            <p:cNvSpPr/>
            <p:nvPr/>
          </p:nvSpPr>
          <p:spPr>
            <a:xfrm>
              <a:off x="7784644" y="2846772"/>
              <a:ext cx="2089592" cy="669496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D9B1E4C-01CA-42CA-9527-142546BF1E88}"/>
              </a:ext>
            </a:extLst>
          </p:cNvPr>
          <p:cNvSpPr/>
          <p:nvPr/>
        </p:nvSpPr>
        <p:spPr>
          <a:xfrm>
            <a:off x="9801729" y="2129124"/>
            <a:ext cx="2089592" cy="669496"/>
          </a:xfrm>
          <a:prstGeom prst="ellipse">
            <a:avLst/>
          </a:prstGeom>
          <a:solidFill>
            <a:srgbClr val="B0F03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7733CA-0805-415B-A065-4434E592DA40}"/>
              </a:ext>
            </a:extLst>
          </p:cNvPr>
          <p:cNvSpPr/>
          <p:nvPr/>
        </p:nvSpPr>
        <p:spPr>
          <a:xfrm>
            <a:off x="9769909" y="3481942"/>
            <a:ext cx="2089592" cy="669496"/>
          </a:xfrm>
          <a:prstGeom prst="ellipse">
            <a:avLst/>
          </a:prstGeom>
          <a:solidFill>
            <a:srgbClr val="B0F03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6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5D255-437B-4ECE-97E5-52964286B82A}"/>
              </a:ext>
            </a:extLst>
          </p:cNvPr>
          <p:cNvSpPr/>
          <p:nvPr/>
        </p:nvSpPr>
        <p:spPr>
          <a:xfrm>
            <a:off x="4892307" y="99483"/>
            <a:ext cx="7122029" cy="665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4414" y="236086"/>
            <a:ext cx="3788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6.13.2. Static Loops with embedded timing controls</a:t>
            </a:r>
          </a:p>
        </p:txBody>
      </p:sp>
      <p:pic>
        <p:nvPicPr>
          <p:cNvPr id="6" name="Picture 5" descr="AAJFDPY0">
            <a:extLst>
              <a:ext uri="{FF2B5EF4-FFF2-40B4-BE49-F238E27FC236}">
                <a16:creationId xmlns:a16="http://schemas.microsoft.com/office/drawing/2014/main" id="{7F31978F-9151-4378-9264-8BF517CD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86" y="292133"/>
            <a:ext cx="6383365" cy="61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65FF0-9FA5-469E-A29C-98BCDBA1924C}"/>
              </a:ext>
            </a:extLst>
          </p:cNvPr>
          <p:cNvSpPr txBox="1"/>
          <p:nvPr/>
        </p:nvSpPr>
        <p:spPr>
          <a:xfrm>
            <a:off x="1026867" y="2343139"/>
            <a:ext cx="36624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loops can be </a:t>
            </a:r>
            <a:r>
              <a:rPr lang="en-US" sz="2800" b="1" dirty="0">
                <a:solidFill>
                  <a:srgbClr val="FFC000"/>
                </a:solidFill>
              </a:rPr>
              <a:t>unrolled</a:t>
            </a:r>
            <a:r>
              <a:rPr lang="en-US" sz="2800" b="1" dirty="0"/>
              <a:t> and controlled by a </a:t>
            </a:r>
            <a:r>
              <a:rPr lang="en-US" sz="2800" b="1" dirty="0">
                <a:solidFill>
                  <a:srgbClr val="FFC000"/>
                </a:solidFill>
              </a:rPr>
              <a:t>FSM</a:t>
            </a:r>
            <a:r>
              <a:rPr lang="en-US" sz="2800" b="1" dirty="0"/>
              <a:t> whose </a:t>
            </a:r>
            <a:r>
              <a:rPr lang="en-US" sz="2800" b="1" dirty="0">
                <a:solidFill>
                  <a:srgbClr val="FFC000"/>
                </a:solidFill>
              </a:rPr>
              <a:t>state transitions</a:t>
            </a:r>
            <a:r>
              <a:rPr lang="en-US" sz="2800" b="1" dirty="0"/>
              <a:t> correspond to the </a:t>
            </a:r>
            <a:r>
              <a:rPr lang="en-US" sz="2800" b="1" dirty="0">
                <a:solidFill>
                  <a:srgbClr val="FFC000"/>
                </a:solidFill>
              </a:rPr>
              <a:t>iterations</a:t>
            </a:r>
            <a:r>
              <a:rPr lang="en-US" sz="2800" b="1" dirty="0"/>
              <a:t> of the loop.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D468A-4DB6-4B1A-88EB-7BDB6EC16E63}"/>
              </a:ext>
            </a:extLst>
          </p:cNvPr>
          <p:cNvGrpSpPr/>
          <p:nvPr/>
        </p:nvGrpSpPr>
        <p:grpSpPr>
          <a:xfrm>
            <a:off x="5083412" y="1478125"/>
            <a:ext cx="4818142" cy="2082494"/>
            <a:chOff x="5056094" y="1468346"/>
            <a:chExt cx="4818142" cy="208249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AB2375A-A4CB-476E-B1C2-38AA481B21CA}"/>
                </a:ext>
              </a:extLst>
            </p:cNvPr>
            <p:cNvSpPr/>
            <p:nvPr/>
          </p:nvSpPr>
          <p:spPr>
            <a:xfrm>
              <a:off x="6197475" y="1468346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8A269E-7133-4067-AC2E-A02356969586}"/>
                </a:ext>
              </a:extLst>
            </p:cNvPr>
            <p:cNvSpPr/>
            <p:nvPr/>
          </p:nvSpPr>
          <p:spPr>
            <a:xfrm>
              <a:off x="5056094" y="2797805"/>
              <a:ext cx="948629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53A416-C18A-4AF0-86AC-DA7D5F08702C}"/>
                </a:ext>
              </a:extLst>
            </p:cNvPr>
            <p:cNvSpPr/>
            <p:nvPr/>
          </p:nvSpPr>
          <p:spPr>
            <a:xfrm>
              <a:off x="7985943" y="1901087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F08AB6-3F21-4E34-854F-D6FC6FE5CF0D}"/>
                </a:ext>
              </a:extLst>
            </p:cNvPr>
            <p:cNvSpPr/>
            <p:nvPr/>
          </p:nvSpPr>
          <p:spPr>
            <a:xfrm>
              <a:off x="7784644" y="2846772"/>
              <a:ext cx="2089592" cy="669496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D9B1E4C-01CA-42CA-9527-142546BF1E88}"/>
              </a:ext>
            </a:extLst>
          </p:cNvPr>
          <p:cNvSpPr/>
          <p:nvPr/>
        </p:nvSpPr>
        <p:spPr>
          <a:xfrm>
            <a:off x="9801729" y="2129124"/>
            <a:ext cx="2089592" cy="669496"/>
          </a:xfrm>
          <a:prstGeom prst="ellipse">
            <a:avLst/>
          </a:prstGeom>
          <a:solidFill>
            <a:srgbClr val="B0F03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7733CA-0805-415B-A065-4434E592DA40}"/>
              </a:ext>
            </a:extLst>
          </p:cNvPr>
          <p:cNvSpPr/>
          <p:nvPr/>
        </p:nvSpPr>
        <p:spPr>
          <a:xfrm>
            <a:off x="9769909" y="3481942"/>
            <a:ext cx="2089592" cy="669496"/>
          </a:xfrm>
          <a:prstGeom prst="ellipse">
            <a:avLst/>
          </a:prstGeom>
          <a:solidFill>
            <a:srgbClr val="B0F03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452" y="143179"/>
            <a:ext cx="39461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6.13.2. Static Loops with embedded timing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684467" y="58847"/>
            <a:ext cx="7373880" cy="6740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945257" y="197346"/>
            <a:ext cx="69859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count_ones_b0 #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3)(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output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[data_width-1: 0]   data;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);</a:t>
            </a:r>
          </a:p>
          <a:p>
            <a:pPr indent="284163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[count_width-1: 0] count,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  temp;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index;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machine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index = 0; temp = data;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forever @ 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&lt; data_width-1)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count = count + temp[0];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temp = temp &gt;&gt; 1;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index = index + 1;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 + temp[0];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ACF4E57-E1D0-44FF-AEDF-FBE39D69D336}"/>
              </a:ext>
            </a:extLst>
          </p:cNvPr>
          <p:cNvSpPr/>
          <p:nvPr/>
        </p:nvSpPr>
        <p:spPr>
          <a:xfrm>
            <a:off x="133653" y="1995056"/>
            <a:ext cx="4022711" cy="3222404"/>
          </a:xfrm>
          <a:prstGeom prst="cloudCallout">
            <a:avLst>
              <a:gd name="adj1" fmla="val 93152"/>
              <a:gd name="adj2" fmla="val 1233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same example counting the number of ones in the data, using the </a:t>
            </a:r>
            <a:r>
              <a:rPr lang="en-US" sz="2400" b="1" dirty="0">
                <a:solidFill>
                  <a:srgbClr val="FFFF00"/>
                </a:solidFill>
              </a:rPr>
              <a:t>forever</a:t>
            </a:r>
            <a:r>
              <a:rPr lang="en-US" sz="2400" dirty="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40068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684467" y="58847"/>
            <a:ext cx="7373880" cy="6740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945257" y="197346"/>
            <a:ext cx="69859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count_ones_b0 #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3)(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output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[data_width-1: 0]   data;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);</a:t>
            </a:r>
          </a:p>
          <a:p>
            <a:pPr indent="284163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[count_width-1: 0] count,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  temp;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index;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machine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index = 0; temp = data;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forever @ 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&lt; data_width-1)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count = count + temp[0];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temp = temp &gt;&gt; 1;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index = index + 1;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 + temp[0];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3E2D9-20D1-45A3-A57B-09526FA09D2C}"/>
              </a:ext>
            </a:extLst>
          </p:cNvPr>
          <p:cNvSpPr/>
          <p:nvPr/>
        </p:nvSpPr>
        <p:spPr>
          <a:xfrm>
            <a:off x="376518" y="165308"/>
            <a:ext cx="10263773" cy="2577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AJFDQB0">
            <a:extLst>
              <a:ext uri="{FF2B5EF4-FFF2-40B4-BE49-F238E27FC236}">
                <a16:creationId xmlns:a16="http://schemas.microsoft.com/office/drawing/2014/main" id="{63813EA1-60FB-47C3-AB68-E82B20658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3792"/>
          <a:stretch/>
        </p:blipFill>
        <p:spPr bwMode="auto">
          <a:xfrm>
            <a:off x="699269" y="303807"/>
            <a:ext cx="823118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BC733F-91BC-4B4F-946E-7E14191BB27C}"/>
              </a:ext>
            </a:extLst>
          </p:cNvPr>
          <p:cNvSpPr txBox="1"/>
          <p:nvPr/>
        </p:nvSpPr>
        <p:spPr>
          <a:xfrm>
            <a:off x="5305476" y="36673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@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posedge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clk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35E1B-8CF4-4AA7-9D12-891FF5746051}"/>
              </a:ext>
            </a:extLst>
          </p:cNvPr>
          <p:cNvSpPr/>
          <p:nvPr/>
        </p:nvSpPr>
        <p:spPr>
          <a:xfrm>
            <a:off x="337399" y="2696268"/>
            <a:ext cx="4572000" cy="1995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0478DE-E1EC-400C-8C03-F7E34F1EAFF0}"/>
              </a:ext>
            </a:extLst>
          </p:cNvPr>
          <p:cNvCxnSpPr/>
          <p:nvPr/>
        </p:nvCxnSpPr>
        <p:spPr>
          <a:xfrm flipV="1">
            <a:off x="1300697" y="1887478"/>
            <a:ext cx="1271359" cy="1892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63ABD2-C6FE-4BCB-B9B5-C071897D41BC}"/>
              </a:ext>
            </a:extLst>
          </p:cNvPr>
          <p:cNvSpPr txBox="1"/>
          <p:nvPr/>
        </p:nvSpPr>
        <p:spPr>
          <a:xfrm>
            <a:off x="353722" y="3395401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0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C3661A-718F-46D6-8C4B-BB2DD9FA338F}"/>
              </a:ext>
            </a:extLst>
          </p:cNvPr>
          <p:cNvCxnSpPr>
            <a:cxnSpLocks/>
          </p:cNvCxnSpPr>
          <p:nvPr/>
        </p:nvCxnSpPr>
        <p:spPr>
          <a:xfrm flipV="1">
            <a:off x="1417239" y="1882440"/>
            <a:ext cx="1490576" cy="2216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F1B9AD-8C37-4205-A3FE-7B8F895B4B3C}"/>
              </a:ext>
            </a:extLst>
          </p:cNvPr>
          <p:cNvSpPr txBox="1"/>
          <p:nvPr/>
        </p:nvSpPr>
        <p:spPr>
          <a:xfrm>
            <a:off x="1000799" y="4098980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1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EB9B72-38D8-40FB-B309-E4E897188D84}"/>
              </a:ext>
            </a:extLst>
          </p:cNvPr>
          <p:cNvCxnSpPr/>
          <p:nvPr/>
        </p:nvCxnSpPr>
        <p:spPr>
          <a:xfrm flipV="1">
            <a:off x="1915164" y="1887478"/>
            <a:ext cx="1271359" cy="1892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B5F480-E031-4381-BB29-7D4E9D9FA7E5}"/>
              </a:ext>
            </a:extLst>
          </p:cNvPr>
          <p:cNvSpPr txBox="1"/>
          <p:nvPr/>
        </p:nvSpPr>
        <p:spPr>
          <a:xfrm>
            <a:off x="1602227" y="3729648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2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21CF6F-26F6-4626-BCB1-5DE21271FDE2}"/>
              </a:ext>
            </a:extLst>
          </p:cNvPr>
          <p:cNvCxnSpPr>
            <a:cxnSpLocks/>
          </p:cNvCxnSpPr>
          <p:nvPr/>
        </p:nvCxnSpPr>
        <p:spPr>
          <a:xfrm flipV="1">
            <a:off x="2497078" y="1871657"/>
            <a:ext cx="982837" cy="1577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6344B5-E117-46CA-B716-C17B9CD17AF3}"/>
              </a:ext>
            </a:extLst>
          </p:cNvPr>
          <p:cNvSpPr txBox="1"/>
          <p:nvPr/>
        </p:nvSpPr>
        <p:spPr>
          <a:xfrm>
            <a:off x="2204503" y="3360316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3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5A1CD-B1D0-4544-9F5F-4C935BD8B4AD}"/>
              </a:ext>
            </a:extLst>
          </p:cNvPr>
          <p:cNvCxnSpPr/>
          <p:nvPr/>
        </p:nvCxnSpPr>
        <p:spPr>
          <a:xfrm flipH="1" flipV="1">
            <a:off x="3770066" y="1930339"/>
            <a:ext cx="2449810" cy="36978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DDCC42-676D-4D1A-833F-E8BBAB947823}"/>
              </a:ext>
            </a:extLst>
          </p:cNvPr>
          <p:cNvSpPr txBox="1"/>
          <p:nvPr/>
        </p:nvSpPr>
        <p:spPr>
          <a:xfrm>
            <a:off x="3822216" y="3821981"/>
            <a:ext cx="171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bit_count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count+temp</a:t>
            </a:r>
            <a:r>
              <a:rPr lang="en-US" dirty="0">
                <a:solidFill>
                  <a:srgbClr val="0070C0"/>
                </a:solidFill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71535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452" y="143179"/>
            <a:ext cx="39461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6.13.2. Static Loops with embedded timing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684467" y="0"/>
            <a:ext cx="737388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935478" y="117693"/>
            <a:ext cx="69859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count_ones_b1 #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3)(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output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[data_width-1: 0]   data;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);</a:t>
            </a:r>
          </a:p>
          <a:p>
            <a:pPr indent="284163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[count_width-1: 0] count,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  temp;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index;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machine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else begin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index = 0; temp = data; </a:t>
            </a:r>
          </a:p>
          <a:p>
            <a:pPr indent="342900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while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&lt; data_width-1)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(index &lt;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)&amp;&amp; (temp[0]))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count = count + 1;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temp = temp &gt;&gt; 1;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index = index + 1;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else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ACF4E57-E1D0-44FF-AEDF-FBE39D69D336}"/>
              </a:ext>
            </a:extLst>
          </p:cNvPr>
          <p:cNvSpPr/>
          <p:nvPr/>
        </p:nvSpPr>
        <p:spPr>
          <a:xfrm>
            <a:off x="133653" y="1995056"/>
            <a:ext cx="4022711" cy="3222404"/>
          </a:xfrm>
          <a:prstGeom prst="cloudCallout">
            <a:avLst>
              <a:gd name="adj1" fmla="val 93152"/>
              <a:gd name="adj2" fmla="val 1233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same example counting the number of ones in the data, using the </a:t>
            </a:r>
            <a:r>
              <a:rPr lang="en-US" sz="2400" b="1" dirty="0">
                <a:solidFill>
                  <a:srgbClr val="FFFF00"/>
                </a:solidFill>
              </a:rPr>
              <a:t>while</a:t>
            </a:r>
            <a:r>
              <a:rPr lang="en-US" sz="2400" dirty="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245387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684467" y="58847"/>
            <a:ext cx="7373880" cy="6740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945257" y="197346"/>
            <a:ext cx="69859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count_ones_b0 #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3)(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output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[data_width-1: 0]   data;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);</a:t>
            </a:r>
          </a:p>
          <a:p>
            <a:pPr indent="284163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[count_width-1: 0] count,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  temp;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index; </a:t>
            </a:r>
            <a:endParaRPr lang="en-US" sz="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machine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else begin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index = 0; temp = data; </a:t>
            </a:r>
          </a:p>
          <a:p>
            <a:pPr indent="342900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while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&lt; data_width-1)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(index &lt;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)&amp;&amp; (temp[0]))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count = count + 1;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temp = temp &gt;&gt; 1;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index = index + 1;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machine;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else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3E2D9-20D1-45A3-A57B-09526FA09D2C}"/>
              </a:ext>
            </a:extLst>
          </p:cNvPr>
          <p:cNvSpPr/>
          <p:nvPr/>
        </p:nvSpPr>
        <p:spPr>
          <a:xfrm>
            <a:off x="224934" y="68958"/>
            <a:ext cx="10415358" cy="26986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AJFDQB0">
            <a:extLst>
              <a:ext uri="{FF2B5EF4-FFF2-40B4-BE49-F238E27FC236}">
                <a16:creationId xmlns:a16="http://schemas.microsoft.com/office/drawing/2014/main" id="{63813EA1-60FB-47C3-AB68-E82B20658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7" b="24052"/>
          <a:stretch/>
        </p:blipFill>
        <p:spPr bwMode="auto">
          <a:xfrm>
            <a:off x="665040" y="44508"/>
            <a:ext cx="8231187" cy="265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BC733F-91BC-4B4F-946E-7E14191BB27C}"/>
              </a:ext>
            </a:extLst>
          </p:cNvPr>
          <p:cNvSpPr txBox="1"/>
          <p:nvPr/>
        </p:nvSpPr>
        <p:spPr>
          <a:xfrm>
            <a:off x="5305476" y="1973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@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b="1" dirty="0" err="1">
                <a:solidFill>
                  <a:srgbClr val="00B050"/>
                </a:solidFill>
              </a:rPr>
              <a:t>posedge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clk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935E1B-8CF4-4AA7-9D12-891FF5746051}"/>
              </a:ext>
            </a:extLst>
          </p:cNvPr>
          <p:cNvSpPr/>
          <p:nvPr/>
        </p:nvSpPr>
        <p:spPr>
          <a:xfrm>
            <a:off x="224934" y="2710235"/>
            <a:ext cx="4684465" cy="1995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0478DE-E1EC-400C-8C03-F7E34F1EAFF0}"/>
              </a:ext>
            </a:extLst>
          </p:cNvPr>
          <p:cNvCxnSpPr>
            <a:cxnSpLocks/>
          </p:cNvCxnSpPr>
          <p:nvPr/>
        </p:nvCxnSpPr>
        <p:spPr>
          <a:xfrm flipV="1">
            <a:off x="1300697" y="1659430"/>
            <a:ext cx="1220864" cy="2120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63ABD2-C6FE-4BCB-B9B5-C071897D41BC}"/>
              </a:ext>
            </a:extLst>
          </p:cNvPr>
          <p:cNvSpPr txBox="1"/>
          <p:nvPr/>
        </p:nvSpPr>
        <p:spPr>
          <a:xfrm>
            <a:off x="451111" y="3101920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0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C3661A-718F-46D6-8C4B-BB2DD9FA338F}"/>
              </a:ext>
            </a:extLst>
          </p:cNvPr>
          <p:cNvCxnSpPr>
            <a:cxnSpLocks/>
          </p:cNvCxnSpPr>
          <p:nvPr/>
        </p:nvCxnSpPr>
        <p:spPr>
          <a:xfrm flipV="1">
            <a:off x="1417239" y="1658396"/>
            <a:ext cx="1387486" cy="24405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F1B9AD-8C37-4205-A3FE-7B8F895B4B3C}"/>
              </a:ext>
            </a:extLst>
          </p:cNvPr>
          <p:cNvSpPr txBox="1"/>
          <p:nvPr/>
        </p:nvSpPr>
        <p:spPr>
          <a:xfrm>
            <a:off x="1000799" y="4098980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1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EB9B72-38D8-40FB-B309-E4E897188D84}"/>
              </a:ext>
            </a:extLst>
          </p:cNvPr>
          <p:cNvCxnSpPr>
            <a:cxnSpLocks/>
          </p:cNvCxnSpPr>
          <p:nvPr/>
        </p:nvCxnSpPr>
        <p:spPr>
          <a:xfrm flipV="1">
            <a:off x="1915164" y="1648647"/>
            <a:ext cx="1201294" cy="2131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B5F480-E031-4381-BB29-7D4E9D9FA7E5}"/>
              </a:ext>
            </a:extLst>
          </p:cNvPr>
          <p:cNvSpPr txBox="1"/>
          <p:nvPr/>
        </p:nvSpPr>
        <p:spPr>
          <a:xfrm>
            <a:off x="1602227" y="3729648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2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21CF6F-26F6-4626-BCB1-5DE21271FDE2}"/>
              </a:ext>
            </a:extLst>
          </p:cNvPr>
          <p:cNvCxnSpPr>
            <a:cxnSpLocks/>
          </p:cNvCxnSpPr>
          <p:nvPr/>
        </p:nvCxnSpPr>
        <p:spPr>
          <a:xfrm flipV="1">
            <a:off x="2497078" y="1648647"/>
            <a:ext cx="908719" cy="1800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6344B5-E117-46CA-B716-C17B9CD17AF3}"/>
              </a:ext>
            </a:extLst>
          </p:cNvPr>
          <p:cNvSpPr txBox="1"/>
          <p:nvPr/>
        </p:nvSpPr>
        <p:spPr>
          <a:xfrm>
            <a:off x="2204503" y="3360316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3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5A1CD-B1D0-4544-9F5F-4C935BD8B4AD}"/>
              </a:ext>
            </a:extLst>
          </p:cNvPr>
          <p:cNvCxnSpPr>
            <a:cxnSpLocks/>
          </p:cNvCxnSpPr>
          <p:nvPr/>
        </p:nvCxnSpPr>
        <p:spPr>
          <a:xfrm flipH="1" flipV="1">
            <a:off x="3730535" y="2548807"/>
            <a:ext cx="2489341" cy="307939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DDCC42-676D-4D1A-833F-E8BBAB947823}"/>
              </a:ext>
            </a:extLst>
          </p:cNvPr>
          <p:cNvSpPr txBox="1"/>
          <p:nvPr/>
        </p:nvSpPr>
        <p:spPr>
          <a:xfrm>
            <a:off x="3360527" y="4205880"/>
            <a:ext cx="224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bit_count</a:t>
            </a:r>
            <a:r>
              <a:rPr lang="en-US" dirty="0">
                <a:solidFill>
                  <a:srgbClr val="0070C0"/>
                </a:solidFill>
              </a:rPr>
              <a:t> = count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01DDDA-C970-48A1-B88E-280C73FD4FE8}"/>
              </a:ext>
            </a:extLst>
          </p:cNvPr>
          <p:cNvCxnSpPr>
            <a:cxnSpLocks/>
          </p:cNvCxnSpPr>
          <p:nvPr/>
        </p:nvCxnSpPr>
        <p:spPr>
          <a:xfrm flipV="1">
            <a:off x="2995823" y="1646321"/>
            <a:ext cx="734712" cy="143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3BD3B4-D3A5-4201-A0FC-9AF8C88D943F}"/>
              </a:ext>
            </a:extLst>
          </p:cNvPr>
          <p:cNvSpPr txBox="1"/>
          <p:nvPr/>
        </p:nvSpPr>
        <p:spPr>
          <a:xfrm>
            <a:off x="2996330" y="2965564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4 </a:t>
            </a:r>
          </a:p>
        </p:txBody>
      </p:sp>
    </p:spTree>
    <p:extLst>
      <p:ext uri="{BB962C8B-B14F-4D97-AF65-F5344CB8AC3E}">
        <p14:creationId xmlns:p14="http://schemas.microsoft.com/office/powerpoint/2010/main" val="1660293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452" y="143179"/>
            <a:ext cx="39461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6.13.2. Static Loops with embedded timing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684467" y="0"/>
            <a:ext cx="737388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935478" y="117693"/>
            <a:ext cx="69859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count_ones_b2 #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3)(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output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[data_width-1: 0]   data;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);</a:t>
            </a:r>
          </a:p>
          <a:p>
            <a:pPr indent="284163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[count_width-1: 0] count,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  temp;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index;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machine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= 0; index &lt;=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index = index +1)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indent="342900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@ 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machine;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== 0)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begin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temp = data;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&lt;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count = count + temp[0];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temp = temp &gt;&gt;1;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else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 + temp[0];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ACF4E57-E1D0-44FF-AEDF-FBE39D69D336}"/>
              </a:ext>
            </a:extLst>
          </p:cNvPr>
          <p:cNvSpPr/>
          <p:nvPr/>
        </p:nvSpPr>
        <p:spPr>
          <a:xfrm>
            <a:off x="133653" y="1995056"/>
            <a:ext cx="4022711" cy="3222404"/>
          </a:xfrm>
          <a:prstGeom prst="cloudCallout">
            <a:avLst>
              <a:gd name="adj1" fmla="val 74311"/>
              <a:gd name="adj2" fmla="val -800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same example counting the number of ones in the data, using the </a:t>
            </a:r>
            <a:r>
              <a:rPr lang="en-US" sz="2400" b="1" dirty="0">
                <a:solidFill>
                  <a:srgbClr val="FFFF00"/>
                </a:solidFill>
              </a:rPr>
              <a:t>for</a:t>
            </a:r>
            <a:r>
              <a:rPr lang="en-US" sz="2400" dirty="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8726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48FD4-0639-40B8-B0EF-F0753CAFAA81}"/>
              </a:ext>
            </a:extLst>
          </p:cNvPr>
          <p:cNvSpPr txBox="1"/>
          <p:nvPr/>
        </p:nvSpPr>
        <p:spPr>
          <a:xfrm>
            <a:off x="1563276" y="626918"/>
            <a:ext cx="100696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6.13 SYNTHESIS of LOOPS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800" b="1" dirty="0">
                <a:solidFill>
                  <a:srgbClr val="FFFF00"/>
                </a:solidFill>
              </a:rPr>
              <a:t>Types of Loops: Static versus </a:t>
            </a:r>
            <a:r>
              <a:rPr lang="en-US" sz="2800" b="1" dirty="0" err="1">
                <a:solidFill>
                  <a:srgbClr val="FFFF00"/>
                </a:solidFill>
              </a:rPr>
              <a:t>nonstatic</a:t>
            </a:r>
            <a:r>
              <a:rPr lang="en-US" sz="2800" b="1" dirty="0">
                <a:solidFill>
                  <a:srgbClr val="FFFF00"/>
                </a:solidFill>
              </a:rPr>
              <a:t> loops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                             Loops with or without Embedded timing control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                             Synthesizable versus </a:t>
            </a:r>
            <a:r>
              <a:rPr lang="en-US" sz="2800" b="1" dirty="0" err="1">
                <a:solidFill>
                  <a:srgbClr val="FFFF00"/>
                </a:solidFill>
              </a:rPr>
              <a:t>Nonsynthesizable</a:t>
            </a:r>
            <a:r>
              <a:rPr lang="en-US" sz="2800" b="1" dirty="0">
                <a:solidFill>
                  <a:srgbClr val="FFFF00"/>
                </a:solidFill>
              </a:rPr>
              <a:t> loops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800" b="1" dirty="0"/>
              <a:t>Static Loops without embedded timing controls</a:t>
            </a:r>
          </a:p>
          <a:p>
            <a:pPr marL="342900" indent="-342900">
              <a:buFontTx/>
              <a:buChar char="-"/>
            </a:pPr>
            <a:r>
              <a:rPr lang="en-US" sz="2800" b="1" dirty="0"/>
              <a:t>Static Loops with embedded timing controls</a:t>
            </a:r>
          </a:p>
          <a:p>
            <a:pPr marL="342900" indent="-342900">
              <a:buFontTx/>
              <a:buChar char="-"/>
            </a:pPr>
            <a:r>
              <a:rPr lang="en-US" sz="2800" b="1" dirty="0" err="1"/>
              <a:t>Nonstatic</a:t>
            </a:r>
            <a:r>
              <a:rPr lang="en-US" sz="2800" b="1" dirty="0"/>
              <a:t> Loops with embedded timing controls</a:t>
            </a:r>
          </a:p>
          <a:p>
            <a:pPr marL="342900" indent="-342900">
              <a:buFontTx/>
              <a:buChar char="-"/>
            </a:pPr>
            <a:r>
              <a:rPr lang="en-US" sz="2800" b="1" dirty="0" err="1"/>
              <a:t>Nonstatic</a:t>
            </a:r>
            <a:r>
              <a:rPr lang="en-US" sz="2800" b="1" dirty="0"/>
              <a:t> Loops without embedded timing controls</a:t>
            </a:r>
          </a:p>
          <a:p>
            <a:pPr marL="342900" indent="-342900">
              <a:buFontTx/>
              <a:buChar char="-"/>
            </a:pPr>
            <a:r>
              <a:rPr lang="en-US" sz="2800" b="1" dirty="0" err="1"/>
              <a:t>Unsynthesizable</a:t>
            </a:r>
            <a:r>
              <a:rPr lang="en-US" sz="2800" b="1" dirty="0"/>
              <a:t> loops (Replace them with FSM)</a:t>
            </a:r>
          </a:p>
        </p:txBody>
      </p:sp>
    </p:spTree>
    <p:extLst>
      <p:ext uri="{BB962C8B-B14F-4D97-AF65-F5344CB8AC3E}">
        <p14:creationId xmlns:p14="http://schemas.microsoft.com/office/powerpoint/2010/main" val="381767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684467" y="58847"/>
            <a:ext cx="7373880" cy="6740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945257" y="197346"/>
            <a:ext cx="69859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count_ones_b0 #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3)(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output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[data_width-1: 0]   data;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);</a:t>
            </a:r>
          </a:p>
          <a:p>
            <a:pPr indent="284163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[count_width-1: 0] count,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  temp;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index; </a:t>
            </a:r>
            <a:endParaRPr lang="en-US" sz="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endParaRPr 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machine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for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= 0; index &lt;=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index = index +1)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indent="342900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@ 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machine;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== 0)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begin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temp = data;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&lt;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count = count + temp[0]; 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temp = temp &gt;&gt;1;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else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 + temp[0];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3E2D9-20D1-45A3-A57B-09526FA09D2C}"/>
              </a:ext>
            </a:extLst>
          </p:cNvPr>
          <p:cNvSpPr/>
          <p:nvPr/>
        </p:nvSpPr>
        <p:spPr>
          <a:xfrm>
            <a:off x="224934" y="58847"/>
            <a:ext cx="10415358" cy="27344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AAJFDQB0">
            <a:extLst>
              <a:ext uri="{FF2B5EF4-FFF2-40B4-BE49-F238E27FC236}">
                <a16:creationId xmlns:a16="http://schemas.microsoft.com/office/drawing/2014/main" id="{63813EA1-60FB-47C3-AB68-E82B20658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4" b="9453"/>
          <a:stretch/>
        </p:blipFill>
        <p:spPr bwMode="auto">
          <a:xfrm>
            <a:off x="575624" y="213183"/>
            <a:ext cx="8231187" cy="265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935E1B-8CF4-4AA7-9D12-891FF5746051}"/>
              </a:ext>
            </a:extLst>
          </p:cNvPr>
          <p:cNvSpPr/>
          <p:nvPr/>
        </p:nvSpPr>
        <p:spPr>
          <a:xfrm>
            <a:off x="224934" y="2710235"/>
            <a:ext cx="4684465" cy="19950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0478DE-E1EC-400C-8C03-F7E34F1EAFF0}"/>
              </a:ext>
            </a:extLst>
          </p:cNvPr>
          <p:cNvCxnSpPr>
            <a:cxnSpLocks/>
          </p:cNvCxnSpPr>
          <p:nvPr/>
        </p:nvCxnSpPr>
        <p:spPr>
          <a:xfrm flipV="1">
            <a:off x="1242017" y="1317131"/>
            <a:ext cx="1220864" cy="2120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63ABD2-C6FE-4BCB-B9B5-C071897D41BC}"/>
              </a:ext>
            </a:extLst>
          </p:cNvPr>
          <p:cNvSpPr txBox="1"/>
          <p:nvPr/>
        </p:nvSpPr>
        <p:spPr>
          <a:xfrm>
            <a:off x="392431" y="2759621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0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C3661A-718F-46D6-8C4B-BB2DD9FA338F}"/>
              </a:ext>
            </a:extLst>
          </p:cNvPr>
          <p:cNvCxnSpPr>
            <a:cxnSpLocks/>
          </p:cNvCxnSpPr>
          <p:nvPr/>
        </p:nvCxnSpPr>
        <p:spPr>
          <a:xfrm flipV="1">
            <a:off x="1358559" y="1316097"/>
            <a:ext cx="1387486" cy="24405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F1B9AD-8C37-4205-A3FE-7B8F895B4B3C}"/>
              </a:ext>
            </a:extLst>
          </p:cNvPr>
          <p:cNvSpPr txBox="1"/>
          <p:nvPr/>
        </p:nvSpPr>
        <p:spPr>
          <a:xfrm>
            <a:off x="942119" y="3756681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1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EB9B72-38D8-40FB-B309-E4E897188D84}"/>
              </a:ext>
            </a:extLst>
          </p:cNvPr>
          <p:cNvCxnSpPr>
            <a:cxnSpLocks/>
          </p:cNvCxnSpPr>
          <p:nvPr/>
        </p:nvCxnSpPr>
        <p:spPr>
          <a:xfrm flipV="1">
            <a:off x="1856484" y="1306348"/>
            <a:ext cx="1201294" cy="2131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AB5F480-E031-4381-BB29-7D4E9D9FA7E5}"/>
              </a:ext>
            </a:extLst>
          </p:cNvPr>
          <p:cNvSpPr txBox="1"/>
          <p:nvPr/>
        </p:nvSpPr>
        <p:spPr>
          <a:xfrm>
            <a:off x="1543547" y="3387349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2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21CF6F-26F6-4626-BCB1-5DE21271FDE2}"/>
              </a:ext>
            </a:extLst>
          </p:cNvPr>
          <p:cNvCxnSpPr>
            <a:cxnSpLocks/>
          </p:cNvCxnSpPr>
          <p:nvPr/>
        </p:nvCxnSpPr>
        <p:spPr>
          <a:xfrm flipV="1">
            <a:off x="2438398" y="1306348"/>
            <a:ext cx="908719" cy="18003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6344B5-E117-46CA-B716-C17B9CD17AF3}"/>
              </a:ext>
            </a:extLst>
          </p:cNvPr>
          <p:cNvSpPr txBox="1"/>
          <p:nvPr/>
        </p:nvSpPr>
        <p:spPr>
          <a:xfrm>
            <a:off x="2145823" y="3018017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3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5A1CD-B1D0-4544-9F5F-4C935BD8B4AD}"/>
              </a:ext>
            </a:extLst>
          </p:cNvPr>
          <p:cNvCxnSpPr>
            <a:cxnSpLocks/>
          </p:cNvCxnSpPr>
          <p:nvPr/>
        </p:nvCxnSpPr>
        <p:spPr>
          <a:xfrm flipH="1" flipV="1">
            <a:off x="3730536" y="2548807"/>
            <a:ext cx="2191475" cy="291839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DDCC42-676D-4D1A-833F-E8BBAB947823}"/>
              </a:ext>
            </a:extLst>
          </p:cNvPr>
          <p:cNvSpPr txBox="1"/>
          <p:nvPr/>
        </p:nvSpPr>
        <p:spPr>
          <a:xfrm>
            <a:off x="2309803" y="4209582"/>
            <a:ext cx="279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bit_count</a:t>
            </a:r>
            <a:r>
              <a:rPr lang="en-US" dirty="0">
                <a:solidFill>
                  <a:srgbClr val="0070C0"/>
                </a:solidFill>
              </a:rPr>
              <a:t> = count + temp[0]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01DDDA-C970-48A1-B88E-280C73FD4FE8}"/>
              </a:ext>
            </a:extLst>
          </p:cNvPr>
          <p:cNvCxnSpPr>
            <a:cxnSpLocks/>
          </p:cNvCxnSpPr>
          <p:nvPr/>
        </p:nvCxnSpPr>
        <p:spPr>
          <a:xfrm flipV="1">
            <a:off x="2937143" y="1304022"/>
            <a:ext cx="734712" cy="1439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3BD3B4-D3A5-4201-A0FC-9AF8C88D943F}"/>
              </a:ext>
            </a:extLst>
          </p:cNvPr>
          <p:cNvSpPr txBox="1"/>
          <p:nvPr/>
        </p:nvSpPr>
        <p:spPr>
          <a:xfrm>
            <a:off x="2746045" y="2719952"/>
            <a:ext cx="118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= 4 </a:t>
            </a:r>
          </a:p>
        </p:txBody>
      </p:sp>
    </p:spTree>
    <p:extLst>
      <p:ext uri="{BB962C8B-B14F-4D97-AF65-F5344CB8AC3E}">
        <p14:creationId xmlns:p14="http://schemas.microsoft.com/office/powerpoint/2010/main" val="1552290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452" y="143179"/>
            <a:ext cx="39461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Can you write the equivalent FSM that unrolls the static loops?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684467" y="0"/>
            <a:ext cx="737388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935478" y="117693"/>
            <a:ext cx="69859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count_ones_FSM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[2:0]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[data_width-1: 0]   data;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);</a:t>
            </a:r>
          </a:p>
          <a:p>
            <a:pPr indent="284163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[2:0] count;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[2:0] state,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state &lt;=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indent="342900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*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(state)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  :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count = 0;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1;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  :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2;  count = count + data[0];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  :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3;  count = count + data[1];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  :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 count = count + data[2];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  :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next_state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else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 + data[3];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ACF4E57-E1D0-44FF-AEDF-FBE39D69D336}"/>
              </a:ext>
            </a:extLst>
          </p:cNvPr>
          <p:cNvSpPr/>
          <p:nvPr/>
        </p:nvSpPr>
        <p:spPr>
          <a:xfrm>
            <a:off x="536251" y="2532938"/>
            <a:ext cx="3052892" cy="2062103"/>
          </a:xfrm>
          <a:prstGeom prst="cloudCallout">
            <a:avLst>
              <a:gd name="adj1" fmla="val 87646"/>
              <a:gd name="adj2" fmla="val -4002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equivalent FSM</a:t>
            </a:r>
          </a:p>
        </p:txBody>
      </p:sp>
    </p:spTree>
    <p:extLst>
      <p:ext uri="{BB962C8B-B14F-4D97-AF65-F5344CB8AC3E}">
        <p14:creationId xmlns:p14="http://schemas.microsoft.com/office/powerpoint/2010/main" val="404331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5D255-437B-4ECE-97E5-52964286B82A}"/>
              </a:ext>
            </a:extLst>
          </p:cNvPr>
          <p:cNvSpPr/>
          <p:nvPr/>
        </p:nvSpPr>
        <p:spPr>
          <a:xfrm>
            <a:off x="4892307" y="99483"/>
            <a:ext cx="7122029" cy="665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4414" y="236086"/>
            <a:ext cx="37889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6.13.3. </a:t>
            </a:r>
            <a:r>
              <a:rPr lang="en-US" sz="3200" b="1" dirty="0" err="1">
                <a:solidFill>
                  <a:srgbClr val="FFFF00"/>
                </a:solidFill>
              </a:rPr>
              <a:t>NonStatic</a:t>
            </a:r>
            <a:r>
              <a:rPr lang="en-US" sz="3200" b="1" dirty="0">
                <a:solidFill>
                  <a:srgbClr val="FFFF00"/>
                </a:solidFill>
              </a:rPr>
              <a:t> Loops without embedded timing controls</a:t>
            </a:r>
          </a:p>
        </p:txBody>
      </p:sp>
      <p:pic>
        <p:nvPicPr>
          <p:cNvPr id="6" name="Picture 5" descr="AAJFDPY0">
            <a:extLst>
              <a:ext uri="{FF2B5EF4-FFF2-40B4-BE49-F238E27FC236}">
                <a16:creationId xmlns:a16="http://schemas.microsoft.com/office/drawing/2014/main" id="{7F31978F-9151-4378-9264-8BF517CD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86" y="292133"/>
            <a:ext cx="6383365" cy="61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65FF0-9FA5-469E-A29C-98BCDBA1924C}"/>
              </a:ext>
            </a:extLst>
          </p:cNvPr>
          <p:cNvSpPr txBox="1"/>
          <p:nvPr/>
        </p:nvSpPr>
        <p:spPr>
          <a:xfrm>
            <a:off x="1026867" y="2343139"/>
            <a:ext cx="3662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number of iterations to be executed by a loop having a data dependency cannot be determined before simulation.</a:t>
            </a:r>
          </a:p>
          <a:p>
            <a:r>
              <a:rPr lang="en-US" sz="2400" dirty="0"/>
              <a:t>If the loop does not have an  embedded timing control, the </a:t>
            </a:r>
            <a:r>
              <a:rPr lang="en-US" sz="2400" dirty="0">
                <a:solidFill>
                  <a:srgbClr val="FFFF00"/>
                </a:solidFill>
              </a:rPr>
              <a:t>behavior can be simulated but it cannot be synthesized.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D468A-4DB6-4B1A-88EB-7BDB6EC16E63}"/>
              </a:ext>
            </a:extLst>
          </p:cNvPr>
          <p:cNvGrpSpPr/>
          <p:nvPr/>
        </p:nvGrpSpPr>
        <p:grpSpPr>
          <a:xfrm>
            <a:off x="5083412" y="2848693"/>
            <a:ext cx="4818142" cy="3361875"/>
            <a:chOff x="5056094" y="2797805"/>
            <a:chExt cx="4818142" cy="33618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AB2375A-A4CB-476E-B1C2-38AA481B21CA}"/>
                </a:ext>
              </a:extLst>
            </p:cNvPr>
            <p:cNvSpPr/>
            <p:nvPr/>
          </p:nvSpPr>
          <p:spPr>
            <a:xfrm>
              <a:off x="6097650" y="4100550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8A269E-7133-4067-AC2E-A02356969586}"/>
                </a:ext>
              </a:extLst>
            </p:cNvPr>
            <p:cNvSpPr/>
            <p:nvPr/>
          </p:nvSpPr>
          <p:spPr>
            <a:xfrm>
              <a:off x="5056094" y="2797805"/>
              <a:ext cx="948629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53A416-C18A-4AF0-86AC-DA7D5F08702C}"/>
                </a:ext>
              </a:extLst>
            </p:cNvPr>
            <p:cNvSpPr/>
            <p:nvPr/>
          </p:nvSpPr>
          <p:spPr>
            <a:xfrm>
              <a:off x="7920120" y="4477067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F08AB6-3F21-4E34-854F-D6FC6FE5CF0D}"/>
                </a:ext>
              </a:extLst>
            </p:cNvPr>
            <p:cNvSpPr/>
            <p:nvPr/>
          </p:nvSpPr>
          <p:spPr>
            <a:xfrm>
              <a:off x="7784644" y="5490184"/>
              <a:ext cx="2089592" cy="669496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7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5D255-437B-4ECE-97E5-52964286B82A}"/>
              </a:ext>
            </a:extLst>
          </p:cNvPr>
          <p:cNvSpPr/>
          <p:nvPr/>
        </p:nvSpPr>
        <p:spPr>
          <a:xfrm>
            <a:off x="4892307" y="99483"/>
            <a:ext cx="7122029" cy="665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4414" y="236086"/>
            <a:ext cx="37889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6.13.3. </a:t>
            </a:r>
            <a:r>
              <a:rPr lang="en-US" sz="3200" b="1" dirty="0" err="1">
                <a:solidFill>
                  <a:srgbClr val="FFFF00"/>
                </a:solidFill>
              </a:rPr>
              <a:t>NonStatic</a:t>
            </a:r>
            <a:r>
              <a:rPr lang="en-US" sz="3200" b="1" dirty="0">
                <a:solidFill>
                  <a:srgbClr val="FFFF00"/>
                </a:solidFill>
              </a:rPr>
              <a:t> Loops without embedded timing controls</a:t>
            </a:r>
          </a:p>
        </p:txBody>
      </p:sp>
      <p:pic>
        <p:nvPicPr>
          <p:cNvPr id="6" name="Picture 5" descr="AAJFDPY0">
            <a:extLst>
              <a:ext uri="{FF2B5EF4-FFF2-40B4-BE49-F238E27FC236}">
                <a16:creationId xmlns:a16="http://schemas.microsoft.com/office/drawing/2014/main" id="{7F31978F-9151-4378-9264-8BF517CD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86" y="292133"/>
            <a:ext cx="6383365" cy="61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65FF0-9FA5-469E-A29C-98BCDBA1924C}"/>
              </a:ext>
            </a:extLst>
          </p:cNvPr>
          <p:cNvSpPr txBox="1"/>
          <p:nvPr/>
        </p:nvSpPr>
        <p:spPr>
          <a:xfrm>
            <a:off x="899731" y="2484945"/>
            <a:ext cx="3662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 simulator the behavior is virtually procedural and can be simulated, but hardware cannot execute the computation of the loop in a single clock cycle. </a:t>
            </a:r>
            <a:endParaRPr lang="en-US" sz="2400" dirty="0">
              <a:solidFill>
                <a:srgbClr val="FFFF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D468A-4DB6-4B1A-88EB-7BDB6EC16E63}"/>
              </a:ext>
            </a:extLst>
          </p:cNvPr>
          <p:cNvGrpSpPr/>
          <p:nvPr/>
        </p:nvGrpSpPr>
        <p:grpSpPr>
          <a:xfrm>
            <a:off x="5083412" y="2848693"/>
            <a:ext cx="4818142" cy="3361875"/>
            <a:chOff x="5056094" y="2797805"/>
            <a:chExt cx="4818142" cy="33618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AB2375A-A4CB-476E-B1C2-38AA481B21CA}"/>
                </a:ext>
              </a:extLst>
            </p:cNvPr>
            <p:cNvSpPr/>
            <p:nvPr/>
          </p:nvSpPr>
          <p:spPr>
            <a:xfrm>
              <a:off x="6097650" y="4100550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8A269E-7133-4067-AC2E-A02356969586}"/>
                </a:ext>
              </a:extLst>
            </p:cNvPr>
            <p:cNvSpPr/>
            <p:nvPr/>
          </p:nvSpPr>
          <p:spPr>
            <a:xfrm>
              <a:off x="5056094" y="2797805"/>
              <a:ext cx="948629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53A416-C18A-4AF0-86AC-DA7D5F08702C}"/>
                </a:ext>
              </a:extLst>
            </p:cNvPr>
            <p:cNvSpPr/>
            <p:nvPr/>
          </p:nvSpPr>
          <p:spPr>
            <a:xfrm>
              <a:off x="7920120" y="4477067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F08AB6-3F21-4E34-854F-D6FC6FE5CF0D}"/>
                </a:ext>
              </a:extLst>
            </p:cNvPr>
            <p:cNvSpPr/>
            <p:nvPr/>
          </p:nvSpPr>
          <p:spPr>
            <a:xfrm>
              <a:off x="7784644" y="5490184"/>
              <a:ext cx="2089592" cy="669496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37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452" y="143179"/>
            <a:ext cx="39461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6.13.3. </a:t>
            </a:r>
            <a:r>
              <a:rPr lang="en-US" sz="3200" b="1" dirty="0" err="1">
                <a:solidFill>
                  <a:srgbClr val="FFFF00"/>
                </a:solidFill>
              </a:rPr>
              <a:t>NonStatic</a:t>
            </a:r>
            <a:r>
              <a:rPr lang="en-US" sz="3200" b="1" dirty="0">
                <a:solidFill>
                  <a:srgbClr val="FFFF00"/>
                </a:solidFill>
              </a:rPr>
              <a:t> Loops without embedded timing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684467" y="0"/>
            <a:ext cx="737388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5206049" y="342626"/>
            <a:ext cx="69859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count_ones_c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3)(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output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[data_width-1: 0]   data;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);</a:t>
            </a:r>
          </a:p>
          <a:p>
            <a:pPr indent="284163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[count_width-1: 0] count, index;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  temp;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else begin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temp = data;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for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= 0;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temp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index = index + 1)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(temp[0] ) count = count + 1;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temp = temp &gt;&gt; 1;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ACF4E57-E1D0-44FF-AEDF-FBE39D69D336}"/>
              </a:ext>
            </a:extLst>
          </p:cNvPr>
          <p:cNvSpPr/>
          <p:nvPr/>
        </p:nvSpPr>
        <p:spPr>
          <a:xfrm>
            <a:off x="133653" y="2141750"/>
            <a:ext cx="4624161" cy="4573071"/>
          </a:xfrm>
          <a:prstGeom prst="cloudCallout">
            <a:avLst>
              <a:gd name="adj1" fmla="val 88156"/>
              <a:gd name="adj2" fmla="val -958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computational activity of counting 1s is stopped after counting the last 1 (using the reduction-or operator). 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More Efficient in simulation BUT cannot be unrolled statically!</a:t>
            </a:r>
          </a:p>
        </p:txBody>
      </p:sp>
    </p:spTree>
    <p:extLst>
      <p:ext uri="{BB962C8B-B14F-4D97-AF65-F5344CB8AC3E}">
        <p14:creationId xmlns:p14="http://schemas.microsoft.com/office/powerpoint/2010/main" val="194549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6FE026-2350-4C3F-B9F4-32C0FB52C146}"/>
              </a:ext>
            </a:extLst>
          </p:cNvPr>
          <p:cNvSpPr/>
          <p:nvPr/>
        </p:nvSpPr>
        <p:spPr>
          <a:xfrm>
            <a:off x="1129553" y="3667380"/>
            <a:ext cx="3574473" cy="2787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704026" y="0"/>
            <a:ext cx="737388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5206049" y="342626"/>
            <a:ext cx="69859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count_ones_c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3)(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output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[data_width-1: 0]   data;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);</a:t>
            </a:r>
          </a:p>
          <a:p>
            <a:pPr indent="284163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[count_width-1: 0] count, index; </a:t>
            </a:r>
          </a:p>
          <a:p>
            <a:pPr indent="2841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[data_width-1: 0]   temp;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 (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else begin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temp = data;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for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(index = 0;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temp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index = index + 1)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(temp[0] ) count = count + 1;</a:t>
            </a:r>
          </a:p>
          <a:p>
            <a:pPr indent="342900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temp = temp &gt;&gt; 1;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1B7C5-284C-4202-9525-C610A8DF6D16}"/>
              </a:ext>
            </a:extLst>
          </p:cNvPr>
          <p:cNvSpPr/>
          <p:nvPr/>
        </p:nvSpPr>
        <p:spPr>
          <a:xfrm>
            <a:off x="-78237" y="0"/>
            <a:ext cx="12058347" cy="36673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AAJFDQC0">
            <a:extLst>
              <a:ext uri="{FF2B5EF4-FFF2-40B4-BE49-F238E27FC236}">
                <a16:creationId xmlns:a16="http://schemas.microsoft.com/office/drawing/2014/main" id="{3B519FB4-566C-4015-A286-7BB81666C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8"/>
          <a:stretch/>
        </p:blipFill>
        <p:spPr bwMode="auto">
          <a:xfrm>
            <a:off x="0" y="0"/>
            <a:ext cx="8231187" cy="34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D57490-CF00-40BF-8DE7-ACC8E8DB9B58}"/>
              </a:ext>
            </a:extLst>
          </p:cNvPr>
          <p:cNvCxnSpPr/>
          <p:nvPr/>
        </p:nvCxnSpPr>
        <p:spPr>
          <a:xfrm>
            <a:off x="1760342" y="513433"/>
            <a:ext cx="0" cy="3828745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4F56A9-6DF4-4D55-9BE6-8451FFB82093}"/>
              </a:ext>
            </a:extLst>
          </p:cNvPr>
          <p:cNvCxnSpPr/>
          <p:nvPr/>
        </p:nvCxnSpPr>
        <p:spPr>
          <a:xfrm>
            <a:off x="2922494" y="513433"/>
            <a:ext cx="0" cy="3828745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337A8E-BA15-4F7F-9540-369815BE22BC}"/>
              </a:ext>
            </a:extLst>
          </p:cNvPr>
          <p:cNvSpPr txBox="1"/>
          <p:nvPr/>
        </p:nvSpPr>
        <p:spPr>
          <a:xfrm>
            <a:off x="1268098" y="4542661"/>
            <a:ext cx="3147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simulator completes the loop </a:t>
            </a:r>
            <a:r>
              <a:rPr lang="en-US" dirty="0" err="1">
                <a:solidFill>
                  <a:srgbClr val="FF0000"/>
                </a:solidFill>
              </a:rPr>
              <a:t>iterartion</a:t>
            </a:r>
            <a:r>
              <a:rPr lang="en-US" dirty="0">
                <a:solidFill>
                  <a:srgbClr val="FF0000"/>
                </a:solidFill>
              </a:rPr>
              <a:t> in one clock cycle, this is not possible in hardware as the loop cannot be statically unrolled due to the data dependency!!</a:t>
            </a:r>
          </a:p>
        </p:txBody>
      </p:sp>
    </p:spTree>
    <p:extLst>
      <p:ext uri="{BB962C8B-B14F-4D97-AF65-F5344CB8AC3E}">
        <p14:creationId xmlns:p14="http://schemas.microsoft.com/office/powerpoint/2010/main" val="3584706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5D255-437B-4ECE-97E5-52964286B82A}"/>
              </a:ext>
            </a:extLst>
          </p:cNvPr>
          <p:cNvSpPr/>
          <p:nvPr/>
        </p:nvSpPr>
        <p:spPr>
          <a:xfrm>
            <a:off x="4892307" y="99483"/>
            <a:ext cx="7122029" cy="665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4414" y="236086"/>
            <a:ext cx="378899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6.13.4. </a:t>
            </a:r>
            <a:r>
              <a:rPr lang="en-US" sz="3200" b="1" dirty="0" err="1">
                <a:solidFill>
                  <a:srgbClr val="FFFF00"/>
                </a:solidFill>
              </a:rPr>
              <a:t>NonStatic</a:t>
            </a:r>
            <a:r>
              <a:rPr lang="en-US" sz="3200" b="1" dirty="0">
                <a:solidFill>
                  <a:srgbClr val="FFFF00"/>
                </a:solidFill>
              </a:rPr>
              <a:t> Loops with embedded timing controls</a:t>
            </a:r>
          </a:p>
        </p:txBody>
      </p:sp>
      <p:pic>
        <p:nvPicPr>
          <p:cNvPr id="6" name="Picture 5" descr="AAJFDPY0">
            <a:extLst>
              <a:ext uri="{FF2B5EF4-FFF2-40B4-BE49-F238E27FC236}">
                <a16:creationId xmlns:a16="http://schemas.microsoft.com/office/drawing/2014/main" id="{7F31978F-9151-4378-9264-8BF517CD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86" y="292133"/>
            <a:ext cx="6383365" cy="61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65FF0-9FA5-469E-A29C-98BCDBA1924C}"/>
              </a:ext>
            </a:extLst>
          </p:cNvPr>
          <p:cNvSpPr txBox="1"/>
          <p:nvPr/>
        </p:nvSpPr>
        <p:spPr>
          <a:xfrm>
            <a:off x="899731" y="2484945"/>
            <a:ext cx="3662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dependency is not a barrier to synthesis, however the iterations of a </a:t>
            </a:r>
            <a:r>
              <a:rPr lang="en-US" sz="2400" dirty="0" err="1"/>
              <a:t>nonstatic</a:t>
            </a:r>
            <a:r>
              <a:rPr lang="en-US" sz="2400" dirty="0"/>
              <a:t> loop must be separated by a synchronizing edge-sensitive event control expression in order to be distributed over multiple clock cycles and become synthesizable.</a:t>
            </a:r>
            <a:endParaRPr lang="en-US" sz="2400" dirty="0">
              <a:solidFill>
                <a:srgbClr val="FFFF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D468A-4DB6-4B1A-88EB-7BDB6EC16E63}"/>
              </a:ext>
            </a:extLst>
          </p:cNvPr>
          <p:cNvGrpSpPr/>
          <p:nvPr/>
        </p:nvGrpSpPr>
        <p:grpSpPr>
          <a:xfrm>
            <a:off x="5083412" y="2814412"/>
            <a:ext cx="4761530" cy="2055780"/>
            <a:chOff x="5056094" y="2797805"/>
            <a:chExt cx="4761530" cy="205578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AB2375A-A4CB-476E-B1C2-38AA481B21CA}"/>
                </a:ext>
              </a:extLst>
            </p:cNvPr>
            <p:cNvSpPr/>
            <p:nvPr/>
          </p:nvSpPr>
          <p:spPr>
            <a:xfrm>
              <a:off x="6097650" y="4100550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8A269E-7133-4067-AC2E-A02356969586}"/>
                </a:ext>
              </a:extLst>
            </p:cNvPr>
            <p:cNvSpPr/>
            <p:nvPr/>
          </p:nvSpPr>
          <p:spPr>
            <a:xfrm>
              <a:off x="5056094" y="2797805"/>
              <a:ext cx="948629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53A416-C18A-4AF0-86AC-DA7D5F08702C}"/>
                </a:ext>
              </a:extLst>
            </p:cNvPr>
            <p:cNvSpPr/>
            <p:nvPr/>
          </p:nvSpPr>
          <p:spPr>
            <a:xfrm>
              <a:off x="7975794" y="3622500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F08AB6-3F21-4E34-854F-D6FC6FE5CF0D}"/>
                </a:ext>
              </a:extLst>
            </p:cNvPr>
            <p:cNvSpPr/>
            <p:nvPr/>
          </p:nvSpPr>
          <p:spPr>
            <a:xfrm>
              <a:off x="7728032" y="2867538"/>
              <a:ext cx="2089592" cy="669496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1024F5E-E00B-4871-91EB-CAF4CCF65B2D}"/>
              </a:ext>
            </a:extLst>
          </p:cNvPr>
          <p:cNvSpPr/>
          <p:nvPr/>
        </p:nvSpPr>
        <p:spPr>
          <a:xfrm>
            <a:off x="9982731" y="3429000"/>
            <a:ext cx="1686994" cy="753035"/>
          </a:xfrm>
          <a:prstGeom prst="ellipse">
            <a:avLst/>
          </a:prstGeom>
          <a:solidFill>
            <a:srgbClr val="B0F03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12B878-8ACF-4F74-8FFB-B3C749ECB518}"/>
              </a:ext>
            </a:extLst>
          </p:cNvPr>
          <p:cNvSpPr/>
          <p:nvPr/>
        </p:nvSpPr>
        <p:spPr>
          <a:xfrm>
            <a:off x="10033951" y="2118324"/>
            <a:ext cx="1534300" cy="669496"/>
          </a:xfrm>
          <a:prstGeom prst="ellipse">
            <a:avLst/>
          </a:prstGeom>
          <a:solidFill>
            <a:srgbClr val="B0F03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452" y="143179"/>
            <a:ext cx="39461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6.13.4. </a:t>
            </a:r>
            <a:r>
              <a:rPr lang="en-US" sz="3200" b="1" dirty="0" err="1">
                <a:solidFill>
                  <a:srgbClr val="FFFF00"/>
                </a:solidFill>
              </a:rPr>
              <a:t>NonStatic</a:t>
            </a:r>
            <a:r>
              <a:rPr lang="en-US" sz="3200" b="1" dirty="0">
                <a:solidFill>
                  <a:srgbClr val="FFFF00"/>
                </a:solidFill>
              </a:rPr>
              <a:t> Loops with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embedded timing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288390" y="0"/>
            <a:ext cx="790361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658387" y="143179"/>
            <a:ext cx="748781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count_ones_d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#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= 4;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count_width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3)(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reg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[data_width-1: 0]        data;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     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reset) 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[count_width-1: 0]              count;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[data_width-1 : 0]               temp; </a:t>
            </a:r>
          </a:p>
          <a:p>
            <a:pPr indent="342900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begin: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wrapper_for_synthesis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42900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@ (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429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else begin: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bit_counter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1374775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temp = data;</a:t>
            </a:r>
          </a:p>
          <a:p>
            <a:pPr indent="1374775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(temp)</a:t>
            </a:r>
          </a:p>
          <a:p>
            <a:pPr indent="1374775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@ 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1374775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2’b0;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1374775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else begin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count + temp[0];</a:t>
            </a:r>
          </a:p>
          <a:p>
            <a:pPr indent="1374775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temp = temp &gt;&gt; 1;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</a:p>
          <a:p>
            <a:pPr indent="1374775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1374775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else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counter;</a:t>
            </a:r>
          </a:p>
          <a:p>
            <a:pPr indent="1198563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indent="80168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wrapper for synthesis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ACF4E57-E1D0-44FF-AEDF-FBE39D69D336}"/>
              </a:ext>
            </a:extLst>
          </p:cNvPr>
          <p:cNvSpPr/>
          <p:nvPr/>
        </p:nvSpPr>
        <p:spPr>
          <a:xfrm>
            <a:off x="469425" y="2141751"/>
            <a:ext cx="4288389" cy="3770066"/>
          </a:xfrm>
          <a:prstGeom prst="cloudCallout">
            <a:avLst>
              <a:gd name="adj1" fmla="val 84158"/>
              <a:gd name="adj2" fmla="val 657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Edge-sensitive timing control within the </a:t>
            </a:r>
            <a:r>
              <a:rPr lang="en-US" sz="2400" dirty="0" err="1">
                <a:solidFill>
                  <a:srgbClr val="FFFF00"/>
                </a:solidFill>
              </a:rPr>
              <a:t>nonstatic</a:t>
            </a:r>
            <a:r>
              <a:rPr lang="en-US" sz="2400" dirty="0">
                <a:solidFill>
                  <a:srgbClr val="FFFF00"/>
                </a:solidFill>
              </a:rPr>
              <a:t> while loop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sequential activity of the loop is distributed over multiple clock cycles.</a:t>
            </a:r>
          </a:p>
        </p:txBody>
      </p:sp>
    </p:spTree>
    <p:extLst>
      <p:ext uri="{BB962C8B-B14F-4D97-AF65-F5344CB8AC3E}">
        <p14:creationId xmlns:p14="http://schemas.microsoft.com/office/powerpoint/2010/main" val="243122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6FE026-2350-4C3F-B9F4-32C0FB52C146}"/>
              </a:ext>
            </a:extLst>
          </p:cNvPr>
          <p:cNvSpPr/>
          <p:nvPr/>
        </p:nvSpPr>
        <p:spPr>
          <a:xfrm>
            <a:off x="498765" y="3667380"/>
            <a:ext cx="4205262" cy="27700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704026" y="0"/>
            <a:ext cx="7373880" cy="6454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5076471" y="44346"/>
            <a:ext cx="69859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144838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14483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always begin: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wrapper_for_synthesis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144838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@ (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887788" indent="-742950">
              <a:tabLst>
                <a:tab pos="3314700" algn="l"/>
              </a:tabLst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14483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else begin: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bit_counter</a:t>
            </a:r>
            <a:endParaRPr lang="en-US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4888" indent="17145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temp = data;</a:t>
            </a:r>
          </a:p>
          <a:p>
            <a:pPr marL="3544888" indent="171450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44888" indent="-23018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(temp)</a:t>
            </a:r>
          </a:p>
          <a:p>
            <a:pPr indent="3144838"/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@ 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54488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   </a:t>
            </a:r>
          </a:p>
          <a:p>
            <a:pPr indent="314483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2’b0;</a:t>
            </a:r>
          </a:p>
          <a:p>
            <a:pPr indent="3144838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314483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begin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count + temp[0];</a:t>
            </a:r>
          </a:p>
          <a:p>
            <a:pPr indent="3144838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temp = temp &gt;&gt; 1;  </a:t>
            </a:r>
          </a:p>
          <a:p>
            <a:pPr indent="314483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end</a:t>
            </a:r>
          </a:p>
          <a:p>
            <a:pPr indent="24003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    </a:t>
            </a:r>
          </a:p>
          <a:p>
            <a:pPr indent="24003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 </a:t>
            </a:r>
          </a:p>
          <a:p>
            <a:pPr indent="24003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disable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bit_counter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pPr indent="245903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count;</a:t>
            </a:r>
          </a:p>
          <a:p>
            <a:pPr indent="3144838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bit_counter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indent="1257300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wrapper for synthesis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1B7C5-284C-4202-9525-C610A8DF6D16}"/>
              </a:ext>
            </a:extLst>
          </p:cNvPr>
          <p:cNvSpPr/>
          <p:nvPr/>
        </p:nvSpPr>
        <p:spPr>
          <a:xfrm>
            <a:off x="-78236" y="0"/>
            <a:ext cx="8503428" cy="36673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3" descr="AAJFDQD0">
            <a:extLst>
              <a:ext uri="{FF2B5EF4-FFF2-40B4-BE49-F238E27FC236}">
                <a16:creationId xmlns:a16="http://schemas.microsoft.com/office/drawing/2014/main" id="{B6273A49-DB6F-4713-8FB6-D57BB89F3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1"/>
          <a:stretch/>
        </p:blipFill>
        <p:spPr bwMode="auto">
          <a:xfrm>
            <a:off x="0" y="0"/>
            <a:ext cx="8231187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793F353-643B-49E8-83B7-6745D067DFB8}"/>
              </a:ext>
            </a:extLst>
          </p:cNvPr>
          <p:cNvGrpSpPr/>
          <p:nvPr/>
        </p:nvGrpSpPr>
        <p:grpSpPr>
          <a:xfrm>
            <a:off x="787266" y="376518"/>
            <a:ext cx="3628252" cy="5920469"/>
            <a:chOff x="787266" y="376518"/>
            <a:chExt cx="3628252" cy="59204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337A8E-BA15-4F7F-9540-369815BE22BC}"/>
                </a:ext>
              </a:extLst>
            </p:cNvPr>
            <p:cNvSpPr txBox="1"/>
            <p:nvPr/>
          </p:nvSpPr>
          <p:spPr>
            <a:xfrm>
              <a:off x="787266" y="4542661"/>
              <a:ext cx="36282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For a data of ‘f’ the while loop needs 4 clock cycles to add all the ones in all the data bits to the count register. An extra clock cycle is needed to update </a:t>
              </a:r>
              <a:r>
                <a:rPr lang="en-US" dirty="0" err="1">
                  <a:solidFill>
                    <a:srgbClr val="FF0000"/>
                  </a:solidFill>
                </a:rPr>
                <a:t>bit_count</a:t>
              </a:r>
              <a:r>
                <a:rPr lang="en-US" dirty="0">
                  <a:solidFill>
                    <a:srgbClr val="FF0000"/>
                  </a:solidFill>
                </a:rPr>
                <a:t> with the final count value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D57490-CF00-40BF-8DE7-ACC8E8DB9B58}"/>
                </a:ext>
              </a:extLst>
            </p:cNvPr>
            <p:cNvCxnSpPr/>
            <p:nvPr/>
          </p:nvCxnSpPr>
          <p:spPr>
            <a:xfrm>
              <a:off x="2958353" y="376518"/>
              <a:ext cx="0" cy="3828745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4F56A9-6DF4-4D55-9BE6-8451FFB82093}"/>
                </a:ext>
              </a:extLst>
            </p:cNvPr>
            <p:cNvCxnSpPr/>
            <p:nvPr/>
          </p:nvCxnSpPr>
          <p:spPr>
            <a:xfrm>
              <a:off x="1744043" y="420526"/>
              <a:ext cx="0" cy="3828745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A73AA4-20C0-4AC5-9212-67C4C32B62F3}"/>
                </a:ext>
              </a:extLst>
            </p:cNvPr>
            <p:cNvCxnSpPr/>
            <p:nvPr/>
          </p:nvCxnSpPr>
          <p:spPr>
            <a:xfrm>
              <a:off x="3237889" y="420526"/>
              <a:ext cx="0" cy="3828745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61B8C0-8960-4A41-AEF8-772412A1613A}"/>
              </a:ext>
            </a:extLst>
          </p:cNvPr>
          <p:cNvCxnSpPr/>
          <p:nvPr/>
        </p:nvCxnSpPr>
        <p:spPr>
          <a:xfrm flipV="1">
            <a:off x="4190593" y="5476620"/>
            <a:ext cx="3334870" cy="49387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2E8AD4-DF6A-4509-B243-A4E9E359BC59}"/>
              </a:ext>
            </a:extLst>
          </p:cNvPr>
          <p:cNvGrpSpPr/>
          <p:nvPr/>
        </p:nvGrpSpPr>
        <p:grpSpPr>
          <a:xfrm>
            <a:off x="3541063" y="420526"/>
            <a:ext cx="3946912" cy="4104958"/>
            <a:chOff x="565592" y="566659"/>
            <a:chExt cx="3946912" cy="41049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75A312-5069-4F3E-BB92-83CC41F89AF9}"/>
                </a:ext>
              </a:extLst>
            </p:cNvPr>
            <p:cNvSpPr txBox="1"/>
            <p:nvPr/>
          </p:nvSpPr>
          <p:spPr>
            <a:xfrm>
              <a:off x="1659287" y="3471288"/>
              <a:ext cx="28532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For a data of ‘3’ the while loop needs 2 clock cycles only and one extra clock cycle to update </a:t>
              </a:r>
              <a:r>
                <a:rPr lang="en-US" dirty="0" err="1">
                  <a:solidFill>
                    <a:srgbClr val="00B050"/>
                  </a:solidFill>
                </a:rPr>
                <a:t>bit_count</a:t>
              </a:r>
              <a:r>
                <a:rPr lang="en-US" dirty="0">
                  <a:solidFill>
                    <a:srgbClr val="00B050"/>
                  </a:solidFill>
                </a:rPr>
                <a:t>.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F03FB8-FCE1-424E-BD38-2C8FAB469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0122" y="566659"/>
              <a:ext cx="2449" cy="3008474"/>
            </a:xfrm>
            <a:prstGeom prst="line">
              <a:avLst/>
            </a:prstGeom>
            <a:ln w="222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C81E18-5192-408C-A2BD-9FD0C6F43B2E}"/>
                </a:ext>
              </a:extLst>
            </p:cNvPr>
            <p:cNvCxnSpPr>
              <a:cxnSpLocks/>
            </p:cNvCxnSpPr>
            <p:nvPr/>
          </p:nvCxnSpPr>
          <p:spPr>
            <a:xfrm>
              <a:off x="565592" y="566659"/>
              <a:ext cx="0" cy="3017447"/>
            </a:xfrm>
            <a:prstGeom prst="line">
              <a:avLst/>
            </a:prstGeom>
            <a:ln w="222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4B3096-7296-4561-8E53-3FEEAA053D2D}"/>
                </a:ext>
              </a:extLst>
            </p:cNvPr>
            <p:cNvCxnSpPr>
              <a:cxnSpLocks/>
            </p:cNvCxnSpPr>
            <p:nvPr/>
          </p:nvCxnSpPr>
          <p:spPr>
            <a:xfrm>
              <a:off x="1457980" y="566659"/>
              <a:ext cx="0" cy="3017447"/>
            </a:xfrm>
            <a:prstGeom prst="line">
              <a:avLst/>
            </a:prstGeom>
            <a:ln w="222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694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452" y="143179"/>
            <a:ext cx="394610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6.13.5. 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Replacing  </a:t>
            </a:r>
            <a:r>
              <a:rPr lang="en-US" sz="3200" b="1" dirty="0" err="1">
                <a:solidFill>
                  <a:srgbClr val="FFFF00"/>
                </a:solidFill>
              </a:rPr>
              <a:t>Unsynthesizable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en-US" sz="3200" b="1" dirty="0" err="1">
                <a:solidFill>
                  <a:srgbClr val="FFFF00"/>
                </a:solidFill>
              </a:rPr>
              <a:t>nonstatic</a:t>
            </a:r>
            <a:r>
              <a:rPr lang="en-US" sz="3200" b="1" dirty="0">
                <a:solidFill>
                  <a:srgbClr val="FFFF00"/>
                </a:solidFill>
              </a:rPr>
              <a:t> loops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with 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synthesizable 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FSM using flag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registers.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4131914" y="0"/>
            <a:ext cx="811876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4296539" y="143179"/>
            <a:ext cx="78596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count_ones_IMP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counter_size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3)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counter_size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-1 : 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output reg                          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start, done;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input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[word_size-1: 0]        data;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input  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data_ready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reset      ) ;</a:t>
            </a: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[word_size-1: 0]     temp;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(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temp&lt;= 0;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 done &lt;= 0; start &lt;=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data_ready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data &amp;&amp; !temp)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 &lt;= data;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 done &lt;= 0; start &lt;= 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data_ready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(!data) &amp;&amp; !temp)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 done &lt;= 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 == 1)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temp[0];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temp &lt;= temp &gt;&gt; 1;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done &lt;=1;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 &amp;&amp; !done)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start &lt;= 0;         temp &lt;= temp &gt;&gt; 1;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temp[0];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5D255-437B-4ECE-97E5-52964286B82A}"/>
              </a:ext>
            </a:extLst>
          </p:cNvPr>
          <p:cNvSpPr/>
          <p:nvPr/>
        </p:nvSpPr>
        <p:spPr>
          <a:xfrm>
            <a:off x="4892307" y="99483"/>
            <a:ext cx="7122029" cy="665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4413" y="236086"/>
            <a:ext cx="4272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</a:rPr>
              <a:t>Types of Loops:</a:t>
            </a:r>
          </a:p>
        </p:txBody>
      </p:sp>
      <p:pic>
        <p:nvPicPr>
          <p:cNvPr id="6" name="Picture 5" descr="AAJFDPY0">
            <a:extLst>
              <a:ext uri="{FF2B5EF4-FFF2-40B4-BE49-F238E27FC236}">
                <a16:creationId xmlns:a16="http://schemas.microsoft.com/office/drawing/2014/main" id="{7F31978F-9151-4378-9264-8BF517CD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86" y="292133"/>
            <a:ext cx="6383365" cy="61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AB2375A-A4CB-476E-B1C2-38AA481B21CA}"/>
              </a:ext>
            </a:extLst>
          </p:cNvPr>
          <p:cNvSpPr/>
          <p:nvPr/>
        </p:nvSpPr>
        <p:spPr>
          <a:xfrm>
            <a:off x="6166088" y="1447393"/>
            <a:ext cx="1686994" cy="753035"/>
          </a:xfrm>
          <a:prstGeom prst="ellipse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65FF0-9FA5-469E-A29C-98BCDBA1924C}"/>
              </a:ext>
            </a:extLst>
          </p:cNvPr>
          <p:cNvSpPr txBox="1"/>
          <p:nvPr/>
        </p:nvSpPr>
        <p:spPr>
          <a:xfrm>
            <a:off x="977968" y="1149112"/>
            <a:ext cx="36624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loop in a cyclic behavior is said to be </a:t>
            </a:r>
            <a:r>
              <a:rPr lang="en-US" sz="2400" b="1" i="1" dirty="0">
                <a:solidFill>
                  <a:srgbClr val="FFFF00"/>
                </a:solidFill>
              </a:rPr>
              <a:t>static</a:t>
            </a:r>
            <a:r>
              <a:rPr lang="en-US" sz="2400" dirty="0"/>
              <a:t> or               </a:t>
            </a:r>
            <a:r>
              <a:rPr lang="en-US" sz="2400" b="1" i="1" dirty="0">
                <a:solidFill>
                  <a:srgbClr val="FFFF00"/>
                </a:solidFill>
              </a:rPr>
              <a:t>data-independent</a:t>
            </a:r>
            <a:r>
              <a:rPr lang="en-US" sz="2400" dirty="0"/>
              <a:t> if the number of its iterations can be determined by the compiler before simulation.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The number of iterations is fixed </a:t>
            </a:r>
            <a:r>
              <a:rPr lang="en-US" sz="2400" dirty="0"/>
              <a:t>and data-independent. Like for example in a </a:t>
            </a:r>
            <a:r>
              <a:rPr lang="en-US" sz="2400" b="1" dirty="0">
                <a:solidFill>
                  <a:srgbClr val="FFC000"/>
                </a:solidFill>
              </a:rPr>
              <a:t>for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FFC000"/>
                </a:solidFill>
              </a:rPr>
              <a:t>repeat</a:t>
            </a:r>
            <a:r>
              <a:rPr lang="en-US" sz="2400" dirty="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156488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-48898" y="-4898"/>
            <a:ext cx="122995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97797" y="143179"/>
            <a:ext cx="53348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(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temp&lt;= 0; 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done &lt;= 0;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start &lt;= 0;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data_ready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data &amp;&amp; !temp)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 &lt;= data; </a:t>
            </a:r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 </a:t>
            </a:r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done &lt;= 0; </a:t>
            </a:r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start &lt;= 1;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data_ready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(!data) &amp;&amp; !temp)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done &lt;= 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 == 1)   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temp[0];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temp &lt;= temp &gt;&gt; 1; 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done &lt;=1;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 &amp;&amp; !done)    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start &lt;= 0;         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temp &lt;= temp &gt;&gt; 1; </a:t>
            </a:r>
          </a:p>
          <a:p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en-US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temp[0]; 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pic>
        <p:nvPicPr>
          <p:cNvPr id="5" name="Picture 3" descr="AAJFDQI0">
            <a:extLst>
              <a:ext uri="{FF2B5EF4-FFF2-40B4-BE49-F238E27FC236}">
                <a16:creationId xmlns:a16="http://schemas.microsoft.com/office/drawing/2014/main" id="{18FBD3CA-D580-4A3A-BF54-9A4AA87BD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3"/>
          <a:stretch/>
        </p:blipFill>
        <p:spPr bwMode="auto">
          <a:xfrm>
            <a:off x="3897245" y="9780"/>
            <a:ext cx="82311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F86D6-DEAF-4A70-BE84-D5AAAEDEBEF3}"/>
              </a:ext>
            </a:extLst>
          </p:cNvPr>
          <p:cNvCxnSpPr>
            <a:cxnSpLocks/>
          </p:cNvCxnSpPr>
          <p:nvPr/>
        </p:nvCxnSpPr>
        <p:spPr>
          <a:xfrm>
            <a:off x="5696662" y="143179"/>
            <a:ext cx="0" cy="431635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00D36B-7533-4931-BB01-A88CA27231C7}"/>
              </a:ext>
            </a:extLst>
          </p:cNvPr>
          <p:cNvCxnSpPr>
            <a:cxnSpLocks/>
          </p:cNvCxnSpPr>
          <p:nvPr/>
        </p:nvCxnSpPr>
        <p:spPr>
          <a:xfrm>
            <a:off x="6230470" y="143178"/>
            <a:ext cx="0" cy="48395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DEFAED-5ED0-48F0-8A07-848BAADB9D0D}"/>
              </a:ext>
            </a:extLst>
          </p:cNvPr>
          <p:cNvCxnSpPr>
            <a:cxnSpLocks/>
          </p:cNvCxnSpPr>
          <p:nvPr/>
        </p:nvCxnSpPr>
        <p:spPr>
          <a:xfrm>
            <a:off x="6416284" y="143177"/>
            <a:ext cx="0" cy="4316355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E7E910C-C45F-4076-B373-D569490178D2}"/>
              </a:ext>
            </a:extLst>
          </p:cNvPr>
          <p:cNvSpPr/>
          <p:nvPr/>
        </p:nvSpPr>
        <p:spPr>
          <a:xfrm>
            <a:off x="1180918" y="2440029"/>
            <a:ext cx="488984" cy="54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ED4D0D-366E-474F-BB43-D18D74634BAB}"/>
              </a:ext>
            </a:extLst>
          </p:cNvPr>
          <p:cNvSpPr/>
          <p:nvPr/>
        </p:nvSpPr>
        <p:spPr>
          <a:xfrm>
            <a:off x="5249650" y="4057343"/>
            <a:ext cx="488984" cy="54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6F8111-F381-40A5-AD25-3A038BE02662}"/>
              </a:ext>
            </a:extLst>
          </p:cNvPr>
          <p:cNvSpPr/>
          <p:nvPr/>
        </p:nvSpPr>
        <p:spPr>
          <a:xfrm>
            <a:off x="731868" y="6027763"/>
            <a:ext cx="488984" cy="54766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09849F-9D96-4228-96F1-18232F7D8654}"/>
              </a:ext>
            </a:extLst>
          </p:cNvPr>
          <p:cNvSpPr/>
          <p:nvPr/>
        </p:nvSpPr>
        <p:spPr>
          <a:xfrm>
            <a:off x="210263" y="4517618"/>
            <a:ext cx="488984" cy="54766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B147D7-EEF6-4552-8765-B63B406DE815}"/>
              </a:ext>
            </a:extLst>
          </p:cNvPr>
          <p:cNvSpPr/>
          <p:nvPr/>
        </p:nvSpPr>
        <p:spPr>
          <a:xfrm>
            <a:off x="6338047" y="4066529"/>
            <a:ext cx="488984" cy="54766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99CD3A-5073-4635-906C-D31DC906FBBC}"/>
              </a:ext>
            </a:extLst>
          </p:cNvPr>
          <p:cNvCxnSpPr>
            <a:cxnSpLocks/>
          </p:cNvCxnSpPr>
          <p:nvPr/>
        </p:nvCxnSpPr>
        <p:spPr>
          <a:xfrm>
            <a:off x="6045472" y="158658"/>
            <a:ext cx="0" cy="48395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D6B52B-C23F-461B-A661-053AF99B39FC}"/>
              </a:ext>
            </a:extLst>
          </p:cNvPr>
          <p:cNvCxnSpPr>
            <a:cxnSpLocks/>
          </p:cNvCxnSpPr>
          <p:nvPr/>
        </p:nvCxnSpPr>
        <p:spPr>
          <a:xfrm>
            <a:off x="5874327" y="192888"/>
            <a:ext cx="0" cy="48395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FABA1E1-52FF-44A2-BD81-847A2464C05C}"/>
              </a:ext>
            </a:extLst>
          </p:cNvPr>
          <p:cNvSpPr/>
          <p:nvPr/>
        </p:nvSpPr>
        <p:spPr>
          <a:xfrm>
            <a:off x="5800980" y="4724108"/>
            <a:ext cx="488984" cy="54766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3893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-48898" y="-4898"/>
            <a:ext cx="1229957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738AB-AD07-414B-889B-E5C9F85079B8}"/>
              </a:ext>
            </a:extLst>
          </p:cNvPr>
          <p:cNvSpPr txBox="1"/>
          <p:nvPr/>
        </p:nvSpPr>
        <p:spPr>
          <a:xfrm>
            <a:off x="97797" y="143179"/>
            <a:ext cx="53348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(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(reset)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temp&lt;= 0; 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done &lt;= 0;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start &lt;= 0;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data_ready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data &amp;&amp; !temp)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 &lt;= data;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done &lt;= 0;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start &lt;= 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data_ready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&amp;&amp; (!data) &amp;&amp; !temp) 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0; </a:t>
            </a:r>
          </a:p>
          <a:p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done &lt;= 1;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 == 1)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temp[0];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temp &lt;= temp &gt;&gt; 1;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done &lt;=1;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(temp &amp;&amp; !done)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start &lt;= 0;        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temp &lt;= temp &gt;&gt; 1;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bit_count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temp[0];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pic>
        <p:nvPicPr>
          <p:cNvPr id="5" name="Picture 3" descr="AAJFDQI0">
            <a:extLst>
              <a:ext uri="{FF2B5EF4-FFF2-40B4-BE49-F238E27FC236}">
                <a16:creationId xmlns:a16="http://schemas.microsoft.com/office/drawing/2014/main" id="{18FBD3CA-D580-4A3A-BF54-9A4AA87BD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3"/>
          <a:stretch/>
        </p:blipFill>
        <p:spPr bwMode="auto">
          <a:xfrm>
            <a:off x="3897245" y="9780"/>
            <a:ext cx="82311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F86D6-DEAF-4A70-BE84-D5AAAEDEBEF3}"/>
              </a:ext>
            </a:extLst>
          </p:cNvPr>
          <p:cNvCxnSpPr>
            <a:cxnSpLocks/>
          </p:cNvCxnSpPr>
          <p:nvPr/>
        </p:nvCxnSpPr>
        <p:spPr>
          <a:xfrm>
            <a:off x="10679408" y="143176"/>
            <a:ext cx="0" cy="431635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E7E910C-C45F-4076-B373-D569490178D2}"/>
              </a:ext>
            </a:extLst>
          </p:cNvPr>
          <p:cNvSpPr/>
          <p:nvPr/>
        </p:nvSpPr>
        <p:spPr>
          <a:xfrm>
            <a:off x="10434916" y="4112354"/>
            <a:ext cx="488984" cy="54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017BB9-5F0B-4766-B1D9-D568DF91B0EC}"/>
              </a:ext>
            </a:extLst>
          </p:cNvPr>
          <p:cNvSpPr/>
          <p:nvPr/>
        </p:nvSpPr>
        <p:spPr>
          <a:xfrm>
            <a:off x="3687752" y="4112354"/>
            <a:ext cx="488984" cy="547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5D3801-1A24-417A-8329-383424504854}"/>
              </a:ext>
            </a:extLst>
          </p:cNvPr>
          <p:cNvSpPr/>
          <p:nvPr/>
        </p:nvSpPr>
        <p:spPr>
          <a:xfrm>
            <a:off x="1190698" y="885874"/>
            <a:ext cx="488984" cy="547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ED53E5-55DB-430E-9E1E-3D6D9E090138}"/>
              </a:ext>
            </a:extLst>
          </p:cNvPr>
          <p:cNvSpPr/>
          <p:nvPr/>
        </p:nvSpPr>
        <p:spPr>
          <a:xfrm>
            <a:off x="7056036" y="4246009"/>
            <a:ext cx="488984" cy="5476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99257A-199C-4D49-B592-B26B611C73D9}"/>
              </a:ext>
            </a:extLst>
          </p:cNvPr>
          <p:cNvCxnSpPr>
            <a:cxnSpLocks/>
          </p:cNvCxnSpPr>
          <p:nvPr/>
        </p:nvCxnSpPr>
        <p:spPr>
          <a:xfrm>
            <a:off x="7311123" y="143175"/>
            <a:ext cx="0" cy="431635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897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E925A-AFDD-48B3-B06D-C82B92BD501C}"/>
              </a:ext>
            </a:extLst>
          </p:cNvPr>
          <p:cNvSpPr txBox="1"/>
          <p:nvPr/>
        </p:nvSpPr>
        <p:spPr>
          <a:xfrm>
            <a:off x="1696773" y="860612"/>
            <a:ext cx="83225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Homework:</a:t>
            </a:r>
          </a:p>
          <a:p>
            <a:endParaRPr lang="en-US" sz="2400" dirty="0"/>
          </a:p>
          <a:p>
            <a:r>
              <a:rPr lang="en-US" sz="2400" dirty="0"/>
              <a:t>Convert the given code that describes a non-static loop into a finite state machine using a case structure instead of the if-statements. Would this be synthesizable?</a:t>
            </a:r>
          </a:p>
        </p:txBody>
      </p:sp>
    </p:spTree>
    <p:extLst>
      <p:ext uri="{BB962C8B-B14F-4D97-AF65-F5344CB8AC3E}">
        <p14:creationId xmlns:p14="http://schemas.microsoft.com/office/powerpoint/2010/main" val="273549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5D255-437B-4ECE-97E5-52964286B82A}"/>
              </a:ext>
            </a:extLst>
          </p:cNvPr>
          <p:cNvSpPr/>
          <p:nvPr/>
        </p:nvSpPr>
        <p:spPr>
          <a:xfrm>
            <a:off x="4892307" y="99483"/>
            <a:ext cx="7122029" cy="665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4413" y="236086"/>
            <a:ext cx="4272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</a:rPr>
              <a:t>Types of Loops:</a:t>
            </a:r>
          </a:p>
        </p:txBody>
      </p:sp>
      <p:pic>
        <p:nvPicPr>
          <p:cNvPr id="6" name="Picture 5" descr="AAJFDPY0">
            <a:extLst>
              <a:ext uri="{FF2B5EF4-FFF2-40B4-BE49-F238E27FC236}">
                <a16:creationId xmlns:a16="http://schemas.microsoft.com/office/drawing/2014/main" id="{7F31978F-9151-4378-9264-8BF517CD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86" y="292133"/>
            <a:ext cx="6383365" cy="61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AB2375A-A4CB-476E-B1C2-38AA481B21CA}"/>
              </a:ext>
            </a:extLst>
          </p:cNvPr>
          <p:cNvSpPr/>
          <p:nvPr/>
        </p:nvSpPr>
        <p:spPr>
          <a:xfrm>
            <a:off x="6185647" y="4146585"/>
            <a:ext cx="1686994" cy="753035"/>
          </a:xfrm>
          <a:prstGeom prst="ellipse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65FF0-9FA5-469E-A29C-98BCDBA1924C}"/>
              </a:ext>
            </a:extLst>
          </p:cNvPr>
          <p:cNvSpPr txBox="1"/>
          <p:nvPr/>
        </p:nvSpPr>
        <p:spPr>
          <a:xfrm>
            <a:off x="977968" y="1149112"/>
            <a:ext cx="36624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loop in a cyclic behavior is said to be </a:t>
            </a:r>
            <a:r>
              <a:rPr lang="en-US" sz="2400" b="1" dirty="0" err="1">
                <a:solidFill>
                  <a:srgbClr val="FFFF00"/>
                </a:solidFill>
              </a:rPr>
              <a:t>non</a:t>
            </a:r>
            <a:r>
              <a:rPr lang="en-US" sz="2400" b="1" i="1" dirty="0" err="1">
                <a:solidFill>
                  <a:srgbClr val="FFFF00"/>
                </a:solidFill>
              </a:rPr>
              <a:t>static</a:t>
            </a:r>
            <a:r>
              <a:rPr lang="en-US" sz="2400" dirty="0"/>
              <a:t> or               </a:t>
            </a:r>
            <a:r>
              <a:rPr lang="en-US" sz="2400" b="1" i="1" dirty="0">
                <a:solidFill>
                  <a:srgbClr val="FFFF00"/>
                </a:solidFill>
              </a:rPr>
              <a:t>data-dependent</a:t>
            </a:r>
            <a:r>
              <a:rPr lang="en-US" sz="2400" dirty="0"/>
              <a:t> if the number of its iterations depends on some input variable during the operation.</a:t>
            </a:r>
          </a:p>
          <a:p>
            <a:r>
              <a:rPr lang="en-US" sz="2400" dirty="0">
                <a:solidFill>
                  <a:srgbClr val="FFC000"/>
                </a:solidFill>
              </a:rPr>
              <a:t>The number of iterations is not fixed </a:t>
            </a:r>
            <a:r>
              <a:rPr lang="en-US" sz="2400" dirty="0"/>
              <a:t>and data-dependent. </a:t>
            </a:r>
          </a:p>
        </p:txBody>
      </p:sp>
    </p:spTree>
    <p:extLst>
      <p:ext uri="{BB962C8B-B14F-4D97-AF65-F5344CB8AC3E}">
        <p14:creationId xmlns:p14="http://schemas.microsoft.com/office/powerpoint/2010/main" val="23589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5D255-437B-4ECE-97E5-52964286B82A}"/>
              </a:ext>
            </a:extLst>
          </p:cNvPr>
          <p:cNvSpPr/>
          <p:nvPr/>
        </p:nvSpPr>
        <p:spPr>
          <a:xfrm>
            <a:off x="4892307" y="99483"/>
            <a:ext cx="7122029" cy="665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4413" y="236086"/>
            <a:ext cx="4272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  <a:latin typeface="Calibri" panose="020F0502020204030204" pitchFamily="34" charset="0"/>
              </a:rPr>
              <a:t>Types of Loops:</a:t>
            </a:r>
          </a:p>
        </p:txBody>
      </p:sp>
      <p:pic>
        <p:nvPicPr>
          <p:cNvPr id="6" name="Picture 5" descr="AAJFDPY0">
            <a:extLst>
              <a:ext uri="{FF2B5EF4-FFF2-40B4-BE49-F238E27FC236}">
                <a16:creationId xmlns:a16="http://schemas.microsoft.com/office/drawing/2014/main" id="{7F31978F-9151-4378-9264-8BF517CD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86" y="292133"/>
            <a:ext cx="6383365" cy="61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AB2375A-A4CB-476E-B1C2-38AA481B21CA}"/>
              </a:ext>
            </a:extLst>
          </p:cNvPr>
          <p:cNvSpPr/>
          <p:nvPr/>
        </p:nvSpPr>
        <p:spPr>
          <a:xfrm>
            <a:off x="7970438" y="1892369"/>
            <a:ext cx="1686994" cy="753035"/>
          </a:xfrm>
          <a:prstGeom prst="ellipse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65FF0-9FA5-469E-A29C-98BCDBA1924C}"/>
              </a:ext>
            </a:extLst>
          </p:cNvPr>
          <p:cNvSpPr txBox="1"/>
          <p:nvPr/>
        </p:nvSpPr>
        <p:spPr>
          <a:xfrm>
            <a:off x="977968" y="1149112"/>
            <a:ext cx="3662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loop in a cyclic behavior may have a dependency on embedded timing controls, i.e. an event control expression </a:t>
            </a:r>
            <a:r>
              <a:rPr lang="en-US" sz="2400" dirty="0">
                <a:solidFill>
                  <a:srgbClr val="FFFF00"/>
                </a:solidFill>
              </a:rPr>
              <a:t>(@ </a:t>
            </a:r>
            <a:r>
              <a:rPr lang="en-US" sz="2400" dirty="0" err="1">
                <a:solidFill>
                  <a:srgbClr val="FFFF00"/>
                </a:solidFill>
              </a:rPr>
              <a:t>posedge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clk</a:t>
            </a:r>
            <a:r>
              <a:rPr lang="en-US" sz="2400" dirty="0">
                <a:solidFill>
                  <a:srgbClr val="FFFF00"/>
                </a:solidFill>
              </a:rPr>
              <a:t>).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8A269E-7133-4067-AC2E-A02356969586}"/>
              </a:ext>
            </a:extLst>
          </p:cNvPr>
          <p:cNvSpPr/>
          <p:nvPr/>
        </p:nvSpPr>
        <p:spPr>
          <a:xfrm>
            <a:off x="7970438" y="3677976"/>
            <a:ext cx="1686994" cy="753035"/>
          </a:xfrm>
          <a:prstGeom prst="ellipse">
            <a:avLst/>
          </a:prstGeom>
          <a:solidFill>
            <a:srgbClr val="FFFF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5D255-437B-4ECE-97E5-52964286B82A}"/>
              </a:ext>
            </a:extLst>
          </p:cNvPr>
          <p:cNvSpPr/>
          <p:nvPr/>
        </p:nvSpPr>
        <p:spPr>
          <a:xfrm>
            <a:off x="4892307" y="99483"/>
            <a:ext cx="7122029" cy="66590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94413" y="236086"/>
            <a:ext cx="42721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6.13.1. Static Loops without embedded timing controls</a:t>
            </a:r>
          </a:p>
        </p:txBody>
      </p:sp>
      <p:pic>
        <p:nvPicPr>
          <p:cNvPr id="6" name="Picture 5" descr="AAJFDPY0">
            <a:extLst>
              <a:ext uri="{FF2B5EF4-FFF2-40B4-BE49-F238E27FC236}">
                <a16:creationId xmlns:a16="http://schemas.microsoft.com/office/drawing/2014/main" id="{7F31978F-9151-4378-9264-8BF517CD9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886" y="292133"/>
            <a:ext cx="6383365" cy="617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65FF0-9FA5-469E-A29C-98BCDBA1924C}"/>
              </a:ext>
            </a:extLst>
          </p:cNvPr>
          <p:cNvSpPr txBox="1"/>
          <p:nvPr/>
        </p:nvSpPr>
        <p:spPr>
          <a:xfrm>
            <a:off x="1026867" y="2343139"/>
            <a:ext cx="36624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FFFF00"/>
                </a:solidFill>
              </a:rPr>
              <a:t>iterative computational sequence </a:t>
            </a:r>
            <a:r>
              <a:rPr lang="en-US" sz="2400" dirty="0"/>
              <a:t>can be done in a single step using </a:t>
            </a:r>
            <a:r>
              <a:rPr lang="en-US" sz="2400" dirty="0">
                <a:solidFill>
                  <a:srgbClr val="FFFF00"/>
                </a:solidFill>
              </a:rPr>
              <a:t>combinational logic </a:t>
            </a:r>
            <a:r>
              <a:rPr lang="en-US" sz="2400" dirty="0"/>
              <a:t>by ‘</a:t>
            </a:r>
            <a:r>
              <a:rPr lang="en-US" sz="2400" dirty="0">
                <a:solidFill>
                  <a:srgbClr val="FFFF00"/>
                </a:solidFill>
              </a:rPr>
              <a:t>unrolling</a:t>
            </a:r>
            <a:r>
              <a:rPr lang="en-US" sz="2400" dirty="0"/>
              <a:t>’ the loop. </a:t>
            </a:r>
            <a:endParaRPr lang="en-US" sz="2400" dirty="0">
              <a:solidFill>
                <a:srgbClr val="FFFF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D468A-4DB6-4B1A-88EB-7BDB6EC16E63}"/>
              </a:ext>
            </a:extLst>
          </p:cNvPr>
          <p:cNvGrpSpPr/>
          <p:nvPr/>
        </p:nvGrpSpPr>
        <p:grpSpPr>
          <a:xfrm>
            <a:off x="5056094" y="171557"/>
            <a:ext cx="4816493" cy="3379283"/>
            <a:chOff x="5056094" y="171557"/>
            <a:chExt cx="4816493" cy="337928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AB2375A-A4CB-476E-B1C2-38AA481B21CA}"/>
                </a:ext>
              </a:extLst>
            </p:cNvPr>
            <p:cNvSpPr/>
            <p:nvPr/>
          </p:nvSpPr>
          <p:spPr>
            <a:xfrm>
              <a:off x="6197475" y="1468346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8A269E-7133-4067-AC2E-A02356969586}"/>
                </a:ext>
              </a:extLst>
            </p:cNvPr>
            <p:cNvSpPr/>
            <p:nvPr/>
          </p:nvSpPr>
          <p:spPr>
            <a:xfrm>
              <a:off x="5056094" y="2797805"/>
              <a:ext cx="948629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53A416-C18A-4AF0-86AC-DA7D5F08702C}"/>
                </a:ext>
              </a:extLst>
            </p:cNvPr>
            <p:cNvSpPr/>
            <p:nvPr/>
          </p:nvSpPr>
          <p:spPr>
            <a:xfrm>
              <a:off x="7985944" y="1020916"/>
              <a:ext cx="1686994" cy="753035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F08AB6-3F21-4E34-854F-D6FC6FE5CF0D}"/>
                </a:ext>
              </a:extLst>
            </p:cNvPr>
            <p:cNvSpPr/>
            <p:nvPr/>
          </p:nvSpPr>
          <p:spPr>
            <a:xfrm>
              <a:off x="7782995" y="171557"/>
              <a:ext cx="2089592" cy="669496"/>
            </a:xfrm>
            <a:prstGeom prst="ellipse">
              <a:avLst/>
            </a:prstGeom>
            <a:solidFill>
              <a:srgbClr val="B0F030">
                <a:alpha val="2078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3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413" y="236086"/>
            <a:ext cx="9751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6.13.1. Static Loops without embedded timing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963344" y="1101609"/>
            <a:ext cx="5048737" cy="2836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0758F-6F4E-478F-A093-BC79019F619A}"/>
              </a:ext>
            </a:extLst>
          </p:cNvPr>
          <p:cNvSpPr txBox="1"/>
          <p:nvPr/>
        </p:nvSpPr>
        <p:spPr>
          <a:xfrm>
            <a:off x="1232239" y="1422944"/>
            <a:ext cx="4650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for_loop_comb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[3:0] out,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[3:0]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[2:0]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&lt;= 3;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=i+1)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out[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a[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&amp; b[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AF41855-72CC-4238-8789-4BE6BFE90B2E}"/>
              </a:ext>
            </a:extLst>
          </p:cNvPr>
          <p:cNvSpPr/>
          <p:nvPr/>
        </p:nvSpPr>
        <p:spPr>
          <a:xfrm>
            <a:off x="557442" y="3937716"/>
            <a:ext cx="5733358" cy="2727308"/>
          </a:xfrm>
          <a:prstGeom prst="cloudCallout">
            <a:avLst>
              <a:gd name="adj1" fmla="val 9529"/>
              <a:gd name="adj2" fmla="val -857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Fixed number </a:t>
            </a:r>
            <a:r>
              <a:rPr lang="en-US" sz="2000" dirty="0"/>
              <a:t>of iterations within the for loop. </a:t>
            </a:r>
            <a:r>
              <a:rPr lang="en-US" sz="2000" dirty="0" err="1"/>
              <a:t>i</a:t>
            </a:r>
            <a:r>
              <a:rPr lang="en-US" sz="2000" dirty="0"/>
              <a:t> goes from 0 to 3 regardless of the data values of the inputs a and b.</a:t>
            </a:r>
          </a:p>
          <a:p>
            <a:pPr algn="ctr"/>
            <a:r>
              <a:rPr lang="en-US" sz="2000" dirty="0"/>
              <a:t>There is </a:t>
            </a:r>
            <a:r>
              <a:rPr lang="en-US" sz="2000" b="1" dirty="0"/>
              <a:t>no internal timing control </a:t>
            </a:r>
            <a:r>
              <a:rPr lang="en-US" sz="2000" dirty="0"/>
              <a:t>(no event-control expressions)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BC9661-9351-447A-B0B6-AF73AFED2738}"/>
              </a:ext>
            </a:extLst>
          </p:cNvPr>
          <p:cNvGrpSpPr/>
          <p:nvPr/>
        </p:nvGrpSpPr>
        <p:grpSpPr>
          <a:xfrm>
            <a:off x="6290800" y="1101609"/>
            <a:ext cx="5048737" cy="4952770"/>
            <a:chOff x="6290800" y="1101609"/>
            <a:chExt cx="5048737" cy="495277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D15D255-437B-4ECE-97E5-52964286B82A}"/>
                </a:ext>
              </a:extLst>
            </p:cNvPr>
            <p:cNvSpPr/>
            <p:nvPr/>
          </p:nvSpPr>
          <p:spPr>
            <a:xfrm>
              <a:off x="6290800" y="1101609"/>
              <a:ext cx="5048737" cy="495277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883DB4-D14F-4FE7-9992-760A107037AB}"/>
                </a:ext>
              </a:extLst>
            </p:cNvPr>
            <p:cNvSpPr txBox="1"/>
            <p:nvPr/>
          </p:nvSpPr>
          <p:spPr>
            <a:xfrm>
              <a:off x="6621658" y="1506886"/>
              <a:ext cx="465023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// The compiler can unroll the loop as follows:</a:t>
              </a:r>
            </a:p>
            <a:p>
              <a:endPara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module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for_loop_comb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reg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[3:0] out,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          </a:t>
              </a: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[3:0] 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a,b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);</a:t>
              </a:r>
            </a:p>
            <a:p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// reg</a:t>
              </a:r>
              <a:r>
                <a:rPr lang="en-US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[2:0] </a:t>
              </a:r>
              <a:r>
                <a:rPr lang="en-US" dirty="0" err="1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;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always @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a,b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begin</a:t>
              </a:r>
            </a:p>
            <a:p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out[0] = a[0] &amp; b[0];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out[1] = a[1] &amp; b[1];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out[2] = a[2] &amp; b[2];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out[3] = a[3] &amp; b[3];</a:t>
              </a:r>
            </a:p>
            <a:p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end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endmodule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677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413" y="236086"/>
            <a:ext cx="9751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6.13.1. Static Loops without embedded timing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963344" y="1101609"/>
            <a:ext cx="5048737" cy="2836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0758F-6F4E-478F-A093-BC79019F619A}"/>
              </a:ext>
            </a:extLst>
          </p:cNvPr>
          <p:cNvSpPr txBox="1"/>
          <p:nvPr/>
        </p:nvSpPr>
        <p:spPr>
          <a:xfrm>
            <a:off x="1232239" y="1422944"/>
            <a:ext cx="4650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for_loop_comb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[3:0] out,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[3:0]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[2:0]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=0;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&lt;= 3;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=i+1)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out[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a[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&amp; b[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AF41855-72CC-4238-8789-4BE6BFE90B2E}"/>
              </a:ext>
            </a:extLst>
          </p:cNvPr>
          <p:cNvSpPr/>
          <p:nvPr/>
        </p:nvSpPr>
        <p:spPr>
          <a:xfrm>
            <a:off x="557442" y="3937716"/>
            <a:ext cx="5733358" cy="2727308"/>
          </a:xfrm>
          <a:prstGeom prst="cloudCallout">
            <a:avLst>
              <a:gd name="adj1" fmla="val 9529"/>
              <a:gd name="adj2" fmla="val -8575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The module is mainly describing a </a:t>
            </a:r>
            <a:r>
              <a:rPr lang="en-US" sz="2000" b="1" dirty="0" err="1"/>
              <a:t>combinationl</a:t>
            </a:r>
            <a:r>
              <a:rPr lang="en-US" sz="2000" b="1" dirty="0"/>
              <a:t> logic that can be synthesized using a combinational circuit by unrolling the loop.</a:t>
            </a:r>
            <a:endParaRPr lang="en-US" sz="2000" dirty="0"/>
          </a:p>
        </p:txBody>
      </p:sp>
      <p:pic>
        <p:nvPicPr>
          <p:cNvPr id="9" name="Picture 3" descr="AAJFDPZ0">
            <a:extLst>
              <a:ext uri="{FF2B5EF4-FFF2-40B4-BE49-F238E27FC236}">
                <a16:creationId xmlns:a16="http://schemas.microsoft.com/office/drawing/2014/main" id="{948DD47B-A6C9-4E63-8794-4C6155485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49" y="1576708"/>
            <a:ext cx="5165509" cy="365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7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4413" y="236086"/>
            <a:ext cx="9751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6.13.1. Static Loops without embedded timing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1D54F-A56A-449E-926D-4B128F7FFCEC}"/>
              </a:ext>
            </a:extLst>
          </p:cNvPr>
          <p:cNvSpPr/>
          <p:nvPr/>
        </p:nvSpPr>
        <p:spPr>
          <a:xfrm>
            <a:off x="836186" y="961235"/>
            <a:ext cx="6122056" cy="3708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80758F-6F4E-478F-A093-BC79019F619A}"/>
              </a:ext>
            </a:extLst>
          </p:cNvPr>
          <p:cNvSpPr txBox="1"/>
          <p:nvPr/>
        </p:nvSpPr>
        <p:spPr>
          <a:xfrm>
            <a:off x="1173561" y="1168673"/>
            <a:ext cx="5649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repeat_loop_comb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4)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(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output reg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[3:0] out,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[3:0]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 [2:0]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always @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0;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word_size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out[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= a[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&amp; b[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i+1;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endmodule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BC9661-9351-447A-B0B6-AF73AFED2738}"/>
              </a:ext>
            </a:extLst>
          </p:cNvPr>
          <p:cNvGrpSpPr/>
          <p:nvPr/>
        </p:nvGrpSpPr>
        <p:grpSpPr>
          <a:xfrm>
            <a:off x="6822911" y="1541694"/>
            <a:ext cx="5048737" cy="5030250"/>
            <a:chOff x="6290800" y="1101609"/>
            <a:chExt cx="5048737" cy="495277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D15D255-437B-4ECE-97E5-52964286B82A}"/>
                </a:ext>
              </a:extLst>
            </p:cNvPr>
            <p:cNvSpPr/>
            <p:nvPr/>
          </p:nvSpPr>
          <p:spPr>
            <a:xfrm>
              <a:off x="6290800" y="1101609"/>
              <a:ext cx="5048737" cy="495277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883DB4-D14F-4FE7-9992-760A107037AB}"/>
                </a:ext>
              </a:extLst>
            </p:cNvPr>
            <p:cNvSpPr txBox="1"/>
            <p:nvPr/>
          </p:nvSpPr>
          <p:spPr>
            <a:xfrm>
              <a:off x="6621658" y="1506886"/>
              <a:ext cx="4650237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// The compiler can unroll the loop as follows:</a:t>
              </a:r>
            </a:p>
            <a:p>
              <a:endPara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module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for_loop_comb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output reg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[3:0] out,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                             </a:t>
              </a: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input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[3:0] 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a,b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);</a:t>
              </a:r>
            </a:p>
            <a:p>
              <a:r>
                <a:rPr lang="en-US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// reg</a:t>
              </a:r>
              <a:r>
                <a:rPr lang="en-US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[2:0] </a:t>
              </a:r>
              <a:r>
                <a:rPr lang="en-US" dirty="0" err="1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;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always @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en-US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a,b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begin</a:t>
              </a:r>
            </a:p>
            <a:p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out[0] = a[0] &amp; b[0];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out[1] = a[1] &amp; b[1];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out[2] = a[2] &amp; b[2];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out[3] = a[3] &amp; b[3];</a:t>
              </a:r>
            </a:p>
            <a:p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end</a:t>
              </a:r>
            </a:p>
            <a:p>
              <a:r>
                <a:rPr lang="en-US" b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endmodule</a:t>
              </a:r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2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2f5ac2c-bff7-4637-95ef-674425a46ad1">
      <Terms xmlns="http://schemas.microsoft.com/office/infopath/2007/PartnerControls"/>
    </lcf76f155ced4ddcb4097134ff3c332f>
    <TaxCatchAll xmlns="c0c3f62b-6040-4734-a472-36047e62981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97A7AED43E42894D4FB3EA797F3E" ma:contentTypeVersion="18" ma:contentTypeDescription="Create a new document." ma:contentTypeScope="" ma:versionID="4da9df1237377e7ce5f87593d2b1cae2">
  <xsd:schema xmlns:xsd="http://www.w3.org/2001/XMLSchema" xmlns:xs="http://www.w3.org/2001/XMLSchema" xmlns:p="http://schemas.microsoft.com/office/2006/metadata/properties" xmlns:ns2="82f5ac2c-bff7-4637-95ef-674425a46ad1" xmlns:ns3="c0c3f62b-6040-4734-a472-36047e629811" targetNamespace="http://schemas.microsoft.com/office/2006/metadata/properties" ma:root="true" ma:fieldsID="ade91b26723c7f4542144bfd9c2bbc3f" ns2:_="" ns3:_="">
    <xsd:import namespace="82f5ac2c-bff7-4637-95ef-674425a46ad1"/>
    <xsd:import namespace="c0c3f62b-6040-4734-a472-36047e629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5ac2c-bff7-4637-95ef-674425a46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c3f62b-6040-4734-a472-36047e629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e8793dc-df8e-41df-93cf-f44f7bff39d8}" ma:internalName="TaxCatchAll" ma:showField="CatchAllData" ma:web="c0c3f62b-6040-4734-a472-36047e6298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EE9FC1-A088-4AD3-A769-C7FFB9FD9A65}">
  <ds:schemaRefs>
    <ds:schemaRef ds:uri="http://schemas.microsoft.com/office/2006/metadata/properties"/>
    <ds:schemaRef ds:uri="http://schemas.microsoft.com/office/infopath/2007/PartnerControls"/>
    <ds:schemaRef ds:uri="82f5ac2c-bff7-4637-95ef-674425a46ad1"/>
    <ds:schemaRef ds:uri="c0c3f62b-6040-4734-a472-36047e629811"/>
  </ds:schemaRefs>
</ds:datastoreItem>
</file>

<file path=customXml/itemProps2.xml><?xml version="1.0" encoding="utf-8"?>
<ds:datastoreItem xmlns:ds="http://schemas.openxmlformats.org/officeDocument/2006/customXml" ds:itemID="{836BE373-5E93-47AA-9D8A-E966544D4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f5ac2c-bff7-4637-95ef-674425a46ad1"/>
    <ds:schemaRef ds:uri="c0c3f62b-6040-4734-a472-36047e629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98935-F21E-44B1-B23D-8638E4CFAB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2074</TotalTime>
  <Words>4672</Words>
  <Application>Microsoft Office PowerPoint</Application>
  <PresentationFormat>Widescreen</PresentationFormat>
  <Paragraphs>553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Tw Cen MT</vt:lpstr>
      <vt:lpstr>Circuit</vt:lpstr>
      <vt:lpstr>Verilog Design  6.13. Synthesis of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Methodologies &amp; Implementation Technologies</dc:title>
  <dc:creator>Nashwa Elaraby</dc:creator>
  <cp:lastModifiedBy>Lamin Jammeh</cp:lastModifiedBy>
  <cp:revision>225</cp:revision>
  <cp:lastPrinted>2017-02-10T15:23:42Z</cp:lastPrinted>
  <dcterms:created xsi:type="dcterms:W3CDTF">2017-01-18T16:00:31Z</dcterms:created>
  <dcterms:modified xsi:type="dcterms:W3CDTF">2024-06-18T08:56:43Z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0x010100C93797A7AED43E42894D4FB3EA797F3E</vt:lpwstr>
  </property>
  <property fmtid="{D5CDD505-2E9C-101B-9397-08002B2CF9AE}" pid="3" name="MediaServiceImageTags">
    <vt:lpwstr/>
  </property>
</Properties>
</file>