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1" r:id="rId9"/>
  </p:sldIdLst>
  <p:sldSz cx="12192000" cy="6858000"/>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9A90D0-BA30-9317-A648-97D63E609F18}" v="1" dt="2024-03-20T15:24:51.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60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araby, Nashwa Nabil" userId="S::nne2@psu.edu::e9e281d9-17a8-4640-a27e-5727f8cfa962" providerId="AD" clId="Web-{E69A90D0-BA30-9317-A648-97D63E609F18}"/>
    <pc:docChg chg="modSld">
      <pc:chgData name="Elaraby, Nashwa Nabil" userId="S::nne2@psu.edu::e9e281d9-17a8-4640-a27e-5727f8cfa962" providerId="AD" clId="Web-{E69A90D0-BA30-9317-A648-97D63E609F18}" dt="2024-03-20T15:24:51.936" v="0" actId="20577"/>
      <pc:docMkLst>
        <pc:docMk/>
      </pc:docMkLst>
      <pc:sldChg chg="modSp">
        <pc:chgData name="Elaraby, Nashwa Nabil" userId="S::nne2@psu.edu::e9e281d9-17a8-4640-a27e-5727f8cfa962" providerId="AD" clId="Web-{E69A90D0-BA30-9317-A648-97D63E609F18}" dt="2024-03-20T15:24:51.936" v="0" actId="20577"/>
        <pc:sldMkLst>
          <pc:docMk/>
          <pc:sldMk cId="4175603724" sldId="256"/>
        </pc:sldMkLst>
        <pc:spChg chg="mod">
          <ac:chgData name="Elaraby, Nashwa Nabil" userId="S::nne2@psu.edu::e9e281d9-17a8-4640-a27e-5727f8cfa962" providerId="AD" clId="Web-{E69A90D0-BA30-9317-A648-97D63E609F18}" dt="2024-03-20T15:24:51.936" v="0" actId="20577"/>
          <ac:spMkLst>
            <pc:docMk/>
            <pc:sldMk cId="4175603724" sldId="256"/>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34560" units="cm"/>
          <inkml:channel name="Y" type="integer" max="1944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3-25T13:16:53.579"/>
    </inkml:context>
    <inkml:brush xml:id="br0">
      <inkml:brushProperty name="width" value="0.05292" units="cm"/>
      <inkml:brushProperty name="height" value="0.05292" units="cm"/>
      <inkml:brushProperty name="color" value="#FF0000"/>
    </inkml:brush>
  </inkml:definitions>
  <inkml:trace contextRef="#ctx0" brushRef="#br0">23570 2176 1263 0,'-15'-14'239'15,"-4"-9"129"-15,6 9-399 16,2 4-3-16,4 7-20 16,3 6-36-16,7 0-11 15,7 3-256-15,-1-5 70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3/20/2024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3/20/2024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4574" y="1303338"/>
            <a:ext cx="8791575" cy="1906587"/>
          </a:xfrm>
        </p:spPr>
        <p:txBody>
          <a:bodyPr>
            <a:normAutofit/>
          </a:bodyPr>
          <a:lstStyle/>
          <a:p>
            <a:r>
              <a:rPr lang="en-US" dirty="0"/>
              <a:t>Verilog Design</a:t>
            </a:r>
            <a:br>
              <a:rPr lang="en-US" dirty="0"/>
            </a:br>
            <a:br>
              <a:rPr lang="en-US" dirty="0"/>
            </a:br>
            <a:r>
              <a:rPr lang="en-US" sz="2400" dirty="0" err="1"/>
              <a:t>Datapath</a:t>
            </a:r>
            <a:r>
              <a:rPr lang="en-US" sz="2400" dirty="0"/>
              <a:t>-controller</a:t>
            </a:r>
            <a:endParaRPr lang="en-US" dirty="0"/>
          </a:p>
        </p:txBody>
      </p:sp>
      <p:sp>
        <p:nvSpPr>
          <p:cNvPr id="3" name="Subtitle 2"/>
          <p:cNvSpPr>
            <a:spLocks noGrp="1"/>
          </p:cNvSpPr>
          <p:nvPr>
            <p:ph type="subTitle" idx="1"/>
          </p:nvPr>
        </p:nvSpPr>
        <p:spPr>
          <a:xfrm>
            <a:off x="2447924" y="3544436"/>
            <a:ext cx="8791575" cy="1655762"/>
          </a:xfrm>
        </p:spPr>
        <p:txBody>
          <a:bodyPr vert="horz" lIns="91440" tIns="45720" rIns="91440" bIns="45720" rtlCol="0" anchor="t">
            <a:normAutofit/>
          </a:bodyPr>
          <a:lstStyle/>
          <a:p>
            <a:r>
              <a:rPr lang="en-US" dirty="0"/>
              <a:t>EE417 Logic Design </a:t>
            </a:r>
            <a:r>
              <a:rPr lang="en-US"/>
              <a:t>Using FPGAs</a:t>
            </a:r>
            <a:endParaRPr lang="en-US" dirty="0"/>
          </a:p>
        </p:txBody>
      </p:sp>
      <p:sp>
        <p:nvSpPr>
          <p:cNvPr id="4" name="Rectangle 3"/>
          <p:cNvSpPr/>
          <p:nvPr/>
        </p:nvSpPr>
        <p:spPr>
          <a:xfrm>
            <a:off x="2828924" y="5534710"/>
            <a:ext cx="9667875" cy="307777"/>
          </a:xfrm>
          <a:prstGeom prst="rect">
            <a:avLst/>
          </a:prstGeom>
        </p:spPr>
        <p:txBody>
          <a:bodyPr wrap="square">
            <a:spAutoFit/>
          </a:bodyPr>
          <a:lstStyle/>
          <a:p>
            <a:r>
              <a:rPr lang="en-US" sz="1400" i="1" dirty="0">
                <a:latin typeface="Arial,Bold"/>
              </a:rPr>
              <a:t>Reference:  Advanced Digital Design with the VERILOG HDL (Michael </a:t>
            </a:r>
            <a:r>
              <a:rPr lang="en-US" sz="1400" i="1" dirty="0" err="1">
                <a:latin typeface="Arial,Bold"/>
              </a:rPr>
              <a:t>Ciletti</a:t>
            </a:r>
            <a:r>
              <a:rPr lang="en-US" sz="1400" i="1" dirty="0">
                <a:latin typeface="Arial,Bold"/>
              </a:rPr>
              <a:t>)</a:t>
            </a:r>
            <a:endParaRPr lang="en-US" sz="1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5603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19150"/>
            <a:ext cx="9905999" cy="4972051"/>
          </a:xfrm>
        </p:spPr>
        <p:txBody>
          <a:bodyPr>
            <a:normAutofit lnSpcReduction="10000"/>
          </a:bodyPr>
          <a:lstStyle/>
          <a:p>
            <a:pPr marL="0" indent="0">
              <a:buNone/>
            </a:pPr>
            <a:r>
              <a:rPr lang="en-US" dirty="0">
                <a:solidFill>
                  <a:srgbClr val="FFFF00"/>
                </a:solidFill>
              </a:rPr>
              <a:t>The Data-path:</a:t>
            </a:r>
          </a:p>
          <a:p>
            <a:pPr marL="0" indent="0">
              <a:buNone/>
            </a:pPr>
            <a:r>
              <a:rPr lang="en-US" dirty="0"/>
              <a:t>The </a:t>
            </a:r>
            <a:r>
              <a:rPr lang="en-US" dirty="0" err="1"/>
              <a:t>datapath</a:t>
            </a:r>
            <a:r>
              <a:rPr lang="en-US" dirty="0"/>
              <a:t> units consist of computational resources (adders, </a:t>
            </a:r>
            <a:r>
              <a:rPr lang="en-US" dirty="0" err="1"/>
              <a:t>subtractors</a:t>
            </a:r>
            <a:r>
              <a:rPr lang="en-US" dirty="0"/>
              <a:t>, multipliers, digital signal processors), logic for moving data through a system and between the computation units and the internal registers (multiplexers, decoders, encoders), and </a:t>
            </a:r>
            <a:r>
              <a:rPr lang="en-US" dirty="0" err="1"/>
              <a:t>datapaths</a:t>
            </a:r>
            <a:r>
              <a:rPr lang="en-US" dirty="0"/>
              <a:t> for moving data to and from the external environment. </a:t>
            </a:r>
          </a:p>
          <a:p>
            <a:pPr marL="0" indent="0">
              <a:buNone/>
            </a:pPr>
            <a:r>
              <a:rPr lang="en-US" dirty="0">
                <a:solidFill>
                  <a:srgbClr val="FFFF00"/>
                </a:solidFill>
              </a:rPr>
              <a:t>The control unit:</a:t>
            </a:r>
          </a:p>
          <a:p>
            <a:pPr marL="0" indent="0">
              <a:buNone/>
            </a:pPr>
            <a:r>
              <a:rPr lang="en-US" dirty="0"/>
              <a:t>The control unit is usually a FSM that orchestrate, coordinate, and synchronize the operations of </a:t>
            </a:r>
            <a:r>
              <a:rPr lang="en-US" dirty="0" err="1"/>
              <a:t>datapath</a:t>
            </a:r>
            <a:r>
              <a:rPr lang="en-US" dirty="0"/>
              <a:t>. The control unit of a system generate the signals that load, read, and shift contents of storage registers, steer signals through </a:t>
            </a:r>
            <a:r>
              <a:rPr lang="en-US" dirty="0" err="1"/>
              <a:t>muxes</a:t>
            </a:r>
            <a:r>
              <a:rPr lang="en-US" dirty="0"/>
              <a:t>, and control the type of operations though arithmetic units.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0CD484D-ADF5-4855-8B71-16F275470876}"/>
                  </a:ext>
                </a:extLst>
              </p14:cNvPr>
              <p14:cNvContentPartPr/>
              <p14:nvPr/>
            </p14:nvContentPartPr>
            <p14:xfrm>
              <a:off x="8460360" y="760320"/>
              <a:ext cx="25200" cy="23400"/>
            </p14:xfrm>
          </p:contentPart>
        </mc:Choice>
        <mc:Fallback xmlns="">
          <p:pic>
            <p:nvPicPr>
              <p:cNvPr id="2" name="Ink 1">
                <a:extLst>
                  <a:ext uri="{FF2B5EF4-FFF2-40B4-BE49-F238E27FC236}">
                    <a16:creationId xmlns:a16="http://schemas.microsoft.com/office/drawing/2014/main" id="{B0CD484D-ADF5-4855-8B71-16F275470876}"/>
                  </a:ext>
                </a:extLst>
              </p:cNvPr>
              <p:cNvPicPr/>
              <p:nvPr/>
            </p:nvPicPr>
            <p:blipFill>
              <a:blip r:embed="rId3"/>
              <a:stretch>
                <a:fillRect/>
              </a:stretch>
            </p:blipFill>
            <p:spPr>
              <a:xfrm>
                <a:off x="8451000" y="750960"/>
                <a:ext cx="43920" cy="42120"/>
              </a:xfrm>
              <a:prstGeom prst="rect">
                <a:avLst/>
              </a:prstGeom>
            </p:spPr>
          </p:pic>
        </mc:Fallback>
      </mc:AlternateContent>
    </p:spTree>
    <p:extLst>
      <p:ext uri="{BB962C8B-B14F-4D97-AF65-F5344CB8AC3E}">
        <p14:creationId xmlns:p14="http://schemas.microsoft.com/office/powerpoint/2010/main" val="379418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1357" y="2268567"/>
            <a:ext cx="2398144" cy="914400"/>
          </a:xfrm>
          <a:prstGeom prst="rect">
            <a:avLst/>
          </a:prstGeom>
          <a:solidFill>
            <a:srgbClr val="00B0F0"/>
          </a:solidFill>
          <a:ln>
            <a:solidFill>
              <a:srgbClr val="00B0F0"/>
            </a:solidFill>
          </a:ln>
          <a:scene3d>
            <a:camera prst="orthographicFront"/>
            <a:lightRig rig="threePt" dir="t"/>
          </a:scene3d>
          <a:sp3d>
            <a:bevel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Finite-State Machine</a:t>
            </a:r>
          </a:p>
        </p:txBody>
      </p:sp>
      <p:sp>
        <p:nvSpPr>
          <p:cNvPr id="5" name="Rectangle 4"/>
          <p:cNvSpPr/>
          <p:nvPr/>
        </p:nvSpPr>
        <p:spPr>
          <a:xfrm>
            <a:off x="6165550" y="1354167"/>
            <a:ext cx="2398144" cy="914400"/>
          </a:xfrm>
          <a:prstGeom prst="rect">
            <a:avLst/>
          </a:prstGeom>
          <a:scene3d>
            <a:camera prst="orthographicFront"/>
            <a:lightRig rig="threePt" dir="t"/>
          </a:scene3d>
          <a:sp3d>
            <a:bevel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Data-path Logic</a:t>
            </a:r>
          </a:p>
        </p:txBody>
      </p:sp>
      <p:sp>
        <p:nvSpPr>
          <p:cNvPr id="6" name="Rectangle 5"/>
          <p:cNvSpPr/>
          <p:nvPr/>
        </p:nvSpPr>
        <p:spPr>
          <a:xfrm>
            <a:off x="6165550" y="3182967"/>
            <a:ext cx="2398144" cy="914400"/>
          </a:xfrm>
          <a:prstGeom prst="rect">
            <a:avLst/>
          </a:prstGeom>
          <a:scene3d>
            <a:camera prst="orthographicFront"/>
            <a:lightRig rig="threePt" dir="t"/>
          </a:scene3d>
          <a:sp3d>
            <a:bevel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Data-path Registers</a:t>
            </a:r>
          </a:p>
        </p:txBody>
      </p:sp>
      <p:cxnSp>
        <p:nvCxnSpPr>
          <p:cNvPr id="8" name="Straight Arrow Connector 7"/>
          <p:cNvCxnSpPr>
            <a:endCxn id="5" idx="1"/>
          </p:cNvCxnSpPr>
          <p:nvPr/>
        </p:nvCxnSpPr>
        <p:spPr>
          <a:xfrm>
            <a:off x="5524500" y="1811367"/>
            <a:ext cx="64105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524500" y="3651309"/>
            <a:ext cx="64105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24500" y="1769313"/>
            <a:ext cx="0" cy="191290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3"/>
          </p:cNvCxnSpPr>
          <p:nvPr/>
        </p:nvCxnSpPr>
        <p:spPr>
          <a:xfrm flipV="1">
            <a:off x="3619501" y="2724150"/>
            <a:ext cx="1904999" cy="161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29050" y="2369196"/>
            <a:ext cx="1905000" cy="369332"/>
          </a:xfrm>
          <a:prstGeom prst="rect">
            <a:avLst/>
          </a:prstGeom>
          <a:noFill/>
        </p:spPr>
        <p:txBody>
          <a:bodyPr wrap="square" rtlCol="0">
            <a:spAutoFit/>
          </a:bodyPr>
          <a:lstStyle/>
          <a:p>
            <a:r>
              <a:rPr lang="en-US" dirty="0"/>
              <a:t>Control signals</a:t>
            </a:r>
          </a:p>
        </p:txBody>
      </p:sp>
      <p:cxnSp>
        <p:nvCxnSpPr>
          <p:cNvPr id="17" name="Straight Arrow Connector 16"/>
          <p:cNvCxnSpPr/>
          <p:nvPr/>
        </p:nvCxnSpPr>
        <p:spPr>
          <a:xfrm>
            <a:off x="8563694" y="1811367"/>
            <a:ext cx="641050" cy="0"/>
          </a:xfrm>
          <a:prstGeom prst="straightConnector1">
            <a:avLst/>
          </a:prstGeom>
          <a:ln w="76200">
            <a:solidFill>
              <a:schemeClr val="tx2">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563694" y="3674313"/>
            <a:ext cx="641050" cy="0"/>
          </a:xfrm>
          <a:prstGeom prst="straightConnector1">
            <a:avLst/>
          </a:prstGeom>
          <a:ln w="762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204744" y="1782074"/>
            <a:ext cx="0" cy="1912908"/>
          </a:xfrm>
          <a:prstGeom prst="line">
            <a:avLst/>
          </a:prstGeom>
          <a:ln w="762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192882" y="3689409"/>
            <a:ext cx="11862" cy="1463616"/>
          </a:xfrm>
          <a:prstGeom prst="line">
            <a:avLst/>
          </a:prstGeom>
          <a:ln w="76200">
            <a:solidFill>
              <a:schemeClr val="tx2">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08567" y="3182967"/>
            <a:ext cx="11862" cy="1970058"/>
          </a:xfrm>
          <a:prstGeom prst="line">
            <a:avLst/>
          </a:prstGeom>
          <a:ln w="76200">
            <a:solidFill>
              <a:schemeClr val="tx2">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2408566" y="5105400"/>
            <a:ext cx="6796178" cy="14378"/>
          </a:xfrm>
          <a:prstGeom prst="line">
            <a:avLst/>
          </a:prstGeom>
          <a:ln w="76200">
            <a:solidFill>
              <a:schemeClr val="tx2">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829050" y="4739565"/>
            <a:ext cx="1905000" cy="369332"/>
          </a:xfrm>
          <a:prstGeom prst="rect">
            <a:avLst/>
          </a:prstGeom>
          <a:noFill/>
        </p:spPr>
        <p:txBody>
          <a:bodyPr wrap="square" rtlCol="0">
            <a:spAutoFit/>
          </a:bodyPr>
          <a:lstStyle/>
          <a:p>
            <a:r>
              <a:rPr lang="en-US" dirty="0"/>
              <a:t>Status signals</a:t>
            </a:r>
          </a:p>
        </p:txBody>
      </p:sp>
      <p:sp>
        <p:nvSpPr>
          <p:cNvPr id="28" name="TextBox 27"/>
          <p:cNvSpPr txBox="1"/>
          <p:nvPr/>
        </p:nvSpPr>
        <p:spPr>
          <a:xfrm>
            <a:off x="7364622" y="323850"/>
            <a:ext cx="1905000" cy="369332"/>
          </a:xfrm>
          <a:prstGeom prst="rect">
            <a:avLst/>
          </a:prstGeom>
          <a:noFill/>
        </p:spPr>
        <p:txBody>
          <a:bodyPr wrap="square" rtlCol="0">
            <a:spAutoFit/>
          </a:bodyPr>
          <a:lstStyle/>
          <a:p>
            <a:r>
              <a:rPr lang="en-US" dirty="0"/>
              <a:t>Data-path</a:t>
            </a:r>
          </a:p>
        </p:txBody>
      </p:sp>
      <p:cxnSp>
        <p:nvCxnSpPr>
          <p:cNvPr id="30" name="Straight Arrow Connector 29"/>
          <p:cNvCxnSpPr/>
          <p:nvPr/>
        </p:nvCxnSpPr>
        <p:spPr>
          <a:xfrm>
            <a:off x="7364623" y="542925"/>
            <a:ext cx="10873" cy="811242"/>
          </a:xfrm>
          <a:prstGeom prst="straightConnector1">
            <a:avLst/>
          </a:prstGeom>
          <a:ln w="762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80307" y="2749670"/>
            <a:ext cx="64105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97636" y="2817658"/>
            <a:ext cx="1905000" cy="369332"/>
          </a:xfrm>
          <a:prstGeom prst="rect">
            <a:avLst/>
          </a:prstGeom>
          <a:noFill/>
        </p:spPr>
        <p:txBody>
          <a:bodyPr wrap="square" rtlCol="0">
            <a:spAutoFit/>
          </a:bodyPr>
          <a:lstStyle/>
          <a:p>
            <a:r>
              <a:rPr lang="en-US" dirty="0"/>
              <a:t>clock</a:t>
            </a:r>
          </a:p>
        </p:txBody>
      </p:sp>
      <p:cxnSp>
        <p:nvCxnSpPr>
          <p:cNvPr id="34" name="Straight Arrow Connector 33"/>
          <p:cNvCxnSpPr>
            <a:endCxn id="6" idx="2"/>
          </p:cNvCxnSpPr>
          <p:nvPr/>
        </p:nvCxnSpPr>
        <p:spPr>
          <a:xfrm flipH="1" flipV="1">
            <a:off x="7364622" y="4097367"/>
            <a:ext cx="10874" cy="169383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375496" y="5757579"/>
            <a:ext cx="1905000" cy="369332"/>
          </a:xfrm>
          <a:prstGeom prst="rect">
            <a:avLst/>
          </a:prstGeom>
          <a:noFill/>
        </p:spPr>
        <p:txBody>
          <a:bodyPr wrap="square" rtlCol="0">
            <a:spAutoFit/>
          </a:bodyPr>
          <a:lstStyle/>
          <a:p>
            <a:r>
              <a:rPr lang="en-US" dirty="0"/>
              <a:t>clock</a:t>
            </a:r>
          </a:p>
        </p:txBody>
      </p:sp>
      <p:cxnSp>
        <p:nvCxnSpPr>
          <p:cNvPr id="38" name="Straight Arrow Connector 37"/>
          <p:cNvCxnSpPr/>
          <p:nvPr/>
        </p:nvCxnSpPr>
        <p:spPr>
          <a:xfrm>
            <a:off x="1554373" y="1459772"/>
            <a:ext cx="10873" cy="811242"/>
          </a:xfrm>
          <a:prstGeom prst="straightConnector1">
            <a:avLst/>
          </a:prstGeom>
          <a:ln w="76200">
            <a:solidFill>
              <a:schemeClr val="tx2">
                <a:lumMod val="20000"/>
                <a:lumOff val="8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21357" y="828207"/>
            <a:ext cx="1905000" cy="646331"/>
          </a:xfrm>
          <a:prstGeom prst="rect">
            <a:avLst/>
          </a:prstGeom>
          <a:noFill/>
        </p:spPr>
        <p:txBody>
          <a:bodyPr wrap="square" rtlCol="0">
            <a:spAutoFit/>
          </a:bodyPr>
          <a:lstStyle/>
          <a:p>
            <a:r>
              <a:rPr lang="en-US" dirty="0"/>
              <a:t>External Control Inputs</a:t>
            </a:r>
          </a:p>
        </p:txBody>
      </p:sp>
      <p:sp>
        <p:nvSpPr>
          <p:cNvPr id="40" name="Rectangle 39"/>
          <p:cNvSpPr/>
          <p:nvPr/>
        </p:nvSpPr>
        <p:spPr>
          <a:xfrm>
            <a:off x="900832" y="1695450"/>
            <a:ext cx="2928218" cy="3044115"/>
          </a:xfrm>
          <a:prstGeom prst="rect">
            <a:avLst/>
          </a:prstGeom>
          <a:noFill/>
          <a:ln w="3492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355971" y="981075"/>
            <a:ext cx="4388104" cy="3788614"/>
          </a:xfrm>
          <a:prstGeom prst="rect">
            <a:avLst/>
          </a:prstGeom>
          <a:noFill/>
          <a:ln w="3492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3010890" y="1265665"/>
            <a:ext cx="1905000" cy="369332"/>
          </a:xfrm>
          <a:prstGeom prst="rect">
            <a:avLst/>
          </a:prstGeom>
          <a:noFill/>
        </p:spPr>
        <p:txBody>
          <a:bodyPr wrap="square" rtlCol="0">
            <a:spAutoFit/>
          </a:bodyPr>
          <a:lstStyle/>
          <a:p>
            <a:r>
              <a:rPr lang="en-US" dirty="0">
                <a:solidFill>
                  <a:srgbClr val="FFFF00"/>
                </a:solidFill>
              </a:rPr>
              <a:t>Control Unit</a:t>
            </a:r>
          </a:p>
        </p:txBody>
      </p:sp>
      <p:sp>
        <p:nvSpPr>
          <p:cNvPr id="43" name="TextBox 42"/>
          <p:cNvSpPr txBox="1"/>
          <p:nvPr/>
        </p:nvSpPr>
        <p:spPr>
          <a:xfrm>
            <a:off x="8791575" y="550736"/>
            <a:ext cx="1905000" cy="369332"/>
          </a:xfrm>
          <a:prstGeom prst="rect">
            <a:avLst/>
          </a:prstGeom>
          <a:noFill/>
        </p:spPr>
        <p:txBody>
          <a:bodyPr wrap="square" rtlCol="0">
            <a:spAutoFit/>
          </a:bodyPr>
          <a:lstStyle/>
          <a:p>
            <a:r>
              <a:rPr lang="en-US" dirty="0">
                <a:solidFill>
                  <a:srgbClr val="FFFF00"/>
                </a:solidFill>
              </a:rPr>
              <a:t>Data-path Unit</a:t>
            </a:r>
          </a:p>
        </p:txBody>
      </p:sp>
      <p:cxnSp>
        <p:nvCxnSpPr>
          <p:cNvPr id="29" name="Straight Arrow Connector 28">
            <a:extLst>
              <a:ext uri="{FF2B5EF4-FFF2-40B4-BE49-F238E27FC236}">
                <a16:creationId xmlns:a16="http://schemas.microsoft.com/office/drawing/2014/main" id="{6A768478-01A1-47F5-8017-D02127DFCBC6}"/>
              </a:ext>
            </a:extLst>
          </p:cNvPr>
          <p:cNvCxnSpPr>
            <a:cxnSpLocks/>
            <a:stCxn id="5" idx="2"/>
          </p:cNvCxnSpPr>
          <p:nvPr/>
        </p:nvCxnSpPr>
        <p:spPr>
          <a:xfrm>
            <a:off x="7364622" y="2268567"/>
            <a:ext cx="7426" cy="914400"/>
          </a:xfrm>
          <a:prstGeom prst="straightConnector1">
            <a:avLst/>
          </a:prstGeom>
          <a:ln w="762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207437D-0BFC-4CCA-A431-186769FEA81B}"/>
              </a:ext>
            </a:extLst>
          </p:cNvPr>
          <p:cNvSpPr txBox="1"/>
          <p:nvPr/>
        </p:nvSpPr>
        <p:spPr>
          <a:xfrm>
            <a:off x="7375496" y="2537997"/>
            <a:ext cx="1905000" cy="369332"/>
          </a:xfrm>
          <a:prstGeom prst="rect">
            <a:avLst/>
          </a:prstGeom>
          <a:noFill/>
        </p:spPr>
        <p:txBody>
          <a:bodyPr wrap="square" rtlCol="0">
            <a:spAutoFit/>
          </a:bodyPr>
          <a:lstStyle/>
          <a:p>
            <a:r>
              <a:rPr lang="en-US" dirty="0"/>
              <a:t>Data-path</a:t>
            </a:r>
          </a:p>
        </p:txBody>
      </p:sp>
    </p:spTree>
    <p:extLst>
      <p:ext uri="{BB962C8B-B14F-4D97-AF65-F5344CB8AC3E}">
        <p14:creationId xmlns:p14="http://schemas.microsoft.com/office/powerpoint/2010/main" val="162360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9"/>
            <a:ext cx="6573837" cy="105382"/>
          </a:xfrm>
        </p:spPr>
        <p:txBody>
          <a:bodyPr>
            <a:normAutofit fontScale="90000"/>
          </a:bodyPr>
          <a:lstStyle/>
          <a:p>
            <a:r>
              <a:rPr lang="en-US" dirty="0"/>
              <a:t>Design example: </a:t>
            </a:r>
            <a:r>
              <a:rPr lang="en-US" dirty="0">
                <a:solidFill>
                  <a:srgbClr val="FFFF00"/>
                </a:solidFill>
              </a:rPr>
              <a:t>Binary counter</a:t>
            </a:r>
          </a:p>
        </p:txBody>
      </p:sp>
      <p:sp>
        <p:nvSpPr>
          <p:cNvPr id="3" name="Content Placeholder 2"/>
          <p:cNvSpPr>
            <a:spLocks noGrp="1"/>
          </p:cNvSpPr>
          <p:nvPr>
            <p:ph idx="1"/>
          </p:nvPr>
        </p:nvSpPr>
        <p:spPr>
          <a:xfrm>
            <a:off x="1141412" y="1228726"/>
            <a:ext cx="9905999" cy="4562476"/>
          </a:xfrm>
        </p:spPr>
        <p:txBody>
          <a:bodyPr/>
          <a:lstStyle/>
          <a:p>
            <a:pPr marL="0" indent="0">
              <a:buNone/>
            </a:pPr>
            <a:r>
              <a:rPr lang="en-US" dirty="0"/>
              <a:t>Consider a synchronous 4-bit binary counter that is to be incremented by a count of 1 at each active edge of the clock, and whose count is to wrap around to 0 when the count reaches 1111. The counter should have a reset input that when enabled resets the count back to 0000. The counter also has an enable signal, if inactive, the counter should stop at the most recent count value reached when it was enabled.</a:t>
            </a:r>
          </a:p>
          <a:p>
            <a:pPr marL="0" indent="0">
              <a:buNone/>
            </a:pPr>
            <a:r>
              <a:rPr lang="en-US" dirty="0"/>
              <a:t> </a:t>
            </a:r>
          </a:p>
        </p:txBody>
      </p:sp>
    </p:spTree>
    <p:extLst>
      <p:ext uri="{BB962C8B-B14F-4D97-AF65-F5344CB8AC3E}">
        <p14:creationId xmlns:p14="http://schemas.microsoft.com/office/powerpoint/2010/main" val="269943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87" y="473232"/>
            <a:ext cx="9905999" cy="1047750"/>
          </a:xfrm>
        </p:spPr>
        <p:txBody>
          <a:bodyPr/>
          <a:lstStyle/>
          <a:p>
            <a:pPr marL="0" indent="0">
              <a:buNone/>
            </a:pPr>
            <a:r>
              <a:rPr lang="en-US" dirty="0"/>
              <a:t>A different approach would be partitioning the machine into an architecture of separate </a:t>
            </a:r>
            <a:r>
              <a:rPr lang="en-US" dirty="0" err="1"/>
              <a:t>datapath</a:t>
            </a:r>
            <a:r>
              <a:rPr lang="en-US" dirty="0"/>
              <a:t> and control units as follows:</a:t>
            </a:r>
          </a:p>
          <a:p>
            <a:pPr marL="0" indent="0">
              <a:buNone/>
            </a:pPr>
            <a:endParaRPr lang="en-US" dirty="0"/>
          </a:p>
        </p:txBody>
      </p:sp>
      <p:grpSp>
        <p:nvGrpSpPr>
          <p:cNvPr id="52" name="Group 51"/>
          <p:cNvGrpSpPr/>
          <p:nvPr/>
        </p:nvGrpSpPr>
        <p:grpSpPr>
          <a:xfrm>
            <a:off x="1019176" y="1594164"/>
            <a:ext cx="9905999" cy="4885157"/>
            <a:chOff x="914401" y="1801393"/>
            <a:chExt cx="9905999" cy="4885157"/>
          </a:xfrm>
        </p:grpSpPr>
        <p:sp>
          <p:nvSpPr>
            <p:cNvPr id="4" name="Rectangle 3"/>
            <p:cNvSpPr/>
            <p:nvPr/>
          </p:nvSpPr>
          <p:spPr>
            <a:xfrm>
              <a:off x="2676525" y="3576637"/>
              <a:ext cx="1924050" cy="704850"/>
            </a:xfrm>
            <a:prstGeom prst="rect">
              <a:avLst/>
            </a:prstGeom>
            <a:solidFill>
              <a:srgbClr val="0070C0"/>
            </a:solidFill>
            <a:ln>
              <a:solidFill>
                <a:srgbClr val="0070C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Unit</a:t>
              </a:r>
            </a:p>
          </p:txBody>
        </p:sp>
        <p:sp>
          <p:nvSpPr>
            <p:cNvPr id="5" name="Rectangle 4"/>
            <p:cNvSpPr/>
            <p:nvPr/>
          </p:nvSpPr>
          <p:spPr>
            <a:xfrm>
              <a:off x="6457950" y="4724400"/>
              <a:ext cx="1924050" cy="704850"/>
            </a:xfrm>
            <a:prstGeom prst="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 Register </a:t>
              </a:r>
            </a:p>
          </p:txBody>
        </p:sp>
        <p:sp>
          <p:nvSpPr>
            <p:cNvPr id="6" name="Rectangle 5"/>
            <p:cNvSpPr/>
            <p:nvPr/>
          </p:nvSpPr>
          <p:spPr>
            <a:xfrm>
              <a:off x="6867525" y="3629025"/>
              <a:ext cx="1104900" cy="600075"/>
            </a:xfrm>
            <a:prstGeom prst="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MUX</a:t>
              </a:r>
            </a:p>
          </p:txBody>
        </p:sp>
        <p:sp>
          <p:nvSpPr>
            <p:cNvPr id="7" name="Oval 6"/>
            <p:cNvSpPr/>
            <p:nvPr/>
          </p:nvSpPr>
          <p:spPr>
            <a:xfrm>
              <a:off x="7477125" y="2743200"/>
              <a:ext cx="495300" cy="504825"/>
            </a:xfrm>
            <a:prstGeom prst="ellipse">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9" name="Straight Arrow Connector 8"/>
            <p:cNvCxnSpPr>
              <a:stCxn id="5" idx="2"/>
            </p:cNvCxnSpPr>
            <p:nvPr/>
          </p:nvCxnSpPr>
          <p:spPr>
            <a:xfrm>
              <a:off x="7419975" y="5429250"/>
              <a:ext cx="0" cy="125730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a:endCxn id="5" idx="0"/>
            </p:cNvCxnSpPr>
            <p:nvPr/>
          </p:nvCxnSpPr>
          <p:spPr>
            <a:xfrm>
              <a:off x="7419975" y="4229100"/>
              <a:ext cx="0" cy="49530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724775" y="3248025"/>
              <a:ext cx="0" cy="38100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724775" y="2362200"/>
              <a:ext cx="0" cy="38100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7" idx="6"/>
            </p:cNvCxnSpPr>
            <p:nvPr/>
          </p:nvCxnSpPr>
          <p:spPr>
            <a:xfrm flipH="1" flipV="1">
              <a:off x="7972425" y="2995613"/>
              <a:ext cx="409575"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7210425" y="2362200"/>
              <a:ext cx="9525" cy="126682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9039225" y="2362200"/>
              <a:ext cx="9525" cy="3467100"/>
            </a:xfrm>
            <a:prstGeom prst="straightConnector1">
              <a:avLst/>
            </a:prstGeom>
            <a:ln w="38100">
              <a:solidFill>
                <a:srgbClr val="FFFF00"/>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7210426" y="2362200"/>
              <a:ext cx="1838324" cy="0"/>
            </a:xfrm>
            <a:prstGeom prst="straightConnector1">
              <a:avLst/>
            </a:prstGeom>
            <a:ln w="38100">
              <a:solidFill>
                <a:srgbClr val="FFFF00"/>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419975" y="5829300"/>
              <a:ext cx="1638299" cy="0"/>
            </a:xfrm>
            <a:prstGeom prst="straightConnector1">
              <a:avLst/>
            </a:prstGeom>
            <a:ln w="38100">
              <a:solidFill>
                <a:srgbClr val="FFFF00"/>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419975" y="6060043"/>
              <a:ext cx="1905000" cy="369332"/>
            </a:xfrm>
            <a:prstGeom prst="rect">
              <a:avLst/>
            </a:prstGeom>
            <a:noFill/>
          </p:spPr>
          <p:txBody>
            <a:bodyPr wrap="square" rtlCol="0">
              <a:spAutoFit/>
            </a:bodyPr>
            <a:lstStyle/>
            <a:p>
              <a:r>
                <a:rPr lang="en-US" dirty="0"/>
                <a:t>count</a:t>
              </a:r>
            </a:p>
          </p:txBody>
        </p:sp>
        <p:sp>
          <p:nvSpPr>
            <p:cNvPr id="31" name="TextBox 30"/>
            <p:cNvSpPr txBox="1"/>
            <p:nvPr/>
          </p:nvSpPr>
          <p:spPr>
            <a:xfrm>
              <a:off x="8372475" y="2762251"/>
              <a:ext cx="361950" cy="369332"/>
            </a:xfrm>
            <a:prstGeom prst="rect">
              <a:avLst/>
            </a:prstGeom>
            <a:noFill/>
          </p:spPr>
          <p:txBody>
            <a:bodyPr wrap="square" rtlCol="0">
              <a:spAutoFit/>
            </a:bodyPr>
            <a:lstStyle/>
            <a:p>
              <a:r>
                <a:rPr lang="en-US" dirty="0"/>
                <a:t>1</a:t>
              </a:r>
            </a:p>
          </p:txBody>
        </p:sp>
        <p:sp>
          <p:nvSpPr>
            <p:cNvPr id="32" name="TextBox 31"/>
            <p:cNvSpPr txBox="1"/>
            <p:nvPr/>
          </p:nvSpPr>
          <p:spPr>
            <a:xfrm>
              <a:off x="914401" y="3688319"/>
              <a:ext cx="1905000" cy="369332"/>
            </a:xfrm>
            <a:prstGeom prst="rect">
              <a:avLst/>
            </a:prstGeom>
            <a:noFill/>
          </p:spPr>
          <p:txBody>
            <a:bodyPr wrap="square" rtlCol="0">
              <a:spAutoFit/>
            </a:bodyPr>
            <a:lstStyle/>
            <a:p>
              <a:r>
                <a:rPr lang="en-US" dirty="0"/>
                <a:t>enable</a:t>
              </a:r>
            </a:p>
          </p:txBody>
        </p:sp>
        <p:sp>
          <p:nvSpPr>
            <p:cNvPr id="33" name="TextBox 32"/>
            <p:cNvSpPr txBox="1"/>
            <p:nvPr/>
          </p:nvSpPr>
          <p:spPr>
            <a:xfrm>
              <a:off x="1066800" y="5461165"/>
              <a:ext cx="1905000" cy="369332"/>
            </a:xfrm>
            <a:prstGeom prst="rect">
              <a:avLst/>
            </a:prstGeom>
            <a:noFill/>
          </p:spPr>
          <p:txBody>
            <a:bodyPr wrap="square" rtlCol="0">
              <a:spAutoFit/>
            </a:bodyPr>
            <a:lstStyle/>
            <a:p>
              <a:r>
                <a:rPr lang="en-US" dirty="0"/>
                <a:t>clock</a:t>
              </a:r>
            </a:p>
          </p:txBody>
        </p:sp>
        <p:sp>
          <p:nvSpPr>
            <p:cNvPr id="34" name="TextBox 33"/>
            <p:cNvSpPr txBox="1"/>
            <p:nvPr/>
          </p:nvSpPr>
          <p:spPr>
            <a:xfrm>
              <a:off x="1038225" y="3982048"/>
              <a:ext cx="1905000" cy="369332"/>
            </a:xfrm>
            <a:prstGeom prst="rect">
              <a:avLst/>
            </a:prstGeom>
            <a:noFill/>
          </p:spPr>
          <p:txBody>
            <a:bodyPr wrap="square" rtlCol="0">
              <a:spAutoFit/>
            </a:bodyPr>
            <a:lstStyle/>
            <a:p>
              <a:r>
                <a:rPr lang="en-US" dirty="0"/>
                <a:t>reset</a:t>
              </a:r>
            </a:p>
          </p:txBody>
        </p:sp>
        <p:cxnSp>
          <p:nvCxnSpPr>
            <p:cNvPr id="35" name="Straight Arrow Connector 34"/>
            <p:cNvCxnSpPr/>
            <p:nvPr/>
          </p:nvCxnSpPr>
          <p:spPr>
            <a:xfrm flipH="1">
              <a:off x="1628776" y="5722979"/>
              <a:ext cx="5086349" cy="19050"/>
            </a:xfrm>
            <a:prstGeom prst="straightConnector1">
              <a:avLst/>
            </a:prstGeom>
            <a:ln w="38100">
              <a:solidFill>
                <a:srgbClr val="92D050"/>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1704977" y="4179631"/>
              <a:ext cx="971548" cy="0"/>
            </a:xfrm>
            <a:prstGeom prst="straightConnector1">
              <a:avLst/>
            </a:prstGeom>
            <a:ln w="381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715125" y="5429250"/>
              <a:ext cx="0" cy="312779"/>
            </a:xfrm>
            <a:prstGeom prst="straightConnector1">
              <a:avLst/>
            </a:prstGeom>
            <a:ln w="381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2"/>
            </p:cNvCxnSpPr>
            <p:nvPr/>
          </p:nvCxnSpPr>
          <p:spPr>
            <a:xfrm flipH="1">
              <a:off x="3571875" y="4281487"/>
              <a:ext cx="0" cy="1451017"/>
            </a:xfrm>
            <a:prstGeom prst="straightConnector1">
              <a:avLst/>
            </a:prstGeom>
            <a:ln w="381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1"/>
            </p:cNvCxnSpPr>
            <p:nvPr/>
          </p:nvCxnSpPr>
          <p:spPr>
            <a:xfrm flipH="1">
              <a:off x="4581526" y="3929063"/>
              <a:ext cx="2285999" cy="3216"/>
            </a:xfrm>
            <a:prstGeom prst="straightConnector1">
              <a:avLst/>
            </a:prstGeom>
            <a:ln w="381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1704977" y="3913703"/>
              <a:ext cx="971548" cy="0"/>
            </a:xfrm>
            <a:prstGeom prst="straightConnector1">
              <a:avLst/>
            </a:prstGeom>
            <a:ln w="381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048374" y="2201443"/>
              <a:ext cx="3724275" cy="3788614"/>
            </a:xfrm>
            <a:prstGeom prst="rect">
              <a:avLst/>
            </a:prstGeom>
            <a:noFill/>
            <a:ln w="3492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8915400" y="1801393"/>
              <a:ext cx="1905000" cy="369332"/>
            </a:xfrm>
            <a:prstGeom prst="rect">
              <a:avLst/>
            </a:prstGeom>
            <a:noFill/>
          </p:spPr>
          <p:txBody>
            <a:bodyPr wrap="square" rtlCol="0">
              <a:spAutoFit/>
            </a:bodyPr>
            <a:lstStyle/>
            <a:p>
              <a:r>
                <a:rPr lang="en-US" dirty="0">
                  <a:solidFill>
                    <a:srgbClr val="FFFF00"/>
                  </a:solidFill>
                </a:rPr>
                <a:t>Data-path Unit</a:t>
              </a:r>
            </a:p>
          </p:txBody>
        </p:sp>
        <p:sp>
          <p:nvSpPr>
            <p:cNvPr id="49" name="Rectangle 48"/>
            <p:cNvSpPr/>
            <p:nvPr/>
          </p:nvSpPr>
          <p:spPr>
            <a:xfrm>
              <a:off x="1952625" y="1801393"/>
              <a:ext cx="8867775" cy="462798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019299" y="1810619"/>
              <a:ext cx="2905125" cy="369332"/>
            </a:xfrm>
            <a:prstGeom prst="rect">
              <a:avLst/>
            </a:prstGeom>
            <a:noFill/>
          </p:spPr>
          <p:txBody>
            <a:bodyPr wrap="square" rtlCol="0">
              <a:spAutoFit/>
            </a:bodyPr>
            <a:lstStyle/>
            <a:p>
              <a:r>
                <a:rPr lang="en-US" dirty="0">
                  <a:solidFill>
                    <a:srgbClr val="FFC000"/>
                  </a:solidFill>
                </a:rPr>
                <a:t>Binary Counter Architecture</a:t>
              </a:r>
            </a:p>
          </p:txBody>
        </p:sp>
      </p:grpSp>
    </p:spTree>
    <p:extLst>
      <p:ext uri="{BB962C8B-B14F-4D97-AF65-F5344CB8AC3E}">
        <p14:creationId xmlns:p14="http://schemas.microsoft.com/office/powerpoint/2010/main" val="3206904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3797A7AED43E42894D4FB3EA797F3E" ma:contentTypeVersion="18" ma:contentTypeDescription="Create a new document." ma:contentTypeScope="" ma:versionID="4da9df1237377e7ce5f87593d2b1cae2">
  <xsd:schema xmlns:xsd="http://www.w3.org/2001/XMLSchema" xmlns:xs="http://www.w3.org/2001/XMLSchema" xmlns:p="http://schemas.microsoft.com/office/2006/metadata/properties" xmlns:ns2="82f5ac2c-bff7-4637-95ef-674425a46ad1" xmlns:ns3="c0c3f62b-6040-4734-a472-36047e629811" targetNamespace="http://schemas.microsoft.com/office/2006/metadata/properties" ma:root="true" ma:fieldsID="ade91b26723c7f4542144bfd9c2bbc3f" ns2:_="" ns3:_="">
    <xsd:import namespace="82f5ac2c-bff7-4637-95ef-674425a46ad1"/>
    <xsd:import namespace="c0c3f62b-6040-4734-a472-36047e62981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f5ac2c-bff7-4637-95ef-674425a46a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28b28469-8996-4088-bd89-44d87d6385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c3f62b-6040-4734-a472-36047e62981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e8793dc-df8e-41df-93cf-f44f7bff39d8}" ma:internalName="TaxCatchAll" ma:showField="CatchAllData" ma:web="c0c3f62b-6040-4734-a472-36047e6298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2f5ac2c-bff7-4637-95ef-674425a46ad1">
      <Terms xmlns="http://schemas.microsoft.com/office/infopath/2007/PartnerControls"/>
    </lcf76f155ced4ddcb4097134ff3c332f>
    <TaxCatchAll xmlns="c0c3f62b-6040-4734-a472-36047e629811" xsi:nil="true"/>
  </documentManagement>
</p:properties>
</file>

<file path=customXml/itemProps1.xml><?xml version="1.0" encoding="utf-8"?>
<ds:datastoreItem xmlns:ds="http://schemas.openxmlformats.org/officeDocument/2006/customXml" ds:itemID="{7CDA360D-637D-42C9-8C99-ECFCFFB3653B}">
  <ds:schemaRefs>
    <ds:schemaRef ds:uri="http://schemas.microsoft.com/sharepoint/v3/contenttype/forms"/>
  </ds:schemaRefs>
</ds:datastoreItem>
</file>

<file path=customXml/itemProps2.xml><?xml version="1.0" encoding="utf-8"?>
<ds:datastoreItem xmlns:ds="http://schemas.openxmlformats.org/officeDocument/2006/customXml" ds:itemID="{870E81BB-3B55-4C8D-BBBC-546C348820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f5ac2c-bff7-4637-95ef-674425a46ad1"/>
    <ds:schemaRef ds:uri="c0c3f62b-6040-4734-a472-36047e6298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9E5B50-A9E7-4EDE-930E-F79F85F07524}">
  <ds:schemaRefs>
    <ds:schemaRef ds:uri="http://schemas.microsoft.com/office/2006/metadata/properties"/>
    <ds:schemaRef ds:uri="http://schemas.microsoft.com/office/infopath/2007/PartnerControls"/>
    <ds:schemaRef ds:uri="82f5ac2c-bff7-4637-95ef-674425a46ad1"/>
    <ds:schemaRef ds:uri="c0c3f62b-6040-4734-a472-36047e629811"/>
  </ds:schemaRefs>
</ds:datastoreItem>
</file>

<file path=docProps/app.xml><?xml version="1.0" encoding="utf-8"?>
<Properties xmlns="http://schemas.openxmlformats.org/officeDocument/2006/extended-properties" xmlns:vt="http://schemas.openxmlformats.org/officeDocument/2006/docPropsVTypes">
  <Template>TM04033919[[fn=Circuit]]</Template>
  <TotalTime>2581</TotalTime>
  <Words>287</Words>
  <Application>Microsoft Office PowerPoint</Application>
  <PresentationFormat>Widescreen</PresentationFormat>
  <Paragraphs>35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Circuit</vt:lpstr>
      <vt:lpstr>Verilog Design  Datapath-controller</vt:lpstr>
      <vt:lpstr>PowerPoint Presentation</vt:lpstr>
      <vt:lpstr>PowerPoint Presentation</vt:lpstr>
      <vt:lpstr>Design example: Binary counter</vt:lpstr>
      <vt:lpstr>PowerPoint Presentation</vt:lpstr>
    </vt:vector>
  </TitlesOfParts>
  <Company>Penn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Methodologies &amp; Implementation Technologies</dc:title>
  <dc:creator>Nashwa Elaraby</dc:creator>
  <cp:lastModifiedBy>Elaraby, Nashwa Nabil</cp:lastModifiedBy>
  <cp:revision>167</cp:revision>
  <cp:lastPrinted>2017-02-10T15:23:42Z</cp:lastPrinted>
  <dcterms:created xsi:type="dcterms:W3CDTF">2017-01-18T16:00:31Z</dcterms:created>
  <dcterms:modified xsi:type="dcterms:W3CDTF">2024-03-20T15:24:52Z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0x010100C93797A7AED43E42894D4FB3EA797F3E</vt:lpwstr>
  </property>
  <property fmtid="{D5CDD505-2E9C-101B-9397-08002B2CF9AE}" pid="3" name="MediaServiceImageTags">
    <vt:lpwstr/>
  </property>
</Properties>
</file>