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85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4" y="1303338"/>
            <a:ext cx="8791575" cy="1906587"/>
          </a:xfrm>
        </p:spPr>
        <p:txBody>
          <a:bodyPr>
            <a:normAutofit fontScale="90000"/>
          </a:bodyPr>
          <a:lstStyle/>
          <a:p>
            <a:r>
              <a:rPr lang="en-US" dirty="0"/>
              <a:t>Verilog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Building Blocks for</a:t>
            </a:r>
            <a:br>
              <a:rPr lang="en-US" dirty="0"/>
            </a:br>
            <a:r>
              <a:rPr lang="en-US" dirty="0"/>
              <a:t>Digital Signal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7924" y="3544436"/>
            <a:ext cx="8791575" cy="1655762"/>
          </a:xfrm>
        </p:spPr>
        <p:txBody>
          <a:bodyPr/>
          <a:lstStyle/>
          <a:p>
            <a:r>
              <a:rPr lang="en-US" dirty="0"/>
              <a:t>EE417 Logic Design Using FPGAs</a:t>
            </a:r>
          </a:p>
        </p:txBody>
      </p:sp>
    </p:spTree>
    <p:extLst>
      <p:ext uri="{BB962C8B-B14F-4D97-AF65-F5344CB8AC3E}">
        <p14:creationId xmlns:p14="http://schemas.microsoft.com/office/powerpoint/2010/main" val="417560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1CCB9C-7360-44F9-B12A-5251D8A260F4}"/>
              </a:ext>
            </a:extLst>
          </p:cNvPr>
          <p:cNvSpPr txBox="1"/>
          <p:nvPr/>
        </p:nvSpPr>
        <p:spPr>
          <a:xfrm>
            <a:off x="161366" y="78238"/>
            <a:ext cx="9515627" cy="67403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Decimator_Sequential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# (parameter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8, latency = 4) (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output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*latency -1: 0]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input   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 0]           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input                                                          hold, load,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input                                                          clock, reset  );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         [(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*latency) -1   :   0]     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Shft_Reg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         [(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*latency) -1   :   0]     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Int_Reg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         [(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*latency) -1   :   0]     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Decim_Reg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 (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clock)   begin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if (reset)    begin   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Shft_Reg  &lt;= 0;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Int_Reg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&lt;= 0;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end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begin        if (!load)  begin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Shft_Reg  &lt;= {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Shft_Reg [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*(latency) - 1: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}  end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else       begin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Int_Reg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Shft_Reg;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Shft_Reg[ (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*latency -1) :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*(latency-1)] &lt;=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end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end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 (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clock)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if (reset)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Decim_Reg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&lt;=   0;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  (!hold)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Decim_Reg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&lt;=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Int_Reg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         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Decim_Reg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9109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AJFHFH0">
            <a:extLst>
              <a:ext uri="{FF2B5EF4-FFF2-40B4-BE49-F238E27FC236}">
                <a16:creationId xmlns:a16="http://schemas.microsoft.com/office/drawing/2014/main" id="{944BDAA3-8326-4118-96E9-63E06C4D3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291930"/>
            <a:ext cx="6580332" cy="575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16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AJFRSY0">
            <a:extLst>
              <a:ext uri="{FF2B5EF4-FFF2-40B4-BE49-F238E27FC236}">
                <a16:creationId xmlns:a16="http://schemas.microsoft.com/office/drawing/2014/main" id="{9969A193-204F-49B0-B4A0-11CA97CB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9" y="444710"/>
            <a:ext cx="3261548" cy="596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18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AJFRSZ0">
            <a:extLst>
              <a:ext uri="{FF2B5EF4-FFF2-40B4-BE49-F238E27FC236}">
                <a16:creationId xmlns:a16="http://schemas.microsoft.com/office/drawing/2014/main" id="{DC4E3616-AB31-4D78-827C-D41B86C78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927" y="-24016"/>
            <a:ext cx="5049671" cy="688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02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357" y="177240"/>
            <a:ext cx="9905998" cy="1478570"/>
          </a:xfrm>
        </p:spPr>
        <p:txBody>
          <a:bodyPr/>
          <a:lstStyle/>
          <a:p>
            <a:r>
              <a:rPr lang="en-US" dirty="0"/>
              <a:t>Differentiator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440" y="134418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differentiator provides a measure of the sample-to-sample change in a signal.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CCB9C-7360-44F9-B12A-5251D8A260F4}"/>
              </a:ext>
            </a:extLst>
          </p:cNvPr>
          <p:cNvSpPr txBox="1"/>
          <p:nvPr/>
        </p:nvSpPr>
        <p:spPr>
          <a:xfrm>
            <a:off x="3116823" y="2378944"/>
            <a:ext cx="6648187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differentiator # (parameter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8) (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output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 0]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input   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 0]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input                                       hold,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input                                       clock, reset 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  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-1:0]             buffer;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                               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buffer;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 (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clock)   begin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if (reset)     buffer  &lt;= 0;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(hold)      buffer  &lt;= buffer;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                    buffer   &lt;=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3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357" y="177240"/>
            <a:ext cx="9905998" cy="1478570"/>
          </a:xfrm>
        </p:spPr>
        <p:txBody>
          <a:bodyPr/>
          <a:lstStyle/>
          <a:p>
            <a:r>
              <a:rPr lang="en-US" dirty="0"/>
              <a:t>Integrator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440" y="134418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Digital Integrators accumulate running sum of sample values. Two implementations are common: The parallel and the sequential.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CCB9C-7360-44F9-B12A-5251D8A260F4}"/>
              </a:ext>
            </a:extLst>
          </p:cNvPr>
          <p:cNvSpPr txBox="1"/>
          <p:nvPr/>
        </p:nvSpPr>
        <p:spPr>
          <a:xfrm>
            <a:off x="4226816" y="2589206"/>
            <a:ext cx="6648187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integrator_parallel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# (parameter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8) (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output    reg      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 0]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input                   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 0]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input                                                       hold,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input                                                       clock, reset  );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 (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clock)   begin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if (reset)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&lt;= 0;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(hold)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&lt;=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            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&lt;=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C3FDF13-9D2F-48E5-BB91-22BF918E02D1}"/>
              </a:ext>
            </a:extLst>
          </p:cNvPr>
          <p:cNvSpPr/>
          <p:nvPr/>
        </p:nvSpPr>
        <p:spPr>
          <a:xfrm>
            <a:off x="1452282" y="2474259"/>
            <a:ext cx="2396022" cy="2298224"/>
          </a:xfrm>
          <a:prstGeom prst="cloudCallout">
            <a:avLst>
              <a:gd name="adj1" fmla="val 70187"/>
              <a:gd name="adj2" fmla="val -13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Parallel Integrator</a:t>
            </a:r>
          </a:p>
        </p:txBody>
      </p:sp>
    </p:spTree>
    <p:extLst>
      <p:ext uri="{BB962C8B-B14F-4D97-AF65-F5344CB8AC3E}">
        <p14:creationId xmlns:p14="http://schemas.microsoft.com/office/powerpoint/2010/main" val="152877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357" y="177240"/>
            <a:ext cx="9905998" cy="1478570"/>
          </a:xfrm>
        </p:spPr>
        <p:txBody>
          <a:bodyPr/>
          <a:lstStyle/>
          <a:p>
            <a:r>
              <a:rPr lang="en-US" dirty="0"/>
              <a:t>Sequential Integrator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440" y="134418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common for a processor to receive data via a narrower data-path than the </a:t>
            </a:r>
            <a:r>
              <a:rPr lang="en-US" dirty="0" err="1"/>
              <a:t>datapath</a:t>
            </a:r>
            <a:r>
              <a:rPr lang="en-US" dirty="0"/>
              <a:t> within the processor. In this example the unit is to accumulate 32-bit words, but receives data sequentially , in 8-bit bytes.</a:t>
            </a:r>
          </a:p>
        </p:txBody>
      </p:sp>
      <p:pic>
        <p:nvPicPr>
          <p:cNvPr id="5" name="Picture 3" descr="AACXXMX0">
            <a:extLst>
              <a:ext uri="{FF2B5EF4-FFF2-40B4-BE49-F238E27FC236}">
                <a16:creationId xmlns:a16="http://schemas.microsoft.com/office/drawing/2014/main" id="{46F28F53-9939-443D-B6A7-D1A6DA55B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3014663"/>
            <a:ext cx="8231187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53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1A9BA-C8AA-40AB-A3C0-A83089DD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Architecture of a byte sequential Integrator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Content Placeholder 3" descr="AACXXMW0">
            <a:extLst>
              <a:ext uri="{FF2B5EF4-FFF2-40B4-BE49-F238E27FC236}">
                <a16:creationId xmlns:a16="http://schemas.microsoft.com/office/drawing/2014/main" id="{317B7697-A3C1-4344-BFE1-ED26A77DE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262318"/>
            <a:ext cx="6844045" cy="432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611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1CCB9C-7360-44F9-B12A-5251D8A260F4}"/>
              </a:ext>
            </a:extLst>
          </p:cNvPr>
          <p:cNvSpPr txBox="1"/>
          <p:nvPr/>
        </p:nvSpPr>
        <p:spPr>
          <a:xfrm>
            <a:off x="161366" y="78238"/>
            <a:ext cx="9515627" cy="67403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Integrator_Sequential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# (parameter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8, latency = 4) (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output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 0]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input   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 0]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input                                       hold,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LSB_flag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input                                       clock, reset  );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         [(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*latency) -1   :   0]     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Shft_Reg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                                                                                carry;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      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0 ]                                      sum;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 (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clock)   begin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if (reset)    begin   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Shft_Reg  &lt;= 0;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carry         &lt;= 0;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end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(hold)    begin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Shft_Reg  &lt;= Shft_Reg;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carry         &lt;= carry;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end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                    begin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Shft_Reg  &lt;= {Shft_Reg [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*(latency -1) - 1: 0] , sum [ (word_length-1): 0] };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carry         &lt;= sum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end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097DF-96EF-475E-A50C-F8CA07349094}"/>
              </a:ext>
            </a:extLst>
          </p:cNvPr>
          <p:cNvSpPr txBox="1"/>
          <p:nvPr/>
        </p:nvSpPr>
        <p:spPr>
          <a:xfrm>
            <a:off x="4340910" y="2854005"/>
            <a:ext cx="7531620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  sum =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+    Shft_Reg [ (latency*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– 1: (latency-1)*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]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+    (carry &amp; (~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LSB_flag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  Shft_Reg [ (latency*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– 1: (latency-1)*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]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0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AJFHFE0">
            <a:extLst>
              <a:ext uri="{FF2B5EF4-FFF2-40B4-BE49-F238E27FC236}">
                <a16:creationId xmlns:a16="http://schemas.microsoft.com/office/drawing/2014/main" id="{5C9EDFEB-1EB0-4B4B-A140-692C5C69A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0131" y="643467"/>
            <a:ext cx="721173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09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357" y="177240"/>
            <a:ext cx="9905998" cy="1478570"/>
          </a:xfrm>
        </p:spPr>
        <p:txBody>
          <a:bodyPr/>
          <a:lstStyle/>
          <a:p>
            <a:r>
              <a:rPr lang="en-US" dirty="0"/>
              <a:t>Decimation &amp;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440" y="134418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Decimation and Interpolation filters are used to achieve sample rate conversion in digital signal processors. There is the parallel as well as the sequential versions. </a:t>
            </a:r>
          </a:p>
        </p:txBody>
      </p:sp>
    </p:spTree>
    <p:extLst>
      <p:ext uri="{BB962C8B-B14F-4D97-AF65-F5344CB8AC3E}">
        <p14:creationId xmlns:p14="http://schemas.microsoft.com/office/powerpoint/2010/main" val="52849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357" y="177240"/>
            <a:ext cx="9905998" cy="1478570"/>
          </a:xfrm>
        </p:spPr>
        <p:txBody>
          <a:bodyPr/>
          <a:lstStyle/>
          <a:p>
            <a:r>
              <a:rPr lang="en-US" dirty="0"/>
              <a:t>Decimator: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94604-6A1B-4027-B088-8B912F260CCB}"/>
              </a:ext>
            </a:extLst>
          </p:cNvPr>
          <p:cNvSpPr txBox="1"/>
          <p:nvPr/>
        </p:nvSpPr>
        <p:spPr>
          <a:xfrm>
            <a:off x="2329559" y="1503661"/>
            <a:ext cx="6648187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decimator_parallel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# (parameter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8) (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output reg     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 0]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input                [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word_length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-1: 0]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input                                       hold,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input                                       clock, reset  );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 (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clock)   begin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if (reset)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&lt;= 0;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(hold)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                   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data_out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&lt;=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data_in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33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f5ac2c-bff7-4637-95ef-674425a46ad1">
      <Terms xmlns="http://schemas.microsoft.com/office/infopath/2007/PartnerControls"/>
    </lcf76f155ced4ddcb4097134ff3c332f>
    <TaxCatchAll xmlns="c0c3f62b-6040-4734-a472-36047e62981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797A7AED43E42894D4FB3EA797F3E" ma:contentTypeVersion="18" ma:contentTypeDescription="Create a new document." ma:contentTypeScope="" ma:versionID="4da9df1237377e7ce5f87593d2b1cae2">
  <xsd:schema xmlns:xsd="http://www.w3.org/2001/XMLSchema" xmlns:xs="http://www.w3.org/2001/XMLSchema" xmlns:p="http://schemas.microsoft.com/office/2006/metadata/properties" xmlns:ns2="82f5ac2c-bff7-4637-95ef-674425a46ad1" xmlns:ns3="c0c3f62b-6040-4734-a472-36047e629811" targetNamespace="http://schemas.microsoft.com/office/2006/metadata/properties" ma:root="true" ma:fieldsID="ade91b26723c7f4542144bfd9c2bbc3f" ns2:_="" ns3:_="">
    <xsd:import namespace="82f5ac2c-bff7-4637-95ef-674425a46ad1"/>
    <xsd:import namespace="c0c3f62b-6040-4734-a472-36047e629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5ac2c-bff7-4637-95ef-674425a46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3f62b-6040-4734-a472-36047e629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8793dc-df8e-41df-93cf-f44f7bff39d8}" ma:internalName="TaxCatchAll" ma:showField="CatchAllData" ma:web="c0c3f62b-6040-4734-a472-36047e6298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EC0070-4C65-421B-B42C-6E06D47D80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5F1801-CFA4-42F2-B934-633293E4FCAC}">
  <ds:schemaRefs>
    <ds:schemaRef ds:uri="http://schemas.microsoft.com/office/2006/metadata/properties"/>
    <ds:schemaRef ds:uri="http://schemas.microsoft.com/office/infopath/2007/PartnerControls"/>
    <ds:schemaRef ds:uri="82f5ac2c-bff7-4637-95ef-674425a46ad1"/>
    <ds:schemaRef ds:uri="c0c3f62b-6040-4734-a472-36047e629811"/>
  </ds:schemaRefs>
</ds:datastoreItem>
</file>

<file path=customXml/itemProps3.xml><?xml version="1.0" encoding="utf-8"?>
<ds:datastoreItem xmlns:ds="http://schemas.openxmlformats.org/officeDocument/2006/customXml" ds:itemID="{D8122D3D-46BD-4C26-8A5B-4F75ED44EE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f5ac2c-bff7-4637-95ef-674425a46ad1"/>
    <ds:schemaRef ds:uri="c0c3f62b-6040-4734-a472-36047e629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956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Verilog Design  Building Blocks for Digital Signal Processing</vt:lpstr>
      <vt:lpstr>Differentiator</vt:lpstr>
      <vt:lpstr>Integrator</vt:lpstr>
      <vt:lpstr>Sequential Integrator</vt:lpstr>
      <vt:lpstr>Architecture of a byte sequential Integrator</vt:lpstr>
      <vt:lpstr>PowerPoint Presentation</vt:lpstr>
      <vt:lpstr>PowerPoint Presentation</vt:lpstr>
      <vt:lpstr>Decimation &amp; Interpolation</vt:lpstr>
      <vt:lpstr>Decimator: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Design  Buidling Bloicks for Signal Processors</dc:title>
  <dc:creator>Nashwa Elaraby</dc:creator>
  <cp:lastModifiedBy>Lamin Jammeh</cp:lastModifiedBy>
  <cp:revision>12</cp:revision>
  <dcterms:created xsi:type="dcterms:W3CDTF">2020-04-16T12:33:37Z</dcterms:created>
  <dcterms:modified xsi:type="dcterms:W3CDTF">2024-07-10T01:11:12Z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0x010100C93797A7AED43E42894D4FB3EA797F3E</vt:lpwstr>
  </property>
</Properties>
</file>