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sldIdLst>
    <p:sldId id="256" r:id="rId5"/>
    <p:sldId id="257" r:id="rId6"/>
    <p:sldId id="261" r:id="rId7"/>
    <p:sldId id="262" r:id="rId8"/>
    <p:sldId id="263" r:id="rId9"/>
    <p:sldId id="264" r:id="rId10"/>
    <p:sldId id="309" r:id="rId11"/>
    <p:sldId id="260" r:id="rId12"/>
    <p:sldId id="310" r:id="rId13"/>
    <p:sldId id="258" r:id="rId14"/>
    <p:sldId id="259" r:id="rId15"/>
    <p:sldId id="311" r:id="rId16"/>
  </p:sldIdLst>
  <p:sldSz cx="12192000" cy="6858000"/>
  <p:notesSz cx="6881813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92" autoAdjust="0"/>
    <p:restoredTop sz="94660"/>
  </p:normalViewPr>
  <p:slideViewPr>
    <p:cSldViewPr snapToGrid="0">
      <p:cViewPr varScale="1">
        <p:scale>
          <a:sx n="51" d="100"/>
          <a:sy n="51" d="100"/>
        </p:scale>
        <p:origin x="869" y="4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pPr/>
              <a:t>7/9/2024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7/9/2024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7/9/2024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7/9/2024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7/9/2024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7/9/2024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7/9/2024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7/9/2024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7/9/2024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7/9/2024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7/9/2024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7/9/2024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7/9/2024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7/9/2024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7/9/2024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7/9/2024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7/9/2024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98914" y="1303337"/>
            <a:ext cx="8791575" cy="1906587"/>
          </a:xfrm>
        </p:spPr>
        <p:txBody>
          <a:bodyPr>
            <a:normAutofit/>
          </a:bodyPr>
          <a:lstStyle/>
          <a:p>
            <a:r>
              <a:rPr lang="en-US" dirty="0"/>
              <a:t>Verilog Design</a:t>
            </a:r>
            <a:br>
              <a:rPr lang="en-US" dirty="0"/>
            </a:br>
            <a:br>
              <a:rPr lang="en-US" dirty="0"/>
            </a:br>
            <a:r>
              <a:rPr lang="en-US" sz="2400" dirty="0"/>
              <a:t>Digital Filters (9.3)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47924" y="3544436"/>
            <a:ext cx="8791575" cy="1655762"/>
          </a:xfrm>
        </p:spPr>
        <p:txBody>
          <a:bodyPr/>
          <a:lstStyle/>
          <a:p>
            <a:r>
              <a:rPr lang="en-US" dirty="0"/>
              <a:t>EE417 Logic Design Using FPGAs</a:t>
            </a:r>
          </a:p>
        </p:txBody>
      </p:sp>
    </p:spTree>
    <p:extLst>
      <p:ext uri="{BB962C8B-B14F-4D97-AF65-F5344CB8AC3E}">
        <p14:creationId xmlns:p14="http://schemas.microsoft.com/office/powerpoint/2010/main" val="41756037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86747A6-93EE-41F3-ADFE-BD4B33140178}"/>
              </a:ext>
            </a:extLst>
          </p:cNvPr>
          <p:cNvSpPr/>
          <p:nvPr/>
        </p:nvSpPr>
        <p:spPr>
          <a:xfrm>
            <a:off x="177801" y="186479"/>
            <a:ext cx="5240866" cy="501675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marR="42080"/>
            <a:r>
              <a:rPr lang="en-US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module </a:t>
            </a:r>
            <a:r>
              <a:rPr lang="en-US" sz="1600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FIR_Shift_Register</a:t>
            </a:r>
            <a:r>
              <a:rPr lang="en-US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# (</a:t>
            </a:r>
          </a:p>
          <a:p>
            <a:pPr marR="42080"/>
            <a:r>
              <a:rPr lang="en-US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parameter </a:t>
            </a:r>
            <a:r>
              <a:rPr lang="en-US" sz="1600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FIR_order</a:t>
            </a:r>
            <a:r>
              <a:rPr lang="en-US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8,</a:t>
            </a:r>
          </a:p>
          <a:p>
            <a:r>
              <a:rPr lang="en-US" sz="1600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word_size</a:t>
            </a:r>
            <a:r>
              <a:rPr lang="en-US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8,</a:t>
            </a:r>
          </a:p>
          <a:p>
            <a:pPr marR="56040" algn="just"/>
            <a:r>
              <a:rPr lang="en-US" sz="1600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word_size_out</a:t>
            </a:r>
            <a:r>
              <a:rPr lang="en-US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2*</a:t>
            </a:r>
            <a:r>
              <a:rPr lang="en-US" sz="1600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word_size</a:t>
            </a:r>
            <a:r>
              <a:rPr lang="en-US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+ 2, </a:t>
            </a:r>
          </a:p>
          <a:p>
            <a:pPr marR="56040" algn="just"/>
            <a:r>
              <a:rPr lang="en-US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b0 = 8'd7, // Filter coefficients </a:t>
            </a:r>
          </a:p>
          <a:p>
            <a:pPr marR="56040" algn="just"/>
            <a:r>
              <a:rPr lang="en-US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b1 = 8'd17,</a:t>
            </a:r>
          </a:p>
          <a:p>
            <a:pPr marR="76180" algn="just"/>
            <a:r>
              <a:rPr lang="en-US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b2 = 8'd32, </a:t>
            </a:r>
          </a:p>
          <a:p>
            <a:pPr marR="76180" algn="just"/>
            <a:r>
              <a:rPr lang="en-US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b3 = 8'd46, </a:t>
            </a:r>
          </a:p>
          <a:p>
            <a:pPr marR="76180" algn="just"/>
            <a:r>
              <a:rPr lang="en-US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b4 = 8'd52, </a:t>
            </a:r>
          </a:p>
          <a:p>
            <a:pPr marR="76180" algn="just"/>
            <a:r>
              <a:rPr lang="en-US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b5 = 8'd46, </a:t>
            </a:r>
          </a:p>
          <a:p>
            <a:pPr marR="76180" algn="just"/>
            <a:r>
              <a:rPr lang="en-US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b6 = 8'd32, </a:t>
            </a:r>
          </a:p>
          <a:p>
            <a:pPr marR="76180" algn="just"/>
            <a:r>
              <a:rPr lang="en-US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b7 = 8'd17,</a:t>
            </a:r>
          </a:p>
          <a:p>
            <a:pPr marR="76180" algn="just"/>
            <a:r>
              <a:rPr lang="en-US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b8 = 8'd7)(</a:t>
            </a:r>
          </a:p>
          <a:p>
            <a:r>
              <a:rPr lang="en-US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output reg [</a:t>
            </a:r>
            <a:r>
              <a:rPr lang="en-US" sz="1600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word_size_out</a:t>
            </a:r>
            <a:r>
              <a:rPr lang="en-US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-1: 0] </a:t>
            </a:r>
            <a:r>
              <a:rPr lang="en-US" sz="1600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Data_out</a:t>
            </a:r>
            <a:r>
              <a:rPr lang="en-US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</a:p>
          <a:p>
            <a:r>
              <a:rPr lang="en-US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16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nput          </a:t>
            </a:r>
            <a:r>
              <a:rPr lang="en-US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n-US" sz="1600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word_size</a:t>
            </a:r>
            <a:r>
              <a:rPr lang="en-US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-1: 0]          </a:t>
            </a:r>
            <a:r>
              <a:rPr lang="en-US" sz="1600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Data_in</a:t>
            </a:r>
            <a:r>
              <a:rPr lang="en-US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</a:p>
          <a:p>
            <a:r>
              <a:rPr lang="en-US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input                                                   clock, reset</a:t>
            </a:r>
          </a:p>
          <a:p>
            <a:r>
              <a:rPr lang="en-US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</a:p>
          <a:p>
            <a:r>
              <a:rPr lang="en-US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reg        [</a:t>
            </a:r>
            <a:r>
              <a:rPr lang="en-US" sz="1600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word_size</a:t>
            </a:r>
            <a:r>
              <a:rPr lang="en-US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-1: 0]         </a:t>
            </a:r>
            <a:r>
              <a:rPr lang="en-US" sz="1600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Sample_Array</a:t>
            </a:r>
            <a:r>
              <a:rPr lang="en-US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[1: </a:t>
            </a:r>
            <a:r>
              <a:rPr lang="en-US" sz="1600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FIR_order</a:t>
            </a:r>
            <a:r>
              <a:rPr lang="en-US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];</a:t>
            </a:r>
          </a:p>
          <a:p>
            <a:r>
              <a:rPr lang="en-US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integer                                        k;</a:t>
            </a:r>
          </a:p>
          <a:p>
            <a:endParaRPr lang="en-US" sz="16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96388FF-EEF5-4F4E-8486-0EA692C7DDF7}"/>
              </a:ext>
            </a:extLst>
          </p:cNvPr>
          <p:cNvSpPr/>
          <p:nvPr/>
        </p:nvSpPr>
        <p:spPr>
          <a:xfrm>
            <a:off x="5579534" y="186479"/>
            <a:ext cx="6096000" cy="5986254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always @ (</a:t>
            </a:r>
            <a:r>
              <a:rPr lang="en-US" sz="1600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posedge</a:t>
            </a:r>
            <a:r>
              <a:rPr lang="en-US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clock)</a:t>
            </a:r>
          </a:p>
          <a:p>
            <a:endParaRPr lang="en-US" sz="5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indent="398463"/>
            <a:r>
              <a:rPr lang="en-US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if (reset) </a:t>
            </a:r>
            <a:r>
              <a:rPr lang="en-US" sz="1600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Data_out</a:t>
            </a:r>
            <a:r>
              <a:rPr lang="en-US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&lt;= 0;</a:t>
            </a:r>
          </a:p>
          <a:p>
            <a:r>
              <a:rPr lang="en-US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else </a:t>
            </a:r>
            <a:r>
              <a:rPr lang="en-US" sz="1600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Data_out</a:t>
            </a:r>
            <a:r>
              <a:rPr lang="en-US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&lt;=    b0 * </a:t>
            </a:r>
            <a:r>
              <a:rPr lang="en-US" sz="1600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Data_in</a:t>
            </a:r>
            <a:r>
              <a:rPr lang="en-US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US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+ b1 * </a:t>
            </a:r>
            <a:r>
              <a:rPr lang="en-US" sz="1600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Sample_Array</a:t>
            </a:r>
            <a:r>
              <a:rPr lang="en-US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[1] </a:t>
            </a:r>
          </a:p>
          <a:p>
            <a:r>
              <a:rPr lang="en-US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+ b2 * </a:t>
            </a:r>
            <a:r>
              <a:rPr lang="en-US" sz="1600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Sample_Array</a:t>
            </a:r>
            <a:r>
              <a:rPr lang="en-US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[2]</a:t>
            </a:r>
          </a:p>
          <a:p>
            <a:r>
              <a:rPr lang="en-US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+ b3 * </a:t>
            </a:r>
            <a:r>
              <a:rPr lang="en-US" sz="1600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Sample_Array</a:t>
            </a:r>
            <a:r>
              <a:rPr lang="en-US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[3] </a:t>
            </a:r>
          </a:p>
          <a:p>
            <a:r>
              <a:rPr lang="en-US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+ b4 * </a:t>
            </a:r>
            <a:r>
              <a:rPr lang="en-US" sz="1600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Sample_Array</a:t>
            </a:r>
            <a:r>
              <a:rPr lang="en-US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[4]</a:t>
            </a:r>
          </a:p>
          <a:p>
            <a:r>
              <a:rPr lang="en-US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+ b5 * </a:t>
            </a:r>
            <a:r>
              <a:rPr lang="en-US" sz="1600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Sample_Array</a:t>
            </a:r>
            <a:r>
              <a:rPr lang="en-US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[5] </a:t>
            </a:r>
          </a:p>
          <a:p>
            <a:r>
              <a:rPr lang="en-US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+ b6 * </a:t>
            </a:r>
            <a:r>
              <a:rPr lang="en-US" sz="1600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Sample_Array</a:t>
            </a:r>
            <a:r>
              <a:rPr lang="en-US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[6]</a:t>
            </a:r>
          </a:p>
          <a:p>
            <a:r>
              <a:rPr lang="en-US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+ b7 * </a:t>
            </a:r>
            <a:r>
              <a:rPr lang="en-US" sz="1600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Sample_Array</a:t>
            </a:r>
            <a:r>
              <a:rPr lang="en-US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[7] </a:t>
            </a:r>
          </a:p>
          <a:p>
            <a:r>
              <a:rPr lang="en-US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+ b8 * </a:t>
            </a:r>
            <a:r>
              <a:rPr lang="en-US" sz="1600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Sample_Array</a:t>
            </a:r>
            <a:r>
              <a:rPr lang="en-US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[8];</a:t>
            </a:r>
          </a:p>
          <a:p>
            <a:endParaRPr lang="en-US" sz="16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always @ (</a:t>
            </a:r>
            <a:r>
              <a:rPr lang="en-US" sz="1600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posedge</a:t>
            </a:r>
            <a:r>
              <a:rPr lang="en-US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clock)</a:t>
            </a:r>
          </a:p>
          <a:p>
            <a:endParaRPr lang="en-US" sz="5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R="9220"/>
            <a:r>
              <a:rPr lang="en-US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if (reset == 1) begin </a:t>
            </a:r>
          </a:p>
          <a:p>
            <a:pPr marR="9220"/>
            <a:r>
              <a:rPr lang="en-US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 (k = 1; k &lt;= </a:t>
            </a:r>
            <a:r>
              <a:rPr lang="en-US" sz="1600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FIR_order</a:t>
            </a:r>
            <a:r>
              <a:rPr lang="en-US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 k = k+1) </a:t>
            </a:r>
          </a:p>
          <a:p>
            <a:pPr marR="9220"/>
            <a:r>
              <a:rPr lang="en-US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lang="en-US" sz="1600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Sample_Array</a:t>
            </a:r>
            <a:r>
              <a:rPr lang="en-US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[k] &lt;= 0; end </a:t>
            </a:r>
          </a:p>
          <a:p>
            <a:pPr marR="9220"/>
            <a:endParaRPr lang="en-US" sz="5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R="9220"/>
            <a:r>
              <a:rPr lang="en-US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else begin</a:t>
            </a:r>
          </a:p>
          <a:p>
            <a:pPr marR="9220"/>
            <a:r>
              <a:rPr lang="en-US" sz="1600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Sample_Array</a:t>
            </a:r>
            <a:r>
              <a:rPr lang="en-US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[1] &lt;= </a:t>
            </a:r>
            <a:r>
              <a:rPr lang="en-US" sz="1600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Data_in</a:t>
            </a:r>
            <a:r>
              <a:rPr lang="en-US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pPr marR="9220"/>
            <a:r>
              <a:rPr lang="en-US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 (k = 2; k &lt;= </a:t>
            </a:r>
            <a:r>
              <a:rPr lang="en-US" sz="1600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FIR_order</a:t>
            </a:r>
            <a:r>
              <a:rPr lang="en-US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 k = k+1) </a:t>
            </a:r>
          </a:p>
          <a:p>
            <a:pPr marR="9220"/>
            <a:r>
              <a:rPr lang="en-US" sz="1600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Sample_Array</a:t>
            </a:r>
            <a:r>
              <a:rPr lang="en-US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[k] &lt;= </a:t>
            </a:r>
            <a:r>
              <a:rPr lang="en-US" sz="1600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Sample_Array</a:t>
            </a:r>
            <a:r>
              <a:rPr lang="en-US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[k-1];</a:t>
            </a:r>
          </a:p>
          <a:p>
            <a:r>
              <a:rPr lang="en-US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end</a:t>
            </a:r>
          </a:p>
          <a:p>
            <a:endParaRPr lang="en-US" sz="16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endmodule</a:t>
            </a:r>
            <a:endParaRPr lang="en-US" sz="16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10080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0E99D-6AAD-4BB6-A358-77FFFFBC3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 descr="AAJFHFL0">
            <a:extLst>
              <a:ext uri="{FF2B5EF4-FFF2-40B4-BE49-F238E27FC236}">
                <a16:creationId xmlns:a16="http://schemas.microsoft.com/office/drawing/2014/main" id="{B73C7AA2-D330-402D-8F7C-7F05612894E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" b="51225"/>
          <a:stretch/>
        </p:blipFill>
        <p:spPr bwMode="auto">
          <a:xfrm>
            <a:off x="385763" y="187656"/>
            <a:ext cx="7222553" cy="644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hought Bubble: Cloud 5">
            <a:extLst>
              <a:ext uri="{FF2B5EF4-FFF2-40B4-BE49-F238E27FC236}">
                <a16:creationId xmlns:a16="http://schemas.microsoft.com/office/drawing/2014/main" id="{ED18BBEB-A50C-4B2B-81D8-6C09EA5F5C41}"/>
              </a:ext>
            </a:extLst>
          </p:cNvPr>
          <p:cNvSpPr/>
          <p:nvPr/>
        </p:nvSpPr>
        <p:spPr>
          <a:xfrm>
            <a:off x="6985000" y="736601"/>
            <a:ext cx="4818061" cy="4978400"/>
          </a:xfrm>
          <a:prstGeom prst="cloudCallout">
            <a:avLst>
              <a:gd name="adj1" fmla="val -67740"/>
              <a:gd name="adj2" fmla="val -3591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28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Alternative pipeline structure for FIR filter, with pipeline registers placed at the outputs of the multipliers.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038962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0D193-6764-403D-B987-7AC4AEF8A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IIR Filter:</a:t>
            </a:r>
          </a:p>
        </p:txBody>
      </p:sp>
      <p:pic>
        <p:nvPicPr>
          <p:cNvPr id="4" name="Content Placeholder 3" descr="AACXXMU0">
            <a:extLst>
              <a:ext uri="{FF2B5EF4-FFF2-40B4-BE49-F238E27FC236}">
                <a16:creationId xmlns:a16="http://schemas.microsoft.com/office/drawing/2014/main" id="{DA0F9315-440E-42E9-AC9F-EDEDB285600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6199" y="0"/>
            <a:ext cx="6471212" cy="68607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72343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Filter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982068"/>
            <a:ext cx="9905999" cy="35417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Sampling frequency fs</a:t>
            </a:r>
          </a:p>
          <a:p>
            <a:pPr marL="744538" indent="-744538">
              <a:buNone/>
            </a:pPr>
            <a:r>
              <a:rPr lang="en-US" dirty="0"/>
              <a:t>Maximum time available for a processor to operate on a sample before the next sample arrives.</a:t>
            </a:r>
          </a:p>
          <a:p>
            <a:pPr marL="744538" indent="-744538">
              <a:buNone/>
            </a:pPr>
            <a:r>
              <a:rPr lang="en-US" dirty="0"/>
              <a:t>Quantization errors</a:t>
            </a:r>
          </a:p>
          <a:p>
            <a:pPr marL="2862263" indent="-2862263">
              <a:buNone/>
            </a:pPr>
            <a:r>
              <a:rPr lang="en-US" dirty="0"/>
              <a:t>Types of Digital Filters: FIR (Finite-Duration Impulse Response Filters                                                                IIR (Infinite-Duration Impulse Response)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135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50D3D8A-F100-4030-8F7C-893273E98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Types of Filters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0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4" name="Content Placeholder 3" descr="AACXXMN0">
            <a:extLst>
              <a:ext uri="{FF2B5EF4-FFF2-40B4-BE49-F238E27FC236}">
                <a16:creationId xmlns:a16="http://schemas.microsoft.com/office/drawing/2014/main" id="{F7D114F2-76F3-477C-BFD7-F6DC8EDD47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11778" y="2665349"/>
            <a:ext cx="6844045" cy="1635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516594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ACXXMO0">
            <a:extLst>
              <a:ext uri="{FF2B5EF4-FFF2-40B4-BE49-F238E27FC236}">
                <a16:creationId xmlns:a16="http://schemas.microsoft.com/office/drawing/2014/main" id="{55B3B532-3A1A-4CDC-99CC-0193B2302D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280" y="1831045"/>
            <a:ext cx="6275387" cy="3410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hought Bubble: Cloud 4">
            <a:extLst>
              <a:ext uri="{FF2B5EF4-FFF2-40B4-BE49-F238E27FC236}">
                <a16:creationId xmlns:a16="http://schemas.microsoft.com/office/drawing/2014/main" id="{D6AB64C4-9171-4D3D-BD09-76FD4D86B88D}"/>
              </a:ext>
            </a:extLst>
          </p:cNvPr>
          <p:cNvSpPr/>
          <p:nvPr/>
        </p:nvSpPr>
        <p:spPr>
          <a:xfrm>
            <a:off x="6960659" y="626534"/>
            <a:ext cx="4818061" cy="4978400"/>
          </a:xfrm>
          <a:prstGeom prst="cloudCallout">
            <a:avLst>
              <a:gd name="adj1" fmla="val -67740"/>
              <a:gd name="adj2" fmla="val -3591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28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Sample Window for a FIR moving average filter.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85994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2F8379F-9490-475E-ACD2-B3F22A00B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>
            <a:normAutofit fontScale="90000"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Multiply and Accumulate MAC</a:t>
            </a:r>
            <a:br>
              <a:rPr lang="en-US" sz="3200" dirty="0">
                <a:solidFill>
                  <a:srgbClr val="FFFFFF"/>
                </a:solidFill>
              </a:rPr>
            </a:br>
            <a:endParaRPr lang="en-US" sz="3200" dirty="0">
              <a:solidFill>
                <a:srgbClr val="FFFFFF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0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4" name="Content Placeholder 3" descr="AACXXMP0">
            <a:extLst>
              <a:ext uri="{FF2B5EF4-FFF2-40B4-BE49-F238E27FC236}">
                <a16:creationId xmlns:a16="http://schemas.microsoft.com/office/drawing/2014/main" id="{E8DFB6B5-D64C-444F-8987-99FBC526E7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11778" y="2100714"/>
            <a:ext cx="6844045" cy="2652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Thought Bubble: Cloud 46">
            <a:extLst>
              <a:ext uri="{FF2B5EF4-FFF2-40B4-BE49-F238E27FC236}">
                <a16:creationId xmlns:a16="http://schemas.microsoft.com/office/drawing/2014/main" id="{B2222A48-8236-402B-A069-C4B8A1BB8F70}"/>
              </a:ext>
            </a:extLst>
          </p:cNvPr>
          <p:cNvSpPr/>
          <p:nvPr/>
        </p:nvSpPr>
        <p:spPr>
          <a:xfrm>
            <a:off x="419403" y="2168985"/>
            <a:ext cx="3825874" cy="4126247"/>
          </a:xfrm>
          <a:prstGeom prst="cloudCallout">
            <a:avLst>
              <a:gd name="adj1" fmla="val 50700"/>
              <a:gd name="adj2" fmla="val -553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28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Functional Diagram of an FIR filter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320908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BB7A940-F369-4905-B0DD-7D2A2F31B2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620" y="2249487"/>
            <a:ext cx="2862444" cy="39573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2800" dirty="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MAC-based architecture for an </a:t>
            </a:r>
            <a:r>
              <a:rPr lang="en-US" altLang="en-US" sz="2800" i="1" dirty="0" err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M</a:t>
            </a:r>
            <a:r>
              <a:rPr lang="en-US" altLang="en-US" sz="2800" dirty="0" err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th</a:t>
            </a:r>
            <a:r>
              <a:rPr lang="en-US" altLang="en-US" sz="2800" dirty="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-order FIR filter.</a:t>
            </a:r>
            <a:endParaRPr lang="en-US" sz="2800" dirty="0">
              <a:solidFill>
                <a:schemeClr val="bg1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0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4" name="Content Placeholder 3" descr="AACXXMQ0">
            <a:extLst>
              <a:ext uri="{FF2B5EF4-FFF2-40B4-BE49-F238E27FC236}">
                <a16:creationId xmlns:a16="http://schemas.microsoft.com/office/drawing/2014/main" id="{EFC50E56-2014-4A55-8E7D-FD53E94212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08496" y="643467"/>
            <a:ext cx="6050609" cy="5566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624429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0C4D4868-53BC-458D-BD92-595F480E16A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984376" y="381000"/>
            <a:ext cx="8226425" cy="685800"/>
          </a:xfrm>
          <a:noFill/>
        </p:spPr>
        <p:txBody>
          <a:bodyPr>
            <a:normAutofit/>
          </a:bodyPr>
          <a:lstStyle/>
          <a:p>
            <a:endParaRPr lang="en-US" altLang="en-US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pic>
        <p:nvPicPr>
          <p:cNvPr id="32771" name="Picture 3" descr="AACXXMR0">
            <a:extLst>
              <a:ext uri="{FF2B5EF4-FFF2-40B4-BE49-F238E27FC236}">
                <a16:creationId xmlns:a16="http://schemas.microsoft.com/office/drawing/2014/main" id="{9BA6C1FB-B573-4369-B179-0FF39DF948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6570" y="381000"/>
            <a:ext cx="7490040" cy="62568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86747A6-93EE-41F3-ADFE-BD4B33140178}"/>
              </a:ext>
            </a:extLst>
          </p:cNvPr>
          <p:cNvSpPr/>
          <p:nvPr/>
        </p:nvSpPr>
        <p:spPr>
          <a:xfrm>
            <a:off x="177801" y="186479"/>
            <a:ext cx="5240866" cy="501675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marR="42080"/>
            <a:r>
              <a:rPr lang="en-US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module </a:t>
            </a:r>
            <a:r>
              <a:rPr lang="en-US" sz="1600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FIR_Shift_Register</a:t>
            </a:r>
            <a:r>
              <a:rPr lang="en-US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# (</a:t>
            </a:r>
          </a:p>
          <a:p>
            <a:pPr marR="42080"/>
            <a:r>
              <a:rPr lang="en-US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parameter </a:t>
            </a:r>
            <a:r>
              <a:rPr lang="en-US" sz="1600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FIR_order</a:t>
            </a:r>
            <a:r>
              <a:rPr lang="en-US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8,</a:t>
            </a:r>
          </a:p>
          <a:p>
            <a:r>
              <a:rPr lang="en-US" sz="1600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word_size</a:t>
            </a:r>
            <a:r>
              <a:rPr lang="en-US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8,</a:t>
            </a:r>
          </a:p>
          <a:p>
            <a:pPr marR="56040" algn="just"/>
            <a:r>
              <a:rPr lang="en-US" sz="1600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word_size_out</a:t>
            </a:r>
            <a:r>
              <a:rPr lang="en-US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2*</a:t>
            </a:r>
            <a:r>
              <a:rPr lang="en-US" sz="1600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word_size</a:t>
            </a:r>
            <a:r>
              <a:rPr lang="en-US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+ 2, </a:t>
            </a:r>
          </a:p>
          <a:p>
            <a:pPr marR="56040" algn="just"/>
            <a:r>
              <a:rPr lang="en-US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b0 = 8'd7, // Filter coefficients </a:t>
            </a:r>
          </a:p>
          <a:p>
            <a:pPr marR="56040" algn="just"/>
            <a:r>
              <a:rPr lang="en-US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b1 = 8'd17,</a:t>
            </a:r>
          </a:p>
          <a:p>
            <a:pPr marR="76180" algn="just"/>
            <a:r>
              <a:rPr lang="en-US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b2 = 8'd32, </a:t>
            </a:r>
          </a:p>
          <a:p>
            <a:pPr marR="76180" algn="just"/>
            <a:r>
              <a:rPr lang="en-US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b3 = 8'd46, </a:t>
            </a:r>
          </a:p>
          <a:p>
            <a:pPr marR="76180" algn="just"/>
            <a:r>
              <a:rPr lang="en-US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b4 = 8'd52, </a:t>
            </a:r>
          </a:p>
          <a:p>
            <a:pPr marR="76180" algn="just"/>
            <a:r>
              <a:rPr lang="en-US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b5 = 8'd46, </a:t>
            </a:r>
          </a:p>
          <a:p>
            <a:pPr marR="76180" algn="just"/>
            <a:r>
              <a:rPr lang="en-US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b6 = 8'd32, </a:t>
            </a:r>
          </a:p>
          <a:p>
            <a:pPr marR="76180" algn="just"/>
            <a:r>
              <a:rPr lang="en-US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b7 = 8'd17,</a:t>
            </a:r>
          </a:p>
          <a:p>
            <a:pPr marR="76180" algn="just"/>
            <a:r>
              <a:rPr lang="en-US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b8 = 8'd7)(</a:t>
            </a:r>
          </a:p>
          <a:p>
            <a:r>
              <a:rPr lang="en-US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output       [</a:t>
            </a:r>
            <a:r>
              <a:rPr lang="en-US" sz="1600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word_size_out</a:t>
            </a:r>
            <a:r>
              <a:rPr lang="en-US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-1: 0] </a:t>
            </a:r>
            <a:r>
              <a:rPr lang="en-US" sz="1600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Data_out</a:t>
            </a:r>
            <a:r>
              <a:rPr lang="en-US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</a:p>
          <a:p>
            <a:r>
              <a:rPr lang="en-US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input          [</a:t>
            </a:r>
            <a:r>
              <a:rPr lang="en-US" sz="1600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word_size</a:t>
            </a:r>
            <a:r>
              <a:rPr lang="en-US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-1: 0]          </a:t>
            </a:r>
            <a:r>
              <a:rPr lang="en-US" sz="1600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Data_in</a:t>
            </a:r>
            <a:r>
              <a:rPr lang="en-US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</a:p>
          <a:p>
            <a:r>
              <a:rPr lang="en-US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input                                                   clock, reset</a:t>
            </a:r>
          </a:p>
          <a:p>
            <a:r>
              <a:rPr lang="en-US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</a:p>
          <a:p>
            <a:r>
              <a:rPr lang="en-US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reg        [</a:t>
            </a:r>
            <a:r>
              <a:rPr lang="en-US" sz="1600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word_size</a:t>
            </a:r>
            <a:r>
              <a:rPr lang="en-US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-1: 0]         </a:t>
            </a:r>
            <a:r>
              <a:rPr lang="en-US" sz="1600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Sample_Array</a:t>
            </a:r>
            <a:r>
              <a:rPr lang="en-US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[1: </a:t>
            </a:r>
            <a:r>
              <a:rPr lang="en-US" sz="1600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FIR_order</a:t>
            </a:r>
            <a:r>
              <a:rPr lang="en-US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];</a:t>
            </a:r>
          </a:p>
          <a:p>
            <a:r>
              <a:rPr lang="en-US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integer                                        k;</a:t>
            </a:r>
          </a:p>
          <a:p>
            <a:endParaRPr lang="en-US" sz="16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96388FF-EEF5-4F4E-8486-0EA692C7DDF7}"/>
              </a:ext>
            </a:extLst>
          </p:cNvPr>
          <p:cNvSpPr/>
          <p:nvPr/>
        </p:nvSpPr>
        <p:spPr>
          <a:xfrm>
            <a:off x="5579534" y="186479"/>
            <a:ext cx="6096000" cy="5416868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assign </a:t>
            </a:r>
            <a:r>
              <a:rPr lang="en-US" sz="1600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Data_out</a:t>
            </a:r>
            <a:r>
              <a:rPr lang="en-US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         b0 * </a:t>
            </a:r>
            <a:r>
              <a:rPr lang="en-US" sz="1600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Data_in</a:t>
            </a:r>
            <a:r>
              <a:rPr lang="en-US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US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+ b1 * </a:t>
            </a:r>
            <a:r>
              <a:rPr lang="en-US" sz="1600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Sample_Array</a:t>
            </a:r>
            <a:r>
              <a:rPr lang="en-US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[1] </a:t>
            </a:r>
          </a:p>
          <a:p>
            <a:r>
              <a:rPr lang="en-US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+ b2 * </a:t>
            </a:r>
            <a:r>
              <a:rPr lang="en-US" sz="1600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Sample_Array</a:t>
            </a:r>
            <a:r>
              <a:rPr lang="en-US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[2]</a:t>
            </a:r>
          </a:p>
          <a:p>
            <a:r>
              <a:rPr lang="en-US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+ b3 * </a:t>
            </a:r>
            <a:r>
              <a:rPr lang="en-US" sz="1600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Sample_Array</a:t>
            </a:r>
            <a:r>
              <a:rPr lang="en-US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[3] </a:t>
            </a:r>
          </a:p>
          <a:p>
            <a:r>
              <a:rPr lang="en-US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+ b4 * </a:t>
            </a:r>
            <a:r>
              <a:rPr lang="en-US" sz="1600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Sample_Array</a:t>
            </a:r>
            <a:r>
              <a:rPr lang="en-US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[4]</a:t>
            </a:r>
          </a:p>
          <a:p>
            <a:r>
              <a:rPr lang="en-US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+ b5 * </a:t>
            </a:r>
            <a:r>
              <a:rPr lang="en-US" sz="1600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Sample_Array</a:t>
            </a:r>
            <a:r>
              <a:rPr lang="en-US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[5] </a:t>
            </a:r>
          </a:p>
          <a:p>
            <a:r>
              <a:rPr lang="en-US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+ b6 * </a:t>
            </a:r>
            <a:r>
              <a:rPr lang="en-US" sz="1600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Sample_Array</a:t>
            </a:r>
            <a:r>
              <a:rPr lang="en-US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[6]</a:t>
            </a:r>
          </a:p>
          <a:p>
            <a:r>
              <a:rPr lang="en-US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+ b7 * </a:t>
            </a:r>
            <a:r>
              <a:rPr lang="en-US" sz="1600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Sample_Array</a:t>
            </a:r>
            <a:r>
              <a:rPr lang="en-US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[7] </a:t>
            </a:r>
          </a:p>
          <a:p>
            <a:r>
              <a:rPr lang="en-US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+ b8 * </a:t>
            </a:r>
            <a:r>
              <a:rPr lang="en-US" sz="1600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Sample_Array</a:t>
            </a:r>
            <a:r>
              <a:rPr lang="en-US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[8];</a:t>
            </a:r>
          </a:p>
          <a:p>
            <a:endParaRPr lang="en-US" sz="16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always @ (</a:t>
            </a:r>
            <a:r>
              <a:rPr lang="en-US" sz="1600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posedge</a:t>
            </a:r>
            <a:r>
              <a:rPr lang="en-US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clock)</a:t>
            </a:r>
          </a:p>
          <a:p>
            <a:endParaRPr lang="en-US" sz="5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R="9220"/>
            <a:r>
              <a:rPr lang="en-US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if (reset == 1) begin </a:t>
            </a:r>
          </a:p>
          <a:p>
            <a:pPr marR="9220"/>
            <a:r>
              <a:rPr lang="en-US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 (k = 1; k &lt;= </a:t>
            </a:r>
            <a:r>
              <a:rPr lang="en-US" sz="1600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FIR_order</a:t>
            </a:r>
            <a:r>
              <a:rPr lang="en-US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 k = k+1) </a:t>
            </a:r>
          </a:p>
          <a:p>
            <a:pPr marR="9220"/>
            <a:r>
              <a:rPr lang="en-US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lang="en-US" sz="1600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Sample_Array</a:t>
            </a:r>
            <a:r>
              <a:rPr lang="en-US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[k] &lt;= 0; end </a:t>
            </a:r>
          </a:p>
          <a:p>
            <a:pPr marR="9220"/>
            <a:endParaRPr lang="en-US" sz="5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R="9220"/>
            <a:r>
              <a:rPr lang="en-US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else begin</a:t>
            </a:r>
          </a:p>
          <a:p>
            <a:pPr marR="9220"/>
            <a:r>
              <a:rPr lang="en-US" sz="1600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Sample_Array</a:t>
            </a:r>
            <a:r>
              <a:rPr lang="en-US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[1] &lt;= </a:t>
            </a:r>
            <a:r>
              <a:rPr lang="en-US" sz="1600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Data_in</a:t>
            </a:r>
            <a:r>
              <a:rPr lang="en-US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pPr marR="9220"/>
            <a:r>
              <a:rPr lang="en-US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 (k = 2; k &lt;= </a:t>
            </a:r>
            <a:r>
              <a:rPr lang="en-US" sz="1600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FIR_order</a:t>
            </a:r>
            <a:r>
              <a:rPr lang="en-US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 k = k+1) </a:t>
            </a:r>
          </a:p>
          <a:p>
            <a:pPr marR="9220"/>
            <a:r>
              <a:rPr lang="en-US" sz="1600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Sample_Array</a:t>
            </a:r>
            <a:r>
              <a:rPr lang="en-US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[k] &lt;= </a:t>
            </a:r>
            <a:r>
              <a:rPr lang="en-US" sz="1600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Sample_Array</a:t>
            </a:r>
            <a:r>
              <a:rPr lang="en-US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[k-1];</a:t>
            </a:r>
          </a:p>
          <a:p>
            <a:r>
              <a:rPr lang="en-US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end</a:t>
            </a:r>
          </a:p>
          <a:p>
            <a:endParaRPr lang="en-US" sz="16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endmodule</a:t>
            </a:r>
            <a:endParaRPr lang="en-US" sz="16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20728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5" name="Picture 3" descr="AAJFHFD0">
            <a:extLst>
              <a:ext uri="{FF2B5EF4-FFF2-40B4-BE49-F238E27FC236}">
                <a16:creationId xmlns:a16="http://schemas.microsoft.com/office/drawing/2014/main" id="{E300C437-247E-4ABC-A8FB-FF36C5C89DC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" b="52833"/>
          <a:stretch/>
        </p:blipFill>
        <p:spPr bwMode="auto">
          <a:xfrm>
            <a:off x="76200" y="128995"/>
            <a:ext cx="5892800" cy="3840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 descr="AAJFHFD0">
            <a:extLst>
              <a:ext uri="{FF2B5EF4-FFF2-40B4-BE49-F238E27FC236}">
                <a16:creationId xmlns:a16="http://schemas.microsoft.com/office/drawing/2014/main" id="{ED61BED8-89ED-42A7-B2C4-4ABD908057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159" b="5647"/>
          <a:stretch/>
        </p:blipFill>
        <p:spPr bwMode="auto">
          <a:xfrm>
            <a:off x="6129867" y="128995"/>
            <a:ext cx="5892800" cy="3840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2f5ac2c-bff7-4637-95ef-674425a46ad1">
      <Terms xmlns="http://schemas.microsoft.com/office/infopath/2007/PartnerControls"/>
    </lcf76f155ced4ddcb4097134ff3c332f>
    <TaxCatchAll xmlns="c0c3f62b-6040-4734-a472-36047e629811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93797A7AED43E42894D4FB3EA797F3E" ma:contentTypeVersion="18" ma:contentTypeDescription="Create a new document." ma:contentTypeScope="" ma:versionID="4da9df1237377e7ce5f87593d2b1cae2">
  <xsd:schema xmlns:xsd="http://www.w3.org/2001/XMLSchema" xmlns:xs="http://www.w3.org/2001/XMLSchema" xmlns:p="http://schemas.microsoft.com/office/2006/metadata/properties" xmlns:ns2="82f5ac2c-bff7-4637-95ef-674425a46ad1" xmlns:ns3="c0c3f62b-6040-4734-a472-36047e629811" targetNamespace="http://schemas.microsoft.com/office/2006/metadata/properties" ma:root="true" ma:fieldsID="ade91b26723c7f4542144bfd9c2bbc3f" ns2:_="" ns3:_="">
    <xsd:import namespace="82f5ac2c-bff7-4637-95ef-674425a46ad1"/>
    <xsd:import namespace="c0c3f62b-6040-4734-a472-36047e62981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DateTaken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LengthInSeconds" minOccurs="0"/>
                <xsd:element ref="ns2:MediaServiceLocation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2f5ac2c-bff7-4637-95ef-674425a46ad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28b28469-8996-4088-bd89-44d87d6385e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c3f62b-6040-4734-a472-36047e629811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4e8793dc-df8e-41df-93cf-f44f7bff39d8}" ma:internalName="TaxCatchAll" ma:showField="CatchAllData" ma:web="c0c3f62b-6040-4734-a472-36047e62981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EF7B102-D7CE-4B5B-B85A-EDF02BF762B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0B42FC4-ED75-4721-80C2-A2ACBB741E58}">
  <ds:schemaRefs>
    <ds:schemaRef ds:uri="http://schemas.microsoft.com/office/2006/metadata/properties"/>
    <ds:schemaRef ds:uri="http://schemas.microsoft.com/office/infopath/2007/PartnerControls"/>
    <ds:schemaRef ds:uri="82f5ac2c-bff7-4637-95ef-674425a46ad1"/>
    <ds:schemaRef ds:uri="c0c3f62b-6040-4734-a472-36047e629811"/>
  </ds:schemaRefs>
</ds:datastoreItem>
</file>

<file path=customXml/itemProps3.xml><?xml version="1.0" encoding="utf-8"?>
<ds:datastoreItem xmlns:ds="http://schemas.openxmlformats.org/officeDocument/2006/customXml" ds:itemID="{6A8F70D4-A37E-4CBC-B2EC-98F7DE8AA21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2f5ac2c-bff7-4637-95ef-674425a46ad1"/>
    <ds:schemaRef ds:uri="c0c3f62b-6040-4734-a472-36047e62981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451</TotalTime>
  <Words>746</Words>
  <Application>Microsoft Office PowerPoint</Application>
  <PresentationFormat>Widescreen</PresentationFormat>
  <Paragraphs>101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Tw Cen MT</vt:lpstr>
      <vt:lpstr>Circuit</vt:lpstr>
      <vt:lpstr>Verilog Design  Digital Filters (9.3)</vt:lpstr>
      <vt:lpstr>Digital Filter Design</vt:lpstr>
      <vt:lpstr>Types of Filters</vt:lpstr>
      <vt:lpstr>PowerPoint Presentation</vt:lpstr>
      <vt:lpstr>Multiply and Accumulate MAC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IIR Filter: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Verilog Design  Digital Filters (9.3)</dc:title>
  <dc:creator>Nashwa Elaraby</dc:creator>
  <cp:lastModifiedBy>Lamin Jammeh</cp:lastModifiedBy>
  <cp:revision>10</cp:revision>
  <dcterms:created xsi:type="dcterms:W3CDTF">2020-04-09T12:51:32Z</dcterms:created>
  <dcterms:modified xsi:type="dcterms:W3CDTF">2024-07-10T01:09:22Z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0x010100C93797A7AED43E42894D4FB3EA797F3E</vt:lpwstr>
  </property>
</Properties>
</file>