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1" r:id="rId11"/>
    <p:sldId id="264" r:id="rId12"/>
    <p:sldId id="263" r:id="rId13"/>
    <p:sldId id="266" r:id="rId14"/>
    <p:sldId id="262" r:id="rId15"/>
    <p:sldId id="265" r:id="rId16"/>
    <p:sldId id="269" r:id="rId17"/>
    <p:sldId id="350" r:id="rId18"/>
    <p:sldId id="267" r:id="rId19"/>
    <p:sldId id="270" r:id="rId20"/>
    <p:sldId id="351" r:id="rId21"/>
    <p:sldId id="352" r:id="rId22"/>
    <p:sldId id="353" r:id="rId23"/>
    <p:sldId id="354" r:id="rId24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914" y="1303337"/>
            <a:ext cx="8791575" cy="1906587"/>
          </a:xfrm>
        </p:spPr>
        <p:txBody>
          <a:bodyPr>
            <a:normAutofit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/>
              <a:t>Pipelined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/>
          <a:lstStyle/>
          <a:p>
            <a:r>
              <a:rPr lang="en-US" dirty="0"/>
              <a:t>EE417 Logic Design Using FPGAs</a:t>
            </a: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681037"/>
            <a:ext cx="78676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8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0717"/>
            <a:ext cx="9905999" cy="5230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STRATEGY:</a:t>
            </a:r>
          </a:p>
          <a:p>
            <a:pPr marL="0" indent="0">
              <a:buNone/>
            </a:pPr>
            <a:r>
              <a:rPr lang="en-US" dirty="0"/>
              <a:t>Focus your attention on placing pipelining registers around the slowest circuit</a:t>
            </a:r>
          </a:p>
          <a:p>
            <a:pPr marL="0" indent="0">
              <a:buNone/>
            </a:pPr>
            <a:r>
              <a:rPr lang="en-US" dirty="0"/>
              <a:t>elements (BOTTLENECKS).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69" y="2574356"/>
            <a:ext cx="4076700" cy="2924175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998131" y="1876425"/>
            <a:ext cx="5031943" cy="4705350"/>
          </a:xfrm>
          <a:prstGeom prst="cloudCallout">
            <a:avLst>
              <a:gd name="adj1" fmla="val -83023"/>
              <a:gd name="adj2" fmla="val -26910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partition of a data-path must </a:t>
            </a:r>
            <a:r>
              <a:rPr lang="en-US" dirty="0">
                <a:solidFill>
                  <a:srgbClr val="FFC000"/>
                </a:solidFill>
              </a:rPr>
              <a:t>maintain coherency </a:t>
            </a:r>
            <a:r>
              <a:rPr lang="en-US" dirty="0"/>
              <a:t>of the data.</a:t>
            </a:r>
          </a:p>
          <a:p>
            <a:pPr algn="ctr"/>
            <a:r>
              <a:rPr lang="en-US" dirty="0"/>
              <a:t>A data-path traced from any primary input to any primary output must pass through the </a:t>
            </a:r>
            <a:r>
              <a:rPr lang="en-US" dirty="0">
                <a:solidFill>
                  <a:srgbClr val="FFC000"/>
                </a:solidFill>
              </a:rPr>
              <a:t>same number of pipeline registers. 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Pipeline cut-sets </a:t>
            </a:r>
            <a:r>
              <a:rPr lang="en-US" dirty="0">
                <a:solidFill>
                  <a:schemeClr val="tx1"/>
                </a:solidFill>
              </a:rPr>
              <a:t>specify the locus for pipeline registers. </a:t>
            </a:r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8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ACXXNG0">
            <a:extLst>
              <a:ext uri="{FF2B5EF4-FFF2-40B4-BE49-F238E27FC236}">
                <a16:creationId xmlns:a16="http://schemas.microsoft.com/office/drawing/2014/main" id="{F52B8B69-3CAA-4928-BFB3-18EC07FED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"/>
          <a:stretch/>
        </p:blipFill>
        <p:spPr bwMode="auto">
          <a:xfrm>
            <a:off x="100013" y="1246895"/>
            <a:ext cx="9221787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7194550" y="158750"/>
            <a:ext cx="4730750" cy="3200400"/>
          </a:xfrm>
          <a:prstGeom prst="cloudCallout">
            <a:avLst>
              <a:gd name="adj1" fmla="val -69268"/>
              <a:gd name="adj2" fmla="val -30026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Pipeline </a:t>
            </a:r>
            <a:r>
              <a:rPr lang="en-US" sz="3200" dirty="0" err="1">
                <a:solidFill>
                  <a:srgbClr val="FFC000"/>
                </a:solidFill>
              </a:rPr>
              <a:t>cutsets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specify the locus for pipeline registers.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ACXXNG0">
            <a:extLst>
              <a:ext uri="{FF2B5EF4-FFF2-40B4-BE49-F238E27FC236}">
                <a16:creationId xmlns:a16="http://schemas.microsoft.com/office/drawing/2014/main" id="{F52B8B69-3CAA-4928-BFB3-18EC07FED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"/>
          <a:stretch/>
        </p:blipFill>
        <p:spPr bwMode="auto">
          <a:xfrm>
            <a:off x="100013" y="1246895"/>
            <a:ext cx="9221787" cy="53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394450" y="-114300"/>
            <a:ext cx="5697537" cy="4007095"/>
          </a:xfrm>
          <a:prstGeom prst="cloudCallout">
            <a:avLst>
              <a:gd name="adj1" fmla="val -69268"/>
              <a:gd name="adj2" fmla="val -30026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 pipeline cut-set is a minimum set of edges that, if removed from the graph, partitions it into two subgraphs such that there is no path between an input node and an output node. </a:t>
            </a:r>
            <a:endParaRPr lang="en-US" sz="2400" dirty="0">
              <a:solidFill>
                <a:srgbClr val="FFC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5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6138C56-32DC-4CC1-A979-AA11C8DC9F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019" y="390780"/>
            <a:ext cx="8226425" cy="685800"/>
          </a:xfrm>
          <a:noFill/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Example:</a:t>
            </a:r>
          </a:p>
        </p:txBody>
      </p:sp>
      <p:pic>
        <p:nvPicPr>
          <p:cNvPr id="75779" name="Picture 3" descr="AACXXOI0">
            <a:extLst>
              <a:ext uri="{FF2B5EF4-FFF2-40B4-BE49-F238E27FC236}">
                <a16:creationId xmlns:a16="http://schemas.microsoft.com/office/drawing/2014/main" id="{F30760A4-DD06-4FCB-B6E5-6F6BEDADC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3"/>
          <a:stretch/>
        </p:blipFill>
        <p:spPr bwMode="auto">
          <a:xfrm>
            <a:off x="1603096" y="2211389"/>
            <a:ext cx="8231187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25227-A968-4B55-A324-37E8665CD22F}"/>
              </a:ext>
            </a:extLst>
          </p:cNvPr>
          <p:cNvSpPr txBox="1"/>
          <p:nvPr/>
        </p:nvSpPr>
        <p:spPr>
          <a:xfrm>
            <a:off x="1374045" y="1134443"/>
            <a:ext cx="883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nodes of the Data Flow Graph (DFG) shown have been annotated with propagation delays. Find the optimal placement of pipeline registers in the circuit.</a:t>
            </a:r>
          </a:p>
          <a:p>
            <a:r>
              <a:rPr lang="en-US" dirty="0"/>
              <a:t>Calculate the throughput and latency for each case.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820"/>
          </a:xfrm>
        </p:spPr>
        <p:txBody>
          <a:bodyPr/>
          <a:lstStyle/>
          <a:p>
            <a:r>
              <a:rPr lang="en-US" dirty="0"/>
              <a:t>Example: Pipelined Adder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9840" y="1376314"/>
            <a:ext cx="99075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Digital systems that operate on arrays of data typically contain a large number of adders in an array structure. </a:t>
            </a:r>
            <a:r>
              <a:rPr lang="en-US" sz="2400" dirty="0">
                <a:solidFill>
                  <a:srgbClr val="FFFF00"/>
                </a:solidFill>
              </a:rPr>
              <a:t>The processing speed in these applications is usually critical and may warrant pipelining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A 16-bit adder is formed by chaining two 8-bit adders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in a serial connection</a:t>
            </a:r>
            <a:r>
              <a:rPr lang="en-US" sz="2400" dirty="0"/>
              <a:t>. If each 8-bit adder has a throughput delay of 100ns the worst case delay of the configuration would be 200ns. In a synchronous environment, this structure is organized to have all operations occur in the same clock cycle. An alternative structure can be pipelined to operate at a higher throughput by distributing the processing over multiple clock cycles.</a:t>
            </a:r>
          </a:p>
          <a:p>
            <a:endParaRPr lang="en-US" sz="2400" dirty="0"/>
          </a:p>
          <a:p>
            <a:r>
              <a:rPr lang="en-US" sz="2400" dirty="0"/>
              <a:t>Design your adder (with two stages), show your register locations (</a:t>
            </a:r>
            <a:r>
              <a:rPr lang="en-US" sz="2400" dirty="0" err="1"/>
              <a:t>cutsets</a:t>
            </a:r>
            <a:r>
              <a:rPr lang="en-US" sz="2400" dirty="0"/>
              <a:t>) and write the Verilog code.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74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JFHFI0">
            <a:extLst>
              <a:ext uri="{FF2B5EF4-FFF2-40B4-BE49-F238E27FC236}">
                <a16:creationId xmlns:a16="http://schemas.microsoft.com/office/drawing/2014/main" id="{1B488FCA-3673-4998-9E01-327A08049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"/>
          <a:stretch/>
        </p:blipFill>
        <p:spPr bwMode="auto">
          <a:xfrm>
            <a:off x="88106" y="209550"/>
            <a:ext cx="8304267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68A098E-0779-42F8-8AED-A570348F966C}"/>
              </a:ext>
            </a:extLst>
          </p:cNvPr>
          <p:cNvSpPr/>
          <p:nvPr/>
        </p:nvSpPr>
        <p:spPr>
          <a:xfrm>
            <a:off x="8464312" y="781049"/>
            <a:ext cx="3727688" cy="3453551"/>
          </a:xfrm>
          <a:prstGeom prst="cloudCallout">
            <a:avLst>
              <a:gd name="adj1" fmla="val -94405"/>
              <a:gd name="adj2" fmla="val 31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pipelined 16-bit adder: </a:t>
            </a:r>
          </a:p>
          <a:p>
            <a:pPr algn="ctr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(a) serial connection of two 8-bit adders to form a 16-bit adder, </a:t>
            </a:r>
            <a:b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(b) DFGs before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CXXNJ0">
            <a:extLst>
              <a:ext uri="{FF2B5EF4-FFF2-40B4-BE49-F238E27FC236}">
                <a16:creationId xmlns:a16="http://schemas.microsoft.com/office/drawing/2014/main" id="{DC3097BD-97E0-442A-A928-ED4960476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0"/>
          <a:stretch/>
        </p:blipFill>
        <p:spPr bwMode="auto">
          <a:xfrm>
            <a:off x="1706563" y="363538"/>
            <a:ext cx="8231187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FBDFE52-F86B-4629-865F-72AC6E094555}"/>
              </a:ext>
            </a:extLst>
          </p:cNvPr>
          <p:cNvSpPr/>
          <p:nvPr/>
        </p:nvSpPr>
        <p:spPr>
          <a:xfrm>
            <a:off x="6195427" y="3838524"/>
            <a:ext cx="4434473" cy="2796988"/>
          </a:xfrm>
          <a:prstGeom prst="cloudCallout">
            <a:avLst>
              <a:gd name="adj1" fmla="val -43495"/>
              <a:gd name="adj2" fmla="val -60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pipelined 16-bit adder: (c) after pipelining for balanced stage delays.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3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JFHFJ0">
            <a:extLst>
              <a:ext uri="{FF2B5EF4-FFF2-40B4-BE49-F238E27FC236}">
                <a16:creationId xmlns:a16="http://schemas.microsoft.com/office/drawing/2014/main" id="{C73BA440-DE71-4706-8233-7C67BD096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"/>
          <a:stretch/>
        </p:blipFill>
        <p:spPr bwMode="auto">
          <a:xfrm>
            <a:off x="165100" y="182880"/>
            <a:ext cx="840739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F840DC0-9421-47EA-86E3-9C476E5C6E78}"/>
              </a:ext>
            </a:extLst>
          </p:cNvPr>
          <p:cNvSpPr/>
          <p:nvPr/>
        </p:nvSpPr>
        <p:spPr>
          <a:xfrm>
            <a:off x="8623300" y="1162050"/>
            <a:ext cx="3194050" cy="3352800"/>
          </a:xfrm>
          <a:prstGeom prst="cloudCallout">
            <a:avLst>
              <a:gd name="adj1" fmla="val -76386"/>
              <a:gd name="adj2" fmla="val 22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Pipelined 16-bit adder 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838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ACXXNL0">
            <a:extLst>
              <a:ext uri="{FF2B5EF4-FFF2-40B4-BE49-F238E27FC236}">
                <a16:creationId xmlns:a16="http://schemas.microsoft.com/office/drawing/2014/main" id="{054F1114-779C-41C0-AE37-DCA201D4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" y="533400"/>
            <a:ext cx="1021605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22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206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shortest cycle time </a:t>
            </a:r>
            <a:r>
              <a:rPr lang="en-US" dirty="0"/>
              <a:t>of the clock of a synchronous sequential machine is a measure of its performance and it is bounded by the </a:t>
            </a:r>
            <a:r>
              <a:rPr lang="en-US" dirty="0">
                <a:solidFill>
                  <a:srgbClr val="FFFF00"/>
                </a:solidFill>
              </a:rPr>
              <a:t>propagation delay </a:t>
            </a:r>
            <a:r>
              <a:rPr lang="en-US" dirty="0"/>
              <a:t>through the combinational logic of the machine.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throughput </a:t>
            </a:r>
            <a:r>
              <a:rPr lang="en-US" dirty="0"/>
              <a:t>of a synchronous machine is </a:t>
            </a:r>
            <a:r>
              <a:rPr lang="en-US" dirty="0">
                <a:solidFill>
                  <a:srgbClr val="FFFF00"/>
                </a:solidFill>
              </a:rPr>
              <a:t>the rate at which data is supplied to or produced by the machine</a:t>
            </a:r>
            <a:r>
              <a:rPr lang="en-US" dirty="0"/>
              <a:t>. Throughput is ultimately limited by the path with the largest propagation delay between (1) a primary input and a register, (2) a path between two registers, (3) a path from a register to a primary output, or (4) a path from a primary input to a primary output.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35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AJFHFK0">
            <a:extLst>
              <a:ext uri="{FF2B5EF4-FFF2-40B4-BE49-F238E27FC236}">
                <a16:creationId xmlns:a16="http://schemas.microsoft.com/office/drawing/2014/main" id="{800F2A2E-15C1-4945-B2AB-32900EBE3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6"/>
          <a:stretch/>
        </p:blipFill>
        <p:spPr bwMode="auto">
          <a:xfrm>
            <a:off x="1403350" y="548640"/>
            <a:ext cx="6576333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DBD0CB0-A33F-4A4D-9255-1C320030F0E5}"/>
              </a:ext>
            </a:extLst>
          </p:cNvPr>
          <p:cNvSpPr/>
          <p:nvPr/>
        </p:nvSpPr>
        <p:spPr>
          <a:xfrm>
            <a:off x="8185150" y="749300"/>
            <a:ext cx="4006850" cy="5187950"/>
          </a:xfrm>
          <a:prstGeom prst="cloudCallout">
            <a:avLst>
              <a:gd name="adj1" fmla="val -49444"/>
              <a:gd name="adj2" fmla="val -52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Simulation results of the data flow.</a:t>
            </a:r>
          </a:p>
          <a:p>
            <a:pPr algn="ctr"/>
            <a:r>
              <a:rPr lang="en-US" sz="2800" dirty="0"/>
              <a:t>The Verilog code mainly uses </a:t>
            </a:r>
          </a:p>
          <a:p>
            <a:pPr algn="ctr"/>
            <a:r>
              <a:rPr lang="en-US" sz="2800" dirty="0"/>
              <a:t>non-blocking procedural  assignments</a:t>
            </a:r>
          </a:p>
        </p:txBody>
      </p:sp>
    </p:spTree>
    <p:extLst>
      <p:ext uri="{BB962C8B-B14F-4D97-AF65-F5344CB8AC3E}">
        <p14:creationId xmlns:p14="http://schemas.microsoft.com/office/powerpoint/2010/main" val="2350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8" y="618518"/>
            <a:ext cx="7610475" cy="5314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C8038A-463B-4F38-9147-D21F75C3D420}"/>
              </a:ext>
            </a:extLst>
          </p:cNvPr>
          <p:cNvSpPr txBox="1"/>
          <p:nvPr/>
        </p:nvSpPr>
        <p:spPr>
          <a:xfrm>
            <a:off x="3112516" y="4635430"/>
            <a:ext cx="7651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297142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35" y="781050"/>
            <a:ext cx="81248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714375"/>
            <a:ext cx="73247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9F87808-86A1-4A1D-ADB4-09FEF1D7C875}"/>
              </a:ext>
            </a:extLst>
          </p:cNvPr>
          <p:cNvSpPr txBox="1">
            <a:spLocks noChangeArrowheads="1"/>
          </p:cNvSpPr>
          <p:nvPr/>
        </p:nvSpPr>
        <p:spPr>
          <a:xfrm>
            <a:off x="-65088" y="3667418"/>
            <a:ext cx="10593387" cy="695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Picture 3" descr="AACXXNF0">
            <a:extLst>
              <a:ext uri="{FF2B5EF4-FFF2-40B4-BE49-F238E27FC236}">
                <a16:creationId xmlns:a16="http://schemas.microsoft.com/office/drawing/2014/main" id="{A157F7C3-A787-43D8-B89D-168C4DE57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"/>
          <a:stretch/>
        </p:blipFill>
        <p:spPr bwMode="auto">
          <a:xfrm>
            <a:off x="139700" y="34632"/>
            <a:ext cx="10035729" cy="670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5BCF07-4855-4740-B513-47AE736BC9AF}"/>
              </a:ext>
            </a:extLst>
          </p:cNvPr>
          <p:cNvSpPr/>
          <p:nvPr/>
        </p:nvSpPr>
        <p:spPr>
          <a:xfrm>
            <a:off x="8185592" y="79016"/>
            <a:ext cx="3741266" cy="3935918"/>
          </a:xfrm>
          <a:prstGeom prst="cloudCallout">
            <a:avLst>
              <a:gd name="adj1" fmla="val -66578"/>
              <a:gd name="adj2" fmla="val -36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Partitioning a block of multilevel combinational logic and inserting  register creates a data pipeline.</a:t>
            </a:r>
          </a:p>
        </p:txBody>
      </p:sp>
    </p:spTree>
    <p:extLst>
      <p:ext uri="{BB962C8B-B14F-4D97-AF65-F5344CB8AC3E}">
        <p14:creationId xmlns:p14="http://schemas.microsoft.com/office/powerpoint/2010/main" val="165471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9728"/>
            <a:ext cx="9905999" cy="5161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PIPLELINE CONVENTIONS:</a:t>
            </a:r>
          </a:p>
          <a:p>
            <a:r>
              <a:rPr lang="en-US" dirty="0"/>
              <a:t>A K-Stage Pipeline (“K-pipeline”) is a circuit having exactly K registers on every path from an input to an output. A COMBINATIONAL CIRCUIT is thus a 0-stage pipeline. Every pipeline stage has a register on its OUTPUT (not on its input).</a:t>
            </a:r>
          </a:p>
          <a:p>
            <a:r>
              <a:rPr lang="en-US" dirty="0"/>
              <a:t>The CLOCK common to all registers must have a period sufficient to cover propagation over combinational paths PLUS (input) register HOLD time PLUS (output) register SETUP time.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The LATENCY of a K-pipeline is K times the period of the clock common to all registers.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The THROUGHPUT of a K-pipeline is the frequency of the clock.</a:t>
            </a:r>
          </a:p>
        </p:txBody>
      </p:sp>
    </p:spTree>
    <p:extLst>
      <p:ext uri="{BB962C8B-B14F-4D97-AF65-F5344CB8AC3E}">
        <p14:creationId xmlns:p14="http://schemas.microsoft.com/office/powerpoint/2010/main" val="27438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776287"/>
            <a:ext cx="7724775" cy="530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18385" y="1431985"/>
            <a:ext cx="2027207" cy="1431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8300"/>
            <a:ext cx="9905999" cy="4057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Pipelining introduces additional area in the physical layout of an ASIC, and require additional routing of clock resources. FPGAs are register-rich and readily support pipelined structures.</a:t>
            </a:r>
          </a:p>
          <a:p>
            <a:r>
              <a:rPr lang="en-US" dirty="0"/>
              <a:t>The delay of the </a:t>
            </a:r>
            <a:r>
              <a:rPr lang="en-US" dirty="0">
                <a:solidFill>
                  <a:srgbClr val="FFFF00"/>
                </a:solidFill>
              </a:rPr>
              <a:t>slowest combinational logic </a:t>
            </a:r>
            <a:r>
              <a:rPr lang="en-US" dirty="0"/>
              <a:t>stage determines the performance of the pipelined circuit and the </a:t>
            </a:r>
            <a:r>
              <a:rPr lang="en-US" dirty="0">
                <a:solidFill>
                  <a:srgbClr val="FFFF00"/>
                </a:solidFill>
              </a:rPr>
              <a:t>speed of the common clock</a:t>
            </a:r>
            <a:r>
              <a:rPr lang="en-US" dirty="0"/>
              <a:t>.</a:t>
            </a:r>
          </a:p>
          <a:p>
            <a:r>
              <a:rPr lang="en-US" dirty="0"/>
              <a:t>Pipelining </a:t>
            </a:r>
            <a:r>
              <a:rPr lang="en-US" dirty="0">
                <a:solidFill>
                  <a:srgbClr val="FFFF00"/>
                </a:solidFill>
              </a:rPr>
              <a:t>shortens the clock cycle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increases the  throughput </a:t>
            </a:r>
            <a:r>
              <a:rPr lang="en-US" dirty="0"/>
              <a:t>but </a:t>
            </a:r>
            <a:r>
              <a:rPr lang="en-US" dirty="0">
                <a:solidFill>
                  <a:srgbClr val="FFFF00"/>
                </a:solidFill>
              </a:rPr>
              <a:t>introduces input-output latency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FF00"/>
                </a:solidFill>
              </a:rPr>
              <a:t>Pipelining trades spatial complexity for temporal complexity </a:t>
            </a:r>
            <a:r>
              <a:rPr lang="en-US" dirty="0"/>
              <a:t>by </a:t>
            </a:r>
            <a:r>
              <a:rPr lang="en-US" dirty="0">
                <a:solidFill>
                  <a:srgbClr val="FFFF00"/>
                </a:solidFill>
              </a:rPr>
              <a:t>computing smaller functions in less time</a:t>
            </a:r>
            <a:r>
              <a:rPr lang="en-US" dirty="0"/>
              <a:t>. It distributes across multiple clock cycles the breadth of logic that would be required to implement the complete function in one clock cycle.</a:t>
            </a:r>
          </a:p>
        </p:txBody>
      </p:sp>
    </p:spTree>
    <p:extLst>
      <p:ext uri="{BB962C8B-B14F-4D97-AF65-F5344CB8AC3E}">
        <p14:creationId xmlns:p14="http://schemas.microsoft.com/office/powerpoint/2010/main" val="11748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EAD920-748E-4D38-B6FF-B09E9C345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0F48C5-07B9-4B05-B478-329E07B90698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3.xml><?xml version="1.0" encoding="utf-8"?>
<ds:datastoreItem xmlns:ds="http://schemas.openxmlformats.org/officeDocument/2006/customXml" ds:itemID="{E8079E31-C9C1-4642-9B05-E217E26EB0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710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Comic Sans MS</vt:lpstr>
      <vt:lpstr>Tw Cen MT</vt:lpstr>
      <vt:lpstr>Circuit</vt:lpstr>
      <vt:lpstr>Verilog Design  Pipelined Architecture</vt:lpstr>
      <vt:lpstr>Pipelined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Pipelining: </vt:lpstr>
      <vt:lpstr>PowerPoint Presentation</vt:lpstr>
      <vt:lpstr>PowerPoint Presentation</vt:lpstr>
      <vt:lpstr>PowerPoint Presentation</vt:lpstr>
      <vt:lpstr>PowerPoint Presentation</vt:lpstr>
      <vt:lpstr>Example:</vt:lpstr>
      <vt:lpstr>Example: Pipelined Adder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Design  Pipelined Architecture (9.5)</dc:title>
  <dc:creator>Nashwa Elaraby</dc:creator>
  <cp:lastModifiedBy>Elaraby, Nashwa Nabil</cp:lastModifiedBy>
  <cp:revision>8</cp:revision>
  <dcterms:created xsi:type="dcterms:W3CDTF">2020-04-07T12:44:07Z</dcterms:created>
  <dcterms:modified xsi:type="dcterms:W3CDTF">2024-04-25T20:22:01Z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</Properties>
</file>