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B0116-7FCB-3DD8-5CCC-906D99628DFD}" v="7" dt="2024-03-20T12:27:55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raby, Nashwa Nabil" userId="S::nne2@psu.edu::e9e281d9-17a8-4640-a27e-5727f8cfa962" providerId="AD" clId="Web-{543B0116-7FCB-3DD8-5CCC-906D99628DFD}"/>
    <pc:docChg chg="modSld">
      <pc:chgData name="Elaraby, Nashwa Nabil" userId="S::nne2@psu.edu::e9e281d9-17a8-4640-a27e-5727f8cfa962" providerId="AD" clId="Web-{543B0116-7FCB-3DD8-5CCC-906D99628DFD}" dt="2024-03-20T12:27:53.623" v="5" actId="20577"/>
      <pc:docMkLst>
        <pc:docMk/>
      </pc:docMkLst>
      <pc:sldChg chg="modSp">
        <pc:chgData name="Elaraby, Nashwa Nabil" userId="S::nne2@psu.edu::e9e281d9-17a8-4640-a27e-5727f8cfa962" providerId="AD" clId="Web-{543B0116-7FCB-3DD8-5CCC-906D99628DFD}" dt="2024-03-20T12:27:53.623" v="5" actId="20577"/>
        <pc:sldMkLst>
          <pc:docMk/>
          <pc:sldMk cId="4175603724" sldId="256"/>
        </pc:sldMkLst>
        <pc:spChg chg="mod">
          <ac:chgData name="Elaraby, Nashwa Nabil" userId="S::nne2@psu.edu::e9e281d9-17a8-4640-a27e-5727f8cfa962" providerId="AD" clId="Web-{543B0116-7FCB-3DD8-5CCC-906D99628DFD}" dt="2024-03-20T12:27:53.623" v="5" actId="20577"/>
          <ac:spMkLst>
            <pc:docMk/>
            <pc:sldMk cId="4175603724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914" y="1303337"/>
            <a:ext cx="8791575" cy="1906587"/>
          </a:xfrm>
        </p:spPr>
        <p:txBody>
          <a:bodyPr>
            <a:normAutofit/>
          </a:bodyPr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FIFO first-In First-out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4" y="3544436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EE417 Logic Design Using FPGAs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8924" y="5534710"/>
            <a:ext cx="9667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Arial,Bold"/>
              </a:rPr>
              <a:t>Reference:  Advanced Digital Design using Verilog – Michael D. </a:t>
            </a:r>
            <a:r>
              <a:rPr lang="en-US" sz="1400" i="1" dirty="0" err="1">
                <a:latin typeface="Arial,Bold"/>
              </a:rPr>
              <a:t>Ciletti</a:t>
            </a:r>
            <a:endParaRPr lang="en-US" sz="1400" i="1" dirty="0">
              <a:latin typeface="Arial,Bold"/>
            </a:endParaRPr>
          </a:p>
          <a:p>
            <a:r>
              <a:rPr lang="en-US" sz="1400" i="1" dirty="0">
                <a:latin typeface="Arial,Bold"/>
                <a:cs typeface="Arial" panose="020B0604020202020204" pitchFamily="34" charset="0"/>
              </a:rPr>
              <a:t>                    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986" y="612742"/>
            <a:ext cx="9905999" cy="50936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else  begin</a:t>
            </a:r>
          </a:p>
          <a:p>
            <a:pPr marL="0" indent="0">
              <a:buNone/>
            </a:pPr>
            <a:r>
              <a:rPr lang="en-US" dirty="0"/>
              <a:t>       if (   (read_from_stack) &amp;&amp; (!</a:t>
            </a:r>
            <a:r>
              <a:rPr lang="en-US" dirty="0" err="1"/>
              <a:t>stack_empty</a:t>
            </a:r>
            <a:r>
              <a:rPr lang="en-US" dirty="0"/>
              <a:t>)  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begin       </a:t>
            </a:r>
            <a:r>
              <a:rPr lang="en-US" dirty="0" err="1"/>
              <a:t>Data_out</a:t>
            </a:r>
            <a:r>
              <a:rPr lang="en-US" dirty="0"/>
              <a:t>  &lt;= stack [</a:t>
            </a:r>
            <a:r>
              <a:rPr lang="en-US" dirty="0" err="1"/>
              <a:t>read_ptr</a:t>
            </a:r>
            <a:r>
              <a:rPr lang="en-US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</a:t>
            </a:r>
            <a:r>
              <a:rPr lang="en-US" dirty="0" err="1"/>
              <a:t>read_ptr</a:t>
            </a:r>
            <a:r>
              <a:rPr lang="en-US" dirty="0"/>
              <a:t>   &lt;= </a:t>
            </a:r>
            <a:r>
              <a:rPr lang="en-US" dirty="0" err="1"/>
              <a:t>read_ptr</a:t>
            </a:r>
            <a:r>
              <a:rPr lang="en-US" dirty="0"/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</a:t>
            </a:r>
            <a:r>
              <a:rPr lang="en-US" dirty="0" err="1"/>
              <a:t>ptr_diff</a:t>
            </a:r>
            <a:r>
              <a:rPr lang="en-US" dirty="0"/>
              <a:t>     &lt;= </a:t>
            </a:r>
            <a:r>
              <a:rPr lang="en-US" dirty="0" err="1"/>
              <a:t>ptr_diff</a:t>
            </a:r>
            <a:r>
              <a:rPr lang="en-US" dirty="0"/>
              <a:t> – 1;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else if  (   (write_to_stack) &amp;&amp; (!</a:t>
            </a:r>
            <a:r>
              <a:rPr lang="en-US" dirty="0" err="1"/>
              <a:t>stack_full</a:t>
            </a:r>
            <a:r>
              <a:rPr lang="en-US" dirty="0"/>
              <a:t>)  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begin       stack [</a:t>
            </a:r>
            <a:r>
              <a:rPr lang="en-US" dirty="0" err="1"/>
              <a:t>write_ptr</a:t>
            </a:r>
            <a:r>
              <a:rPr lang="en-US" dirty="0"/>
              <a:t>] &lt;= </a:t>
            </a:r>
            <a:r>
              <a:rPr lang="en-US" dirty="0" err="1"/>
              <a:t>Data_in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</a:t>
            </a:r>
            <a:r>
              <a:rPr lang="en-US" dirty="0" err="1"/>
              <a:t>write_ptr</a:t>
            </a:r>
            <a:r>
              <a:rPr lang="en-US" dirty="0"/>
              <a:t>           &lt;= </a:t>
            </a:r>
            <a:r>
              <a:rPr lang="en-US" dirty="0" err="1"/>
              <a:t>write_ptr</a:t>
            </a:r>
            <a:r>
              <a:rPr lang="en-US" dirty="0"/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</a:t>
            </a:r>
            <a:r>
              <a:rPr lang="en-US" dirty="0" err="1"/>
              <a:t>ptr_diff</a:t>
            </a:r>
            <a:r>
              <a:rPr lang="en-US" dirty="0"/>
              <a:t>             &lt;= </a:t>
            </a:r>
            <a:r>
              <a:rPr lang="en-US" dirty="0" err="1"/>
              <a:t>ptr_diff</a:t>
            </a:r>
            <a:r>
              <a:rPr lang="en-US" dirty="0"/>
              <a:t> + 1;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endmodule</a:t>
            </a: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4586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4144"/>
            <a:ext cx="9905999" cy="5037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test-bench to test the FIFO operation:</a:t>
            </a:r>
          </a:p>
          <a:p>
            <a:pPr marL="0" indent="0">
              <a:buNone/>
            </a:pPr>
            <a:r>
              <a:rPr lang="en-US" dirty="0"/>
              <a:t>For the </a:t>
            </a:r>
            <a:r>
              <a:rPr lang="en-US" dirty="0">
                <a:solidFill>
                  <a:srgbClr val="FFFF00"/>
                </a:solidFill>
              </a:rPr>
              <a:t>testbench </a:t>
            </a:r>
            <a:r>
              <a:rPr lang="en-US" dirty="0"/>
              <a:t>use</a:t>
            </a:r>
            <a:r>
              <a:rPr lang="en-US" dirty="0">
                <a:solidFill>
                  <a:srgbClr val="FFFF00"/>
                </a:solidFill>
              </a:rPr>
              <a:t> probes </a:t>
            </a:r>
            <a:r>
              <a:rPr lang="en-US" dirty="0"/>
              <a:t>to check the </a:t>
            </a:r>
            <a:r>
              <a:rPr lang="en-US" dirty="0">
                <a:solidFill>
                  <a:srgbClr val="FFFF00"/>
                </a:solidFill>
              </a:rPr>
              <a:t>contents of the FIFO </a:t>
            </a:r>
            <a:r>
              <a:rPr lang="en-US" dirty="0"/>
              <a:t>for testing.</a:t>
            </a:r>
          </a:p>
          <a:p>
            <a:pPr marL="0" indent="0">
              <a:buNone/>
            </a:pPr>
            <a:r>
              <a:rPr lang="en-US" dirty="0"/>
              <a:t>Make sure you test the flag operations (full and empty)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7711126" y="2554666"/>
            <a:ext cx="3827282" cy="3026004"/>
          </a:xfrm>
          <a:prstGeom prst="cloudCallout">
            <a:avLst>
              <a:gd name="adj1" fmla="val -41155"/>
              <a:gd name="adj2" fmla="val -71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general, creating probes for internal circuitry may be very helpful in testing a debugging a module operation.</a:t>
            </a:r>
          </a:p>
        </p:txBody>
      </p:sp>
    </p:spTree>
    <p:extLst>
      <p:ext uri="{BB962C8B-B14F-4D97-AF65-F5344CB8AC3E}">
        <p14:creationId xmlns:p14="http://schemas.microsoft.com/office/powerpoint/2010/main" val="61113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97584"/>
            <a:ext cx="9905999" cy="50936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/>
              <a:t>FIFO_tb</a:t>
            </a:r>
            <a:r>
              <a:rPr lang="en-US" dirty="0"/>
              <a:t> 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parameter</a:t>
            </a:r>
            <a:r>
              <a:rPr lang="en-US" dirty="0"/>
              <a:t>   </a:t>
            </a:r>
            <a:r>
              <a:rPr lang="en-US" dirty="0" err="1"/>
              <a:t>stack_width</a:t>
            </a:r>
            <a:r>
              <a:rPr lang="en-US" dirty="0"/>
              <a:t> = 4;         // width of stack and data paths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parameter</a:t>
            </a:r>
            <a:r>
              <a:rPr lang="en-US" dirty="0"/>
              <a:t>   </a:t>
            </a:r>
            <a:r>
              <a:rPr lang="en-US" dirty="0" err="1"/>
              <a:t>stack_height</a:t>
            </a:r>
            <a:r>
              <a:rPr lang="en-US" dirty="0"/>
              <a:t> = 8;        // height of stack (# of words)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parameter</a:t>
            </a:r>
            <a:r>
              <a:rPr lang="en-US" dirty="0"/>
              <a:t>   </a:t>
            </a:r>
            <a:r>
              <a:rPr lang="en-US" dirty="0" err="1"/>
              <a:t>stack_ptr_width</a:t>
            </a:r>
            <a:r>
              <a:rPr lang="en-US" dirty="0"/>
              <a:t> = 3;   // width of pointer to address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2" y="3244391"/>
            <a:ext cx="93129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wire     [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stack_width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-1 : 0]  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Data_out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wire                                  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stack_empty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stack_full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[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stack_width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-1 : 0]  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Data_in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clk, rst;</a:t>
            </a:r>
          </a:p>
          <a:p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write_to_stack, read_from_stack;</a:t>
            </a:r>
          </a:p>
        </p:txBody>
      </p:sp>
    </p:spTree>
    <p:extLst>
      <p:ext uri="{BB962C8B-B14F-4D97-AF65-F5344CB8AC3E}">
        <p14:creationId xmlns:p14="http://schemas.microsoft.com/office/powerpoint/2010/main" val="313700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874" y="386498"/>
            <a:ext cx="10331009" cy="5957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wire     [stack_width-1: 0]            stack0, stack1, stack2, stack3,</a:t>
            </a:r>
          </a:p>
          <a:p>
            <a:pPr marL="0" indent="0">
              <a:buNone/>
            </a:pPr>
            <a:r>
              <a:rPr lang="en-US" dirty="0"/>
              <a:t>                                                 stack4, stack5, stack6, stack7;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FIFO </a:t>
            </a:r>
            <a:r>
              <a:rPr lang="en-US" dirty="0">
                <a:solidFill>
                  <a:srgbClr val="FFC000"/>
                </a:solidFill>
              </a:rPr>
              <a:t> M1   </a:t>
            </a:r>
            <a:r>
              <a:rPr lang="en-US" dirty="0">
                <a:solidFill>
                  <a:srgbClr val="FFFF00"/>
                </a:solidFill>
              </a:rPr>
              <a:t>(   </a:t>
            </a:r>
            <a:r>
              <a:rPr lang="en-US" dirty="0" err="1">
                <a:solidFill>
                  <a:srgbClr val="FFFF00"/>
                </a:solidFill>
              </a:rPr>
              <a:t>Data_out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stack_empty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stack_full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Data_in</a:t>
            </a:r>
            <a:r>
              <a:rPr lang="en-US" dirty="0">
                <a:solidFill>
                  <a:srgbClr val="FFFF0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                                write_to_stack, read_from_stack, clk,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rst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assign   stack0  = M1.stack [0]; </a:t>
            </a:r>
          </a:p>
          <a:p>
            <a:pPr marL="0" indent="0">
              <a:buNone/>
            </a:pPr>
            <a:r>
              <a:rPr lang="en-US" dirty="0"/>
              <a:t>assign   stack1  = M1.stack [1]; </a:t>
            </a:r>
          </a:p>
          <a:p>
            <a:pPr marL="0" indent="0">
              <a:buNone/>
            </a:pPr>
            <a:r>
              <a:rPr lang="en-US" dirty="0"/>
              <a:t>assign   stack2  = M1.stack [2]; </a:t>
            </a:r>
          </a:p>
          <a:p>
            <a:pPr marL="0" indent="0">
              <a:buNone/>
            </a:pPr>
            <a:r>
              <a:rPr lang="en-US" dirty="0"/>
              <a:t>assign   stack3  = M1.stack [3]; </a:t>
            </a:r>
          </a:p>
          <a:p>
            <a:pPr marL="0" indent="0">
              <a:buNone/>
            </a:pPr>
            <a:r>
              <a:rPr lang="en-US" dirty="0"/>
              <a:t>assign   stack4  = M1.stack [4]; </a:t>
            </a:r>
          </a:p>
          <a:p>
            <a:pPr marL="0" indent="0">
              <a:buNone/>
            </a:pPr>
            <a:r>
              <a:rPr lang="en-US" dirty="0"/>
              <a:t>assign   stack5  = M1.stack [5]; </a:t>
            </a:r>
          </a:p>
          <a:p>
            <a:pPr marL="0" indent="0">
              <a:buNone/>
            </a:pPr>
            <a:r>
              <a:rPr lang="en-US" dirty="0"/>
              <a:t>assign   stack6  = M1.stack [6]; </a:t>
            </a:r>
          </a:p>
          <a:p>
            <a:pPr marL="0" indent="0">
              <a:buNone/>
            </a:pPr>
            <a:r>
              <a:rPr lang="en-US" dirty="0"/>
              <a:t>assign   stack7  = M1.stack [7];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8663233" y="2941163"/>
            <a:ext cx="2856322" cy="2658359"/>
          </a:xfrm>
          <a:prstGeom prst="cloudCallout">
            <a:avLst>
              <a:gd name="adj1" fmla="val -31106"/>
              <a:gd name="adj2" fmla="val -109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wire probes to check the FIFO contents that are not available as outputs!</a:t>
            </a:r>
          </a:p>
        </p:txBody>
      </p:sp>
    </p:spTree>
    <p:extLst>
      <p:ext uri="{BB962C8B-B14F-4D97-AF65-F5344CB8AC3E}">
        <p14:creationId xmlns:p14="http://schemas.microsoft.com/office/powerpoint/2010/main" val="111354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386" y="282803"/>
            <a:ext cx="8125135" cy="61368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dirty="0"/>
              <a:t>      clk = 0; </a:t>
            </a:r>
            <a:r>
              <a:rPr lang="en-US" dirty="0">
                <a:solidFill>
                  <a:srgbClr val="FFC000"/>
                </a:solidFill>
              </a:rPr>
              <a:t>forever </a:t>
            </a:r>
            <a:r>
              <a:rPr lang="en-US" dirty="0"/>
              <a:t>#5 clk = ~clk; </a:t>
            </a:r>
            <a:r>
              <a:rPr lang="en-US" dirty="0">
                <a:solidFill>
                  <a:srgbClr val="FFC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initial</a:t>
            </a:r>
            <a:r>
              <a:rPr lang="en-US" dirty="0"/>
              <a:t>  #1500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$stop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initial begin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</a:t>
            </a:r>
            <a:r>
              <a:rPr lang="en-US" dirty="0"/>
              <a:t>#10   rst = 1;   #40 rst = 0;    #420  rst = 1;   # 460 rst = 0;  </a:t>
            </a:r>
            <a:r>
              <a:rPr lang="en-US" dirty="0">
                <a:solidFill>
                  <a:srgbClr val="FFFF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initial </a:t>
            </a:r>
            <a:r>
              <a:rPr lang="en-US" dirty="0"/>
              <a:t>#80 </a:t>
            </a:r>
            <a:r>
              <a:rPr lang="en-US" dirty="0" err="1"/>
              <a:t>Data_in</a:t>
            </a:r>
            <a:r>
              <a:rPr lang="en-US" dirty="0"/>
              <a:t> = 1;    </a:t>
            </a:r>
            <a:r>
              <a:rPr lang="en-US" dirty="0">
                <a:solidFill>
                  <a:srgbClr val="FFC000"/>
                </a:solidFill>
              </a:rPr>
              <a:t>forever  </a:t>
            </a:r>
            <a:r>
              <a:rPr lang="en-US" dirty="0"/>
              <a:t>#10 </a:t>
            </a:r>
            <a:r>
              <a:rPr lang="en-US" dirty="0" err="1"/>
              <a:t>Data_in</a:t>
            </a:r>
            <a:r>
              <a:rPr lang="en-US" dirty="0"/>
              <a:t> = </a:t>
            </a:r>
            <a:r>
              <a:rPr lang="en-US" dirty="0" err="1"/>
              <a:t>Data_in</a:t>
            </a:r>
            <a:r>
              <a:rPr lang="en-US" dirty="0"/>
              <a:t> + 1; </a:t>
            </a:r>
            <a:r>
              <a:rPr lang="en-US" dirty="0">
                <a:solidFill>
                  <a:srgbClr val="FFC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initial </a:t>
            </a:r>
            <a:r>
              <a:rPr lang="en-US" dirty="0">
                <a:solidFill>
                  <a:srgbClr val="FFC000"/>
                </a:solidFill>
              </a:rPr>
              <a:t>fork </a:t>
            </a:r>
          </a:p>
          <a:p>
            <a:pPr marL="0" indent="0">
              <a:buNone/>
            </a:pPr>
            <a:r>
              <a:rPr lang="en-US" dirty="0"/>
              <a:t>     #80    write_to_stack    = 1;</a:t>
            </a:r>
          </a:p>
          <a:p>
            <a:pPr marL="0" indent="0">
              <a:buNone/>
            </a:pPr>
            <a:r>
              <a:rPr lang="en-US" dirty="0"/>
              <a:t>     #180  write_to_stack    = 0;</a:t>
            </a:r>
          </a:p>
          <a:p>
            <a:pPr marL="0" indent="0">
              <a:buNone/>
            </a:pPr>
            <a:r>
              <a:rPr lang="en-US" dirty="0"/>
              <a:t>     # 250 read_from_stack = 1;</a:t>
            </a:r>
          </a:p>
          <a:p>
            <a:pPr marL="0" indent="0">
              <a:buNone/>
            </a:pPr>
            <a:r>
              <a:rPr lang="en-US" dirty="0"/>
              <a:t>     # 350 read_from_stack = 0;</a:t>
            </a:r>
          </a:p>
          <a:p>
            <a:pPr marL="0" indent="0">
              <a:buNone/>
            </a:pPr>
            <a:r>
              <a:rPr lang="en-US" dirty="0"/>
              <a:t>     # 420 write_to_stack = 1;</a:t>
            </a:r>
          </a:p>
          <a:p>
            <a:pPr marL="0" indent="0">
              <a:buNone/>
            </a:pPr>
            <a:r>
              <a:rPr lang="en-US" dirty="0"/>
              <a:t>     # 480 write_to_stack =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join</a:t>
            </a:r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7532015" y="2394408"/>
            <a:ext cx="4166649" cy="4025246"/>
          </a:xfrm>
          <a:prstGeom prst="cloudCallout">
            <a:avLst>
              <a:gd name="adj1" fmla="val -76486"/>
              <a:gd name="adj2" fmla="val -32879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The fork starts all the processes within in parallel until all the processes are complete.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After the join, all processes are completed one after another.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Notice the difference between the 2</a:t>
            </a:r>
            <a:r>
              <a:rPr lang="en-US" baseline="30000" dirty="0">
                <a:solidFill>
                  <a:schemeClr val="bg2"/>
                </a:solidFill>
              </a:rPr>
              <a:t>nd</a:t>
            </a:r>
            <a:r>
              <a:rPr lang="en-US" dirty="0">
                <a:solidFill>
                  <a:schemeClr val="bg2"/>
                </a:solidFill>
              </a:rPr>
              <a:t> and fourth initial blocks.</a:t>
            </a:r>
          </a:p>
        </p:txBody>
      </p:sp>
    </p:spTree>
    <p:extLst>
      <p:ext uri="{BB962C8B-B14F-4D97-AF65-F5344CB8AC3E}">
        <p14:creationId xmlns:p14="http://schemas.microsoft.com/office/powerpoint/2010/main" val="88463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JFHFO0">
            <a:extLst>
              <a:ext uri="{FF2B5EF4-FFF2-40B4-BE49-F238E27FC236}">
                <a16:creationId xmlns:a16="http://schemas.microsoft.com/office/drawing/2014/main" id="{6AA621EC-4CAC-449F-B0B6-F38FA4DF9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 bwMode="auto">
          <a:xfrm>
            <a:off x="2893559" y="216845"/>
            <a:ext cx="5350555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C55E3E-DDA9-4243-960E-390CF02EA339}"/>
              </a:ext>
            </a:extLst>
          </p:cNvPr>
          <p:cNvSpPr/>
          <p:nvPr/>
        </p:nvSpPr>
        <p:spPr>
          <a:xfrm>
            <a:off x="3034352" y="895522"/>
            <a:ext cx="5149755" cy="141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8164F7-B637-4A56-B4E2-53475B760229}"/>
              </a:ext>
            </a:extLst>
          </p:cNvPr>
          <p:cNvSpPr/>
          <p:nvPr/>
        </p:nvSpPr>
        <p:spPr>
          <a:xfrm>
            <a:off x="2963247" y="5121158"/>
            <a:ext cx="5226768" cy="6244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C10240-B649-4627-A524-E44D1CB35D32}"/>
              </a:ext>
            </a:extLst>
          </p:cNvPr>
          <p:cNvCxnSpPr/>
          <p:nvPr/>
        </p:nvCxnSpPr>
        <p:spPr>
          <a:xfrm>
            <a:off x="4899834" y="221307"/>
            <a:ext cx="0" cy="614921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14D3B7B-C692-4FA1-B339-6F003A8EBAA7}"/>
              </a:ext>
            </a:extLst>
          </p:cNvPr>
          <p:cNvCxnSpPr/>
          <p:nvPr/>
        </p:nvCxnSpPr>
        <p:spPr>
          <a:xfrm>
            <a:off x="7878561" y="149010"/>
            <a:ext cx="0" cy="614921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7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AJFHFN0">
            <a:extLst>
              <a:ext uri="{FF2B5EF4-FFF2-40B4-BE49-F238E27FC236}">
                <a16:creationId xmlns:a16="http://schemas.microsoft.com/office/drawing/2014/main" id="{BA4F7B6E-1080-4837-B0CF-842E1A0CC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84" y="643467"/>
            <a:ext cx="696383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loud Callout 3">
            <a:extLst>
              <a:ext uri="{FF2B5EF4-FFF2-40B4-BE49-F238E27FC236}">
                <a16:creationId xmlns:a16="http://schemas.microsoft.com/office/drawing/2014/main" id="{B1D8A303-A05E-4203-AEB7-59804E4E69C8}"/>
              </a:ext>
            </a:extLst>
          </p:cNvPr>
          <p:cNvSpPr/>
          <p:nvPr/>
        </p:nvSpPr>
        <p:spPr>
          <a:xfrm>
            <a:off x="473592" y="2508136"/>
            <a:ext cx="2795677" cy="3026004"/>
          </a:xfrm>
          <a:prstGeom prst="cloudCallout">
            <a:avLst>
              <a:gd name="adj1" fmla="val 28859"/>
              <a:gd name="adj2" fmla="val -91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different design of the FIFO with different clock domains</a:t>
            </a:r>
          </a:p>
        </p:txBody>
      </p:sp>
    </p:spTree>
    <p:extLst>
      <p:ext uri="{BB962C8B-B14F-4D97-AF65-F5344CB8AC3E}">
        <p14:creationId xmlns:p14="http://schemas.microsoft.com/office/powerpoint/2010/main" val="210095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– First-in first-out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206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FIFO consists of </a:t>
            </a:r>
            <a:r>
              <a:rPr lang="en-US" dirty="0">
                <a:solidFill>
                  <a:srgbClr val="FFFF00"/>
                </a:solidFill>
              </a:rPr>
              <a:t>a stack of a fixed array of registers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a controller </a:t>
            </a:r>
            <a:r>
              <a:rPr lang="en-US" dirty="0"/>
              <a:t>that </a:t>
            </a:r>
            <a:r>
              <a:rPr lang="en-US" dirty="0">
                <a:solidFill>
                  <a:srgbClr val="FFFF00"/>
                </a:solidFill>
              </a:rPr>
              <a:t>manages the traffic </a:t>
            </a:r>
            <a:r>
              <a:rPr lang="en-US" dirty="0"/>
              <a:t>of data to and from the FIFO. </a:t>
            </a:r>
          </a:p>
          <a:p>
            <a:pPr marL="0" indent="0">
              <a:buNone/>
            </a:pPr>
            <a:r>
              <a:rPr lang="en-US" dirty="0"/>
              <a:t>The FIFO provides access to only </a:t>
            </a:r>
            <a:r>
              <a:rPr lang="en-US" dirty="0">
                <a:solidFill>
                  <a:srgbClr val="FFFF00"/>
                </a:solidFill>
              </a:rPr>
              <a:t>two register cells at a time</a:t>
            </a:r>
            <a:r>
              <a:rPr lang="en-US" dirty="0"/>
              <a:t>, not the entire array of registers. </a:t>
            </a:r>
          </a:p>
          <a:p>
            <a:pPr marL="0" indent="0">
              <a:buNone/>
            </a:pPr>
            <a:r>
              <a:rPr lang="en-US" dirty="0"/>
              <a:t>A FIFO has </a:t>
            </a:r>
            <a:r>
              <a:rPr lang="en-US" dirty="0">
                <a:solidFill>
                  <a:srgbClr val="FFFF00"/>
                </a:solidFill>
              </a:rPr>
              <a:t>two address pointers</a:t>
            </a:r>
            <a:r>
              <a:rPr lang="en-US" dirty="0"/>
              <a:t>, one for </a:t>
            </a:r>
            <a:r>
              <a:rPr lang="en-US" dirty="0">
                <a:solidFill>
                  <a:srgbClr val="FFFF00"/>
                </a:solidFill>
              </a:rPr>
              <a:t>writing</a:t>
            </a:r>
            <a:r>
              <a:rPr lang="en-US" dirty="0"/>
              <a:t> to the next available cell, and another one for </a:t>
            </a:r>
            <a:r>
              <a:rPr lang="en-US" dirty="0">
                <a:solidFill>
                  <a:srgbClr val="FFFF00"/>
                </a:solidFill>
              </a:rPr>
              <a:t>reading</a:t>
            </a:r>
            <a:r>
              <a:rPr lang="en-US" dirty="0"/>
              <a:t> the next unread cell.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98740"/>
            <a:ext cx="9905999" cy="5092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pointers for reading and writing are relocated dynamically </a:t>
            </a:r>
            <a:r>
              <a:rPr lang="en-US" dirty="0"/>
              <a:t>as commands to read or write are received, rather than continuously. </a:t>
            </a:r>
          </a:p>
          <a:p>
            <a:pPr marL="0" indent="0">
              <a:buNone/>
            </a:pPr>
            <a:r>
              <a:rPr lang="en-US" dirty="0"/>
              <a:t>The FIFO buffer </a:t>
            </a:r>
            <a:r>
              <a:rPr lang="en-US" dirty="0">
                <a:solidFill>
                  <a:srgbClr val="FFFF00"/>
                </a:solidFill>
              </a:rPr>
              <a:t>can receive data until it is full</a:t>
            </a:r>
            <a:r>
              <a:rPr lang="en-US" dirty="0"/>
              <a:t> and can </a:t>
            </a:r>
            <a:r>
              <a:rPr lang="en-US" dirty="0">
                <a:solidFill>
                  <a:srgbClr val="FFFF00"/>
                </a:solidFill>
              </a:rPr>
              <a:t>be read from until it is empty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pointer is moved after each operation. A FIFO has separate address busses and data-paths for reading and writing data and </a:t>
            </a:r>
            <a:r>
              <a:rPr lang="en-US" dirty="0">
                <a:solidFill>
                  <a:srgbClr val="FFFF00"/>
                </a:solidFill>
              </a:rPr>
              <a:t>status lines </a:t>
            </a:r>
            <a:r>
              <a:rPr lang="en-US" dirty="0"/>
              <a:t>indicating the condition of the stack (full, empty, almost full, almost empty, 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Some FIFOs can accommodate simultaneous reading and writing of data.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The computational activity in the input and output domains can be synchronized by the same clock or by separate clocks, allowing the FIFO to act as a buffer between  two clock domains. </a:t>
            </a:r>
          </a:p>
        </p:txBody>
      </p:sp>
    </p:spTree>
    <p:extLst>
      <p:ext uri="{BB962C8B-B14F-4D97-AF65-F5344CB8AC3E}">
        <p14:creationId xmlns:p14="http://schemas.microsoft.com/office/powerpoint/2010/main" val="336725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2527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FIFO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26051"/>
            <a:ext cx="9905999" cy="44368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a FIFO that operates using a common clock for reading and writing. It should operate using a reset. The FIFO has input and output data-paths, and two-bit lines serving as flags to denote the status of the stack (full or empty). </a:t>
            </a:r>
          </a:p>
          <a:p>
            <a:pPr marL="0" indent="0">
              <a:buNone/>
            </a:pPr>
            <a:r>
              <a:rPr lang="en-US" dirty="0"/>
              <a:t>The FIFO module should not support simultaneous read and write and should give preference to the read operation.</a:t>
            </a:r>
          </a:p>
          <a:p>
            <a:pPr marL="0" indent="0">
              <a:buNone/>
            </a:pPr>
            <a:r>
              <a:rPr lang="en-US" dirty="0"/>
              <a:t>Use parameters for the stack height and width.</a:t>
            </a:r>
          </a:p>
        </p:txBody>
      </p:sp>
    </p:spTree>
    <p:extLst>
      <p:ext uri="{BB962C8B-B14F-4D97-AF65-F5344CB8AC3E}">
        <p14:creationId xmlns:p14="http://schemas.microsoft.com/office/powerpoint/2010/main" val="331311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87397" y="677031"/>
            <a:ext cx="7724538" cy="3490369"/>
            <a:chOff x="1998481" y="2996026"/>
            <a:chExt cx="7724538" cy="3490369"/>
          </a:xfrm>
        </p:grpSpPr>
        <p:sp>
          <p:nvSpPr>
            <p:cNvPr id="5" name="Flowchart: Internal Storage 4"/>
            <p:cNvSpPr/>
            <p:nvPr/>
          </p:nvSpPr>
          <p:spPr>
            <a:xfrm>
              <a:off x="5046301" y="3177396"/>
              <a:ext cx="1647797" cy="2800709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FIFO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717985" y="3692106"/>
              <a:ext cx="132831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19513" y="3544478"/>
              <a:ext cx="254524" cy="30165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62947" y="3476804"/>
              <a:ext cx="99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Data-in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717985" y="4119685"/>
              <a:ext cx="132831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64475" y="3902130"/>
              <a:ext cx="17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clk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08558" y="4481486"/>
              <a:ext cx="132831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53520" y="4266184"/>
              <a:ext cx="17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rst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708558" y="4857024"/>
              <a:ext cx="132831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45055" y="4625620"/>
              <a:ext cx="17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write_to_stack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717985" y="5247097"/>
              <a:ext cx="132831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98481" y="5047323"/>
              <a:ext cx="185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read_from_stack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684627" y="3692106"/>
              <a:ext cx="132831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012943" y="3507440"/>
              <a:ext cx="17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Data-out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684627" y="4082149"/>
              <a:ext cx="132831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012943" y="3897483"/>
              <a:ext cx="17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stack_full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684627" y="4479589"/>
              <a:ext cx="132831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12943" y="4294923"/>
              <a:ext cx="17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stack_empty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167350" y="3537329"/>
              <a:ext cx="254524" cy="30165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184742" y="5978106"/>
              <a:ext cx="0" cy="38498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572053" y="5978105"/>
              <a:ext cx="0" cy="38498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716598" y="5773949"/>
              <a:ext cx="450752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694098" y="3296270"/>
              <a:ext cx="450752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08558" y="6117063"/>
              <a:ext cx="233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FF00"/>
                  </a:solidFill>
                </a:rPr>
                <a:t>stack_width</a:t>
              </a:r>
              <a:r>
                <a:rPr lang="en-US" dirty="0">
                  <a:solidFill>
                    <a:srgbClr val="FFFF00"/>
                  </a:solidFill>
                </a:rPr>
                <a:t> -1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44850" y="2996026"/>
              <a:ext cx="233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FF00"/>
                  </a:solidFill>
                </a:rPr>
                <a:t>stack_height</a:t>
              </a:r>
              <a:r>
                <a:rPr lang="en-US" dirty="0">
                  <a:solidFill>
                    <a:srgbClr val="FFFF00"/>
                  </a:solidFill>
                </a:rPr>
                <a:t> -1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35507" y="5474264"/>
              <a:ext cx="330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59838" y="6106110"/>
              <a:ext cx="330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</p:grpSp>
      <p:sp>
        <p:nvSpPr>
          <p:cNvPr id="32" name="Flowchart: Internal Storage 31"/>
          <p:cNvSpPr/>
          <p:nvPr/>
        </p:nvSpPr>
        <p:spPr>
          <a:xfrm>
            <a:off x="9054264" y="3525269"/>
            <a:ext cx="1647797" cy="2800709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FIFO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054264" y="4156447"/>
            <a:ext cx="1647797" cy="189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054263" y="5628600"/>
            <a:ext cx="1647797" cy="189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3" idx="1"/>
          </p:cNvCxnSpPr>
          <p:nvPr/>
        </p:nvCxnSpPr>
        <p:spPr>
          <a:xfrm>
            <a:off x="8556897" y="4251102"/>
            <a:ext cx="4973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556896" y="5705586"/>
            <a:ext cx="4973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43247" y="4046782"/>
            <a:ext cx="233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write_ptr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43246" y="5449920"/>
            <a:ext cx="233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253" y="744718"/>
            <a:ext cx="9905999" cy="50653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module </a:t>
            </a:r>
            <a:r>
              <a:rPr lang="en-US" dirty="0">
                <a:solidFill>
                  <a:srgbClr val="FFFF00"/>
                </a:solidFill>
              </a:rPr>
              <a:t>FIFO (   </a:t>
            </a:r>
            <a:r>
              <a:rPr lang="en-US" dirty="0" err="1">
                <a:solidFill>
                  <a:srgbClr val="FFFF00"/>
                </a:solidFill>
              </a:rPr>
              <a:t>Data_out</a:t>
            </a:r>
            <a:r>
              <a:rPr lang="en-US" dirty="0">
                <a:solidFill>
                  <a:srgbClr val="FFFF00"/>
                </a:solidFill>
              </a:rPr>
              <a:t>,                </a:t>
            </a:r>
            <a:r>
              <a:rPr lang="en-US" dirty="0"/>
              <a:t>// Data path from FIFO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</a:t>
            </a:r>
            <a:r>
              <a:rPr lang="en-US" dirty="0" err="1">
                <a:solidFill>
                  <a:srgbClr val="FFFF00"/>
                </a:solidFill>
              </a:rPr>
              <a:t>stack_empty</a:t>
            </a:r>
            <a:r>
              <a:rPr lang="en-US" dirty="0">
                <a:solidFill>
                  <a:srgbClr val="FFFF00"/>
                </a:solidFill>
              </a:rPr>
              <a:t>,         </a:t>
            </a:r>
            <a:r>
              <a:rPr lang="en-US" dirty="0"/>
              <a:t> // Flag asserted high for empty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                        </a:t>
            </a:r>
            <a:r>
              <a:rPr lang="en-US" dirty="0" err="1">
                <a:solidFill>
                  <a:srgbClr val="FFFF00"/>
                </a:solidFill>
              </a:rPr>
              <a:t>stack_full</a:t>
            </a:r>
            <a:r>
              <a:rPr lang="en-US" dirty="0">
                <a:solidFill>
                  <a:srgbClr val="FFFF00"/>
                </a:solidFill>
              </a:rPr>
              <a:t>,              </a:t>
            </a:r>
            <a:r>
              <a:rPr lang="en-US" dirty="0"/>
              <a:t>// Flag asserted high for full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                        </a:t>
            </a:r>
            <a:r>
              <a:rPr lang="en-US" dirty="0" err="1">
                <a:solidFill>
                  <a:srgbClr val="FFFF00"/>
                </a:solidFill>
              </a:rPr>
              <a:t>Data_in</a:t>
            </a:r>
            <a:r>
              <a:rPr lang="en-US" dirty="0">
                <a:solidFill>
                  <a:srgbClr val="FFFF00"/>
                </a:solidFill>
              </a:rPr>
              <a:t>,                </a:t>
            </a:r>
            <a:r>
              <a:rPr lang="en-US" dirty="0"/>
              <a:t>// Data path into FIFO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                        write_to_stack       </a:t>
            </a:r>
            <a:r>
              <a:rPr lang="en-US" dirty="0"/>
              <a:t>// Input controlling a write to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                        read_from_stack    </a:t>
            </a:r>
            <a:r>
              <a:rPr lang="en-US" dirty="0"/>
              <a:t>// Input controlling a read to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</a:t>
            </a:r>
            <a:r>
              <a:rPr lang="en-US" dirty="0">
                <a:solidFill>
                  <a:srgbClr val="FFFF00"/>
                </a:solidFill>
              </a:rPr>
              <a:t>clk,                        </a:t>
            </a:r>
            <a:r>
              <a:rPr lang="en-US" dirty="0"/>
              <a:t>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</a:t>
            </a:r>
            <a:r>
              <a:rPr lang="en-US" dirty="0">
                <a:solidFill>
                  <a:srgbClr val="FFFF00"/>
                </a:solidFill>
              </a:rPr>
              <a:t>rst                         </a:t>
            </a:r>
            <a:r>
              <a:rPr lang="en-US" dirty="0"/>
              <a:t>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260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936" y="659876"/>
            <a:ext cx="9905999" cy="50936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parameter</a:t>
            </a:r>
            <a:r>
              <a:rPr lang="en-US" dirty="0"/>
              <a:t>   </a:t>
            </a:r>
            <a:r>
              <a:rPr lang="en-US" dirty="0" err="1"/>
              <a:t>stack_width</a:t>
            </a:r>
            <a:r>
              <a:rPr lang="en-US" dirty="0"/>
              <a:t> = 4;         // width of stack and data paths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parameter</a:t>
            </a:r>
            <a:r>
              <a:rPr lang="en-US" dirty="0"/>
              <a:t>   </a:t>
            </a:r>
            <a:r>
              <a:rPr lang="en-US" dirty="0" err="1"/>
              <a:t>stack_height</a:t>
            </a:r>
            <a:r>
              <a:rPr lang="en-US" dirty="0"/>
              <a:t> = 8;        // height of stack (# of words)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parameter</a:t>
            </a:r>
            <a:r>
              <a:rPr lang="en-US" dirty="0"/>
              <a:t>   </a:t>
            </a:r>
            <a:r>
              <a:rPr lang="en-US" dirty="0" err="1"/>
              <a:t>stack_ptr_width</a:t>
            </a:r>
            <a:r>
              <a:rPr lang="en-US" dirty="0"/>
              <a:t> = 3;   // width of pointer to address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stack_width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-1 : 0]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Data_out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                            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stack_empty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stack_full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input  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stack_width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-1 : 0]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Data_in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input                                   clk, rst;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input                                   write_to_stack, read_from_stack;</a:t>
            </a:r>
          </a:p>
        </p:txBody>
      </p:sp>
    </p:spTree>
    <p:extLst>
      <p:ext uri="{BB962C8B-B14F-4D97-AF65-F5344CB8AC3E}">
        <p14:creationId xmlns:p14="http://schemas.microsoft.com/office/powerpoint/2010/main" val="272460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41023"/>
            <a:ext cx="9905999" cy="5150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Pointers for reading and writing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stack_ptr_width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-1 : 0]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read_ptr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write_ptr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stack_ptr_width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: 0]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ptr_diffr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stack_width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-1 : 0]    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Data_out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stack_width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-1 : 0]        stack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stack_height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-1 : 0];     </a:t>
            </a:r>
            <a:r>
              <a:rPr lang="en-US" dirty="0"/>
              <a:t>// memory array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assign     </a:t>
            </a:r>
            <a:r>
              <a:rPr lang="en-US" dirty="0" err="1">
                <a:solidFill>
                  <a:srgbClr val="FFFF00"/>
                </a:solidFill>
              </a:rPr>
              <a:t>stack_empty</a:t>
            </a:r>
            <a:r>
              <a:rPr lang="en-US" dirty="0">
                <a:solidFill>
                  <a:srgbClr val="FFFF00"/>
                </a:solidFill>
              </a:rPr>
              <a:t> = (</a:t>
            </a:r>
            <a:r>
              <a:rPr lang="en-US" dirty="0" err="1">
                <a:solidFill>
                  <a:srgbClr val="FFFF00"/>
                </a:solidFill>
              </a:rPr>
              <a:t>ptr_diff</a:t>
            </a:r>
            <a:r>
              <a:rPr lang="en-US" dirty="0">
                <a:solidFill>
                  <a:srgbClr val="FFFF00"/>
                </a:solidFill>
              </a:rPr>
              <a:t> == 0) ? 1’b1 : 1’b0;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assign     </a:t>
            </a:r>
            <a:r>
              <a:rPr lang="en-US" dirty="0" err="1">
                <a:solidFill>
                  <a:srgbClr val="FFFF00"/>
                </a:solidFill>
              </a:rPr>
              <a:t>stack_full</a:t>
            </a:r>
            <a:r>
              <a:rPr lang="en-US" dirty="0">
                <a:solidFill>
                  <a:srgbClr val="FFFF00"/>
                </a:solidFill>
              </a:rPr>
              <a:t>      = (</a:t>
            </a:r>
            <a:r>
              <a:rPr lang="en-US" dirty="0" err="1">
                <a:solidFill>
                  <a:srgbClr val="FFFF00"/>
                </a:solidFill>
              </a:rPr>
              <a:t>ptr_diff</a:t>
            </a:r>
            <a:r>
              <a:rPr lang="en-US" dirty="0">
                <a:solidFill>
                  <a:srgbClr val="FFFF00"/>
                </a:solidFill>
              </a:rPr>
              <a:t> == </a:t>
            </a:r>
            <a:r>
              <a:rPr lang="en-US" dirty="0" err="1">
                <a:solidFill>
                  <a:srgbClr val="FFFF00"/>
                </a:solidFill>
              </a:rPr>
              <a:t>stack_height</a:t>
            </a:r>
            <a:r>
              <a:rPr lang="en-US" dirty="0">
                <a:solidFill>
                  <a:srgbClr val="FFFF00"/>
                </a:solidFill>
              </a:rPr>
              <a:t>) ? 1’b1 : 1’b0;</a:t>
            </a:r>
          </a:p>
        </p:txBody>
      </p:sp>
    </p:spTree>
    <p:extLst>
      <p:ext uri="{BB962C8B-B14F-4D97-AF65-F5344CB8AC3E}">
        <p14:creationId xmlns:p14="http://schemas.microsoft.com/office/powerpoint/2010/main" val="340753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2169"/>
            <a:ext cx="9905999" cy="5169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always  @ (</a:t>
            </a:r>
            <a:r>
              <a:rPr lang="en-US" dirty="0" err="1"/>
              <a:t>posedge</a:t>
            </a:r>
            <a:r>
              <a:rPr lang="en-US" dirty="0"/>
              <a:t> clk or </a:t>
            </a:r>
            <a:r>
              <a:rPr lang="en-US" dirty="0" err="1"/>
              <a:t>posedge</a:t>
            </a:r>
            <a:r>
              <a:rPr lang="en-US" dirty="0"/>
              <a:t> rst)     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if (rst) begin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Data_out</a:t>
            </a:r>
            <a:r>
              <a:rPr lang="en-US" dirty="0"/>
              <a:t>  &lt;= 0;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read_ptr</a:t>
            </a:r>
            <a:r>
              <a:rPr lang="en-US" dirty="0"/>
              <a:t>   &lt;= 0;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write_ptr</a:t>
            </a:r>
            <a:r>
              <a:rPr lang="en-US" dirty="0"/>
              <a:t>   &lt;= 0;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ptr_diff</a:t>
            </a:r>
            <a:r>
              <a:rPr lang="en-US" dirty="0"/>
              <a:t>     &lt;= 0;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258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F313E6-29EB-4C0E-AD56-854F8DC4E2D5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customXml/itemProps2.xml><?xml version="1.0" encoding="utf-8"?>
<ds:datastoreItem xmlns:ds="http://schemas.openxmlformats.org/officeDocument/2006/customXml" ds:itemID="{49D68F97-EEDF-44ED-80F7-CED9AF057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55B771-EA83-42FB-8729-5629634BAB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1311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Verilog Design  FIFO first-In First-out memory</vt:lpstr>
      <vt:lpstr>FIFO – First-in first-out memory</vt:lpstr>
      <vt:lpstr>PowerPoint Presentation</vt:lpstr>
      <vt:lpstr>EXAMPLE: FIFO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Design  FIFO first-In First-out memory</dc:title>
  <dc:creator>Nashwa Elaraby</dc:creator>
  <cp:lastModifiedBy>Elaraby, Nashwa Nabil</cp:lastModifiedBy>
  <cp:revision>23</cp:revision>
  <dcterms:created xsi:type="dcterms:W3CDTF">2020-04-14T12:28:43Z</dcterms:created>
  <dcterms:modified xsi:type="dcterms:W3CDTF">2024-03-20T12:27:57Z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  <property fmtid="{D5CDD505-2E9C-101B-9397-08002B2CF9AE}" pid="3" name="MediaServiceImageTags">
    <vt:lpwstr/>
  </property>
</Properties>
</file>