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6"/>
  </p:notesMasterIdLst>
  <p:sldIdLst>
    <p:sldId id="256" r:id="rId4"/>
    <p:sldId id="259" r:id="rId5"/>
    <p:sldId id="257" r:id="rId6"/>
    <p:sldId id="276" r:id="rId7"/>
    <p:sldId id="298" r:id="rId8"/>
    <p:sldId id="299" r:id="rId9"/>
    <p:sldId id="282" r:id="rId10"/>
    <p:sldId id="283" r:id="rId11"/>
    <p:sldId id="278" r:id="rId12"/>
    <p:sldId id="285" r:id="rId13"/>
    <p:sldId id="279" r:id="rId14"/>
    <p:sldId id="284" r:id="rId15"/>
    <p:sldId id="300" r:id="rId16"/>
    <p:sldId id="302" r:id="rId17"/>
    <p:sldId id="280" r:id="rId18"/>
    <p:sldId id="286" r:id="rId19"/>
    <p:sldId id="258" r:id="rId20"/>
    <p:sldId id="301" r:id="rId21"/>
    <p:sldId id="287" r:id="rId22"/>
    <p:sldId id="289" r:id="rId23"/>
    <p:sldId id="290" r:id="rId24"/>
    <p:sldId id="291" r:id="rId25"/>
    <p:sldId id="292" r:id="rId26"/>
    <p:sldId id="293" r:id="rId27"/>
    <p:sldId id="288" r:id="rId28"/>
    <p:sldId id="303" r:id="rId29"/>
    <p:sldId id="295" r:id="rId30"/>
    <p:sldId id="296" r:id="rId31"/>
    <p:sldId id="281" r:id="rId32"/>
    <p:sldId id="294" r:id="rId33"/>
    <p:sldId id="304" r:id="rId34"/>
    <p:sldId id="297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7DAB0D7-CC12-44DF-887A-846A15EDC7E5}">
          <p14:sldIdLst>
            <p14:sldId id="256"/>
            <p14:sldId id="259"/>
          </p14:sldIdLst>
        </p14:section>
        <p14:section name="Content" id="{DDD0D877-9CF9-4320-9D19-DFFD3AC7DD83}">
          <p14:sldIdLst>
            <p14:sldId id="257"/>
            <p14:sldId id="276"/>
            <p14:sldId id="298"/>
            <p14:sldId id="299"/>
            <p14:sldId id="282"/>
            <p14:sldId id="283"/>
            <p14:sldId id="278"/>
            <p14:sldId id="285"/>
            <p14:sldId id="279"/>
            <p14:sldId id="284"/>
            <p14:sldId id="300"/>
            <p14:sldId id="302"/>
            <p14:sldId id="280"/>
            <p14:sldId id="286"/>
            <p14:sldId id="258"/>
            <p14:sldId id="301"/>
            <p14:sldId id="287"/>
            <p14:sldId id="289"/>
            <p14:sldId id="290"/>
            <p14:sldId id="291"/>
            <p14:sldId id="292"/>
            <p14:sldId id="293"/>
            <p14:sldId id="288"/>
            <p14:sldId id="303"/>
            <p14:sldId id="295"/>
            <p14:sldId id="296"/>
            <p14:sldId id="281"/>
            <p14:sldId id="294"/>
            <p14:sldId id="304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82880" autoAdjust="0"/>
  </p:normalViewPr>
  <p:slideViewPr>
    <p:cSldViewPr snapToGrid="0">
      <p:cViewPr varScale="1">
        <p:scale>
          <a:sx n="90" d="100"/>
          <a:sy n="90" d="100"/>
        </p:scale>
        <p:origin x="197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2CC42-D441-4280-B3F9-4F079F8E670D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E5F94-3BB4-480A-A229-D16B1C238C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https://egghead.io/lessons/react-redux-the-single-immutable-state-tree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5F94-3BB4-480A-A229-D16B1C238C1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72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https://www.valentinog.com/blog/react-webpack-babel/#How_to_set_up_React_webpack_and_Babel_setting_up_Babel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5F94-3BB4-480A-A229-D16B1C238C1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522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https://www.valentinog.com/blog/react-webpack-babel/#How_to_set_up_React_webpack_and_Babel_setting_up_Babel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5F94-3BB4-480A-A229-D16B1C238C1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809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https://www.valentinog.com/blog/react-webpack-babel/#How_to_set_up_React_webpack_and_Babel_setting_up_Babel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E5F94-3BB4-480A-A229-D16B1C238C1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66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1E0D1B-685E-47D8-8438-EE5477B2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81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41163-825E-44B9-B433-53F418D8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7A71E0-81DA-4FD6-8DEF-BAF611BBC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C2E3AC-F5F3-4B57-9473-A72855FF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852936-91E3-4D4D-9427-AA9A7C31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0F6CE7-593A-4F0A-8B32-51B8DB2A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89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FF6A10-876C-4CF9-A16E-4EC8D6168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D6ED6C-E727-47D4-B1C7-4E72DD54A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631A5D-A970-4569-9373-6DE19C32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69652C-00DD-4A70-9628-7EBF6625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C9F081-6643-4DE5-A9FF-2551183E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1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1E0D1B-685E-47D8-8438-EE5477B2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108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AC57E-3E91-48F2-A1D2-2AAFB000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E2492-3F63-4680-8318-D2B783EF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15E40B-ACFA-4982-987F-F6B9D6B7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C71E8F-6529-4D14-AB7D-45D0DCCA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E821B3-0745-4CE7-8038-03649140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397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BD15C-CAD4-46EB-9638-8762B3DA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C5E5B6-D05F-44C3-82EB-51520BF6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F00178-A887-403E-BF47-432E379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5D36C-D74C-4606-B4F6-5287D463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9A3784-5C7F-4308-854B-E086C29C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486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C224D-DB93-489E-93C9-3D659FB6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1357D-CE89-47FB-8FCC-F64280EB2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F25BB3-19D3-4023-A325-A900E3B69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19C313-6F8B-4AA5-A99A-F0DDFBD0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944F60-34FD-4927-B228-319A3E45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32ED9B-4432-4115-BC43-51DE5309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57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F457B-6FA2-41F1-9B6D-9EC1139D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C6F36-C3F5-4C23-B119-22B725E4D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F05B72-C4AA-4923-B27B-D427FD4D9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AB8672-32D0-4FB7-AD46-4416C6502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C9BA54-0663-43F9-AED3-692CA03CB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2A2699-3F2A-4635-BE0B-61F15A42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112D17-B149-4CB3-8C55-7876BB0A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C51BF39-B18C-47E5-AD9C-1B19FB65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410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843F-6146-485E-AB7E-79736E9F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71B3AB-6E05-4DB2-BBE5-E644DDCD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FF83C7-3949-4277-AAFF-02BB46DE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CD12AC-71FE-4EB7-B036-52FE3804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062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9F56D1-622D-4010-9B41-009BC131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6ED853-D354-476D-A8A9-92F99481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AE6EFC-9F60-4BFE-AFC6-E2ABC499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878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00996-A64C-4797-882B-6B6961BE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1ABC89-7426-404E-BADD-239BCA757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692066-AC61-41F7-B3C5-E9B93BB83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F1F4DB-BD09-4C62-903D-06530659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3B2B5-A13B-489F-B3D9-5E00F07D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546F76-CEB4-4EE4-B07B-6D813FF6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90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AC57E-3E91-48F2-A1D2-2AAFB000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E2492-3F63-4680-8318-D2B783EF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15E40B-ACFA-4982-987F-F6B9D6B7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C71E8F-6529-4D14-AB7D-45D0DCCA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E821B3-0745-4CE7-8038-03649140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501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811C1-B0F5-436B-AF3D-A917900F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9BA6D7-8832-472B-BE11-ABDB0802A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274F92-3BB8-4CE9-B0F5-319E33AE8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62A423-986A-43C8-94EA-3CDCB2B0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EE6889-7B1D-459A-8118-4DF571B2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34F4D8-DFA8-43AE-918B-2C23ACF9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041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41163-825E-44B9-B433-53F418D8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7A71E0-81DA-4FD6-8DEF-BAF611BBC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C2E3AC-F5F3-4B57-9473-A72855FF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852936-91E3-4D4D-9427-AA9A7C31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0F6CE7-593A-4F0A-8B32-51B8DB2A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480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FF6A10-876C-4CF9-A16E-4EC8D6168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D6ED6C-E727-47D4-B1C7-4E72DD54A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631A5D-A970-4569-9373-6DE19C32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69652C-00DD-4A70-9628-7EBF6625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C9F081-6643-4DE5-A9FF-2551183E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061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19059-82F0-4C0B-B23E-9E260161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E1F4C56-BD32-4480-A72E-C375A16A42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372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771EB-B3A1-43F1-9394-163300125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A090CF-542F-48CE-BCCA-45F5179B4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0EF0D7-0F10-4DBF-BAB9-07299EB0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50EA-56B3-4A31-A1A9-A4740B9F81B3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9C4103-B430-4537-A0F1-FF4E1392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9F3D73-FF4D-408A-A518-67D43505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203D-2945-40AE-B17A-5C0DC9E39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9056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11FFE-9AA6-44A8-8215-3748D56F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1E96B2-F201-4E99-B842-EEAE73543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A54ACA-7386-4261-B86D-F57EAFBE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50EA-56B3-4A31-A1A9-A4740B9F81B3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581119-8B88-4353-B243-9538FD22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4198B3-5657-450B-B63A-A3F0C255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203D-2945-40AE-B17A-5C0DC9E39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9017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648CE-210C-473E-B59A-41DB2E14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002FC6-4792-40D5-8FEB-B87C68849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811545-853A-4E1B-9E74-5CF737BD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50EA-56B3-4A31-A1A9-A4740B9F81B3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649FD-E46D-4166-9F48-742B53C0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4D306B-A7FD-4F11-98DD-D279F1EA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203D-2945-40AE-B17A-5C0DC9E39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673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232E1-65F7-4666-BF15-59E7A7F0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5414B1-F66A-4CE2-8E72-D1EF07655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64C081-F6CB-45C7-9445-3D0F62575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03D108-7FCB-4B89-9038-3880B00E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50EA-56B3-4A31-A1A9-A4740B9F81B3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989371-76FD-4F6A-A188-7C5C0C21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83427D-270F-463B-9AE3-ADAE3B35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203D-2945-40AE-B17A-5C0DC9E39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133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B465C-8D39-4299-86F4-35E41946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CAF41C-3D4E-491D-B3EB-744FAF9E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DEF84E-99D6-4B6B-8233-7E374A280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268E7B7-BCD5-4431-B413-D53DC3D4A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9997E5-340E-47E2-92AD-2F4302DFE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7FC86-C500-4C54-BAB6-8E31D64F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50EA-56B3-4A31-A1A9-A4740B9F81B3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9EAEBC-FF6B-4830-A970-B359019F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4970A8-5168-480D-A390-76710A27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203D-2945-40AE-B17A-5C0DC9E39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0208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FE580-D653-41DE-BD67-C4991D96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0BFA25-D73D-4D37-9E8C-3F79FE09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50EA-56B3-4A31-A1A9-A4740B9F81B3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BC850A-4B1A-45C9-BB74-F5D693B0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2F7555-6358-4C3D-840D-D1746960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203D-2945-40AE-B17A-5C0DC9E39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79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BD15C-CAD4-46EB-9638-8762B3DA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C5E5B6-D05F-44C3-82EB-51520BF6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F00178-A887-403E-BF47-432E379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5D36C-D74C-4606-B4F6-5287D463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9A3784-5C7F-4308-854B-E086C29C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9829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3B837C-58A6-41B0-8B71-B2A6A992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50EA-56B3-4A31-A1A9-A4740B9F81B3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FCBD4D-8837-4A69-8060-6C52F8C3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7D2F8F-00F4-4570-976D-BA3C4CD7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203D-2945-40AE-B17A-5C0DC9E39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379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BD192-73CD-4033-BEB3-7D369095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48B23-A1A2-4753-A3D6-7ACCD9E6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41F36A-B659-482A-8D36-7B00D8D7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97CF2C-793C-41AC-900F-A044CFBF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50EA-56B3-4A31-A1A9-A4740B9F81B3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CFDC5A-3EED-43A0-AD0C-759AA297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C85958-A65C-4007-B65F-3893B573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203D-2945-40AE-B17A-5C0DC9E39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7165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F589A-9069-44DF-ACCC-6F9B5AC4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015281-6784-4C2D-8FB1-11610FB41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F4DD85-E552-4236-9564-66DF92467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A61AB5-81FC-487D-8730-DAF0C059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50EA-56B3-4A31-A1A9-A4740B9F81B3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DA85A8-C62E-4FE7-B5C9-F1783E16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498866-8EB2-466C-90C5-869D09D4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203D-2945-40AE-B17A-5C0DC9E39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7824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ED2D3-6C2F-4871-B5F6-BF0247B6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E673D2-8C9A-4D5A-B140-095EB45B7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C6E37F-E8BB-4087-B87F-1B15E563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50EA-56B3-4A31-A1A9-A4740B9F81B3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83220C-AB3B-47A2-AEC7-A5BD414B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085325-0885-4B36-9B1A-82E88E8A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203D-2945-40AE-B17A-5C0DC9E39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7431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095CD4-EFA7-4601-9280-F7B82455D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2CC7D7-538E-47B2-8DF0-3F95E6205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ED164-A75F-443A-BE04-5FFD0524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50EA-56B3-4A31-A1A9-A4740B9F81B3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6A9D22-5244-4FDD-BB09-ECCEA4B2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8C63C-A892-4EAE-943E-65570011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203D-2945-40AE-B17A-5C0DC9E39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17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C224D-DB93-489E-93C9-3D659FB6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1357D-CE89-47FB-8FCC-F64280EB2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F25BB3-19D3-4023-A325-A900E3B69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19C313-6F8B-4AA5-A99A-F0DDFBD0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944F60-34FD-4927-B228-319A3E45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32ED9B-4432-4115-BC43-51DE5309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95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F457B-6FA2-41F1-9B6D-9EC1139D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C6F36-C3F5-4C23-B119-22B725E4D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F05B72-C4AA-4923-B27B-D427FD4D9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AB8672-32D0-4FB7-AD46-4416C6502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C9BA54-0663-43F9-AED3-692CA03CB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2A2699-3F2A-4635-BE0B-61F15A42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112D17-B149-4CB3-8C55-7876BB0A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C51BF39-B18C-47E5-AD9C-1B19FB65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843F-6146-485E-AB7E-79736E9F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71B3AB-6E05-4DB2-BBE5-E644DDCD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FF83C7-3949-4277-AAFF-02BB46DE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CD12AC-71FE-4EB7-B036-52FE3804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73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9F56D1-622D-4010-9B41-009BC131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6ED853-D354-476D-A8A9-92F99481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AE6EFC-9F60-4BFE-AFC6-E2ABC499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7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00996-A64C-4797-882B-6B6961BE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1ABC89-7426-404E-BADD-239BCA757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692066-AC61-41F7-B3C5-E9B93BB83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F1F4DB-BD09-4C62-903D-06530659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3B2B5-A13B-489F-B3D9-5E00F07D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546F76-CEB4-4EE4-B07B-6D813FF6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2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811C1-B0F5-436B-AF3D-A917900F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9BA6D7-8832-472B-BE11-ABDB0802A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274F92-3BB8-4CE9-B0F5-319E33AE8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62A423-986A-43C8-94EA-3CDCB2B0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EE6889-7B1D-459A-8118-4DF571B2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34F4D8-DFA8-43AE-918B-2C23ACF9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F25FB-67BD-48A0-9830-510E82925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E03E7B-3BEF-485D-9206-949AC904B368}"/>
              </a:ext>
            </a:extLst>
          </p:cNvPr>
          <p:cNvSpPr txBox="1"/>
          <p:nvPr userDrawn="1"/>
        </p:nvSpPr>
        <p:spPr>
          <a:xfrm>
            <a:off x="0" y="0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3181FB-FFDA-466D-A9C1-86519AB5AEED}"/>
              </a:ext>
            </a:extLst>
          </p:cNvPr>
          <p:cNvSpPr txBox="1"/>
          <p:nvPr userDrawn="1"/>
        </p:nvSpPr>
        <p:spPr>
          <a:xfrm>
            <a:off x="1" y="0"/>
            <a:ext cx="231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4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F25FB-67BD-48A0-9830-510E82925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6DB742-FC81-48B9-AB94-4749FCA19E6F}"/>
              </a:ext>
            </a:extLst>
          </p:cNvPr>
          <p:cNvSpPr/>
          <p:nvPr userDrawn="1"/>
        </p:nvSpPr>
        <p:spPr>
          <a:xfrm>
            <a:off x="0" y="0"/>
            <a:ext cx="18669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E03E7B-3BEF-485D-9206-949AC904B368}"/>
              </a:ext>
            </a:extLst>
          </p:cNvPr>
          <p:cNvSpPr txBox="1"/>
          <p:nvPr userDrawn="1"/>
        </p:nvSpPr>
        <p:spPr>
          <a:xfrm>
            <a:off x="0" y="0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3181FB-FFDA-466D-A9C1-86519AB5AEED}"/>
              </a:ext>
            </a:extLst>
          </p:cNvPr>
          <p:cNvSpPr txBox="1"/>
          <p:nvPr userDrawn="1"/>
        </p:nvSpPr>
        <p:spPr>
          <a:xfrm>
            <a:off x="1" y="0"/>
            <a:ext cx="19685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ambria" panose="02040503050406030204" pitchFamily="18" charset="0"/>
              </a:rPr>
              <a:t>Plan de cours</a:t>
            </a: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Introduction </a:t>
            </a:r>
            <a:r>
              <a:rPr lang="fr-FR" dirty="0" err="1">
                <a:latin typeface="Cambria" panose="02040503050406030204" pitchFamily="18" charset="0"/>
              </a:rPr>
              <a:t>ReactJS</a:t>
            </a: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Configuration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DOM virtuel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JSX  &amp; ES6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Architecture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13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ED1BDC-268B-41BA-99C0-2AD97A7F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21EAB-3CCF-42B1-95F3-3DE2E10A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3FF8D0-32E1-4A2C-9A58-3883C31A7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E50EA-56B3-4A31-A1A9-A4740B9F81B3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3F84EE-CDDF-405F-9E04-FB79E56D0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E6EBEB-F54E-4F47-B0F8-35540D1AC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203D-2945-40AE-B17A-5C0DC9E396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05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yarnpkg.com/lang/en/docs/install/#windows-stable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3.png"/><Relationship Id="rId7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2150F-4BFE-4D97-8F21-5A4463233BB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50160" y="0"/>
            <a:ext cx="9641840" cy="80264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dirty="0">
                <a:latin typeface="Cambria" panose="02040503050406030204" pitchFamily="18" charset="0"/>
              </a:rPr>
              <a:t>J - 1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C39BF9-6783-4B47-92E0-086B6996CCB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794000" y="1097279"/>
            <a:ext cx="9144000" cy="556477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Planning : 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Présentation &amp; Tour de table – Schedule semaine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Présentation de la librairie ReactJS – Programmation déclarative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Introduction à </a:t>
            </a:r>
            <a:r>
              <a:rPr lang="fr-FR" dirty="0" err="1"/>
              <a:t>WebPack</a:t>
            </a:r>
            <a:r>
              <a:rPr lang="fr-FR" dirty="0"/>
              <a:t> – Babel – Config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Présentation du JSX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Architecture </a:t>
            </a:r>
            <a:r>
              <a:rPr lang="fr-FR" dirty="0" err="1"/>
              <a:t>React</a:t>
            </a:r>
            <a:endParaRPr lang="fr-FR" dirty="0"/>
          </a:p>
          <a:p>
            <a:pPr lvl="1">
              <a:lnSpc>
                <a:spcPct val="200000"/>
              </a:lnSpc>
            </a:pPr>
            <a:r>
              <a:rPr lang="fr-FR" dirty="0"/>
              <a:t>Exercice </a:t>
            </a:r>
            <a:r>
              <a:rPr lang="fr-FR" dirty="0" err="1"/>
              <a:t>TODOList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A2AD12-A7A6-41EE-A47E-6AE18A45E2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6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AF6CEBA-15C5-497F-9A69-1A20510D196F}"/>
              </a:ext>
            </a:extLst>
          </p:cNvPr>
          <p:cNvSpPr txBox="1"/>
          <p:nvPr/>
        </p:nvSpPr>
        <p:spPr>
          <a:xfrm>
            <a:off x="2165531" y="3228945"/>
            <a:ext cx="9222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Installer </a:t>
            </a:r>
            <a:r>
              <a:rPr lang="fr-FR" sz="2000" b="1" dirty="0" err="1"/>
              <a:t>nodeJS</a:t>
            </a:r>
            <a:r>
              <a:rPr lang="fr-FR" sz="2000" b="1" dirty="0"/>
              <a:t> &amp; </a:t>
            </a:r>
            <a:r>
              <a:rPr lang="fr-FR" sz="2000" b="1" dirty="0" err="1"/>
              <a:t>npm</a:t>
            </a:r>
            <a:endParaRPr lang="fr-FR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F2EFA-C9F1-440A-9DCB-601FE95C28E0}"/>
              </a:ext>
            </a:extLst>
          </p:cNvPr>
          <p:cNvSpPr/>
          <p:nvPr/>
        </p:nvSpPr>
        <p:spPr>
          <a:xfrm>
            <a:off x="2165531" y="4082777"/>
            <a:ext cx="334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https://nodejs.org/en/download/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2A986-EDA8-47E5-B972-61CF47F4BB19}"/>
              </a:ext>
            </a:extLst>
          </p:cNvPr>
          <p:cNvSpPr/>
          <p:nvPr/>
        </p:nvSpPr>
        <p:spPr>
          <a:xfrm>
            <a:off x="2165531" y="4901867"/>
            <a:ext cx="9866812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err="1"/>
              <a:t>npm</a:t>
            </a:r>
            <a:r>
              <a:rPr lang="fr-FR" dirty="0"/>
              <a:t> est le gestionnaire de paquets officiel de Node.js. Depuis la version 0.6.3 de Node.js, </a:t>
            </a:r>
            <a:r>
              <a:rPr lang="fr-FR" dirty="0" err="1"/>
              <a:t>npm</a:t>
            </a:r>
            <a:r>
              <a:rPr lang="fr-FR" dirty="0"/>
              <a:t> fait partie de l'environnement et est donc automatiquement installé par défaut3. </a:t>
            </a:r>
            <a:r>
              <a:rPr lang="fr-FR" dirty="0" err="1"/>
              <a:t>npm</a:t>
            </a:r>
            <a:r>
              <a:rPr lang="fr-FR" dirty="0"/>
              <a:t> fonctionne avec un terminal et gère les dépendances pour une application. Il permet également d'installer des applications Node.js disponibles sur le dépôt </a:t>
            </a:r>
            <a:r>
              <a:rPr lang="fr-FR" dirty="0" err="1"/>
              <a:t>npm</a:t>
            </a:r>
            <a:r>
              <a:rPr lang="fr-FR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BBC3B32-BAD3-497B-B968-109AB9F8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712" y="3228945"/>
            <a:ext cx="3143250" cy="1219200"/>
          </a:xfrm>
          <a:prstGeom prst="rect">
            <a:avLst/>
          </a:prstGeom>
        </p:spPr>
      </p:pic>
      <p:pic>
        <p:nvPicPr>
          <p:cNvPr id="7170" name="Picture 2" descr="Image associÃ©e">
            <a:extLst>
              <a:ext uri="{FF2B5EF4-FFF2-40B4-BE49-F238E27FC236}">
                <a16:creationId xmlns:a16="http://schemas.microsoft.com/office/drawing/2014/main" id="{01318020-A0C9-4916-ACB4-A78B6BBB3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66" y="2997787"/>
            <a:ext cx="3537770" cy="216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46F6AFA-D60F-474B-99CF-58641887E705}"/>
              </a:ext>
            </a:extLst>
          </p:cNvPr>
          <p:cNvSpPr txBox="1"/>
          <p:nvPr/>
        </p:nvSpPr>
        <p:spPr>
          <a:xfrm>
            <a:off x="-47625" y="2017018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5CB3E1-A2EE-4C35-8C27-6D942484D089}"/>
              </a:ext>
            </a:extLst>
          </p:cNvPr>
          <p:cNvSpPr txBox="1"/>
          <p:nvPr/>
        </p:nvSpPr>
        <p:spPr>
          <a:xfrm>
            <a:off x="2165530" y="244767"/>
            <a:ext cx="922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Comment se fait il que l’on puisse utiliser ‘import’ et du JSX ?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1A7CF95-7CE8-4E33-A4EB-EFFAD2CB6BCE}"/>
              </a:ext>
            </a:extLst>
          </p:cNvPr>
          <p:cNvSpPr txBox="1"/>
          <p:nvPr/>
        </p:nvSpPr>
        <p:spPr>
          <a:xfrm>
            <a:off x="2165529" y="1401809"/>
            <a:ext cx="922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/>
              <a:t>Pré-requis</a:t>
            </a:r>
            <a:r>
              <a:rPr lang="fr-FR" sz="3600" b="1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374004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9FA2DE4-F407-428B-9F89-9CCF286322FF}"/>
              </a:ext>
            </a:extLst>
          </p:cNvPr>
          <p:cNvSpPr txBox="1"/>
          <p:nvPr/>
        </p:nvSpPr>
        <p:spPr>
          <a:xfrm>
            <a:off x="2312125" y="0"/>
            <a:ext cx="531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Pourquoi utiliser Webpack &amp; Babel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1BCB2B9-6AB6-43A8-9EA2-365F4CE5D53B}"/>
              </a:ext>
            </a:extLst>
          </p:cNvPr>
          <p:cNvSpPr txBox="1"/>
          <p:nvPr/>
        </p:nvSpPr>
        <p:spPr>
          <a:xfrm>
            <a:off x="2312125" y="640080"/>
            <a:ext cx="95750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Babel</a:t>
            </a:r>
            <a:r>
              <a:rPr lang="fr-FR" dirty="0"/>
              <a:t> : un </a:t>
            </a:r>
            <a:r>
              <a:rPr lang="fr-FR" dirty="0" err="1"/>
              <a:t>transpileur</a:t>
            </a:r>
            <a:r>
              <a:rPr lang="fr-FR" dirty="0"/>
              <a:t> qui permet de code en JS ES2015 et de convertir en code compatible avec les navigateurs du marché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 err="1"/>
              <a:t>Dév</a:t>
            </a:r>
            <a:r>
              <a:rPr lang="fr-FR" dirty="0"/>
              <a:t>-dépendance 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@babel/</a:t>
            </a:r>
            <a:r>
              <a:rPr lang="fr-FR" dirty="0" err="1"/>
              <a:t>core</a:t>
            </a:r>
            <a:r>
              <a:rPr lang="fr-FR" dirty="0"/>
              <a:t> : principal moteur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@babel/</a:t>
            </a:r>
            <a:r>
              <a:rPr lang="fr-FR" dirty="0" err="1"/>
              <a:t>preset-env</a:t>
            </a:r>
            <a:r>
              <a:rPr lang="fr-FR" dirty="0"/>
              <a:t> : support ES5 ES6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@babel/</a:t>
            </a:r>
            <a:r>
              <a:rPr lang="fr-FR" dirty="0" err="1"/>
              <a:t>preset-react</a:t>
            </a:r>
            <a:r>
              <a:rPr lang="fr-FR" dirty="0"/>
              <a:t> : to use </a:t>
            </a:r>
            <a:r>
              <a:rPr lang="fr-FR" dirty="0" err="1"/>
              <a:t>react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@babel/plugin-</a:t>
            </a:r>
            <a:r>
              <a:rPr lang="fr-FR" dirty="0" err="1"/>
              <a:t>proposal</a:t>
            </a:r>
            <a:r>
              <a:rPr lang="fr-FR" dirty="0"/>
              <a:t>-class-</a:t>
            </a:r>
            <a:r>
              <a:rPr lang="fr-FR" dirty="0" err="1"/>
              <a:t>properties</a:t>
            </a:r>
            <a:r>
              <a:rPr lang="fr-FR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@babel/plugin-</a:t>
            </a:r>
            <a:r>
              <a:rPr lang="fr-FR" dirty="0" err="1"/>
              <a:t>proposal</a:t>
            </a:r>
            <a:r>
              <a:rPr lang="fr-FR" dirty="0"/>
              <a:t>-</a:t>
            </a:r>
            <a:r>
              <a:rPr lang="fr-FR" dirty="0" err="1"/>
              <a:t>object</a:t>
            </a:r>
            <a:r>
              <a:rPr lang="fr-FR" dirty="0"/>
              <a:t>-</a:t>
            </a:r>
            <a:r>
              <a:rPr lang="fr-FR" dirty="0" err="1"/>
              <a:t>rest</a:t>
            </a:r>
            <a:r>
              <a:rPr lang="fr-FR" dirty="0"/>
              <a:t>-spread 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babel-loader : bridge </a:t>
            </a:r>
            <a:r>
              <a:rPr lang="fr-FR" dirty="0" err="1"/>
              <a:t>between</a:t>
            </a:r>
            <a:r>
              <a:rPr lang="fr-FR" dirty="0"/>
              <a:t> Webpack &amp; Babel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babel-</a:t>
            </a:r>
            <a:r>
              <a:rPr lang="fr-FR" dirty="0" err="1"/>
              <a:t>eslint</a:t>
            </a:r>
            <a:r>
              <a:rPr lang="fr-FR" dirty="0"/>
              <a:t> 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Dépendance 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@babel/polyfill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lvl="1"/>
            <a:endParaRPr lang="fr-F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b="1" dirty="0"/>
              <a:t>Installer via </a:t>
            </a:r>
            <a:r>
              <a:rPr lang="fr-FR" b="1" dirty="0" err="1"/>
              <a:t>npm</a:t>
            </a:r>
            <a:endParaRPr lang="fr-FR" b="1" dirty="0"/>
          </a:p>
          <a:p>
            <a:pPr marL="742950" lvl="1" indent="-285750">
              <a:buFontTx/>
              <a:buChar char="-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24A85E3-7263-465A-BB52-B668155D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875" y="1643334"/>
            <a:ext cx="1809750" cy="2447925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8F43974-ABEE-474F-A917-7DF12C8A6C5A}"/>
              </a:ext>
            </a:extLst>
          </p:cNvPr>
          <p:cNvCxnSpPr/>
          <p:nvPr/>
        </p:nvCxnSpPr>
        <p:spPr>
          <a:xfrm>
            <a:off x="8934994" y="2050868"/>
            <a:ext cx="94488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EC0CE91-5DD2-4C88-B91E-270FA327415C}"/>
              </a:ext>
            </a:extLst>
          </p:cNvPr>
          <p:cNvCxnSpPr/>
          <p:nvPr/>
        </p:nvCxnSpPr>
        <p:spPr>
          <a:xfrm>
            <a:off x="8930639" y="3313610"/>
            <a:ext cx="94488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F556E1B-4DA9-4B0A-A3D6-5AC5C71121A6}"/>
              </a:ext>
            </a:extLst>
          </p:cNvPr>
          <p:cNvSpPr/>
          <p:nvPr/>
        </p:nvSpPr>
        <p:spPr>
          <a:xfrm>
            <a:off x="2834639" y="5386976"/>
            <a:ext cx="90525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$</a:t>
            </a: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npm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 i</a:t>
            </a:r>
            <a:b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</a:b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@babel/</a:t>
            </a: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core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 babel-loader @babel/</a:t>
            </a: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preset-env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 @babel/</a:t>
            </a: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preset-react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 @babel/plugin-</a:t>
            </a: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proposal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-class-</a:t>
            </a: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properties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 @babel/plugin-</a:t>
            </a: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proposal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-</a:t>
            </a: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object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-</a:t>
            </a: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rest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-spread </a:t>
            </a:r>
          </a:p>
          <a:p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 --</a:t>
            </a: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save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-dev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A0CD86E-4C75-4D8F-BF83-2C15D8BBC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362" y="3766581"/>
            <a:ext cx="3683114" cy="168549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C7213FD-B0AF-4290-BF61-C677F964C360}"/>
              </a:ext>
            </a:extLst>
          </p:cNvPr>
          <p:cNvSpPr txBox="1"/>
          <p:nvPr/>
        </p:nvSpPr>
        <p:spPr>
          <a:xfrm>
            <a:off x="-47625" y="2017018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481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9FA2DE4-F407-428B-9F89-9CCF286322FF}"/>
              </a:ext>
            </a:extLst>
          </p:cNvPr>
          <p:cNvSpPr txBox="1"/>
          <p:nvPr/>
        </p:nvSpPr>
        <p:spPr>
          <a:xfrm>
            <a:off x="2312125" y="0"/>
            <a:ext cx="531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Pourquoi utiliser Webpack &amp; Babel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1BCB2B9-6AB6-43A8-9EA2-365F4CE5D53B}"/>
              </a:ext>
            </a:extLst>
          </p:cNvPr>
          <p:cNvSpPr txBox="1"/>
          <p:nvPr/>
        </p:nvSpPr>
        <p:spPr>
          <a:xfrm>
            <a:off x="2312125" y="640080"/>
            <a:ext cx="957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Webpack: </a:t>
            </a:r>
            <a:r>
              <a:rPr lang="fr-FR" dirty="0"/>
              <a:t>c’est un </a:t>
            </a:r>
            <a:r>
              <a:rPr lang="fr-FR" dirty="0" err="1"/>
              <a:t>task-runner</a:t>
            </a:r>
            <a:r>
              <a:rPr lang="fr-FR" dirty="0"/>
              <a:t> ou un module bundle</a:t>
            </a:r>
          </a:p>
          <a:p>
            <a:pPr marL="742950" lvl="1" indent="-285750">
              <a:buFontTx/>
              <a:buChar char="-"/>
            </a:pPr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5437D7B5-06E9-4E2A-8C95-3843D01A9DA2}"/>
              </a:ext>
            </a:extLst>
          </p:cNvPr>
          <p:cNvGrpSpPr/>
          <p:nvPr/>
        </p:nvGrpSpPr>
        <p:grpSpPr>
          <a:xfrm>
            <a:off x="9369249" y="224523"/>
            <a:ext cx="2754631" cy="2447925"/>
            <a:chOff x="8934994" y="1643334"/>
            <a:chExt cx="2754631" cy="244792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24A85E3-7263-465A-BB52-B668155D4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9875" y="1643334"/>
              <a:ext cx="1809750" cy="2447925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EC0CE91-5DD2-4C88-B91E-270FA327415C}"/>
                </a:ext>
              </a:extLst>
            </p:cNvPr>
            <p:cNvCxnSpPr/>
            <p:nvPr/>
          </p:nvCxnSpPr>
          <p:spPr>
            <a:xfrm>
              <a:off x="8934994" y="3561804"/>
              <a:ext cx="94488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07BBB99A-9383-4938-9C2A-39B7F0952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820" y="1054685"/>
            <a:ext cx="5902345" cy="253796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502BAEB-5E06-448A-868D-71D62335C6D1}"/>
              </a:ext>
            </a:extLst>
          </p:cNvPr>
          <p:cNvSpPr txBox="1"/>
          <p:nvPr/>
        </p:nvSpPr>
        <p:spPr>
          <a:xfrm>
            <a:off x="2470946" y="3765117"/>
            <a:ext cx="6072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dirty="0"/>
              <a:t>Webpack considère tout comme un module JS, </a:t>
            </a:r>
            <a:br>
              <a:rPr lang="fr-FR" dirty="0"/>
            </a:br>
            <a:r>
              <a:rPr lang="fr-FR" dirty="0"/>
              <a:t>Il les prend en entrée avec leur dépendance </a:t>
            </a:r>
          </a:p>
          <a:p>
            <a:pPr marL="0" lvl="1"/>
            <a:r>
              <a:rPr lang="fr-FR" dirty="0">
                <a:sym typeface="Wingdings" panose="05000000000000000000" pitchFamily="2" charset="2"/>
              </a:rPr>
              <a:t> Convertie de ES6 à ES5 </a:t>
            </a:r>
            <a:br>
              <a:rPr lang="fr-FR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 Regroupe tout dans un seul fichier</a:t>
            </a:r>
            <a:br>
              <a:rPr lang="fr-FR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 C’est ce fichier qui est lu pour afficher le rendu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E367193-F14E-460F-9FE7-96257F86A2AC}"/>
              </a:ext>
            </a:extLst>
          </p:cNvPr>
          <p:cNvSpPr txBox="1"/>
          <p:nvPr/>
        </p:nvSpPr>
        <p:spPr>
          <a:xfrm>
            <a:off x="8347165" y="2756809"/>
            <a:ext cx="3844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dirty="0" err="1"/>
              <a:t>Dév</a:t>
            </a:r>
            <a:r>
              <a:rPr lang="fr-FR" dirty="0"/>
              <a:t>-dépendance :</a:t>
            </a:r>
          </a:p>
          <a:p>
            <a:pPr marL="285750" lvl="1" indent="-285750">
              <a:buFontTx/>
              <a:buChar char="-"/>
            </a:pPr>
            <a:r>
              <a:rPr lang="fr-FR" dirty="0" err="1"/>
              <a:t>webpack</a:t>
            </a:r>
            <a:r>
              <a:rPr lang="fr-FR" dirty="0"/>
              <a:t>: </a:t>
            </a:r>
            <a:r>
              <a:rPr lang="fr-FR" dirty="0" err="1"/>
              <a:t>bundler</a:t>
            </a:r>
            <a:endParaRPr lang="fr-FR" dirty="0"/>
          </a:p>
          <a:p>
            <a:pPr marL="285750" lvl="1" indent="-285750">
              <a:buFontTx/>
              <a:buChar char="-"/>
            </a:pPr>
            <a:r>
              <a:rPr lang="fr-FR" dirty="0" err="1"/>
              <a:t>webpack</a:t>
            </a:r>
            <a:r>
              <a:rPr lang="fr-FR" dirty="0"/>
              <a:t>-cli: </a:t>
            </a:r>
            <a:r>
              <a:rPr lang="fr-FR" dirty="0" err="1"/>
              <a:t>webpack</a:t>
            </a:r>
            <a:r>
              <a:rPr lang="fr-FR" dirty="0"/>
              <a:t> en ligne de commande</a:t>
            </a:r>
          </a:p>
          <a:p>
            <a:pPr marL="285750" lvl="1" indent="-285750">
              <a:buFontTx/>
              <a:buChar char="-"/>
            </a:pPr>
            <a:r>
              <a:rPr lang="fr-FR" dirty="0" err="1"/>
              <a:t>webpack</a:t>
            </a:r>
            <a:r>
              <a:rPr lang="fr-FR" dirty="0"/>
              <a:t>-dev-server: serveur de développement</a:t>
            </a:r>
          </a:p>
          <a:p>
            <a:pPr marL="285750" lvl="1" indent="-285750">
              <a:buFontTx/>
              <a:buChar char="-"/>
            </a:pPr>
            <a:r>
              <a:rPr lang="fr-FR" dirty="0"/>
              <a:t>html-</a:t>
            </a:r>
            <a:r>
              <a:rPr lang="fr-FR" dirty="0" err="1"/>
              <a:t>webpack</a:t>
            </a:r>
            <a:r>
              <a:rPr lang="fr-FR" dirty="0"/>
              <a:t>-plugin: permet de construire le fichier html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6E9FD2-C362-4A6B-8C63-D0D0B067D49F}"/>
              </a:ext>
            </a:extLst>
          </p:cNvPr>
          <p:cNvSpPr/>
          <p:nvPr/>
        </p:nvSpPr>
        <p:spPr>
          <a:xfrm>
            <a:off x="2409728" y="5433148"/>
            <a:ext cx="65722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Installer via </a:t>
            </a:r>
            <a:r>
              <a:rPr lang="fr-FR" b="1" dirty="0" err="1"/>
              <a:t>npm</a:t>
            </a:r>
            <a:br>
              <a:rPr lang="fr-FR" dirty="0">
                <a:solidFill>
                  <a:srgbClr val="000000"/>
                </a:solidFill>
                <a:latin typeface="inherit"/>
              </a:rPr>
            </a:b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  <a:latin typeface="inherit"/>
              </a:rPr>
              <a:t>$</a:t>
            </a: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  <a:latin typeface="inherit"/>
              </a:rPr>
              <a:t>npm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  <a:latin typeface="inherit"/>
              </a:rPr>
              <a:t> i </a:t>
            </a:r>
            <a:br>
              <a:rPr lang="fr-FR" dirty="0">
                <a:solidFill>
                  <a:schemeClr val="bg1"/>
                </a:solidFill>
                <a:highlight>
                  <a:srgbClr val="000000"/>
                </a:highlight>
                <a:latin typeface="inherit"/>
              </a:rPr>
            </a:b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  <a:latin typeface="inherit"/>
              </a:rPr>
              <a:t>webpack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  <a:latin typeface="inherit"/>
              </a:rPr>
              <a:t>  </a:t>
            </a: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webpack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-cli </a:t>
            </a: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webpack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-dev-server html-</a:t>
            </a: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webpack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-plugin </a:t>
            </a:r>
            <a:br>
              <a:rPr lang="fr-FR" dirty="0">
                <a:solidFill>
                  <a:schemeClr val="bg1"/>
                </a:solidFill>
                <a:highlight>
                  <a:srgbClr val="000000"/>
                </a:highlight>
                <a:latin typeface="inherit"/>
              </a:rPr>
            </a:b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  <a:latin typeface="inherit"/>
              </a:rPr>
              <a:t>--</a:t>
            </a: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  <a:latin typeface="inherit"/>
              </a:rPr>
              <a:t>save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  <a:latin typeface="inherit"/>
              </a:rPr>
              <a:t>-dev</a:t>
            </a:r>
            <a:endParaRPr lang="fr-FR" b="0" i="0" dirty="0">
              <a:solidFill>
                <a:schemeClr val="bg1"/>
              </a:solidFill>
              <a:effectLst/>
              <a:highlight>
                <a:srgbClr val="000000"/>
              </a:highlight>
              <a:latin typeface="Source Code Pro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4C40813-B118-4FBD-8A5C-0A48C18453D7}"/>
              </a:ext>
            </a:extLst>
          </p:cNvPr>
          <p:cNvSpPr txBox="1"/>
          <p:nvPr/>
        </p:nvSpPr>
        <p:spPr>
          <a:xfrm>
            <a:off x="9369249" y="5433148"/>
            <a:ext cx="32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dirty="0">
                <a:sym typeface="Wingdings" panose="05000000000000000000" pitchFamily="2" charset="2"/>
              </a:rPr>
              <a:t> Création d’un dossier </a:t>
            </a:r>
            <a:r>
              <a:rPr lang="fr-FR" dirty="0" err="1">
                <a:sym typeface="Wingdings" panose="05000000000000000000" pitchFamily="2" charset="2"/>
              </a:rPr>
              <a:t>node_module</a:t>
            </a:r>
            <a:r>
              <a:rPr lang="fr-FR" dirty="0">
                <a:sym typeface="Wingdings" panose="05000000000000000000" pitchFamily="2" charset="2"/>
              </a:rPr>
              <a:t> &amp; package-</a:t>
            </a:r>
            <a:r>
              <a:rPr lang="fr-FR" dirty="0" err="1">
                <a:sym typeface="Wingdings" panose="05000000000000000000" pitchFamily="2" charset="2"/>
              </a:rPr>
              <a:t>lock.json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3EDBDBB-DFE8-4D9E-99C6-00F12A26AE7F}"/>
              </a:ext>
            </a:extLst>
          </p:cNvPr>
          <p:cNvSpPr txBox="1"/>
          <p:nvPr/>
        </p:nvSpPr>
        <p:spPr>
          <a:xfrm>
            <a:off x="-47625" y="2017018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354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9FA2DE4-F407-428B-9F89-9CCF286322FF}"/>
              </a:ext>
            </a:extLst>
          </p:cNvPr>
          <p:cNvSpPr txBox="1"/>
          <p:nvPr/>
        </p:nvSpPr>
        <p:spPr>
          <a:xfrm>
            <a:off x="2312125" y="0"/>
            <a:ext cx="531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Pourquoi utiliser Webpack &amp; Babel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3EDBDBB-DFE8-4D9E-99C6-00F12A26AE7F}"/>
              </a:ext>
            </a:extLst>
          </p:cNvPr>
          <p:cNvSpPr txBox="1"/>
          <p:nvPr/>
        </p:nvSpPr>
        <p:spPr>
          <a:xfrm>
            <a:off x="-47625" y="2017018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8FF5818-A6E7-4B76-B471-F21368927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302" y="1308691"/>
            <a:ext cx="9692841" cy="42406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0377F0C-6E0F-4FBA-B3AB-EC008DAE9EAB}"/>
              </a:ext>
            </a:extLst>
          </p:cNvPr>
          <p:cNvSpPr txBox="1"/>
          <p:nvPr/>
        </p:nvSpPr>
        <p:spPr>
          <a:xfrm>
            <a:off x="11461204" y="1372060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JS</a:t>
            </a:r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372EEF0E-BB50-4BEC-88C7-A103E2D17FE7}"/>
              </a:ext>
            </a:extLst>
          </p:cNvPr>
          <p:cNvSpPr/>
          <p:nvPr/>
        </p:nvSpPr>
        <p:spPr>
          <a:xfrm>
            <a:off x="5863772" y="1308691"/>
            <a:ext cx="265611" cy="6091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393D2F6-0C3E-4CE1-806F-B0934ED71995}"/>
              </a:ext>
            </a:extLst>
          </p:cNvPr>
          <p:cNvSpPr txBox="1"/>
          <p:nvPr/>
        </p:nvSpPr>
        <p:spPr>
          <a:xfrm>
            <a:off x="6353679" y="1379730"/>
            <a:ext cx="488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400" b="1" dirty="0"/>
              <a:t>Grâce à </a:t>
            </a:r>
            <a:r>
              <a:rPr lang="fr-FR" sz="2400" b="1" dirty="0" err="1"/>
              <a:t>webpack</a:t>
            </a:r>
            <a:endParaRPr lang="fr-FR" sz="2400" b="1" dirty="0"/>
          </a:p>
        </p:txBody>
      </p:sp>
      <p:sp>
        <p:nvSpPr>
          <p:cNvPr id="20" name="Accolade fermante 19">
            <a:extLst>
              <a:ext uri="{FF2B5EF4-FFF2-40B4-BE49-F238E27FC236}">
                <a16:creationId xmlns:a16="http://schemas.microsoft.com/office/drawing/2014/main" id="{8667AB4E-2767-4176-A39B-B8B18BBCF657}"/>
              </a:ext>
            </a:extLst>
          </p:cNvPr>
          <p:cNvSpPr/>
          <p:nvPr/>
        </p:nvSpPr>
        <p:spPr>
          <a:xfrm>
            <a:off x="5863772" y="2129435"/>
            <a:ext cx="265611" cy="9509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FBEE774-DA3E-4F6F-AFE2-3BD7C757B3FA}"/>
              </a:ext>
            </a:extLst>
          </p:cNvPr>
          <p:cNvSpPr txBox="1"/>
          <p:nvPr/>
        </p:nvSpPr>
        <p:spPr>
          <a:xfrm>
            <a:off x="6355907" y="2374099"/>
            <a:ext cx="488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400" b="1" dirty="0"/>
              <a:t>Grâce à Babel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219D29E9-A325-4C37-8DFF-3EA57C92E21D}"/>
              </a:ext>
            </a:extLst>
          </p:cNvPr>
          <p:cNvSpPr/>
          <p:nvPr/>
        </p:nvSpPr>
        <p:spPr>
          <a:xfrm>
            <a:off x="8519887" y="3368468"/>
            <a:ext cx="309154" cy="13709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8F54ADA-FA6E-430B-97BA-1B7B4C1142E0}"/>
              </a:ext>
            </a:extLst>
          </p:cNvPr>
          <p:cNvSpPr txBox="1"/>
          <p:nvPr/>
        </p:nvSpPr>
        <p:spPr>
          <a:xfrm>
            <a:off x="8845446" y="3499212"/>
            <a:ext cx="2967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400" b="1" dirty="0"/>
              <a:t>Grâce à Babel</a:t>
            </a:r>
          </a:p>
        </p:txBody>
      </p:sp>
    </p:spTree>
    <p:extLst>
      <p:ext uri="{BB962C8B-B14F-4D97-AF65-F5344CB8AC3E}">
        <p14:creationId xmlns:p14="http://schemas.microsoft.com/office/powerpoint/2010/main" val="311373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53EDBDBB-DFE8-4D9E-99C6-00F12A26AE7F}"/>
              </a:ext>
            </a:extLst>
          </p:cNvPr>
          <p:cNvSpPr txBox="1"/>
          <p:nvPr/>
        </p:nvSpPr>
        <p:spPr>
          <a:xfrm>
            <a:off x="-47625" y="2017018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32782E4-A5D9-46EE-BA84-1427F5EF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3105150"/>
            <a:ext cx="6181725" cy="37528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0DD8839-328D-4BEF-92A1-25B361FDC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939" y="425450"/>
            <a:ext cx="6153150" cy="2552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B1EA83-1A65-4274-97C4-0A6AA7C02124}"/>
              </a:ext>
            </a:extLst>
          </p:cNvPr>
          <p:cNvSpPr/>
          <p:nvPr/>
        </p:nvSpPr>
        <p:spPr>
          <a:xfrm>
            <a:off x="8319861" y="425450"/>
            <a:ext cx="3872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u="sng" dirty="0"/>
              <a:t>https://developer.mozilla.org/fr/docs/Web/JavaScript/Reference/Instructions/import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A262DB-DFED-44FF-9991-EA9769B968A4}"/>
              </a:ext>
            </a:extLst>
          </p:cNvPr>
          <p:cNvSpPr/>
          <p:nvPr/>
        </p:nvSpPr>
        <p:spPr>
          <a:xfrm>
            <a:off x="2017939" y="3105150"/>
            <a:ext cx="3872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u="sng" dirty="0"/>
              <a:t>https://developer.mozilla.org/fr/docs/Web/JavaScript/Reference/Instructions/export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8A5DF64-9B84-4940-92EC-CB1CCC5D851E}"/>
              </a:ext>
            </a:extLst>
          </p:cNvPr>
          <p:cNvSpPr/>
          <p:nvPr/>
        </p:nvSpPr>
        <p:spPr>
          <a:xfrm>
            <a:off x="2017485" y="899886"/>
            <a:ext cx="3120571" cy="246743"/>
          </a:xfrm>
          <a:prstGeom prst="roundRect">
            <a:avLst>
              <a:gd name="adj" fmla="val 561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8E55282-B609-4D60-A5AA-F694184C7D42}"/>
              </a:ext>
            </a:extLst>
          </p:cNvPr>
          <p:cNvSpPr/>
          <p:nvPr/>
        </p:nvSpPr>
        <p:spPr>
          <a:xfrm>
            <a:off x="1995714" y="442686"/>
            <a:ext cx="3505200" cy="254000"/>
          </a:xfrm>
          <a:prstGeom prst="roundRect">
            <a:avLst>
              <a:gd name="adj" fmla="val 561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535C3FA-1FED-41C5-8376-229D043E6921}"/>
              </a:ext>
            </a:extLst>
          </p:cNvPr>
          <p:cNvSpPr/>
          <p:nvPr/>
        </p:nvSpPr>
        <p:spPr>
          <a:xfrm>
            <a:off x="5994400" y="4746171"/>
            <a:ext cx="2336800" cy="261257"/>
          </a:xfrm>
          <a:prstGeom prst="roundRect">
            <a:avLst>
              <a:gd name="adj" fmla="val 561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6298E0-D94A-4C6E-BE44-E1B63645A1CC}"/>
              </a:ext>
            </a:extLst>
          </p:cNvPr>
          <p:cNvSpPr/>
          <p:nvPr/>
        </p:nvSpPr>
        <p:spPr>
          <a:xfrm>
            <a:off x="5598432" y="-77169"/>
            <a:ext cx="3872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Syntaxe Import/export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578C40D-4C3B-42D1-A2C5-2B8FF85FF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031" y="4746171"/>
            <a:ext cx="3541954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2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1F74EE1-2E3C-497C-9D8B-303F548CD963}"/>
              </a:ext>
            </a:extLst>
          </p:cNvPr>
          <p:cNvSpPr txBox="1"/>
          <p:nvPr/>
        </p:nvSpPr>
        <p:spPr>
          <a:xfrm>
            <a:off x="2312124" y="404949"/>
            <a:ext cx="531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Installer le React-model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D7589F-3CC0-4D0F-8CAF-FBDA1BC67101}"/>
              </a:ext>
            </a:extLst>
          </p:cNvPr>
          <p:cNvSpPr txBox="1"/>
          <p:nvPr/>
        </p:nvSpPr>
        <p:spPr>
          <a:xfrm>
            <a:off x="2521129" y="1120676"/>
            <a:ext cx="89349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b="1" dirty="0"/>
              <a:t>Installer </a:t>
            </a:r>
            <a:r>
              <a:rPr lang="fr-FR" sz="2000" b="1" dirty="0" err="1"/>
              <a:t>Yarn</a:t>
            </a:r>
            <a:r>
              <a:rPr lang="fr-FR" sz="2000" b="1" dirty="0"/>
              <a:t> : </a:t>
            </a:r>
            <a:r>
              <a:rPr lang="fr-FR" dirty="0">
                <a:hlinkClick r:id="rId2"/>
              </a:rPr>
              <a:t>https://yarnpkg.com/lang/en/docs/install/#windows-stable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sz="2000" b="1" dirty="0"/>
              <a:t>Installer </a:t>
            </a:r>
            <a:r>
              <a:rPr lang="fr-FR" sz="2000" b="1" dirty="0" err="1"/>
              <a:t>yarn</a:t>
            </a:r>
            <a:r>
              <a:rPr lang="fr-FR" sz="2000" b="1" dirty="0"/>
              <a:t> globalement : </a:t>
            </a:r>
            <a:r>
              <a:rPr lang="fr-FR" sz="2000" dirty="0"/>
              <a:t>control </a:t>
            </a:r>
            <a:r>
              <a:rPr lang="fr-FR" sz="2000" dirty="0" err="1"/>
              <a:t>pannel</a:t>
            </a:r>
            <a:r>
              <a:rPr lang="fr-FR" sz="2000" dirty="0"/>
              <a:t> -&gt; system -&gt; change setting -&gt; </a:t>
            </a:r>
            <a:r>
              <a:rPr lang="fr-FR" sz="2000" dirty="0" err="1"/>
              <a:t>advanced</a:t>
            </a:r>
            <a:r>
              <a:rPr lang="fr-FR" sz="2000" dirty="0"/>
              <a:t> setting -&gt; Environnement Variables -&gt; Edit the PATH and </a:t>
            </a:r>
            <a:r>
              <a:rPr lang="fr-FR" sz="2000" dirty="0" err="1"/>
              <a:t>add</a:t>
            </a:r>
            <a:r>
              <a:rPr lang="fr-FR" sz="2000" dirty="0"/>
              <a:t> the </a:t>
            </a:r>
            <a:r>
              <a:rPr lang="fr-FR" sz="2000" dirty="0" err="1"/>
              <a:t>yarn</a:t>
            </a:r>
            <a:r>
              <a:rPr lang="fr-FR" sz="2000" dirty="0"/>
              <a:t>/bin </a:t>
            </a:r>
            <a:r>
              <a:rPr lang="fr-FR" sz="2000" dirty="0" err="1"/>
              <a:t>path</a:t>
            </a:r>
            <a:r>
              <a:rPr lang="fr-FR" sz="2000" dirty="0"/>
              <a:t>  (par exemple: </a:t>
            </a:r>
            <a:r>
              <a:rPr lang="en-US" sz="2000" dirty="0"/>
              <a:t>C:\Program Files (x86)\Yarn\bin;)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Lancer la </a:t>
            </a:r>
            <a:r>
              <a:rPr lang="en-US" sz="2000" dirty="0" err="1"/>
              <a:t>commande</a:t>
            </a:r>
            <a:r>
              <a:rPr lang="en-US" sz="2000" dirty="0"/>
              <a:t> </a:t>
            </a:r>
            <a:r>
              <a:rPr lang="en-US" sz="2000" b="1" dirty="0"/>
              <a:t>yarn</a:t>
            </a:r>
            <a:r>
              <a:rPr lang="en-US" sz="2000" dirty="0"/>
              <a:t> </a:t>
            </a:r>
            <a:r>
              <a:rPr lang="en-US" sz="2000" dirty="0" err="1"/>
              <a:t>depuis</a:t>
            </a:r>
            <a:r>
              <a:rPr lang="en-US" sz="2000" dirty="0"/>
              <a:t> le repertoire du React-Model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Lancer </a:t>
            </a:r>
            <a:r>
              <a:rPr lang="en-US" sz="2000" b="1" dirty="0"/>
              <a:t>yarn start </a:t>
            </a:r>
            <a:br>
              <a:rPr lang="fr-FR" dirty="0"/>
            </a:br>
            <a:endParaRPr lang="fr-FR" sz="24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7D0EE40-FBB9-445A-8965-78FA3EE5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45" y="2850319"/>
            <a:ext cx="5275248" cy="198128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99E4B3A-7A8B-4A35-8DBD-45CC8699A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17" y="77907"/>
            <a:ext cx="1859280" cy="11157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17F9695-56AE-4DA1-AAFA-46CB5050A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129" y="5012472"/>
            <a:ext cx="9548676" cy="15914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8FFF6C-06C4-49AA-9569-E9FCC9EC6486}"/>
              </a:ext>
            </a:extLst>
          </p:cNvPr>
          <p:cNvSpPr/>
          <p:nvPr/>
        </p:nvSpPr>
        <p:spPr>
          <a:xfrm>
            <a:off x="3261360" y="5059679"/>
            <a:ext cx="493776" cy="792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90FB60-76B7-4AD2-9108-2773FFEDF106}"/>
              </a:ext>
            </a:extLst>
          </p:cNvPr>
          <p:cNvSpPr txBox="1"/>
          <p:nvPr/>
        </p:nvSpPr>
        <p:spPr>
          <a:xfrm>
            <a:off x="-47625" y="2017018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8751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286887" y="0"/>
            <a:ext cx="400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Fin de config ou question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D1C449-89B3-42F9-BBF5-2350CE241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87" y="592853"/>
            <a:ext cx="1314559" cy="347599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A20FA28-C5B5-44A1-9907-D007F24B3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293" y="592853"/>
            <a:ext cx="3094039" cy="159936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55ED7C0-5C1B-491C-B5B1-B0DD989A9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556" y="46894"/>
            <a:ext cx="3477544" cy="461889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CB03EB-8A2B-4E78-A2A0-D36383752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472" y="3234364"/>
            <a:ext cx="4655057" cy="347599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380FDEB-8BF7-42A8-9363-4F023758FFAD}"/>
              </a:ext>
            </a:extLst>
          </p:cNvPr>
          <p:cNvSpPr txBox="1"/>
          <p:nvPr/>
        </p:nvSpPr>
        <p:spPr>
          <a:xfrm>
            <a:off x="-47625" y="2017018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934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Théorie sur le fonctionnement de React – Le DOM Virtuel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324230-9A14-4788-8B97-0A0595436BD2}"/>
              </a:ext>
            </a:extLst>
          </p:cNvPr>
          <p:cNvSpPr txBox="1"/>
          <p:nvPr/>
        </p:nvSpPr>
        <p:spPr>
          <a:xfrm>
            <a:off x="2015579" y="955337"/>
            <a:ext cx="9268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C’est quoi ? </a:t>
            </a:r>
          </a:p>
          <a:p>
            <a:r>
              <a:rPr lang="fr-FR" dirty="0"/>
              <a:t>Un concept de programmation / une copie du DOM synchronisé grâce à la librairie </a:t>
            </a:r>
            <a:r>
              <a:rPr lang="fr-FR" dirty="0" err="1"/>
              <a:t>ReactDom</a:t>
            </a:r>
            <a:r>
              <a:rPr lang="fr-FR" dirty="0"/>
              <a:t> / un objet javascript </a:t>
            </a:r>
            <a:endParaRPr lang="fr-FR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A2EFEF6-D5CE-4F12-9AB0-741D881F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215" y="1735015"/>
            <a:ext cx="3809999" cy="189567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F5EFB76-DE1D-4513-B8A5-CD79D8565870}"/>
              </a:ext>
            </a:extLst>
          </p:cNvPr>
          <p:cNvSpPr txBox="1"/>
          <p:nvPr/>
        </p:nvSpPr>
        <p:spPr>
          <a:xfrm>
            <a:off x="2015578" y="2244852"/>
            <a:ext cx="9268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Pourquoi faire ? </a:t>
            </a:r>
          </a:p>
          <a:p>
            <a:r>
              <a:rPr lang="fr-FR" dirty="0"/>
              <a:t>Eviter de tout recharger à chaque fois (</a:t>
            </a:r>
            <a:r>
              <a:rPr lang="fr-FR" dirty="0" err="1"/>
              <a:t>layout</a:t>
            </a:r>
            <a:r>
              <a:rPr lang="fr-FR" dirty="0"/>
              <a:t> + style)</a:t>
            </a:r>
          </a:p>
          <a:p>
            <a:r>
              <a:rPr lang="fr-FR" dirty="0" err="1"/>
              <a:t>Angular</a:t>
            </a:r>
            <a:r>
              <a:rPr lang="fr-FR" dirty="0"/>
              <a:t> utilise du Dirty checking ( + long sur des gros projets)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07E6944-6F8E-4ABE-B095-4F0185139E1C}"/>
              </a:ext>
            </a:extLst>
          </p:cNvPr>
          <p:cNvSpPr txBox="1"/>
          <p:nvPr/>
        </p:nvSpPr>
        <p:spPr>
          <a:xfrm>
            <a:off x="2015578" y="3489678"/>
            <a:ext cx="9268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Comment ? </a:t>
            </a:r>
          </a:p>
          <a:p>
            <a:r>
              <a:rPr lang="fr-FR" dirty="0"/>
              <a:t>Manipuler du JS est beaucoup + rapide que dialoguer avec les API navigateur pour construire                         le DOM.</a:t>
            </a:r>
          </a:p>
          <a:p>
            <a:r>
              <a:rPr lang="fr-FR" dirty="0"/>
              <a:t>On garde 3 copies : DOM réel / DOM virtuel(n-1) / DOM virtuel (n) que l’on compare via un algorithme appelé « </a:t>
            </a:r>
            <a:r>
              <a:rPr lang="fr-FR" dirty="0" err="1"/>
              <a:t>Reconciliation</a:t>
            </a:r>
            <a:r>
              <a:rPr lang="fr-FR" dirty="0"/>
              <a:t> »</a:t>
            </a:r>
            <a:br>
              <a:rPr lang="fr-FR" dirty="0"/>
            </a:br>
            <a:br>
              <a:rPr lang="fr-FR" dirty="0"/>
            </a:br>
            <a:r>
              <a:rPr lang="fr-FR" dirty="0"/>
              <a:t>Deux hypothèses: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92F2C6-0FEC-4999-96CC-F1BADDFF7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203" y="5122985"/>
            <a:ext cx="3022011" cy="163829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10866D-1578-4C69-B0BA-AA828465BF76}"/>
              </a:ext>
            </a:extLst>
          </p:cNvPr>
          <p:cNvSpPr txBox="1"/>
          <p:nvPr/>
        </p:nvSpPr>
        <p:spPr>
          <a:xfrm>
            <a:off x="2015578" y="5380672"/>
            <a:ext cx="7060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i="1" dirty="0"/>
              <a:t>Deux composants de la même classe généreront des arbres similaires et deux composants de classes différentes généreront des arbres différents.</a:t>
            </a:r>
          </a:p>
          <a:p>
            <a:pPr marL="342900" indent="-342900">
              <a:buFont typeface="+mj-lt"/>
              <a:buAutoNum type="arabicPeriod"/>
            </a:pPr>
            <a:r>
              <a:rPr lang="fr-FR" i="1" dirty="0"/>
              <a:t>Il est possible de fournir une clé unique pour les éléments stables sur différents rendus.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B0C7D56-2E07-4EF0-A5FB-2666DCD1BBA7}"/>
              </a:ext>
            </a:extLst>
          </p:cNvPr>
          <p:cNvSpPr txBox="1"/>
          <p:nvPr/>
        </p:nvSpPr>
        <p:spPr>
          <a:xfrm>
            <a:off x="-30815" y="2009782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695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455868" y="74729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Lier </a:t>
            </a:r>
            <a:r>
              <a:rPr lang="fr-FR" sz="2400" b="1" dirty="0" err="1"/>
              <a:t>React</a:t>
            </a:r>
            <a:r>
              <a:rPr lang="fr-FR" sz="2400" b="1" dirty="0"/>
              <a:t> au DOM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280DB3A-3F82-44E6-81EA-6CD3C9AD440D}"/>
              </a:ext>
            </a:extLst>
          </p:cNvPr>
          <p:cNvSpPr txBox="1"/>
          <p:nvPr/>
        </p:nvSpPr>
        <p:spPr>
          <a:xfrm>
            <a:off x="-30815" y="3111043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6F5823-97B9-44EB-91D3-1817653BBA55}"/>
              </a:ext>
            </a:extLst>
          </p:cNvPr>
          <p:cNvSpPr/>
          <p:nvPr/>
        </p:nvSpPr>
        <p:spPr>
          <a:xfrm>
            <a:off x="1988456" y="847022"/>
            <a:ext cx="10203543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Pour que notre application soit effectivement affichée dans le DOM, nous allons utiliser le package </a:t>
            </a:r>
            <a:r>
              <a:rPr lang="fr-FR" dirty="0" err="1"/>
              <a:t>ReactDOM</a:t>
            </a:r>
            <a:r>
              <a:rPr lang="fr-FR" dirty="0"/>
              <a:t>. Ce package va tout simplement nous permettre de “monter” notre application </a:t>
            </a:r>
            <a:r>
              <a:rPr lang="fr-FR" dirty="0" err="1"/>
              <a:t>React</a:t>
            </a:r>
            <a:r>
              <a:rPr lang="fr-FR" dirty="0"/>
              <a:t> sur un élément du DOM (ici un élément qui possède </a:t>
            </a:r>
            <a:r>
              <a:rPr lang="fr-FR" dirty="0" err="1"/>
              <a:t>l’id</a:t>
            </a:r>
            <a:r>
              <a:rPr lang="fr-FR" dirty="0"/>
              <a:t> “root”)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5BA9B28-45F2-48A7-BFBF-C1A21B48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1" y="1822504"/>
            <a:ext cx="3713844" cy="133871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5921009-51BC-45FD-94EF-9C2BEC4237D1}"/>
              </a:ext>
            </a:extLst>
          </p:cNvPr>
          <p:cNvSpPr txBox="1"/>
          <p:nvPr/>
        </p:nvSpPr>
        <p:spPr>
          <a:xfrm>
            <a:off x="2455868" y="342900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Problématique du DOM « Classique »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2F606-3527-46C3-802A-66D2432E94BC}"/>
              </a:ext>
            </a:extLst>
          </p:cNvPr>
          <p:cNvSpPr/>
          <p:nvPr/>
        </p:nvSpPr>
        <p:spPr>
          <a:xfrm>
            <a:off x="1988455" y="3976446"/>
            <a:ext cx="3599545" cy="2540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i="1" dirty="0">
                <a:solidFill>
                  <a:srgbClr val="000000"/>
                </a:solidFill>
                <a:latin typeface="Helvetica" panose="020B0604020202020204" pitchFamily="34" charset="0"/>
              </a:rPr>
              <a:t>Le DOM est l’API qui permet de manipuler le contenu hiérarchisé de notre page web (du HTML donc) sous forme d’arbre. Les éléments HTML constituent les </a:t>
            </a:r>
            <a:r>
              <a:rPr lang="fr-FR" i="1" dirty="0" err="1">
                <a:solidFill>
                  <a:srgbClr val="000000"/>
                </a:solidFill>
                <a:latin typeface="Helvetica" panose="020B0604020202020204" pitchFamily="34" charset="0"/>
              </a:rPr>
              <a:t>noeuds</a:t>
            </a:r>
            <a:r>
              <a:rPr lang="fr-FR" i="1" dirty="0">
                <a:solidFill>
                  <a:srgbClr val="000000"/>
                </a:solidFill>
                <a:latin typeface="Helvetica" panose="020B0604020202020204" pitchFamily="34" charset="0"/>
              </a:rPr>
              <a:t> de cet arbre.</a:t>
            </a:r>
            <a:endParaRPr lang="fr-FR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A1C99-7242-4951-A7D1-033D219BD625}"/>
              </a:ext>
            </a:extLst>
          </p:cNvPr>
          <p:cNvSpPr/>
          <p:nvPr/>
        </p:nvSpPr>
        <p:spPr>
          <a:xfrm>
            <a:off x="6573158" y="4184194"/>
            <a:ext cx="5268686" cy="2125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rgbClr val="000000"/>
                </a:solidFill>
                <a:latin typeface="Helvetica" panose="020B0604020202020204" pitchFamily="34" charset="0"/>
              </a:rPr>
              <a:t>Arbre =&gt; pratique à parcourir, moins pratique à modifier.</a:t>
            </a:r>
          </a:p>
          <a:p>
            <a:pPr>
              <a:lnSpc>
                <a:spcPct val="150000"/>
              </a:lnSpc>
            </a:pPr>
            <a:br>
              <a:rPr lang="fr-FR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fr-FR" u="sng" dirty="0">
                <a:solidFill>
                  <a:srgbClr val="000000"/>
                </a:solidFill>
                <a:latin typeface="Helvetica" panose="020B0604020202020204" pitchFamily="34" charset="0"/>
              </a:rPr>
              <a:t>/!\</a:t>
            </a:r>
            <a:r>
              <a:rPr lang="fr-FR" dirty="0">
                <a:solidFill>
                  <a:srgbClr val="000000"/>
                </a:solidFill>
                <a:latin typeface="Helvetica" panose="020B0604020202020204" pitchFamily="34" charset="0"/>
              </a:rPr>
              <a:t> Modifier le DOM implique le recalcul de la disposition et du style de chaque élément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833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Théorie sur le fonctionnement de React – Le DOM Virtuel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8FC1CA9-0913-41E0-8872-54EC75C67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3"/>
          <a:stretch/>
        </p:blipFill>
        <p:spPr>
          <a:xfrm>
            <a:off x="2046514" y="556531"/>
            <a:ext cx="4859081" cy="17367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E0CCD27-3BAA-46C0-9D9F-3DFD4A810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5" t="8401" r="9722" b="7855"/>
          <a:stretch/>
        </p:blipFill>
        <p:spPr>
          <a:xfrm>
            <a:off x="6788216" y="2459684"/>
            <a:ext cx="5244125" cy="415855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186C26C-F5A2-4B75-8774-852CCC386AC1}"/>
              </a:ext>
            </a:extLst>
          </p:cNvPr>
          <p:cNvSpPr txBox="1"/>
          <p:nvPr/>
        </p:nvSpPr>
        <p:spPr>
          <a:xfrm>
            <a:off x="2074916" y="2895599"/>
            <a:ext cx="4973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Conséquences sur notre manière de développer :</a:t>
            </a:r>
          </a:p>
          <a:p>
            <a:r>
              <a:rPr lang="fr-FR" dirty="0"/>
              <a:t> </a:t>
            </a:r>
          </a:p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dirty="0">
                <a:sym typeface="Wingdings" panose="05000000000000000000" pitchFamily="2" charset="2"/>
              </a:rPr>
              <a:t>Utiliser des key props</a:t>
            </a:r>
            <a:endParaRPr lang="fr-FR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57DBDB9-3A60-4C7D-9201-28B28A5A3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924" y="4056882"/>
            <a:ext cx="2152650" cy="12096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3B1BFCB-5D47-4FBC-BDDE-3378D9960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916" y="5504510"/>
            <a:ext cx="3048000" cy="112395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280DB3A-3F82-44E6-81EA-6CD3C9AD440D}"/>
              </a:ext>
            </a:extLst>
          </p:cNvPr>
          <p:cNvSpPr txBox="1"/>
          <p:nvPr/>
        </p:nvSpPr>
        <p:spPr>
          <a:xfrm>
            <a:off x="-30815" y="3111043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CB9097D-3FDE-4C16-8985-AD1E29F2A411}"/>
              </a:ext>
            </a:extLst>
          </p:cNvPr>
          <p:cNvSpPr/>
          <p:nvPr/>
        </p:nvSpPr>
        <p:spPr>
          <a:xfrm>
            <a:off x="8432209" y="2293256"/>
            <a:ext cx="2308361" cy="271417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9019FA-18B3-4363-842A-5979212793BE}"/>
              </a:ext>
            </a:extLst>
          </p:cNvPr>
          <p:cNvSpPr txBox="1"/>
          <p:nvPr/>
        </p:nvSpPr>
        <p:spPr>
          <a:xfrm>
            <a:off x="7782675" y="1066526"/>
            <a:ext cx="360742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/>
              <a:t>Réconciliation</a:t>
            </a:r>
            <a:r>
              <a:rPr lang="fr-FR" sz="2000" dirty="0"/>
              <a:t> : comparaison du nouveau et ancien DOM virtuel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5798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274287C-184A-4F99-9F01-D4898EBA2A6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A37E62-6CE4-4544-9623-F37A043C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30" y="0"/>
            <a:ext cx="9614170" cy="768485"/>
          </a:xfrm>
        </p:spPr>
        <p:txBody>
          <a:bodyPr/>
          <a:lstStyle/>
          <a:p>
            <a:pPr algn="ctr"/>
            <a:r>
              <a:rPr lang="fr-FR" dirty="0">
                <a:latin typeface="+mn-lt"/>
              </a:rPr>
              <a:t>Présentation - Planning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2FF332-F0B1-4ECC-AC42-0391C43C9D31}"/>
              </a:ext>
            </a:extLst>
          </p:cNvPr>
          <p:cNvSpPr/>
          <p:nvPr/>
        </p:nvSpPr>
        <p:spPr>
          <a:xfrm>
            <a:off x="9712148" y="1323229"/>
            <a:ext cx="2226404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b="1" dirty="0"/>
              <a:t>Horaire : </a:t>
            </a:r>
            <a:br>
              <a:rPr lang="pt-BR" sz="2000" dirty="0"/>
            </a:br>
            <a:r>
              <a:rPr lang="pt-BR" sz="2000" dirty="0"/>
              <a:t>9h00 -10h30  </a:t>
            </a:r>
            <a:br>
              <a:rPr lang="pt-BR" sz="2000" dirty="0"/>
            </a:br>
            <a:r>
              <a:rPr lang="pt-BR" sz="2000" dirty="0"/>
              <a:t>10h45-13h00</a:t>
            </a:r>
            <a:br>
              <a:rPr lang="pt-BR" sz="2000" dirty="0"/>
            </a:br>
            <a:r>
              <a:rPr lang="pt-BR" sz="2000" dirty="0"/>
              <a:t>14h00-15h30</a:t>
            </a:r>
            <a:br>
              <a:rPr lang="pt-BR" sz="2000" dirty="0"/>
            </a:br>
            <a:r>
              <a:rPr lang="pt-BR" sz="2000" dirty="0"/>
              <a:t>15h45-17h00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18372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Théorie sur le fonctionnement de React – Le DOM Virtuel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27DAFE6-3762-42C7-BAFF-71EF312C2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401"/>
          <a:stretch/>
        </p:blipFill>
        <p:spPr>
          <a:xfrm>
            <a:off x="6237690" y="1902442"/>
            <a:ext cx="5954310" cy="172592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0A99C2D-CF03-4A8E-904E-F5AF31FF1556}"/>
              </a:ext>
            </a:extLst>
          </p:cNvPr>
          <p:cNvSpPr txBox="1"/>
          <p:nvPr/>
        </p:nvSpPr>
        <p:spPr>
          <a:xfrm>
            <a:off x="2160395" y="773723"/>
            <a:ext cx="10031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vous oubliez les key, ce n’est pas bloquant. React vous le signalera par ce message, mais le code s’</a:t>
            </a:r>
            <a:r>
              <a:rPr lang="fr-FR" dirty="0" err="1"/>
              <a:t>executera</a:t>
            </a:r>
            <a:r>
              <a:rPr lang="fr-FR" dirty="0"/>
              <a:t> quand même.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DA8BBC3-0028-456B-9813-E6EDC086B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003" y="1493461"/>
            <a:ext cx="3802997" cy="519113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AF88761-A66E-4125-9F0D-C9DDFD30997E}"/>
              </a:ext>
            </a:extLst>
          </p:cNvPr>
          <p:cNvSpPr txBox="1"/>
          <p:nvPr/>
        </p:nvSpPr>
        <p:spPr>
          <a:xfrm>
            <a:off x="6096000" y="4902874"/>
            <a:ext cx="582134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Les key doivent être uniques entre frère d’un même parent, mais pas forcement par rapport à tous les éléments.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7804A38-7E74-4501-8E84-D87D3BBE55C6}"/>
              </a:ext>
            </a:extLst>
          </p:cNvPr>
          <p:cNvSpPr txBox="1"/>
          <p:nvPr/>
        </p:nvSpPr>
        <p:spPr>
          <a:xfrm>
            <a:off x="-30815" y="3111043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4523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55C0E51-9DCA-43A9-A28C-B12FF62A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670" y="2085975"/>
            <a:ext cx="5715000" cy="26860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2ED82C-A971-4ABD-8E75-BB0B1B8C2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604" y="1121773"/>
            <a:ext cx="2724150" cy="4343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28A419-5359-4686-A5B8-C7643A717B45}"/>
              </a:ext>
            </a:extLst>
          </p:cNvPr>
          <p:cNvSpPr txBox="1"/>
          <p:nvPr/>
        </p:nvSpPr>
        <p:spPr>
          <a:xfrm>
            <a:off x="2073307" y="572755"/>
            <a:ext cx="629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Exemple de modification du DOM par React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976D8F-FA62-474A-BDDE-DB444BAA4044}"/>
              </a:ext>
            </a:extLst>
          </p:cNvPr>
          <p:cNvSpPr txBox="1"/>
          <p:nvPr/>
        </p:nvSpPr>
        <p:spPr>
          <a:xfrm>
            <a:off x="-30815" y="3111043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031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JSX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6B2666-9BB3-43B1-BDEE-13DEDEA4BB8B}"/>
              </a:ext>
            </a:extLst>
          </p:cNvPr>
          <p:cNvSpPr txBox="1"/>
          <p:nvPr/>
        </p:nvSpPr>
        <p:spPr>
          <a:xfrm>
            <a:off x="2132546" y="437440"/>
            <a:ext cx="572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C’est une extension/sucre syntaxique du JS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9D10C2E-A123-4C77-AFB5-D39AA2A2A206}"/>
              </a:ext>
            </a:extLst>
          </p:cNvPr>
          <p:cNvGrpSpPr/>
          <p:nvPr/>
        </p:nvGrpSpPr>
        <p:grpSpPr>
          <a:xfrm>
            <a:off x="3396343" y="914958"/>
            <a:ext cx="8795657" cy="1943167"/>
            <a:chOff x="2075320" y="1328820"/>
            <a:chExt cx="10075408" cy="24206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126FCE7-ECD2-4193-B677-6D8465F26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1263" y="1334806"/>
              <a:ext cx="2619375" cy="11906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CB8F0363-8253-4C25-BFC7-2068A0717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3372" y="1328820"/>
              <a:ext cx="3390900" cy="12287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565354C8-99E2-4E5C-96DD-FAC63309D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8988" y="1863556"/>
              <a:ext cx="3524250" cy="1885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15" name="Connecteur : en angle 14">
              <a:extLst>
                <a:ext uri="{FF2B5EF4-FFF2-40B4-BE49-F238E27FC236}">
                  <a16:creationId xmlns:a16="http://schemas.microsoft.com/office/drawing/2014/main" id="{60F4F026-4082-4EC7-A77E-C44AF45D87CD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rot="16200000" flipH="1">
              <a:off x="7469516" y="1776851"/>
              <a:ext cx="328778" cy="1890166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6507D97-36FA-4128-A79F-CE69E7EBB611}"/>
                </a:ext>
              </a:extLst>
            </p:cNvPr>
            <p:cNvSpPr txBox="1"/>
            <p:nvPr/>
          </p:nvSpPr>
          <p:spPr>
            <a:xfrm>
              <a:off x="3528972" y="2882839"/>
              <a:ext cx="1489166" cy="38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Output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38E0A17-3CB2-41DE-9629-F355C5430C68}"/>
                </a:ext>
              </a:extLst>
            </p:cNvPr>
            <p:cNvSpPr txBox="1"/>
            <p:nvPr/>
          </p:nvSpPr>
          <p:spPr>
            <a:xfrm>
              <a:off x="2075320" y="2611756"/>
              <a:ext cx="1604012" cy="38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Version JSX 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B3DAF37-D194-4D9A-9C87-CE4C46067566}"/>
                </a:ext>
              </a:extLst>
            </p:cNvPr>
            <p:cNvSpPr txBox="1"/>
            <p:nvPr/>
          </p:nvSpPr>
          <p:spPr>
            <a:xfrm>
              <a:off x="4890638" y="2545237"/>
              <a:ext cx="1876563" cy="38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Version sans JSX 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18EFFA8-B6CD-43B1-8568-96609F3726B4}"/>
                </a:ext>
              </a:extLst>
            </p:cNvPr>
            <p:cNvSpPr txBox="1"/>
            <p:nvPr/>
          </p:nvSpPr>
          <p:spPr>
            <a:xfrm>
              <a:off x="4516170" y="2112408"/>
              <a:ext cx="374468" cy="38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highlight>
                    <a:srgbClr val="FFFF00"/>
                  </a:highlight>
                </a:rPr>
                <a:t>JS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894717B1-09CE-4228-AEB7-6FCB1E588522}"/>
                </a:ext>
              </a:extLst>
            </p:cNvPr>
            <p:cNvSpPr txBox="1"/>
            <p:nvPr/>
          </p:nvSpPr>
          <p:spPr>
            <a:xfrm>
              <a:off x="8015927" y="2198339"/>
              <a:ext cx="374468" cy="38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highlight>
                    <a:srgbClr val="FFFF00"/>
                  </a:highlight>
                </a:rPr>
                <a:t>JS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80051E98-299A-41A9-9436-90C2AB5E1675}"/>
                </a:ext>
              </a:extLst>
            </p:cNvPr>
            <p:cNvSpPr txBox="1"/>
            <p:nvPr/>
          </p:nvSpPr>
          <p:spPr>
            <a:xfrm>
              <a:off x="11776260" y="3317913"/>
              <a:ext cx="374468" cy="38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highlight>
                    <a:srgbClr val="FFFF00"/>
                  </a:highlight>
                </a:rPr>
                <a:t>JS</a:t>
              </a:r>
            </a:p>
          </p:txBody>
        </p:sp>
        <p:cxnSp>
          <p:nvCxnSpPr>
            <p:cNvPr id="22" name="Connecteur : en angle 21">
              <a:extLst>
                <a:ext uri="{FF2B5EF4-FFF2-40B4-BE49-F238E27FC236}">
                  <a16:creationId xmlns:a16="http://schemas.microsoft.com/office/drawing/2014/main" id="{2F308BC2-2BDF-4862-A0EE-1C5AA8F9801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rot="16200000" flipH="1">
              <a:off x="5885742" y="220640"/>
              <a:ext cx="368860" cy="4978442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CD4C52F1-4BF0-42A8-B02B-037618C6AFF4}"/>
                </a:ext>
              </a:extLst>
            </p:cNvPr>
            <p:cNvSpPr txBox="1"/>
            <p:nvPr/>
          </p:nvSpPr>
          <p:spPr>
            <a:xfrm>
              <a:off x="6688821" y="2878427"/>
              <a:ext cx="1489166" cy="38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Output</a:t>
              </a:r>
            </a:p>
          </p:txBody>
        </p:sp>
      </p:grpSp>
      <p:pic>
        <p:nvPicPr>
          <p:cNvPr id="1025" name="Picture 1" descr="function getGreeting(user) { &#10;if (user) { &#10;return &lt;h1&gt;He110, {formatName(user)}!&lt;/h1&gt;; &#10;return &lt;h1&gt;He110, Stranger .&lt;/hl&gt;; ">
            <a:extLst>
              <a:ext uri="{FF2B5EF4-FFF2-40B4-BE49-F238E27FC236}">
                <a16:creationId xmlns:a16="http://schemas.microsoft.com/office/drawing/2014/main" id="{81028F94-FD33-4558-983B-C44775DC2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69" y="3006645"/>
            <a:ext cx="3533146" cy="11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81C84B5-3249-4916-8224-9EDA5C2569B4}"/>
              </a:ext>
            </a:extLst>
          </p:cNvPr>
          <p:cNvSpPr txBox="1"/>
          <p:nvPr/>
        </p:nvSpPr>
        <p:spPr>
          <a:xfrm>
            <a:off x="2132545" y="2536377"/>
            <a:ext cx="572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peut y intégrer du JS :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7A584A0-F2DF-4AFD-9F32-46815DF75505}"/>
              </a:ext>
            </a:extLst>
          </p:cNvPr>
          <p:cNvSpPr/>
          <p:nvPr/>
        </p:nvSpPr>
        <p:spPr>
          <a:xfrm>
            <a:off x="7423850" y="3394815"/>
            <a:ext cx="4358228" cy="1513916"/>
          </a:xfrm>
          <a:prstGeom prst="roundRect">
            <a:avLst>
              <a:gd name="adj" fmla="val 936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E74F89-B56E-47D1-9AC4-8A95D0F44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601" y="4221827"/>
            <a:ext cx="3977985" cy="259102"/>
          </a:xfrm>
          <a:prstGeom prst="rect">
            <a:avLst/>
          </a:prstGeom>
        </p:spPr>
      </p:pic>
      <p:pic>
        <p:nvPicPr>
          <p:cNvPr id="1026" name="Picture 2" descr="const element = &#10;&lt;div&gt; &#10;&lt;h1&gt;He110 !&lt;/hl&gt; &#10;&lt;h2&gt;Good to see you here &#10;&lt;/div&gt; ">
            <a:extLst>
              <a:ext uri="{FF2B5EF4-FFF2-40B4-BE49-F238E27FC236}">
                <a16:creationId xmlns:a16="http://schemas.microsoft.com/office/drawing/2014/main" id="{D51BDBD2-A342-4D71-9F30-959239AF9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69" y="5242912"/>
            <a:ext cx="35528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6D14E6F6-E35F-489E-8586-911272FE6023}"/>
              </a:ext>
            </a:extLst>
          </p:cNvPr>
          <p:cNvSpPr txBox="1"/>
          <p:nvPr/>
        </p:nvSpPr>
        <p:spPr>
          <a:xfrm>
            <a:off x="2132544" y="4677254"/>
            <a:ext cx="572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peut et on </a:t>
            </a:r>
            <a:r>
              <a:rPr lang="fr-FR" b="1" u="sng" dirty="0"/>
              <a:t>doit </a:t>
            </a:r>
            <a:r>
              <a:rPr lang="fr-FR" dirty="0"/>
              <a:t>y inclure des enfants: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5B38B6C-EEA5-4FD1-BB39-BE163A68F116}"/>
              </a:ext>
            </a:extLst>
          </p:cNvPr>
          <p:cNvSpPr txBox="1"/>
          <p:nvPr/>
        </p:nvSpPr>
        <p:spPr>
          <a:xfrm>
            <a:off x="7435984" y="3394815"/>
            <a:ext cx="4346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L’idée du JS c’est de </a:t>
            </a:r>
            <a:r>
              <a:rPr lang="fr-FR" b="1" dirty="0"/>
              <a:t>concilier le meilleur des deux mondes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code du JS, donc on continue à créer/manipuler des objets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mais on utilise la syntaxe HTML !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6B1C858-A327-4A1A-8804-C4A2E803C8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9073" y="14836"/>
            <a:ext cx="2242927" cy="90012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745B9359-1AE4-4663-BC86-3186D6585DF6}"/>
              </a:ext>
            </a:extLst>
          </p:cNvPr>
          <p:cNvSpPr txBox="1"/>
          <p:nvPr/>
        </p:nvSpPr>
        <p:spPr>
          <a:xfrm>
            <a:off x="-40863" y="4221827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807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JSX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6B2666-9BB3-43B1-BDEE-13DEDEA4BB8B}"/>
              </a:ext>
            </a:extLst>
          </p:cNvPr>
          <p:cNvSpPr txBox="1"/>
          <p:nvPr/>
        </p:nvSpPr>
        <p:spPr>
          <a:xfrm>
            <a:off x="2162691" y="532952"/>
            <a:ext cx="57216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syntaxe JSX est transpilé en JS version ES5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 Voilà pourquoi le JSX nécessite d’importer React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618663-6BD1-4FFF-84CD-A8766958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551" y="1212954"/>
            <a:ext cx="7862869" cy="1061698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F6A000EB-98DF-4F9C-9DC7-2F105A6C93D2}"/>
              </a:ext>
            </a:extLst>
          </p:cNvPr>
          <p:cNvGrpSpPr/>
          <p:nvPr/>
        </p:nvGrpSpPr>
        <p:grpSpPr>
          <a:xfrm>
            <a:off x="2162691" y="3353073"/>
            <a:ext cx="3514628" cy="2971975"/>
            <a:chOff x="7970814" y="2271953"/>
            <a:chExt cx="2764537" cy="2174271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65987114-BBE3-4968-9A36-070E8D2F1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0814" y="2271953"/>
              <a:ext cx="2764537" cy="2174271"/>
            </a:xfrm>
            <a:prstGeom prst="rect">
              <a:avLst/>
            </a:prstGeom>
          </p:spPr>
        </p:pic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56EAB4EE-494D-4094-826D-31623C8B0561}"/>
                </a:ext>
              </a:extLst>
            </p:cNvPr>
            <p:cNvCxnSpPr/>
            <p:nvPr/>
          </p:nvCxnSpPr>
          <p:spPr>
            <a:xfrm>
              <a:off x="8312583" y="2421653"/>
              <a:ext cx="193673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BE23DA49-ED26-4945-8667-D874191AE0BE}"/>
              </a:ext>
            </a:extLst>
          </p:cNvPr>
          <p:cNvSpPr txBox="1"/>
          <p:nvPr/>
        </p:nvSpPr>
        <p:spPr>
          <a:xfrm>
            <a:off x="6193208" y="4317116"/>
            <a:ext cx="57216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u="sng" dirty="0"/>
              <a:t>/!\</a:t>
            </a:r>
            <a:r>
              <a:rPr lang="fr-FR" dirty="0"/>
              <a:t> Même si cela ressemble à du HTML, ce n’est pas du HTML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56B07A86-2BA9-4893-A1A0-6A39040DA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517" y="5187846"/>
            <a:ext cx="4524375" cy="9144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4B9C285-8E04-44A6-8D51-3D28184D0C32}"/>
              </a:ext>
            </a:extLst>
          </p:cNvPr>
          <p:cNvSpPr txBox="1"/>
          <p:nvPr/>
        </p:nvSpPr>
        <p:spPr>
          <a:xfrm>
            <a:off x="-40863" y="4221827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0787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4B79089A-4943-43BB-9ED9-31896277B988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Le JS autrement – les fonctions fléchées</a:t>
            </a:r>
          </a:p>
        </p:txBody>
      </p:sp>
      <p:pic>
        <p:nvPicPr>
          <p:cNvPr id="2049" name="Picture 1" descr="Olet multiply &#10;i tem &#10;return &#10;function(item) &#10;item; ">
            <a:extLst>
              <a:ext uri="{FF2B5EF4-FFF2-40B4-BE49-F238E27FC236}">
                <a16:creationId xmlns:a16="http://schemas.microsoft.com/office/drawing/2014/main" id="{C2B553A1-76EE-41C1-8448-BE8D8313D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43" y="881137"/>
            <a:ext cx="2875683" cy="70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5AF3768E-8F15-4034-9150-3F64761AF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6153"/>
            <a:ext cx="3685636" cy="381273"/>
          </a:xfrm>
          <a:prstGeom prst="rect">
            <a:avLst/>
          </a:prstGeom>
        </p:spPr>
      </p:pic>
      <p:pic>
        <p:nvPicPr>
          <p:cNvPr id="2051" name="Picture 3" descr="A noter que les parenthèses ne sont obligatoires que si on a plus d'un seul argument. &#10;let add &#10;(iteml, item2) iteml + item2; &#10;Il y a 2 façons d'écrire une fonction fléchée, celle au-dessus et celle-là : &#10;let add &#10;(iteml, item2) { &#10;return iteml + item2; ">
            <a:extLst>
              <a:ext uri="{FF2B5EF4-FFF2-40B4-BE49-F238E27FC236}">
                <a16:creationId xmlns:a16="http://schemas.microsoft.com/office/drawing/2014/main" id="{E69AEE3A-7854-47EC-B7EC-E3F04AC0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05" y="1772025"/>
            <a:ext cx="6160295" cy="225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A86C8DE-CF5D-457E-8114-58402C81901F}"/>
              </a:ext>
            </a:extLst>
          </p:cNvPr>
          <p:cNvCxnSpPr/>
          <p:nvPr/>
        </p:nvCxnSpPr>
        <p:spPr>
          <a:xfrm>
            <a:off x="5112327" y="1215736"/>
            <a:ext cx="98367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D54D2757-09FF-4E1E-AC36-DFF9C4E84C21}"/>
              </a:ext>
            </a:extLst>
          </p:cNvPr>
          <p:cNvCxnSpPr>
            <a:cxnSpLocks/>
            <a:stCxn id="2051" idx="1"/>
            <a:endCxn id="2053" idx="1"/>
          </p:cNvCxnSpPr>
          <p:nvPr/>
        </p:nvCxnSpPr>
        <p:spPr>
          <a:xfrm rot="10800000" flipH="1" flipV="1">
            <a:off x="6031704" y="2900069"/>
            <a:ext cx="64295" cy="1851703"/>
          </a:xfrm>
          <a:prstGeom prst="bentConnector3">
            <a:avLst>
              <a:gd name="adj1" fmla="val -35554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Dernier schéma possible, si le callback n'a pas d'argument : On peut soit utiliser un couple de parenthèse, soit un &#10;underscore &#10;() console.log( 'Hello') ; &#10;console . log( 'Hello' ) ; ">
            <a:extLst>
              <a:ext uri="{FF2B5EF4-FFF2-40B4-BE49-F238E27FC236}">
                <a16:creationId xmlns:a16="http://schemas.microsoft.com/office/drawing/2014/main" id="{56E11CA5-31E4-48D5-BF8F-BA3BD0754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" t="54829" r="70223" b="23611"/>
          <a:stretch/>
        </p:blipFill>
        <p:spPr bwMode="auto">
          <a:xfrm>
            <a:off x="6096000" y="4584402"/>
            <a:ext cx="3186978" cy="33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4D7D0F5-78CE-4299-8525-A80E59D88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387" y="4751772"/>
            <a:ext cx="3134067" cy="203173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54332C6-0C53-4140-90B3-E56FC023DDB9}"/>
              </a:ext>
            </a:extLst>
          </p:cNvPr>
          <p:cNvSpPr txBox="1"/>
          <p:nvPr/>
        </p:nvSpPr>
        <p:spPr>
          <a:xfrm>
            <a:off x="2007933" y="4333919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/!\ Cas d’un objet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2D561DE-D3E6-4D07-8C91-B1BDCC60B3C7}"/>
              </a:ext>
            </a:extLst>
          </p:cNvPr>
          <p:cNvSpPr txBox="1"/>
          <p:nvPr/>
        </p:nvSpPr>
        <p:spPr>
          <a:xfrm>
            <a:off x="-40863" y="4221827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2432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50389" y="4231201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79089A-4943-43BB-9ED9-31896277B988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Le JS autrement – </a:t>
            </a:r>
            <a:r>
              <a:rPr lang="fr-FR" sz="2400" b="1" dirty="0" err="1"/>
              <a:t>Filter</a:t>
            </a:r>
            <a:r>
              <a:rPr lang="fr-FR" sz="2400" b="1" dirty="0"/>
              <a:t> / </a:t>
            </a:r>
            <a:r>
              <a:rPr lang="fr-FR" sz="2400" b="1" dirty="0" err="1"/>
              <a:t>Map</a:t>
            </a:r>
            <a:r>
              <a:rPr lang="fr-FR" sz="2400" b="1" dirty="0"/>
              <a:t> / </a:t>
            </a:r>
            <a:r>
              <a:rPr lang="fr-FR" sz="2400" b="1" dirty="0" err="1"/>
              <a:t>Foreach</a:t>
            </a:r>
            <a:r>
              <a:rPr lang="fr-FR" sz="2400" b="1" dirty="0"/>
              <a:t> / </a:t>
            </a:r>
            <a:r>
              <a:rPr lang="fr-FR" sz="2400" b="1" dirty="0" err="1"/>
              <a:t>Reduce</a:t>
            </a:r>
            <a:endParaRPr lang="fr-FR" sz="2400" b="1" dirty="0"/>
          </a:p>
        </p:txBody>
      </p:sp>
      <p:pic>
        <p:nvPicPr>
          <p:cNvPr id="6145" name="Picture 1" descr="Texte de remplacement généré par une machine :&#10;var words — &#10;const result &#10;['spray' , &#10;'limit' , &#10;'elite' , &#10;'exuberant' , &#10;length &gt; 6); &#10;'destruction' , &#10;&quot;present &#10;'present'l; &#10;words.filter(word word &#10;console. log ( result) ; &#10;// expected output : Array [&quot;exuberant&quot;, &quot;destruction&quot; , ">
            <a:extLst>
              <a:ext uri="{FF2B5EF4-FFF2-40B4-BE49-F238E27FC236}">
                <a16:creationId xmlns:a16="http://schemas.microsoft.com/office/drawing/2014/main" id="{CCA72DB7-8977-4FB1-A563-32D5C2F72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1" r="1857" b="7081"/>
          <a:stretch/>
        </p:blipFill>
        <p:spPr bwMode="auto">
          <a:xfrm>
            <a:off x="2236643" y="1057096"/>
            <a:ext cx="6366545" cy="11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0ECC90D8-282B-4C06-9A2D-E51555705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644" y="2705317"/>
            <a:ext cx="2857500" cy="14573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2196B48-F2A0-4EC1-9EA8-133F37A91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692" y="4891332"/>
            <a:ext cx="3171825" cy="13906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E2F043E-EE0C-45AE-BCF2-52C0A5717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6811" y="2770018"/>
            <a:ext cx="3638550" cy="1524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89B2135-CE95-41A8-9A61-72C09B0FDC33}"/>
              </a:ext>
            </a:extLst>
          </p:cNvPr>
          <p:cNvSpPr txBox="1"/>
          <p:nvPr/>
        </p:nvSpPr>
        <p:spPr>
          <a:xfrm>
            <a:off x="2177752" y="653143"/>
            <a:ext cx="1449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u="sng" dirty="0" err="1"/>
              <a:t>filter</a:t>
            </a:r>
            <a:r>
              <a:rPr lang="fr-FR" dirty="0"/>
              <a:t>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8A1A954-3C7C-45EC-BD60-59494E514FCB}"/>
              </a:ext>
            </a:extLst>
          </p:cNvPr>
          <p:cNvSpPr txBox="1"/>
          <p:nvPr/>
        </p:nvSpPr>
        <p:spPr>
          <a:xfrm>
            <a:off x="2215692" y="2307515"/>
            <a:ext cx="1449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u="sng" dirty="0" err="1"/>
              <a:t>map</a:t>
            </a:r>
            <a:r>
              <a:rPr lang="fr-FR" dirty="0"/>
              <a:t> 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C663497-CE5B-4332-A369-D95C513C090B}"/>
              </a:ext>
            </a:extLst>
          </p:cNvPr>
          <p:cNvSpPr txBox="1"/>
          <p:nvPr/>
        </p:nvSpPr>
        <p:spPr>
          <a:xfrm>
            <a:off x="7866811" y="2303715"/>
            <a:ext cx="1449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u="sng" dirty="0" err="1"/>
              <a:t>reduce</a:t>
            </a:r>
            <a:r>
              <a:rPr lang="fr-FR" sz="2000" b="1" u="sng" dirty="0"/>
              <a:t> 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B3F2C7-B34A-4B17-B580-D7B09DAD7ED3}"/>
              </a:ext>
            </a:extLst>
          </p:cNvPr>
          <p:cNvSpPr txBox="1"/>
          <p:nvPr/>
        </p:nvSpPr>
        <p:spPr>
          <a:xfrm>
            <a:off x="2330152" y="4522000"/>
            <a:ext cx="1449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u="sng" dirty="0" err="1"/>
              <a:t>forEach</a:t>
            </a:r>
            <a:r>
              <a:rPr lang="fr-FR" sz="2000" b="1" u="sng" dirty="0"/>
              <a:t>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06C9DD-F094-4A9D-886C-BF74B93BE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3517" y="5351952"/>
            <a:ext cx="4552850" cy="118685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CCB7DAA-8554-4129-B0C5-0191FAFC965F}"/>
              </a:ext>
            </a:extLst>
          </p:cNvPr>
          <p:cNvSpPr txBox="1"/>
          <p:nvPr/>
        </p:nvSpPr>
        <p:spPr>
          <a:xfrm>
            <a:off x="6316888" y="4853397"/>
            <a:ext cx="4917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Allez sur MDN voir des exemples</a:t>
            </a:r>
          </a:p>
        </p:txBody>
      </p:sp>
    </p:spTree>
    <p:extLst>
      <p:ext uri="{BB962C8B-B14F-4D97-AF65-F5344CB8AC3E}">
        <p14:creationId xmlns:p14="http://schemas.microsoft.com/office/powerpoint/2010/main" val="2770013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50389" y="4231201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6C637A-A72D-434E-8EA2-ABC4898BC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23" y="1433512"/>
            <a:ext cx="6715125" cy="39909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48895AF-28E4-4546-846F-708E13D43EA0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Training Time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E85B3DE-DEEC-4D44-B43F-872FF7337E22}"/>
              </a:ext>
            </a:extLst>
          </p:cNvPr>
          <p:cNvSpPr txBox="1"/>
          <p:nvPr/>
        </p:nvSpPr>
        <p:spPr>
          <a:xfrm>
            <a:off x="2291678" y="5850466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E01 : On bosse les nouvelles fonctions ES6</a:t>
            </a:r>
          </a:p>
        </p:txBody>
      </p:sp>
    </p:spTree>
    <p:extLst>
      <p:ext uri="{BB962C8B-B14F-4D97-AF65-F5344CB8AC3E}">
        <p14:creationId xmlns:p14="http://schemas.microsoft.com/office/powerpoint/2010/main" val="3052536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31339" y="4210580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79089A-4943-43BB-9ED9-31896277B988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Le JS autrement / </a:t>
            </a:r>
            <a:r>
              <a:rPr lang="fr-FR" sz="2400" b="1" dirty="0" err="1"/>
              <a:t>Destructuring</a:t>
            </a:r>
            <a:r>
              <a:rPr lang="fr-FR" sz="2400" b="1" dirty="0"/>
              <a:t> - Littéraux</a:t>
            </a:r>
          </a:p>
        </p:txBody>
      </p:sp>
      <p:pic>
        <p:nvPicPr>
          <p:cNvPr id="10241" name="Picture 1" descr="Texte de remplacement généré par une machine :&#10;const datas &#10;firstname: 'Parker', &#10;lastname: ' Lewis ' , &#10;// ES5 &#10;var firstName &#10;datas . firstname; &#10;var lastName &#10;datas . lastName ; &#10;// ES2@15 &#10;const { firstname, &#10;lastname } &#10;datas ; ">
            <a:extLst>
              <a:ext uri="{FF2B5EF4-FFF2-40B4-BE49-F238E27FC236}">
                <a16:creationId xmlns:a16="http://schemas.microsoft.com/office/drawing/2014/main" id="{C9CD7381-488B-46FA-896B-5BDE000B0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590" y="713433"/>
            <a:ext cx="3238820" cy="219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onst students &#10;[ ' Hannah', &#10;'Coraline', 'Fred']; &#10;// ES5 &#10;var first &#10;var second &#10;students [O] ; &#10;students[l] • &#10;var last &#10;students [2] • &#10;// ES2@15 &#10;const [first, &#10;second, &#10;last] &#10;students; ">
            <a:extLst>
              <a:ext uri="{FF2B5EF4-FFF2-40B4-BE49-F238E27FC236}">
                <a16:creationId xmlns:a16="http://schemas.microsoft.com/office/drawing/2014/main" id="{C317D9BC-921D-4A10-9AA1-658CB4274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611" y="713433"/>
            <a:ext cx="3928926" cy="18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34884B1-10B3-4FC7-A66E-050D6FA36D77}"/>
              </a:ext>
            </a:extLst>
          </p:cNvPr>
          <p:cNvSpPr txBox="1"/>
          <p:nvPr/>
        </p:nvSpPr>
        <p:spPr>
          <a:xfrm>
            <a:off x="2132052" y="713433"/>
            <a:ext cx="21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Destructuring</a:t>
            </a:r>
            <a:r>
              <a:rPr lang="fr-FR" dirty="0"/>
              <a:t> 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9597F1C-767E-4CBD-8FFF-208A72E2B49B}"/>
              </a:ext>
            </a:extLst>
          </p:cNvPr>
          <p:cNvSpPr txBox="1"/>
          <p:nvPr/>
        </p:nvSpPr>
        <p:spPr>
          <a:xfrm>
            <a:off x="2236643" y="3584695"/>
            <a:ext cx="905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Littéraux de gabarit </a:t>
            </a:r>
            <a:r>
              <a:rPr lang="fr-FR" dirty="0"/>
              <a:t>: Permet d’introduire du JS dans un string = rendre dynamique un string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F4BCCDA-50D9-4CA1-B9FF-0532E9837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241" y="4081762"/>
            <a:ext cx="7258259" cy="1407419"/>
          </a:xfrm>
          <a:prstGeom prst="rect">
            <a:avLst/>
          </a:prstGeom>
        </p:spPr>
      </p:pic>
      <p:pic>
        <p:nvPicPr>
          <p:cNvPr id="10243" name="Picture 3" descr="const (data) • • &lt;div • &quot;&gt; &#10;• HTML •a 'été • généré • par • ${data . &#10;• 'affiché • avec • ${data . method}&lt;/h2&gt; ">
            <a:extLst>
              <a:ext uri="{FF2B5EF4-FFF2-40B4-BE49-F238E27FC236}">
                <a16:creationId xmlns:a16="http://schemas.microsoft.com/office/drawing/2014/main" id="{11CBBC0A-BD47-45C9-BB45-D31A2317D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12" y="5867400"/>
            <a:ext cx="55340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480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31338" y="4201056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79089A-4943-43BB-9ED9-31896277B988}"/>
              </a:ext>
            </a:extLst>
          </p:cNvPr>
          <p:cNvSpPr txBox="1"/>
          <p:nvPr/>
        </p:nvSpPr>
        <p:spPr>
          <a:xfrm>
            <a:off x="2166305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Le JS autrement / </a:t>
            </a:r>
            <a:r>
              <a:rPr lang="fr-FR" sz="2400" b="1" dirty="0" err="1"/>
              <a:t>Currying</a:t>
            </a:r>
            <a:endParaRPr lang="fr-FR" sz="2400" b="1" dirty="0"/>
          </a:p>
        </p:txBody>
      </p:sp>
      <p:pic>
        <p:nvPicPr>
          <p:cNvPr id="8193" name="Picture 1" descr="function createMulti(x) { &#10;return function (y) &#10;Il return x * Y; &#10;const createMult1 — &#10;return (y) &#10;return x &#10;// équivalent å &#10;const creatMulti = &#10;// équivalentoåo silloseul oparamétre: &#10;const = x ">
            <a:extLst>
              <a:ext uri="{FF2B5EF4-FFF2-40B4-BE49-F238E27FC236}">
                <a16:creationId xmlns:a16="http://schemas.microsoft.com/office/drawing/2014/main" id="{4B496298-44DC-48B0-92B8-47736AB26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809" y="944545"/>
            <a:ext cx="389572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F2AA71E-5973-4F97-822E-59C628323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716" y="1798941"/>
            <a:ext cx="2266950" cy="19716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2E1CB5A-A489-4E40-B78E-34367A249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141" y="3859802"/>
            <a:ext cx="2428875" cy="333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425C40-42A6-41D4-AE4A-4372B617C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9141" y="4279341"/>
            <a:ext cx="2295525" cy="3333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7C41226-705E-491C-ACFC-12F00CEA2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8191" y="4713662"/>
            <a:ext cx="2409825" cy="2762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40D0142-F554-4ED6-A941-35E4F39C6257}"/>
              </a:ext>
            </a:extLst>
          </p:cNvPr>
          <p:cNvSpPr txBox="1"/>
          <p:nvPr/>
        </p:nvSpPr>
        <p:spPr>
          <a:xfrm>
            <a:off x="8137677" y="1337276"/>
            <a:ext cx="3491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Rappel fonctions fléchées</a:t>
            </a:r>
          </a:p>
        </p:txBody>
      </p:sp>
    </p:spTree>
    <p:extLst>
      <p:ext uri="{BB962C8B-B14F-4D97-AF65-F5344CB8AC3E}">
        <p14:creationId xmlns:p14="http://schemas.microsoft.com/office/powerpoint/2010/main" val="2531192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40340" y="5336205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Architecture React – Premier Composant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6B2666-9BB3-43B1-BDEE-13DEDEA4BB8B}"/>
              </a:ext>
            </a:extLst>
          </p:cNvPr>
          <p:cNvSpPr txBox="1"/>
          <p:nvPr/>
        </p:nvSpPr>
        <p:spPr>
          <a:xfrm>
            <a:off x="2114535" y="479846"/>
            <a:ext cx="89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Philosophie de REACT : « Séparation des concepts » - « Atomisation »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BFDC161-8338-4D28-96DC-8E4978C7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035" y="1391810"/>
            <a:ext cx="3658076" cy="25980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2AC8527-8A44-4C25-8693-20FDE3399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52" y="1023937"/>
            <a:ext cx="1543050" cy="2895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ED274BC-ABFD-45C2-A4CF-EC3EBC364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092" y="1028550"/>
            <a:ext cx="1390650" cy="15716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C767381-F966-4126-A5FF-1F2DAA747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827" y="1023937"/>
            <a:ext cx="1314450" cy="33337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89A183-4053-419E-958D-03D42BE82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001" y="1023937"/>
            <a:ext cx="1343025" cy="3962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2F22A43-A4E7-47C3-B768-98F628FF4FF2}"/>
              </a:ext>
            </a:extLst>
          </p:cNvPr>
          <p:cNvSpPr/>
          <p:nvPr/>
        </p:nvSpPr>
        <p:spPr>
          <a:xfrm>
            <a:off x="8320035" y="2471737"/>
            <a:ext cx="1416818" cy="251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AA513-3182-4FAA-9206-004C3753A983}"/>
              </a:ext>
            </a:extLst>
          </p:cNvPr>
          <p:cNvSpPr/>
          <p:nvPr/>
        </p:nvSpPr>
        <p:spPr>
          <a:xfrm>
            <a:off x="8320035" y="1415908"/>
            <a:ext cx="3658076" cy="704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05E213-3A2E-4590-99A6-F1D6AFB75E04}"/>
              </a:ext>
            </a:extLst>
          </p:cNvPr>
          <p:cNvSpPr/>
          <p:nvPr/>
        </p:nvSpPr>
        <p:spPr>
          <a:xfrm>
            <a:off x="8321709" y="2834400"/>
            <a:ext cx="3658076" cy="1144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4A02AA-0959-4103-8DA5-E81F11B21781}"/>
              </a:ext>
            </a:extLst>
          </p:cNvPr>
          <p:cNvSpPr/>
          <p:nvPr/>
        </p:nvSpPr>
        <p:spPr>
          <a:xfrm>
            <a:off x="8239648" y="1292662"/>
            <a:ext cx="3838471" cy="281711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E4A27-B3D6-4390-889E-50026D57078B}"/>
              </a:ext>
            </a:extLst>
          </p:cNvPr>
          <p:cNvSpPr/>
          <p:nvPr/>
        </p:nvSpPr>
        <p:spPr>
          <a:xfrm>
            <a:off x="8400421" y="2886239"/>
            <a:ext cx="3496827" cy="3539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916FDE-35E5-4CA5-B7B3-A6E6B0A56FA0}"/>
              </a:ext>
            </a:extLst>
          </p:cNvPr>
          <p:cNvSpPr/>
          <p:nvPr/>
        </p:nvSpPr>
        <p:spPr>
          <a:xfrm>
            <a:off x="8412144" y="3219510"/>
            <a:ext cx="3496827" cy="3539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66A42C-416B-4D1A-B585-94D0E2152B03}"/>
              </a:ext>
            </a:extLst>
          </p:cNvPr>
          <p:cNvSpPr/>
          <p:nvPr/>
        </p:nvSpPr>
        <p:spPr>
          <a:xfrm>
            <a:off x="8393722" y="3552779"/>
            <a:ext cx="3496827" cy="3539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9246F90-E9E5-4041-BE27-1ED27A570993}"/>
              </a:ext>
            </a:extLst>
          </p:cNvPr>
          <p:cNvSpPr txBox="1"/>
          <p:nvPr/>
        </p:nvSpPr>
        <p:spPr>
          <a:xfrm>
            <a:off x="2114535" y="5418656"/>
            <a:ext cx="898093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défini le périmètre d’un composant :</a:t>
            </a:r>
          </a:p>
          <a:p>
            <a:pPr>
              <a:lnSpc>
                <a:spcPct val="150000"/>
              </a:lnSpc>
            </a:pPr>
            <a:r>
              <a:rPr lang="fr-FR" dirty="0"/>
              <a:t>- Par concept</a:t>
            </a:r>
          </a:p>
          <a:p>
            <a:r>
              <a:rPr lang="fr-FR" dirty="0"/>
              <a:t>- Par besoin de passage de propriété</a:t>
            </a:r>
          </a:p>
        </p:txBody>
      </p:sp>
    </p:spTree>
    <p:extLst>
      <p:ext uri="{BB962C8B-B14F-4D97-AF65-F5344CB8AC3E}">
        <p14:creationId xmlns:p14="http://schemas.microsoft.com/office/powerpoint/2010/main" val="85434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37E62-6CE4-4544-9623-F37A043CF2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78100" y="0"/>
            <a:ext cx="9613900" cy="7683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dirty="0">
                <a:latin typeface="+mn-lt"/>
              </a:rPr>
              <a:t>Présentation - Planning</a:t>
            </a:r>
          </a:p>
        </p:txBody>
      </p:sp>
      <p:pic>
        <p:nvPicPr>
          <p:cNvPr id="5" name="Espace réservé du contenu 4" descr="Réunion">
            <a:extLst>
              <a:ext uri="{FF2B5EF4-FFF2-40B4-BE49-F238E27FC236}">
                <a16:creationId xmlns:a16="http://schemas.microsoft.com/office/drawing/2014/main" id="{E64984A6-5249-4231-97E1-C1759E274D8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7617" y="4280324"/>
            <a:ext cx="2903537" cy="29035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86444A1-A3CC-4BE0-8078-8B24F23FBA3B}"/>
              </a:ext>
            </a:extLst>
          </p:cNvPr>
          <p:cNvSpPr txBox="1"/>
          <p:nvPr/>
        </p:nvSpPr>
        <p:spPr>
          <a:xfrm>
            <a:off x="3103123" y="1021404"/>
            <a:ext cx="8638162" cy="4239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Formateur</a:t>
            </a:r>
            <a:r>
              <a:rPr lang="fr-FR" sz="2400" b="1" dirty="0"/>
              <a:t> </a:t>
            </a:r>
            <a:r>
              <a:rPr lang="fr-FR" sz="2400" dirty="0"/>
              <a:t>: </a:t>
            </a:r>
            <a:br>
              <a:rPr lang="fr-FR" sz="2400" dirty="0"/>
            </a:br>
            <a:r>
              <a:rPr lang="fr-FR" sz="2400" dirty="0"/>
              <a:t>			KIRK Axel – Ingénieur Développeur</a:t>
            </a:r>
            <a:br>
              <a:rPr lang="fr-FR" sz="2400" dirty="0"/>
            </a:br>
            <a:r>
              <a:rPr lang="fr-FR" sz="2400" dirty="0"/>
              <a:t>			- </a:t>
            </a:r>
            <a:r>
              <a:rPr lang="fr-FR" sz="2400" dirty="0" err="1"/>
              <a:t>ReactJS</a:t>
            </a:r>
            <a:r>
              <a:rPr lang="fr-FR" sz="2400" dirty="0"/>
              <a:t> Javascript</a:t>
            </a:r>
          </a:p>
          <a:p>
            <a:r>
              <a:rPr lang="fr-FR" sz="2400" dirty="0"/>
              <a:t>			- </a:t>
            </a:r>
            <a:r>
              <a:rPr lang="fr-FR" sz="2400" dirty="0" err="1"/>
              <a:t>Unity</a:t>
            </a:r>
            <a:r>
              <a:rPr lang="fr-FR" sz="2400" dirty="0"/>
              <a:t> / </a:t>
            </a:r>
            <a:r>
              <a:rPr lang="fr-FR" sz="2400" dirty="0" err="1"/>
              <a:t>Dév</a:t>
            </a:r>
            <a:r>
              <a:rPr lang="fr-FR" sz="2400" dirty="0"/>
              <a:t>. d’application VR</a:t>
            </a:r>
          </a:p>
          <a:p>
            <a:r>
              <a:rPr lang="fr-FR" sz="2400" dirty="0"/>
              <a:t>			- Intégration / PHP / C#</a:t>
            </a:r>
          </a:p>
          <a:p>
            <a:endParaRPr lang="fr-FR" sz="2400" dirty="0"/>
          </a:p>
          <a:p>
            <a:r>
              <a:rPr lang="fr-FR" sz="2400" dirty="0"/>
              <a:t>@ : axel@graphikchannel.com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800" b="1" dirty="0"/>
              <a:t>Etudiants </a:t>
            </a:r>
            <a:r>
              <a:rPr lang="fr-FR" sz="2800" dirty="0"/>
              <a:t>:  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D43412-AA63-4C8D-83C8-5EF6D0B543CD}"/>
              </a:ext>
            </a:extLst>
          </p:cNvPr>
          <p:cNvSpPr txBox="1"/>
          <p:nvPr/>
        </p:nvSpPr>
        <p:spPr>
          <a:xfrm>
            <a:off x="-60960" y="924560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7789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50479" y="5309530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5E77D6F1-D614-46F1-A581-FC55A29EF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57" y="164391"/>
            <a:ext cx="1390650" cy="15716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81420FE-F609-42A1-9B30-CDB756D1E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257" y="1960188"/>
            <a:ext cx="3753845" cy="179211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4B79089A-4943-43BB-9ED9-31896277B988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Architecture React – Premier Composant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84E183-E086-459F-B9A0-E6F63246C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352" y="2402837"/>
            <a:ext cx="3753845" cy="1212465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9C4E4CC-35D6-4069-B314-49A046AAFBF8}"/>
              </a:ext>
            </a:extLst>
          </p:cNvPr>
          <p:cNvCxnSpPr>
            <a:cxnSpLocks/>
          </p:cNvCxnSpPr>
          <p:nvPr/>
        </p:nvCxnSpPr>
        <p:spPr>
          <a:xfrm>
            <a:off x="5094514" y="2769577"/>
            <a:ext cx="267683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0B232F30-B643-4BD0-9724-91C9B9656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352" y="837917"/>
            <a:ext cx="2865664" cy="124382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4BD5D8C3-595E-41E4-8C2C-73BB90AFC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1352" y="3958292"/>
            <a:ext cx="1770756" cy="296499"/>
          </a:xfrm>
          <a:prstGeom prst="rect">
            <a:avLst/>
          </a:prstGeom>
        </p:spPr>
      </p:pic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B41FFF8E-DA32-46EB-9C03-DD60C6248D85}"/>
              </a:ext>
            </a:extLst>
          </p:cNvPr>
          <p:cNvCxnSpPr>
            <a:stCxn id="35" idx="1"/>
            <a:endCxn id="7" idx="2"/>
          </p:cNvCxnSpPr>
          <p:nvPr/>
        </p:nvCxnSpPr>
        <p:spPr>
          <a:xfrm rot="10800000">
            <a:off x="4033180" y="3752300"/>
            <a:ext cx="3738172" cy="354243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DD97F2C-BAAC-44BD-A28C-C4DDF361A036}"/>
              </a:ext>
            </a:extLst>
          </p:cNvPr>
          <p:cNvSpPr/>
          <p:nvPr/>
        </p:nvSpPr>
        <p:spPr>
          <a:xfrm>
            <a:off x="7576197" y="653143"/>
            <a:ext cx="4119825" cy="3737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678A99-D634-4E92-943D-CEC7CADCAB75}"/>
              </a:ext>
            </a:extLst>
          </p:cNvPr>
          <p:cNvSpPr/>
          <p:nvPr/>
        </p:nvSpPr>
        <p:spPr>
          <a:xfrm>
            <a:off x="2061586" y="1860621"/>
            <a:ext cx="3927231" cy="2299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951DEF4C-2B7A-4618-B26B-6FC5ABA9C46D}"/>
              </a:ext>
            </a:extLst>
          </p:cNvPr>
          <p:cNvCxnSpPr>
            <a:stCxn id="24" idx="3"/>
            <a:endCxn id="7" idx="0"/>
          </p:cNvCxnSpPr>
          <p:nvPr/>
        </p:nvCxnSpPr>
        <p:spPr>
          <a:xfrm>
            <a:off x="3546907" y="950204"/>
            <a:ext cx="486273" cy="100998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43E2E02C-5253-43E5-9E7B-3EB0965D57AA}"/>
              </a:ext>
            </a:extLst>
          </p:cNvPr>
          <p:cNvCxnSpPr>
            <a:cxnSpLocks/>
          </p:cNvCxnSpPr>
          <p:nvPr/>
        </p:nvCxnSpPr>
        <p:spPr>
          <a:xfrm>
            <a:off x="10439382" y="1354532"/>
            <a:ext cx="148134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76D48541-73B2-4A09-8F64-570FD74B05BE}"/>
              </a:ext>
            </a:extLst>
          </p:cNvPr>
          <p:cNvCxnSpPr>
            <a:cxnSpLocks/>
          </p:cNvCxnSpPr>
          <p:nvPr/>
        </p:nvCxnSpPr>
        <p:spPr>
          <a:xfrm>
            <a:off x="10591782" y="1506932"/>
            <a:ext cx="148134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10DDD8E-FE18-4D7F-851E-E2B5E7700E67}"/>
              </a:ext>
            </a:extLst>
          </p:cNvPr>
          <p:cNvCxnSpPr>
            <a:cxnSpLocks/>
          </p:cNvCxnSpPr>
          <p:nvPr/>
        </p:nvCxnSpPr>
        <p:spPr>
          <a:xfrm>
            <a:off x="10409834" y="1659332"/>
            <a:ext cx="148134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D5B1496C-6ED4-404F-AC06-A580C19B27DA}"/>
              </a:ext>
            </a:extLst>
          </p:cNvPr>
          <p:cNvCxnSpPr/>
          <p:nvPr/>
        </p:nvCxnSpPr>
        <p:spPr>
          <a:xfrm rot="10800000">
            <a:off x="10918064" y="3618718"/>
            <a:ext cx="2542677" cy="324098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36E86B0A-2135-4CB8-AA33-FBFE07CE8CFE}"/>
              </a:ext>
            </a:extLst>
          </p:cNvPr>
          <p:cNvSpPr/>
          <p:nvPr/>
        </p:nvSpPr>
        <p:spPr>
          <a:xfrm>
            <a:off x="2061586" y="4259586"/>
            <a:ext cx="4319116" cy="2598414"/>
          </a:xfrm>
          <a:prstGeom prst="roundRect">
            <a:avLst>
              <a:gd name="adj" fmla="val 506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55CE941A-5BFB-42B0-B1AA-6D7B3760D4F8}"/>
              </a:ext>
            </a:extLst>
          </p:cNvPr>
          <p:cNvCxnSpPr/>
          <p:nvPr/>
        </p:nvCxnSpPr>
        <p:spPr>
          <a:xfrm rot="10800000">
            <a:off x="10547085" y="4004543"/>
            <a:ext cx="2542677" cy="324098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3FE0CEE9-7D2F-4998-B982-C84891BAFD00}"/>
              </a:ext>
            </a:extLst>
          </p:cNvPr>
          <p:cNvCxnSpPr/>
          <p:nvPr/>
        </p:nvCxnSpPr>
        <p:spPr>
          <a:xfrm rot="10800000">
            <a:off x="10764428" y="3817837"/>
            <a:ext cx="2542677" cy="324098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E1A0890B-8F8A-43E5-861E-FE5696CFDBB0}"/>
              </a:ext>
            </a:extLst>
          </p:cNvPr>
          <p:cNvSpPr txBox="1"/>
          <p:nvPr/>
        </p:nvSpPr>
        <p:spPr>
          <a:xfrm>
            <a:off x="2118131" y="4259586"/>
            <a:ext cx="47528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import de librairies (externe)</a:t>
            </a:r>
          </a:p>
          <a:p>
            <a:r>
              <a:rPr lang="fr-FR" sz="1400" dirty="0"/>
              <a:t>import de composants ou style (interne)</a:t>
            </a:r>
            <a:br>
              <a:rPr lang="fr-FR" sz="1400" dirty="0"/>
            </a:br>
            <a:br>
              <a:rPr lang="fr-FR" sz="1400" dirty="0"/>
            </a:br>
            <a:r>
              <a:rPr lang="fr-FR" sz="1400" dirty="0" err="1"/>
              <a:t>const</a:t>
            </a:r>
            <a:r>
              <a:rPr lang="fr-FR" sz="1400" dirty="0"/>
              <a:t> = </a:t>
            </a:r>
            <a:r>
              <a:rPr lang="fr-FR" sz="1400" b="1" u="sng" dirty="0" err="1">
                <a:solidFill>
                  <a:srgbClr val="FF0000"/>
                </a:solidFill>
                <a:highlight>
                  <a:srgbClr val="FFFF00"/>
                </a:highlight>
              </a:rPr>
              <a:t>C</a:t>
            </a:r>
            <a:r>
              <a:rPr lang="fr-FR" sz="1400" dirty="0" err="1"/>
              <a:t>omposantTruc</a:t>
            </a:r>
            <a:r>
              <a:rPr lang="fr-FR" sz="1400" dirty="0"/>
              <a:t> = () =&gt; {</a:t>
            </a:r>
          </a:p>
          <a:p>
            <a:r>
              <a:rPr lang="fr-FR" sz="1400" dirty="0"/>
              <a:t>	return (</a:t>
            </a:r>
          </a:p>
          <a:p>
            <a:r>
              <a:rPr lang="fr-FR" sz="1400" dirty="0"/>
              <a:t>		&lt;div&gt;</a:t>
            </a:r>
            <a:br>
              <a:rPr lang="fr-FR" sz="1400" dirty="0"/>
            </a:br>
            <a:r>
              <a:rPr lang="fr-FR" sz="1400" dirty="0"/>
              <a:t>		        </a:t>
            </a:r>
            <a:r>
              <a:rPr lang="fr-FR" sz="1400" dirty="0" err="1"/>
              <a:t>Blabla</a:t>
            </a:r>
            <a:br>
              <a:rPr lang="fr-FR" sz="1400" dirty="0"/>
            </a:br>
            <a:r>
              <a:rPr lang="fr-FR" sz="1400" dirty="0"/>
              <a:t>		        &lt;</a:t>
            </a:r>
            <a:r>
              <a:rPr lang="fr-FR" sz="1400" b="1" u="sng" dirty="0" err="1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fr-FR" sz="1400" dirty="0" err="1"/>
              <a:t>utreComposantTruc</a:t>
            </a:r>
            <a:r>
              <a:rPr lang="fr-FR" sz="1400" dirty="0"/>
              <a:t> /&gt;</a:t>
            </a:r>
            <a:br>
              <a:rPr lang="fr-FR" sz="1400" dirty="0"/>
            </a:br>
            <a:r>
              <a:rPr lang="fr-FR" sz="1400" dirty="0"/>
              <a:t>		&lt;/div&gt;  ); };</a:t>
            </a:r>
            <a:br>
              <a:rPr lang="fr-FR" sz="1400" dirty="0"/>
            </a:br>
            <a:br>
              <a:rPr lang="fr-FR" sz="1400" dirty="0"/>
            </a:br>
            <a:r>
              <a:rPr lang="fr-FR" sz="1400" dirty="0"/>
              <a:t>export default </a:t>
            </a:r>
            <a:r>
              <a:rPr lang="fr-FR" sz="1400" b="1" u="sng" dirty="0" err="1">
                <a:solidFill>
                  <a:srgbClr val="FF0000"/>
                </a:solidFill>
                <a:highlight>
                  <a:srgbClr val="FFFF00"/>
                </a:highlight>
              </a:rPr>
              <a:t>C</a:t>
            </a:r>
            <a:r>
              <a:rPr lang="fr-FR" sz="1400" dirty="0" err="1"/>
              <a:t>omposantTruc</a:t>
            </a:r>
            <a:r>
              <a:rPr lang="fr-FR" sz="1400" dirty="0"/>
              <a:t>; </a:t>
            </a:r>
            <a:br>
              <a:rPr lang="fr-FR" sz="1400" dirty="0"/>
            </a:br>
            <a:r>
              <a:rPr lang="fr-FR" sz="1400" dirty="0"/>
              <a:t>	</a:t>
            </a:r>
          </a:p>
          <a:p>
            <a:endParaRPr lang="fr-FR" sz="1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34F4564-63D8-4ED0-A1DD-CF72993CC350}"/>
              </a:ext>
            </a:extLst>
          </p:cNvPr>
          <p:cNvSpPr txBox="1"/>
          <p:nvPr/>
        </p:nvSpPr>
        <p:spPr>
          <a:xfrm>
            <a:off x="7080843" y="5300086"/>
            <a:ext cx="4424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philosophie de </a:t>
            </a:r>
            <a:r>
              <a:rPr lang="fr-FR" dirty="0" err="1"/>
              <a:t>react</a:t>
            </a:r>
            <a:r>
              <a:rPr lang="fr-FR" dirty="0"/>
              <a:t> (séparation des concepts) est possible grâce au système import export</a:t>
            </a:r>
          </a:p>
        </p:txBody>
      </p:sp>
    </p:spTree>
    <p:extLst>
      <p:ext uri="{BB962C8B-B14F-4D97-AF65-F5344CB8AC3E}">
        <p14:creationId xmlns:p14="http://schemas.microsoft.com/office/powerpoint/2010/main" val="942656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873CED0-8871-4B19-B84B-C1A77A2B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23" y="1433512"/>
            <a:ext cx="6715125" cy="39909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0C0896-5587-44F4-B0EC-1497E0582C34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Training Time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490FBE-91F5-433E-BB3B-F86E516D6332}"/>
              </a:ext>
            </a:extLst>
          </p:cNvPr>
          <p:cNvSpPr txBox="1"/>
          <p:nvPr/>
        </p:nvSpPr>
        <p:spPr>
          <a:xfrm>
            <a:off x="2329777" y="5782734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/>
              <a:t>Todo</a:t>
            </a:r>
            <a:r>
              <a:rPr lang="fr-FR" sz="2400" b="1" dirty="0"/>
              <a:t>-List </a:t>
            </a:r>
            <a:r>
              <a:rPr lang="fr-FR" sz="2400" b="1" dirty="0" err="1"/>
              <a:t>Vanilla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432053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031E83-F91C-4BB4-B28A-374EAEDE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837" y="1997512"/>
            <a:ext cx="5493675" cy="37460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DFF3E1-0160-4E31-BAAF-F2BA3533B44A}"/>
              </a:ext>
            </a:extLst>
          </p:cNvPr>
          <p:cNvSpPr/>
          <p:nvPr/>
        </p:nvSpPr>
        <p:spPr>
          <a:xfrm>
            <a:off x="2159952" y="466080"/>
            <a:ext cx="9972040" cy="1854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/>
              <a:t>1. L'interface doit être construite en JS</a:t>
            </a:r>
          </a:p>
          <a:p>
            <a:pPr>
              <a:lnSpc>
                <a:spcPct val="150000"/>
              </a:lnSpc>
            </a:pPr>
            <a:r>
              <a:rPr lang="fr-FR" sz="1600" dirty="0"/>
              <a:t>2. On doit pouvoir ajouter une tâche en écrivant dans l'input puis en validant avec la touche Entrée.  </a:t>
            </a:r>
          </a:p>
          <a:p>
            <a:pPr>
              <a:lnSpc>
                <a:spcPct val="150000"/>
              </a:lnSpc>
            </a:pPr>
            <a:r>
              <a:rPr lang="fr-FR" sz="1400" i="1" dirty="0"/>
              <a:t>On peut écouter le </a:t>
            </a:r>
            <a:r>
              <a:rPr lang="fr-FR" sz="1400" i="1" dirty="0" err="1"/>
              <a:t>submit</a:t>
            </a:r>
            <a:r>
              <a:rPr lang="fr-FR" sz="1400" i="1" dirty="0"/>
              <a:t> plutôt que le clavier, plus simple…</a:t>
            </a:r>
          </a:p>
          <a:p>
            <a:pPr>
              <a:lnSpc>
                <a:spcPct val="150000"/>
              </a:lnSpc>
            </a:pPr>
            <a:r>
              <a:rPr lang="fr-FR" sz="1600" dirty="0"/>
              <a:t>3. On peut cocher une tâche pour la marquer comme effectuée.</a:t>
            </a:r>
          </a:p>
          <a:p>
            <a:pPr>
              <a:lnSpc>
                <a:spcPct val="150000"/>
              </a:lnSpc>
            </a:pPr>
            <a:r>
              <a:rPr lang="fr-FR" sz="1600" dirty="0"/>
              <a:t>4. Un compteur recense les tâches non effectuées.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E9E8E-8108-498E-80F9-4F5F84A2C3BA}"/>
              </a:ext>
            </a:extLst>
          </p:cNvPr>
          <p:cNvSpPr/>
          <p:nvPr/>
        </p:nvSpPr>
        <p:spPr>
          <a:xfrm>
            <a:off x="2386835" y="2993370"/>
            <a:ext cx="4759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/>
              <a:t>* Fond = #2e5849</a:t>
            </a:r>
          </a:p>
          <a:p>
            <a:r>
              <a:rPr lang="fr-FR" sz="1200" b="1" dirty="0"/>
              <a:t>* Fond Input = #1c382f</a:t>
            </a:r>
          </a:p>
          <a:p>
            <a:r>
              <a:rPr lang="fr-FR" sz="1200" b="1" dirty="0"/>
              <a:t>* Bordure Input = #183129</a:t>
            </a:r>
          </a:p>
          <a:p>
            <a:r>
              <a:rPr lang="fr-FR" sz="1200" b="1" dirty="0"/>
              <a:t>* Ombre interne Input = 25px </a:t>
            </a:r>
            <a:r>
              <a:rPr lang="fr-FR" sz="1200" b="1" dirty="0" err="1"/>
              <a:t>rgba</a:t>
            </a:r>
            <a:r>
              <a:rPr lang="fr-FR" sz="1200" b="1" dirty="0"/>
              <a:t>(0,0,0,.1)</a:t>
            </a:r>
          </a:p>
          <a:p>
            <a:r>
              <a:rPr lang="fr-FR" sz="1200" b="1" dirty="0"/>
              <a:t>* Ombre interne Input Focus = 25px </a:t>
            </a:r>
            <a:r>
              <a:rPr lang="fr-FR" sz="1200" b="1" dirty="0" err="1"/>
              <a:t>rgba</a:t>
            </a:r>
            <a:r>
              <a:rPr lang="fr-FR" sz="1200" b="1" dirty="0"/>
              <a:t>(0,0,0,.5)</a:t>
            </a:r>
          </a:p>
          <a:p>
            <a:r>
              <a:rPr lang="fr-FR" sz="1200" b="1" dirty="0"/>
              <a:t>* Texte Input = #</a:t>
            </a:r>
            <a:r>
              <a:rPr lang="fr-FR" sz="1200" b="1" dirty="0" err="1"/>
              <a:t>fff</a:t>
            </a:r>
            <a:endParaRPr lang="fr-FR" sz="1200" b="1" dirty="0"/>
          </a:p>
          <a:p>
            <a:r>
              <a:rPr lang="fr-FR" sz="1200" b="1" dirty="0"/>
              <a:t>* </a:t>
            </a:r>
            <a:r>
              <a:rPr lang="fr-FR" sz="1200" b="1" dirty="0" err="1"/>
              <a:t>Placeholder</a:t>
            </a:r>
            <a:r>
              <a:rPr lang="fr-FR" sz="1200" b="1" dirty="0"/>
              <a:t> Input = </a:t>
            </a:r>
            <a:r>
              <a:rPr lang="fr-FR" sz="1200" b="1" dirty="0" err="1"/>
              <a:t>rgba</a:t>
            </a:r>
            <a:r>
              <a:rPr lang="fr-FR" sz="1200" b="1" dirty="0"/>
              <a:t>(255, 255, 255, .5)</a:t>
            </a:r>
          </a:p>
          <a:p>
            <a:r>
              <a:rPr lang="fr-FR" sz="1200" b="1" dirty="0"/>
              <a:t>* Fond Tâche = #</a:t>
            </a:r>
            <a:r>
              <a:rPr lang="fr-FR" sz="1200" b="1" dirty="0" err="1"/>
              <a:t>eee</a:t>
            </a:r>
            <a:endParaRPr lang="fr-FR" sz="1200" b="1" dirty="0"/>
          </a:p>
          <a:p>
            <a:r>
              <a:rPr lang="fr-FR" sz="1200" b="1" dirty="0"/>
              <a:t>* Bordure tâche = #ccc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A54DFF-01EA-4480-A73C-B770ABE9121A}"/>
              </a:ext>
            </a:extLst>
          </p:cNvPr>
          <p:cNvSpPr/>
          <p:nvPr/>
        </p:nvSpPr>
        <p:spPr>
          <a:xfrm>
            <a:off x="2296160" y="-41920"/>
            <a:ext cx="997204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b="1" dirty="0" err="1"/>
              <a:t>Todo</a:t>
            </a:r>
            <a:r>
              <a:rPr lang="fr-FR" sz="2400" b="1" dirty="0"/>
              <a:t>-List en </a:t>
            </a:r>
            <a:r>
              <a:rPr lang="fr-FR" sz="2400" b="1" dirty="0" err="1"/>
              <a:t>Vanilla</a:t>
            </a:r>
            <a:r>
              <a:rPr lang="fr-FR" sz="2400" b="1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D3F21-5765-46D4-B7BA-71A8DDD8DD41}"/>
              </a:ext>
            </a:extLst>
          </p:cNvPr>
          <p:cNvSpPr/>
          <p:nvPr/>
        </p:nvSpPr>
        <p:spPr>
          <a:xfrm>
            <a:off x="2094606" y="4860488"/>
            <a:ext cx="98799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b="1" dirty="0"/>
          </a:p>
          <a:p>
            <a:br>
              <a:rPr lang="fr-FR" dirty="0"/>
            </a:br>
            <a:r>
              <a:rPr lang="fr-FR" dirty="0"/>
              <a:t>La correction contient </a:t>
            </a:r>
            <a:r>
              <a:rPr lang="fr-FR" i="1" u="sng" dirty="0"/>
              <a:t>6 fonctions nommées</a:t>
            </a:r>
          </a:p>
          <a:p>
            <a:endParaRPr lang="fr-FR" dirty="0"/>
          </a:p>
          <a:p>
            <a:r>
              <a:rPr lang="fr-FR" b="1" dirty="0"/>
              <a:t>Fonction JS : </a:t>
            </a:r>
            <a:r>
              <a:rPr lang="fr-FR" i="1" dirty="0" err="1"/>
              <a:t>getElementById</a:t>
            </a:r>
            <a:r>
              <a:rPr lang="fr-FR" i="1" dirty="0"/>
              <a:t>, </a:t>
            </a:r>
            <a:r>
              <a:rPr lang="fr-FR" i="1" dirty="0" err="1"/>
              <a:t>createElement</a:t>
            </a:r>
            <a:r>
              <a:rPr lang="fr-FR" i="1" dirty="0"/>
              <a:t>, </a:t>
            </a:r>
            <a:r>
              <a:rPr lang="fr-FR" i="1" dirty="0" err="1"/>
              <a:t>appendChild</a:t>
            </a:r>
            <a:r>
              <a:rPr lang="fr-FR" i="1" dirty="0"/>
              <a:t>, </a:t>
            </a:r>
            <a:r>
              <a:rPr lang="fr-FR" i="1" dirty="0" err="1"/>
              <a:t>addEventListener</a:t>
            </a:r>
            <a:r>
              <a:rPr lang="fr-FR" i="1" dirty="0"/>
              <a:t>, </a:t>
            </a:r>
            <a:r>
              <a:rPr lang="fr-FR" i="1" dirty="0" err="1"/>
              <a:t>preventDefault</a:t>
            </a:r>
            <a:r>
              <a:rPr lang="fr-FR" i="1" dirty="0"/>
              <a:t>, push, </a:t>
            </a:r>
            <a:r>
              <a:rPr lang="fr-FR" i="1" dirty="0" err="1"/>
              <a:t>forEach</a:t>
            </a:r>
            <a:r>
              <a:rPr lang="fr-FR" i="1" dirty="0"/>
              <a:t>, trim, </a:t>
            </a:r>
            <a:r>
              <a:rPr lang="fr-FR" i="1" dirty="0" err="1"/>
              <a:t>filter</a:t>
            </a:r>
            <a:r>
              <a:rPr lang="fr-FR" i="1" dirty="0"/>
              <a:t> …</a:t>
            </a:r>
          </a:p>
          <a:p>
            <a:endParaRPr lang="fr-FR" dirty="0"/>
          </a:p>
          <a:p>
            <a:endParaRPr lang="fr-FR" b="0" dirty="0">
              <a:effectLst/>
            </a:endParaRPr>
          </a:p>
          <a:p>
            <a:endParaRPr lang="fr-FR" dirty="0"/>
          </a:p>
          <a:p>
            <a:endParaRPr lang="fr-F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883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A9FBF4C-C071-4099-986C-2F8222440B99}"/>
              </a:ext>
            </a:extLst>
          </p:cNvPr>
          <p:cNvSpPr/>
          <p:nvPr/>
        </p:nvSpPr>
        <p:spPr>
          <a:xfrm>
            <a:off x="2233750" y="2573213"/>
            <a:ext cx="3775164" cy="4180283"/>
          </a:xfrm>
          <a:prstGeom prst="roundRect">
            <a:avLst>
              <a:gd name="adj" fmla="val 5043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9FA2DE4-F407-428B-9F89-9CCF286322FF}"/>
              </a:ext>
            </a:extLst>
          </p:cNvPr>
          <p:cNvSpPr txBox="1"/>
          <p:nvPr/>
        </p:nvSpPr>
        <p:spPr>
          <a:xfrm>
            <a:off x="5185955" y="0"/>
            <a:ext cx="361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Introduction à ReactJS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7CBE710-53AB-4E40-A96A-D4339B0B3DD8}"/>
              </a:ext>
            </a:extLst>
          </p:cNvPr>
          <p:cNvSpPr txBox="1"/>
          <p:nvPr/>
        </p:nvSpPr>
        <p:spPr>
          <a:xfrm>
            <a:off x="-47625" y="902593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2CBD2D-FBAC-49C4-BB25-4F4E34CC89E8}"/>
              </a:ext>
            </a:extLst>
          </p:cNvPr>
          <p:cNvSpPr txBox="1"/>
          <p:nvPr/>
        </p:nvSpPr>
        <p:spPr>
          <a:xfrm>
            <a:off x="2294710" y="586750"/>
            <a:ext cx="98972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Bibliothèque Javascript libre développée par Facebook depuis 2013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But</a:t>
            </a:r>
            <a:r>
              <a:rPr lang="fr-FR" dirty="0"/>
              <a:t> : « </a:t>
            </a:r>
            <a:r>
              <a:rPr lang="fr-FR" sz="2000" i="1" dirty="0"/>
              <a:t>Facilité la création d’application web SPA via la création de composants dépendant d’un état et générant une page HTML à chaque changement d’état 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Paradigme de la programmation </a:t>
            </a:r>
            <a:r>
              <a:rPr lang="fr-FR" b="1" dirty="0"/>
              <a:t>déclarative</a:t>
            </a:r>
            <a:r>
              <a:rPr lang="fr-FR" dirty="0"/>
              <a:t> :</a:t>
            </a:r>
          </a:p>
          <a:p>
            <a:pPr lvl="1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EFDF5B-B1DA-44D0-8706-0255EAD41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730" y="0"/>
            <a:ext cx="1441269" cy="101762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757FA8-6FA8-470B-ACE7-B3F044424C77}"/>
              </a:ext>
            </a:extLst>
          </p:cNvPr>
          <p:cNvSpPr txBox="1"/>
          <p:nvPr/>
        </p:nvSpPr>
        <p:spPr>
          <a:xfrm>
            <a:off x="2762249" y="2664823"/>
            <a:ext cx="2752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1 Prendre un verre propre</a:t>
            </a:r>
          </a:p>
          <a:p>
            <a:r>
              <a:rPr lang="fr-FR" b="1" i="1" dirty="0"/>
              <a:t>2 Le poser </a:t>
            </a:r>
          </a:p>
          <a:p>
            <a:r>
              <a:rPr lang="fr-FR" b="1" i="1" dirty="0"/>
              <a:t>3 Remplir le verre</a:t>
            </a:r>
          </a:p>
          <a:p>
            <a:r>
              <a:rPr lang="fr-FR" b="1" i="1" dirty="0"/>
              <a:t>4 Le donner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A89436-AD5C-49EC-8A71-270D7A04532F}"/>
              </a:ext>
            </a:extLst>
          </p:cNvPr>
          <p:cNvSpPr txBox="1"/>
          <p:nvPr/>
        </p:nvSpPr>
        <p:spPr>
          <a:xfrm>
            <a:off x="7628708" y="2664823"/>
            <a:ext cx="25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Une bière s’il vous plait</a:t>
            </a:r>
          </a:p>
        </p:txBody>
      </p:sp>
      <p:sp>
        <p:nvSpPr>
          <p:cNvPr id="10" name="Non égal 9">
            <a:extLst>
              <a:ext uri="{FF2B5EF4-FFF2-40B4-BE49-F238E27FC236}">
                <a16:creationId xmlns:a16="http://schemas.microsoft.com/office/drawing/2014/main" id="{89B92C42-FB5F-4143-AAC2-289FA6198087}"/>
              </a:ext>
            </a:extLst>
          </p:cNvPr>
          <p:cNvSpPr/>
          <p:nvPr/>
        </p:nvSpPr>
        <p:spPr>
          <a:xfrm>
            <a:off x="6119949" y="3152740"/>
            <a:ext cx="875211" cy="576424"/>
          </a:xfrm>
          <a:prstGeom prst="mathNotEqual">
            <a:avLst>
              <a:gd name="adj1" fmla="val 12189"/>
              <a:gd name="adj2" fmla="val 6600000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21017C1-9057-48BD-A3DF-B83390583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52"/>
          <a:stretch/>
        </p:blipFill>
        <p:spPr>
          <a:xfrm>
            <a:off x="2294710" y="4552016"/>
            <a:ext cx="3638004" cy="1666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0153723-1055-40D4-928A-196E24000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097" y="3469807"/>
            <a:ext cx="3810000" cy="76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303F7F8-0E5D-4E81-B4D0-28C520D2030D}"/>
              </a:ext>
            </a:extLst>
          </p:cNvPr>
          <p:cNvSpPr/>
          <p:nvPr/>
        </p:nvSpPr>
        <p:spPr>
          <a:xfrm>
            <a:off x="6119949" y="4831088"/>
            <a:ext cx="6095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La programmation </a:t>
            </a:r>
            <a:r>
              <a:rPr lang="fr-FR" b="1" dirty="0"/>
              <a:t>déclarative</a:t>
            </a:r>
            <a:r>
              <a:rPr lang="fr-FR" dirty="0"/>
              <a:t> est un </a:t>
            </a:r>
            <a:r>
              <a:rPr lang="fr-FR" b="1" dirty="0"/>
              <a:t>paradigme</a:t>
            </a:r>
            <a:r>
              <a:rPr lang="fr-FR" dirty="0"/>
              <a:t> de programmation qui vise à séparer strictement données et traitement de ces données, tout en mettant l'accent sur le résultat des transformations appliquées aux données, au lieu des transformations elles-mêmes.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880D4BA-2AE3-4A93-91E5-9178004D93D8}"/>
              </a:ext>
            </a:extLst>
          </p:cNvPr>
          <p:cNvSpPr/>
          <p:nvPr/>
        </p:nvSpPr>
        <p:spPr>
          <a:xfrm>
            <a:off x="7236823" y="2568860"/>
            <a:ext cx="4310742" cy="1872512"/>
          </a:xfrm>
          <a:prstGeom prst="roundRect">
            <a:avLst>
              <a:gd name="adj" fmla="val 5043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00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9FA2DE4-F407-428B-9F89-9CCF286322FF}"/>
              </a:ext>
            </a:extLst>
          </p:cNvPr>
          <p:cNvSpPr txBox="1"/>
          <p:nvPr/>
        </p:nvSpPr>
        <p:spPr>
          <a:xfrm>
            <a:off x="5185955" y="0"/>
            <a:ext cx="361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Introduction à ReactJS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7CBE710-53AB-4E40-A96A-D4339B0B3DD8}"/>
              </a:ext>
            </a:extLst>
          </p:cNvPr>
          <p:cNvSpPr txBox="1"/>
          <p:nvPr/>
        </p:nvSpPr>
        <p:spPr>
          <a:xfrm>
            <a:off x="-47625" y="902593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EFDF5B-B1DA-44D0-8706-0255EAD41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730" y="0"/>
            <a:ext cx="1441269" cy="10176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ADAB76-087E-4C26-AD3A-B87745211D94}"/>
              </a:ext>
            </a:extLst>
          </p:cNvPr>
          <p:cNvSpPr/>
          <p:nvPr/>
        </p:nvSpPr>
        <p:spPr>
          <a:xfrm>
            <a:off x="1895474" y="578088"/>
            <a:ext cx="5386271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medium-content-serif-font"/>
              </a:rPr>
              <a:t>“ </a:t>
            </a:r>
            <a:r>
              <a:rPr lang="en-US" b="1" dirty="0">
                <a:latin typeface="medium-content-serif-font"/>
              </a:rPr>
              <a:t>Procedural programming</a:t>
            </a:r>
            <a:r>
              <a:rPr lang="en-US" dirty="0">
                <a:latin typeface="medium-content-serif-font"/>
              </a:rPr>
              <a:t> is a programming paradigm, derived from structured programming, based upon the concept of the </a:t>
            </a:r>
            <a:r>
              <a:rPr lang="en-US" i="1" dirty="0">
                <a:latin typeface="medium-content-serif-font"/>
              </a:rPr>
              <a:t>procedure call</a:t>
            </a:r>
            <a:r>
              <a:rPr lang="en-US" dirty="0">
                <a:latin typeface="medium-content-serif-font"/>
              </a:rPr>
              <a:t>. Procedures, also known as routines, subroutines, or functions (not to be confused with mathematical functions, but similar to those used in functional programming), simply contain a series of computational steps to be carried out.” —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18CB21-CFA8-4587-9147-07EAAB02A66A}"/>
              </a:ext>
            </a:extLst>
          </p:cNvPr>
          <p:cNvSpPr/>
          <p:nvPr/>
        </p:nvSpPr>
        <p:spPr>
          <a:xfrm>
            <a:off x="7453195" y="1288694"/>
            <a:ext cx="4738805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Declarative programming </a:t>
            </a:r>
            <a:r>
              <a:rPr lang="en-US" dirty="0"/>
              <a:t>is where you say what you want without having to say how to do it. With procedural programming, you have to specify exact steps to get the result.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example, SQL is more declarative than procedural, because the queries don't specify steps to produce the result.</a:t>
            </a: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99EBB85-C172-413E-90EC-6661488BF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9"/>
          <a:stretch/>
        </p:blipFill>
        <p:spPr>
          <a:xfrm>
            <a:off x="2221224" y="3631853"/>
            <a:ext cx="5060521" cy="29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7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7CBE710-53AB-4E40-A96A-D4339B0B3DD8}"/>
              </a:ext>
            </a:extLst>
          </p:cNvPr>
          <p:cNvSpPr txBox="1"/>
          <p:nvPr/>
        </p:nvSpPr>
        <p:spPr>
          <a:xfrm>
            <a:off x="-47625" y="902593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4C0C3AA-935B-43AA-8E72-2C2895078282}"/>
              </a:ext>
            </a:extLst>
          </p:cNvPr>
          <p:cNvGrpSpPr/>
          <p:nvPr/>
        </p:nvGrpSpPr>
        <p:grpSpPr>
          <a:xfrm>
            <a:off x="2539904" y="902593"/>
            <a:ext cx="9237344" cy="3937658"/>
            <a:chOff x="2365733" y="951901"/>
            <a:chExt cx="9237344" cy="3937658"/>
          </a:xfrm>
        </p:grpSpPr>
        <p:pic>
          <p:nvPicPr>
            <p:cNvPr id="1026" name="Picture 2" descr="https://cdncontribute.geeksforgeeks.org/wp-content/uploads/1-344.png">
              <a:extLst>
                <a:ext uri="{FF2B5EF4-FFF2-40B4-BE49-F238E27FC236}">
                  <a16:creationId xmlns:a16="http://schemas.microsoft.com/office/drawing/2014/main" id="{CA8C7EA9-1D4F-498B-9457-FCD1341F2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733" y="951901"/>
              <a:ext cx="9237344" cy="3937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31B2B879-A7C2-4899-90C0-91C59E6C07F0}"/>
                </a:ext>
              </a:extLst>
            </p:cNvPr>
            <p:cNvSpPr/>
            <p:nvPr/>
          </p:nvSpPr>
          <p:spPr>
            <a:xfrm>
              <a:off x="7103327" y="3658512"/>
              <a:ext cx="4399156" cy="571847"/>
            </a:xfrm>
            <a:prstGeom prst="roundRect">
              <a:avLst/>
            </a:pr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696EE665-E79E-41FA-8684-2FC81911F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81341" y="3639345"/>
              <a:ext cx="901527" cy="591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516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F2CBD2D-FBAC-49C4-BB25-4F4E34CC89E8}"/>
              </a:ext>
            </a:extLst>
          </p:cNvPr>
          <p:cNvSpPr txBox="1"/>
          <p:nvPr/>
        </p:nvSpPr>
        <p:spPr>
          <a:xfrm>
            <a:off x="2294709" y="-7371"/>
            <a:ext cx="989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400" b="1" dirty="0"/>
              <a:t>Elément du DOM / JSX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EFDF5B-B1DA-44D0-8706-0255EAD41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730" y="0"/>
            <a:ext cx="1441269" cy="101762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9EC99A8-DB26-4409-8C06-F31712A36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898" y="988818"/>
            <a:ext cx="5705475" cy="8572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5A55F49-6470-425C-846C-DB73ECEEF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840" y="2090330"/>
            <a:ext cx="4486275" cy="247650"/>
          </a:xfrm>
          <a:prstGeom prst="rect">
            <a:avLst/>
          </a:prstGeom>
        </p:spPr>
      </p:pic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13A2F450-BE11-47FE-8162-C9AA050A190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186635" y="1906901"/>
            <a:ext cx="2402205" cy="307254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BA948973-5F94-4E5F-9EC0-A0A406BDF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898" y="2626915"/>
            <a:ext cx="7000875" cy="104775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1C814F46-59EF-4553-A915-CD15A489C422}"/>
              </a:ext>
            </a:extLst>
          </p:cNvPr>
          <p:cNvSpPr txBox="1"/>
          <p:nvPr/>
        </p:nvSpPr>
        <p:spPr>
          <a:xfrm>
            <a:off x="2333898" y="589070"/>
            <a:ext cx="504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Version classique :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D511C23-8FA9-4FDB-BCAA-D4F934D33D80}"/>
              </a:ext>
            </a:extLst>
          </p:cNvPr>
          <p:cNvSpPr txBox="1"/>
          <p:nvPr/>
        </p:nvSpPr>
        <p:spPr>
          <a:xfrm>
            <a:off x="2333898" y="2250212"/>
            <a:ext cx="504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Version JSX :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B4FEC956-2D34-4C3D-8D1A-F8F25F9D7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709" y="4335914"/>
            <a:ext cx="2619375" cy="1190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A3743E9-6F7D-45FF-BBD8-49EB08843D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6818" y="4329928"/>
            <a:ext cx="33909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9AE5DB09-707D-400D-8668-5F26155399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2434" y="4864664"/>
            <a:ext cx="3524250" cy="1885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D6AC22CB-4276-440A-9BA2-6626AB888F6D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7492962" y="4777959"/>
            <a:ext cx="328778" cy="1890166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BA7DA279-047A-4EAC-BA7B-DC6E3A53304C}"/>
              </a:ext>
            </a:extLst>
          </p:cNvPr>
          <p:cNvSpPr txBox="1"/>
          <p:nvPr/>
        </p:nvSpPr>
        <p:spPr>
          <a:xfrm>
            <a:off x="3552418" y="5883947"/>
            <a:ext cx="148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Output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954B57A-461B-4D41-A01F-640EAB68FECE}"/>
              </a:ext>
            </a:extLst>
          </p:cNvPr>
          <p:cNvSpPr txBox="1"/>
          <p:nvPr/>
        </p:nvSpPr>
        <p:spPr>
          <a:xfrm>
            <a:off x="2098766" y="5612863"/>
            <a:ext cx="160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Version JSX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DDF885E-F042-4B48-B7F9-9049494210F7}"/>
              </a:ext>
            </a:extLst>
          </p:cNvPr>
          <p:cNvSpPr txBox="1"/>
          <p:nvPr/>
        </p:nvSpPr>
        <p:spPr>
          <a:xfrm>
            <a:off x="4914084" y="5546344"/>
            <a:ext cx="18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Version sans JSX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67C6D20-D475-4587-B0FC-57608288EA9F}"/>
              </a:ext>
            </a:extLst>
          </p:cNvPr>
          <p:cNvSpPr txBox="1"/>
          <p:nvPr/>
        </p:nvSpPr>
        <p:spPr>
          <a:xfrm>
            <a:off x="7670617" y="1456459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JS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EC346C1-3CC7-4BC3-8DC5-6EC6EAA4A37E}"/>
              </a:ext>
            </a:extLst>
          </p:cNvPr>
          <p:cNvSpPr txBox="1"/>
          <p:nvPr/>
        </p:nvSpPr>
        <p:spPr>
          <a:xfrm>
            <a:off x="8960305" y="2626915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JS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3D06876-91D2-4DF0-AEBE-95A0F50EFCE4}"/>
              </a:ext>
            </a:extLst>
          </p:cNvPr>
          <p:cNvSpPr txBox="1"/>
          <p:nvPr/>
        </p:nvSpPr>
        <p:spPr>
          <a:xfrm>
            <a:off x="4539616" y="5113516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JS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C4C75D1-EEBD-4BE6-AE07-E836749F4BEB}"/>
              </a:ext>
            </a:extLst>
          </p:cNvPr>
          <p:cNvSpPr txBox="1"/>
          <p:nvPr/>
        </p:nvSpPr>
        <p:spPr>
          <a:xfrm>
            <a:off x="8039373" y="5199446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JS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F476A07-D8AE-497C-B673-FC7FF479AFB4}"/>
              </a:ext>
            </a:extLst>
          </p:cNvPr>
          <p:cNvSpPr txBox="1"/>
          <p:nvPr/>
        </p:nvSpPr>
        <p:spPr>
          <a:xfrm>
            <a:off x="11799706" y="6319022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JS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105C277-D040-4BF5-A268-8CF0148FDFDC}"/>
              </a:ext>
            </a:extLst>
          </p:cNvPr>
          <p:cNvSpPr txBox="1"/>
          <p:nvPr/>
        </p:nvSpPr>
        <p:spPr>
          <a:xfrm>
            <a:off x="9472884" y="1783533"/>
            <a:ext cx="103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HTML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D0B02B38-A047-4F08-9DA9-6153C4819491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5909188" y="3221748"/>
            <a:ext cx="368860" cy="4978442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CFD5189B-6BCF-4B07-9CC1-5C73D9108622}"/>
              </a:ext>
            </a:extLst>
          </p:cNvPr>
          <p:cNvSpPr txBox="1"/>
          <p:nvPr/>
        </p:nvSpPr>
        <p:spPr>
          <a:xfrm>
            <a:off x="6712268" y="5879535"/>
            <a:ext cx="148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Output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0D9A3A2-9F7B-421F-91BD-09D242C5A5C2}"/>
              </a:ext>
            </a:extLst>
          </p:cNvPr>
          <p:cNvSpPr txBox="1"/>
          <p:nvPr/>
        </p:nvSpPr>
        <p:spPr>
          <a:xfrm>
            <a:off x="-47625" y="902593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26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F2CBD2D-FBAC-49C4-BB25-4F4E34CC89E8}"/>
              </a:ext>
            </a:extLst>
          </p:cNvPr>
          <p:cNvSpPr txBox="1"/>
          <p:nvPr/>
        </p:nvSpPr>
        <p:spPr>
          <a:xfrm>
            <a:off x="2266305" y="47146"/>
            <a:ext cx="989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400" b="1" dirty="0"/>
              <a:t>Exemple de composant </a:t>
            </a:r>
            <a:r>
              <a:rPr lang="fr-FR" sz="2400" b="1" dirty="0" err="1"/>
              <a:t>StateLess</a:t>
            </a:r>
            <a:endParaRPr lang="fr-FR" sz="24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EFDF5B-B1DA-44D0-8706-0255EAD41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730" y="0"/>
            <a:ext cx="1441269" cy="101762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3DBDA19-BA00-46F8-A591-68478484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30" y="1454787"/>
            <a:ext cx="9692841" cy="42406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F05AB0F-31FA-42A9-8735-8CD2CFA1422D}"/>
              </a:ext>
            </a:extLst>
          </p:cNvPr>
          <p:cNvSpPr txBox="1"/>
          <p:nvPr/>
        </p:nvSpPr>
        <p:spPr>
          <a:xfrm>
            <a:off x="11693432" y="1518156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JS</a:t>
            </a:r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612BD321-951A-49AE-8CC6-8D0374E25100}"/>
              </a:ext>
            </a:extLst>
          </p:cNvPr>
          <p:cNvSpPr/>
          <p:nvPr/>
        </p:nvSpPr>
        <p:spPr>
          <a:xfrm>
            <a:off x="6096000" y="1454787"/>
            <a:ext cx="265611" cy="6091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FB1CCC5-41BC-4AA6-B787-FB9EA6EB70D3}"/>
              </a:ext>
            </a:extLst>
          </p:cNvPr>
          <p:cNvSpPr txBox="1"/>
          <p:nvPr/>
        </p:nvSpPr>
        <p:spPr>
          <a:xfrm>
            <a:off x="6585907" y="1525826"/>
            <a:ext cx="488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400" b="1" dirty="0"/>
              <a:t>Importation des dépendances</a:t>
            </a:r>
          </a:p>
        </p:txBody>
      </p:sp>
      <p:sp>
        <p:nvSpPr>
          <p:cNvPr id="23" name="Accolade fermante 22">
            <a:extLst>
              <a:ext uri="{FF2B5EF4-FFF2-40B4-BE49-F238E27FC236}">
                <a16:creationId xmlns:a16="http://schemas.microsoft.com/office/drawing/2014/main" id="{9A50295E-ACAA-420F-B716-96BB22D21535}"/>
              </a:ext>
            </a:extLst>
          </p:cNvPr>
          <p:cNvSpPr/>
          <p:nvPr/>
        </p:nvSpPr>
        <p:spPr>
          <a:xfrm>
            <a:off x="6096000" y="2275531"/>
            <a:ext cx="265611" cy="9509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8253F11-E99F-498F-B41D-6B23AFA93342}"/>
              </a:ext>
            </a:extLst>
          </p:cNvPr>
          <p:cNvSpPr txBox="1"/>
          <p:nvPr/>
        </p:nvSpPr>
        <p:spPr>
          <a:xfrm>
            <a:off x="6588135" y="2520195"/>
            <a:ext cx="488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400" b="1" dirty="0"/>
              <a:t>Définition d’un composant Hello</a:t>
            </a:r>
          </a:p>
        </p:txBody>
      </p:sp>
      <p:sp>
        <p:nvSpPr>
          <p:cNvPr id="27" name="Accolade fermante 26">
            <a:extLst>
              <a:ext uri="{FF2B5EF4-FFF2-40B4-BE49-F238E27FC236}">
                <a16:creationId xmlns:a16="http://schemas.microsoft.com/office/drawing/2014/main" id="{064FA8A2-EE2A-40EC-A3DD-E8197F35A915}"/>
              </a:ext>
            </a:extLst>
          </p:cNvPr>
          <p:cNvSpPr/>
          <p:nvPr/>
        </p:nvSpPr>
        <p:spPr>
          <a:xfrm>
            <a:off x="8752115" y="3514564"/>
            <a:ext cx="309154" cy="13709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BAAAB96-EE08-42CA-9B01-F7A2E55F7928}"/>
              </a:ext>
            </a:extLst>
          </p:cNvPr>
          <p:cNvSpPr txBox="1"/>
          <p:nvPr/>
        </p:nvSpPr>
        <p:spPr>
          <a:xfrm>
            <a:off x="9267084" y="3325946"/>
            <a:ext cx="2967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400" b="1" dirty="0"/>
              <a:t>Définition d’un composant App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493894E-981D-4B89-BCEC-FBF81B1FD986}"/>
              </a:ext>
            </a:extLst>
          </p:cNvPr>
          <p:cNvSpPr txBox="1"/>
          <p:nvPr/>
        </p:nvSpPr>
        <p:spPr>
          <a:xfrm>
            <a:off x="-47625" y="902593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981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55C0E51-9DCA-43A9-A28C-B12FF62A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670" y="2085975"/>
            <a:ext cx="5715000" cy="26860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2ED82C-A971-4ABD-8E75-BB0B1B8C2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604" y="1121773"/>
            <a:ext cx="2724150" cy="4343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EF56517-1C16-4343-8410-4A44BF627FCF}"/>
              </a:ext>
            </a:extLst>
          </p:cNvPr>
          <p:cNvSpPr txBox="1"/>
          <p:nvPr/>
        </p:nvSpPr>
        <p:spPr>
          <a:xfrm>
            <a:off x="2481943" y="91440"/>
            <a:ext cx="803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Principe de base de React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95C46CE-3486-4673-950F-4B945BE281E4}"/>
              </a:ext>
            </a:extLst>
          </p:cNvPr>
          <p:cNvSpPr txBox="1"/>
          <p:nvPr/>
        </p:nvSpPr>
        <p:spPr>
          <a:xfrm>
            <a:off x="-47625" y="902593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75095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4588</TotalTime>
  <Words>1417</Words>
  <Application>Microsoft Office PowerPoint</Application>
  <PresentationFormat>Grand écran</PresentationFormat>
  <Paragraphs>237</Paragraphs>
  <Slides>32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Calibri Light</vt:lpstr>
      <vt:lpstr>Cambria</vt:lpstr>
      <vt:lpstr>Helvetica</vt:lpstr>
      <vt:lpstr>inherit</vt:lpstr>
      <vt:lpstr>medium-content-serif-font</vt:lpstr>
      <vt:lpstr>Source Code Pro</vt:lpstr>
      <vt:lpstr>Wingdings</vt:lpstr>
      <vt:lpstr>Thème Office</vt:lpstr>
      <vt:lpstr>1_Thème Office</vt:lpstr>
      <vt:lpstr>Conception personnalisée</vt:lpstr>
      <vt:lpstr>J - 1</vt:lpstr>
      <vt:lpstr>Présentation - Planning</vt:lpstr>
      <vt:lpstr>Présentation - Planning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kirk</dc:creator>
  <cp:lastModifiedBy>AXEL KIRK</cp:lastModifiedBy>
  <cp:revision>111</cp:revision>
  <dcterms:created xsi:type="dcterms:W3CDTF">2018-11-19T06:46:29Z</dcterms:created>
  <dcterms:modified xsi:type="dcterms:W3CDTF">2019-03-31T15:16:15Z</dcterms:modified>
</cp:coreProperties>
</file>