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3" r:id="rId3"/>
  </p:sldMasterIdLst>
  <p:sldIdLst>
    <p:sldId id="256" r:id="rId4"/>
    <p:sldId id="287" r:id="rId5"/>
    <p:sldId id="286" r:id="rId6"/>
    <p:sldId id="289" r:id="rId7"/>
    <p:sldId id="290" r:id="rId8"/>
    <p:sldId id="291" r:id="rId9"/>
    <p:sldId id="257" r:id="rId10"/>
    <p:sldId id="277" r:id="rId11"/>
    <p:sldId id="259" r:id="rId12"/>
    <p:sldId id="266" r:id="rId13"/>
    <p:sldId id="292" r:id="rId14"/>
    <p:sldId id="293" r:id="rId15"/>
    <p:sldId id="294" r:id="rId16"/>
    <p:sldId id="295" r:id="rId17"/>
    <p:sldId id="296" r:id="rId18"/>
    <p:sldId id="297" r:id="rId19"/>
    <p:sldId id="299" r:id="rId20"/>
    <p:sldId id="301" r:id="rId21"/>
    <p:sldId id="302" r:id="rId22"/>
    <p:sldId id="303" r:id="rId23"/>
    <p:sldId id="298" r:id="rId24"/>
    <p:sldId id="304" r:id="rId25"/>
    <p:sldId id="306" r:id="rId2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21967F06-A1FF-4099-AE4F-13654C124AE1}">
          <p14:sldIdLst>
            <p14:sldId id="256"/>
          </p14:sldIdLst>
        </p14:section>
        <p14:section name="Section sans titre" id="{AF32A1C2-DF69-43A0-937E-2691F57707E1}">
          <p14:sldIdLst>
            <p14:sldId id="287"/>
            <p14:sldId id="286"/>
            <p14:sldId id="289"/>
            <p14:sldId id="290"/>
            <p14:sldId id="291"/>
            <p14:sldId id="257"/>
            <p14:sldId id="277"/>
            <p14:sldId id="259"/>
            <p14:sldId id="266"/>
            <p14:sldId id="292"/>
            <p14:sldId id="293"/>
            <p14:sldId id="294"/>
            <p14:sldId id="295"/>
            <p14:sldId id="296"/>
            <p14:sldId id="297"/>
            <p14:sldId id="299"/>
            <p14:sldId id="301"/>
            <p14:sldId id="302"/>
            <p14:sldId id="303"/>
            <p14:sldId id="298"/>
            <p14:sldId id="304"/>
            <p14:sldId id="30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6" autoAdjust="0"/>
    <p:restoredTop sz="94660"/>
  </p:normalViewPr>
  <p:slideViewPr>
    <p:cSldViewPr snapToGrid="0">
      <p:cViewPr varScale="1">
        <p:scale>
          <a:sx n="91" d="100"/>
          <a:sy n="91" d="100"/>
        </p:scale>
        <p:origin x="3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microsoft.com/office/2016/11/relationships/changesInfo" Target="changesInfos/changesInfo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mine Natié DIARRA" userId="9b3f90ddac6ee0c2" providerId="LiveId" clId="{F5673E7D-7DC2-4808-958C-3462494DE2BB}"/>
    <pc:docChg chg="modSld">
      <pc:chgData name="Lamine Natié DIARRA" userId="9b3f90ddac6ee0c2" providerId="LiveId" clId="{F5673E7D-7DC2-4808-958C-3462494DE2BB}" dt="2019-12-30T15:20:58.540" v="0" actId="1036"/>
      <pc:docMkLst>
        <pc:docMk/>
      </pc:docMkLst>
      <pc:sldChg chg="modSp">
        <pc:chgData name="Lamine Natié DIARRA" userId="9b3f90ddac6ee0c2" providerId="LiveId" clId="{F5673E7D-7DC2-4808-958C-3462494DE2BB}" dt="2019-12-30T15:20:58.540" v="0" actId="1036"/>
        <pc:sldMkLst>
          <pc:docMk/>
          <pc:sldMk cId="3755256247" sldId="291"/>
        </pc:sldMkLst>
        <pc:picChg chg="mod">
          <ac:chgData name="Lamine Natié DIARRA" userId="9b3f90ddac6ee0c2" providerId="LiveId" clId="{F5673E7D-7DC2-4808-958C-3462494DE2BB}" dt="2019-12-30T15:20:58.540" v="0" actId="1036"/>
          <ac:picMkLst>
            <pc:docMk/>
            <pc:sldMk cId="3755256247" sldId="291"/>
            <ac:picMk id="11" creationId="{E8F49375-8C16-4918-BCBA-A7EA119B7A1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511E0D1B-685E-47D8-8438-EE5477B2FD1A}"/>
              </a:ext>
            </a:extLst>
          </p:cNvPr>
          <p:cNvSpPr>
            <a:spLocks noGrp="1"/>
          </p:cNvSpPr>
          <p:nvPr>
            <p:ph type="sldNum" sz="quarter" idx="12"/>
          </p:nvPr>
        </p:nvSpPr>
        <p:spPr/>
        <p:txBody>
          <a:bodyPr/>
          <a:lstStyle/>
          <a:p>
            <a:fld id="{686433C3-2315-4262-A8DC-8A2428EACC4F}" type="slidenum">
              <a:rPr lang="fr-FR" smtClean="0"/>
              <a:t>‹N°›</a:t>
            </a:fld>
            <a:endParaRPr lang="fr-FR"/>
          </a:p>
        </p:txBody>
      </p:sp>
    </p:spTree>
    <p:extLst>
      <p:ext uri="{BB962C8B-B14F-4D97-AF65-F5344CB8AC3E}">
        <p14:creationId xmlns:p14="http://schemas.microsoft.com/office/powerpoint/2010/main" val="1576814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241163-825E-44B9-B433-53F418D86F51}"/>
              </a:ext>
            </a:extLst>
          </p:cNvPr>
          <p:cNvSpPr>
            <a:spLocks noGrp="1"/>
          </p:cNvSpPr>
          <p:nvPr>
            <p:ph type="title"/>
          </p:nvPr>
        </p:nvSpPr>
        <p:spPr>
          <a:xfrm>
            <a:off x="838200" y="365125"/>
            <a:ext cx="10515600" cy="1325563"/>
          </a:xfrm>
          <a:prstGeom prst="rect">
            <a:avLst/>
          </a:prstGeom>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B7A71E0-81DA-4FD6-8DEF-BAF611BBCAB1}"/>
              </a:ext>
            </a:extLst>
          </p:cNvPr>
          <p:cNvSpPr>
            <a:spLocks noGrp="1"/>
          </p:cNvSpPr>
          <p:nvPr>
            <p:ph type="body" orient="vert" idx="1"/>
          </p:nvPr>
        </p:nvSpPr>
        <p:spPr>
          <a:xfrm>
            <a:off x="838200" y="1825625"/>
            <a:ext cx="10515600" cy="4351338"/>
          </a:xfrm>
          <a:prstGeom prst="rect">
            <a:avLst/>
          </a:prstGeo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8C2E3AC-F5F3-4B57-9473-A72855FF67E6}"/>
              </a:ext>
            </a:extLst>
          </p:cNvPr>
          <p:cNvSpPr>
            <a:spLocks noGrp="1"/>
          </p:cNvSpPr>
          <p:nvPr>
            <p:ph type="dt" sz="half" idx="10"/>
          </p:nvPr>
        </p:nvSpPr>
        <p:spPr>
          <a:xfrm>
            <a:off x="838200" y="6356350"/>
            <a:ext cx="2743200" cy="365125"/>
          </a:xfrm>
          <a:prstGeom prst="rect">
            <a:avLst/>
          </a:prstGeom>
        </p:spPr>
        <p:txBody>
          <a:bodyPr/>
          <a:lstStyle/>
          <a:p>
            <a:fld id="{4E970B69-0343-412C-B4C0-BDCB86503D8C}" type="datetimeFigureOut">
              <a:rPr lang="fr-FR" smtClean="0"/>
              <a:t>30/12/2019</a:t>
            </a:fld>
            <a:endParaRPr lang="fr-FR"/>
          </a:p>
        </p:txBody>
      </p:sp>
      <p:sp>
        <p:nvSpPr>
          <p:cNvPr id="5" name="Espace réservé du pied de page 4">
            <a:extLst>
              <a:ext uri="{FF2B5EF4-FFF2-40B4-BE49-F238E27FC236}">
                <a16:creationId xmlns:a16="http://schemas.microsoft.com/office/drawing/2014/main" id="{25852936-91E3-4D4D-9427-AA9A7C31BC56}"/>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id="{310F6CE7-593A-4F0A-8B32-51B8DB2AA671}"/>
              </a:ext>
            </a:extLst>
          </p:cNvPr>
          <p:cNvSpPr>
            <a:spLocks noGrp="1"/>
          </p:cNvSpPr>
          <p:nvPr>
            <p:ph type="sldNum" sz="quarter" idx="12"/>
          </p:nvPr>
        </p:nvSpPr>
        <p:spPr/>
        <p:txBody>
          <a:bodyPr/>
          <a:lstStyle/>
          <a:p>
            <a:fld id="{686433C3-2315-4262-A8DC-8A2428EACC4F}" type="slidenum">
              <a:rPr lang="fr-FR" smtClean="0"/>
              <a:t>‹N°›</a:t>
            </a:fld>
            <a:endParaRPr lang="fr-FR"/>
          </a:p>
        </p:txBody>
      </p:sp>
    </p:spTree>
    <p:extLst>
      <p:ext uri="{BB962C8B-B14F-4D97-AF65-F5344CB8AC3E}">
        <p14:creationId xmlns:p14="http://schemas.microsoft.com/office/powerpoint/2010/main" val="987894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2BFF6A10-876C-4CF9-A16E-4EC8D6168282}"/>
              </a:ext>
            </a:extLst>
          </p:cNvPr>
          <p:cNvSpPr>
            <a:spLocks noGrp="1"/>
          </p:cNvSpPr>
          <p:nvPr>
            <p:ph type="title" orient="vert"/>
          </p:nvPr>
        </p:nvSpPr>
        <p:spPr>
          <a:xfrm>
            <a:off x="8724900" y="365125"/>
            <a:ext cx="2628900" cy="5811838"/>
          </a:xfrm>
          <a:prstGeom prst="rect">
            <a:avLst/>
          </a:prstGeo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CD6ED6C-E727-47D4-B1C7-4E72DD54AE85}"/>
              </a:ext>
            </a:extLst>
          </p:cNvPr>
          <p:cNvSpPr>
            <a:spLocks noGrp="1"/>
          </p:cNvSpPr>
          <p:nvPr>
            <p:ph type="body" orient="vert" idx="1"/>
          </p:nvPr>
        </p:nvSpPr>
        <p:spPr>
          <a:xfrm>
            <a:off x="838200" y="365125"/>
            <a:ext cx="7734300" cy="5811838"/>
          </a:xfrm>
          <a:prstGeom prst="rect">
            <a:avLst/>
          </a:prstGeo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0631A5D-A970-4569-9373-6DE19C326DF5}"/>
              </a:ext>
            </a:extLst>
          </p:cNvPr>
          <p:cNvSpPr>
            <a:spLocks noGrp="1"/>
          </p:cNvSpPr>
          <p:nvPr>
            <p:ph type="dt" sz="half" idx="10"/>
          </p:nvPr>
        </p:nvSpPr>
        <p:spPr>
          <a:xfrm>
            <a:off x="838200" y="6356350"/>
            <a:ext cx="2743200" cy="365125"/>
          </a:xfrm>
          <a:prstGeom prst="rect">
            <a:avLst/>
          </a:prstGeom>
        </p:spPr>
        <p:txBody>
          <a:bodyPr/>
          <a:lstStyle/>
          <a:p>
            <a:fld id="{4E970B69-0343-412C-B4C0-BDCB86503D8C}" type="datetimeFigureOut">
              <a:rPr lang="fr-FR" smtClean="0"/>
              <a:t>30/12/2019</a:t>
            </a:fld>
            <a:endParaRPr lang="fr-FR"/>
          </a:p>
        </p:txBody>
      </p:sp>
      <p:sp>
        <p:nvSpPr>
          <p:cNvPr id="5" name="Espace réservé du pied de page 4">
            <a:extLst>
              <a:ext uri="{FF2B5EF4-FFF2-40B4-BE49-F238E27FC236}">
                <a16:creationId xmlns:a16="http://schemas.microsoft.com/office/drawing/2014/main" id="{4869652C-00DD-4A70-9628-7EBF66253C11}"/>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id="{45C9F081-6643-4DE5-A9FF-2551183E0ACC}"/>
              </a:ext>
            </a:extLst>
          </p:cNvPr>
          <p:cNvSpPr>
            <a:spLocks noGrp="1"/>
          </p:cNvSpPr>
          <p:nvPr>
            <p:ph type="sldNum" sz="quarter" idx="12"/>
          </p:nvPr>
        </p:nvSpPr>
        <p:spPr/>
        <p:txBody>
          <a:bodyPr/>
          <a:lstStyle/>
          <a:p>
            <a:fld id="{686433C3-2315-4262-A8DC-8A2428EACC4F}" type="slidenum">
              <a:rPr lang="fr-FR" smtClean="0"/>
              <a:t>‹N°›</a:t>
            </a:fld>
            <a:endParaRPr lang="fr-FR"/>
          </a:p>
        </p:txBody>
      </p:sp>
    </p:spTree>
    <p:extLst>
      <p:ext uri="{BB962C8B-B14F-4D97-AF65-F5344CB8AC3E}">
        <p14:creationId xmlns:p14="http://schemas.microsoft.com/office/powerpoint/2010/main" val="252815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BA41C0-37DF-4380-84DA-0B617F5D968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0A92ED1-35A2-433C-8A29-5A9915E505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880AFB64-F828-4D25-BBC8-00B747CDDEDE}"/>
              </a:ext>
            </a:extLst>
          </p:cNvPr>
          <p:cNvSpPr>
            <a:spLocks noGrp="1"/>
          </p:cNvSpPr>
          <p:nvPr>
            <p:ph type="dt" sz="half" idx="10"/>
          </p:nvPr>
        </p:nvSpPr>
        <p:spPr/>
        <p:txBody>
          <a:bodyPr/>
          <a:lstStyle/>
          <a:p>
            <a:fld id="{9EAB9BB6-EBAA-4E73-B187-6B238E06E3F4}" type="datetimeFigureOut">
              <a:rPr lang="fr-FR" smtClean="0"/>
              <a:t>30/12/2019</a:t>
            </a:fld>
            <a:endParaRPr lang="fr-FR"/>
          </a:p>
        </p:txBody>
      </p:sp>
      <p:sp>
        <p:nvSpPr>
          <p:cNvPr id="5" name="Espace réservé du pied de page 4">
            <a:extLst>
              <a:ext uri="{FF2B5EF4-FFF2-40B4-BE49-F238E27FC236}">
                <a16:creationId xmlns:a16="http://schemas.microsoft.com/office/drawing/2014/main" id="{330D6502-31DF-4564-8B50-AD1FB9C64EC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A63E25B-CEAD-4267-BF8E-C564C4C952E4}"/>
              </a:ext>
            </a:extLst>
          </p:cNvPr>
          <p:cNvSpPr>
            <a:spLocks noGrp="1"/>
          </p:cNvSpPr>
          <p:nvPr>
            <p:ph type="sldNum" sz="quarter" idx="12"/>
          </p:nvPr>
        </p:nvSpPr>
        <p:spPr/>
        <p:txBody>
          <a:bodyPr/>
          <a:lstStyle/>
          <a:p>
            <a:fld id="{98671D7C-B247-4D34-ABB2-4F8EFD0F91FA}" type="slidenum">
              <a:rPr lang="fr-FR" smtClean="0"/>
              <a:t>‹N°›</a:t>
            </a:fld>
            <a:endParaRPr lang="fr-FR"/>
          </a:p>
        </p:txBody>
      </p:sp>
    </p:spTree>
    <p:extLst>
      <p:ext uri="{BB962C8B-B14F-4D97-AF65-F5344CB8AC3E}">
        <p14:creationId xmlns:p14="http://schemas.microsoft.com/office/powerpoint/2010/main" val="33914773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21BF15-428C-4D17-9349-FDC766B417D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1EF72B0-9781-4436-897D-E6BC66C6855D}"/>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D4D7228-AB0A-4BBE-B316-B64B8714D8A1}"/>
              </a:ext>
            </a:extLst>
          </p:cNvPr>
          <p:cNvSpPr>
            <a:spLocks noGrp="1"/>
          </p:cNvSpPr>
          <p:nvPr>
            <p:ph type="dt" sz="half" idx="10"/>
          </p:nvPr>
        </p:nvSpPr>
        <p:spPr/>
        <p:txBody>
          <a:bodyPr/>
          <a:lstStyle/>
          <a:p>
            <a:fld id="{9EAB9BB6-EBAA-4E73-B187-6B238E06E3F4}" type="datetimeFigureOut">
              <a:rPr lang="fr-FR" smtClean="0"/>
              <a:t>30/12/2019</a:t>
            </a:fld>
            <a:endParaRPr lang="fr-FR"/>
          </a:p>
        </p:txBody>
      </p:sp>
      <p:sp>
        <p:nvSpPr>
          <p:cNvPr id="5" name="Espace réservé du pied de page 4">
            <a:extLst>
              <a:ext uri="{FF2B5EF4-FFF2-40B4-BE49-F238E27FC236}">
                <a16:creationId xmlns:a16="http://schemas.microsoft.com/office/drawing/2014/main" id="{F5A454CA-E744-4606-AB9D-C25E256720C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8054695-BAE0-47F1-872F-CB738392D988}"/>
              </a:ext>
            </a:extLst>
          </p:cNvPr>
          <p:cNvSpPr>
            <a:spLocks noGrp="1"/>
          </p:cNvSpPr>
          <p:nvPr>
            <p:ph type="sldNum" sz="quarter" idx="12"/>
          </p:nvPr>
        </p:nvSpPr>
        <p:spPr/>
        <p:txBody>
          <a:bodyPr/>
          <a:lstStyle/>
          <a:p>
            <a:fld id="{98671D7C-B247-4D34-ABB2-4F8EFD0F91FA}" type="slidenum">
              <a:rPr lang="fr-FR" smtClean="0"/>
              <a:t>‹N°›</a:t>
            </a:fld>
            <a:endParaRPr lang="fr-FR"/>
          </a:p>
        </p:txBody>
      </p:sp>
    </p:spTree>
    <p:extLst>
      <p:ext uri="{BB962C8B-B14F-4D97-AF65-F5344CB8AC3E}">
        <p14:creationId xmlns:p14="http://schemas.microsoft.com/office/powerpoint/2010/main" val="683103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AE4436-EE81-4EE4-B2D5-D4789C3599C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84CB0441-0206-4427-80F7-F9B874BB0A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880477FB-EEE2-4653-8E29-AD29A7BA0CC3}"/>
              </a:ext>
            </a:extLst>
          </p:cNvPr>
          <p:cNvSpPr>
            <a:spLocks noGrp="1"/>
          </p:cNvSpPr>
          <p:nvPr>
            <p:ph type="dt" sz="half" idx="10"/>
          </p:nvPr>
        </p:nvSpPr>
        <p:spPr/>
        <p:txBody>
          <a:bodyPr/>
          <a:lstStyle/>
          <a:p>
            <a:fld id="{9EAB9BB6-EBAA-4E73-B187-6B238E06E3F4}" type="datetimeFigureOut">
              <a:rPr lang="fr-FR" smtClean="0"/>
              <a:t>30/12/2019</a:t>
            </a:fld>
            <a:endParaRPr lang="fr-FR"/>
          </a:p>
        </p:txBody>
      </p:sp>
      <p:sp>
        <p:nvSpPr>
          <p:cNvPr id="5" name="Espace réservé du pied de page 4">
            <a:extLst>
              <a:ext uri="{FF2B5EF4-FFF2-40B4-BE49-F238E27FC236}">
                <a16:creationId xmlns:a16="http://schemas.microsoft.com/office/drawing/2014/main" id="{0380F45E-67EF-411D-BCF4-DE2F58717F8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52042C9-8CF9-4AF2-97EE-6E2A44BB5C1B}"/>
              </a:ext>
            </a:extLst>
          </p:cNvPr>
          <p:cNvSpPr>
            <a:spLocks noGrp="1"/>
          </p:cNvSpPr>
          <p:nvPr>
            <p:ph type="sldNum" sz="quarter" idx="12"/>
          </p:nvPr>
        </p:nvSpPr>
        <p:spPr/>
        <p:txBody>
          <a:bodyPr/>
          <a:lstStyle/>
          <a:p>
            <a:fld id="{98671D7C-B247-4D34-ABB2-4F8EFD0F91FA}" type="slidenum">
              <a:rPr lang="fr-FR" smtClean="0"/>
              <a:t>‹N°›</a:t>
            </a:fld>
            <a:endParaRPr lang="fr-FR"/>
          </a:p>
        </p:txBody>
      </p:sp>
    </p:spTree>
    <p:extLst>
      <p:ext uri="{BB962C8B-B14F-4D97-AF65-F5344CB8AC3E}">
        <p14:creationId xmlns:p14="http://schemas.microsoft.com/office/powerpoint/2010/main" val="3717487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4B287D-A3B7-4421-AE24-3FA7F843FB9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F4A14CA-2E37-4A1A-84BC-55C14139EE43}"/>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45BCDF5A-EB53-4784-A1CC-D4A5EF84D7B3}"/>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7B474933-1B0F-415D-85B7-472B8EC5DB34}"/>
              </a:ext>
            </a:extLst>
          </p:cNvPr>
          <p:cNvSpPr>
            <a:spLocks noGrp="1"/>
          </p:cNvSpPr>
          <p:nvPr>
            <p:ph type="dt" sz="half" idx="10"/>
          </p:nvPr>
        </p:nvSpPr>
        <p:spPr/>
        <p:txBody>
          <a:bodyPr/>
          <a:lstStyle/>
          <a:p>
            <a:fld id="{9EAB9BB6-EBAA-4E73-B187-6B238E06E3F4}" type="datetimeFigureOut">
              <a:rPr lang="fr-FR" smtClean="0"/>
              <a:t>30/12/2019</a:t>
            </a:fld>
            <a:endParaRPr lang="fr-FR"/>
          </a:p>
        </p:txBody>
      </p:sp>
      <p:sp>
        <p:nvSpPr>
          <p:cNvPr id="6" name="Espace réservé du pied de page 5">
            <a:extLst>
              <a:ext uri="{FF2B5EF4-FFF2-40B4-BE49-F238E27FC236}">
                <a16:creationId xmlns:a16="http://schemas.microsoft.com/office/drawing/2014/main" id="{AD6CE99D-0E76-4AEC-8118-6C48692B257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51F5656-3719-40E2-97BD-FB150726AC51}"/>
              </a:ext>
            </a:extLst>
          </p:cNvPr>
          <p:cNvSpPr>
            <a:spLocks noGrp="1"/>
          </p:cNvSpPr>
          <p:nvPr>
            <p:ph type="sldNum" sz="quarter" idx="12"/>
          </p:nvPr>
        </p:nvSpPr>
        <p:spPr/>
        <p:txBody>
          <a:bodyPr/>
          <a:lstStyle/>
          <a:p>
            <a:fld id="{98671D7C-B247-4D34-ABB2-4F8EFD0F91FA}" type="slidenum">
              <a:rPr lang="fr-FR" smtClean="0"/>
              <a:t>‹N°›</a:t>
            </a:fld>
            <a:endParaRPr lang="fr-FR"/>
          </a:p>
        </p:txBody>
      </p:sp>
    </p:spTree>
    <p:extLst>
      <p:ext uri="{BB962C8B-B14F-4D97-AF65-F5344CB8AC3E}">
        <p14:creationId xmlns:p14="http://schemas.microsoft.com/office/powerpoint/2010/main" val="4036977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3CDE71-ED7C-4FE8-8467-61C8697CB0E9}"/>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89EBB9D4-2B48-4C2A-AD90-82A70AB138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1173064B-566C-4AEA-9BBC-BE729560A278}"/>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42F0346-5E5B-4A78-8462-0465BF8824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5158CF2C-9958-4AD8-82B9-31A53834CD67}"/>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10DB92E-656B-4DF9-9D07-AF98504850E8}"/>
              </a:ext>
            </a:extLst>
          </p:cNvPr>
          <p:cNvSpPr>
            <a:spLocks noGrp="1"/>
          </p:cNvSpPr>
          <p:nvPr>
            <p:ph type="dt" sz="half" idx="10"/>
          </p:nvPr>
        </p:nvSpPr>
        <p:spPr/>
        <p:txBody>
          <a:bodyPr/>
          <a:lstStyle/>
          <a:p>
            <a:fld id="{9EAB9BB6-EBAA-4E73-B187-6B238E06E3F4}" type="datetimeFigureOut">
              <a:rPr lang="fr-FR" smtClean="0"/>
              <a:t>30/12/2019</a:t>
            </a:fld>
            <a:endParaRPr lang="fr-FR"/>
          </a:p>
        </p:txBody>
      </p:sp>
      <p:sp>
        <p:nvSpPr>
          <p:cNvPr id="8" name="Espace réservé du pied de page 7">
            <a:extLst>
              <a:ext uri="{FF2B5EF4-FFF2-40B4-BE49-F238E27FC236}">
                <a16:creationId xmlns:a16="http://schemas.microsoft.com/office/drawing/2014/main" id="{E49D5863-9D15-429C-8D7D-E88A4B8629B6}"/>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6E8AA463-298A-42CB-8CF9-3E3173055D7C}"/>
              </a:ext>
            </a:extLst>
          </p:cNvPr>
          <p:cNvSpPr>
            <a:spLocks noGrp="1"/>
          </p:cNvSpPr>
          <p:nvPr>
            <p:ph type="sldNum" sz="quarter" idx="12"/>
          </p:nvPr>
        </p:nvSpPr>
        <p:spPr/>
        <p:txBody>
          <a:bodyPr/>
          <a:lstStyle/>
          <a:p>
            <a:fld id="{98671D7C-B247-4D34-ABB2-4F8EFD0F91FA}" type="slidenum">
              <a:rPr lang="fr-FR" smtClean="0"/>
              <a:t>‹N°›</a:t>
            </a:fld>
            <a:endParaRPr lang="fr-FR"/>
          </a:p>
        </p:txBody>
      </p:sp>
    </p:spTree>
    <p:extLst>
      <p:ext uri="{BB962C8B-B14F-4D97-AF65-F5344CB8AC3E}">
        <p14:creationId xmlns:p14="http://schemas.microsoft.com/office/powerpoint/2010/main" val="33261511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B8B89A-7F63-4E6D-9F03-C8B502FC691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0A88BAA9-9D62-460B-8342-97B0E447643B}"/>
              </a:ext>
            </a:extLst>
          </p:cNvPr>
          <p:cNvSpPr>
            <a:spLocks noGrp="1"/>
          </p:cNvSpPr>
          <p:nvPr>
            <p:ph type="dt" sz="half" idx="10"/>
          </p:nvPr>
        </p:nvSpPr>
        <p:spPr/>
        <p:txBody>
          <a:bodyPr/>
          <a:lstStyle/>
          <a:p>
            <a:fld id="{9EAB9BB6-EBAA-4E73-B187-6B238E06E3F4}" type="datetimeFigureOut">
              <a:rPr lang="fr-FR" smtClean="0"/>
              <a:t>30/12/2019</a:t>
            </a:fld>
            <a:endParaRPr lang="fr-FR"/>
          </a:p>
        </p:txBody>
      </p:sp>
      <p:sp>
        <p:nvSpPr>
          <p:cNvPr id="4" name="Espace réservé du pied de page 3">
            <a:extLst>
              <a:ext uri="{FF2B5EF4-FFF2-40B4-BE49-F238E27FC236}">
                <a16:creationId xmlns:a16="http://schemas.microsoft.com/office/drawing/2014/main" id="{AF017EB5-B535-4D41-992C-F7475029BCD2}"/>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335E158C-E738-4267-A377-E5C4E0861F10}"/>
              </a:ext>
            </a:extLst>
          </p:cNvPr>
          <p:cNvSpPr>
            <a:spLocks noGrp="1"/>
          </p:cNvSpPr>
          <p:nvPr>
            <p:ph type="sldNum" sz="quarter" idx="12"/>
          </p:nvPr>
        </p:nvSpPr>
        <p:spPr/>
        <p:txBody>
          <a:bodyPr/>
          <a:lstStyle/>
          <a:p>
            <a:fld id="{98671D7C-B247-4D34-ABB2-4F8EFD0F91FA}" type="slidenum">
              <a:rPr lang="fr-FR" smtClean="0"/>
              <a:t>‹N°›</a:t>
            </a:fld>
            <a:endParaRPr lang="fr-FR"/>
          </a:p>
        </p:txBody>
      </p:sp>
    </p:spTree>
    <p:extLst>
      <p:ext uri="{BB962C8B-B14F-4D97-AF65-F5344CB8AC3E}">
        <p14:creationId xmlns:p14="http://schemas.microsoft.com/office/powerpoint/2010/main" val="7847513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3B86184-8AE7-461F-B37B-8D214418A60B}"/>
              </a:ext>
            </a:extLst>
          </p:cNvPr>
          <p:cNvSpPr>
            <a:spLocks noGrp="1"/>
          </p:cNvSpPr>
          <p:nvPr>
            <p:ph type="dt" sz="half" idx="10"/>
          </p:nvPr>
        </p:nvSpPr>
        <p:spPr/>
        <p:txBody>
          <a:bodyPr/>
          <a:lstStyle/>
          <a:p>
            <a:fld id="{9EAB9BB6-EBAA-4E73-B187-6B238E06E3F4}" type="datetimeFigureOut">
              <a:rPr lang="fr-FR" smtClean="0"/>
              <a:t>30/12/2019</a:t>
            </a:fld>
            <a:endParaRPr lang="fr-FR"/>
          </a:p>
        </p:txBody>
      </p:sp>
      <p:sp>
        <p:nvSpPr>
          <p:cNvPr id="3" name="Espace réservé du pied de page 2">
            <a:extLst>
              <a:ext uri="{FF2B5EF4-FFF2-40B4-BE49-F238E27FC236}">
                <a16:creationId xmlns:a16="http://schemas.microsoft.com/office/drawing/2014/main" id="{4BE9B126-A22E-4578-8022-C5FF1A8666D0}"/>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E491F94A-439B-4A4E-81C9-EA26A1EE9EF5}"/>
              </a:ext>
            </a:extLst>
          </p:cNvPr>
          <p:cNvSpPr>
            <a:spLocks noGrp="1"/>
          </p:cNvSpPr>
          <p:nvPr>
            <p:ph type="sldNum" sz="quarter" idx="12"/>
          </p:nvPr>
        </p:nvSpPr>
        <p:spPr/>
        <p:txBody>
          <a:bodyPr/>
          <a:lstStyle/>
          <a:p>
            <a:fld id="{98671D7C-B247-4D34-ABB2-4F8EFD0F91FA}" type="slidenum">
              <a:rPr lang="fr-FR" smtClean="0"/>
              <a:t>‹N°›</a:t>
            </a:fld>
            <a:endParaRPr lang="fr-FR"/>
          </a:p>
        </p:txBody>
      </p:sp>
    </p:spTree>
    <p:extLst>
      <p:ext uri="{BB962C8B-B14F-4D97-AF65-F5344CB8AC3E}">
        <p14:creationId xmlns:p14="http://schemas.microsoft.com/office/powerpoint/2010/main" val="34920079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401D00-A4F9-4300-92C3-D485572FF71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7637E76C-9C25-46F6-9251-87A17201B8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8B8DFDBF-58EC-4F3B-8D56-01394A7D5D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78AFCDCC-B53B-40CF-B98B-021825B6DF87}"/>
              </a:ext>
            </a:extLst>
          </p:cNvPr>
          <p:cNvSpPr>
            <a:spLocks noGrp="1"/>
          </p:cNvSpPr>
          <p:nvPr>
            <p:ph type="dt" sz="half" idx="10"/>
          </p:nvPr>
        </p:nvSpPr>
        <p:spPr/>
        <p:txBody>
          <a:bodyPr/>
          <a:lstStyle/>
          <a:p>
            <a:fld id="{9EAB9BB6-EBAA-4E73-B187-6B238E06E3F4}" type="datetimeFigureOut">
              <a:rPr lang="fr-FR" smtClean="0"/>
              <a:t>30/12/2019</a:t>
            </a:fld>
            <a:endParaRPr lang="fr-FR"/>
          </a:p>
        </p:txBody>
      </p:sp>
      <p:sp>
        <p:nvSpPr>
          <p:cNvPr id="6" name="Espace réservé du pied de page 5">
            <a:extLst>
              <a:ext uri="{FF2B5EF4-FFF2-40B4-BE49-F238E27FC236}">
                <a16:creationId xmlns:a16="http://schemas.microsoft.com/office/drawing/2014/main" id="{65045015-E35C-4A84-8E01-D142BA6481D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6FE12EF-D93B-440A-8236-70F879E25022}"/>
              </a:ext>
            </a:extLst>
          </p:cNvPr>
          <p:cNvSpPr>
            <a:spLocks noGrp="1"/>
          </p:cNvSpPr>
          <p:nvPr>
            <p:ph type="sldNum" sz="quarter" idx="12"/>
          </p:nvPr>
        </p:nvSpPr>
        <p:spPr/>
        <p:txBody>
          <a:bodyPr/>
          <a:lstStyle/>
          <a:p>
            <a:fld id="{98671D7C-B247-4D34-ABB2-4F8EFD0F91FA}" type="slidenum">
              <a:rPr lang="fr-FR" smtClean="0"/>
              <a:t>‹N°›</a:t>
            </a:fld>
            <a:endParaRPr lang="fr-FR"/>
          </a:p>
        </p:txBody>
      </p:sp>
    </p:spTree>
    <p:extLst>
      <p:ext uri="{BB962C8B-B14F-4D97-AF65-F5344CB8AC3E}">
        <p14:creationId xmlns:p14="http://schemas.microsoft.com/office/powerpoint/2010/main" val="2387556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7AC57E-3E91-48F2-A1D2-2AAFB000A34F}"/>
              </a:ext>
            </a:extLst>
          </p:cNvPr>
          <p:cNvSpPr>
            <a:spLocks noGrp="1"/>
          </p:cNvSpPr>
          <p:nvPr>
            <p:ph type="title"/>
          </p:nvPr>
        </p:nvSpPr>
        <p:spPr>
          <a:xfrm>
            <a:off x="838200" y="365125"/>
            <a:ext cx="10515600" cy="1325563"/>
          </a:xfrm>
          <a:prstGeom prst="rect">
            <a:avLst/>
          </a:prstGeom>
        </p:spPr>
        <p:txBody>
          <a:bodyPr/>
          <a:lstStyle/>
          <a:p>
            <a:r>
              <a:rPr lang="fr-FR"/>
              <a:t>Modifiez le style du titre</a:t>
            </a:r>
          </a:p>
        </p:txBody>
      </p:sp>
      <p:sp>
        <p:nvSpPr>
          <p:cNvPr id="3" name="Espace réservé du contenu 2">
            <a:extLst>
              <a:ext uri="{FF2B5EF4-FFF2-40B4-BE49-F238E27FC236}">
                <a16:creationId xmlns:a16="http://schemas.microsoft.com/office/drawing/2014/main" id="{D4CE2492-3F63-4680-8318-D2B783EF799C}"/>
              </a:ext>
            </a:extLst>
          </p:cNvPr>
          <p:cNvSpPr>
            <a:spLocks noGrp="1"/>
          </p:cNvSpPr>
          <p:nvPr>
            <p:ph idx="1"/>
          </p:nvPr>
        </p:nvSpPr>
        <p:spPr>
          <a:xfrm>
            <a:off x="838200" y="1825625"/>
            <a:ext cx="10515600" cy="4351338"/>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F15E40B-ACFA-4982-987F-F6B9D6B742CD}"/>
              </a:ext>
            </a:extLst>
          </p:cNvPr>
          <p:cNvSpPr>
            <a:spLocks noGrp="1"/>
          </p:cNvSpPr>
          <p:nvPr>
            <p:ph type="dt" sz="half" idx="10"/>
          </p:nvPr>
        </p:nvSpPr>
        <p:spPr>
          <a:xfrm>
            <a:off x="838200" y="6356350"/>
            <a:ext cx="2743200" cy="365125"/>
          </a:xfrm>
          <a:prstGeom prst="rect">
            <a:avLst/>
          </a:prstGeom>
        </p:spPr>
        <p:txBody>
          <a:bodyPr/>
          <a:lstStyle/>
          <a:p>
            <a:fld id="{4E970B69-0343-412C-B4C0-BDCB86503D8C}" type="datetimeFigureOut">
              <a:rPr lang="fr-FR" smtClean="0"/>
              <a:t>30/12/2019</a:t>
            </a:fld>
            <a:endParaRPr lang="fr-FR"/>
          </a:p>
        </p:txBody>
      </p:sp>
      <p:sp>
        <p:nvSpPr>
          <p:cNvPr id="5" name="Espace réservé du pied de page 4">
            <a:extLst>
              <a:ext uri="{FF2B5EF4-FFF2-40B4-BE49-F238E27FC236}">
                <a16:creationId xmlns:a16="http://schemas.microsoft.com/office/drawing/2014/main" id="{4CC71E8F-6529-4D14-AB7D-45D0DCCAB6C8}"/>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id="{27E821B3-0745-4CE7-8038-03649140C48C}"/>
              </a:ext>
            </a:extLst>
          </p:cNvPr>
          <p:cNvSpPr>
            <a:spLocks noGrp="1"/>
          </p:cNvSpPr>
          <p:nvPr>
            <p:ph type="sldNum" sz="quarter" idx="12"/>
          </p:nvPr>
        </p:nvSpPr>
        <p:spPr/>
        <p:txBody>
          <a:bodyPr/>
          <a:lstStyle/>
          <a:p>
            <a:fld id="{686433C3-2315-4262-A8DC-8A2428EACC4F}" type="slidenum">
              <a:rPr lang="fr-FR" smtClean="0"/>
              <a:t>‹N°›</a:t>
            </a:fld>
            <a:endParaRPr lang="fr-FR"/>
          </a:p>
        </p:txBody>
      </p:sp>
    </p:spTree>
    <p:extLst>
      <p:ext uri="{BB962C8B-B14F-4D97-AF65-F5344CB8AC3E}">
        <p14:creationId xmlns:p14="http://schemas.microsoft.com/office/powerpoint/2010/main" val="18325017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667730-C15A-40F3-908F-749BA2BC3EA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93E0F05D-701B-4B31-BC8F-8F8EB0471F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BB8D5080-4F5D-432F-8695-98A67AFBEA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57539104-77AE-4FEA-97F9-64BA2CDEEB93}"/>
              </a:ext>
            </a:extLst>
          </p:cNvPr>
          <p:cNvSpPr>
            <a:spLocks noGrp="1"/>
          </p:cNvSpPr>
          <p:nvPr>
            <p:ph type="dt" sz="half" idx="10"/>
          </p:nvPr>
        </p:nvSpPr>
        <p:spPr/>
        <p:txBody>
          <a:bodyPr/>
          <a:lstStyle/>
          <a:p>
            <a:fld id="{9EAB9BB6-EBAA-4E73-B187-6B238E06E3F4}" type="datetimeFigureOut">
              <a:rPr lang="fr-FR" smtClean="0"/>
              <a:t>30/12/2019</a:t>
            </a:fld>
            <a:endParaRPr lang="fr-FR"/>
          </a:p>
        </p:txBody>
      </p:sp>
      <p:sp>
        <p:nvSpPr>
          <p:cNvPr id="6" name="Espace réservé du pied de page 5">
            <a:extLst>
              <a:ext uri="{FF2B5EF4-FFF2-40B4-BE49-F238E27FC236}">
                <a16:creationId xmlns:a16="http://schemas.microsoft.com/office/drawing/2014/main" id="{2BD71D60-C93F-4F6B-8079-36CDB7B1587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3FEDB28-3271-419F-835C-BDE13B7353A9}"/>
              </a:ext>
            </a:extLst>
          </p:cNvPr>
          <p:cNvSpPr>
            <a:spLocks noGrp="1"/>
          </p:cNvSpPr>
          <p:nvPr>
            <p:ph type="sldNum" sz="quarter" idx="12"/>
          </p:nvPr>
        </p:nvSpPr>
        <p:spPr/>
        <p:txBody>
          <a:bodyPr/>
          <a:lstStyle/>
          <a:p>
            <a:fld id="{98671D7C-B247-4D34-ABB2-4F8EFD0F91FA}" type="slidenum">
              <a:rPr lang="fr-FR" smtClean="0"/>
              <a:t>‹N°›</a:t>
            </a:fld>
            <a:endParaRPr lang="fr-FR"/>
          </a:p>
        </p:txBody>
      </p:sp>
    </p:spTree>
    <p:extLst>
      <p:ext uri="{BB962C8B-B14F-4D97-AF65-F5344CB8AC3E}">
        <p14:creationId xmlns:p14="http://schemas.microsoft.com/office/powerpoint/2010/main" val="10568393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AF9EA2-69E6-4E53-AAE3-783392864D74}"/>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C8F76331-A60C-43A1-994E-F1E530734789}"/>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7F7CE3E-597D-4A3C-8BD8-5F42D58E52BF}"/>
              </a:ext>
            </a:extLst>
          </p:cNvPr>
          <p:cNvSpPr>
            <a:spLocks noGrp="1"/>
          </p:cNvSpPr>
          <p:nvPr>
            <p:ph type="dt" sz="half" idx="10"/>
          </p:nvPr>
        </p:nvSpPr>
        <p:spPr/>
        <p:txBody>
          <a:bodyPr/>
          <a:lstStyle/>
          <a:p>
            <a:fld id="{9EAB9BB6-EBAA-4E73-B187-6B238E06E3F4}" type="datetimeFigureOut">
              <a:rPr lang="fr-FR" smtClean="0"/>
              <a:t>30/12/2019</a:t>
            </a:fld>
            <a:endParaRPr lang="fr-FR"/>
          </a:p>
        </p:txBody>
      </p:sp>
      <p:sp>
        <p:nvSpPr>
          <p:cNvPr id="5" name="Espace réservé du pied de page 4">
            <a:extLst>
              <a:ext uri="{FF2B5EF4-FFF2-40B4-BE49-F238E27FC236}">
                <a16:creationId xmlns:a16="http://schemas.microsoft.com/office/drawing/2014/main" id="{0F43BBFF-C65C-48D3-8E5B-F1737F9A0EC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644086D-CB65-4712-8FDA-716FC4458F84}"/>
              </a:ext>
            </a:extLst>
          </p:cNvPr>
          <p:cNvSpPr>
            <a:spLocks noGrp="1"/>
          </p:cNvSpPr>
          <p:nvPr>
            <p:ph type="sldNum" sz="quarter" idx="12"/>
          </p:nvPr>
        </p:nvSpPr>
        <p:spPr/>
        <p:txBody>
          <a:bodyPr/>
          <a:lstStyle/>
          <a:p>
            <a:fld id="{98671D7C-B247-4D34-ABB2-4F8EFD0F91FA}" type="slidenum">
              <a:rPr lang="fr-FR" smtClean="0"/>
              <a:t>‹N°›</a:t>
            </a:fld>
            <a:endParaRPr lang="fr-FR"/>
          </a:p>
        </p:txBody>
      </p:sp>
    </p:spTree>
    <p:extLst>
      <p:ext uri="{BB962C8B-B14F-4D97-AF65-F5344CB8AC3E}">
        <p14:creationId xmlns:p14="http://schemas.microsoft.com/office/powerpoint/2010/main" val="15266741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9D0B9046-2204-4A1C-A726-A259D17D0186}"/>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E84BED5B-AEDF-4D0B-9381-4F4021564336}"/>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145BD6B-766B-4174-9EC9-9EB586458984}"/>
              </a:ext>
            </a:extLst>
          </p:cNvPr>
          <p:cNvSpPr>
            <a:spLocks noGrp="1"/>
          </p:cNvSpPr>
          <p:nvPr>
            <p:ph type="dt" sz="half" idx="10"/>
          </p:nvPr>
        </p:nvSpPr>
        <p:spPr/>
        <p:txBody>
          <a:bodyPr/>
          <a:lstStyle/>
          <a:p>
            <a:fld id="{9EAB9BB6-EBAA-4E73-B187-6B238E06E3F4}" type="datetimeFigureOut">
              <a:rPr lang="fr-FR" smtClean="0"/>
              <a:t>30/12/2019</a:t>
            </a:fld>
            <a:endParaRPr lang="fr-FR"/>
          </a:p>
        </p:txBody>
      </p:sp>
      <p:sp>
        <p:nvSpPr>
          <p:cNvPr id="5" name="Espace réservé du pied de page 4">
            <a:extLst>
              <a:ext uri="{FF2B5EF4-FFF2-40B4-BE49-F238E27FC236}">
                <a16:creationId xmlns:a16="http://schemas.microsoft.com/office/drawing/2014/main" id="{9C101201-C3A7-4E13-B3DA-7E5A991DEE4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CDD2731-BE61-4C2D-939D-147727B581EA}"/>
              </a:ext>
            </a:extLst>
          </p:cNvPr>
          <p:cNvSpPr>
            <a:spLocks noGrp="1"/>
          </p:cNvSpPr>
          <p:nvPr>
            <p:ph type="sldNum" sz="quarter" idx="12"/>
          </p:nvPr>
        </p:nvSpPr>
        <p:spPr/>
        <p:txBody>
          <a:bodyPr/>
          <a:lstStyle/>
          <a:p>
            <a:fld id="{98671D7C-B247-4D34-ABB2-4F8EFD0F91FA}" type="slidenum">
              <a:rPr lang="fr-FR" smtClean="0"/>
              <a:t>‹N°›</a:t>
            </a:fld>
            <a:endParaRPr lang="fr-FR"/>
          </a:p>
        </p:txBody>
      </p:sp>
    </p:spTree>
    <p:extLst>
      <p:ext uri="{BB962C8B-B14F-4D97-AF65-F5344CB8AC3E}">
        <p14:creationId xmlns:p14="http://schemas.microsoft.com/office/powerpoint/2010/main" val="2014002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DBD15C-CAD4-46EB-9638-8762B3DAFEAC}"/>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9C5E5B6-D05F-44C3-82EB-51520BF66B38}"/>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CCF00178-A887-403E-BF47-432E379DDFD1}"/>
              </a:ext>
            </a:extLst>
          </p:cNvPr>
          <p:cNvSpPr>
            <a:spLocks noGrp="1"/>
          </p:cNvSpPr>
          <p:nvPr>
            <p:ph type="dt" sz="half" idx="10"/>
          </p:nvPr>
        </p:nvSpPr>
        <p:spPr>
          <a:xfrm>
            <a:off x="838200" y="6356350"/>
            <a:ext cx="2743200" cy="365125"/>
          </a:xfrm>
          <a:prstGeom prst="rect">
            <a:avLst/>
          </a:prstGeom>
        </p:spPr>
        <p:txBody>
          <a:bodyPr/>
          <a:lstStyle/>
          <a:p>
            <a:fld id="{4E970B69-0343-412C-B4C0-BDCB86503D8C}" type="datetimeFigureOut">
              <a:rPr lang="fr-FR" smtClean="0"/>
              <a:t>30/12/2019</a:t>
            </a:fld>
            <a:endParaRPr lang="fr-FR"/>
          </a:p>
        </p:txBody>
      </p:sp>
      <p:sp>
        <p:nvSpPr>
          <p:cNvPr id="5" name="Espace réservé du pied de page 4">
            <a:extLst>
              <a:ext uri="{FF2B5EF4-FFF2-40B4-BE49-F238E27FC236}">
                <a16:creationId xmlns:a16="http://schemas.microsoft.com/office/drawing/2014/main" id="{5835D36C-D74C-4606-B4F6-5287D463CDC8}"/>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id="{3C9A3784-5C7F-4308-854B-E086C29CAF87}"/>
              </a:ext>
            </a:extLst>
          </p:cNvPr>
          <p:cNvSpPr>
            <a:spLocks noGrp="1"/>
          </p:cNvSpPr>
          <p:nvPr>
            <p:ph type="sldNum" sz="quarter" idx="12"/>
          </p:nvPr>
        </p:nvSpPr>
        <p:spPr/>
        <p:txBody>
          <a:bodyPr/>
          <a:lstStyle/>
          <a:p>
            <a:fld id="{686433C3-2315-4262-A8DC-8A2428EACC4F}" type="slidenum">
              <a:rPr lang="fr-FR" smtClean="0"/>
              <a:t>‹N°›</a:t>
            </a:fld>
            <a:endParaRPr lang="fr-FR"/>
          </a:p>
        </p:txBody>
      </p:sp>
    </p:spTree>
    <p:extLst>
      <p:ext uri="{BB962C8B-B14F-4D97-AF65-F5344CB8AC3E}">
        <p14:creationId xmlns:p14="http://schemas.microsoft.com/office/powerpoint/2010/main" val="1476982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5C224D-DB93-489E-93C9-3D659FB6B104}"/>
              </a:ext>
            </a:extLst>
          </p:cNvPr>
          <p:cNvSpPr>
            <a:spLocks noGrp="1"/>
          </p:cNvSpPr>
          <p:nvPr>
            <p:ph type="title"/>
          </p:nvPr>
        </p:nvSpPr>
        <p:spPr>
          <a:xfrm>
            <a:off x="838200" y="365125"/>
            <a:ext cx="10515600" cy="1325563"/>
          </a:xfrm>
          <a:prstGeom prst="rect">
            <a:avLst/>
          </a:prstGeom>
        </p:spPr>
        <p:txBody>
          <a:bodyPr/>
          <a:lstStyle/>
          <a:p>
            <a:r>
              <a:rPr lang="fr-FR"/>
              <a:t>Modifiez le style du titre</a:t>
            </a:r>
          </a:p>
        </p:txBody>
      </p:sp>
      <p:sp>
        <p:nvSpPr>
          <p:cNvPr id="3" name="Espace réservé du contenu 2">
            <a:extLst>
              <a:ext uri="{FF2B5EF4-FFF2-40B4-BE49-F238E27FC236}">
                <a16:creationId xmlns:a16="http://schemas.microsoft.com/office/drawing/2014/main" id="{78F1357D-CE89-47FB-8FCC-F64280EB2A49}"/>
              </a:ext>
            </a:extLst>
          </p:cNvPr>
          <p:cNvSpPr>
            <a:spLocks noGrp="1"/>
          </p:cNvSpPr>
          <p:nvPr>
            <p:ph sz="half" idx="1"/>
          </p:nvPr>
        </p:nvSpPr>
        <p:spPr>
          <a:xfrm>
            <a:off x="838200" y="1825625"/>
            <a:ext cx="5181600" cy="4351338"/>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2BF25BB3-19D3-4023-A325-A900E3B69366}"/>
              </a:ext>
            </a:extLst>
          </p:cNvPr>
          <p:cNvSpPr>
            <a:spLocks noGrp="1"/>
          </p:cNvSpPr>
          <p:nvPr>
            <p:ph sz="half" idx="2"/>
          </p:nvPr>
        </p:nvSpPr>
        <p:spPr>
          <a:xfrm>
            <a:off x="6172200" y="1825625"/>
            <a:ext cx="5181600" cy="4351338"/>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5F19C313-6F8B-4AA5-A99A-F0DDFBD0248D}"/>
              </a:ext>
            </a:extLst>
          </p:cNvPr>
          <p:cNvSpPr>
            <a:spLocks noGrp="1"/>
          </p:cNvSpPr>
          <p:nvPr>
            <p:ph type="dt" sz="half" idx="10"/>
          </p:nvPr>
        </p:nvSpPr>
        <p:spPr>
          <a:xfrm>
            <a:off x="838200" y="6356350"/>
            <a:ext cx="2743200" cy="365125"/>
          </a:xfrm>
          <a:prstGeom prst="rect">
            <a:avLst/>
          </a:prstGeom>
        </p:spPr>
        <p:txBody>
          <a:bodyPr/>
          <a:lstStyle/>
          <a:p>
            <a:fld id="{4E970B69-0343-412C-B4C0-BDCB86503D8C}" type="datetimeFigureOut">
              <a:rPr lang="fr-FR" smtClean="0"/>
              <a:t>30/12/2019</a:t>
            </a:fld>
            <a:endParaRPr lang="fr-FR"/>
          </a:p>
        </p:txBody>
      </p:sp>
      <p:sp>
        <p:nvSpPr>
          <p:cNvPr id="6" name="Espace réservé du pied de page 5">
            <a:extLst>
              <a:ext uri="{FF2B5EF4-FFF2-40B4-BE49-F238E27FC236}">
                <a16:creationId xmlns:a16="http://schemas.microsoft.com/office/drawing/2014/main" id="{18944F60-34FD-4927-B228-319A3E4598BF}"/>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a:extLst>
              <a:ext uri="{FF2B5EF4-FFF2-40B4-BE49-F238E27FC236}">
                <a16:creationId xmlns:a16="http://schemas.microsoft.com/office/drawing/2014/main" id="{1832ED9B-4432-4115-BC43-51DE5309D283}"/>
              </a:ext>
            </a:extLst>
          </p:cNvPr>
          <p:cNvSpPr>
            <a:spLocks noGrp="1"/>
          </p:cNvSpPr>
          <p:nvPr>
            <p:ph type="sldNum" sz="quarter" idx="12"/>
          </p:nvPr>
        </p:nvSpPr>
        <p:spPr/>
        <p:txBody>
          <a:bodyPr/>
          <a:lstStyle/>
          <a:p>
            <a:fld id="{686433C3-2315-4262-A8DC-8A2428EACC4F}" type="slidenum">
              <a:rPr lang="fr-FR" smtClean="0"/>
              <a:t>‹N°›</a:t>
            </a:fld>
            <a:endParaRPr lang="fr-FR"/>
          </a:p>
        </p:txBody>
      </p:sp>
    </p:spTree>
    <p:extLst>
      <p:ext uri="{BB962C8B-B14F-4D97-AF65-F5344CB8AC3E}">
        <p14:creationId xmlns:p14="http://schemas.microsoft.com/office/powerpoint/2010/main" val="2555954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7F457B-6FA2-41F1-9B6D-9EC1139DEC9E}"/>
              </a:ext>
            </a:extLst>
          </p:cNvPr>
          <p:cNvSpPr>
            <a:spLocks noGrp="1"/>
          </p:cNvSpPr>
          <p:nvPr>
            <p:ph type="title"/>
          </p:nvPr>
        </p:nvSpPr>
        <p:spPr>
          <a:xfrm>
            <a:off x="839788" y="365125"/>
            <a:ext cx="10515600" cy="1325563"/>
          </a:xfrm>
          <a:prstGeom prst="rect">
            <a:avLst/>
          </a:prstGeom>
        </p:spPr>
        <p:txBody>
          <a:bodyPr/>
          <a:lstStyle/>
          <a:p>
            <a:r>
              <a:rPr lang="fr-FR"/>
              <a:t>Modifiez le style du titre</a:t>
            </a:r>
          </a:p>
        </p:txBody>
      </p:sp>
      <p:sp>
        <p:nvSpPr>
          <p:cNvPr id="3" name="Espace réservé du texte 2">
            <a:extLst>
              <a:ext uri="{FF2B5EF4-FFF2-40B4-BE49-F238E27FC236}">
                <a16:creationId xmlns:a16="http://schemas.microsoft.com/office/drawing/2014/main" id="{4AAC6F36-C3F5-4C23-B119-22B725E4D545}"/>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ABF05B72-C4AA-4923-B27B-D427FD4D98FC}"/>
              </a:ext>
            </a:extLst>
          </p:cNvPr>
          <p:cNvSpPr>
            <a:spLocks noGrp="1"/>
          </p:cNvSpPr>
          <p:nvPr>
            <p:ph sz="half" idx="2"/>
          </p:nvPr>
        </p:nvSpPr>
        <p:spPr>
          <a:xfrm>
            <a:off x="839788" y="2505075"/>
            <a:ext cx="5157787" cy="3684588"/>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BFAB8672-32D0-4FB7-AD46-4416C6502C70}"/>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8FC9BA54-0663-43F9-AED3-692CA03CBAA8}"/>
              </a:ext>
            </a:extLst>
          </p:cNvPr>
          <p:cNvSpPr>
            <a:spLocks noGrp="1"/>
          </p:cNvSpPr>
          <p:nvPr>
            <p:ph sz="quarter" idx="4"/>
          </p:nvPr>
        </p:nvSpPr>
        <p:spPr>
          <a:xfrm>
            <a:off x="6172200" y="2505075"/>
            <a:ext cx="5183188" cy="3684588"/>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82A2699-3F2A-4635-BE0B-61F15A42949A}"/>
              </a:ext>
            </a:extLst>
          </p:cNvPr>
          <p:cNvSpPr>
            <a:spLocks noGrp="1"/>
          </p:cNvSpPr>
          <p:nvPr>
            <p:ph type="dt" sz="half" idx="10"/>
          </p:nvPr>
        </p:nvSpPr>
        <p:spPr>
          <a:xfrm>
            <a:off x="838200" y="6356350"/>
            <a:ext cx="2743200" cy="365125"/>
          </a:xfrm>
          <a:prstGeom prst="rect">
            <a:avLst/>
          </a:prstGeom>
        </p:spPr>
        <p:txBody>
          <a:bodyPr/>
          <a:lstStyle/>
          <a:p>
            <a:fld id="{4E970B69-0343-412C-B4C0-BDCB86503D8C}" type="datetimeFigureOut">
              <a:rPr lang="fr-FR" smtClean="0"/>
              <a:t>30/12/2019</a:t>
            </a:fld>
            <a:endParaRPr lang="fr-FR"/>
          </a:p>
        </p:txBody>
      </p:sp>
      <p:sp>
        <p:nvSpPr>
          <p:cNvPr id="8" name="Espace réservé du pied de page 7">
            <a:extLst>
              <a:ext uri="{FF2B5EF4-FFF2-40B4-BE49-F238E27FC236}">
                <a16:creationId xmlns:a16="http://schemas.microsoft.com/office/drawing/2014/main" id="{8F112D17-B149-4CB3-8C55-7876BB0A31D3}"/>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9" name="Espace réservé du numéro de diapositive 8">
            <a:extLst>
              <a:ext uri="{FF2B5EF4-FFF2-40B4-BE49-F238E27FC236}">
                <a16:creationId xmlns:a16="http://schemas.microsoft.com/office/drawing/2014/main" id="{FC51BF39-B18C-47E5-AD9C-1B19FB650A7B}"/>
              </a:ext>
            </a:extLst>
          </p:cNvPr>
          <p:cNvSpPr>
            <a:spLocks noGrp="1"/>
          </p:cNvSpPr>
          <p:nvPr>
            <p:ph type="sldNum" sz="quarter" idx="12"/>
          </p:nvPr>
        </p:nvSpPr>
        <p:spPr/>
        <p:txBody>
          <a:bodyPr/>
          <a:lstStyle/>
          <a:p>
            <a:fld id="{686433C3-2315-4262-A8DC-8A2428EACC4F}" type="slidenum">
              <a:rPr lang="fr-FR" smtClean="0"/>
              <a:t>‹N°›</a:t>
            </a:fld>
            <a:endParaRPr lang="fr-FR"/>
          </a:p>
        </p:txBody>
      </p:sp>
    </p:spTree>
    <p:extLst>
      <p:ext uri="{BB962C8B-B14F-4D97-AF65-F5344CB8AC3E}">
        <p14:creationId xmlns:p14="http://schemas.microsoft.com/office/powerpoint/2010/main" val="325252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64843F-6146-485E-AB7E-79736E9F8A3E}"/>
              </a:ext>
            </a:extLst>
          </p:cNvPr>
          <p:cNvSpPr>
            <a:spLocks noGrp="1"/>
          </p:cNvSpPr>
          <p:nvPr>
            <p:ph type="title"/>
          </p:nvPr>
        </p:nvSpPr>
        <p:spPr>
          <a:xfrm>
            <a:off x="838200" y="365125"/>
            <a:ext cx="10515600" cy="1325563"/>
          </a:xfrm>
          <a:prstGeom prst="rect">
            <a:avLst/>
          </a:prstGeom>
        </p:spPr>
        <p:txBody>
          <a:bodyPr/>
          <a:lstStyle/>
          <a:p>
            <a:r>
              <a:rPr lang="fr-FR"/>
              <a:t>Modifiez le style du titre</a:t>
            </a:r>
          </a:p>
        </p:txBody>
      </p:sp>
      <p:sp>
        <p:nvSpPr>
          <p:cNvPr id="3" name="Espace réservé de la date 2">
            <a:extLst>
              <a:ext uri="{FF2B5EF4-FFF2-40B4-BE49-F238E27FC236}">
                <a16:creationId xmlns:a16="http://schemas.microsoft.com/office/drawing/2014/main" id="{4871B3AB-6E05-4DB2-BBE5-E644DDCDC988}"/>
              </a:ext>
            </a:extLst>
          </p:cNvPr>
          <p:cNvSpPr>
            <a:spLocks noGrp="1"/>
          </p:cNvSpPr>
          <p:nvPr>
            <p:ph type="dt" sz="half" idx="10"/>
          </p:nvPr>
        </p:nvSpPr>
        <p:spPr>
          <a:xfrm>
            <a:off x="838200" y="6356350"/>
            <a:ext cx="2743200" cy="365125"/>
          </a:xfrm>
          <a:prstGeom prst="rect">
            <a:avLst/>
          </a:prstGeom>
        </p:spPr>
        <p:txBody>
          <a:bodyPr/>
          <a:lstStyle/>
          <a:p>
            <a:fld id="{4E970B69-0343-412C-B4C0-BDCB86503D8C}" type="datetimeFigureOut">
              <a:rPr lang="fr-FR" smtClean="0"/>
              <a:t>30/12/2019</a:t>
            </a:fld>
            <a:endParaRPr lang="fr-FR"/>
          </a:p>
        </p:txBody>
      </p:sp>
      <p:sp>
        <p:nvSpPr>
          <p:cNvPr id="4" name="Espace réservé du pied de page 3">
            <a:extLst>
              <a:ext uri="{FF2B5EF4-FFF2-40B4-BE49-F238E27FC236}">
                <a16:creationId xmlns:a16="http://schemas.microsoft.com/office/drawing/2014/main" id="{8DFF83C7-3949-4277-AAFF-02BB46DE2DB2}"/>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5" name="Espace réservé du numéro de diapositive 4">
            <a:extLst>
              <a:ext uri="{FF2B5EF4-FFF2-40B4-BE49-F238E27FC236}">
                <a16:creationId xmlns:a16="http://schemas.microsoft.com/office/drawing/2014/main" id="{1ACD12AC-71FE-4EB7-B036-52FE38045CD0}"/>
              </a:ext>
            </a:extLst>
          </p:cNvPr>
          <p:cNvSpPr>
            <a:spLocks noGrp="1"/>
          </p:cNvSpPr>
          <p:nvPr>
            <p:ph type="sldNum" sz="quarter" idx="12"/>
          </p:nvPr>
        </p:nvSpPr>
        <p:spPr/>
        <p:txBody>
          <a:bodyPr/>
          <a:lstStyle/>
          <a:p>
            <a:fld id="{686433C3-2315-4262-A8DC-8A2428EACC4F}" type="slidenum">
              <a:rPr lang="fr-FR" smtClean="0"/>
              <a:t>‹N°›</a:t>
            </a:fld>
            <a:endParaRPr lang="fr-FR"/>
          </a:p>
        </p:txBody>
      </p:sp>
    </p:spTree>
    <p:extLst>
      <p:ext uri="{BB962C8B-B14F-4D97-AF65-F5344CB8AC3E}">
        <p14:creationId xmlns:p14="http://schemas.microsoft.com/office/powerpoint/2010/main" val="906734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59F56D1-622D-4010-9B41-009BC131CB5C}"/>
              </a:ext>
            </a:extLst>
          </p:cNvPr>
          <p:cNvSpPr>
            <a:spLocks noGrp="1"/>
          </p:cNvSpPr>
          <p:nvPr>
            <p:ph type="dt" sz="half" idx="10"/>
          </p:nvPr>
        </p:nvSpPr>
        <p:spPr>
          <a:xfrm>
            <a:off x="838200" y="6356350"/>
            <a:ext cx="2743200" cy="365125"/>
          </a:xfrm>
          <a:prstGeom prst="rect">
            <a:avLst/>
          </a:prstGeom>
        </p:spPr>
        <p:txBody>
          <a:bodyPr/>
          <a:lstStyle/>
          <a:p>
            <a:fld id="{4E970B69-0343-412C-B4C0-BDCB86503D8C}" type="datetimeFigureOut">
              <a:rPr lang="fr-FR" smtClean="0"/>
              <a:t>30/12/2019</a:t>
            </a:fld>
            <a:endParaRPr lang="fr-FR"/>
          </a:p>
        </p:txBody>
      </p:sp>
      <p:sp>
        <p:nvSpPr>
          <p:cNvPr id="3" name="Espace réservé du pied de page 2">
            <a:extLst>
              <a:ext uri="{FF2B5EF4-FFF2-40B4-BE49-F238E27FC236}">
                <a16:creationId xmlns:a16="http://schemas.microsoft.com/office/drawing/2014/main" id="{556ED853-D354-476D-A8A9-92F994817B94}"/>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4" name="Espace réservé du numéro de diapositive 3">
            <a:extLst>
              <a:ext uri="{FF2B5EF4-FFF2-40B4-BE49-F238E27FC236}">
                <a16:creationId xmlns:a16="http://schemas.microsoft.com/office/drawing/2014/main" id="{14AE6EFC-9F60-4BFE-AFC6-E2ABC499A0B0}"/>
              </a:ext>
            </a:extLst>
          </p:cNvPr>
          <p:cNvSpPr>
            <a:spLocks noGrp="1"/>
          </p:cNvSpPr>
          <p:nvPr>
            <p:ph type="sldNum" sz="quarter" idx="12"/>
          </p:nvPr>
        </p:nvSpPr>
        <p:spPr/>
        <p:txBody>
          <a:bodyPr/>
          <a:lstStyle/>
          <a:p>
            <a:fld id="{686433C3-2315-4262-A8DC-8A2428EACC4F}" type="slidenum">
              <a:rPr lang="fr-FR" smtClean="0"/>
              <a:t>‹N°›</a:t>
            </a:fld>
            <a:endParaRPr lang="fr-FR"/>
          </a:p>
        </p:txBody>
      </p:sp>
    </p:spTree>
    <p:extLst>
      <p:ext uri="{BB962C8B-B14F-4D97-AF65-F5344CB8AC3E}">
        <p14:creationId xmlns:p14="http://schemas.microsoft.com/office/powerpoint/2010/main" val="1641970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D00996-A64C-4797-882B-6B6961BE1A3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1B1ABC89-7426-404E-BADD-239BCA7579D1}"/>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B692066-AC61-41F7-B3C5-E9B93BB83DC0}"/>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71F1F4DB-BD09-4C62-903D-06530659D3C4}"/>
              </a:ext>
            </a:extLst>
          </p:cNvPr>
          <p:cNvSpPr>
            <a:spLocks noGrp="1"/>
          </p:cNvSpPr>
          <p:nvPr>
            <p:ph type="dt" sz="half" idx="10"/>
          </p:nvPr>
        </p:nvSpPr>
        <p:spPr>
          <a:xfrm>
            <a:off x="838200" y="6356350"/>
            <a:ext cx="2743200" cy="365125"/>
          </a:xfrm>
          <a:prstGeom prst="rect">
            <a:avLst/>
          </a:prstGeom>
        </p:spPr>
        <p:txBody>
          <a:bodyPr/>
          <a:lstStyle/>
          <a:p>
            <a:fld id="{4E970B69-0343-412C-B4C0-BDCB86503D8C}" type="datetimeFigureOut">
              <a:rPr lang="fr-FR" smtClean="0"/>
              <a:t>30/12/2019</a:t>
            </a:fld>
            <a:endParaRPr lang="fr-FR"/>
          </a:p>
        </p:txBody>
      </p:sp>
      <p:sp>
        <p:nvSpPr>
          <p:cNvPr id="6" name="Espace réservé du pied de page 5">
            <a:extLst>
              <a:ext uri="{FF2B5EF4-FFF2-40B4-BE49-F238E27FC236}">
                <a16:creationId xmlns:a16="http://schemas.microsoft.com/office/drawing/2014/main" id="{2E93B2B5-A13B-489F-B3D9-5E00F07D50B0}"/>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a:extLst>
              <a:ext uri="{FF2B5EF4-FFF2-40B4-BE49-F238E27FC236}">
                <a16:creationId xmlns:a16="http://schemas.microsoft.com/office/drawing/2014/main" id="{5F546F76-CEB4-4EE4-B07B-6D813FF64059}"/>
              </a:ext>
            </a:extLst>
          </p:cNvPr>
          <p:cNvSpPr>
            <a:spLocks noGrp="1"/>
          </p:cNvSpPr>
          <p:nvPr>
            <p:ph type="sldNum" sz="quarter" idx="12"/>
          </p:nvPr>
        </p:nvSpPr>
        <p:spPr/>
        <p:txBody>
          <a:bodyPr/>
          <a:lstStyle/>
          <a:p>
            <a:fld id="{686433C3-2315-4262-A8DC-8A2428EACC4F}" type="slidenum">
              <a:rPr lang="fr-FR" smtClean="0"/>
              <a:t>‹N°›</a:t>
            </a:fld>
            <a:endParaRPr lang="fr-FR"/>
          </a:p>
        </p:txBody>
      </p:sp>
    </p:spTree>
    <p:extLst>
      <p:ext uri="{BB962C8B-B14F-4D97-AF65-F5344CB8AC3E}">
        <p14:creationId xmlns:p14="http://schemas.microsoft.com/office/powerpoint/2010/main" val="2619925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F811C1-B0F5-436B-AF3D-A917900FD4E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A99BA6D7-8832-472B-BE11-ABDB0802AF1B}"/>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B274F92-3BB8-4CE9-B0F5-319E33AE8179}"/>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BC62A423-986A-43C8-94EA-3CDCB2B0DDCD}"/>
              </a:ext>
            </a:extLst>
          </p:cNvPr>
          <p:cNvSpPr>
            <a:spLocks noGrp="1"/>
          </p:cNvSpPr>
          <p:nvPr>
            <p:ph type="dt" sz="half" idx="10"/>
          </p:nvPr>
        </p:nvSpPr>
        <p:spPr>
          <a:xfrm>
            <a:off x="838200" y="6356350"/>
            <a:ext cx="2743200" cy="365125"/>
          </a:xfrm>
          <a:prstGeom prst="rect">
            <a:avLst/>
          </a:prstGeom>
        </p:spPr>
        <p:txBody>
          <a:bodyPr/>
          <a:lstStyle/>
          <a:p>
            <a:fld id="{4E970B69-0343-412C-B4C0-BDCB86503D8C}" type="datetimeFigureOut">
              <a:rPr lang="fr-FR" smtClean="0"/>
              <a:t>30/12/2019</a:t>
            </a:fld>
            <a:endParaRPr lang="fr-FR"/>
          </a:p>
        </p:txBody>
      </p:sp>
      <p:sp>
        <p:nvSpPr>
          <p:cNvPr id="6" name="Espace réservé du pied de page 5">
            <a:extLst>
              <a:ext uri="{FF2B5EF4-FFF2-40B4-BE49-F238E27FC236}">
                <a16:creationId xmlns:a16="http://schemas.microsoft.com/office/drawing/2014/main" id="{B0EE6889-7B1D-459A-8118-4DF571B21E37}"/>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a:extLst>
              <a:ext uri="{FF2B5EF4-FFF2-40B4-BE49-F238E27FC236}">
                <a16:creationId xmlns:a16="http://schemas.microsoft.com/office/drawing/2014/main" id="{BE34F4D8-DFA8-43AE-918B-2C23ACF92A46}"/>
              </a:ext>
            </a:extLst>
          </p:cNvPr>
          <p:cNvSpPr>
            <a:spLocks noGrp="1"/>
          </p:cNvSpPr>
          <p:nvPr>
            <p:ph type="sldNum" sz="quarter" idx="12"/>
          </p:nvPr>
        </p:nvSpPr>
        <p:spPr/>
        <p:txBody>
          <a:bodyPr/>
          <a:lstStyle/>
          <a:p>
            <a:fld id="{686433C3-2315-4262-A8DC-8A2428EACC4F}" type="slidenum">
              <a:rPr lang="fr-FR" smtClean="0"/>
              <a:t>‹N°›</a:t>
            </a:fld>
            <a:endParaRPr lang="fr-FR"/>
          </a:p>
        </p:txBody>
      </p:sp>
    </p:spTree>
    <p:extLst>
      <p:ext uri="{BB962C8B-B14F-4D97-AF65-F5344CB8AC3E}">
        <p14:creationId xmlns:p14="http://schemas.microsoft.com/office/powerpoint/2010/main" val="40663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36CF25FB-67BD-48A0-9830-510E82925C72}"/>
              </a:ext>
            </a:extLst>
          </p:cNvPr>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6433C3-2315-4262-A8DC-8A2428EACC4F}" type="slidenum">
              <a:rPr lang="fr-FR" smtClean="0"/>
              <a:t>‹N°›</a:t>
            </a:fld>
            <a:endParaRPr lang="fr-FR"/>
          </a:p>
        </p:txBody>
      </p:sp>
      <p:sp>
        <p:nvSpPr>
          <p:cNvPr id="7" name="Rectangle 6">
            <a:extLst>
              <a:ext uri="{FF2B5EF4-FFF2-40B4-BE49-F238E27FC236}">
                <a16:creationId xmlns:a16="http://schemas.microsoft.com/office/drawing/2014/main" id="{386DB742-FC81-48B9-AB94-4749FCA19E6F}"/>
              </a:ext>
            </a:extLst>
          </p:cNvPr>
          <p:cNvSpPr/>
          <p:nvPr userDrawn="1"/>
        </p:nvSpPr>
        <p:spPr>
          <a:xfrm>
            <a:off x="0" y="0"/>
            <a:ext cx="2576945" cy="68580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a:extLst>
              <a:ext uri="{FF2B5EF4-FFF2-40B4-BE49-F238E27FC236}">
                <a16:creationId xmlns:a16="http://schemas.microsoft.com/office/drawing/2014/main" id="{24E03E7B-3BEF-485D-9206-949AC904B368}"/>
              </a:ext>
            </a:extLst>
          </p:cNvPr>
          <p:cNvSpPr txBox="1"/>
          <p:nvPr userDrawn="1"/>
        </p:nvSpPr>
        <p:spPr>
          <a:xfrm>
            <a:off x="0" y="0"/>
            <a:ext cx="2576945" cy="646331"/>
          </a:xfrm>
          <a:prstGeom prst="rect">
            <a:avLst/>
          </a:prstGeom>
          <a:noFill/>
        </p:spPr>
        <p:txBody>
          <a:bodyPr wrap="square" rtlCol="0">
            <a:spAutoFit/>
          </a:bodyPr>
          <a:lstStyle/>
          <a:p>
            <a:endParaRPr lang="fr-FR" dirty="0"/>
          </a:p>
          <a:p>
            <a:endParaRPr lang="fr-FR" dirty="0"/>
          </a:p>
        </p:txBody>
      </p:sp>
      <p:sp>
        <p:nvSpPr>
          <p:cNvPr id="12" name="ZoneTexte 11">
            <a:extLst>
              <a:ext uri="{FF2B5EF4-FFF2-40B4-BE49-F238E27FC236}">
                <a16:creationId xmlns:a16="http://schemas.microsoft.com/office/drawing/2014/main" id="{D73181FB-FFDA-466D-A9C1-86519AB5AEED}"/>
              </a:ext>
            </a:extLst>
          </p:cNvPr>
          <p:cNvSpPr txBox="1"/>
          <p:nvPr userDrawn="1"/>
        </p:nvSpPr>
        <p:spPr>
          <a:xfrm>
            <a:off x="0" y="0"/>
            <a:ext cx="2576945" cy="1231106"/>
          </a:xfrm>
          <a:prstGeom prst="rect">
            <a:avLst/>
          </a:prstGeom>
          <a:noFill/>
        </p:spPr>
        <p:txBody>
          <a:bodyPr wrap="square" rtlCol="0">
            <a:spAutoFit/>
          </a:bodyPr>
          <a:lstStyle/>
          <a:p>
            <a:pPr algn="ctr"/>
            <a:r>
              <a:rPr lang="fr-FR" sz="2000" b="1" dirty="0">
                <a:latin typeface="Cambria" panose="02040503050406030204" pitchFamily="18" charset="0"/>
              </a:rPr>
              <a:t>Plan de cours</a:t>
            </a:r>
          </a:p>
          <a:p>
            <a:endParaRPr lang="fr-FR" dirty="0">
              <a:latin typeface="Cambria" panose="02040503050406030204" pitchFamily="18" charset="0"/>
            </a:endParaRPr>
          </a:p>
          <a:p>
            <a:endParaRPr lang="fr-FR" dirty="0">
              <a:latin typeface="Cambria" panose="02040503050406030204" pitchFamily="18" charset="0"/>
            </a:endParaRPr>
          </a:p>
          <a:p>
            <a:pPr marL="0" indent="0">
              <a:buFont typeface="Wingdings" panose="05000000000000000000" pitchFamily="2" charset="2"/>
              <a:buNone/>
            </a:pPr>
            <a:endParaRPr lang="fr-FR" dirty="0">
              <a:latin typeface="Cambria" panose="02040503050406030204" pitchFamily="18" charset="0"/>
            </a:endParaRPr>
          </a:p>
        </p:txBody>
      </p:sp>
    </p:spTree>
    <p:extLst>
      <p:ext uri="{BB962C8B-B14F-4D97-AF65-F5344CB8AC3E}">
        <p14:creationId xmlns:p14="http://schemas.microsoft.com/office/powerpoint/2010/main" val="1135147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79926E4-C511-4777-A929-D3E6B6A2D5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4DDB489B-E56D-438B-B35A-01B39F6D38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1C3FEF5-2498-4428-8FD6-FBB6C8C301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AB9BB6-EBAA-4E73-B187-6B238E06E3F4}" type="datetimeFigureOut">
              <a:rPr lang="fr-FR" smtClean="0"/>
              <a:t>30/12/2019</a:t>
            </a:fld>
            <a:endParaRPr lang="fr-FR"/>
          </a:p>
        </p:txBody>
      </p:sp>
      <p:sp>
        <p:nvSpPr>
          <p:cNvPr id="5" name="Espace réservé du pied de page 4">
            <a:extLst>
              <a:ext uri="{FF2B5EF4-FFF2-40B4-BE49-F238E27FC236}">
                <a16:creationId xmlns:a16="http://schemas.microsoft.com/office/drawing/2014/main" id="{0E687299-AF62-4675-89B3-9D03CC31A9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C7BB9D8B-342C-4A1F-88D0-74720F7350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71D7C-B247-4D34-ABB2-4F8EFD0F91FA}" type="slidenum">
              <a:rPr lang="fr-FR" smtClean="0"/>
              <a:t>‹N°›</a:t>
            </a:fld>
            <a:endParaRPr lang="fr-FR"/>
          </a:p>
        </p:txBody>
      </p:sp>
      <p:sp>
        <p:nvSpPr>
          <p:cNvPr id="7" name="Rectangle 6">
            <a:extLst>
              <a:ext uri="{FF2B5EF4-FFF2-40B4-BE49-F238E27FC236}">
                <a16:creationId xmlns:a16="http://schemas.microsoft.com/office/drawing/2014/main" id="{FAD0F19F-D47A-4A0E-817D-89FE6C8F681B}"/>
              </a:ext>
            </a:extLst>
          </p:cNvPr>
          <p:cNvSpPr/>
          <p:nvPr userDrawn="1"/>
        </p:nvSpPr>
        <p:spPr>
          <a:xfrm>
            <a:off x="1" y="0"/>
            <a:ext cx="1778558" cy="68580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8BB6FA4F-EFF1-4ED5-9DA8-8DC018F7896B}"/>
              </a:ext>
            </a:extLst>
          </p:cNvPr>
          <p:cNvSpPr txBox="1"/>
          <p:nvPr userDrawn="1"/>
        </p:nvSpPr>
        <p:spPr>
          <a:xfrm>
            <a:off x="0" y="0"/>
            <a:ext cx="2576945" cy="646331"/>
          </a:xfrm>
          <a:prstGeom prst="rect">
            <a:avLst/>
          </a:prstGeom>
          <a:noFill/>
        </p:spPr>
        <p:txBody>
          <a:bodyPr wrap="square" rtlCol="0">
            <a:spAutoFit/>
          </a:bodyPr>
          <a:lstStyle/>
          <a:p>
            <a:endParaRPr lang="fr-FR" dirty="0"/>
          </a:p>
          <a:p>
            <a:endParaRPr lang="fr-FR" dirty="0"/>
          </a:p>
        </p:txBody>
      </p:sp>
      <p:sp>
        <p:nvSpPr>
          <p:cNvPr id="9" name="Rectangle 8">
            <a:extLst>
              <a:ext uri="{FF2B5EF4-FFF2-40B4-BE49-F238E27FC236}">
                <a16:creationId xmlns:a16="http://schemas.microsoft.com/office/drawing/2014/main" id="{FFE73593-E614-4B34-AA45-A6F2DA5718DC}"/>
              </a:ext>
            </a:extLst>
          </p:cNvPr>
          <p:cNvSpPr/>
          <p:nvPr userDrawn="1"/>
        </p:nvSpPr>
        <p:spPr>
          <a:xfrm>
            <a:off x="1" y="0"/>
            <a:ext cx="1778558" cy="68580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a:extLst>
              <a:ext uri="{FF2B5EF4-FFF2-40B4-BE49-F238E27FC236}">
                <a16:creationId xmlns:a16="http://schemas.microsoft.com/office/drawing/2014/main" id="{CED38ACD-E61D-45BA-9E06-B201566BD0BF}"/>
              </a:ext>
            </a:extLst>
          </p:cNvPr>
          <p:cNvSpPr txBox="1"/>
          <p:nvPr userDrawn="1"/>
        </p:nvSpPr>
        <p:spPr>
          <a:xfrm>
            <a:off x="0" y="0"/>
            <a:ext cx="2576945" cy="646331"/>
          </a:xfrm>
          <a:prstGeom prst="rect">
            <a:avLst/>
          </a:prstGeom>
          <a:noFill/>
        </p:spPr>
        <p:txBody>
          <a:bodyPr wrap="square" rtlCol="0">
            <a:spAutoFit/>
          </a:bodyPr>
          <a:lstStyle/>
          <a:p>
            <a:endParaRPr lang="fr-FR" dirty="0"/>
          </a:p>
          <a:p>
            <a:endParaRPr lang="fr-FR" dirty="0"/>
          </a:p>
        </p:txBody>
      </p:sp>
      <p:sp>
        <p:nvSpPr>
          <p:cNvPr id="11" name="ZoneTexte 10">
            <a:extLst>
              <a:ext uri="{FF2B5EF4-FFF2-40B4-BE49-F238E27FC236}">
                <a16:creationId xmlns:a16="http://schemas.microsoft.com/office/drawing/2014/main" id="{0381F969-0FC1-4FAC-BF7F-4F2E22EB9271}"/>
              </a:ext>
            </a:extLst>
          </p:cNvPr>
          <p:cNvSpPr txBox="1"/>
          <p:nvPr userDrawn="1"/>
        </p:nvSpPr>
        <p:spPr>
          <a:xfrm>
            <a:off x="21667" y="0"/>
            <a:ext cx="1778558" cy="6771084"/>
          </a:xfrm>
          <a:prstGeom prst="rect">
            <a:avLst/>
          </a:prstGeom>
          <a:noFill/>
        </p:spPr>
        <p:txBody>
          <a:bodyPr wrap="square" rtlCol="0">
            <a:spAutoFit/>
          </a:bodyPr>
          <a:lstStyle/>
          <a:p>
            <a:pPr algn="ctr"/>
            <a:r>
              <a:rPr lang="fr-FR" sz="2000" b="1" dirty="0">
                <a:latin typeface="Cambria" panose="02040503050406030204" pitchFamily="18" charset="0"/>
              </a:rPr>
              <a:t>Plan de cours</a:t>
            </a:r>
          </a:p>
          <a:p>
            <a:endParaRPr lang="fr-FR" dirty="0">
              <a:latin typeface="Cambria" panose="02040503050406030204" pitchFamily="18" charset="0"/>
            </a:endParaRPr>
          </a:p>
          <a:p>
            <a:endParaRPr lang="fr-FR" dirty="0">
              <a:latin typeface="Cambria" panose="02040503050406030204" pitchFamily="18" charset="0"/>
            </a:endParaRPr>
          </a:p>
          <a:p>
            <a:pPr marL="285750" indent="-285750">
              <a:buFont typeface="Wingdings" panose="05000000000000000000" pitchFamily="2" charset="2"/>
              <a:buChar char="q"/>
            </a:pPr>
            <a:r>
              <a:rPr lang="fr-FR" dirty="0" err="1">
                <a:latin typeface="Cambria" panose="02040503050406030204" pitchFamily="18" charset="0"/>
              </a:rPr>
              <a:t>Recaps</a:t>
            </a:r>
            <a:endParaRPr lang="fr-FR" dirty="0">
              <a:latin typeface="Cambria" panose="02040503050406030204" pitchFamily="18" charset="0"/>
            </a:endParaRPr>
          </a:p>
          <a:p>
            <a:pPr marL="285750" indent="-285750">
              <a:buFont typeface="Wingdings" panose="05000000000000000000" pitchFamily="2" charset="2"/>
              <a:buChar char="q"/>
            </a:pPr>
            <a:endParaRPr lang="fr-FR" dirty="0">
              <a:latin typeface="Cambria" panose="02040503050406030204" pitchFamily="18" charset="0"/>
            </a:endParaRPr>
          </a:p>
          <a:p>
            <a:pPr marL="285750" indent="-285750">
              <a:buFont typeface="Wingdings" panose="05000000000000000000" pitchFamily="2" charset="2"/>
              <a:buChar char="q"/>
            </a:pPr>
            <a:endParaRPr lang="fr-FR" dirty="0">
              <a:latin typeface="Cambria" panose="02040503050406030204" pitchFamily="18" charset="0"/>
            </a:endParaRPr>
          </a:p>
          <a:p>
            <a:pPr marL="285750" indent="-285750">
              <a:buFont typeface="Wingdings" panose="05000000000000000000" pitchFamily="2" charset="2"/>
              <a:buChar char="q"/>
            </a:pPr>
            <a:r>
              <a:rPr lang="fr-FR" dirty="0">
                <a:latin typeface="Cambria" panose="02040503050406030204" pitchFamily="18" charset="0"/>
              </a:rPr>
              <a:t>Les </a:t>
            </a:r>
            <a:r>
              <a:rPr lang="fr-FR" dirty="0" err="1">
                <a:latin typeface="Cambria" panose="02040503050406030204" pitchFamily="18" charset="0"/>
              </a:rPr>
              <a:t>Props</a:t>
            </a:r>
            <a:endParaRPr lang="fr-FR" dirty="0">
              <a:latin typeface="Cambria" panose="02040503050406030204" pitchFamily="18" charset="0"/>
            </a:endParaRPr>
          </a:p>
          <a:p>
            <a:pPr marL="285750" indent="-285750">
              <a:buFont typeface="Wingdings" panose="05000000000000000000" pitchFamily="2" charset="2"/>
              <a:buChar char="q"/>
            </a:pPr>
            <a:endParaRPr lang="fr-FR" dirty="0">
              <a:latin typeface="Cambria" panose="02040503050406030204" pitchFamily="18" charset="0"/>
            </a:endParaRPr>
          </a:p>
          <a:p>
            <a:pPr marL="0" indent="0">
              <a:buFont typeface="Wingdings" panose="05000000000000000000" pitchFamily="2" charset="2"/>
              <a:buNone/>
            </a:pPr>
            <a:endParaRPr lang="fr-FR" dirty="0">
              <a:latin typeface="Cambria" panose="02040503050406030204" pitchFamily="18" charset="0"/>
            </a:endParaRPr>
          </a:p>
          <a:p>
            <a:pPr marL="285750" indent="-285750">
              <a:buFont typeface="Wingdings" panose="05000000000000000000" pitchFamily="2" charset="2"/>
              <a:buChar char="q"/>
            </a:pPr>
            <a:r>
              <a:rPr lang="fr-FR" dirty="0">
                <a:latin typeface="Cambria" panose="02040503050406030204" pitchFamily="18" charset="0"/>
              </a:rPr>
              <a:t>Exo Parcours</a:t>
            </a:r>
          </a:p>
          <a:p>
            <a:pPr marL="0" indent="0">
              <a:buFont typeface="Wingdings" panose="05000000000000000000" pitchFamily="2" charset="2"/>
              <a:buNone/>
            </a:pPr>
            <a:endParaRPr lang="fr-FR" dirty="0">
              <a:latin typeface="Cambria" panose="02040503050406030204" pitchFamily="18" charset="0"/>
            </a:endParaRPr>
          </a:p>
          <a:p>
            <a:pPr marL="0" indent="0">
              <a:buFont typeface="Wingdings" panose="05000000000000000000" pitchFamily="2" charset="2"/>
              <a:buNone/>
            </a:pPr>
            <a:endParaRPr lang="fr-FR" dirty="0">
              <a:latin typeface="Cambria" panose="02040503050406030204" pitchFamily="18" charset="0"/>
            </a:endParaRPr>
          </a:p>
          <a:p>
            <a:pPr marL="285750" indent="-285750">
              <a:buFont typeface="Wingdings" panose="05000000000000000000" pitchFamily="2" charset="2"/>
              <a:buChar char="q"/>
            </a:pPr>
            <a:r>
              <a:rPr lang="fr-FR" dirty="0">
                <a:latin typeface="Cambria" panose="02040503050406030204" pitchFamily="18" charset="0"/>
              </a:rPr>
              <a:t>Les Classes</a:t>
            </a:r>
          </a:p>
          <a:p>
            <a:pPr marL="285750" indent="-285750">
              <a:buFont typeface="Wingdings" panose="05000000000000000000" pitchFamily="2" charset="2"/>
              <a:buChar char="q"/>
            </a:pPr>
            <a:endParaRPr lang="fr-FR" dirty="0">
              <a:latin typeface="Cambria" panose="02040503050406030204" pitchFamily="18" charset="0"/>
            </a:endParaRPr>
          </a:p>
          <a:p>
            <a:pPr marL="285750" indent="-285750">
              <a:buFont typeface="Wingdings" panose="05000000000000000000" pitchFamily="2" charset="2"/>
              <a:buChar char="q"/>
            </a:pPr>
            <a:endParaRPr lang="fr-FR" dirty="0">
              <a:latin typeface="Cambria" panose="02040503050406030204" pitchFamily="18" charset="0"/>
            </a:endParaRPr>
          </a:p>
          <a:p>
            <a:pPr marL="285750" indent="-285750">
              <a:buFont typeface="Wingdings" panose="05000000000000000000" pitchFamily="2" charset="2"/>
              <a:buChar char="q"/>
            </a:pPr>
            <a:r>
              <a:rPr lang="fr-FR" dirty="0" err="1">
                <a:latin typeface="Cambria" panose="02040503050406030204" pitchFamily="18" charset="0"/>
              </a:rPr>
              <a:t>LifeCycle</a:t>
            </a:r>
            <a:endParaRPr lang="fr-FR" dirty="0">
              <a:latin typeface="Cambria" panose="02040503050406030204" pitchFamily="18" charset="0"/>
            </a:endParaRPr>
          </a:p>
          <a:p>
            <a:pPr marL="285750" indent="-285750">
              <a:buFont typeface="Wingdings" panose="05000000000000000000" pitchFamily="2" charset="2"/>
              <a:buChar char="q"/>
            </a:pPr>
            <a:endParaRPr lang="fr-FR" dirty="0">
              <a:latin typeface="Cambria" panose="02040503050406030204" pitchFamily="18" charset="0"/>
            </a:endParaRPr>
          </a:p>
          <a:p>
            <a:pPr marL="285750" indent="-285750">
              <a:buFont typeface="Wingdings" panose="05000000000000000000" pitchFamily="2" charset="2"/>
              <a:buChar char="q"/>
            </a:pPr>
            <a:endParaRPr lang="fr-FR" dirty="0">
              <a:latin typeface="Cambria" panose="02040503050406030204" pitchFamily="18" charset="0"/>
            </a:endParaRPr>
          </a:p>
          <a:p>
            <a:pPr marL="285750" indent="-285750">
              <a:buFont typeface="Wingdings" panose="05000000000000000000" pitchFamily="2" charset="2"/>
              <a:buChar char="q"/>
            </a:pPr>
            <a:r>
              <a:rPr lang="fr-FR" dirty="0">
                <a:latin typeface="Cambria" panose="02040503050406030204" pitchFamily="18" charset="0"/>
              </a:rPr>
              <a:t>Exo Crêpe</a:t>
            </a:r>
          </a:p>
          <a:p>
            <a:pPr marL="0" indent="0">
              <a:buFont typeface="Wingdings" panose="05000000000000000000" pitchFamily="2" charset="2"/>
              <a:buNone/>
            </a:pPr>
            <a:endParaRPr lang="fr-FR" dirty="0">
              <a:latin typeface="Cambria" panose="02040503050406030204" pitchFamily="18" charset="0"/>
            </a:endParaRPr>
          </a:p>
          <a:p>
            <a:pPr marL="285750" indent="-285750">
              <a:buFont typeface="Wingdings" panose="05000000000000000000" pitchFamily="2" charset="2"/>
              <a:buChar char="q"/>
            </a:pPr>
            <a:endParaRPr lang="fr-FR" dirty="0">
              <a:latin typeface="Cambria" panose="02040503050406030204" pitchFamily="18" charset="0"/>
            </a:endParaRPr>
          </a:p>
          <a:p>
            <a:pPr marL="0" indent="0">
              <a:buFont typeface="Wingdings" panose="05000000000000000000" pitchFamily="2" charset="2"/>
              <a:buNone/>
            </a:pPr>
            <a:endParaRPr lang="fr-FR" dirty="0">
              <a:latin typeface="Cambria" panose="02040503050406030204" pitchFamily="18" charset="0"/>
            </a:endParaRPr>
          </a:p>
          <a:p>
            <a:pPr marL="0" indent="0">
              <a:buFont typeface="Wingdings" panose="05000000000000000000" pitchFamily="2" charset="2"/>
              <a:buNone/>
            </a:pPr>
            <a:endParaRPr lang="fr-FR" dirty="0">
              <a:latin typeface="Cambria" panose="02040503050406030204" pitchFamily="18" charset="0"/>
            </a:endParaRPr>
          </a:p>
          <a:p>
            <a:pPr marL="285750" indent="-285750">
              <a:buFont typeface="Wingdings" panose="05000000000000000000" pitchFamily="2" charset="2"/>
              <a:buChar char="q"/>
            </a:pPr>
            <a:endParaRPr lang="fr-FR" dirty="0">
              <a:latin typeface="Cambria" panose="02040503050406030204" pitchFamily="18" charset="0"/>
            </a:endParaRPr>
          </a:p>
        </p:txBody>
      </p:sp>
    </p:spTree>
    <p:extLst>
      <p:ext uri="{BB962C8B-B14F-4D97-AF65-F5344CB8AC3E}">
        <p14:creationId xmlns:p14="http://schemas.microsoft.com/office/powerpoint/2010/main" val="99680385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36CF25FB-67BD-48A0-9830-510E82925C72}"/>
              </a:ext>
            </a:extLst>
          </p:cNvPr>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6433C3-2315-4262-A8DC-8A2428EACC4F}" type="slidenum">
              <a:rPr lang="fr-FR" smtClean="0"/>
              <a:t>‹N°›</a:t>
            </a:fld>
            <a:endParaRPr lang="fr-FR"/>
          </a:p>
        </p:txBody>
      </p:sp>
      <p:sp>
        <p:nvSpPr>
          <p:cNvPr id="7" name="Rectangle 6">
            <a:extLst>
              <a:ext uri="{FF2B5EF4-FFF2-40B4-BE49-F238E27FC236}">
                <a16:creationId xmlns:a16="http://schemas.microsoft.com/office/drawing/2014/main" id="{386DB742-FC81-48B9-AB94-4749FCA19E6F}"/>
              </a:ext>
            </a:extLst>
          </p:cNvPr>
          <p:cNvSpPr/>
          <p:nvPr userDrawn="1"/>
        </p:nvSpPr>
        <p:spPr>
          <a:xfrm>
            <a:off x="1" y="0"/>
            <a:ext cx="1778558" cy="68580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a:extLst>
              <a:ext uri="{FF2B5EF4-FFF2-40B4-BE49-F238E27FC236}">
                <a16:creationId xmlns:a16="http://schemas.microsoft.com/office/drawing/2014/main" id="{24E03E7B-3BEF-485D-9206-949AC904B368}"/>
              </a:ext>
            </a:extLst>
          </p:cNvPr>
          <p:cNvSpPr txBox="1"/>
          <p:nvPr userDrawn="1"/>
        </p:nvSpPr>
        <p:spPr>
          <a:xfrm>
            <a:off x="0" y="0"/>
            <a:ext cx="2576945" cy="646331"/>
          </a:xfrm>
          <a:prstGeom prst="rect">
            <a:avLst/>
          </a:prstGeom>
          <a:noFill/>
        </p:spPr>
        <p:txBody>
          <a:bodyPr wrap="square" rtlCol="0">
            <a:spAutoFit/>
          </a:bodyPr>
          <a:lstStyle/>
          <a:p>
            <a:endParaRPr lang="fr-FR" dirty="0"/>
          </a:p>
          <a:p>
            <a:endParaRPr lang="fr-FR" dirty="0"/>
          </a:p>
        </p:txBody>
      </p:sp>
      <p:sp>
        <p:nvSpPr>
          <p:cNvPr id="12" name="ZoneTexte 11">
            <a:extLst>
              <a:ext uri="{FF2B5EF4-FFF2-40B4-BE49-F238E27FC236}">
                <a16:creationId xmlns:a16="http://schemas.microsoft.com/office/drawing/2014/main" id="{D73181FB-FFDA-466D-A9C1-86519AB5AEED}"/>
              </a:ext>
            </a:extLst>
          </p:cNvPr>
          <p:cNvSpPr txBox="1"/>
          <p:nvPr userDrawn="1"/>
        </p:nvSpPr>
        <p:spPr>
          <a:xfrm>
            <a:off x="1" y="0"/>
            <a:ext cx="1778558" cy="7325082"/>
          </a:xfrm>
          <a:prstGeom prst="rect">
            <a:avLst/>
          </a:prstGeom>
          <a:noFill/>
        </p:spPr>
        <p:txBody>
          <a:bodyPr wrap="square" rtlCol="0">
            <a:spAutoFit/>
          </a:bodyPr>
          <a:lstStyle/>
          <a:p>
            <a:pPr algn="ctr"/>
            <a:r>
              <a:rPr lang="fr-FR" sz="2000" b="1" dirty="0">
                <a:latin typeface="Cambria" panose="02040503050406030204" pitchFamily="18" charset="0"/>
              </a:rPr>
              <a:t>Plan de cours</a:t>
            </a:r>
          </a:p>
          <a:p>
            <a:endParaRPr lang="fr-FR" dirty="0">
              <a:latin typeface="Cambria" panose="02040503050406030204" pitchFamily="18" charset="0"/>
            </a:endParaRPr>
          </a:p>
          <a:p>
            <a:endParaRPr lang="fr-FR" dirty="0">
              <a:latin typeface="Cambria" panose="02040503050406030204" pitchFamily="18" charset="0"/>
            </a:endParaRPr>
          </a:p>
          <a:p>
            <a:endParaRPr lang="fr-FR" dirty="0">
              <a:latin typeface="Cambria" panose="02040503050406030204" pitchFamily="18" charset="0"/>
            </a:endParaRPr>
          </a:p>
          <a:p>
            <a:pPr marL="285750" indent="-285750">
              <a:buFont typeface="Wingdings" panose="05000000000000000000" pitchFamily="2" charset="2"/>
              <a:buChar char="q"/>
            </a:pPr>
            <a:r>
              <a:rPr lang="fr-FR" dirty="0">
                <a:latin typeface="Cambria" panose="02040503050406030204" pitchFamily="18" charset="0"/>
              </a:rPr>
              <a:t>Passage de props</a:t>
            </a:r>
          </a:p>
          <a:p>
            <a:pPr marL="0" indent="0">
              <a:buFont typeface="Wingdings" panose="05000000000000000000" pitchFamily="2" charset="2"/>
              <a:buNone/>
            </a:pPr>
            <a:endParaRPr lang="fr-FR" dirty="0">
              <a:latin typeface="Cambria" panose="02040503050406030204" pitchFamily="18" charset="0"/>
            </a:endParaRPr>
          </a:p>
          <a:p>
            <a:pPr marL="0" indent="0">
              <a:buFont typeface="Wingdings" panose="05000000000000000000" pitchFamily="2" charset="2"/>
              <a:buNone/>
            </a:pPr>
            <a:endParaRPr lang="fr-FR" dirty="0">
              <a:latin typeface="Cambria" panose="02040503050406030204" pitchFamily="18" charset="0"/>
            </a:endParaRPr>
          </a:p>
          <a:p>
            <a:pPr marL="285750" indent="-285750">
              <a:buFont typeface="Wingdings" panose="05000000000000000000" pitchFamily="2" charset="2"/>
              <a:buChar char="q"/>
            </a:pPr>
            <a:r>
              <a:rPr lang="fr-FR" dirty="0">
                <a:latin typeface="Cambria" panose="02040503050406030204" pitchFamily="18" charset="0"/>
              </a:rPr>
              <a:t>State &amp; Event</a:t>
            </a:r>
          </a:p>
          <a:p>
            <a:pPr marL="0" indent="0">
              <a:buFont typeface="Wingdings" panose="05000000000000000000" pitchFamily="2" charset="2"/>
              <a:buNone/>
            </a:pPr>
            <a:endParaRPr lang="fr-FR" dirty="0">
              <a:latin typeface="Cambria" panose="02040503050406030204" pitchFamily="18" charset="0"/>
            </a:endParaRPr>
          </a:p>
          <a:p>
            <a:pPr marL="0" indent="0">
              <a:buFont typeface="Wingdings" panose="05000000000000000000" pitchFamily="2" charset="2"/>
              <a:buNone/>
            </a:pPr>
            <a:endParaRPr lang="fr-FR" dirty="0">
              <a:latin typeface="Cambria" panose="02040503050406030204" pitchFamily="18" charset="0"/>
            </a:endParaRPr>
          </a:p>
          <a:p>
            <a:pPr marL="285750" indent="-285750">
              <a:buFont typeface="Wingdings" panose="05000000000000000000" pitchFamily="2" charset="2"/>
              <a:buChar char="q"/>
            </a:pPr>
            <a:r>
              <a:rPr lang="fr-FR" dirty="0" err="1">
                <a:latin typeface="Cambria" panose="02040503050406030204" pitchFamily="18" charset="0"/>
              </a:rPr>
              <a:t>Redux</a:t>
            </a:r>
            <a:r>
              <a:rPr lang="fr-FR" dirty="0">
                <a:latin typeface="Cambria" panose="02040503050406030204" pitchFamily="18" charset="0"/>
              </a:rPr>
              <a:t> –</a:t>
            </a:r>
            <a:br>
              <a:rPr lang="fr-FR" dirty="0">
                <a:latin typeface="Cambria" panose="02040503050406030204" pitchFamily="18" charset="0"/>
              </a:rPr>
            </a:br>
            <a:r>
              <a:rPr lang="fr-FR" dirty="0">
                <a:latin typeface="Cambria" panose="02040503050406030204" pitchFamily="18" charset="0"/>
              </a:rPr>
              <a:t>Container</a:t>
            </a:r>
          </a:p>
          <a:p>
            <a:pPr marL="0" indent="0">
              <a:buFont typeface="Wingdings" panose="05000000000000000000" pitchFamily="2" charset="2"/>
              <a:buNone/>
            </a:pPr>
            <a:endParaRPr lang="fr-FR" dirty="0">
              <a:latin typeface="Cambria" panose="02040503050406030204" pitchFamily="18" charset="0"/>
            </a:endParaRPr>
          </a:p>
          <a:p>
            <a:pPr marL="0" indent="0">
              <a:buFont typeface="Wingdings" panose="05000000000000000000" pitchFamily="2" charset="2"/>
              <a:buNone/>
            </a:pPr>
            <a:endParaRPr lang="fr-FR" dirty="0">
              <a:latin typeface="Cambria" panose="02040503050406030204" pitchFamily="18" charset="0"/>
            </a:endParaRPr>
          </a:p>
          <a:p>
            <a:pPr marL="285750" indent="-285750">
              <a:buFont typeface="Wingdings" panose="05000000000000000000" pitchFamily="2" charset="2"/>
              <a:buChar char="q"/>
            </a:pPr>
            <a:r>
              <a:rPr lang="fr-FR" dirty="0" err="1">
                <a:latin typeface="Cambria" panose="02040503050406030204" pitchFamily="18" charset="0"/>
              </a:rPr>
              <a:t>Redux</a:t>
            </a:r>
            <a:r>
              <a:rPr lang="fr-FR" dirty="0">
                <a:latin typeface="Cambria" panose="02040503050406030204" pitchFamily="18" charset="0"/>
              </a:rPr>
              <a:t> –</a:t>
            </a:r>
            <a:br>
              <a:rPr lang="fr-FR" dirty="0">
                <a:latin typeface="Cambria" panose="02040503050406030204" pitchFamily="18" charset="0"/>
              </a:rPr>
            </a:br>
            <a:r>
              <a:rPr lang="fr-FR" dirty="0" err="1">
                <a:latin typeface="Cambria" panose="02040503050406030204" pitchFamily="18" charset="0"/>
              </a:rPr>
              <a:t>Reducer</a:t>
            </a:r>
            <a:endParaRPr lang="fr-FR" dirty="0">
              <a:latin typeface="Cambria" panose="02040503050406030204" pitchFamily="18" charset="0"/>
            </a:endParaRPr>
          </a:p>
          <a:p>
            <a:pPr marL="285750" indent="-285750">
              <a:buFont typeface="Wingdings" panose="05000000000000000000" pitchFamily="2" charset="2"/>
              <a:buChar char="q"/>
            </a:pPr>
            <a:endParaRPr lang="fr-FR" dirty="0">
              <a:latin typeface="Cambria" panose="02040503050406030204" pitchFamily="18" charset="0"/>
            </a:endParaRPr>
          </a:p>
          <a:p>
            <a:pPr marL="285750" indent="-285750">
              <a:buFont typeface="Wingdings" panose="05000000000000000000" pitchFamily="2" charset="2"/>
              <a:buChar char="q"/>
            </a:pPr>
            <a:endParaRPr lang="fr-FR" dirty="0">
              <a:latin typeface="Cambria" panose="020405030504060302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fr-FR" dirty="0" err="1">
                <a:latin typeface="Cambria" panose="02040503050406030204" pitchFamily="18" charset="0"/>
              </a:rPr>
              <a:t>Redux</a:t>
            </a:r>
            <a:r>
              <a:rPr lang="fr-FR" dirty="0">
                <a:latin typeface="Cambria" panose="02040503050406030204" pitchFamily="18" charset="0"/>
              </a:rPr>
              <a:t> –</a:t>
            </a:r>
            <a:br>
              <a:rPr lang="fr-FR" dirty="0">
                <a:latin typeface="Cambria" panose="02040503050406030204" pitchFamily="18" charset="0"/>
              </a:rPr>
            </a:br>
            <a:r>
              <a:rPr lang="fr-FR" dirty="0">
                <a:latin typeface="Cambria" panose="02040503050406030204" pitchFamily="18" charset="0"/>
              </a:rPr>
              <a:t>Action</a:t>
            </a:r>
          </a:p>
          <a:p>
            <a:pPr marL="285750" indent="-285750">
              <a:buFont typeface="Wingdings" panose="05000000000000000000" pitchFamily="2" charset="2"/>
              <a:buChar char="q"/>
            </a:pPr>
            <a:endParaRPr lang="fr-FR" dirty="0">
              <a:latin typeface="Cambria" panose="02040503050406030204" pitchFamily="18" charset="0"/>
            </a:endParaRPr>
          </a:p>
          <a:p>
            <a:pPr marL="0" indent="0">
              <a:buFont typeface="Wingdings" panose="05000000000000000000" pitchFamily="2" charset="2"/>
              <a:buNone/>
            </a:pPr>
            <a:endParaRPr lang="fr-FR" dirty="0">
              <a:latin typeface="Cambria" panose="02040503050406030204" pitchFamily="18" charset="0"/>
            </a:endParaRPr>
          </a:p>
          <a:p>
            <a:pPr marL="0" indent="0">
              <a:buFont typeface="Wingdings" panose="05000000000000000000" pitchFamily="2" charset="2"/>
              <a:buNone/>
            </a:pPr>
            <a:endParaRPr lang="fr-FR" dirty="0">
              <a:latin typeface="Cambria" panose="02040503050406030204" pitchFamily="18" charset="0"/>
            </a:endParaRPr>
          </a:p>
          <a:p>
            <a:pPr marL="285750" indent="-285750">
              <a:buFont typeface="Wingdings" panose="05000000000000000000" pitchFamily="2" charset="2"/>
              <a:buChar char="q"/>
            </a:pPr>
            <a:endParaRPr lang="fr-FR" dirty="0">
              <a:latin typeface="Cambria" panose="02040503050406030204" pitchFamily="18" charset="0"/>
            </a:endParaRPr>
          </a:p>
        </p:txBody>
      </p:sp>
    </p:spTree>
    <p:extLst>
      <p:ext uri="{BB962C8B-B14F-4D97-AF65-F5344CB8AC3E}">
        <p14:creationId xmlns:p14="http://schemas.microsoft.com/office/powerpoint/2010/main" val="741358461"/>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8.xml"/><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8.xml"/><Relationship Id="rId5" Type="http://schemas.openxmlformats.org/officeDocument/2006/relationships/image" Target="../media/image37.png"/><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8.xml"/><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8.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8.xml"/><Relationship Id="rId5" Type="http://schemas.openxmlformats.org/officeDocument/2006/relationships/image" Target="../media/image50.png"/><Relationship Id="rId4" Type="http://schemas.openxmlformats.org/officeDocument/2006/relationships/image" Target="../media/image49.png"/></Relationships>
</file>

<file path=ppt/slides/_rels/slide1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18.xml"/><Relationship Id="rId4" Type="http://schemas.openxmlformats.org/officeDocument/2006/relationships/image" Target="../media/image52.png"/></Relationships>
</file>

<file path=ppt/slides/_rels/slide1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46.png"/><Relationship Id="rId1" Type="http://schemas.openxmlformats.org/officeDocument/2006/relationships/slideLayout" Target="../slideLayouts/slideLayout18.xml"/><Relationship Id="rId4" Type="http://schemas.openxmlformats.org/officeDocument/2006/relationships/image" Target="../media/image54.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46.png"/><Relationship Id="rId1" Type="http://schemas.openxmlformats.org/officeDocument/2006/relationships/slideLayout" Target="../slideLayouts/slideLayout18.xml"/><Relationship Id="rId4" Type="http://schemas.openxmlformats.org/officeDocument/2006/relationships/image" Target="../media/image5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8.xml"/><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18.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8.xml"/><Relationship Id="rId5" Type="http://schemas.openxmlformats.org/officeDocument/2006/relationships/image" Target="../media/image29.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E2150F-4BFE-4D97-8F21-5A4463233BB2}"/>
              </a:ext>
            </a:extLst>
          </p:cNvPr>
          <p:cNvSpPr>
            <a:spLocks noGrp="1"/>
          </p:cNvSpPr>
          <p:nvPr>
            <p:ph type="ctrTitle" idx="4294967295"/>
          </p:nvPr>
        </p:nvSpPr>
        <p:spPr>
          <a:xfrm>
            <a:off x="2550160" y="0"/>
            <a:ext cx="9641840" cy="802640"/>
          </a:xfrm>
          <a:prstGeom prst="rect">
            <a:avLst/>
          </a:prstGeom>
        </p:spPr>
        <p:txBody>
          <a:bodyPr/>
          <a:lstStyle/>
          <a:p>
            <a:pPr algn="ctr"/>
            <a:r>
              <a:rPr lang="fr-FR" dirty="0">
                <a:latin typeface="Cambria" panose="02040503050406030204" pitchFamily="18" charset="0"/>
              </a:rPr>
              <a:t>J - 2</a:t>
            </a:r>
          </a:p>
        </p:txBody>
      </p:sp>
      <p:sp>
        <p:nvSpPr>
          <p:cNvPr id="3" name="Sous-titre 2">
            <a:extLst>
              <a:ext uri="{FF2B5EF4-FFF2-40B4-BE49-F238E27FC236}">
                <a16:creationId xmlns:a16="http://schemas.microsoft.com/office/drawing/2014/main" id="{E4C39BF9-6783-4B47-92E0-086B6996CCBC}"/>
              </a:ext>
            </a:extLst>
          </p:cNvPr>
          <p:cNvSpPr>
            <a:spLocks noGrp="1"/>
          </p:cNvSpPr>
          <p:nvPr>
            <p:ph type="subTitle" idx="4294967295"/>
          </p:nvPr>
        </p:nvSpPr>
        <p:spPr>
          <a:xfrm>
            <a:off x="2794000" y="1097279"/>
            <a:ext cx="9144000" cy="5553287"/>
          </a:xfrm>
          <a:prstGeom prst="rect">
            <a:avLst/>
          </a:prstGeom>
        </p:spPr>
        <p:txBody>
          <a:bodyPr/>
          <a:lstStyle/>
          <a:p>
            <a:r>
              <a:rPr lang="fr-FR" dirty="0"/>
              <a:t>Planning : </a:t>
            </a:r>
          </a:p>
          <a:p>
            <a:pPr lvl="1">
              <a:lnSpc>
                <a:spcPct val="200000"/>
              </a:lnSpc>
            </a:pPr>
            <a:r>
              <a:rPr lang="fr-FR" dirty="0"/>
              <a:t>Récap’</a:t>
            </a:r>
          </a:p>
          <a:p>
            <a:pPr lvl="1">
              <a:lnSpc>
                <a:spcPct val="200000"/>
              </a:lnSpc>
            </a:pPr>
            <a:r>
              <a:rPr lang="fr-FR" dirty="0"/>
              <a:t>Les </a:t>
            </a:r>
            <a:r>
              <a:rPr lang="fr-FR" dirty="0" err="1"/>
              <a:t>props</a:t>
            </a:r>
            <a:endParaRPr lang="fr-FR" dirty="0"/>
          </a:p>
          <a:p>
            <a:pPr lvl="1">
              <a:lnSpc>
                <a:spcPct val="200000"/>
              </a:lnSpc>
            </a:pPr>
            <a:r>
              <a:rPr lang="fr-FR" dirty="0"/>
              <a:t>Exo Parcours</a:t>
            </a:r>
          </a:p>
          <a:p>
            <a:pPr lvl="1">
              <a:lnSpc>
                <a:spcPct val="200000"/>
              </a:lnSpc>
            </a:pPr>
            <a:r>
              <a:rPr lang="fr-FR" dirty="0"/>
              <a:t>Introduction aux classes </a:t>
            </a:r>
            <a:r>
              <a:rPr lang="fr-FR" dirty="0" err="1"/>
              <a:t>React</a:t>
            </a:r>
            <a:endParaRPr lang="fr-FR" dirty="0"/>
          </a:p>
          <a:p>
            <a:pPr lvl="1">
              <a:lnSpc>
                <a:spcPct val="200000"/>
              </a:lnSpc>
            </a:pPr>
            <a:r>
              <a:rPr lang="fr-FR" dirty="0" err="1"/>
              <a:t>LifeCycle</a:t>
            </a:r>
            <a:r>
              <a:rPr lang="fr-FR" dirty="0"/>
              <a:t> </a:t>
            </a:r>
            <a:r>
              <a:rPr lang="fr-FR" dirty="0" err="1"/>
              <a:t>React</a:t>
            </a:r>
            <a:endParaRPr lang="fr-FR" dirty="0"/>
          </a:p>
          <a:p>
            <a:pPr lvl="1">
              <a:lnSpc>
                <a:spcPct val="200000"/>
              </a:lnSpc>
            </a:pPr>
            <a:r>
              <a:rPr lang="fr-FR" dirty="0" err="1"/>
              <a:t>LiveCode</a:t>
            </a:r>
            <a:r>
              <a:rPr lang="fr-FR" dirty="0"/>
              <a:t> Crêpe</a:t>
            </a:r>
          </a:p>
          <a:p>
            <a:pPr lvl="1">
              <a:lnSpc>
                <a:spcPct val="200000"/>
              </a:lnSpc>
            </a:pPr>
            <a:endParaRPr lang="fr-FR" dirty="0"/>
          </a:p>
        </p:txBody>
      </p:sp>
    </p:spTree>
    <p:extLst>
      <p:ext uri="{BB962C8B-B14F-4D97-AF65-F5344CB8AC3E}">
        <p14:creationId xmlns:p14="http://schemas.microsoft.com/office/powerpoint/2010/main" val="1558061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ZoneTexte 32">
            <a:extLst>
              <a:ext uri="{FF2B5EF4-FFF2-40B4-BE49-F238E27FC236}">
                <a16:creationId xmlns:a16="http://schemas.microsoft.com/office/drawing/2014/main" id="{225CFB8C-6797-436C-B565-52C106836CAC}"/>
              </a:ext>
            </a:extLst>
          </p:cNvPr>
          <p:cNvSpPr txBox="1"/>
          <p:nvPr/>
        </p:nvSpPr>
        <p:spPr>
          <a:xfrm>
            <a:off x="1781908" y="0"/>
            <a:ext cx="10410092" cy="461665"/>
          </a:xfrm>
          <a:prstGeom prst="rect">
            <a:avLst/>
          </a:prstGeom>
          <a:noFill/>
        </p:spPr>
        <p:txBody>
          <a:bodyPr wrap="square" rtlCol="0">
            <a:spAutoFit/>
          </a:bodyPr>
          <a:lstStyle/>
          <a:p>
            <a:pPr algn="ctr"/>
            <a:r>
              <a:rPr lang="fr-FR" sz="2400" b="1" dirty="0"/>
              <a:t>Le spread Opérateur – Paramètre </a:t>
            </a:r>
            <a:r>
              <a:rPr lang="fr-FR" sz="2400" b="1" dirty="0" err="1"/>
              <a:t>rest</a:t>
            </a:r>
            <a:endParaRPr lang="fr-FR" sz="2400" b="1" dirty="0"/>
          </a:p>
        </p:txBody>
      </p:sp>
      <p:pic>
        <p:nvPicPr>
          <p:cNvPr id="7" name="Image 6">
            <a:extLst>
              <a:ext uri="{FF2B5EF4-FFF2-40B4-BE49-F238E27FC236}">
                <a16:creationId xmlns:a16="http://schemas.microsoft.com/office/drawing/2014/main" id="{0E9AAA28-69CD-4824-89DB-A7350348A56E}"/>
              </a:ext>
            </a:extLst>
          </p:cNvPr>
          <p:cNvPicPr>
            <a:picLocks noChangeAspect="1"/>
          </p:cNvPicPr>
          <p:nvPr/>
        </p:nvPicPr>
        <p:blipFill>
          <a:blip r:embed="rId2"/>
          <a:stretch>
            <a:fillRect/>
          </a:stretch>
        </p:blipFill>
        <p:spPr>
          <a:xfrm>
            <a:off x="1781908" y="2238375"/>
            <a:ext cx="4791075" cy="1190625"/>
          </a:xfrm>
          <a:prstGeom prst="rect">
            <a:avLst/>
          </a:prstGeom>
        </p:spPr>
      </p:pic>
      <p:pic>
        <p:nvPicPr>
          <p:cNvPr id="9" name="Image 8">
            <a:extLst>
              <a:ext uri="{FF2B5EF4-FFF2-40B4-BE49-F238E27FC236}">
                <a16:creationId xmlns:a16="http://schemas.microsoft.com/office/drawing/2014/main" id="{799AC5F0-3D18-4AA9-A151-B93FFAA05362}"/>
              </a:ext>
            </a:extLst>
          </p:cNvPr>
          <p:cNvPicPr>
            <a:picLocks noChangeAspect="1"/>
          </p:cNvPicPr>
          <p:nvPr/>
        </p:nvPicPr>
        <p:blipFill>
          <a:blip r:embed="rId3"/>
          <a:stretch>
            <a:fillRect/>
          </a:stretch>
        </p:blipFill>
        <p:spPr>
          <a:xfrm>
            <a:off x="7492317" y="2238375"/>
            <a:ext cx="4699683" cy="2598265"/>
          </a:xfrm>
          <a:prstGeom prst="rect">
            <a:avLst/>
          </a:prstGeom>
        </p:spPr>
      </p:pic>
      <p:sp>
        <p:nvSpPr>
          <p:cNvPr id="11" name="ZoneTexte 10">
            <a:extLst>
              <a:ext uri="{FF2B5EF4-FFF2-40B4-BE49-F238E27FC236}">
                <a16:creationId xmlns:a16="http://schemas.microsoft.com/office/drawing/2014/main" id="{A9501299-F80D-4B13-8859-33477764029C}"/>
              </a:ext>
            </a:extLst>
          </p:cNvPr>
          <p:cNvSpPr txBox="1"/>
          <p:nvPr/>
        </p:nvSpPr>
        <p:spPr>
          <a:xfrm>
            <a:off x="1781908" y="1396314"/>
            <a:ext cx="4314092" cy="646331"/>
          </a:xfrm>
          <a:prstGeom prst="rect">
            <a:avLst/>
          </a:prstGeom>
          <a:noFill/>
        </p:spPr>
        <p:txBody>
          <a:bodyPr wrap="square" rtlCol="0">
            <a:spAutoFit/>
          </a:bodyPr>
          <a:lstStyle/>
          <a:p>
            <a:pPr marL="285750" indent="-285750">
              <a:buFont typeface="Arial" panose="020B0604020202020204" pitchFamily="34" charset="0"/>
              <a:buChar char="•"/>
            </a:pPr>
            <a:r>
              <a:rPr lang="fr-FR" dirty="0"/>
              <a:t>Le spread opérateur permet de descendre d’un niveau d’imbrication :</a:t>
            </a:r>
          </a:p>
        </p:txBody>
      </p:sp>
      <p:sp>
        <p:nvSpPr>
          <p:cNvPr id="16" name="ZoneTexte 15">
            <a:extLst>
              <a:ext uri="{FF2B5EF4-FFF2-40B4-BE49-F238E27FC236}">
                <a16:creationId xmlns:a16="http://schemas.microsoft.com/office/drawing/2014/main" id="{0B6AB27E-74CC-48EC-AD2E-68E4B12DDD01}"/>
              </a:ext>
            </a:extLst>
          </p:cNvPr>
          <p:cNvSpPr txBox="1"/>
          <p:nvPr/>
        </p:nvSpPr>
        <p:spPr>
          <a:xfrm>
            <a:off x="7492317" y="1396314"/>
            <a:ext cx="4314092" cy="369332"/>
          </a:xfrm>
          <a:prstGeom prst="rect">
            <a:avLst/>
          </a:prstGeom>
          <a:noFill/>
        </p:spPr>
        <p:txBody>
          <a:bodyPr wrap="square" rtlCol="0">
            <a:spAutoFit/>
          </a:bodyPr>
          <a:lstStyle/>
          <a:p>
            <a:pPr marL="285750" indent="-285750">
              <a:buFont typeface="Arial" panose="020B0604020202020204" pitchFamily="34" charset="0"/>
              <a:buChar char="•"/>
            </a:pPr>
            <a:r>
              <a:rPr lang="fr-FR" dirty="0"/>
              <a:t>Le paramètre </a:t>
            </a:r>
            <a:r>
              <a:rPr lang="fr-FR" dirty="0" err="1"/>
              <a:t>rest</a:t>
            </a:r>
            <a:r>
              <a:rPr lang="fr-FR" dirty="0"/>
              <a:t> permet de raccourcir</a:t>
            </a:r>
          </a:p>
        </p:txBody>
      </p:sp>
      <p:pic>
        <p:nvPicPr>
          <p:cNvPr id="12" name="Image 11">
            <a:extLst>
              <a:ext uri="{FF2B5EF4-FFF2-40B4-BE49-F238E27FC236}">
                <a16:creationId xmlns:a16="http://schemas.microsoft.com/office/drawing/2014/main" id="{8D709954-BF1F-4045-A294-FFAFF42B3F33}"/>
              </a:ext>
            </a:extLst>
          </p:cNvPr>
          <p:cNvPicPr>
            <a:picLocks noChangeAspect="1"/>
          </p:cNvPicPr>
          <p:nvPr/>
        </p:nvPicPr>
        <p:blipFill>
          <a:blip r:embed="rId4"/>
          <a:stretch>
            <a:fillRect/>
          </a:stretch>
        </p:blipFill>
        <p:spPr>
          <a:xfrm>
            <a:off x="1847808" y="5205710"/>
            <a:ext cx="5372100" cy="1638300"/>
          </a:xfrm>
          <a:prstGeom prst="rect">
            <a:avLst/>
          </a:prstGeom>
        </p:spPr>
      </p:pic>
      <p:sp>
        <p:nvSpPr>
          <p:cNvPr id="18" name="ZoneTexte 17">
            <a:extLst>
              <a:ext uri="{FF2B5EF4-FFF2-40B4-BE49-F238E27FC236}">
                <a16:creationId xmlns:a16="http://schemas.microsoft.com/office/drawing/2014/main" id="{0660195A-21A9-4ABE-B677-8F5FB7A8B5CF}"/>
              </a:ext>
            </a:extLst>
          </p:cNvPr>
          <p:cNvSpPr txBox="1"/>
          <p:nvPr/>
        </p:nvSpPr>
        <p:spPr>
          <a:xfrm>
            <a:off x="1784106" y="4353698"/>
            <a:ext cx="4314092" cy="646331"/>
          </a:xfrm>
          <a:prstGeom prst="rect">
            <a:avLst/>
          </a:prstGeom>
          <a:noFill/>
        </p:spPr>
        <p:txBody>
          <a:bodyPr wrap="square" rtlCol="0">
            <a:spAutoFit/>
          </a:bodyPr>
          <a:lstStyle/>
          <a:p>
            <a:pPr marL="285750" indent="-285750">
              <a:buFont typeface="Arial" panose="020B0604020202020204" pitchFamily="34" charset="0"/>
              <a:buChar char="•"/>
            </a:pPr>
            <a:r>
              <a:rPr lang="fr-FR" dirty="0"/>
              <a:t>Utilisation très fréquente dans notre future </a:t>
            </a:r>
            <a:r>
              <a:rPr lang="fr-FR" dirty="0" err="1"/>
              <a:t>reducer</a:t>
            </a:r>
            <a:r>
              <a:rPr lang="fr-FR" dirty="0"/>
              <a:t> :</a:t>
            </a:r>
          </a:p>
        </p:txBody>
      </p:sp>
      <p:sp>
        <p:nvSpPr>
          <p:cNvPr id="10" name="ZoneTexte 9">
            <a:extLst>
              <a:ext uri="{FF2B5EF4-FFF2-40B4-BE49-F238E27FC236}">
                <a16:creationId xmlns:a16="http://schemas.microsoft.com/office/drawing/2014/main" id="{98C95E09-86DA-44A6-B47E-3C808DFF65E4}"/>
              </a:ext>
            </a:extLst>
          </p:cNvPr>
          <p:cNvSpPr txBox="1"/>
          <p:nvPr/>
        </p:nvSpPr>
        <p:spPr>
          <a:xfrm>
            <a:off x="0" y="1483199"/>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Tree>
    <p:extLst>
      <p:ext uri="{BB962C8B-B14F-4D97-AF65-F5344CB8AC3E}">
        <p14:creationId xmlns:p14="http://schemas.microsoft.com/office/powerpoint/2010/main" val="4243646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ZoneTexte 13">
            <a:extLst>
              <a:ext uri="{FF2B5EF4-FFF2-40B4-BE49-F238E27FC236}">
                <a16:creationId xmlns:a16="http://schemas.microsoft.com/office/drawing/2014/main" id="{867D567D-0CE9-4E49-9340-F0268AE09782}"/>
              </a:ext>
            </a:extLst>
          </p:cNvPr>
          <p:cNvSpPr txBox="1"/>
          <p:nvPr/>
        </p:nvSpPr>
        <p:spPr>
          <a:xfrm>
            <a:off x="-44927" y="2313184"/>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pic>
        <p:nvPicPr>
          <p:cNvPr id="15" name="Image 14">
            <a:extLst>
              <a:ext uri="{FF2B5EF4-FFF2-40B4-BE49-F238E27FC236}">
                <a16:creationId xmlns:a16="http://schemas.microsoft.com/office/drawing/2014/main" id="{C2CAFAE5-A6EC-427C-9547-6AD3BD920238}"/>
              </a:ext>
            </a:extLst>
          </p:cNvPr>
          <p:cNvPicPr>
            <a:picLocks noChangeAspect="1"/>
          </p:cNvPicPr>
          <p:nvPr/>
        </p:nvPicPr>
        <p:blipFill>
          <a:blip r:embed="rId2"/>
          <a:stretch>
            <a:fillRect/>
          </a:stretch>
        </p:blipFill>
        <p:spPr>
          <a:xfrm>
            <a:off x="3739923" y="1433512"/>
            <a:ext cx="6715125" cy="3990975"/>
          </a:xfrm>
          <a:prstGeom prst="rect">
            <a:avLst/>
          </a:prstGeom>
        </p:spPr>
      </p:pic>
      <p:sp>
        <p:nvSpPr>
          <p:cNvPr id="16" name="ZoneTexte 15">
            <a:extLst>
              <a:ext uri="{FF2B5EF4-FFF2-40B4-BE49-F238E27FC236}">
                <a16:creationId xmlns:a16="http://schemas.microsoft.com/office/drawing/2014/main" id="{5AC1F870-676F-4217-8800-0743F6B77A7B}"/>
              </a:ext>
            </a:extLst>
          </p:cNvPr>
          <p:cNvSpPr txBox="1"/>
          <p:nvPr/>
        </p:nvSpPr>
        <p:spPr>
          <a:xfrm>
            <a:off x="1781908" y="0"/>
            <a:ext cx="10410092" cy="461665"/>
          </a:xfrm>
          <a:prstGeom prst="rect">
            <a:avLst/>
          </a:prstGeom>
          <a:noFill/>
        </p:spPr>
        <p:txBody>
          <a:bodyPr wrap="square" rtlCol="0">
            <a:spAutoFit/>
          </a:bodyPr>
          <a:lstStyle/>
          <a:p>
            <a:pPr algn="ctr"/>
            <a:r>
              <a:rPr lang="fr-FR" sz="2400" b="1" dirty="0" err="1"/>
              <a:t>Workout</a:t>
            </a:r>
            <a:r>
              <a:rPr lang="fr-FR" sz="2400" b="1" dirty="0"/>
              <a:t> Time</a:t>
            </a:r>
          </a:p>
        </p:txBody>
      </p:sp>
    </p:spTree>
    <p:extLst>
      <p:ext uri="{BB962C8B-B14F-4D97-AF65-F5344CB8AC3E}">
        <p14:creationId xmlns:p14="http://schemas.microsoft.com/office/powerpoint/2010/main" val="1933787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C598E565-A04E-4EF0-8797-B5103F1194B5}"/>
              </a:ext>
            </a:extLst>
          </p:cNvPr>
          <p:cNvPicPr>
            <a:picLocks noChangeAspect="1"/>
          </p:cNvPicPr>
          <p:nvPr/>
        </p:nvPicPr>
        <p:blipFill>
          <a:blip r:embed="rId2"/>
          <a:stretch>
            <a:fillRect/>
          </a:stretch>
        </p:blipFill>
        <p:spPr>
          <a:xfrm>
            <a:off x="1990725" y="1906162"/>
            <a:ext cx="4105275" cy="2514600"/>
          </a:xfrm>
          <a:prstGeom prst="rect">
            <a:avLst/>
          </a:prstGeom>
        </p:spPr>
      </p:pic>
      <p:pic>
        <p:nvPicPr>
          <p:cNvPr id="3" name="Image 2">
            <a:extLst>
              <a:ext uri="{FF2B5EF4-FFF2-40B4-BE49-F238E27FC236}">
                <a16:creationId xmlns:a16="http://schemas.microsoft.com/office/drawing/2014/main" id="{87902E86-EEB6-4B8A-8C98-1A9749CF745A}"/>
              </a:ext>
            </a:extLst>
          </p:cNvPr>
          <p:cNvPicPr>
            <a:picLocks noChangeAspect="1"/>
          </p:cNvPicPr>
          <p:nvPr/>
        </p:nvPicPr>
        <p:blipFill>
          <a:blip r:embed="rId3"/>
          <a:stretch>
            <a:fillRect/>
          </a:stretch>
        </p:blipFill>
        <p:spPr>
          <a:xfrm>
            <a:off x="5861013" y="2402390"/>
            <a:ext cx="3448050" cy="2514600"/>
          </a:xfrm>
          <a:prstGeom prst="rect">
            <a:avLst/>
          </a:prstGeom>
        </p:spPr>
      </p:pic>
      <p:pic>
        <p:nvPicPr>
          <p:cNvPr id="4" name="Image 3">
            <a:extLst>
              <a:ext uri="{FF2B5EF4-FFF2-40B4-BE49-F238E27FC236}">
                <a16:creationId xmlns:a16="http://schemas.microsoft.com/office/drawing/2014/main" id="{49679FD8-B4ED-4A7F-A87A-A7E8A784D3B6}"/>
              </a:ext>
            </a:extLst>
          </p:cNvPr>
          <p:cNvPicPr>
            <a:picLocks noChangeAspect="1"/>
          </p:cNvPicPr>
          <p:nvPr/>
        </p:nvPicPr>
        <p:blipFill>
          <a:blip r:embed="rId4"/>
          <a:stretch>
            <a:fillRect/>
          </a:stretch>
        </p:blipFill>
        <p:spPr>
          <a:xfrm>
            <a:off x="7360851" y="4213070"/>
            <a:ext cx="4495800" cy="1714500"/>
          </a:xfrm>
          <a:prstGeom prst="rect">
            <a:avLst/>
          </a:prstGeom>
        </p:spPr>
      </p:pic>
      <p:cxnSp>
        <p:nvCxnSpPr>
          <p:cNvPr id="6" name="Connecteur : en angle 5">
            <a:extLst>
              <a:ext uri="{FF2B5EF4-FFF2-40B4-BE49-F238E27FC236}">
                <a16:creationId xmlns:a16="http://schemas.microsoft.com/office/drawing/2014/main" id="{E7C51025-005D-4DB8-AE39-7177CE58FC17}"/>
              </a:ext>
            </a:extLst>
          </p:cNvPr>
          <p:cNvCxnSpPr/>
          <p:nvPr/>
        </p:nvCxnSpPr>
        <p:spPr>
          <a:xfrm rot="16200000" flipH="1">
            <a:off x="3690242" y="2187729"/>
            <a:ext cx="1895707" cy="535258"/>
          </a:xfrm>
          <a:prstGeom prst="bentConnector3">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7" name="Image 6">
            <a:extLst>
              <a:ext uri="{FF2B5EF4-FFF2-40B4-BE49-F238E27FC236}">
                <a16:creationId xmlns:a16="http://schemas.microsoft.com/office/drawing/2014/main" id="{BEDD7477-A939-4525-9553-B905D26C5D57}"/>
              </a:ext>
            </a:extLst>
          </p:cNvPr>
          <p:cNvPicPr>
            <a:picLocks noChangeAspect="1"/>
          </p:cNvPicPr>
          <p:nvPr/>
        </p:nvPicPr>
        <p:blipFill>
          <a:blip r:embed="rId5"/>
          <a:stretch>
            <a:fillRect/>
          </a:stretch>
        </p:blipFill>
        <p:spPr>
          <a:xfrm>
            <a:off x="1888273" y="935308"/>
            <a:ext cx="2895600" cy="514350"/>
          </a:xfrm>
          <a:prstGeom prst="rect">
            <a:avLst/>
          </a:prstGeom>
        </p:spPr>
      </p:pic>
      <p:cxnSp>
        <p:nvCxnSpPr>
          <p:cNvPr id="9" name="Connecteur : en angle 8">
            <a:extLst>
              <a:ext uri="{FF2B5EF4-FFF2-40B4-BE49-F238E27FC236}">
                <a16:creationId xmlns:a16="http://schemas.microsoft.com/office/drawing/2014/main" id="{F30955E6-31C2-45ED-A602-669EC75B004C}"/>
              </a:ext>
            </a:extLst>
          </p:cNvPr>
          <p:cNvCxnSpPr/>
          <p:nvPr/>
        </p:nvCxnSpPr>
        <p:spPr>
          <a:xfrm>
            <a:off x="5733288" y="3493008"/>
            <a:ext cx="1078992" cy="310896"/>
          </a:xfrm>
          <a:prstGeom prst="bentConnector3">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FA97FCAC-C942-4505-863D-9F881BD0904A}"/>
              </a:ext>
            </a:extLst>
          </p:cNvPr>
          <p:cNvCxnSpPr/>
          <p:nvPr/>
        </p:nvCxnSpPr>
        <p:spPr>
          <a:xfrm>
            <a:off x="8394192" y="3803904"/>
            <a:ext cx="996696" cy="40916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ZoneTexte 17">
            <a:extLst>
              <a:ext uri="{FF2B5EF4-FFF2-40B4-BE49-F238E27FC236}">
                <a16:creationId xmlns:a16="http://schemas.microsoft.com/office/drawing/2014/main" id="{71A4710C-E85A-438B-B765-3D89948ABD4E}"/>
              </a:ext>
            </a:extLst>
          </p:cNvPr>
          <p:cNvSpPr txBox="1"/>
          <p:nvPr/>
        </p:nvSpPr>
        <p:spPr>
          <a:xfrm>
            <a:off x="1781908" y="0"/>
            <a:ext cx="10410092" cy="461665"/>
          </a:xfrm>
          <a:prstGeom prst="rect">
            <a:avLst/>
          </a:prstGeom>
          <a:noFill/>
        </p:spPr>
        <p:txBody>
          <a:bodyPr wrap="square" rtlCol="0">
            <a:spAutoFit/>
          </a:bodyPr>
          <a:lstStyle/>
          <a:p>
            <a:pPr algn="ctr"/>
            <a:r>
              <a:rPr lang="fr-FR" sz="2400" b="1" dirty="0"/>
              <a:t>Problématique du passage de </a:t>
            </a:r>
            <a:r>
              <a:rPr lang="fr-FR" sz="2400" b="1" dirty="0" err="1"/>
              <a:t>props</a:t>
            </a:r>
            <a:r>
              <a:rPr lang="fr-FR" sz="2400" b="1" dirty="0"/>
              <a:t> dans les composant </a:t>
            </a:r>
            <a:r>
              <a:rPr lang="fr-FR" sz="2400" b="1" dirty="0" err="1"/>
              <a:t>stateLess</a:t>
            </a:r>
            <a:endParaRPr lang="fr-FR" sz="2400" b="1" dirty="0"/>
          </a:p>
        </p:txBody>
      </p:sp>
      <p:cxnSp>
        <p:nvCxnSpPr>
          <p:cNvPr id="20" name="Connecteur droit avec flèche 19">
            <a:extLst>
              <a:ext uri="{FF2B5EF4-FFF2-40B4-BE49-F238E27FC236}">
                <a16:creationId xmlns:a16="http://schemas.microsoft.com/office/drawing/2014/main" id="{643874CE-A33D-46E4-8F98-EAA1D649E684}"/>
              </a:ext>
            </a:extLst>
          </p:cNvPr>
          <p:cNvCxnSpPr/>
          <p:nvPr/>
        </p:nvCxnSpPr>
        <p:spPr>
          <a:xfrm>
            <a:off x="5554980" y="557912"/>
            <a:ext cx="5678424" cy="252374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ZoneTexte 20">
            <a:extLst>
              <a:ext uri="{FF2B5EF4-FFF2-40B4-BE49-F238E27FC236}">
                <a16:creationId xmlns:a16="http://schemas.microsoft.com/office/drawing/2014/main" id="{B88FA355-A3C3-497D-AACC-F1204F3D6BD4}"/>
              </a:ext>
            </a:extLst>
          </p:cNvPr>
          <p:cNvSpPr txBox="1"/>
          <p:nvPr/>
        </p:nvSpPr>
        <p:spPr>
          <a:xfrm>
            <a:off x="8284464" y="1303056"/>
            <a:ext cx="2212848" cy="374163"/>
          </a:xfrm>
          <a:prstGeom prst="rect">
            <a:avLst/>
          </a:prstGeom>
          <a:noFill/>
        </p:spPr>
        <p:txBody>
          <a:bodyPr wrap="square" rtlCol="0">
            <a:spAutoFit/>
          </a:bodyPr>
          <a:lstStyle/>
          <a:p>
            <a:r>
              <a:rPr lang="fr-FR" b="1" dirty="0"/>
              <a:t>Lecture seule</a:t>
            </a:r>
          </a:p>
        </p:txBody>
      </p:sp>
      <p:sp>
        <p:nvSpPr>
          <p:cNvPr id="22" name="ZoneTexte 21">
            <a:extLst>
              <a:ext uri="{FF2B5EF4-FFF2-40B4-BE49-F238E27FC236}">
                <a16:creationId xmlns:a16="http://schemas.microsoft.com/office/drawing/2014/main" id="{AC07D3D2-7A1B-40EB-A435-1C911C04592C}"/>
              </a:ext>
            </a:extLst>
          </p:cNvPr>
          <p:cNvSpPr txBox="1"/>
          <p:nvPr/>
        </p:nvSpPr>
        <p:spPr>
          <a:xfrm>
            <a:off x="1781908" y="5360965"/>
            <a:ext cx="5370126" cy="369332"/>
          </a:xfrm>
          <a:prstGeom prst="rect">
            <a:avLst/>
          </a:prstGeom>
          <a:noFill/>
        </p:spPr>
        <p:txBody>
          <a:bodyPr wrap="square" rtlCol="0">
            <a:spAutoFit/>
          </a:bodyPr>
          <a:lstStyle/>
          <a:p>
            <a:r>
              <a:rPr lang="fr-FR" b="1" dirty="0"/>
              <a:t>Composant </a:t>
            </a:r>
            <a:r>
              <a:rPr lang="fr-FR" b="1" dirty="0" err="1"/>
              <a:t>stateFull</a:t>
            </a:r>
            <a:r>
              <a:rPr lang="fr-FR" b="1" dirty="0"/>
              <a:t> = Composant </a:t>
            </a:r>
            <a:r>
              <a:rPr lang="fr-FR" b="1" dirty="0" err="1"/>
              <a:t>statLess</a:t>
            </a:r>
            <a:r>
              <a:rPr lang="fr-FR" b="1" dirty="0"/>
              <a:t> + state</a:t>
            </a:r>
          </a:p>
        </p:txBody>
      </p:sp>
      <p:sp>
        <p:nvSpPr>
          <p:cNvPr id="13" name="ZoneTexte 12">
            <a:extLst>
              <a:ext uri="{FF2B5EF4-FFF2-40B4-BE49-F238E27FC236}">
                <a16:creationId xmlns:a16="http://schemas.microsoft.com/office/drawing/2014/main" id="{858954FF-1A91-4941-B967-1E267BD51F07}"/>
              </a:ext>
            </a:extLst>
          </p:cNvPr>
          <p:cNvSpPr txBox="1"/>
          <p:nvPr/>
        </p:nvSpPr>
        <p:spPr>
          <a:xfrm>
            <a:off x="0" y="3139065"/>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Tree>
    <p:extLst>
      <p:ext uri="{BB962C8B-B14F-4D97-AF65-F5344CB8AC3E}">
        <p14:creationId xmlns:p14="http://schemas.microsoft.com/office/powerpoint/2010/main" val="3345658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 coins arrondis 9">
            <a:extLst>
              <a:ext uri="{FF2B5EF4-FFF2-40B4-BE49-F238E27FC236}">
                <a16:creationId xmlns:a16="http://schemas.microsoft.com/office/drawing/2014/main" id="{E79BF011-C85A-429A-987E-B4177FC8AA83}"/>
              </a:ext>
            </a:extLst>
          </p:cNvPr>
          <p:cNvSpPr/>
          <p:nvPr/>
        </p:nvSpPr>
        <p:spPr>
          <a:xfrm>
            <a:off x="1819656" y="740663"/>
            <a:ext cx="10341864" cy="2679193"/>
          </a:xfrm>
          <a:prstGeom prst="roundRect">
            <a:avLst>
              <a:gd name="adj" fmla="val 3321"/>
            </a:avLst>
          </a:prstGeom>
          <a:solidFill>
            <a:srgbClr val="0000FF">
              <a:alpha val="3803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a:extLst>
              <a:ext uri="{FF2B5EF4-FFF2-40B4-BE49-F238E27FC236}">
                <a16:creationId xmlns:a16="http://schemas.microsoft.com/office/drawing/2014/main" id="{71A4710C-E85A-438B-B765-3D89948ABD4E}"/>
              </a:ext>
            </a:extLst>
          </p:cNvPr>
          <p:cNvSpPr txBox="1"/>
          <p:nvPr/>
        </p:nvSpPr>
        <p:spPr>
          <a:xfrm>
            <a:off x="1781908" y="0"/>
            <a:ext cx="10410092" cy="461665"/>
          </a:xfrm>
          <a:prstGeom prst="rect">
            <a:avLst/>
          </a:prstGeom>
          <a:noFill/>
        </p:spPr>
        <p:txBody>
          <a:bodyPr wrap="square" rtlCol="0">
            <a:spAutoFit/>
          </a:bodyPr>
          <a:lstStyle/>
          <a:p>
            <a:pPr algn="ctr"/>
            <a:r>
              <a:rPr lang="fr-FR" sz="2400" b="1" dirty="0"/>
              <a:t>Création de class </a:t>
            </a:r>
            <a:r>
              <a:rPr lang="fr-FR" sz="2400" b="1" dirty="0" err="1"/>
              <a:t>react</a:t>
            </a:r>
            <a:endParaRPr lang="fr-FR" sz="2400" b="1" dirty="0"/>
          </a:p>
        </p:txBody>
      </p:sp>
      <p:pic>
        <p:nvPicPr>
          <p:cNvPr id="5" name="Image 4">
            <a:extLst>
              <a:ext uri="{FF2B5EF4-FFF2-40B4-BE49-F238E27FC236}">
                <a16:creationId xmlns:a16="http://schemas.microsoft.com/office/drawing/2014/main" id="{830E8D0C-43AC-4772-81F1-B53681573BC4}"/>
              </a:ext>
            </a:extLst>
          </p:cNvPr>
          <p:cNvPicPr>
            <a:picLocks noChangeAspect="1"/>
          </p:cNvPicPr>
          <p:nvPr/>
        </p:nvPicPr>
        <p:blipFill>
          <a:blip r:embed="rId2"/>
          <a:stretch>
            <a:fillRect/>
          </a:stretch>
        </p:blipFill>
        <p:spPr>
          <a:xfrm>
            <a:off x="1904571" y="805908"/>
            <a:ext cx="3594392" cy="2578487"/>
          </a:xfrm>
          <a:prstGeom prst="rect">
            <a:avLst/>
          </a:prstGeom>
        </p:spPr>
      </p:pic>
      <p:pic>
        <p:nvPicPr>
          <p:cNvPr id="8" name="Image 7">
            <a:extLst>
              <a:ext uri="{FF2B5EF4-FFF2-40B4-BE49-F238E27FC236}">
                <a16:creationId xmlns:a16="http://schemas.microsoft.com/office/drawing/2014/main" id="{168DE668-CAA4-4A04-A890-9E95AC92E275}"/>
              </a:ext>
            </a:extLst>
          </p:cNvPr>
          <p:cNvPicPr>
            <a:picLocks noChangeAspect="1"/>
          </p:cNvPicPr>
          <p:nvPr/>
        </p:nvPicPr>
        <p:blipFill>
          <a:blip r:embed="rId3"/>
          <a:stretch>
            <a:fillRect/>
          </a:stretch>
        </p:blipFill>
        <p:spPr>
          <a:xfrm>
            <a:off x="8957283" y="812280"/>
            <a:ext cx="3150943" cy="2572115"/>
          </a:xfrm>
          <a:prstGeom prst="rect">
            <a:avLst/>
          </a:prstGeom>
        </p:spPr>
      </p:pic>
      <p:sp>
        <p:nvSpPr>
          <p:cNvPr id="16" name="ZoneTexte 15">
            <a:extLst>
              <a:ext uri="{FF2B5EF4-FFF2-40B4-BE49-F238E27FC236}">
                <a16:creationId xmlns:a16="http://schemas.microsoft.com/office/drawing/2014/main" id="{031999B5-96B2-4915-9298-6B1727092D7D}"/>
              </a:ext>
            </a:extLst>
          </p:cNvPr>
          <p:cNvSpPr txBox="1"/>
          <p:nvPr/>
        </p:nvSpPr>
        <p:spPr>
          <a:xfrm>
            <a:off x="3611879" y="743015"/>
            <a:ext cx="2148631" cy="584775"/>
          </a:xfrm>
          <a:prstGeom prst="rect">
            <a:avLst/>
          </a:prstGeom>
          <a:noFill/>
        </p:spPr>
        <p:txBody>
          <a:bodyPr wrap="square" rtlCol="0">
            <a:spAutoFit/>
          </a:bodyPr>
          <a:lstStyle/>
          <a:p>
            <a:pPr algn="ctr"/>
            <a:r>
              <a:rPr lang="fr-FR" sz="1600" b="1" dirty="0"/>
              <a:t>JavaScript </a:t>
            </a:r>
            <a:r>
              <a:rPr lang="fr-FR" sz="1600" b="1" dirty="0" err="1"/>
              <a:t>Vanilla</a:t>
            </a:r>
            <a:r>
              <a:rPr lang="fr-FR" sz="1600" b="1" dirty="0"/>
              <a:t> ES2015 </a:t>
            </a:r>
          </a:p>
        </p:txBody>
      </p:sp>
      <p:sp>
        <p:nvSpPr>
          <p:cNvPr id="19" name="ZoneTexte 18">
            <a:extLst>
              <a:ext uri="{FF2B5EF4-FFF2-40B4-BE49-F238E27FC236}">
                <a16:creationId xmlns:a16="http://schemas.microsoft.com/office/drawing/2014/main" id="{3562BF63-D582-401F-AEB8-E8B8DDDED8C6}"/>
              </a:ext>
            </a:extLst>
          </p:cNvPr>
          <p:cNvSpPr txBox="1"/>
          <p:nvPr/>
        </p:nvSpPr>
        <p:spPr>
          <a:xfrm>
            <a:off x="10287429" y="776819"/>
            <a:ext cx="2148631" cy="584775"/>
          </a:xfrm>
          <a:prstGeom prst="rect">
            <a:avLst/>
          </a:prstGeom>
          <a:noFill/>
        </p:spPr>
        <p:txBody>
          <a:bodyPr wrap="square" rtlCol="0">
            <a:spAutoFit/>
          </a:bodyPr>
          <a:lstStyle/>
          <a:p>
            <a:pPr algn="ctr"/>
            <a:r>
              <a:rPr lang="fr-FR" sz="1600" b="1" dirty="0"/>
              <a:t>JavaScript </a:t>
            </a:r>
            <a:r>
              <a:rPr lang="fr-FR" sz="1600" b="1" dirty="0" err="1"/>
              <a:t>Vanilla</a:t>
            </a:r>
            <a:r>
              <a:rPr lang="fr-FR" sz="1600" b="1" dirty="0"/>
              <a:t> ES2015 + Babel </a:t>
            </a:r>
          </a:p>
        </p:txBody>
      </p:sp>
      <p:sp>
        <p:nvSpPr>
          <p:cNvPr id="11" name="Flèche : droite 10">
            <a:extLst>
              <a:ext uri="{FF2B5EF4-FFF2-40B4-BE49-F238E27FC236}">
                <a16:creationId xmlns:a16="http://schemas.microsoft.com/office/drawing/2014/main" id="{03333231-F35A-4B46-9C91-4E2AAEE43EEE}"/>
              </a:ext>
            </a:extLst>
          </p:cNvPr>
          <p:cNvSpPr/>
          <p:nvPr/>
        </p:nvSpPr>
        <p:spPr>
          <a:xfrm>
            <a:off x="5652651" y="1508319"/>
            <a:ext cx="3150943" cy="105156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23" name="ZoneTexte 22">
            <a:extLst>
              <a:ext uri="{FF2B5EF4-FFF2-40B4-BE49-F238E27FC236}">
                <a16:creationId xmlns:a16="http://schemas.microsoft.com/office/drawing/2014/main" id="{3E621481-4C59-404B-888F-581881BEA67C}"/>
              </a:ext>
            </a:extLst>
          </p:cNvPr>
          <p:cNvSpPr txBox="1"/>
          <p:nvPr/>
        </p:nvSpPr>
        <p:spPr>
          <a:xfrm>
            <a:off x="1819656" y="3455317"/>
            <a:ext cx="10410092" cy="461665"/>
          </a:xfrm>
          <a:prstGeom prst="rect">
            <a:avLst/>
          </a:prstGeom>
          <a:noFill/>
        </p:spPr>
        <p:txBody>
          <a:bodyPr wrap="square" rtlCol="0">
            <a:spAutoFit/>
          </a:bodyPr>
          <a:lstStyle/>
          <a:p>
            <a:pPr algn="ctr"/>
            <a:r>
              <a:rPr lang="fr-FR" sz="2400" b="1" dirty="0"/>
              <a:t>…que l’on étend à </a:t>
            </a:r>
            <a:r>
              <a:rPr lang="fr-FR" sz="2400" b="1" dirty="0" err="1"/>
              <a:t>React</a:t>
            </a:r>
            <a:endParaRPr lang="fr-FR" sz="2400" b="1" dirty="0"/>
          </a:p>
        </p:txBody>
      </p:sp>
      <p:sp>
        <p:nvSpPr>
          <p:cNvPr id="24" name="Rectangle : coins arrondis 23">
            <a:extLst>
              <a:ext uri="{FF2B5EF4-FFF2-40B4-BE49-F238E27FC236}">
                <a16:creationId xmlns:a16="http://schemas.microsoft.com/office/drawing/2014/main" id="{3C595E6B-B79A-46E5-8838-05DFEA48CF32}"/>
              </a:ext>
            </a:extLst>
          </p:cNvPr>
          <p:cNvSpPr/>
          <p:nvPr/>
        </p:nvSpPr>
        <p:spPr>
          <a:xfrm>
            <a:off x="1816022" y="3698855"/>
            <a:ext cx="3257783" cy="3118860"/>
          </a:xfrm>
          <a:prstGeom prst="roundRect">
            <a:avLst>
              <a:gd name="adj" fmla="val 3321"/>
            </a:avLst>
          </a:prstGeom>
          <a:solidFill>
            <a:srgbClr val="0000FF">
              <a:alpha val="3803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2" name="Image 11">
            <a:extLst>
              <a:ext uri="{FF2B5EF4-FFF2-40B4-BE49-F238E27FC236}">
                <a16:creationId xmlns:a16="http://schemas.microsoft.com/office/drawing/2014/main" id="{6BC7011F-DC56-4E7A-B704-FB2506366524}"/>
              </a:ext>
            </a:extLst>
          </p:cNvPr>
          <p:cNvPicPr>
            <a:picLocks noChangeAspect="1"/>
          </p:cNvPicPr>
          <p:nvPr/>
        </p:nvPicPr>
        <p:blipFill>
          <a:blip r:embed="rId4"/>
          <a:stretch>
            <a:fillRect/>
          </a:stretch>
        </p:blipFill>
        <p:spPr>
          <a:xfrm>
            <a:off x="1904571" y="3826395"/>
            <a:ext cx="3024500" cy="2903017"/>
          </a:xfrm>
          <a:prstGeom prst="rect">
            <a:avLst/>
          </a:prstGeom>
        </p:spPr>
      </p:pic>
      <p:sp>
        <p:nvSpPr>
          <p:cNvPr id="50" name="ZoneTexte 49">
            <a:extLst>
              <a:ext uri="{FF2B5EF4-FFF2-40B4-BE49-F238E27FC236}">
                <a16:creationId xmlns:a16="http://schemas.microsoft.com/office/drawing/2014/main" id="{ADEA3BCA-9C0F-4F52-885D-FD7504B7C3F7}"/>
              </a:ext>
            </a:extLst>
          </p:cNvPr>
          <p:cNvSpPr txBox="1"/>
          <p:nvPr/>
        </p:nvSpPr>
        <p:spPr>
          <a:xfrm>
            <a:off x="5158720" y="4096557"/>
            <a:ext cx="6719335" cy="254236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dirty="0"/>
              <a:t>Le state local est lié au composant il ne peut pas être </a:t>
            </a:r>
            <a:r>
              <a:rPr lang="fr-FR" dirty="0" err="1"/>
              <a:t>get</a:t>
            </a:r>
            <a:r>
              <a:rPr lang="fr-FR" dirty="0"/>
              <a:t>/set depuis d’autres composant</a:t>
            </a:r>
          </a:p>
          <a:p>
            <a:pPr marL="285750" indent="-285750">
              <a:lnSpc>
                <a:spcPct val="150000"/>
              </a:lnSpc>
              <a:buFont typeface="Arial" panose="020B0604020202020204" pitchFamily="34" charset="0"/>
              <a:buChar char="•"/>
            </a:pPr>
            <a:r>
              <a:rPr lang="fr-FR" dirty="0"/>
              <a:t>On le définit, au début de la classe, dans le constructeur. Une fois définit, on ne peux pas lui ajouter de nouveau item, uniquement modifier les items existants</a:t>
            </a:r>
          </a:p>
          <a:p>
            <a:pPr marL="285750" indent="-285750">
              <a:lnSpc>
                <a:spcPct val="150000"/>
              </a:lnSpc>
              <a:buFont typeface="Arial" panose="020B0604020202020204" pitchFamily="34" charset="0"/>
              <a:buChar char="•"/>
            </a:pPr>
            <a:r>
              <a:rPr lang="fr-FR" dirty="0"/>
              <a:t>On modifie avec la méthode </a:t>
            </a:r>
            <a:r>
              <a:rPr lang="fr-FR" dirty="0" err="1"/>
              <a:t>this.setState</a:t>
            </a:r>
            <a:r>
              <a:rPr lang="fr-FR" dirty="0"/>
              <a:t>() et on </a:t>
            </a:r>
            <a:r>
              <a:rPr lang="fr-FR" dirty="0" err="1"/>
              <a:t>get</a:t>
            </a:r>
            <a:r>
              <a:rPr lang="fr-FR" dirty="0"/>
              <a:t> avec </a:t>
            </a:r>
            <a:r>
              <a:rPr lang="fr-FR" dirty="0" err="1"/>
              <a:t>this.state</a:t>
            </a:r>
            <a:endParaRPr lang="fr-FR" dirty="0"/>
          </a:p>
        </p:txBody>
      </p:sp>
      <p:sp>
        <p:nvSpPr>
          <p:cNvPr id="51" name="Rectangle 50">
            <a:extLst>
              <a:ext uri="{FF2B5EF4-FFF2-40B4-BE49-F238E27FC236}">
                <a16:creationId xmlns:a16="http://schemas.microsoft.com/office/drawing/2014/main" id="{96E754B0-3DE0-4501-B0A1-ACB1149A2C95}"/>
              </a:ext>
            </a:extLst>
          </p:cNvPr>
          <p:cNvSpPr/>
          <p:nvPr/>
        </p:nvSpPr>
        <p:spPr>
          <a:xfrm>
            <a:off x="2899317" y="3849623"/>
            <a:ext cx="1906859" cy="21031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Rectangle 51">
            <a:extLst>
              <a:ext uri="{FF2B5EF4-FFF2-40B4-BE49-F238E27FC236}">
                <a16:creationId xmlns:a16="http://schemas.microsoft.com/office/drawing/2014/main" id="{7771ED5A-C69E-46C1-B64B-B6CA0BFEE784}"/>
              </a:ext>
            </a:extLst>
          </p:cNvPr>
          <p:cNvSpPr/>
          <p:nvPr/>
        </p:nvSpPr>
        <p:spPr>
          <a:xfrm>
            <a:off x="2083535" y="4860050"/>
            <a:ext cx="2753641" cy="16961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4" name="Connecteur droit avec flèche 53">
            <a:extLst>
              <a:ext uri="{FF2B5EF4-FFF2-40B4-BE49-F238E27FC236}">
                <a16:creationId xmlns:a16="http://schemas.microsoft.com/office/drawing/2014/main" id="{7AA507A0-413B-45CB-A056-5F25E2799A85}"/>
              </a:ext>
            </a:extLst>
          </p:cNvPr>
          <p:cNvCxnSpPr/>
          <p:nvPr/>
        </p:nvCxnSpPr>
        <p:spPr>
          <a:xfrm>
            <a:off x="3922776" y="4096557"/>
            <a:ext cx="0" cy="70404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95D350B7-2F08-4FB9-AB19-5B6F61EF0F0C}"/>
              </a:ext>
            </a:extLst>
          </p:cNvPr>
          <p:cNvSpPr txBox="1"/>
          <p:nvPr/>
        </p:nvSpPr>
        <p:spPr>
          <a:xfrm>
            <a:off x="0" y="3139065"/>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Tree>
    <p:extLst>
      <p:ext uri="{BB962C8B-B14F-4D97-AF65-F5344CB8AC3E}">
        <p14:creationId xmlns:p14="http://schemas.microsoft.com/office/powerpoint/2010/main" val="2694648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E0D90865-7694-457D-A5BD-63A84543B045}"/>
              </a:ext>
            </a:extLst>
          </p:cNvPr>
          <p:cNvSpPr/>
          <p:nvPr/>
        </p:nvSpPr>
        <p:spPr>
          <a:xfrm>
            <a:off x="1825166" y="763630"/>
            <a:ext cx="3752674" cy="4823353"/>
          </a:xfrm>
          <a:prstGeom prst="roundRect">
            <a:avLst>
              <a:gd name="adj" fmla="val 3321"/>
            </a:avLst>
          </a:prstGeom>
          <a:solidFill>
            <a:srgbClr val="0000FF">
              <a:alpha val="3803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18E8E1D2-EDD5-42D1-A6AF-87179072FC26}"/>
              </a:ext>
            </a:extLst>
          </p:cNvPr>
          <p:cNvPicPr>
            <a:picLocks noChangeAspect="1"/>
          </p:cNvPicPr>
          <p:nvPr/>
        </p:nvPicPr>
        <p:blipFill>
          <a:blip r:embed="rId2"/>
          <a:stretch>
            <a:fillRect/>
          </a:stretch>
        </p:blipFill>
        <p:spPr>
          <a:xfrm>
            <a:off x="1904401" y="830766"/>
            <a:ext cx="3611736" cy="4683512"/>
          </a:xfrm>
          <a:prstGeom prst="rect">
            <a:avLst/>
          </a:prstGeom>
        </p:spPr>
      </p:pic>
      <p:sp>
        <p:nvSpPr>
          <p:cNvPr id="3" name="ZoneTexte 2">
            <a:extLst>
              <a:ext uri="{FF2B5EF4-FFF2-40B4-BE49-F238E27FC236}">
                <a16:creationId xmlns:a16="http://schemas.microsoft.com/office/drawing/2014/main" id="{8C269F1D-40B9-4EF6-B76F-B4219ED5CC3D}"/>
              </a:ext>
            </a:extLst>
          </p:cNvPr>
          <p:cNvSpPr txBox="1"/>
          <p:nvPr/>
        </p:nvSpPr>
        <p:spPr>
          <a:xfrm>
            <a:off x="1781908" y="0"/>
            <a:ext cx="10410092" cy="461665"/>
          </a:xfrm>
          <a:prstGeom prst="rect">
            <a:avLst/>
          </a:prstGeom>
          <a:noFill/>
        </p:spPr>
        <p:txBody>
          <a:bodyPr wrap="square" rtlCol="0">
            <a:spAutoFit/>
          </a:bodyPr>
          <a:lstStyle/>
          <a:p>
            <a:pPr algn="ctr"/>
            <a:r>
              <a:rPr lang="fr-FR" sz="2400" b="1" dirty="0"/>
              <a:t>Création de class </a:t>
            </a:r>
            <a:r>
              <a:rPr lang="fr-FR" sz="2400" b="1" dirty="0" err="1"/>
              <a:t>react</a:t>
            </a:r>
            <a:endParaRPr lang="fr-FR" sz="2400" b="1" dirty="0"/>
          </a:p>
        </p:txBody>
      </p:sp>
      <p:grpSp>
        <p:nvGrpSpPr>
          <p:cNvPr id="36" name="Groupe 35">
            <a:extLst>
              <a:ext uri="{FF2B5EF4-FFF2-40B4-BE49-F238E27FC236}">
                <a16:creationId xmlns:a16="http://schemas.microsoft.com/office/drawing/2014/main" id="{CD859B55-86E4-40B1-8CDB-9125E6478AFD}"/>
              </a:ext>
            </a:extLst>
          </p:cNvPr>
          <p:cNvGrpSpPr/>
          <p:nvPr/>
        </p:nvGrpSpPr>
        <p:grpSpPr>
          <a:xfrm>
            <a:off x="8294914" y="677994"/>
            <a:ext cx="3752674" cy="5502011"/>
            <a:chOff x="6096000" y="721909"/>
            <a:chExt cx="3752674" cy="5502011"/>
          </a:xfrm>
        </p:grpSpPr>
        <p:sp>
          <p:nvSpPr>
            <p:cNvPr id="15" name="Rectangle 14">
              <a:extLst>
                <a:ext uri="{FF2B5EF4-FFF2-40B4-BE49-F238E27FC236}">
                  <a16:creationId xmlns:a16="http://schemas.microsoft.com/office/drawing/2014/main" id="{4C23C1BF-368C-464F-A0C5-5AC6C453A24D}"/>
                </a:ext>
              </a:extLst>
            </p:cNvPr>
            <p:cNvSpPr/>
            <p:nvPr/>
          </p:nvSpPr>
          <p:spPr>
            <a:xfrm>
              <a:off x="6096000" y="763630"/>
              <a:ext cx="3752674" cy="5372461"/>
            </a:xfrm>
            <a:prstGeom prst="rect">
              <a:avLst/>
            </a:prstGeom>
            <a:solidFill>
              <a:srgbClr val="0000FF">
                <a:alpha val="38039"/>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dirty="0"/>
            </a:p>
          </p:txBody>
        </p:sp>
        <p:sp>
          <p:nvSpPr>
            <p:cNvPr id="16" name="ZoneTexte 15">
              <a:extLst>
                <a:ext uri="{FF2B5EF4-FFF2-40B4-BE49-F238E27FC236}">
                  <a16:creationId xmlns:a16="http://schemas.microsoft.com/office/drawing/2014/main" id="{6FAEAE12-8FFB-4C3E-9817-3B11A7393E17}"/>
                </a:ext>
              </a:extLst>
            </p:cNvPr>
            <p:cNvSpPr txBox="1"/>
            <p:nvPr/>
          </p:nvSpPr>
          <p:spPr>
            <a:xfrm>
              <a:off x="6117771" y="721909"/>
              <a:ext cx="3730903" cy="584775"/>
            </a:xfrm>
            <a:prstGeom prst="rect">
              <a:avLst/>
            </a:prstGeom>
            <a:noFill/>
          </p:spPr>
          <p:txBody>
            <a:bodyPr wrap="square" rtlCol="0">
              <a:spAutoFit/>
            </a:bodyPr>
            <a:lstStyle/>
            <a:p>
              <a:r>
                <a:rPr lang="fr-FR" b="1" dirty="0"/>
                <a:t>Contexte de la class : </a:t>
              </a:r>
              <a:r>
                <a:rPr lang="fr-FR" sz="3200" b="1" dirty="0" err="1"/>
                <a:t>this</a:t>
              </a:r>
              <a:r>
                <a:rPr lang="fr-FR" b="1" dirty="0"/>
                <a:t>      </a:t>
              </a:r>
            </a:p>
          </p:txBody>
        </p:sp>
        <p:sp>
          <p:nvSpPr>
            <p:cNvPr id="17" name="ZoneTexte 16">
              <a:extLst>
                <a:ext uri="{FF2B5EF4-FFF2-40B4-BE49-F238E27FC236}">
                  <a16:creationId xmlns:a16="http://schemas.microsoft.com/office/drawing/2014/main" id="{A76D187C-4937-429B-92E5-F8BCE388B7FE}"/>
                </a:ext>
              </a:extLst>
            </p:cNvPr>
            <p:cNvSpPr txBox="1"/>
            <p:nvPr/>
          </p:nvSpPr>
          <p:spPr>
            <a:xfrm>
              <a:off x="7897585" y="2831323"/>
              <a:ext cx="653142" cy="369332"/>
            </a:xfrm>
            <a:prstGeom prst="rect">
              <a:avLst/>
            </a:prstGeom>
            <a:noFill/>
          </p:spPr>
          <p:txBody>
            <a:bodyPr wrap="square" rtlCol="0">
              <a:spAutoFit/>
            </a:bodyPr>
            <a:lstStyle/>
            <a:p>
              <a:r>
                <a:rPr lang="fr-FR" b="1" dirty="0"/>
                <a:t>state</a:t>
              </a:r>
            </a:p>
          </p:txBody>
        </p:sp>
        <p:sp>
          <p:nvSpPr>
            <p:cNvPr id="18" name="ZoneTexte 17">
              <a:extLst>
                <a:ext uri="{FF2B5EF4-FFF2-40B4-BE49-F238E27FC236}">
                  <a16:creationId xmlns:a16="http://schemas.microsoft.com/office/drawing/2014/main" id="{CA7C5D26-CFAF-4D48-87BB-72784846CAB7}"/>
                </a:ext>
              </a:extLst>
            </p:cNvPr>
            <p:cNvSpPr txBox="1"/>
            <p:nvPr/>
          </p:nvSpPr>
          <p:spPr>
            <a:xfrm>
              <a:off x="6607226" y="1956769"/>
              <a:ext cx="759455" cy="369332"/>
            </a:xfrm>
            <a:prstGeom prst="rect">
              <a:avLst/>
            </a:prstGeom>
            <a:noFill/>
          </p:spPr>
          <p:txBody>
            <a:bodyPr wrap="square" rtlCol="0">
              <a:spAutoFit/>
            </a:bodyPr>
            <a:lstStyle/>
            <a:p>
              <a:r>
                <a:rPr lang="fr-FR" b="1" dirty="0" err="1"/>
                <a:t>props</a:t>
              </a:r>
              <a:endParaRPr lang="fr-FR" b="1" dirty="0"/>
            </a:p>
          </p:txBody>
        </p:sp>
        <p:sp>
          <p:nvSpPr>
            <p:cNvPr id="19" name="ZoneTexte 18">
              <a:extLst>
                <a:ext uri="{FF2B5EF4-FFF2-40B4-BE49-F238E27FC236}">
                  <a16:creationId xmlns:a16="http://schemas.microsoft.com/office/drawing/2014/main" id="{84AC98D7-F6C8-448C-9F24-872557453316}"/>
                </a:ext>
              </a:extLst>
            </p:cNvPr>
            <p:cNvSpPr txBox="1"/>
            <p:nvPr/>
          </p:nvSpPr>
          <p:spPr>
            <a:xfrm>
              <a:off x="6446888" y="3178816"/>
              <a:ext cx="1314626" cy="369332"/>
            </a:xfrm>
            <a:prstGeom prst="rect">
              <a:avLst/>
            </a:prstGeom>
            <a:noFill/>
          </p:spPr>
          <p:txBody>
            <a:bodyPr wrap="square" rtlCol="0">
              <a:spAutoFit/>
            </a:bodyPr>
            <a:lstStyle/>
            <a:p>
              <a:r>
                <a:rPr lang="fr-FR" b="1" dirty="0" err="1">
                  <a:highlight>
                    <a:srgbClr val="FFFF00"/>
                  </a:highlight>
                </a:rPr>
                <a:t>toggleLight</a:t>
              </a:r>
              <a:endParaRPr lang="fr-FR" b="1" dirty="0">
                <a:highlight>
                  <a:srgbClr val="FFFF00"/>
                </a:highlight>
              </a:endParaRPr>
            </a:p>
          </p:txBody>
        </p:sp>
        <p:cxnSp>
          <p:nvCxnSpPr>
            <p:cNvPr id="21" name="Connecteur droit avec flèche 20">
              <a:extLst>
                <a:ext uri="{FF2B5EF4-FFF2-40B4-BE49-F238E27FC236}">
                  <a16:creationId xmlns:a16="http://schemas.microsoft.com/office/drawing/2014/main" id="{D1D5D0B6-D075-44FC-AED8-A1BAB5EF5FF4}"/>
                </a:ext>
              </a:extLst>
            </p:cNvPr>
            <p:cNvCxnSpPr>
              <a:cxnSpLocks/>
            </p:cNvCxnSpPr>
            <p:nvPr/>
          </p:nvCxnSpPr>
          <p:spPr>
            <a:xfrm flipH="1">
              <a:off x="7173687" y="1219200"/>
              <a:ext cx="1328056" cy="762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eur droit avec flèche 22">
              <a:extLst>
                <a:ext uri="{FF2B5EF4-FFF2-40B4-BE49-F238E27FC236}">
                  <a16:creationId xmlns:a16="http://schemas.microsoft.com/office/drawing/2014/main" id="{4B8AF2FD-5F40-4040-88A0-00AC763BE196}"/>
                </a:ext>
              </a:extLst>
            </p:cNvPr>
            <p:cNvCxnSpPr>
              <a:cxnSpLocks/>
            </p:cNvCxnSpPr>
            <p:nvPr/>
          </p:nvCxnSpPr>
          <p:spPr>
            <a:xfrm flipH="1">
              <a:off x="8251371" y="1230086"/>
              <a:ext cx="239486" cy="16219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a:extLst>
                <a:ext uri="{FF2B5EF4-FFF2-40B4-BE49-F238E27FC236}">
                  <a16:creationId xmlns:a16="http://schemas.microsoft.com/office/drawing/2014/main" id="{F92F3B52-25CD-4605-BFF6-67ED3B0DD478}"/>
                </a:ext>
              </a:extLst>
            </p:cNvPr>
            <p:cNvCxnSpPr>
              <a:cxnSpLocks/>
            </p:cNvCxnSpPr>
            <p:nvPr/>
          </p:nvCxnSpPr>
          <p:spPr>
            <a:xfrm flipH="1">
              <a:off x="7108371" y="1208314"/>
              <a:ext cx="1393372" cy="20356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ZoneTexte 29">
              <a:extLst>
                <a:ext uri="{FF2B5EF4-FFF2-40B4-BE49-F238E27FC236}">
                  <a16:creationId xmlns:a16="http://schemas.microsoft.com/office/drawing/2014/main" id="{D89BFDEB-9FB2-423C-962A-B18CF61CE3BA}"/>
                </a:ext>
              </a:extLst>
            </p:cNvPr>
            <p:cNvSpPr txBox="1"/>
            <p:nvPr/>
          </p:nvSpPr>
          <p:spPr>
            <a:xfrm>
              <a:off x="6117771" y="3915596"/>
              <a:ext cx="3581400" cy="2308324"/>
            </a:xfrm>
            <a:prstGeom prst="rect">
              <a:avLst/>
            </a:prstGeom>
            <a:noFill/>
          </p:spPr>
          <p:txBody>
            <a:bodyPr wrap="square" rtlCol="0">
              <a:spAutoFit/>
            </a:bodyPr>
            <a:lstStyle/>
            <a:p>
              <a:r>
                <a:rPr lang="fr-FR" b="1" dirty="0" err="1"/>
                <a:t>this.state</a:t>
              </a:r>
              <a:r>
                <a:rPr lang="fr-FR" b="1" dirty="0"/>
                <a:t> : </a:t>
              </a:r>
              <a:r>
                <a:rPr lang="fr-FR" dirty="0"/>
                <a:t>renvoie le state</a:t>
              </a:r>
            </a:p>
            <a:p>
              <a:r>
                <a:rPr lang="fr-FR" b="1" dirty="0" err="1"/>
                <a:t>this.props</a:t>
              </a:r>
              <a:r>
                <a:rPr lang="fr-FR" b="1" dirty="0"/>
                <a:t>: </a:t>
              </a:r>
              <a:r>
                <a:rPr lang="fr-FR" dirty="0"/>
                <a:t>renvoie l’ensemble des </a:t>
              </a:r>
              <a:r>
                <a:rPr lang="fr-FR" dirty="0" err="1"/>
                <a:t>props</a:t>
              </a:r>
              <a:r>
                <a:rPr lang="fr-FR" dirty="0"/>
                <a:t> passées au composant</a:t>
              </a:r>
            </a:p>
            <a:p>
              <a:r>
                <a:rPr lang="fr-FR" b="1" dirty="0" err="1"/>
                <a:t>this.</a:t>
              </a:r>
              <a:r>
                <a:rPr lang="fr-FR" b="1" dirty="0" err="1">
                  <a:highlight>
                    <a:srgbClr val="FFFF00"/>
                  </a:highlight>
                </a:rPr>
                <a:t>toggleLight</a:t>
              </a:r>
              <a:r>
                <a:rPr lang="fr-FR" b="1" dirty="0"/>
                <a:t> : </a:t>
              </a:r>
              <a:r>
                <a:rPr lang="fr-FR" dirty="0"/>
                <a:t>renvoie la fonction que nous avons définis</a:t>
              </a:r>
            </a:p>
            <a:p>
              <a:r>
                <a:rPr lang="fr-FR" b="1" dirty="0" err="1"/>
                <a:t>this.</a:t>
              </a:r>
              <a:r>
                <a:rPr lang="fr-FR" b="1" dirty="0" err="1">
                  <a:highlight>
                    <a:srgbClr val="FFFF00"/>
                  </a:highlight>
                </a:rPr>
                <a:t>setState</a:t>
              </a:r>
              <a:r>
                <a:rPr lang="fr-FR" b="1" dirty="0"/>
                <a:t> </a:t>
              </a:r>
              <a:r>
                <a:rPr lang="fr-FR" dirty="0"/>
                <a:t>: renvoie la fonction native permettant de modifier le state local</a:t>
              </a:r>
            </a:p>
          </p:txBody>
        </p:sp>
        <p:sp>
          <p:nvSpPr>
            <p:cNvPr id="31" name="ZoneTexte 30">
              <a:extLst>
                <a:ext uri="{FF2B5EF4-FFF2-40B4-BE49-F238E27FC236}">
                  <a16:creationId xmlns:a16="http://schemas.microsoft.com/office/drawing/2014/main" id="{0AB4FFE8-CA38-4C4A-A28B-9E3936F5DA65}"/>
                </a:ext>
              </a:extLst>
            </p:cNvPr>
            <p:cNvSpPr txBox="1"/>
            <p:nvPr/>
          </p:nvSpPr>
          <p:spPr>
            <a:xfrm>
              <a:off x="8681360" y="2326101"/>
              <a:ext cx="1012369" cy="369332"/>
            </a:xfrm>
            <a:prstGeom prst="rect">
              <a:avLst/>
            </a:prstGeom>
            <a:noFill/>
          </p:spPr>
          <p:txBody>
            <a:bodyPr wrap="square" rtlCol="0">
              <a:spAutoFit/>
            </a:bodyPr>
            <a:lstStyle/>
            <a:p>
              <a:r>
                <a:rPr lang="fr-FR" b="1" dirty="0" err="1">
                  <a:highlight>
                    <a:srgbClr val="FFFF00"/>
                  </a:highlight>
                </a:rPr>
                <a:t>setState</a:t>
              </a:r>
              <a:endParaRPr lang="fr-FR" b="1" dirty="0">
                <a:highlight>
                  <a:srgbClr val="FFFF00"/>
                </a:highlight>
              </a:endParaRPr>
            </a:p>
          </p:txBody>
        </p:sp>
        <p:cxnSp>
          <p:nvCxnSpPr>
            <p:cNvPr id="33" name="Connecteur droit avec flèche 32">
              <a:extLst>
                <a:ext uri="{FF2B5EF4-FFF2-40B4-BE49-F238E27FC236}">
                  <a16:creationId xmlns:a16="http://schemas.microsoft.com/office/drawing/2014/main" id="{215C937D-493F-4184-8C70-86574DBE90A2}"/>
                </a:ext>
              </a:extLst>
            </p:cNvPr>
            <p:cNvCxnSpPr>
              <a:cxnSpLocks/>
            </p:cNvCxnSpPr>
            <p:nvPr/>
          </p:nvCxnSpPr>
          <p:spPr>
            <a:xfrm>
              <a:off x="8501743" y="1230086"/>
              <a:ext cx="653143" cy="1143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8" name="Connecteur droit 37">
            <a:extLst>
              <a:ext uri="{FF2B5EF4-FFF2-40B4-BE49-F238E27FC236}">
                <a16:creationId xmlns:a16="http://schemas.microsoft.com/office/drawing/2014/main" id="{11DC3D1C-A3F9-4910-B265-8D85970E291C}"/>
              </a:ext>
            </a:extLst>
          </p:cNvPr>
          <p:cNvCxnSpPr/>
          <p:nvPr/>
        </p:nvCxnSpPr>
        <p:spPr>
          <a:xfrm>
            <a:off x="2351314" y="2837358"/>
            <a:ext cx="446314"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Connecteur droit 38">
            <a:extLst>
              <a:ext uri="{FF2B5EF4-FFF2-40B4-BE49-F238E27FC236}">
                <a16:creationId xmlns:a16="http://schemas.microsoft.com/office/drawing/2014/main" id="{9185B876-AF1F-4C37-86D7-349222EE52E2}"/>
              </a:ext>
            </a:extLst>
          </p:cNvPr>
          <p:cNvCxnSpPr/>
          <p:nvPr/>
        </p:nvCxnSpPr>
        <p:spPr>
          <a:xfrm>
            <a:off x="3733800" y="2597872"/>
            <a:ext cx="446314"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Connecteur droit 39">
            <a:extLst>
              <a:ext uri="{FF2B5EF4-FFF2-40B4-BE49-F238E27FC236}">
                <a16:creationId xmlns:a16="http://schemas.microsoft.com/office/drawing/2014/main" id="{C110FE8C-F8FD-4CCD-AB1A-38C6A0889BDE}"/>
              </a:ext>
            </a:extLst>
          </p:cNvPr>
          <p:cNvCxnSpPr/>
          <p:nvPr/>
        </p:nvCxnSpPr>
        <p:spPr>
          <a:xfrm>
            <a:off x="3722914" y="3795301"/>
            <a:ext cx="446314"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41" name="ZoneTexte 40">
            <a:extLst>
              <a:ext uri="{FF2B5EF4-FFF2-40B4-BE49-F238E27FC236}">
                <a16:creationId xmlns:a16="http://schemas.microsoft.com/office/drawing/2014/main" id="{D5B6793C-EB89-4719-BFD1-111B51EA129E}"/>
              </a:ext>
            </a:extLst>
          </p:cNvPr>
          <p:cNvSpPr txBox="1"/>
          <p:nvPr/>
        </p:nvSpPr>
        <p:spPr>
          <a:xfrm>
            <a:off x="5508172" y="3483428"/>
            <a:ext cx="1545771" cy="369332"/>
          </a:xfrm>
          <a:prstGeom prst="rect">
            <a:avLst/>
          </a:prstGeom>
          <a:noFill/>
        </p:spPr>
        <p:txBody>
          <a:bodyPr wrap="square" rtlCol="0">
            <a:spAutoFit/>
          </a:bodyPr>
          <a:lstStyle/>
          <a:p>
            <a:pPr algn="ctr"/>
            <a:r>
              <a:rPr lang="fr-FR" dirty="0" err="1"/>
              <a:t>Destructuring</a:t>
            </a:r>
            <a:r>
              <a:rPr lang="fr-FR" dirty="0"/>
              <a:t> </a:t>
            </a:r>
          </a:p>
        </p:txBody>
      </p:sp>
      <p:cxnSp>
        <p:nvCxnSpPr>
          <p:cNvPr id="43" name="Connecteur droit avec flèche 42">
            <a:extLst>
              <a:ext uri="{FF2B5EF4-FFF2-40B4-BE49-F238E27FC236}">
                <a16:creationId xmlns:a16="http://schemas.microsoft.com/office/drawing/2014/main" id="{9F367F17-1802-4947-A4C2-320B64937CB8}"/>
              </a:ext>
            </a:extLst>
          </p:cNvPr>
          <p:cNvCxnSpPr/>
          <p:nvPr/>
        </p:nvCxnSpPr>
        <p:spPr>
          <a:xfrm flipH="1">
            <a:off x="4811287" y="3690257"/>
            <a:ext cx="667122"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2" name="ZoneTexte 21">
            <a:extLst>
              <a:ext uri="{FF2B5EF4-FFF2-40B4-BE49-F238E27FC236}">
                <a16:creationId xmlns:a16="http://schemas.microsoft.com/office/drawing/2014/main" id="{FE978B81-19D5-4CDA-8249-240229321AF3}"/>
              </a:ext>
            </a:extLst>
          </p:cNvPr>
          <p:cNvSpPr txBox="1"/>
          <p:nvPr/>
        </p:nvSpPr>
        <p:spPr>
          <a:xfrm>
            <a:off x="0" y="3139065"/>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
        <p:nvSpPr>
          <p:cNvPr id="5" name="ZoneTexte 4">
            <a:extLst>
              <a:ext uri="{FF2B5EF4-FFF2-40B4-BE49-F238E27FC236}">
                <a16:creationId xmlns:a16="http://schemas.microsoft.com/office/drawing/2014/main" id="{E39EC3D6-BED5-4527-A46B-88F4B49B4633}"/>
              </a:ext>
            </a:extLst>
          </p:cNvPr>
          <p:cNvSpPr txBox="1"/>
          <p:nvPr/>
        </p:nvSpPr>
        <p:spPr>
          <a:xfrm>
            <a:off x="1948415" y="5713397"/>
            <a:ext cx="6218767" cy="1046440"/>
          </a:xfrm>
          <a:prstGeom prst="rect">
            <a:avLst/>
          </a:prstGeom>
          <a:noFill/>
        </p:spPr>
        <p:txBody>
          <a:bodyPr wrap="square" rtlCol="0">
            <a:spAutoFit/>
          </a:bodyPr>
          <a:lstStyle/>
          <a:p>
            <a:r>
              <a:rPr lang="fr-FR" sz="4400" b="1" u="sng" dirty="0">
                <a:solidFill>
                  <a:srgbClr val="FF0000"/>
                </a:solidFill>
              </a:rPr>
              <a:t>/!\</a:t>
            </a:r>
            <a:r>
              <a:rPr lang="fr-FR" dirty="0"/>
              <a:t> le </a:t>
            </a:r>
            <a:r>
              <a:rPr lang="fr-FR" dirty="0" err="1"/>
              <a:t>setState</a:t>
            </a:r>
            <a:r>
              <a:rPr lang="fr-FR" dirty="0"/>
              <a:t> ne marche que pour le 1</a:t>
            </a:r>
            <a:r>
              <a:rPr lang="fr-FR" baseline="30000" dirty="0"/>
              <a:t>er</a:t>
            </a:r>
            <a:r>
              <a:rPr lang="fr-FR" dirty="0"/>
              <a:t> niveau d’imbrication</a:t>
            </a:r>
          </a:p>
        </p:txBody>
      </p:sp>
    </p:spTree>
    <p:extLst>
      <p:ext uri="{BB962C8B-B14F-4D97-AF65-F5344CB8AC3E}">
        <p14:creationId xmlns:p14="http://schemas.microsoft.com/office/powerpoint/2010/main" val="454733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E0D90865-7694-457D-A5BD-63A84543B045}"/>
              </a:ext>
            </a:extLst>
          </p:cNvPr>
          <p:cNvSpPr/>
          <p:nvPr/>
        </p:nvSpPr>
        <p:spPr>
          <a:xfrm>
            <a:off x="1825166" y="763630"/>
            <a:ext cx="3752674" cy="4823353"/>
          </a:xfrm>
          <a:prstGeom prst="roundRect">
            <a:avLst>
              <a:gd name="adj" fmla="val 3321"/>
            </a:avLst>
          </a:prstGeom>
          <a:solidFill>
            <a:srgbClr val="0000FF">
              <a:alpha val="3803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18E8E1D2-EDD5-42D1-A6AF-87179072FC26}"/>
              </a:ext>
            </a:extLst>
          </p:cNvPr>
          <p:cNvPicPr>
            <a:picLocks noChangeAspect="1"/>
          </p:cNvPicPr>
          <p:nvPr/>
        </p:nvPicPr>
        <p:blipFill>
          <a:blip r:embed="rId2"/>
          <a:stretch>
            <a:fillRect/>
          </a:stretch>
        </p:blipFill>
        <p:spPr>
          <a:xfrm>
            <a:off x="1904401" y="830766"/>
            <a:ext cx="3611736" cy="4683512"/>
          </a:xfrm>
          <a:prstGeom prst="rect">
            <a:avLst/>
          </a:prstGeom>
        </p:spPr>
      </p:pic>
      <p:sp>
        <p:nvSpPr>
          <p:cNvPr id="3" name="ZoneTexte 2">
            <a:extLst>
              <a:ext uri="{FF2B5EF4-FFF2-40B4-BE49-F238E27FC236}">
                <a16:creationId xmlns:a16="http://schemas.microsoft.com/office/drawing/2014/main" id="{8C269F1D-40B9-4EF6-B76F-B4219ED5CC3D}"/>
              </a:ext>
            </a:extLst>
          </p:cNvPr>
          <p:cNvSpPr txBox="1"/>
          <p:nvPr/>
        </p:nvSpPr>
        <p:spPr>
          <a:xfrm>
            <a:off x="1781908" y="0"/>
            <a:ext cx="10410092" cy="461665"/>
          </a:xfrm>
          <a:prstGeom prst="rect">
            <a:avLst/>
          </a:prstGeom>
          <a:noFill/>
        </p:spPr>
        <p:txBody>
          <a:bodyPr wrap="square" rtlCol="0">
            <a:spAutoFit/>
          </a:bodyPr>
          <a:lstStyle/>
          <a:p>
            <a:pPr algn="ctr"/>
            <a:r>
              <a:rPr lang="fr-FR" sz="2400" b="1" dirty="0"/>
              <a:t>Création de class </a:t>
            </a:r>
            <a:r>
              <a:rPr lang="fr-FR" sz="2400" b="1" dirty="0" err="1"/>
              <a:t>react</a:t>
            </a:r>
            <a:endParaRPr lang="fr-FR" sz="2400" b="1" dirty="0"/>
          </a:p>
        </p:txBody>
      </p:sp>
      <p:cxnSp>
        <p:nvCxnSpPr>
          <p:cNvPr id="38" name="Connecteur droit 37">
            <a:extLst>
              <a:ext uri="{FF2B5EF4-FFF2-40B4-BE49-F238E27FC236}">
                <a16:creationId xmlns:a16="http://schemas.microsoft.com/office/drawing/2014/main" id="{11DC3D1C-A3F9-4910-B265-8D85970E291C}"/>
              </a:ext>
            </a:extLst>
          </p:cNvPr>
          <p:cNvCxnSpPr/>
          <p:nvPr/>
        </p:nvCxnSpPr>
        <p:spPr>
          <a:xfrm>
            <a:off x="2351314" y="2837358"/>
            <a:ext cx="446314"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Connecteur droit 38">
            <a:extLst>
              <a:ext uri="{FF2B5EF4-FFF2-40B4-BE49-F238E27FC236}">
                <a16:creationId xmlns:a16="http://schemas.microsoft.com/office/drawing/2014/main" id="{9185B876-AF1F-4C37-86D7-349222EE52E2}"/>
              </a:ext>
            </a:extLst>
          </p:cNvPr>
          <p:cNvCxnSpPr/>
          <p:nvPr/>
        </p:nvCxnSpPr>
        <p:spPr>
          <a:xfrm>
            <a:off x="3733800" y="2597872"/>
            <a:ext cx="446314"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Connecteur droit 39">
            <a:extLst>
              <a:ext uri="{FF2B5EF4-FFF2-40B4-BE49-F238E27FC236}">
                <a16:creationId xmlns:a16="http://schemas.microsoft.com/office/drawing/2014/main" id="{C110FE8C-F8FD-4CCD-AB1A-38C6A0889BDE}"/>
              </a:ext>
            </a:extLst>
          </p:cNvPr>
          <p:cNvCxnSpPr/>
          <p:nvPr/>
        </p:nvCxnSpPr>
        <p:spPr>
          <a:xfrm>
            <a:off x="3722914" y="3795301"/>
            <a:ext cx="446314"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Image 6">
            <a:extLst>
              <a:ext uri="{FF2B5EF4-FFF2-40B4-BE49-F238E27FC236}">
                <a16:creationId xmlns:a16="http://schemas.microsoft.com/office/drawing/2014/main" id="{588B3A53-96F4-433D-9389-49EAD9CE2DA5}"/>
              </a:ext>
            </a:extLst>
          </p:cNvPr>
          <p:cNvPicPr>
            <a:picLocks noChangeAspect="1"/>
          </p:cNvPicPr>
          <p:nvPr/>
        </p:nvPicPr>
        <p:blipFill>
          <a:blip r:embed="rId3"/>
          <a:stretch>
            <a:fillRect/>
          </a:stretch>
        </p:blipFill>
        <p:spPr>
          <a:xfrm>
            <a:off x="6217920" y="1409961"/>
            <a:ext cx="3924886" cy="809618"/>
          </a:xfrm>
          <a:prstGeom prst="rect">
            <a:avLst/>
          </a:prstGeom>
        </p:spPr>
      </p:pic>
      <p:pic>
        <p:nvPicPr>
          <p:cNvPr id="8" name="Image 7">
            <a:extLst>
              <a:ext uri="{FF2B5EF4-FFF2-40B4-BE49-F238E27FC236}">
                <a16:creationId xmlns:a16="http://schemas.microsoft.com/office/drawing/2014/main" id="{40AAA3DB-4739-47F3-A61F-C44FA120554B}"/>
              </a:ext>
            </a:extLst>
          </p:cNvPr>
          <p:cNvPicPr>
            <a:picLocks noChangeAspect="1"/>
          </p:cNvPicPr>
          <p:nvPr/>
        </p:nvPicPr>
        <p:blipFill>
          <a:blip r:embed="rId4"/>
          <a:stretch>
            <a:fillRect/>
          </a:stretch>
        </p:blipFill>
        <p:spPr>
          <a:xfrm>
            <a:off x="6217920" y="2468948"/>
            <a:ext cx="4310985" cy="839725"/>
          </a:xfrm>
          <a:prstGeom prst="rect">
            <a:avLst/>
          </a:prstGeom>
        </p:spPr>
      </p:pic>
      <p:pic>
        <p:nvPicPr>
          <p:cNvPr id="9" name="Image 8">
            <a:extLst>
              <a:ext uri="{FF2B5EF4-FFF2-40B4-BE49-F238E27FC236}">
                <a16:creationId xmlns:a16="http://schemas.microsoft.com/office/drawing/2014/main" id="{A47669F9-8619-461C-A2E8-15BB088D6AD1}"/>
              </a:ext>
            </a:extLst>
          </p:cNvPr>
          <p:cNvPicPr>
            <a:picLocks noChangeAspect="1"/>
          </p:cNvPicPr>
          <p:nvPr/>
        </p:nvPicPr>
        <p:blipFill>
          <a:blip r:embed="rId5"/>
          <a:stretch>
            <a:fillRect/>
          </a:stretch>
        </p:blipFill>
        <p:spPr>
          <a:xfrm>
            <a:off x="6217920" y="4173925"/>
            <a:ext cx="5185931" cy="1081637"/>
          </a:xfrm>
          <a:prstGeom prst="rect">
            <a:avLst/>
          </a:prstGeom>
        </p:spPr>
      </p:pic>
      <p:pic>
        <p:nvPicPr>
          <p:cNvPr id="10" name="Image 9">
            <a:extLst>
              <a:ext uri="{FF2B5EF4-FFF2-40B4-BE49-F238E27FC236}">
                <a16:creationId xmlns:a16="http://schemas.microsoft.com/office/drawing/2014/main" id="{3E160966-82C6-4C9A-9292-59008B69F887}"/>
              </a:ext>
            </a:extLst>
          </p:cNvPr>
          <p:cNvPicPr>
            <a:picLocks noChangeAspect="1"/>
          </p:cNvPicPr>
          <p:nvPr/>
        </p:nvPicPr>
        <p:blipFill>
          <a:blip r:embed="rId6"/>
          <a:stretch>
            <a:fillRect/>
          </a:stretch>
        </p:blipFill>
        <p:spPr>
          <a:xfrm>
            <a:off x="6217920" y="5433368"/>
            <a:ext cx="4102198" cy="1424632"/>
          </a:xfrm>
          <a:prstGeom prst="rect">
            <a:avLst/>
          </a:prstGeom>
        </p:spPr>
      </p:pic>
      <p:sp>
        <p:nvSpPr>
          <p:cNvPr id="11" name="ZoneTexte 10">
            <a:extLst>
              <a:ext uri="{FF2B5EF4-FFF2-40B4-BE49-F238E27FC236}">
                <a16:creationId xmlns:a16="http://schemas.microsoft.com/office/drawing/2014/main" id="{CAD2289C-3251-4D04-9988-2ED812E8CD88}"/>
              </a:ext>
            </a:extLst>
          </p:cNvPr>
          <p:cNvSpPr txBox="1"/>
          <p:nvPr/>
        </p:nvSpPr>
        <p:spPr>
          <a:xfrm>
            <a:off x="5853450" y="763630"/>
            <a:ext cx="4564966" cy="646331"/>
          </a:xfrm>
          <a:prstGeom prst="rect">
            <a:avLst/>
          </a:prstGeom>
          <a:noFill/>
        </p:spPr>
        <p:txBody>
          <a:bodyPr wrap="square" rtlCol="0">
            <a:spAutoFit/>
          </a:bodyPr>
          <a:lstStyle/>
          <a:p>
            <a:pPr marL="285750" indent="-285750">
              <a:buFont typeface="Arial" panose="020B0604020202020204" pitchFamily="34" charset="0"/>
              <a:buChar char="•"/>
            </a:pPr>
            <a:r>
              <a:rPr lang="fr-FR" dirty="0"/>
              <a:t>Toujours utiliser </a:t>
            </a:r>
            <a:r>
              <a:rPr lang="fr-FR" dirty="0" err="1"/>
              <a:t>this.setState</a:t>
            </a:r>
            <a:r>
              <a:rPr lang="fr-FR" dirty="0"/>
              <a:t>() comme </a:t>
            </a:r>
            <a:r>
              <a:rPr lang="fr-FR" dirty="0" err="1"/>
              <a:t>setteur</a:t>
            </a:r>
            <a:r>
              <a:rPr lang="fr-FR" dirty="0"/>
              <a:t> et </a:t>
            </a:r>
            <a:r>
              <a:rPr lang="fr-FR" dirty="0" err="1"/>
              <a:t>this.state</a:t>
            </a:r>
            <a:r>
              <a:rPr lang="fr-FR" dirty="0"/>
              <a:t> comme </a:t>
            </a:r>
            <a:r>
              <a:rPr lang="fr-FR" dirty="0" err="1"/>
              <a:t>getteur</a:t>
            </a:r>
            <a:endParaRPr lang="fr-FR" dirty="0"/>
          </a:p>
        </p:txBody>
      </p:sp>
      <p:sp>
        <p:nvSpPr>
          <p:cNvPr id="29" name="ZoneTexte 28">
            <a:extLst>
              <a:ext uri="{FF2B5EF4-FFF2-40B4-BE49-F238E27FC236}">
                <a16:creationId xmlns:a16="http://schemas.microsoft.com/office/drawing/2014/main" id="{254CA6FD-02AB-4C23-91FA-95403F00847B}"/>
              </a:ext>
            </a:extLst>
          </p:cNvPr>
          <p:cNvSpPr txBox="1"/>
          <p:nvPr/>
        </p:nvSpPr>
        <p:spPr>
          <a:xfrm>
            <a:off x="5853450" y="3506055"/>
            <a:ext cx="4564966" cy="646331"/>
          </a:xfrm>
          <a:prstGeom prst="rect">
            <a:avLst/>
          </a:prstGeom>
          <a:noFill/>
        </p:spPr>
        <p:txBody>
          <a:bodyPr wrap="square" rtlCol="0">
            <a:spAutoFit/>
          </a:bodyPr>
          <a:lstStyle/>
          <a:p>
            <a:pPr marL="285750" indent="-285750">
              <a:buFont typeface="Arial" panose="020B0604020202020204" pitchFamily="34" charset="0"/>
              <a:buChar char="•"/>
            </a:pPr>
            <a:r>
              <a:rPr lang="fr-FR" dirty="0"/>
              <a:t>Toujours utiliser un callback pour éviter les problèmes d’asynchronismes</a:t>
            </a:r>
          </a:p>
        </p:txBody>
      </p:sp>
      <p:sp>
        <p:nvSpPr>
          <p:cNvPr id="14" name="ZoneTexte 13">
            <a:extLst>
              <a:ext uri="{FF2B5EF4-FFF2-40B4-BE49-F238E27FC236}">
                <a16:creationId xmlns:a16="http://schemas.microsoft.com/office/drawing/2014/main" id="{80851052-EE2C-4305-BE5E-77A4D665BCD8}"/>
              </a:ext>
            </a:extLst>
          </p:cNvPr>
          <p:cNvSpPr txBox="1"/>
          <p:nvPr/>
        </p:nvSpPr>
        <p:spPr>
          <a:xfrm>
            <a:off x="0" y="3139065"/>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Tree>
    <p:extLst>
      <p:ext uri="{BB962C8B-B14F-4D97-AF65-F5344CB8AC3E}">
        <p14:creationId xmlns:p14="http://schemas.microsoft.com/office/powerpoint/2010/main" val="191379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8C269F1D-40B9-4EF6-B76F-B4219ED5CC3D}"/>
              </a:ext>
            </a:extLst>
          </p:cNvPr>
          <p:cNvSpPr txBox="1"/>
          <p:nvPr/>
        </p:nvSpPr>
        <p:spPr>
          <a:xfrm>
            <a:off x="1781908" y="0"/>
            <a:ext cx="10410092" cy="461665"/>
          </a:xfrm>
          <a:prstGeom prst="rect">
            <a:avLst/>
          </a:prstGeom>
          <a:noFill/>
        </p:spPr>
        <p:txBody>
          <a:bodyPr wrap="square" rtlCol="0">
            <a:spAutoFit/>
          </a:bodyPr>
          <a:lstStyle/>
          <a:p>
            <a:pPr algn="ctr"/>
            <a:r>
              <a:rPr lang="fr-FR" sz="2400" b="1" dirty="0"/>
              <a:t>Cycle de vie des class </a:t>
            </a:r>
            <a:r>
              <a:rPr lang="fr-FR" sz="2400" b="1" dirty="0" err="1"/>
              <a:t>react</a:t>
            </a:r>
            <a:endParaRPr lang="fr-FR" sz="2400" b="1" dirty="0"/>
          </a:p>
        </p:txBody>
      </p:sp>
      <p:pic>
        <p:nvPicPr>
          <p:cNvPr id="5" name="Image 4">
            <a:extLst>
              <a:ext uri="{FF2B5EF4-FFF2-40B4-BE49-F238E27FC236}">
                <a16:creationId xmlns:a16="http://schemas.microsoft.com/office/drawing/2014/main" id="{97ACAF25-2893-4860-A889-5BB3D3033080}"/>
              </a:ext>
            </a:extLst>
          </p:cNvPr>
          <p:cNvPicPr>
            <a:picLocks noChangeAspect="1"/>
          </p:cNvPicPr>
          <p:nvPr/>
        </p:nvPicPr>
        <p:blipFill>
          <a:blip r:embed="rId2"/>
          <a:stretch>
            <a:fillRect/>
          </a:stretch>
        </p:blipFill>
        <p:spPr>
          <a:xfrm>
            <a:off x="1974802" y="689316"/>
            <a:ext cx="10015524" cy="5486401"/>
          </a:xfrm>
          <a:prstGeom prst="rect">
            <a:avLst/>
          </a:prstGeom>
        </p:spPr>
      </p:pic>
      <p:sp>
        <p:nvSpPr>
          <p:cNvPr id="4" name="ZoneTexte 3">
            <a:extLst>
              <a:ext uri="{FF2B5EF4-FFF2-40B4-BE49-F238E27FC236}">
                <a16:creationId xmlns:a16="http://schemas.microsoft.com/office/drawing/2014/main" id="{D7A607AE-CB5B-4E06-97CF-779C8D69E8BB}"/>
              </a:ext>
            </a:extLst>
          </p:cNvPr>
          <p:cNvSpPr txBox="1"/>
          <p:nvPr/>
        </p:nvSpPr>
        <p:spPr>
          <a:xfrm>
            <a:off x="0" y="3951865"/>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Tree>
    <p:extLst>
      <p:ext uri="{BB962C8B-B14F-4D97-AF65-F5344CB8AC3E}">
        <p14:creationId xmlns:p14="http://schemas.microsoft.com/office/powerpoint/2010/main" val="2641303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8C269F1D-40B9-4EF6-B76F-B4219ED5CC3D}"/>
              </a:ext>
            </a:extLst>
          </p:cNvPr>
          <p:cNvSpPr txBox="1"/>
          <p:nvPr/>
        </p:nvSpPr>
        <p:spPr>
          <a:xfrm>
            <a:off x="1781908" y="0"/>
            <a:ext cx="10410092" cy="461665"/>
          </a:xfrm>
          <a:prstGeom prst="rect">
            <a:avLst/>
          </a:prstGeom>
          <a:noFill/>
        </p:spPr>
        <p:txBody>
          <a:bodyPr wrap="square" rtlCol="0">
            <a:spAutoFit/>
          </a:bodyPr>
          <a:lstStyle/>
          <a:p>
            <a:pPr algn="ctr"/>
            <a:r>
              <a:rPr lang="fr-FR" sz="2400" b="1" dirty="0"/>
              <a:t>Exemple de composant </a:t>
            </a:r>
            <a:r>
              <a:rPr lang="fr-FR" sz="2400" b="1" dirty="0" err="1"/>
              <a:t>React</a:t>
            </a:r>
            <a:r>
              <a:rPr lang="fr-FR" sz="2400" b="1" dirty="0"/>
              <a:t> : Interrupteur ON / OFF </a:t>
            </a:r>
          </a:p>
        </p:txBody>
      </p:sp>
      <p:pic>
        <p:nvPicPr>
          <p:cNvPr id="4" name="Image 3">
            <a:extLst>
              <a:ext uri="{FF2B5EF4-FFF2-40B4-BE49-F238E27FC236}">
                <a16:creationId xmlns:a16="http://schemas.microsoft.com/office/drawing/2014/main" id="{9ED0927E-0DAE-41B1-A41B-4F4333C2E231}"/>
              </a:ext>
            </a:extLst>
          </p:cNvPr>
          <p:cNvPicPr>
            <a:picLocks noChangeAspect="1"/>
          </p:cNvPicPr>
          <p:nvPr/>
        </p:nvPicPr>
        <p:blipFill rotWithShape="1">
          <a:blip r:embed="rId2"/>
          <a:srcRect t="46165" b="432"/>
          <a:stretch/>
        </p:blipFill>
        <p:spPr>
          <a:xfrm>
            <a:off x="2076435" y="1090246"/>
            <a:ext cx="5594615" cy="2185517"/>
          </a:xfrm>
          <a:prstGeom prst="rect">
            <a:avLst/>
          </a:prstGeom>
        </p:spPr>
      </p:pic>
      <p:pic>
        <p:nvPicPr>
          <p:cNvPr id="6" name="Image 5">
            <a:extLst>
              <a:ext uri="{FF2B5EF4-FFF2-40B4-BE49-F238E27FC236}">
                <a16:creationId xmlns:a16="http://schemas.microsoft.com/office/drawing/2014/main" id="{7745E38D-C27C-4B5D-9FBB-197C2AB9CAAE}"/>
              </a:ext>
            </a:extLst>
          </p:cNvPr>
          <p:cNvPicPr>
            <a:picLocks noChangeAspect="1"/>
          </p:cNvPicPr>
          <p:nvPr/>
        </p:nvPicPr>
        <p:blipFill>
          <a:blip r:embed="rId3"/>
          <a:stretch>
            <a:fillRect/>
          </a:stretch>
        </p:blipFill>
        <p:spPr>
          <a:xfrm>
            <a:off x="2076435" y="3336052"/>
            <a:ext cx="3407489" cy="3471705"/>
          </a:xfrm>
          <a:prstGeom prst="rect">
            <a:avLst/>
          </a:prstGeom>
        </p:spPr>
      </p:pic>
      <p:pic>
        <p:nvPicPr>
          <p:cNvPr id="7" name="Image 6">
            <a:extLst>
              <a:ext uri="{FF2B5EF4-FFF2-40B4-BE49-F238E27FC236}">
                <a16:creationId xmlns:a16="http://schemas.microsoft.com/office/drawing/2014/main" id="{AC6EB029-7F87-47B1-B7A8-58295470AE4E}"/>
              </a:ext>
            </a:extLst>
          </p:cNvPr>
          <p:cNvPicPr>
            <a:picLocks noChangeAspect="1"/>
          </p:cNvPicPr>
          <p:nvPr/>
        </p:nvPicPr>
        <p:blipFill rotWithShape="1">
          <a:blip r:embed="rId2"/>
          <a:srcRect b="92040"/>
          <a:stretch/>
        </p:blipFill>
        <p:spPr>
          <a:xfrm>
            <a:off x="2076435" y="616294"/>
            <a:ext cx="6308289" cy="367325"/>
          </a:xfrm>
          <a:prstGeom prst="rect">
            <a:avLst/>
          </a:prstGeom>
        </p:spPr>
      </p:pic>
      <p:pic>
        <p:nvPicPr>
          <p:cNvPr id="8" name="Image 7">
            <a:extLst>
              <a:ext uri="{FF2B5EF4-FFF2-40B4-BE49-F238E27FC236}">
                <a16:creationId xmlns:a16="http://schemas.microsoft.com/office/drawing/2014/main" id="{49D7DFBC-0E5F-4588-9392-57A76EF47A1E}"/>
              </a:ext>
            </a:extLst>
          </p:cNvPr>
          <p:cNvPicPr>
            <a:picLocks noChangeAspect="1"/>
          </p:cNvPicPr>
          <p:nvPr/>
        </p:nvPicPr>
        <p:blipFill>
          <a:blip r:embed="rId4"/>
          <a:stretch>
            <a:fillRect/>
          </a:stretch>
        </p:blipFill>
        <p:spPr>
          <a:xfrm>
            <a:off x="6717505" y="3727939"/>
            <a:ext cx="4585215" cy="1471464"/>
          </a:xfrm>
          <a:prstGeom prst="rect">
            <a:avLst/>
          </a:prstGeom>
        </p:spPr>
      </p:pic>
      <p:pic>
        <p:nvPicPr>
          <p:cNvPr id="9" name="Image 8">
            <a:extLst>
              <a:ext uri="{FF2B5EF4-FFF2-40B4-BE49-F238E27FC236}">
                <a16:creationId xmlns:a16="http://schemas.microsoft.com/office/drawing/2014/main" id="{CA4BAF1B-A4DA-47CD-8E29-FCC0EF19AF7A}"/>
              </a:ext>
            </a:extLst>
          </p:cNvPr>
          <p:cNvPicPr>
            <a:picLocks noChangeAspect="1"/>
          </p:cNvPicPr>
          <p:nvPr/>
        </p:nvPicPr>
        <p:blipFill>
          <a:blip r:embed="rId5"/>
          <a:stretch>
            <a:fillRect/>
          </a:stretch>
        </p:blipFill>
        <p:spPr>
          <a:xfrm>
            <a:off x="6757516" y="5067432"/>
            <a:ext cx="4325816" cy="1211947"/>
          </a:xfrm>
          <a:prstGeom prst="rect">
            <a:avLst/>
          </a:prstGeom>
        </p:spPr>
      </p:pic>
      <p:sp>
        <p:nvSpPr>
          <p:cNvPr id="10" name="ZoneTexte 9">
            <a:extLst>
              <a:ext uri="{FF2B5EF4-FFF2-40B4-BE49-F238E27FC236}">
                <a16:creationId xmlns:a16="http://schemas.microsoft.com/office/drawing/2014/main" id="{F14151CB-D3FA-4A85-A77D-124B49069E0E}"/>
              </a:ext>
            </a:extLst>
          </p:cNvPr>
          <p:cNvSpPr txBox="1"/>
          <p:nvPr/>
        </p:nvSpPr>
        <p:spPr>
          <a:xfrm>
            <a:off x="-46567" y="3956098"/>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Tree>
    <p:extLst>
      <p:ext uri="{BB962C8B-B14F-4D97-AF65-F5344CB8AC3E}">
        <p14:creationId xmlns:p14="http://schemas.microsoft.com/office/powerpoint/2010/main" val="2183934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8C269F1D-40B9-4EF6-B76F-B4219ED5CC3D}"/>
              </a:ext>
            </a:extLst>
          </p:cNvPr>
          <p:cNvSpPr txBox="1"/>
          <p:nvPr/>
        </p:nvSpPr>
        <p:spPr>
          <a:xfrm>
            <a:off x="1781908" y="0"/>
            <a:ext cx="10410092" cy="461665"/>
          </a:xfrm>
          <a:prstGeom prst="rect">
            <a:avLst/>
          </a:prstGeom>
          <a:noFill/>
        </p:spPr>
        <p:txBody>
          <a:bodyPr wrap="square" rtlCol="0">
            <a:spAutoFit/>
          </a:bodyPr>
          <a:lstStyle/>
          <a:p>
            <a:pPr algn="ctr"/>
            <a:r>
              <a:rPr lang="fr-FR" sz="2400" b="1" dirty="0"/>
              <a:t>Cycle de vie des class </a:t>
            </a:r>
            <a:r>
              <a:rPr lang="fr-FR" sz="2400" b="1" dirty="0" err="1"/>
              <a:t>react</a:t>
            </a:r>
            <a:r>
              <a:rPr lang="fr-FR" sz="2400" b="1" dirty="0"/>
              <a:t> – </a:t>
            </a:r>
            <a:r>
              <a:rPr lang="fr-FR" sz="2400" b="1" dirty="0" err="1"/>
              <a:t>Mounting</a:t>
            </a:r>
            <a:r>
              <a:rPr lang="fr-FR" sz="2400" b="1" dirty="0"/>
              <a:t> Phase</a:t>
            </a:r>
          </a:p>
        </p:txBody>
      </p:sp>
      <p:pic>
        <p:nvPicPr>
          <p:cNvPr id="5" name="Image 4">
            <a:extLst>
              <a:ext uri="{FF2B5EF4-FFF2-40B4-BE49-F238E27FC236}">
                <a16:creationId xmlns:a16="http://schemas.microsoft.com/office/drawing/2014/main" id="{97ACAF25-2893-4860-A889-5BB3D3033080}"/>
              </a:ext>
            </a:extLst>
          </p:cNvPr>
          <p:cNvPicPr>
            <a:picLocks noChangeAspect="1"/>
          </p:cNvPicPr>
          <p:nvPr/>
        </p:nvPicPr>
        <p:blipFill rotWithShape="1">
          <a:blip r:embed="rId2"/>
          <a:srcRect l="22069" t="1722" r="57916" b="1666"/>
          <a:stretch/>
        </p:blipFill>
        <p:spPr>
          <a:xfrm>
            <a:off x="5842692" y="739472"/>
            <a:ext cx="2004647" cy="5300505"/>
          </a:xfrm>
          <a:prstGeom prst="rect">
            <a:avLst/>
          </a:prstGeom>
        </p:spPr>
      </p:pic>
      <p:pic>
        <p:nvPicPr>
          <p:cNvPr id="6" name="Image 5">
            <a:extLst>
              <a:ext uri="{FF2B5EF4-FFF2-40B4-BE49-F238E27FC236}">
                <a16:creationId xmlns:a16="http://schemas.microsoft.com/office/drawing/2014/main" id="{656E276E-3C09-4393-8C3C-78354DB8B7D6}"/>
              </a:ext>
            </a:extLst>
          </p:cNvPr>
          <p:cNvPicPr>
            <a:picLocks noChangeAspect="1"/>
          </p:cNvPicPr>
          <p:nvPr/>
        </p:nvPicPr>
        <p:blipFill>
          <a:blip r:embed="rId3"/>
          <a:stretch>
            <a:fillRect/>
          </a:stretch>
        </p:blipFill>
        <p:spPr>
          <a:xfrm>
            <a:off x="7983416" y="739472"/>
            <a:ext cx="4099535" cy="5957756"/>
          </a:xfrm>
          <a:prstGeom prst="rect">
            <a:avLst/>
          </a:prstGeom>
        </p:spPr>
      </p:pic>
      <p:pic>
        <p:nvPicPr>
          <p:cNvPr id="7" name="Image 6">
            <a:extLst>
              <a:ext uri="{FF2B5EF4-FFF2-40B4-BE49-F238E27FC236}">
                <a16:creationId xmlns:a16="http://schemas.microsoft.com/office/drawing/2014/main" id="{305E8C6A-3382-4DC2-B87D-E0CB4A60A066}"/>
              </a:ext>
            </a:extLst>
          </p:cNvPr>
          <p:cNvPicPr>
            <a:picLocks noChangeAspect="1"/>
          </p:cNvPicPr>
          <p:nvPr/>
        </p:nvPicPr>
        <p:blipFill>
          <a:blip r:embed="rId4"/>
          <a:stretch>
            <a:fillRect/>
          </a:stretch>
        </p:blipFill>
        <p:spPr>
          <a:xfrm>
            <a:off x="1955006" y="739472"/>
            <a:ext cx="3751609" cy="3317212"/>
          </a:xfrm>
          <a:prstGeom prst="rect">
            <a:avLst/>
          </a:prstGeom>
        </p:spPr>
      </p:pic>
      <p:sp>
        <p:nvSpPr>
          <p:cNvPr id="8" name="ZoneTexte 7">
            <a:extLst>
              <a:ext uri="{FF2B5EF4-FFF2-40B4-BE49-F238E27FC236}">
                <a16:creationId xmlns:a16="http://schemas.microsoft.com/office/drawing/2014/main" id="{1EF79C19-6E33-4F68-9B07-8F6567F61D47}"/>
              </a:ext>
            </a:extLst>
          </p:cNvPr>
          <p:cNvSpPr txBox="1"/>
          <p:nvPr/>
        </p:nvSpPr>
        <p:spPr>
          <a:xfrm>
            <a:off x="-46567" y="3956098"/>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Tree>
    <p:extLst>
      <p:ext uri="{BB962C8B-B14F-4D97-AF65-F5344CB8AC3E}">
        <p14:creationId xmlns:p14="http://schemas.microsoft.com/office/powerpoint/2010/main" val="1798422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8C269F1D-40B9-4EF6-B76F-B4219ED5CC3D}"/>
              </a:ext>
            </a:extLst>
          </p:cNvPr>
          <p:cNvSpPr txBox="1"/>
          <p:nvPr/>
        </p:nvSpPr>
        <p:spPr>
          <a:xfrm>
            <a:off x="1781908" y="0"/>
            <a:ext cx="10410092" cy="461665"/>
          </a:xfrm>
          <a:prstGeom prst="rect">
            <a:avLst/>
          </a:prstGeom>
          <a:noFill/>
        </p:spPr>
        <p:txBody>
          <a:bodyPr wrap="square" rtlCol="0">
            <a:spAutoFit/>
          </a:bodyPr>
          <a:lstStyle/>
          <a:p>
            <a:pPr algn="ctr"/>
            <a:r>
              <a:rPr lang="fr-FR" sz="2400" b="1" dirty="0"/>
              <a:t>Cycle de vie des class </a:t>
            </a:r>
            <a:r>
              <a:rPr lang="fr-FR" sz="2400" b="1" dirty="0" err="1"/>
              <a:t>react</a:t>
            </a:r>
            <a:r>
              <a:rPr lang="fr-FR" sz="2400" b="1" dirty="0"/>
              <a:t> – </a:t>
            </a:r>
            <a:r>
              <a:rPr lang="fr-FR" sz="2400" b="1" dirty="0" err="1"/>
              <a:t>Mounting</a:t>
            </a:r>
            <a:r>
              <a:rPr lang="fr-FR" sz="2400" b="1" dirty="0"/>
              <a:t> Phase </a:t>
            </a:r>
            <a:r>
              <a:rPr lang="fr-FR" sz="2400" b="1" dirty="0" err="1"/>
              <a:t>setState</a:t>
            </a:r>
            <a:endParaRPr lang="fr-FR" sz="2400" b="1" dirty="0"/>
          </a:p>
        </p:txBody>
      </p:sp>
      <p:pic>
        <p:nvPicPr>
          <p:cNvPr id="5" name="Image 4">
            <a:extLst>
              <a:ext uri="{FF2B5EF4-FFF2-40B4-BE49-F238E27FC236}">
                <a16:creationId xmlns:a16="http://schemas.microsoft.com/office/drawing/2014/main" id="{97ACAF25-2893-4860-A889-5BB3D3033080}"/>
              </a:ext>
            </a:extLst>
          </p:cNvPr>
          <p:cNvPicPr>
            <a:picLocks noChangeAspect="1"/>
          </p:cNvPicPr>
          <p:nvPr/>
        </p:nvPicPr>
        <p:blipFill rotWithShape="1">
          <a:blip r:embed="rId2"/>
          <a:srcRect l="42789" t="1957" r="21394" b="1431"/>
          <a:stretch/>
        </p:blipFill>
        <p:spPr>
          <a:xfrm>
            <a:off x="4892400" y="739472"/>
            <a:ext cx="3587262" cy="5300505"/>
          </a:xfrm>
          <a:prstGeom prst="rect">
            <a:avLst/>
          </a:prstGeom>
        </p:spPr>
      </p:pic>
      <p:pic>
        <p:nvPicPr>
          <p:cNvPr id="2" name="Image 1">
            <a:extLst>
              <a:ext uri="{FF2B5EF4-FFF2-40B4-BE49-F238E27FC236}">
                <a16:creationId xmlns:a16="http://schemas.microsoft.com/office/drawing/2014/main" id="{78FD1F54-F622-4677-8F2B-93964B433580}"/>
              </a:ext>
            </a:extLst>
          </p:cNvPr>
          <p:cNvPicPr>
            <a:picLocks noChangeAspect="1"/>
          </p:cNvPicPr>
          <p:nvPr/>
        </p:nvPicPr>
        <p:blipFill>
          <a:blip r:embed="rId3"/>
          <a:stretch>
            <a:fillRect/>
          </a:stretch>
        </p:blipFill>
        <p:spPr>
          <a:xfrm>
            <a:off x="1894652" y="739473"/>
            <a:ext cx="2997748" cy="3310014"/>
          </a:xfrm>
          <a:prstGeom prst="rect">
            <a:avLst/>
          </a:prstGeom>
        </p:spPr>
      </p:pic>
      <p:pic>
        <p:nvPicPr>
          <p:cNvPr id="4" name="Image 3">
            <a:extLst>
              <a:ext uri="{FF2B5EF4-FFF2-40B4-BE49-F238E27FC236}">
                <a16:creationId xmlns:a16="http://schemas.microsoft.com/office/drawing/2014/main" id="{73D18A30-3356-4628-BE06-DC5EF9DA9C36}"/>
              </a:ext>
            </a:extLst>
          </p:cNvPr>
          <p:cNvPicPr>
            <a:picLocks noChangeAspect="1"/>
          </p:cNvPicPr>
          <p:nvPr/>
        </p:nvPicPr>
        <p:blipFill>
          <a:blip r:embed="rId4"/>
          <a:stretch>
            <a:fillRect/>
          </a:stretch>
        </p:blipFill>
        <p:spPr>
          <a:xfrm>
            <a:off x="7827666" y="724400"/>
            <a:ext cx="4295248" cy="4519866"/>
          </a:xfrm>
          <a:prstGeom prst="rect">
            <a:avLst/>
          </a:prstGeom>
        </p:spPr>
      </p:pic>
      <p:sp>
        <p:nvSpPr>
          <p:cNvPr id="8" name="ZoneTexte 7">
            <a:extLst>
              <a:ext uri="{FF2B5EF4-FFF2-40B4-BE49-F238E27FC236}">
                <a16:creationId xmlns:a16="http://schemas.microsoft.com/office/drawing/2014/main" id="{3E1FBF06-8A76-42C8-A2A0-B989CF73B28C}"/>
              </a:ext>
            </a:extLst>
          </p:cNvPr>
          <p:cNvSpPr txBox="1"/>
          <p:nvPr/>
        </p:nvSpPr>
        <p:spPr>
          <a:xfrm>
            <a:off x="1894652" y="4436533"/>
            <a:ext cx="2643481" cy="2062103"/>
          </a:xfrm>
          <a:prstGeom prst="rect">
            <a:avLst/>
          </a:prstGeom>
          <a:noFill/>
        </p:spPr>
        <p:txBody>
          <a:bodyPr wrap="square" rtlCol="0">
            <a:spAutoFit/>
          </a:bodyPr>
          <a:lstStyle/>
          <a:p>
            <a:r>
              <a:rPr lang="fr-FR" sz="2000" b="1" u="sng" dirty="0"/>
              <a:t>/!\</a:t>
            </a:r>
            <a:r>
              <a:rPr lang="fr-FR" dirty="0"/>
              <a:t> Ne pas mettre de </a:t>
            </a:r>
            <a:r>
              <a:rPr lang="fr-FR" dirty="0" err="1"/>
              <a:t>setState</a:t>
            </a:r>
            <a:r>
              <a:rPr lang="fr-FR" dirty="0"/>
              <a:t> dans le </a:t>
            </a:r>
            <a:r>
              <a:rPr lang="fr-FR" dirty="0" err="1"/>
              <a:t>componentWillUpdate</a:t>
            </a:r>
            <a:r>
              <a:rPr lang="fr-FR" dirty="0"/>
              <a:t>, </a:t>
            </a:r>
            <a:r>
              <a:rPr lang="fr-FR" dirty="0" err="1"/>
              <a:t>componentDidUpdate</a:t>
            </a:r>
            <a:r>
              <a:rPr lang="fr-FR" dirty="0"/>
              <a:t>, </a:t>
            </a:r>
            <a:r>
              <a:rPr lang="fr-FR" dirty="0" err="1"/>
              <a:t>shouldComponentUpdate</a:t>
            </a:r>
            <a:r>
              <a:rPr lang="fr-FR" dirty="0"/>
              <a:t> ou le </a:t>
            </a:r>
            <a:r>
              <a:rPr lang="fr-FR" dirty="0" err="1"/>
              <a:t>render</a:t>
            </a:r>
            <a:r>
              <a:rPr lang="fr-FR" dirty="0"/>
              <a:t>  </a:t>
            </a:r>
            <a:r>
              <a:rPr lang="fr-FR" dirty="0">
                <a:sym typeface="Wingdings" panose="05000000000000000000" pitchFamily="2" charset="2"/>
              </a:rPr>
              <a:t> boucle infini</a:t>
            </a:r>
            <a:endParaRPr lang="fr-FR" dirty="0"/>
          </a:p>
        </p:txBody>
      </p:sp>
      <p:sp>
        <p:nvSpPr>
          <p:cNvPr id="10" name="Rectangle : coins arrondis 9">
            <a:extLst>
              <a:ext uri="{FF2B5EF4-FFF2-40B4-BE49-F238E27FC236}">
                <a16:creationId xmlns:a16="http://schemas.microsoft.com/office/drawing/2014/main" id="{E0CDF676-00ED-4D0A-A2EA-63480381F90A}"/>
              </a:ext>
            </a:extLst>
          </p:cNvPr>
          <p:cNvSpPr/>
          <p:nvPr/>
        </p:nvSpPr>
        <p:spPr>
          <a:xfrm>
            <a:off x="6219930" y="1215852"/>
            <a:ext cx="909375" cy="312382"/>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BD62EE88-C570-461D-9109-FC57D59A5C43}"/>
              </a:ext>
            </a:extLst>
          </p:cNvPr>
          <p:cNvSpPr txBox="1"/>
          <p:nvPr/>
        </p:nvSpPr>
        <p:spPr>
          <a:xfrm>
            <a:off x="-46567" y="3956098"/>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Tree>
    <p:extLst>
      <p:ext uri="{BB962C8B-B14F-4D97-AF65-F5344CB8AC3E}">
        <p14:creationId xmlns:p14="http://schemas.microsoft.com/office/powerpoint/2010/main" val="3421855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E90A682-D64A-4609-90A1-6CFF221ED732}"/>
              </a:ext>
            </a:extLst>
          </p:cNvPr>
          <p:cNvSpPr txBox="1"/>
          <p:nvPr/>
        </p:nvSpPr>
        <p:spPr>
          <a:xfrm>
            <a:off x="1867712" y="77821"/>
            <a:ext cx="7607029" cy="1477328"/>
          </a:xfrm>
          <a:prstGeom prst="rect">
            <a:avLst/>
          </a:prstGeom>
          <a:noFill/>
        </p:spPr>
        <p:txBody>
          <a:bodyPr wrap="square" rtlCol="0">
            <a:spAutoFit/>
          </a:bodyPr>
          <a:lstStyle/>
          <a:p>
            <a:pPr algn="just"/>
            <a:r>
              <a:rPr lang="fr-FR" b="1" dirty="0" err="1"/>
              <a:t>Recap</a:t>
            </a:r>
            <a:r>
              <a:rPr lang="fr-FR" dirty="0"/>
              <a:t> :</a:t>
            </a:r>
            <a:br>
              <a:rPr lang="fr-FR" dirty="0"/>
            </a:br>
            <a:r>
              <a:rPr lang="fr-FR" dirty="0"/>
              <a:t>- Les fonctions .</a:t>
            </a:r>
            <a:r>
              <a:rPr lang="fr-FR" dirty="0" err="1"/>
              <a:t>map</a:t>
            </a:r>
            <a:r>
              <a:rPr lang="fr-FR" dirty="0"/>
              <a:t>, .</a:t>
            </a:r>
            <a:r>
              <a:rPr lang="fr-FR" dirty="0" err="1"/>
              <a:t>foreach</a:t>
            </a:r>
            <a:r>
              <a:rPr lang="fr-FR" dirty="0"/>
              <a:t>, .</a:t>
            </a:r>
            <a:r>
              <a:rPr lang="fr-FR" dirty="0" err="1"/>
              <a:t>filter</a:t>
            </a:r>
            <a:r>
              <a:rPr lang="fr-FR" dirty="0"/>
              <a:t>, .</a:t>
            </a:r>
            <a:r>
              <a:rPr lang="fr-FR" dirty="0" err="1"/>
              <a:t>find</a:t>
            </a:r>
            <a:r>
              <a:rPr lang="fr-FR" dirty="0"/>
              <a:t> … permettent de parcourir des éléments (d’un objet ou tableau) et renvoie rien, une élément ou un nouveau tableau. Ce type d’écriture exprime le paradigme de la programmation déclarative, on écris ce que l’on souhaite obtenir .</a:t>
            </a:r>
          </a:p>
        </p:txBody>
      </p:sp>
      <p:sp>
        <p:nvSpPr>
          <p:cNvPr id="16" name="ZoneTexte 15">
            <a:extLst>
              <a:ext uri="{FF2B5EF4-FFF2-40B4-BE49-F238E27FC236}">
                <a16:creationId xmlns:a16="http://schemas.microsoft.com/office/drawing/2014/main" id="{211B26D3-007B-4847-9C96-5EE52C7D4BED}"/>
              </a:ext>
            </a:extLst>
          </p:cNvPr>
          <p:cNvSpPr txBox="1"/>
          <p:nvPr/>
        </p:nvSpPr>
        <p:spPr>
          <a:xfrm>
            <a:off x="1867709" y="1610340"/>
            <a:ext cx="6823903" cy="646331"/>
          </a:xfrm>
          <a:prstGeom prst="rect">
            <a:avLst/>
          </a:prstGeom>
          <a:noFill/>
        </p:spPr>
        <p:txBody>
          <a:bodyPr wrap="square" rtlCol="0">
            <a:spAutoFit/>
          </a:bodyPr>
          <a:lstStyle/>
          <a:p>
            <a:pPr algn="just"/>
            <a:r>
              <a:rPr lang="fr-FR" dirty="0"/>
              <a:t>-Le </a:t>
            </a:r>
            <a:r>
              <a:rPr lang="fr-FR" dirty="0" err="1"/>
              <a:t>destructuring</a:t>
            </a:r>
            <a:r>
              <a:rPr lang="fr-FR" dirty="0"/>
              <a:t> est une syntaxe qui permet de créer des raccourcis sur des éléments fils d’objet .</a:t>
            </a:r>
          </a:p>
        </p:txBody>
      </p:sp>
      <p:pic>
        <p:nvPicPr>
          <p:cNvPr id="8" name="Image 7">
            <a:extLst>
              <a:ext uri="{FF2B5EF4-FFF2-40B4-BE49-F238E27FC236}">
                <a16:creationId xmlns:a16="http://schemas.microsoft.com/office/drawing/2014/main" id="{6559C461-1189-457B-97FB-57EEB1C2C303}"/>
              </a:ext>
            </a:extLst>
          </p:cNvPr>
          <p:cNvPicPr>
            <a:picLocks noChangeAspect="1"/>
          </p:cNvPicPr>
          <p:nvPr/>
        </p:nvPicPr>
        <p:blipFill>
          <a:blip r:embed="rId2"/>
          <a:stretch>
            <a:fillRect/>
          </a:stretch>
        </p:blipFill>
        <p:spPr>
          <a:xfrm>
            <a:off x="9155475" y="1982804"/>
            <a:ext cx="3036525" cy="3036525"/>
          </a:xfrm>
          <a:prstGeom prst="rect">
            <a:avLst/>
          </a:prstGeom>
        </p:spPr>
      </p:pic>
      <p:sp>
        <p:nvSpPr>
          <p:cNvPr id="17" name="ZoneTexte 16">
            <a:extLst>
              <a:ext uri="{FF2B5EF4-FFF2-40B4-BE49-F238E27FC236}">
                <a16:creationId xmlns:a16="http://schemas.microsoft.com/office/drawing/2014/main" id="{EE51FCD9-6F5A-4306-A4D7-B77D041358FB}"/>
              </a:ext>
            </a:extLst>
          </p:cNvPr>
          <p:cNvSpPr txBox="1"/>
          <p:nvPr/>
        </p:nvSpPr>
        <p:spPr>
          <a:xfrm>
            <a:off x="1867710" y="2311862"/>
            <a:ext cx="6939405" cy="923330"/>
          </a:xfrm>
          <a:prstGeom prst="rect">
            <a:avLst/>
          </a:prstGeom>
          <a:noFill/>
        </p:spPr>
        <p:txBody>
          <a:bodyPr wrap="square" rtlCol="0">
            <a:spAutoFit/>
          </a:bodyPr>
          <a:lstStyle/>
          <a:p>
            <a:pPr algn="just"/>
            <a:r>
              <a:rPr lang="fr-FR" dirty="0"/>
              <a:t>- Le DOM virtuel est une copie du DOM que React utilise pour évaluer les changements effectués par l’utilisateur.</a:t>
            </a:r>
          </a:p>
          <a:p>
            <a:pPr algn="just"/>
            <a:r>
              <a:rPr lang="fr-FR" dirty="0"/>
              <a:t>C’est un objet javascript, beaucoup plus rapide à parcourir que le DOM .</a:t>
            </a:r>
          </a:p>
        </p:txBody>
      </p:sp>
      <p:sp>
        <p:nvSpPr>
          <p:cNvPr id="18" name="ZoneTexte 17">
            <a:extLst>
              <a:ext uri="{FF2B5EF4-FFF2-40B4-BE49-F238E27FC236}">
                <a16:creationId xmlns:a16="http://schemas.microsoft.com/office/drawing/2014/main" id="{46E713BC-FE84-40DC-A8D3-EB14B74DE130}"/>
              </a:ext>
            </a:extLst>
          </p:cNvPr>
          <p:cNvSpPr txBox="1"/>
          <p:nvPr/>
        </p:nvSpPr>
        <p:spPr>
          <a:xfrm>
            <a:off x="1867709" y="3297715"/>
            <a:ext cx="6939406" cy="646331"/>
          </a:xfrm>
          <a:prstGeom prst="rect">
            <a:avLst/>
          </a:prstGeom>
          <a:noFill/>
        </p:spPr>
        <p:txBody>
          <a:bodyPr wrap="square" rtlCol="0">
            <a:spAutoFit/>
          </a:bodyPr>
          <a:lstStyle/>
          <a:p>
            <a:pPr algn="just"/>
            <a:r>
              <a:rPr lang="fr-FR" dirty="0"/>
              <a:t>- Les hypothèses de l’algo de vérification </a:t>
            </a:r>
            <a:r>
              <a:rPr lang="fr-FR" dirty="0" err="1"/>
              <a:t>react</a:t>
            </a:r>
            <a:r>
              <a:rPr lang="fr-FR" dirty="0"/>
              <a:t> nécessitent d’utiliser des key pour distinguer des enfants de même type (&lt;li&gt; …).</a:t>
            </a:r>
          </a:p>
        </p:txBody>
      </p:sp>
      <p:sp>
        <p:nvSpPr>
          <p:cNvPr id="19" name="ZoneTexte 18">
            <a:extLst>
              <a:ext uri="{FF2B5EF4-FFF2-40B4-BE49-F238E27FC236}">
                <a16:creationId xmlns:a16="http://schemas.microsoft.com/office/drawing/2014/main" id="{9215EDE2-6251-47EF-8F22-E07E397E87B3}"/>
              </a:ext>
            </a:extLst>
          </p:cNvPr>
          <p:cNvSpPr txBox="1"/>
          <p:nvPr/>
        </p:nvSpPr>
        <p:spPr>
          <a:xfrm>
            <a:off x="1867709" y="4158522"/>
            <a:ext cx="6823903" cy="923330"/>
          </a:xfrm>
          <a:prstGeom prst="rect">
            <a:avLst/>
          </a:prstGeom>
          <a:noFill/>
        </p:spPr>
        <p:txBody>
          <a:bodyPr wrap="square" rtlCol="0">
            <a:spAutoFit/>
          </a:bodyPr>
          <a:lstStyle/>
          <a:p>
            <a:pPr algn="just"/>
            <a:r>
              <a:rPr lang="fr-FR" dirty="0"/>
              <a:t>- La configuration de React requiert un traducteur : Babel, permettant de traduire nos fonctions javascript avancées pour que les navigateurs les comprennent.</a:t>
            </a:r>
          </a:p>
        </p:txBody>
      </p:sp>
      <p:sp>
        <p:nvSpPr>
          <p:cNvPr id="20" name="ZoneTexte 19">
            <a:extLst>
              <a:ext uri="{FF2B5EF4-FFF2-40B4-BE49-F238E27FC236}">
                <a16:creationId xmlns:a16="http://schemas.microsoft.com/office/drawing/2014/main" id="{8BED3570-0D98-43F4-AEEC-77FC653EDA50}"/>
              </a:ext>
            </a:extLst>
          </p:cNvPr>
          <p:cNvSpPr txBox="1"/>
          <p:nvPr/>
        </p:nvSpPr>
        <p:spPr>
          <a:xfrm>
            <a:off x="1867709" y="5148451"/>
            <a:ext cx="6823903" cy="923330"/>
          </a:xfrm>
          <a:prstGeom prst="rect">
            <a:avLst/>
          </a:prstGeom>
          <a:noFill/>
        </p:spPr>
        <p:txBody>
          <a:bodyPr wrap="square" rtlCol="0">
            <a:spAutoFit/>
          </a:bodyPr>
          <a:lstStyle/>
          <a:p>
            <a:pPr algn="just"/>
            <a:r>
              <a:rPr lang="fr-FR" dirty="0"/>
              <a:t>- Notre hiérarchie atomisée est condensée en un seul gros fichier JS grâce à </a:t>
            </a:r>
            <a:r>
              <a:rPr lang="fr-FR" dirty="0" err="1"/>
              <a:t>webpack</a:t>
            </a:r>
            <a:r>
              <a:rPr lang="fr-FR" dirty="0"/>
              <a:t> qui permet de gérer toutes les relations entre fichier style, </a:t>
            </a:r>
            <a:r>
              <a:rPr lang="fr-FR" dirty="0" err="1"/>
              <a:t>js</a:t>
            </a:r>
            <a:r>
              <a:rPr lang="fr-FR" dirty="0"/>
              <a:t>, html …</a:t>
            </a:r>
          </a:p>
        </p:txBody>
      </p:sp>
      <p:sp>
        <p:nvSpPr>
          <p:cNvPr id="21" name="ZoneTexte 20">
            <a:extLst>
              <a:ext uri="{FF2B5EF4-FFF2-40B4-BE49-F238E27FC236}">
                <a16:creationId xmlns:a16="http://schemas.microsoft.com/office/drawing/2014/main" id="{68E0720D-10B2-49A1-B08D-B484B521FE35}"/>
              </a:ext>
            </a:extLst>
          </p:cNvPr>
          <p:cNvSpPr txBox="1"/>
          <p:nvPr/>
        </p:nvSpPr>
        <p:spPr>
          <a:xfrm>
            <a:off x="1867708" y="6071781"/>
            <a:ext cx="8385899" cy="369332"/>
          </a:xfrm>
          <a:prstGeom prst="rect">
            <a:avLst/>
          </a:prstGeom>
          <a:noFill/>
        </p:spPr>
        <p:txBody>
          <a:bodyPr wrap="square" rtlCol="0">
            <a:spAutoFit/>
          </a:bodyPr>
          <a:lstStyle/>
          <a:p>
            <a:pPr algn="just"/>
            <a:r>
              <a:rPr lang="fr-FR" dirty="0"/>
              <a:t>- </a:t>
            </a:r>
            <a:r>
              <a:rPr lang="fr-FR" dirty="0" err="1"/>
              <a:t>Yarn</a:t>
            </a:r>
            <a:r>
              <a:rPr lang="fr-FR" dirty="0"/>
              <a:t> est un gestionnaire de package, il gère notre « liste de course » : le </a:t>
            </a:r>
            <a:r>
              <a:rPr lang="fr-FR" dirty="0" err="1"/>
              <a:t>package.json</a:t>
            </a:r>
            <a:endParaRPr lang="fr-FR" dirty="0"/>
          </a:p>
        </p:txBody>
      </p:sp>
      <p:sp>
        <p:nvSpPr>
          <p:cNvPr id="10" name="ZoneTexte 9">
            <a:extLst>
              <a:ext uri="{FF2B5EF4-FFF2-40B4-BE49-F238E27FC236}">
                <a16:creationId xmlns:a16="http://schemas.microsoft.com/office/drawing/2014/main" id="{51369DA4-D5E9-4476-9797-026F42B546C6}"/>
              </a:ext>
            </a:extLst>
          </p:cNvPr>
          <p:cNvSpPr txBox="1"/>
          <p:nvPr/>
        </p:nvSpPr>
        <p:spPr>
          <a:xfrm>
            <a:off x="-36460" y="649484"/>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Tree>
    <p:extLst>
      <p:ext uri="{BB962C8B-B14F-4D97-AF65-F5344CB8AC3E}">
        <p14:creationId xmlns:p14="http://schemas.microsoft.com/office/powerpoint/2010/main" val="1317923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P spid="17" grpId="0"/>
      <p:bldP spid="18" grpId="0"/>
      <p:bldP spid="19" grpId="0"/>
      <p:bldP spid="20" grpId="0"/>
      <p:bldP spid="2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8C269F1D-40B9-4EF6-B76F-B4219ED5CC3D}"/>
              </a:ext>
            </a:extLst>
          </p:cNvPr>
          <p:cNvSpPr txBox="1"/>
          <p:nvPr/>
        </p:nvSpPr>
        <p:spPr>
          <a:xfrm>
            <a:off x="1781908" y="0"/>
            <a:ext cx="10410092" cy="461665"/>
          </a:xfrm>
          <a:prstGeom prst="rect">
            <a:avLst/>
          </a:prstGeom>
          <a:noFill/>
        </p:spPr>
        <p:txBody>
          <a:bodyPr wrap="square" rtlCol="0">
            <a:spAutoFit/>
          </a:bodyPr>
          <a:lstStyle/>
          <a:p>
            <a:pPr algn="ctr"/>
            <a:r>
              <a:rPr lang="fr-FR" sz="2400" b="1" dirty="0"/>
              <a:t>Cycle de vie des class </a:t>
            </a:r>
            <a:r>
              <a:rPr lang="fr-FR" sz="2400" b="1" dirty="0" err="1"/>
              <a:t>react</a:t>
            </a:r>
            <a:r>
              <a:rPr lang="fr-FR" sz="2400" b="1" dirty="0"/>
              <a:t> – </a:t>
            </a:r>
            <a:r>
              <a:rPr lang="fr-FR" sz="2400" b="1" dirty="0" err="1"/>
              <a:t>Mounting</a:t>
            </a:r>
            <a:r>
              <a:rPr lang="fr-FR" sz="2400" b="1" dirty="0"/>
              <a:t> Phase new </a:t>
            </a:r>
            <a:r>
              <a:rPr lang="fr-FR" sz="2400" b="1" dirty="0" err="1"/>
              <a:t>Props</a:t>
            </a:r>
            <a:endParaRPr lang="fr-FR" sz="2400" b="1" dirty="0"/>
          </a:p>
        </p:txBody>
      </p:sp>
      <p:pic>
        <p:nvPicPr>
          <p:cNvPr id="5" name="Image 4">
            <a:extLst>
              <a:ext uri="{FF2B5EF4-FFF2-40B4-BE49-F238E27FC236}">
                <a16:creationId xmlns:a16="http://schemas.microsoft.com/office/drawing/2014/main" id="{97ACAF25-2893-4860-A889-5BB3D3033080}"/>
              </a:ext>
            </a:extLst>
          </p:cNvPr>
          <p:cNvPicPr>
            <a:picLocks noChangeAspect="1"/>
          </p:cNvPicPr>
          <p:nvPr/>
        </p:nvPicPr>
        <p:blipFill rotWithShape="1">
          <a:blip r:embed="rId2"/>
          <a:srcRect l="42789" t="1957" r="21394" b="1431"/>
          <a:stretch/>
        </p:blipFill>
        <p:spPr>
          <a:xfrm>
            <a:off x="4900517" y="833095"/>
            <a:ext cx="3587262" cy="5300505"/>
          </a:xfrm>
          <a:prstGeom prst="rect">
            <a:avLst/>
          </a:prstGeom>
        </p:spPr>
      </p:pic>
      <p:pic>
        <p:nvPicPr>
          <p:cNvPr id="7" name="Image 6">
            <a:extLst>
              <a:ext uri="{FF2B5EF4-FFF2-40B4-BE49-F238E27FC236}">
                <a16:creationId xmlns:a16="http://schemas.microsoft.com/office/drawing/2014/main" id="{BC08EE22-1AC2-4C64-954D-0A9917A6DE80}"/>
              </a:ext>
            </a:extLst>
          </p:cNvPr>
          <p:cNvPicPr>
            <a:picLocks noChangeAspect="1"/>
          </p:cNvPicPr>
          <p:nvPr/>
        </p:nvPicPr>
        <p:blipFill>
          <a:blip r:embed="rId3"/>
          <a:stretch>
            <a:fillRect/>
          </a:stretch>
        </p:blipFill>
        <p:spPr>
          <a:xfrm>
            <a:off x="7599054" y="833095"/>
            <a:ext cx="4554952" cy="5727560"/>
          </a:xfrm>
          <a:prstGeom prst="rect">
            <a:avLst/>
          </a:prstGeom>
        </p:spPr>
      </p:pic>
      <p:pic>
        <p:nvPicPr>
          <p:cNvPr id="9" name="Image 8">
            <a:extLst>
              <a:ext uri="{FF2B5EF4-FFF2-40B4-BE49-F238E27FC236}">
                <a16:creationId xmlns:a16="http://schemas.microsoft.com/office/drawing/2014/main" id="{E897ECFC-A7F8-43C0-8E3F-433D1F94DFF3}"/>
              </a:ext>
            </a:extLst>
          </p:cNvPr>
          <p:cNvPicPr>
            <a:picLocks noChangeAspect="1"/>
          </p:cNvPicPr>
          <p:nvPr/>
        </p:nvPicPr>
        <p:blipFill>
          <a:blip r:embed="rId4"/>
          <a:stretch>
            <a:fillRect/>
          </a:stretch>
        </p:blipFill>
        <p:spPr>
          <a:xfrm>
            <a:off x="1781908" y="833095"/>
            <a:ext cx="3184542" cy="5844035"/>
          </a:xfrm>
          <a:prstGeom prst="rect">
            <a:avLst/>
          </a:prstGeom>
        </p:spPr>
      </p:pic>
      <p:sp>
        <p:nvSpPr>
          <p:cNvPr id="10" name="Rectangle : coins arrondis 9">
            <a:extLst>
              <a:ext uri="{FF2B5EF4-FFF2-40B4-BE49-F238E27FC236}">
                <a16:creationId xmlns:a16="http://schemas.microsoft.com/office/drawing/2014/main" id="{198F503C-46B0-46C1-8FA7-9BBF0F8F0130}"/>
              </a:ext>
            </a:extLst>
          </p:cNvPr>
          <p:cNvSpPr/>
          <p:nvPr/>
        </p:nvSpPr>
        <p:spPr>
          <a:xfrm>
            <a:off x="5055763" y="1321686"/>
            <a:ext cx="909375" cy="312382"/>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F88206F6-775C-41F2-A5A1-669DC7C3424C}"/>
              </a:ext>
            </a:extLst>
          </p:cNvPr>
          <p:cNvSpPr txBox="1"/>
          <p:nvPr/>
        </p:nvSpPr>
        <p:spPr>
          <a:xfrm>
            <a:off x="-46567" y="3956098"/>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Tree>
    <p:extLst>
      <p:ext uri="{BB962C8B-B14F-4D97-AF65-F5344CB8AC3E}">
        <p14:creationId xmlns:p14="http://schemas.microsoft.com/office/powerpoint/2010/main" val="2008205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2978038-B300-4D88-9880-918C45501ECC}"/>
              </a:ext>
            </a:extLst>
          </p:cNvPr>
          <p:cNvSpPr/>
          <p:nvPr/>
        </p:nvSpPr>
        <p:spPr>
          <a:xfrm>
            <a:off x="1964266" y="576072"/>
            <a:ext cx="9660467" cy="6186309"/>
          </a:xfrm>
          <a:prstGeom prst="rect">
            <a:avLst/>
          </a:prstGeom>
        </p:spPr>
        <p:txBody>
          <a:bodyPr wrap="square">
            <a:spAutoFit/>
          </a:bodyPr>
          <a:lstStyle/>
          <a:p>
            <a:pPr marL="342900" indent="-342900">
              <a:lnSpc>
                <a:spcPct val="150000"/>
              </a:lnSpc>
              <a:buFont typeface="+mj-lt"/>
              <a:buAutoNum type="arabicPeriod"/>
            </a:pPr>
            <a:r>
              <a:rPr lang="fr-FR" b="1" i="1" dirty="0" err="1">
                <a:latin typeface="medium-content-serif-font"/>
              </a:rPr>
              <a:t>ComponentWillMount</a:t>
            </a:r>
            <a:r>
              <a:rPr lang="fr-FR" i="1" dirty="0">
                <a:latin typeface="medium-content-serif-font"/>
              </a:rPr>
              <a:t> : initialisation / DOM non chargé</a:t>
            </a:r>
          </a:p>
          <a:p>
            <a:pPr marL="342900" indent="-342900">
              <a:lnSpc>
                <a:spcPct val="150000"/>
              </a:lnSpc>
              <a:buFont typeface="+mj-lt"/>
              <a:buAutoNum type="arabicPeriod"/>
            </a:pPr>
            <a:r>
              <a:rPr lang="fr-FR" b="1" i="1" dirty="0" err="1">
                <a:latin typeface="medium-content-serif-font"/>
              </a:rPr>
              <a:t>Render</a:t>
            </a:r>
            <a:endParaRPr lang="fr-FR" b="1" dirty="0">
              <a:latin typeface="medium-content-serif-font"/>
            </a:endParaRPr>
          </a:p>
          <a:p>
            <a:pPr marL="342900" indent="-342900">
              <a:lnSpc>
                <a:spcPct val="150000"/>
              </a:lnSpc>
              <a:buFont typeface="+mj-lt"/>
              <a:buAutoNum type="arabicPeriod"/>
            </a:pPr>
            <a:r>
              <a:rPr lang="fr-FR" b="1" i="1" dirty="0" err="1">
                <a:latin typeface="medium-content-serif-font"/>
              </a:rPr>
              <a:t>ComponentDidMount</a:t>
            </a:r>
            <a:r>
              <a:rPr lang="fr-FR" i="1" dirty="0">
                <a:latin typeface="medium-content-serif-font"/>
              </a:rPr>
              <a:t> : initialisation / DOM chargé / </a:t>
            </a:r>
            <a:r>
              <a:rPr lang="fr-FR" i="1" dirty="0" err="1">
                <a:latin typeface="medium-content-serif-font"/>
              </a:rPr>
              <a:t>setState</a:t>
            </a:r>
            <a:r>
              <a:rPr lang="fr-FR" i="1" dirty="0">
                <a:latin typeface="medium-content-serif-font"/>
              </a:rPr>
              <a:t> OK </a:t>
            </a:r>
            <a:r>
              <a:rPr lang="fr-FR" i="1" dirty="0">
                <a:latin typeface="medium-content-serif-font"/>
                <a:sym typeface="Wingdings" panose="05000000000000000000" pitchFamily="2" charset="2"/>
              </a:rPr>
              <a:t> re-</a:t>
            </a:r>
            <a:r>
              <a:rPr lang="fr-FR" i="1" dirty="0" err="1">
                <a:latin typeface="medium-content-serif-font"/>
                <a:sym typeface="Wingdings" panose="05000000000000000000" pitchFamily="2" charset="2"/>
              </a:rPr>
              <a:t>render</a:t>
            </a:r>
            <a:r>
              <a:rPr lang="fr-FR" i="1" dirty="0">
                <a:latin typeface="medium-content-serif-font"/>
                <a:sym typeface="Wingdings" panose="05000000000000000000" pitchFamily="2" charset="2"/>
              </a:rPr>
              <a:t> / use case </a:t>
            </a:r>
            <a:r>
              <a:rPr lang="fr-FR" i="1" dirty="0" err="1">
                <a:latin typeface="medium-content-serif-font"/>
                <a:sym typeface="Wingdings" panose="05000000000000000000" pitchFamily="2" charset="2"/>
              </a:rPr>
              <a:t>fetch</a:t>
            </a:r>
            <a:r>
              <a:rPr lang="fr-FR" i="1" dirty="0">
                <a:latin typeface="medium-content-serif-font"/>
                <a:sym typeface="Wingdings" panose="05000000000000000000" pitchFamily="2" charset="2"/>
              </a:rPr>
              <a:t> data serveur</a:t>
            </a:r>
          </a:p>
          <a:p>
            <a:pPr>
              <a:lnSpc>
                <a:spcPct val="150000"/>
              </a:lnSpc>
            </a:pPr>
            <a:endParaRPr lang="fr-FR" dirty="0">
              <a:latin typeface="medium-content-serif-font"/>
            </a:endParaRPr>
          </a:p>
          <a:p>
            <a:pPr marL="342900" indent="-342900">
              <a:lnSpc>
                <a:spcPct val="150000"/>
              </a:lnSpc>
              <a:buFont typeface="+mj-lt"/>
              <a:buAutoNum type="arabicPeriod"/>
            </a:pPr>
            <a:r>
              <a:rPr lang="fr-FR" b="1" i="1" dirty="0" err="1">
                <a:latin typeface="medium-content-serif-font"/>
              </a:rPr>
              <a:t>ComponentWillReceiveProps</a:t>
            </a:r>
            <a:r>
              <a:rPr lang="fr-FR" i="1" dirty="0">
                <a:latin typeface="medium-content-serif-font"/>
              </a:rPr>
              <a:t>: </a:t>
            </a:r>
            <a:r>
              <a:rPr lang="fr-FR" i="1" dirty="0" err="1">
                <a:latin typeface="medium-content-serif-font"/>
              </a:rPr>
              <a:t>could</a:t>
            </a:r>
            <a:r>
              <a:rPr lang="fr-FR" i="1" dirty="0">
                <a:latin typeface="medium-content-serif-font"/>
              </a:rPr>
              <a:t> use </a:t>
            </a:r>
            <a:r>
              <a:rPr lang="fr-FR" i="1" dirty="0" err="1">
                <a:latin typeface="medium-content-serif-font"/>
              </a:rPr>
              <a:t>setState</a:t>
            </a:r>
            <a:r>
              <a:rPr lang="fr-FR" i="1" dirty="0">
                <a:latin typeface="medium-content-serif-font"/>
              </a:rPr>
              <a:t> / use case : </a:t>
            </a:r>
            <a:r>
              <a:rPr lang="fr-FR" i="1" dirty="0" err="1">
                <a:latin typeface="medium-content-serif-font"/>
              </a:rPr>
              <a:t>when</a:t>
            </a:r>
            <a:r>
              <a:rPr lang="fr-FR" i="1" dirty="0">
                <a:latin typeface="medium-content-serif-font"/>
              </a:rPr>
              <a:t> state </a:t>
            </a:r>
            <a:r>
              <a:rPr lang="fr-FR" i="1" dirty="0" err="1">
                <a:latin typeface="medium-content-serif-font"/>
              </a:rPr>
              <a:t>is</a:t>
            </a:r>
            <a:r>
              <a:rPr lang="fr-FR" i="1" dirty="0">
                <a:latin typeface="medium-content-serif-font"/>
              </a:rPr>
              <a:t> </a:t>
            </a:r>
            <a:r>
              <a:rPr lang="fr-FR" i="1" dirty="0" err="1">
                <a:latin typeface="medium-content-serif-font"/>
              </a:rPr>
              <a:t>calculate</a:t>
            </a:r>
            <a:r>
              <a:rPr lang="fr-FR" i="1" dirty="0">
                <a:latin typeface="medium-content-serif-font"/>
              </a:rPr>
              <a:t> </a:t>
            </a:r>
            <a:r>
              <a:rPr lang="fr-FR" i="1" dirty="0" err="1">
                <a:latin typeface="medium-content-serif-font"/>
              </a:rPr>
              <a:t>from</a:t>
            </a:r>
            <a:r>
              <a:rPr lang="fr-FR" i="1" dirty="0">
                <a:latin typeface="medium-content-serif-font"/>
              </a:rPr>
              <a:t> </a:t>
            </a:r>
            <a:r>
              <a:rPr lang="fr-FR" i="1" dirty="0" err="1">
                <a:latin typeface="medium-content-serif-font"/>
              </a:rPr>
              <a:t>props</a:t>
            </a:r>
            <a:endParaRPr lang="fr-FR" dirty="0">
              <a:latin typeface="medium-content-serif-font"/>
            </a:endParaRPr>
          </a:p>
          <a:p>
            <a:pPr marL="342900" indent="-342900">
              <a:lnSpc>
                <a:spcPct val="150000"/>
              </a:lnSpc>
              <a:buFont typeface="+mj-lt"/>
              <a:buAutoNum type="arabicPeriod"/>
            </a:pPr>
            <a:r>
              <a:rPr lang="fr-FR" b="1" i="1" dirty="0" err="1">
                <a:latin typeface="medium-content-serif-font"/>
              </a:rPr>
              <a:t>ShouldComponentUpdate</a:t>
            </a:r>
            <a:r>
              <a:rPr lang="fr-FR" i="1" dirty="0">
                <a:latin typeface="medium-content-serif-font"/>
              </a:rPr>
              <a:t> : </a:t>
            </a:r>
            <a:r>
              <a:rPr lang="fr-FR" i="1" dirty="0" err="1">
                <a:latin typeface="medium-content-serif-font"/>
              </a:rPr>
              <a:t>controller</a:t>
            </a:r>
            <a:r>
              <a:rPr lang="fr-FR" i="1" dirty="0">
                <a:latin typeface="medium-content-serif-font"/>
              </a:rPr>
              <a:t> to compare </a:t>
            </a:r>
            <a:r>
              <a:rPr lang="fr-FR" i="1" dirty="0" err="1">
                <a:latin typeface="medium-content-serif-font"/>
              </a:rPr>
              <a:t>old</a:t>
            </a:r>
            <a:r>
              <a:rPr lang="fr-FR" i="1" dirty="0">
                <a:latin typeface="medium-content-serif-font"/>
              </a:rPr>
              <a:t>/new </a:t>
            </a:r>
            <a:r>
              <a:rPr lang="fr-FR" i="1" dirty="0" err="1">
                <a:latin typeface="medium-content-serif-font"/>
              </a:rPr>
              <a:t>props</a:t>
            </a:r>
            <a:r>
              <a:rPr lang="fr-FR" i="1" dirty="0">
                <a:latin typeface="medium-content-serif-font"/>
              </a:rPr>
              <a:t>/state</a:t>
            </a:r>
            <a:endParaRPr lang="fr-FR" dirty="0">
              <a:latin typeface="medium-content-serif-font"/>
            </a:endParaRPr>
          </a:p>
          <a:p>
            <a:pPr marL="342900" indent="-342900">
              <a:lnSpc>
                <a:spcPct val="150000"/>
              </a:lnSpc>
              <a:buFont typeface="+mj-lt"/>
              <a:buAutoNum type="arabicPeriod"/>
            </a:pPr>
            <a:r>
              <a:rPr lang="fr-FR" b="1" i="1" dirty="0" err="1">
                <a:latin typeface="medium-content-serif-font"/>
              </a:rPr>
              <a:t>ComponentWillUpdate</a:t>
            </a:r>
            <a:r>
              <a:rPr lang="fr-FR" i="1" dirty="0">
                <a:latin typeface="medium-content-serif-font"/>
              </a:rPr>
              <a:t> : DOM non chargé/</a:t>
            </a:r>
            <a:r>
              <a:rPr lang="en-US" i="1" dirty="0">
                <a:latin typeface="medium-content-serif-font"/>
              </a:rPr>
              <a:t>set a variable based on state changes/dispatching events/starting animations</a:t>
            </a:r>
            <a:endParaRPr lang="fr-FR" dirty="0">
              <a:latin typeface="medium-content-serif-font"/>
            </a:endParaRPr>
          </a:p>
          <a:p>
            <a:pPr marL="342900" indent="-342900">
              <a:lnSpc>
                <a:spcPct val="150000"/>
              </a:lnSpc>
              <a:buFont typeface="+mj-lt"/>
              <a:buAutoNum type="arabicPeriod"/>
            </a:pPr>
            <a:r>
              <a:rPr lang="fr-FR" b="1" i="1" dirty="0" err="1">
                <a:latin typeface="medium-content-serif-font"/>
              </a:rPr>
              <a:t>Render</a:t>
            </a:r>
            <a:endParaRPr lang="fr-FR" b="1" i="1" dirty="0">
              <a:latin typeface="medium-content-serif-font"/>
            </a:endParaRPr>
          </a:p>
          <a:p>
            <a:pPr marL="342900" indent="-342900">
              <a:lnSpc>
                <a:spcPct val="150000"/>
              </a:lnSpc>
              <a:buFont typeface="+mj-lt"/>
              <a:buAutoNum type="arabicPeriod"/>
            </a:pPr>
            <a:r>
              <a:rPr lang="fr-FR" b="1" i="1" dirty="0" err="1">
                <a:latin typeface="medium-content-serif-font"/>
              </a:rPr>
              <a:t>ComponentDidUpdate</a:t>
            </a:r>
            <a:r>
              <a:rPr lang="fr-FR" i="1" dirty="0">
                <a:latin typeface="medium-content-serif-font"/>
              </a:rPr>
              <a:t> : DOM chargé</a:t>
            </a:r>
            <a:endParaRPr lang="fr-FR" dirty="0">
              <a:latin typeface="medium-content-serif-font"/>
            </a:endParaRPr>
          </a:p>
          <a:p>
            <a:pPr marL="342900" indent="-342900">
              <a:lnSpc>
                <a:spcPct val="150000"/>
              </a:lnSpc>
              <a:buFont typeface="+mj-lt"/>
              <a:buAutoNum type="arabicPeriod"/>
            </a:pPr>
            <a:r>
              <a:rPr lang="fr-FR" b="1" i="1" dirty="0" err="1">
                <a:latin typeface="medium-content-serif-font"/>
              </a:rPr>
              <a:t>ComponentWillUnmount</a:t>
            </a:r>
            <a:r>
              <a:rPr lang="fr-FR" i="1" dirty="0">
                <a:latin typeface="medium-content-serif-font"/>
              </a:rPr>
              <a:t> :</a:t>
            </a:r>
            <a:r>
              <a:rPr lang="en-US" dirty="0"/>
              <a:t>removing event listeners you added in </a:t>
            </a:r>
            <a:r>
              <a:rPr lang="en-US" i="1" dirty="0" err="1"/>
              <a:t>componentDidMount</a:t>
            </a:r>
            <a:r>
              <a:rPr lang="en-US" dirty="0"/>
              <a:t> (or elsewhere)/cancelling active network requests/invalidating timers/cleaning up DOM elements that you created in </a:t>
            </a:r>
            <a:r>
              <a:rPr lang="en-US" i="1" dirty="0" err="1"/>
              <a:t>componentDidMount</a:t>
            </a:r>
            <a:endParaRPr lang="en-US" dirty="0"/>
          </a:p>
          <a:p>
            <a:pPr>
              <a:buFont typeface="Arial" panose="020B0604020202020204" pitchFamily="34" charset="0"/>
              <a:buChar char="•"/>
            </a:pPr>
            <a:endParaRPr lang="fr-FR" b="0" i="0" dirty="0">
              <a:effectLst/>
              <a:latin typeface="medium-content-serif-font"/>
            </a:endParaRPr>
          </a:p>
        </p:txBody>
      </p:sp>
      <p:sp>
        <p:nvSpPr>
          <p:cNvPr id="4" name="ZoneTexte 3">
            <a:extLst>
              <a:ext uri="{FF2B5EF4-FFF2-40B4-BE49-F238E27FC236}">
                <a16:creationId xmlns:a16="http://schemas.microsoft.com/office/drawing/2014/main" id="{32E03125-9CC5-48AA-BA77-DC5DD5A6E48D}"/>
              </a:ext>
            </a:extLst>
          </p:cNvPr>
          <p:cNvSpPr txBox="1"/>
          <p:nvPr/>
        </p:nvSpPr>
        <p:spPr>
          <a:xfrm>
            <a:off x="1781908" y="0"/>
            <a:ext cx="10410092" cy="461665"/>
          </a:xfrm>
          <a:prstGeom prst="rect">
            <a:avLst/>
          </a:prstGeom>
          <a:noFill/>
        </p:spPr>
        <p:txBody>
          <a:bodyPr wrap="square" rtlCol="0">
            <a:spAutoFit/>
          </a:bodyPr>
          <a:lstStyle/>
          <a:p>
            <a:pPr algn="ctr"/>
            <a:r>
              <a:rPr lang="fr-FR" sz="2400" b="1" dirty="0"/>
              <a:t>Cycle de vie des class </a:t>
            </a:r>
            <a:r>
              <a:rPr lang="fr-FR" sz="2400" b="1" dirty="0" err="1"/>
              <a:t>react</a:t>
            </a:r>
            <a:r>
              <a:rPr lang="fr-FR" sz="2400" b="1" dirty="0"/>
              <a:t> – </a:t>
            </a:r>
            <a:r>
              <a:rPr lang="fr-FR" sz="2400" b="1" dirty="0" err="1"/>
              <a:t>Sum</a:t>
            </a:r>
            <a:r>
              <a:rPr lang="fr-FR" sz="2400" b="1" dirty="0"/>
              <a:t> up</a:t>
            </a:r>
          </a:p>
        </p:txBody>
      </p:sp>
      <p:sp>
        <p:nvSpPr>
          <p:cNvPr id="5" name="ZoneTexte 4">
            <a:extLst>
              <a:ext uri="{FF2B5EF4-FFF2-40B4-BE49-F238E27FC236}">
                <a16:creationId xmlns:a16="http://schemas.microsoft.com/office/drawing/2014/main" id="{6D62BD33-7BA8-4CA1-A8C4-690B8359206D}"/>
              </a:ext>
            </a:extLst>
          </p:cNvPr>
          <p:cNvSpPr txBox="1"/>
          <p:nvPr/>
        </p:nvSpPr>
        <p:spPr>
          <a:xfrm>
            <a:off x="-46567" y="3956098"/>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Tree>
    <p:extLst>
      <p:ext uri="{BB962C8B-B14F-4D97-AF65-F5344CB8AC3E}">
        <p14:creationId xmlns:p14="http://schemas.microsoft.com/office/powerpoint/2010/main" val="1529158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8C269F1D-40B9-4EF6-B76F-B4219ED5CC3D}"/>
              </a:ext>
            </a:extLst>
          </p:cNvPr>
          <p:cNvSpPr txBox="1"/>
          <p:nvPr/>
        </p:nvSpPr>
        <p:spPr>
          <a:xfrm>
            <a:off x="1781908" y="0"/>
            <a:ext cx="10410092" cy="461665"/>
          </a:xfrm>
          <a:prstGeom prst="rect">
            <a:avLst/>
          </a:prstGeom>
          <a:noFill/>
        </p:spPr>
        <p:txBody>
          <a:bodyPr wrap="square" rtlCol="0">
            <a:spAutoFit/>
          </a:bodyPr>
          <a:lstStyle/>
          <a:p>
            <a:pPr algn="ctr"/>
            <a:r>
              <a:rPr lang="fr-FR" sz="2400" b="1" dirty="0"/>
              <a:t>Cycle de vie des class </a:t>
            </a:r>
            <a:r>
              <a:rPr lang="fr-FR" sz="2400" b="1" dirty="0" err="1"/>
              <a:t>react</a:t>
            </a:r>
            <a:r>
              <a:rPr lang="fr-FR" sz="2400" b="1" dirty="0"/>
              <a:t> – Question ?</a:t>
            </a:r>
          </a:p>
        </p:txBody>
      </p:sp>
      <p:pic>
        <p:nvPicPr>
          <p:cNvPr id="5" name="Image 4">
            <a:extLst>
              <a:ext uri="{FF2B5EF4-FFF2-40B4-BE49-F238E27FC236}">
                <a16:creationId xmlns:a16="http://schemas.microsoft.com/office/drawing/2014/main" id="{97ACAF25-2893-4860-A889-5BB3D3033080}"/>
              </a:ext>
            </a:extLst>
          </p:cNvPr>
          <p:cNvPicPr>
            <a:picLocks noChangeAspect="1"/>
          </p:cNvPicPr>
          <p:nvPr/>
        </p:nvPicPr>
        <p:blipFill>
          <a:blip r:embed="rId2"/>
          <a:stretch>
            <a:fillRect/>
          </a:stretch>
        </p:blipFill>
        <p:spPr>
          <a:xfrm>
            <a:off x="1974802" y="689316"/>
            <a:ext cx="10015524" cy="5486401"/>
          </a:xfrm>
          <a:prstGeom prst="rect">
            <a:avLst/>
          </a:prstGeom>
        </p:spPr>
      </p:pic>
      <p:sp>
        <p:nvSpPr>
          <p:cNvPr id="4" name="ZoneTexte 3">
            <a:extLst>
              <a:ext uri="{FF2B5EF4-FFF2-40B4-BE49-F238E27FC236}">
                <a16:creationId xmlns:a16="http://schemas.microsoft.com/office/drawing/2014/main" id="{79BD38CB-02D0-4A11-A41D-A3F2CC1A5433}"/>
              </a:ext>
            </a:extLst>
          </p:cNvPr>
          <p:cNvSpPr txBox="1"/>
          <p:nvPr/>
        </p:nvSpPr>
        <p:spPr>
          <a:xfrm>
            <a:off x="-46567" y="3956098"/>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Tree>
    <p:extLst>
      <p:ext uri="{BB962C8B-B14F-4D97-AF65-F5344CB8AC3E}">
        <p14:creationId xmlns:p14="http://schemas.microsoft.com/office/powerpoint/2010/main" val="1201779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ZoneTexte 15">
            <a:extLst>
              <a:ext uri="{FF2B5EF4-FFF2-40B4-BE49-F238E27FC236}">
                <a16:creationId xmlns:a16="http://schemas.microsoft.com/office/drawing/2014/main" id="{5AC1F870-676F-4217-8800-0743F6B77A7B}"/>
              </a:ext>
            </a:extLst>
          </p:cNvPr>
          <p:cNvSpPr txBox="1"/>
          <p:nvPr/>
        </p:nvSpPr>
        <p:spPr>
          <a:xfrm>
            <a:off x="1781908" y="0"/>
            <a:ext cx="10410092" cy="461665"/>
          </a:xfrm>
          <a:prstGeom prst="rect">
            <a:avLst/>
          </a:prstGeom>
          <a:noFill/>
        </p:spPr>
        <p:txBody>
          <a:bodyPr wrap="square" rtlCol="0">
            <a:spAutoFit/>
          </a:bodyPr>
          <a:lstStyle/>
          <a:p>
            <a:pPr algn="ctr"/>
            <a:r>
              <a:rPr lang="fr-FR" sz="2400" b="1" dirty="0" err="1"/>
              <a:t>LiveCoding</a:t>
            </a:r>
            <a:r>
              <a:rPr lang="fr-FR" sz="2400" b="1" dirty="0"/>
              <a:t> Time</a:t>
            </a:r>
          </a:p>
        </p:txBody>
      </p:sp>
      <p:sp>
        <p:nvSpPr>
          <p:cNvPr id="5" name="ZoneTexte 4">
            <a:extLst>
              <a:ext uri="{FF2B5EF4-FFF2-40B4-BE49-F238E27FC236}">
                <a16:creationId xmlns:a16="http://schemas.microsoft.com/office/drawing/2014/main" id="{2C1B8B1C-1158-4B1B-8522-7C01609A729B}"/>
              </a:ext>
            </a:extLst>
          </p:cNvPr>
          <p:cNvSpPr txBox="1"/>
          <p:nvPr/>
        </p:nvSpPr>
        <p:spPr>
          <a:xfrm>
            <a:off x="-2594" y="4768898"/>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pic>
        <p:nvPicPr>
          <p:cNvPr id="1026" name="Picture 2" descr="Image associÃ©e">
            <a:extLst>
              <a:ext uri="{FF2B5EF4-FFF2-40B4-BE49-F238E27FC236}">
                <a16:creationId xmlns:a16="http://schemas.microsoft.com/office/drawing/2014/main" id="{D6E4C5D9-050A-40D3-A039-D5A036C79E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6439" y="805438"/>
            <a:ext cx="7620000" cy="508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4077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E90A682-D64A-4609-90A1-6CFF221ED732}"/>
              </a:ext>
            </a:extLst>
          </p:cNvPr>
          <p:cNvSpPr txBox="1"/>
          <p:nvPr/>
        </p:nvSpPr>
        <p:spPr>
          <a:xfrm>
            <a:off x="1867712" y="77821"/>
            <a:ext cx="7607029" cy="1200329"/>
          </a:xfrm>
          <a:prstGeom prst="rect">
            <a:avLst/>
          </a:prstGeom>
          <a:noFill/>
        </p:spPr>
        <p:txBody>
          <a:bodyPr wrap="square" rtlCol="0">
            <a:spAutoFit/>
          </a:bodyPr>
          <a:lstStyle/>
          <a:p>
            <a:r>
              <a:rPr lang="fr-FR" b="1" dirty="0" err="1"/>
              <a:t>Recap</a:t>
            </a:r>
            <a:r>
              <a:rPr lang="fr-FR" dirty="0"/>
              <a:t> :</a:t>
            </a:r>
            <a:br>
              <a:rPr lang="fr-FR" dirty="0"/>
            </a:br>
            <a:r>
              <a:rPr lang="fr-FR" dirty="0"/>
              <a:t>- On créer une app </a:t>
            </a:r>
            <a:r>
              <a:rPr lang="fr-FR" dirty="0" err="1"/>
              <a:t>react</a:t>
            </a:r>
            <a:r>
              <a:rPr lang="fr-FR" dirty="0"/>
              <a:t> grâce à la méthode </a:t>
            </a:r>
            <a:r>
              <a:rPr lang="fr-FR" dirty="0" err="1"/>
              <a:t>reactDOM.render</a:t>
            </a:r>
            <a:r>
              <a:rPr lang="fr-FR" dirty="0"/>
              <a:t> que l’on </a:t>
            </a:r>
            <a:r>
              <a:rPr lang="fr-FR" dirty="0" err="1"/>
              <a:t>inject</a:t>
            </a:r>
            <a:r>
              <a:rPr lang="fr-FR" dirty="0"/>
              <a:t> où l’on souhaite</a:t>
            </a:r>
          </a:p>
          <a:p>
            <a:endParaRPr lang="fr-FR" dirty="0"/>
          </a:p>
        </p:txBody>
      </p:sp>
      <p:pic>
        <p:nvPicPr>
          <p:cNvPr id="3" name="Image 2">
            <a:extLst>
              <a:ext uri="{FF2B5EF4-FFF2-40B4-BE49-F238E27FC236}">
                <a16:creationId xmlns:a16="http://schemas.microsoft.com/office/drawing/2014/main" id="{9F481764-6131-4D0C-BA7B-2E96655C1381}"/>
              </a:ext>
            </a:extLst>
          </p:cNvPr>
          <p:cNvPicPr>
            <a:picLocks noChangeAspect="1"/>
          </p:cNvPicPr>
          <p:nvPr/>
        </p:nvPicPr>
        <p:blipFill>
          <a:blip r:embed="rId2"/>
          <a:stretch>
            <a:fillRect/>
          </a:stretch>
        </p:blipFill>
        <p:spPr>
          <a:xfrm>
            <a:off x="3715763" y="820264"/>
            <a:ext cx="6238875" cy="295275"/>
          </a:xfrm>
          <a:prstGeom prst="rect">
            <a:avLst/>
          </a:prstGeom>
        </p:spPr>
      </p:pic>
      <p:sp>
        <p:nvSpPr>
          <p:cNvPr id="4" name="ZoneTexte 3">
            <a:extLst>
              <a:ext uri="{FF2B5EF4-FFF2-40B4-BE49-F238E27FC236}">
                <a16:creationId xmlns:a16="http://schemas.microsoft.com/office/drawing/2014/main" id="{7483D137-937D-4EE0-B296-7CBBD1BBACA2}"/>
              </a:ext>
            </a:extLst>
          </p:cNvPr>
          <p:cNvSpPr txBox="1"/>
          <p:nvPr/>
        </p:nvSpPr>
        <p:spPr>
          <a:xfrm>
            <a:off x="1867712" y="1278150"/>
            <a:ext cx="7607029" cy="923330"/>
          </a:xfrm>
          <a:prstGeom prst="rect">
            <a:avLst/>
          </a:prstGeom>
          <a:noFill/>
        </p:spPr>
        <p:txBody>
          <a:bodyPr wrap="square" rtlCol="0">
            <a:spAutoFit/>
          </a:bodyPr>
          <a:lstStyle/>
          <a:p>
            <a:r>
              <a:rPr lang="fr-FR" b="1" dirty="0"/>
              <a:t>-</a:t>
            </a:r>
            <a:r>
              <a:rPr lang="fr-FR" dirty="0"/>
              <a:t> On créer des composants </a:t>
            </a:r>
            <a:r>
              <a:rPr lang="fr-FR" dirty="0" err="1"/>
              <a:t>react</a:t>
            </a:r>
            <a:r>
              <a:rPr lang="fr-FR" dirty="0"/>
              <a:t>. Ce sont des fonctions qui retourne du JSX, un sucre syntaxique créer par et pour React. </a:t>
            </a:r>
            <a:br>
              <a:rPr lang="fr-FR" dirty="0"/>
            </a:br>
            <a:r>
              <a:rPr lang="fr-FR" dirty="0"/>
              <a:t>Le JSX permet d’écrire des objets JS sous forme de balise HTML</a:t>
            </a:r>
          </a:p>
        </p:txBody>
      </p:sp>
      <p:pic>
        <p:nvPicPr>
          <p:cNvPr id="5" name="Image 4">
            <a:extLst>
              <a:ext uri="{FF2B5EF4-FFF2-40B4-BE49-F238E27FC236}">
                <a16:creationId xmlns:a16="http://schemas.microsoft.com/office/drawing/2014/main" id="{E045F7A1-CB41-4A87-9B7D-CE912F96C44D}"/>
              </a:ext>
            </a:extLst>
          </p:cNvPr>
          <p:cNvPicPr>
            <a:picLocks noChangeAspect="1"/>
          </p:cNvPicPr>
          <p:nvPr/>
        </p:nvPicPr>
        <p:blipFill>
          <a:blip r:embed="rId3"/>
          <a:stretch>
            <a:fillRect/>
          </a:stretch>
        </p:blipFill>
        <p:spPr>
          <a:xfrm>
            <a:off x="9351375" y="1192948"/>
            <a:ext cx="2789286" cy="1822259"/>
          </a:xfrm>
          <a:prstGeom prst="rect">
            <a:avLst/>
          </a:prstGeom>
        </p:spPr>
      </p:pic>
      <p:sp>
        <p:nvSpPr>
          <p:cNvPr id="6" name="ZoneTexte 5">
            <a:extLst>
              <a:ext uri="{FF2B5EF4-FFF2-40B4-BE49-F238E27FC236}">
                <a16:creationId xmlns:a16="http://schemas.microsoft.com/office/drawing/2014/main" id="{731780E4-97E4-454D-A5E0-DD1DF48E4623}"/>
              </a:ext>
            </a:extLst>
          </p:cNvPr>
          <p:cNvSpPr txBox="1"/>
          <p:nvPr/>
        </p:nvSpPr>
        <p:spPr>
          <a:xfrm>
            <a:off x="1867713" y="2355049"/>
            <a:ext cx="5340484" cy="1477328"/>
          </a:xfrm>
          <a:prstGeom prst="rect">
            <a:avLst/>
          </a:prstGeom>
          <a:noFill/>
        </p:spPr>
        <p:txBody>
          <a:bodyPr wrap="square" rtlCol="0">
            <a:spAutoFit/>
          </a:bodyPr>
          <a:lstStyle/>
          <a:p>
            <a:r>
              <a:rPr lang="fr-FR" b="1" u="sng" dirty="0"/>
              <a:t>/!\</a:t>
            </a:r>
            <a:r>
              <a:rPr lang="fr-FR" b="1" dirty="0"/>
              <a:t> Il faut bien penser à importer React et à faire un export </a:t>
            </a:r>
            <a:r>
              <a:rPr lang="fr-FR" b="1" dirty="0" err="1"/>
              <a:t>defaut</a:t>
            </a:r>
            <a:r>
              <a:rPr lang="fr-FR" b="1" dirty="0"/>
              <a:t> du composant</a:t>
            </a:r>
            <a:br>
              <a:rPr lang="fr-FR" b="1" dirty="0"/>
            </a:br>
            <a:r>
              <a:rPr lang="fr-FR" b="1" u="sng" dirty="0"/>
              <a:t>/!\</a:t>
            </a:r>
            <a:r>
              <a:rPr lang="fr-FR" b="1" dirty="0"/>
              <a:t> Un composant commence par une majuscule</a:t>
            </a:r>
          </a:p>
          <a:p>
            <a:r>
              <a:rPr lang="fr-FR" b="1" u="sng" dirty="0"/>
              <a:t>/!\</a:t>
            </a:r>
            <a:r>
              <a:rPr lang="fr-FR" b="1" dirty="0"/>
              <a:t> Il faut bien encadrer l’objet JSX retourné par un unique div </a:t>
            </a:r>
            <a:endParaRPr lang="fr-FR" dirty="0"/>
          </a:p>
        </p:txBody>
      </p:sp>
      <p:sp>
        <p:nvSpPr>
          <p:cNvPr id="7" name="ZoneTexte 6">
            <a:extLst>
              <a:ext uri="{FF2B5EF4-FFF2-40B4-BE49-F238E27FC236}">
                <a16:creationId xmlns:a16="http://schemas.microsoft.com/office/drawing/2014/main" id="{C05A72E2-B914-432D-AFEB-5EB7E90B02F9}"/>
              </a:ext>
            </a:extLst>
          </p:cNvPr>
          <p:cNvSpPr txBox="1"/>
          <p:nvPr/>
        </p:nvSpPr>
        <p:spPr>
          <a:xfrm>
            <a:off x="1789892" y="3832377"/>
            <a:ext cx="5340484" cy="923330"/>
          </a:xfrm>
          <a:prstGeom prst="rect">
            <a:avLst/>
          </a:prstGeom>
          <a:noFill/>
        </p:spPr>
        <p:txBody>
          <a:bodyPr wrap="square" rtlCol="0">
            <a:spAutoFit/>
          </a:bodyPr>
          <a:lstStyle/>
          <a:p>
            <a:r>
              <a:rPr lang="fr-FR" dirty="0"/>
              <a:t>- On sépare les concepts, on découpe l’application sans oublier de créer un composant encadrant tous les autres : composant App </a:t>
            </a:r>
          </a:p>
        </p:txBody>
      </p:sp>
      <p:pic>
        <p:nvPicPr>
          <p:cNvPr id="9" name="Image 8">
            <a:extLst>
              <a:ext uri="{FF2B5EF4-FFF2-40B4-BE49-F238E27FC236}">
                <a16:creationId xmlns:a16="http://schemas.microsoft.com/office/drawing/2014/main" id="{712DAF35-C4EC-4DCB-A679-3B2A1BF2AFEA}"/>
              </a:ext>
            </a:extLst>
          </p:cNvPr>
          <p:cNvPicPr>
            <a:picLocks noChangeAspect="1"/>
          </p:cNvPicPr>
          <p:nvPr/>
        </p:nvPicPr>
        <p:blipFill>
          <a:blip r:embed="rId4"/>
          <a:stretch>
            <a:fillRect/>
          </a:stretch>
        </p:blipFill>
        <p:spPr>
          <a:xfrm>
            <a:off x="8507913" y="3347252"/>
            <a:ext cx="3632748" cy="3333893"/>
          </a:xfrm>
          <a:prstGeom prst="rect">
            <a:avLst/>
          </a:prstGeom>
        </p:spPr>
      </p:pic>
      <p:sp>
        <p:nvSpPr>
          <p:cNvPr id="10" name="ZoneTexte 9">
            <a:extLst>
              <a:ext uri="{FF2B5EF4-FFF2-40B4-BE49-F238E27FC236}">
                <a16:creationId xmlns:a16="http://schemas.microsoft.com/office/drawing/2014/main" id="{698136CE-05F2-486D-BEF7-9A509C09B2C5}"/>
              </a:ext>
            </a:extLst>
          </p:cNvPr>
          <p:cNvSpPr txBox="1"/>
          <p:nvPr/>
        </p:nvSpPr>
        <p:spPr>
          <a:xfrm>
            <a:off x="1789892" y="4755707"/>
            <a:ext cx="5340484" cy="369332"/>
          </a:xfrm>
          <a:prstGeom prst="rect">
            <a:avLst/>
          </a:prstGeom>
          <a:noFill/>
        </p:spPr>
        <p:txBody>
          <a:bodyPr wrap="square" rtlCol="0">
            <a:spAutoFit/>
          </a:bodyPr>
          <a:lstStyle/>
          <a:p>
            <a:r>
              <a:rPr lang="fr-FR" b="1" u="sng" dirty="0"/>
              <a:t>/!\</a:t>
            </a:r>
            <a:r>
              <a:rPr lang="fr-FR" b="1" dirty="0"/>
              <a:t> Bien penser à toujours réaliser l’import export</a:t>
            </a:r>
          </a:p>
        </p:txBody>
      </p:sp>
      <p:sp>
        <p:nvSpPr>
          <p:cNvPr id="11" name="ZoneTexte 10">
            <a:extLst>
              <a:ext uri="{FF2B5EF4-FFF2-40B4-BE49-F238E27FC236}">
                <a16:creationId xmlns:a16="http://schemas.microsoft.com/office/drawing/2014/main" id="{F9902069-9F54-4DA5-B4E3-9EFA8279356A}"/>
              </a:ext>
            </a:extLst>
          </p:cNvPr>
          <p:cNvSpPr txBox="1"/>
          <p:nvPr/>
        </p:nvSpPr>
        <p:spPr>
          <a:xfrm>
            <a:off x="1867713" y="5217372"/>
            <a:ext cx="5340484" cy="646331"/>
          </a:xfrm>
          <a:prstGeom prst="rect">
            <a:avLst/>
          </a:prstGeom>
          <a:noFill/>
        </p:spPr>
        <p:txBody>
          <a:bodyPr wrap="square" rtlCol="0">
            <a:spAutoFit/>
          </a:bodyPr>
          <a:lstStyle/>
          <a:p>
            <a:r>
              <a:rPr lang="fr-FR" dirty="0"/>
              <a:t>- Pour passer des paramètres aux composants on utilise l’objet props contenant les attributs</a:t>
            </a:r>
          </a:p>
        </p:txBody>
      </p:sp>
      <p:pic>
        <p:nvPicPr>
          <p:cNvPr id="12" name="Image 11">
            <a:extLst>
              <a:ext uri="{FF2B5EF4-FFF2-40B4-BE49-F238E27FC236}">
                <a16:creationId xmlns:a16="http://schemas.microsoft.com/office/drawing/2014/main" id="{29C31376-FDFF-4D93-8568-43EF11462403}"/>
              </a:ext>
            </a:extLst>
          </p:cNvPr>
          <p:cNvPicPr>
            <a:picLocks noChangeAspect="1"/>
          </p:cNvPicPr>
          <p:nvPr/>
        </p:nvPicPr>
        <p:blipFill>
          <a:blip r:embed="rId5"/>
          <a:stretch>
            <a:fillRect/>
          </a:stretch>
        </p:blipFill>
        <p:spPr>
          <a:xfrm>
            <a:off x="7130376" y="2683162"/>
            <a:ext cx="5014633" cy="3678727"/>
          </a:xfrm>
          <a:prstGeom prst="rect">
            <a:avLst/>
          </a:prstGeom>
        </p:spPr>
      </p:pic>
      <p:sp>
        <p:nvSpPr>
          <p:cNvPr id="13" name="ZoneTexte 12">
            <a:extLst>
              <a:ext uri="{FF2B5EF4-FFF2-40B4-BE49-F238E27FC236}">
                <a16:creationId xmlns:a16="http://schemas.microsoft.com/office/drawing/2014/main" id="{61EA862B-D67C-46C5-87DA-159D991520C7}"/>
              </a:ext>
            </a:extLst>
          </p:cNvPr>
          <p:cNvSpPr txBox="1"/>
          <p:nvPr/>
        </p:nvSpPr>
        <p:spPr>
          <a:xfrm>
            <a:off x="1789892" y="5901655"/>
            <a:ext cx="5340484" cy="369332"/>
          </a:xfrm>
          <a:prstGeom prst="rect">
            <a:avLst/>
          </a:prstGeom>
          <a:noFill/>
        </p:spPr>
        <p:txBody>
          <a:bodyPr wrap="square" rtlCol="0">
            <a:spAutoFit/>
          </a:bodyPr>
          <a:lstStyle/>
          <a:p>
            <a:r>
              <a:rPr lang="fr-FR" dirty="0"/>
              <a:t>- Pour introduire du JS dans du JSX on utilise {}</a:t>
            </a:r>
          </a:p>
        </p:txBody>
      </p:sp>
      <p:sp>
        <p:nvSpPr>
          <p:cNvPr id="14" name="ZoneTexte 13">
            <a:extLst>
              <a:ext uri="{FF2B5EF4-FFF2-40B4-BE49-F238E27FC236}">
                <a16:creationId xmlns:a16="http://schemas.microsoft.com/office/drawing/2014/main" id="{65DC1D34-002A-41E1-A2D3-1F56636AE1B1}"/>
              </a:ext>
            </a:extLst>
          </p:cNvPr>
          <p:cNvSpPr txBox="1"/>
          <p:nvPr/>
        </p:nvSpPr>
        <p:spPr>
          <a:xfrm>
            <a:off x="1802860" y="6358748"/>
            <a:ext cx="5340484" cy="369332"/>
          </a:xfrm>
          <a:prstGeom prst="rect">
            <a:avLst/>
          </a:prstGeom>
          <a:noFill/>
        </p:spPr>
        <p:txBody>
          <a:bodyPr wrap="square" rtlCol="0">
            <a:spAutoFit/>
          </a:bodyPr>
          <a:lstStyle/>
          <a:p>
            <a:r>
              <a:rPr lang="fr-FR" dirty="0"/>
              <a:t>- Pour introduire du JS dans un string : ${}</a:t>
            </a:r>
          </a:p>
        </p:txBody>
      </p:sp>
      <p:pic>
        <p:nvPicPr>
          <p:cNvPr id="15" name="Image 14">
            <a:extLst>
              <a:ext uri="{FF2B5EF4-FFF2-40B4-BE49-F238E27FC236}">
                <a16:creationId xmlns:a16="http://schemas.microsoft.com/office/drawing/2014/main" id="{ABA17923-7906-444C-815B-886E7D52FA50}"/>
              </a:ext>
            </a:extLst>
          </p:cNvPr>
          <p:cNvPicPr>
            <a:picLocks noChangeAspect="1"/>
          </p:cNvPicPr>
          <p:nvPr/>
        </p:nvPicPr>
        <p:blipFill>
          <a:blip r:embed="rId6"/>
          <a:stretch>
            <a:fillRect/>
          </a:stretch>
        </p:blipFill>
        <p:spPr>
          <a:xfrm>
            <a:off x="6835200" y="6335435"/>
            <a:ext cx="5048250" cy="419100"/>
          </a:xfrm>
          <a:prstGeom prst="rect">
            <a:avLst/>
          </a:prstGeom>
        </p:spPr>
      </p:pic>
      <p:sp>
        <p:nvSpPr>
          <p:cNvPr id="16" name="ZoneTexte 15">
            <a:extLst>
              <a:ext uri="{FF2B5EF4-FFF2-40B4-BE49-F238E27FC236}">
                <a16:creationId xmlns:a16="http://schemas.microsoft.com/office/drawing/2014/main" id="{868D5310-C253-40B2-B9FD-1C91C46E9067}"/>
              </a:ext>
            </a:extLst>
          </p:cNvPr>
          <p:cNvSpPr txBox="1"/>
          <p:nvPr/>
        </p:nvSpPr>
        <p:spPr>
          <a:xfrm>
            <a:off x="-36461" y="677985"/>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Tree>
    <p:extLst>
      <p:ext uri="{BB962C8B-B14F-4D97-AF65-F5344CB8AC3E}">
        <p14:creationId xmlns:p14="http://schemas.microsoft.com/office/powerpoint/2010/main" val="985250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5"/>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12"/>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10" grpId="0"/>
      <p:bldP spid="11"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9264F440-4F80-46FB-8C5C-02A7557A463C}"/>
              </a:ext>
            </a:extLst>
          </p:cNvPr>
          <p:cNvPicPr>
            <a:picLocks noChangeAspect="1"/>
          </p:cNvPicPr>
          <p:nvPr/>
        </p:nvPicPr>
        <p:blipFill rotWithShape="1">
          <a:blip r:embed="rId2"/>
          <a:srcRect b="93036"/>
          <a:stretch/>
        </p:blipFill>
        <p:spPr>
          <a:xfrm>
            <a:off x="8062011" y="859022"/>
            <a:ext cx="3959943" cy="370677"/>
          </a:xfrm>
          <a:prstGeom prst="rect">
            <a:avLst/>
          </a:prstGeom>
        </p:spPr>
      </p:pic>
      <p:sp>
        <p:nvSpPr>
          <p:cNvPr id="3" name="ZoneTexte 2">
            <a:extLst>
              <a:ext uri="{FF2B5EF4-FFF2-40B4-BE49-F238E27FC236}">
                <a16:creationId xmlns:a16="http://schemas.microsoft.com/office/drawing/2014/main" id="{61487FB2-1CBB-4432-8BAD-77F13D903E89}"/>
              </a:ext>
            </a:extLst>
          </p:cNvPr>
          <p:cNvSpPr txBox="1"/>
          <p:nvPr/>
        </p:nvSpPr>
        <p:spPr>
          <a:xfrm>
            <a:off x="1867712" y="77821"/>
            <a:ext cx="10154242" cy="523220"/>
          </a:xfrm>
          <a:prstGeom prst="rect">
            <a:avLst/>
          </a:prstGeom>
          <a:noFill/>
        </p:spPr>
        <p:txBody>
          <a:bodyPr wrap="square" rtlCol="0">
            <a:spAutoFit/>
          </a:bodyPr>
          <a:lstStyle/>
          <a:p>
            <a:pPr algn="ctr"/>
            <a:r>
              <a:rPr lang="fr-FR" sz="2800" b="1" dirty="0"/>
              <a:t>Rappel sur l’emploi de fonctions fléchées</a:t>
            </a:r>
          </a:p>
        </p:txBody>
      </p:sp>
      <p:pic>
        <p:nvPicPr>
          <p:cNvPr id="4" name="Image 3">
            <a:extLst>
              <a:ext uri="{FF2B5EF4-FFF2-40B4-BE49-F238E27FC236}">
                <a16:creationId xmlns:a16="http://schemas.microsoft.com/office/drawing/2014/main" id="{5F712443-AF2A-4F5C-BE57-73519CB1C67C}"/>
              </a:ext>
            </a:extLst>
          </p:cNvPr>
          <p:cNvPicPr>
            <a:picLocks noChangeAspect="1"/>
          </p:cNvPicPr>
          <p:nvPr/>
        </p:nvPicPr>
        <p:blipFill rotWithShape="1">
          <a:blip r:embed="rId2"/>
          <a:srcRect l="1065" t="9757" r="27972" b="68456"/>
          <a:stretch/>
        </p:blipFill>
        <p:spPr>
          <a:xfrm>
            <a:off x="8062011" y="1597274"/>
            <a:ext cx="2810107" cy="1159727"/>
          </a:xfrm>
          <a:prstGeom prst="rect">
            <a:avLst/>
          </a:prstGeom>
        </p:spPr>
      </p:pic>
      <p:pic>
        <p:nvPicPr>
          <p:cNvPr id="5" name="Image 4">
            <a:extLst>
              <a:ext uri="{FF2B5EF4-FFF2-40B4-BE49-F238E27FC236}">
                <a16:creationId xmlns:a16="http://schemas.microsoft.com/office/drawing/2014/main" id="{1D381669-A60C-4C5E-9309-11E80A7F6BF8}"/>
              </a:ext>
            </a:extLst>
          </p:cNvPr>
          <p:cNvPicPr>
            <a:picLocks noChangeAspect="1"/>
          </p:cNvPicPr>
          <p:nvPr/>
        </p:nvPicPr>
        <p:blipFill rotWithShape="1">
          <a:blip r:embed="rId2"/>
          <a:srcRect l="1441" t="34966" r="28442" b="35077"/>
          <a:stretch/>
        </p:blipFill>
        <p:spPr>
          <a:xfrm>
            <a:off x="8062011" y="3121473"/>
            <a:ext cx="2776655" cy="1594625"/>
          </a:xfrm>
          <a:prstGeom prst="rect">
            <a:avLst/>
          </a:prstGeom>
        </p:spPr>
      </p:pic>
      <p:pic>
        <p:nvPicPr>
          <p:cNvPr id="6" name="Image 5">
            <a:extLst>
              <a:ext uri="{FF2B5EF4-FFF2-40B4-BE49-F238E27FC236}">
                <a16:creationId xmlns:a16="http://schemas.microsoft.com/office/drawing/2014/main" id="{00A66413-5610-45DC-996E-9DBF213A4F5B}"/>
              </a:ext>
            </a:extLst>
          </p:cNvPr>
          <p:cNvPicPr>
            <a:picLocks noChangeAspect="1"/>
          </p:cNvPicPr>
          <p:nvPr/>
        </p:nvPicPr>
        <p:blipFill rotWithShape="1">
          <a:blip r:embed="rId2"/>
          <a:srcRect t="68554" r="16239" b="1489"/>
          <a:stretch/>
        </p:blipFill>
        <p:spPr>
          <a:xfrm>
            <a:off x="8062011" y="5080570"/>
            <a:ext cx="3316889" cy="1594624"/>
          </a:xfrm>
          <a:prstGeom prst="rect">
            <a:avLst/>
          </a:prstGeom>
        </p:spPr>
      </p:pic>
      <p:sp>
        <p:nvSpPr>
          <p:cNvPr id="7" name="ZoneTexte 6">
            <a:extLst>
              <a:ext uri="{FF2B5EF4-FFF2-40B4-BE49-F238E27FC236}">
                <a16:creationId xmlns:a16="http://schemas.microsoft.com/office/drawing/2014/main" id="{661CDE28-315B-42F0-A0D6-CDEA86BC8E67}"/>
              </a:ext>
            </a:extLst>
          </p:cNvPr>
          <p:cNvSpPr txBox="1"/>
          <p:nvPr/>
        </p:nvSpPr>
        <p:spPr>
          <a:xfrm>
            <a:off x="2804414" y="827086"/>
            <a:ext cx="3440268" cy="400110"/>
          </a:xfrm>
          <a:prstGeom prst="rect">
            <a:avLst/>
          </a:prstGeom>
          <a:noFill/>
        </p:spPr>
        <p:txBody>
          <a:bodyPr wrap="square" rtlCol="0">
            <a:spAutoFit/>
          </a:bodyPr>
          <a:lstStyle/>
          <a:p>
            <a:r>
              <a:rPr lang="fr-FR" sz="2000" dirty="0"/>
              <a:t>Composant sans propriété</a:t>
            </a:r>
          </a:p>
        </p:txBody>
      </p:sp>
      <p:sp>
        <p:nvSpPr>
          <p:cNvPr id="8" name="ZoneTexte 7">
            <a:extLst>
              <a:ext uri="{FF2B5EF4-FFF2-40B4-BE49-F238E27FC236}">
                <a16:creationId xmlns:a16="http://schemas.microsoft.com/office/drawing/2014/main" id="{CCB9C822-7EC3-44D4-B09D-C4D10B97A4E7}"/>
              </a:ext>
            </a:extLst>
          </p:cNvPr>
          <p:cNvSpPr txBox="1"/>
          <p:nvPr/>
        </p:nvSpPr>
        <p:spPr>
          <a:xfrm>
            <a:off x="2804414" y="1597274"/>
            <a:ext cx="3440268" cy="707886"/>
          </a:xfrm>
          <a:prstGeom prst="rect">
            <a:avLst/>
          </a:prstGeom>
          <a:noFill/>
        </p:spPr>
        <p:txBody>
          <a:bodyPr wrap="square" rtlCol="0">
            <a:spAutoFit/>
          </a:bodyPr>
          <a:lstStyle/>
          <a:p>
            <a:r>
              <a:rPr lang="fr-FR" sz="2000" dirty="0"/>
              <a:t>Composant avec fonction fléchée</a:t>
            </a:r>
          </a:p>
        </p:txBody>
      </p:sp>
      <p:sp>
        <p:nvSpPr>
          <p:cNvPr id="9" name="ZoneTexte 8">
            <a:extLst>
              <a:ext uri="{FF2B5EF4-FFF2-40B4-BE49-F238E27FC236}">
                <a16:creationId xmlns:a16="http://schemas.microsoft.com/office/drawing/2014/main" id="{2CCB72A6-37C7-4B8E-8464-58D0990CEC16}"/>
              </a:ext>
            </a:extLst>
          </p:cNvPr>
          <p:cNvSpPr txBox="1"/>
          <p:nvPr/>
        </p:nvSpPr>
        <p:spPr>
          <a:xfrm>
            <a:off x="2804414" y="3121473"/>
            <a:ext cx="4678054" cy="1015663"/>
          </a:xfrm>
          <a:prstGeom prst="rect">
            <a:avLst/>
          </a:prstGeom>
          <a:noFill/>
        </p:spPr>
        <p:txBody>
          <a:bodyPr wrap="square" rtlCol="0">
            <a:spAutoFit/>
          </a:bodyPr>
          <a:lstStyle/>
          <a:p>
            <a:r>
              <a:rPr lang="fr-FR" sz="2000" dirty="0"/>
              <a:t>Composant avec fonction fléchée + return </a:t>
            </a:r>
            <a:br>
              <a:rPr lang="fr-FR" sz="2000" dirty="0"/>
            </a:br>
            <a:r>
              <a:rPr lang="fr-FR" sz="2000" dirty="0"/>
              <a:t>Utile si l’on souhaite mettre du code avant le return</a:t>
            </a:r>
          </a:p>
        </p:txBody>
      </p:sp>
      <p:sp>
        <p:nvSpPr>
          <p:cNvPr id="10" name="ZoneTexte 9">
            <a:extLst>
              <a:ext uri="{FF2B5EF4-FFF2-40B4-BE49-F238E27FC236}">
                <a16:creationId xmlns:a16="http://schemas.microsoft.com/office/drawing/2014/main" id="{A3A5BD45-B538-498F-A297-DFD4FC14C467}"/>
              </a:ext>
            </a:extLst>
          </p:cNvPr>
          <p:cNvSpPr txBox="1"/>
          <p:nvPr/>
        </p:nvSpPr>
        <p:spPr>
          <a:xfrm>
            <a:off x="2804414" y="5080570"/>
            <a:ext cx="4678054" cy="1015663"/>
          </a:xfrm>
          <a:prstGeom prst="rect">
            <a:avLst/>
          </a:prstGeom>
          <a:noFill/>
        </p:spPr>
        <p:txBody>
          <a:bodyPr wrap="square" rtlCol="0">
            <a:spAutoFit/>
          </a:bodyPr>
          <a:lstStyle/>
          <a:p>
            <a:r>
              <a:rPr lang="fr-FR" sz="2000" dirty="0"/>
              <a:t>Composant avec fonction classique</a:t>
            </a:r>
          </a:p>
          <a:p>
            <a:r>
              <a:rPr lang="fr-FR" sz="2000" dirty="0"/>
              <a:t>Utile si l’on souhaite mettre du code avant le return</a:t>
            </a:r>
          </a:p>
        </p:txBody>
      </p:sp>
      <p:sp>
        <p:nvSpPr>
          <p:cNvPr id="11" name="ZoneTexte 10">
            <a:extLst>
              <a:ext uri="{FF2B5EF4-FFF2-40B4-BE49-F238E27FC236}">
                <a16:creationId xmlns:a16="http://schemas.microsoft.com/office/drawing/2014/main" id="{F3294D9C-81C4-4F16-9598-9D939CB64504}"/>
              </a:ext>
            </a:extLst>
          </p:cNvPr>
          <p:cNvSpPr txBox="1"/>
          <p:nvPr/>
        </p:nvSpPr>
        <p:spPr>
          <a:xfrm>
            <a:off x="-9250" y="673198"/>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Tree>
    <p:extLst>
      <p:ext uri="{BB962C8B-B14F-4D97-AF65-F5344CB8AC3E}">
        <p14:creationId xmlns:p14="http://schemas.microsoft.com/office/powerpoint/2010/main" val="3296741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ZoneTexte 32">
            <a:extLst>
              <a:ext uri="{FF2B5EF4-FFF2-40B4-BE49-F238E27FC236}">
                <a16:creationId xmlns:a16="http://schemas.microsoft.com/office/drawing/2014/main" id="{225CFB8C-6797-436C-B565-52C106836CAC}"/>
              </a:ext>
            </a:extLst>
          </p:cNvPr>
          <p:cNvSpPr txBox="1"/>
          <p:nvPr/>
        </p:nvSpPr>
        <p:spPr>
          <a:xfrm>
            <a:off x="1781908" y="0"/>
            <a:ext cx="10410092" cy="461665"/>
          </a:xfrm>
          <a:prstGeom prst="rect">
            <a:avLst/>
          </a:prstGeom>
          <a:noFill/>
        </p:spPr>
        <p:txBody>
          <a:bodyPr wrap="square" rtlCol="0">
            <a:spAutoFit/>
          </a:bodyPr>
          <a:lstStyle/>
          <a:p>
            <a:pPr algn="ctr"/>
            <a:r>
              <a:rPr lang="fr-FR" sz="2400" b="1" dirty="0"/>
              <a:t>Les Props</a:t>
            </a:r>
          </a:p>
        </p:txBody>
      </p:sp>
      <p:sp>
        <p:nvSpPr>
          <p:cNvPr id="34" name="Rectangle 33">
            <a:extLst>
              <a:ext uri="{FF2B5EF4-FFF2-40B4-BE49-F238E27FC236}">
                <a16:creationId xmlns:a16="http://schemas.microsoft.com/office/drawing/2014/main" id="{347ADD0B-224D-4599-AA6B-B8C3A14498DB}"/>
              </a:ext>
            </a:extLst>
          </p:cNvPr>
          <p:cNvSpPr/>
          <p:nvPr/>
        </p:nvSpPr>
        <p:spPr>
          <a:xfrm>
            <a:off x="1781908" y="477805"/>
            <a:ext cx="7666394" cy="1200329"/>
          </a:xfrm>
          <a:prstGeom prst="rect">
            <a:avLst/>
          </a:prstGeom>
        </p:spPr>
        <p:txBody>
          <a:bodyPr wrap="none">
            <a:spAutoFit/>
          </a:bodyPr>
          <a:lstStyle/>
          <a:p>
            <a:pPr marL="285750" indent="-285750">
              <a:buFont typeface="Arial" panose="020B0604020202020204" pitchFamily="34" charset="0"/>
              <a:buChar char="•"/>
            </a:pPr>
            <a:r>
              <a:rPr lang="fr-FR" dirty="0"/>
              <a:t>Problématique : Comment passer des paramètres dans des composants ?</a:t>
            </a:r>
          </a:p>
          <a:p>
            <a:br>
              <a:rPr lang="fr-FR" dirty="0"/>
            </a:br>
            <a:r>
              <a:rPr lang="fr-FR" dirty="0"/>
              <a:t>On utilise les props : objet contenant toutes les propriétés données par le parent</a:t>
            </a:r>
          </a:p>
          <a:p>
            <a:endParaRPr lang="fr-FR" dirty="0"/>
          </a:p>
        </p:txBody>
      </p:sp>
      <p:pic>
        <p:nvPicPr>
          <p:cNvPr id="3" name="Image 2">
            <a:extLst>
              <a:ext uri="{FF2B5EF4-FFF2-40B4-BE49-F238E27FC236}">
                <a16:creationId xmlns:a16="http://schemas.microsoft.com/office/drawing/2014/main" id="{E692217B-CF8E-4998-9296-205CDEC8913E}"/>
              </a:ext>
            </a:extLst>
          </p:cNvPr>
          <p:cNvPicPr>
            <a:picLocks noChangeAspect="1"/>
          </p:cNvPicPr>
          <p:nvPr/>
        </p:nvPicPr>
        <p:blipFill>
          <a:blip r:embed="rId2"/>
          <a:stretch>
            <a:fillRect/>
          </a:stretch>
        </p:blipFill>
        <p:spPr>
          <a:xfrm>
            <a:off x="1884556" y="1762516"/>
            <a:ext cx="3847172" cy="451787"/>
          </a:xfrm>
          <a:prstGeom prst="rect">
            <a:avLst/>
          </a:prstGeom>
        </p:spPr>
      </p:pic>
      <p:pic>
        <p:nvPicPr>
          <p:cNvPr id="5" name="Image 4">
            <a:extLst>
              <a:ext uri="{FF2B5EF4-FFF2-40B4-BE49-F238E27FC236}">
                <a16:creationId xmlns:a16="http://schemas.microsoft.com/office/drawing/2014/main" id="{150CE344-9E8F-4770-B88E-F38886891848}"/>
              </a:ext>
            </a:extLst>
          </p:cNvPr>
          <p:cNvPicPr>
            <a:picLocks noChangeAspect="1"/>
          </p:cNvPicPr>
          <p:nvPr/>
        </p:nvPicPr>
        <p:blipFill>
          <a:blip r:embed="rId3"/>
          <a:stretch>
            <a:fillRect/>
          </a:stretch>
        </p:blipFill>
        <p:spPr>
          <a:xfrm>
            <a:off x="1884555" y="2445052"/>
            <a:ext cx="3913227" cy="2198645"/>
          </a:xfrm>
          <a:prstGeom prst="rect">
            <a:avLst/>
          </a:prstGeom>
        </p:spPr>
      </p:pic>
      <p:pic>
        <p:nvPicPr>
          <p:cNvPr id="6" name="Image 5">
            <a:extLst>
              <a:ext uri="{FF2B5EF4-FFF2-40B4-BE49-F238E27FC236}">
                <a16:creationId xmlns:a16="http://schemas.microsoft.com/office/drawing/2014/main" id="{BC6892D1-3376-4490-9703-3C844973597A}"/>
              </a:ext>
            </a:extLst>
          </p:cNvPr>
          <p:cNvPicPr>
            <a:picLocks noChangeAspect="1"/>
          </p:cNvPicPr>
          <p:nvPr/>
        </p:nvPicPr>
        <p:blipFill>
          <a:blip r:embed="rId4"/>
          <a:stretch>
            <a:fillRect/>
          </a:stretch>
        </p:blipFill>
        <p:spPr>
          <a:xfrm>
            <a:off x="1884555" y="4874446"/>
            <a:ext cx="6096000" cy="1498237"/>
          </a:xfrm>
          <a:prstGeom prst="rect">
            <a:avLst/>
          </a:prstGeom>
        </p:spPr>
      </p:pic>
      <p:pic>
        <p:nvPicPr>
          <p:cNvPr id="7" name="Image 6">
            <a:extLst>
              <a:ext uri="{FF2B5EF4-FFF2-40B4-BE49-F238E27FC236}">
                <a16:creationId xmlns:a16="http://schemas.microsoft.com/office/drawing/2014/main" id="{FF02C09B-12A3-49D7-B8D2-01C122B0923B}"/>
              </a:ext>
            </a:extLst>
          </p:cNvPr>
          <p:cNvPicPr>
            <a:picLocks noChangeAspect="1"/>
          </p:cNvPicPr>
          <p:nvPr/>
        </p:nvPicPr>
        <p:blipFill>
          <a:blip r:embed="rId5"/>
          <a:stretch>
            <a:fillRect/>
          </a:stretch>
        </p:blipFill>
        <p:spPr>
          <a:xfrm>
            <a:off x="8174679" y="2214303"/>
            <a:ext cx="3780534" cy="4412948"/>
          </a:xfrm>
          <a:prstGeom prst="rect">
            <a:avLst/>
          </a:prstGeom>
        </p:spPr>
      </p:pic>
      <p:sp>
        <p:nvSpPr>
          <p:cNvPr id="9" name="ZoneTexte 8">
            <a:extLst>
              <a:ext uri="{FF2B5EF4-FFF2-40B4-BE49-F238E27FC236}">
                <a16:creationId xmlns:a16="http://schemas.microsoft.com/office/drawing/2014/main" id="{0D184908-EAF5-4413-B296-3BA588B9D6AF}"/>
              </a:ext>
            </a:extLst>
          </p:cNvPr>
          <p:cNvSpPr txBox="1"/>
          <p:nvPr/>
        </p:nvSpPr>
        <p:spPr>
          <a:xfrm>
            <a:off x="-41540" y="1506417"/>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Tree>
    <p:extLst>
      <p:ext uri="{BB962C8B-B14F-4D97-AF65-F5344CB8AC3E}">
        <p14:creationId xmlns:p14="http://schemas.microsoft.com/office/powerpoint/2010/main" val="126518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ZoneTexte 32">
            <a:extLst>
              <a:ext uri="{FF2B5EF4-FFF2-40B4-BE49-F238E27FC236}">
                <a16:creationId xmlns:a16="http://schemas.microsoft.com/office/drawing/2014/main" id="{225CFB8C-6797-436C-B565-52C106836CAC}"/>
              </a:ext>
            </a:extLst>
          </p:cNvPr>
          <p:cNvSpPr txBox="1"/>
          <p:nvPr/>
        </p:nvSpPr>
        <p:spPr>
          <a:xfrm>
            <a:off x="1781908" y="0"/>
            <a:ext cx="10410092" cy="461665"/>
          </a:xfrm>
          <a:prstGeom prst="rect">
            <a:avLst/>
          </a:prstGeom>
          <a:noFill/>
        </p:spPr>
        <p:txBody>
          <a:bodyPr wrap="square" rtlCol="0">
            <a:spAutoFit/>
          </a:bodyPr>
          <a:lstStyle/>
          <a:p>
            <a:pPr algn="ctr"/>
            <a:r>
              <a:rPr lang="fr-FR" sz="2400" b="1" dirty="0"/>
              <a:t>Les Props</a:t>
            </a:r>
          </a:p>
        </p:txBody>
      </p:sp>
      <p:pic>
        <p:nvPicPr>
          <p:cNvPr id="2" name="Image 1">
            <a:extLst>
              <a:ext uri="{FF2B5EF4-FFF2-40B4-BE49-F238E27FC236}">
                <a16:creationId xmlns:a16="http://schemas.microsoft.com/office/drawing/2014/main" id="{64F295C3-5373-499F-86AE-83F490049DDF}"/>
              </a:ext>
            </a:extLst>
          </p:cNvPr>
          <p:cNvPicPr>
            <a:picLocks noChangeAspect="1"/>
          </p:cNvPicPr>
          <p:nvPr/>
        </p:nvPicPr>
        <p:blipFill>
          <a:blip r:embed="rId2"/>
          <a:stretch>
            <a:fillRect/>
          </a:stretch>
        </p:blipFill>
        <p:spPr>
          <a:xfrm>
            <a:off x="1781908" y="370085"/>
            <a:ext cx="3359569" cy="2796862"/>
          </a:xfrm>
          <a:prstGeom prst="rect">
            <a:avLst/>
          </a:prstGeom>
        </p:spPr>
      </p:pic>
      <p:pic>
        <p:nvPicPr>
          <p:cNvPr id="8" name="Image 7">
            <a:extLst>
              <a:ext uri="{FF2B5EF4-FFF2-40B4-BE49-F238E27FC236}">
                <a16:creationId xmlns:a16="http://schemas.microsoft.com/office/drawing/2014/main" id="{4272CADB-C4BE-439A-8AC8-002478D44366}"/>
              </a:ext>
            </a:extLst>
          </p:cNvPr>
          <p:cNvPicPr>
            <a:picLocks noChangeAspect="1"/>
          </p:cNvPicPr>
          <p:nvPr/>
        </p:nvPicPr>
        <p:blipFill>
          <a:blip r:embed="rId3"/>
          <a:stretch>
            <a:fillRect/>
          </a:stretch>
        </p:blipFill>
        <p:spPr>
          <a:xfrm>
            <a:off x="5576326" y="1061058"/>
            <a:ext cx="3076456" cy="2172797"/>
          </a:xfrm>
          <a:prstGeom prst="rect">
            <a:avLst/>
          </a:prstGeom>
        </p:spPr>
      </p:pic>
      <p:cxnSp>
        <p:nvCxnSpPr>
          <p:cNvPr id="10" name="Connecteur droit avec flèche 9">
            <a:extLst>
              <a:ext uri="{FF2B5EF4-FFF2-40B4-BE49-F238E27FC236}">
                <a16:creationId xmlns:a16="http://schemas.microsoft.com/office/drawing/2014/main" id="{D6645101-4557-441B-AE80-AF48767602AC}"/>
              </a:ext>
            </a:extLst>
          </p:cNvPr>
          <p:cNvCxnSpPr/>
          <p:nvPr/>
        </p:nvCxnSpPr>
        <p:spPr>
          <a:xfrm>
            <a:off x="5085673" y="1170878"/>
            <a:ext cx="64805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11" name="Image 10">
            <a:extLst>
              <a:ext uri="{FF2B5EF4-FFF2-40B4-BE49-F238E27FC236}">
                <a16:creationId xmlns:a16="http://schemas.microsoft.com/office/drawing/2014/main" id="{E8F49375-8C16-4918-BCBA-A7EA119B7A19}"/>
              </a:ext>
            </a:extLst>
          </p:cNvPr>
          <p:cNvPicPr>
            <a:picLocks noChangeAspect="1"/>
          </p:cNvPicPr>
          <p:nvPr/>
        </p:nvPicPr>
        <p:blipFill>
          <a:blip r:embed="rId4"/>
          <a:stretch>
            <a:fillRect/>
          </a:stretch>
        </p:blipFill>
        <p:spPr>
          <a:xfrm>
            <a:off x="8932003" y="1681070"/>
            <a:ext cx="2724739" cy="1942751"/>
          </a:xfrm>
          <a:prstGeom prst="rect">
            <a:avLst/>
          </a:prstGeom>
        </p:spPr>
      </p:pic>
      <p:cxnSp>
        <p:nvCxnSpPr>
          <p:cNvPr id="14" name="Connecteur droit avec flèche 13">
            <a:extLst>
              <a:ext uri="{FF2B5EF4-FFF2-40B4-BE49-F238E27FC236}">
                <a16:creationId xmlns:a16="http://schemas.microsoft.com/office/drawing/2014/main" id="{0F9CBD5A-0891-4FD8-B6F1-3EED66D2EE4F}"/>
              </a:ext>
            </a:extLst>
          </p:cNvPr>
          <p:cNvCxnSpPr/>
          <p:nvPr/>
        </p:nvCxnSpPr>
        <p:spPr>
          <a:xfrm>
            <a:off x="8405020" y="1791629"/>
            <a:ext cx="64805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0" name="Forme libre : forme 19">
            <a:extLst>
              <a:ext uri="{FF2B5EF4-FFF2-40B4-BE49-F238E27FC236}">
                <a16:creationId xmlns:a16="http://schemas.microsoft.com/office/drawing/2014/main" id="{62373B1D-6B90-46B2-B6A6-975637DCC763}"/>
              </a:ext>
            </a:extLst>
          </p:cNvPr>
          <p:cNvSpPr/>
          <p:nvPr/>
        </p:nvSpPr>
        <p:spPr>
          <a:xfrm>
            <a:off x="3580598" y="644893"/>
            <a:ext cx="943276" cy="375385"/>
          </a:xfrm>
          <a:custGeom>
            <a:avLst/>
            <a:gdLst>
              <a:gd name="connsiteX0" fmla="*/ 0 w 943276"/>
              <a:gd name="connsiteY0" fmla="*/ 0 h 375385"/>
              <a:gd name="connsiteX1" fmla="*/ 943276 w 943276"/>
              <a:gd name="connsiteY1" fmla="*/ 115503 h 375385"/>
              <a:gd name="connsiteX2" fmla="*/ 904775 w 943276"/>
              <a:gd name="connsiteY2" fmla="*/ 375385 h 375385"/>
            </a:gdLst>
            <a:ahLst/>
            <a:cxnLst>
              <a:cxn ang="0">
                <a:pos x="connsiteX0" y="connsiteY0"/>
              </a:cxn>
              <a:cxn ang="0">
                <a:pos x="connsiteX1" y="connsiteY1"/>
              </a:cxn>
              <a:cxn ang="0">
                <a:pos x="connsiteX2" y="connsiteY2"/>
              </a:cxn>
            </a:cxnLst>
            <a:rect l="l" t="t" r="r" b="b"/>
            <a:pathLst>
              <a:path w="943276" h="375385">
                <a:moveTo>
                  <a:pt x="0" y="0"/>
                </a:moveTo>
                <a:lnTo>
                  <a:pt x="943276" y="115503"/>
                </a:lnTo>
                <a:lnTo>
                  <a:pt x="904775" y="375385"/>
                </a:lnTo>
              </a:path>
            </a:pathLst>
          </a:custGeom>
          <a:noFill/>
          <a:ln w="19050">
            <a:solidFill>
              <a:srgbClr val="FF0000"/>
            </a:solidFill>
            <a:headEnd type="none"/>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Forme libre : forme 20">
            <a:extLst>
              <a:ext uri="{FF2B5EF4-FFF2-40B4-BE49-F238E27FC236}">
                <a16:creationId xmlns:a16="http://schemas.microsoft.com/office/drawing/2014/main" id="{EEDB01EF-BF60-43AB-B439-89739684B926}"/>
              </a:ext>
            </a:extLst>
          </p:cNvPr>
          <p:cNvSpPr/>
          <p:nvPr/>
        </p:nvSpPr>
        <p:spPr>
          <a:xfrm>
            <a:off x="2002971" y="642257"/>
            <a:ext cx="1578429" cy="957943"/>
          </a:xfrm>
          <a:custGeom>
            <a:avLst/>
            <a:gdLst>
              <a:gd name="connsiteX0" fmla="*/ 1578429 w 1578429"/>
              <a:gd name="connsiteY0" fmla="*/ 0 h 957943"/>
              <a:gd name="connsiteX1" fmla="*/ 0 w 1578429"/>
              <a:gd name="connsiteY1" fmla="*/ 43543 h 957943"/>
              <a:gd name="connsiteX2" fmla="*/ 174172 w 1578429"/>
              <a:gd name="connsiteY2" fmla="*/ 859972 h 957943"/>
              <a:gd name="connsiteX3" fmla="*/ 653143 w 1578429"/>
              <a:gd name="connsiteY3" fmla="*/ 957943 h 957943"/>
            </a:gdLst>
            <a:ahLst/>
            <a:cxnLst>
              <a:cxn ang="0">
                <a:pos x="connsiteX0" y="connsiteY0"/>
              </a:cxn>
              <a:cxn ang="0">
                <a:pos x="connsiteX1" y="connsiteY1"/>
              </a:cxn>
              <a:cxn ang="0">
                <a:pos x="connsiteX2" y="connsiteY2"/>
              </a:cxn>
              <a:cxn ang="0">
                <a:pos x="connsiteX3" y="connsiteY3"/>
              </a:cxn>
            </a:cxnLst>
            <a:rect l="l" t="t" r="r" b="b"/>
            <a:pathLst>
              <a:path w="1578429" h="957943">
                <a:moveTo>
                  <a:pt x="1578429" y="0"/>
                </a:moveTo>
                <a:lnTo>
                  <a:pt x="0" y="43543"/>
                </a:lnTo>
                <a:lnTo>
                  <a:pt x="174172" y="859972"/>
                </a:lnTo>
                <a:lnTo>
                  <a:pt x="653143" y="957943"/>
                </a:lnTo>
              </a:path>
            </a:pathLst>
          </a:custGeom>
          <a:noFill/>
          <a:ln w="19050">
            <a:solidFill>
              <a:srgbClr val="FF0000"/>
            </a:solidFill>
            <a:headEnd type="none"/>
            <a:tailEnd type="stealt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22" name="Forme libre : forme 21">
            <a:extLst>
              <a:ext uri="{FF2B5EF4-FFF2-40B4-BE49-F238E27FC236}">
                <a16:creationId xmlns:a16="http://schemas.microsoft.com/office/drawing/2014/main" id="{3A7BF09D-51B3-442A-9112-DF57EC34C8FA}"/>
              </a:ext>
            </a:extLst>
          </p:cNvPr>
          <p:cNvSpPr/>
          <p:nvPr/>
        </p:nvSpPr>
        <p:spPr>
          <a:xfrm>
            <a:off x="2002971" y="631371"/>
            <a:ext cx="1785258" cy="1981200"/>
          </a:xfrm>
          <a:custGeom>
            <a:avLst/>
            <a:gdLst>
              <a:gd name="connsiteX0" fmla="*/ 1600200 w 1839686"/>
              <a:gd name="connsiteY0" fmla="*/ 0 h 1981200"/>
              <a:gd name="connsiteX1" fmla="*/ 0 w 1839686"/>
              <a:gd name="connsiteY1" fmla="*/ 87086 h 1981200"/>
              <a:gd name="connsiteX2" fmla="*/ 119743 w 1839686"/>
              <a:gd name="connsiteY2" fmla="*/ 1611086 h 1981200"/>
              <a:gd name="connsiteX3" fmla="*/ 1828800 w 1839686"/>
              <a:gd name="connsiteY3" fmla="*/ 1981200 h 1981200"/>
              <a:gd name="connsiteX4" fmla="*/ 1839686 w 1839686"/>
              <a:gd name="connsiteY4" fmla="*/ 1752600 h 198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9686" h="1981200">
                <a:moveTo>
                  <a:pt x="1600200" y="0"/>
                </a:moveTo>
                <a:lnTo>
                  <a:pt x="0" y="87086"/>
                </a:lnTo>
                <a:lnTo>
                  <a:pt x="119743" y="1611086"/>
                </a:lnTo>
                <a:lnTo>
                  <a:pt x="1828800" y="1981200"/>
                </a:lnTo>
                <a:lnTo>
                  <a:pt x="1839686" y="1752600"/>
                </a:lnTo>
              </a:path>
            </a:pathLst>
          </a:custGeom>
          <a:noFill/>
          <a:ln w="19050">
            <a:solidFill>
              <a:srgbClr val="FF0000"/>
            </a:solidFill>
            <a:headEnd type="none"/>
            <a:tailEnd type="stealt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pic>
        <p:nvPicPr>
          <p:cNvPr id="23" name="Image 22">
            <a:extLst>
              <a:ext uri="{FF2B5EF4-FFF2-40B4-BE49-F238E27FC236}">
                <a16:creationId xmlns:a16="http://schemas.microsoft.com/office/drawing/2014/main" id="{951C5CDC-258A-4DE2-A149-414708B79373}"/>
              </a:ext>
            </a:extLst>
          </p:cNvPr>
          <p:cNvPicPr>
            <a:picLocks noChangeAspect="1"/>
          </p:cNvPicPr>
          <p:nvPr/>
        </p:nvPicPr>
        <p:blipFill>
          <a:blip r:embed="rId5"/>
          <a:stretch>
            <a:fillRect/>
          </a:stretch>
        </p:blipFill>
        <p:spPr>
          <a:xfrm>
            <a:off x="6065401" y="4836073"/>
            <a:ext cx="4699252" cy="1464070"/>
          </a:xfrm>
          <a:prstGeom prst="rect">
            <a:avLst/>
          </a:prstGeom>
        </p:spPr>
      </p:pic>
      <p:pic>
        <p:nvPicPr>
          <p:cNvPr id="24" name="Image 23">
            <a:extLst>
              <a:ext uri="{FF2B5EF4-FFF2-40B4-BE49-F238E27FC236}">
                <a16:creationId xmlns:a16="http://schemas.microsoft.com/office/drawing/2014/main" id="{90AC0CDD-3F77-480F-BC87-8AAA78CB8ECE}"/>
              </a:ext>
            </a:extLst>
          </p:cNvPr>
          <p:cNvPicPr>
            <a:picLocks noChangeAspect="1"/>
          </p:cNvPicPr>
          <p:nvPr/>
        </p:nvPicPr>
        <p:blipFill>
          <a:blip r:embed="rId6"/>
          <a:stretch>
            <a:fillRect/>
          </a:stretch>
        </p:blipFill>
        <p:spPr>
          <a:xfrm>
            <a:off x="1916682" y="4299533"/>
            <a:ext cx="3743093" cy="2522689"/>
          </a:xfrm>
          <a:prstGeom prst="rect">
            <a:avLst/>
          </a:prstGeom>
        </p:spPr>
      </p:pic>
      <p:sp>
        <p:nvSpPr>
          <p:cNvPr id="27" name="ZoneTexte 26">
            <a:extLst>
              <a:ext uri="{FF2B5EF4-FFF2-40B4-BE49-F238E27FC236}">
                <a16:creationId xmlns:a16="http://schemas.microsoft.com/office/drawing/2014/main" id="{527CBF72-0929-472C-A827-0CE3595E74CC}"/>
              </a:ext>
            </a:extLst>
          </p:cNvPr>
          <p:cNvSpPr txBox="1"/>
          <p:nvPr/>
        </p:nvSpPr>
        <p:spPr>
          <a:xfrm>
            <a:off x="1619799" y="3590319"/>
            <a:ext cx="2724738" cy="461665"/>
          </a:xfrm>
          <a:prstGeom prst="rect">
            <a:avLst/>
          </a:prstGeom>
          <a:noFill/>
        </p:spPr>
        <p:txBody>
          <a:bodyPr wrap="square" rtlCol="0">
            <a:spAutoFit/>
          </a:bodyPr>
          <a:lstStyle/>
          <a:p>
            <a:pPr marL="342900" indent="-342900" algn="ctr">
              <a:buFont typeface="Arial" panose="020B0604020202020204" pitchFamily="34" charset="0"/>
              <a:buChar char="•"/>
            </a:pPr>
            <a:r>
              <a:rPr lang="fr-FR" sz="2400" b="1" dirty="0" err="1"/>
              <a:t>Props</a:t>
            </a:r>
            <a:r>
              <a:rPr lang="fr-FR" sz="2400" b="1" dirty="0"/>
              <a:t> </a:t>
            </a:r>
            <a:r>
              <a:rPr lang="fr-FR" sz="2400" b="1" dirty="0" err="1"/>
              <a:t>Children</a:t>
            </a:r>
            <a:endParaRPr lang="fr-FR" sz="2400" b="1" dirty="0"/>
          </a:p>
        </p:txBody>
      </p:sp>
      <p:sp>
        <p:nvSpPr>
          <p:cNvPr id="25" name="Accolade fermante 24">
            <a:extLst>
              <a:ext uri="{FF2B5EF4-FFF2-40B4-BE49-F238E27FC236}">
                <a16:creationId xmlns:a16="http://schemas.microsoft.com/office/drawing/2014/main" id="{5BFA323B-E978-4A91-BDB8-BEF4B9A961B0}"/>
              </a:ext>
            </a:extLst>
          </p:cNvPr>
          <p:cNvSpPr/>
          <p:nvPr/>
        </p:nvSpPr>
        <p:spPr>
          <a:xfrm>
            <a:off x="5385550" y="4945396"/>
            <a:ext cx="1001614" cy="1265833"/>
          </a:xfrm>
          <a:prstGeom prst="rightBrace">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6" name="ZoneTexte 15">
            <a:extLst>
              <a:ext uri="{FF2B5EF4-FFF2-40B4-BE49-F238E27FC236}">
                <a16:creationId xmlns:a16="http://schemas.microsoft.com/office/drawing/2014/main" id="{7CD7E6E7-75B7-495D-8178-9B6C0A0ADBE3}"/>
              </a:ext>
            </a:extLst>
          </p:cNvPr>
          <p:cNvSpPr txBox="1"/>
          <p:nvPr/>
        </p:nvSpPr>
        <p:spPr>
          <a:xfrm>
            <a:off x="-41540" y="1506417"/>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Tree>
    <p:extLst>
      <p:ext uri="{BB962C8B-B14F-4D97-AF65-F5344CB8AC3E}">
        <p14:creationId xmlns:p14="http://schemas.microsoft.com/office/powerpoint/2010/main" val="3755256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143A286-1829-459F-8753-745540F42FDB}"/>
              </a:ext>
            </a:extLst>
          </p:cNvPr>
          <p:cNvSpPr txBox="1"/>
          <p:nvPr/>
        </p:nvSpPr>
        <p:spPr>
          <a:xfrm>
            <a:off x="0" y="1487379"/>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
        <p:nvSpPr>
          <p:cNvPr id="33" name="ZoneTexte 32">
            <a:extLst>
              <a:ext uri="{FF2B5EF4-FFF2-40B4-BE49-F238E27FC236}">
                <a16:creationId xmlns:a16="http://schemas.microsoft.com/office/drawing/2014/main" id="{225CFB8C-6797-436C-B565-52C106836CAC}"/>
              </a:ext>
            </a:extLst>
          </p:cNvPr>
          <p:cNvSpPr txBox="1"/>
          <p:nvPr/>
        </p:nvSpPr>
        <p:spPr>
          <a:xfrm>
            <a:off x="1781908" y="0"/>
            <a:ext cx="10410092" cy="461665"/>
          </a:xfrm>
          <a:prstGeom prst="rect">
            <a:avLst/>
          </a:prstGeom>
          <a:noFill/>
        </p:spPr>
        <p:txBody>
          <a:bodyPr wrap="square" rtlCol="0">
            <a:spAutoFit/>
          </a:bodyPr>
          <a:lstStyle/>
          <a:p>
            <a:pPr algn="ctr"/>
            <a:r>
              <a:rPr lang="fr-FR" sz="2400" b="1" dirty="0"/>
              <a:t>Les Props</a:t>
            </a:r>
          </a:p>
        </p:txBody>
      </p:sp>
      <p:pic>
        <p:nvPicPr>
          <p:cNvPr id="38" name="Image 37">
            <a:extLst>
              <a:ext uri="{FF2B5EF4-FFF2-40B4-BE49-F238E27FC236}">
                <a16:creationId xmlns:a16="http://schemas.microsoft.com/office/drawing/2014/main" id="{F39D9D5D-F32E-4B53-9CE3-0F7FFB6763ED}"/>
              </a:ext>
            </a:extLst>
          </p:cNvPr>
          <p:cNvPicPr>
            <a:picLocks noChangeAspect="1"/>
          </p:cNvPicPr>
          <p:nvPr/>
        </p:nvPicPr>
        <p:blipFill>
          <a:blip r:embed="rId2"/>
          <a:stretch>
            <a:fillRect/>
          </a:stretch>
        </p:blipFill>
        <p:spPr>
          <a:xfrm>
            <a:off x="8086006" y="4988206"/>
            <a:ext cx="3914775" cy="933450"/>
          </a:xfrm>
          <a:prstGeom prst="rect">
            <a:avLst/>
          </a:prstGeom>
        </p:spPr>
      </p:pic>
      <p:pic>
        <p:nvPicPr>
          <p:cNvPr id="1026" name="Picture 2" descr="const Header = &#10;({ axel: categories, oclassName, onClick ( &#10;&lt;header className=C blog-header content- -centered ${className} &#10;categories . map(category ( &#10;&lt;input type=&quot;button&quot; ">
            <a:extLst>
              <a:ext uri="{FF2B5EF4-FFF2-40B4-BE49-F238E27FC236}">
                <a16:creationId xmlns:a16="http://schemas.microsoft.com/office/drawing/2014/main" id="{CB7A9EFD-630D-4892-AD4E-BCA816A9F0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1908" y="2882685"/>
            <a:ext cx="5973983" cy="2632183"/>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e 1">
            <a:extLst>
              <a:ext uri="{FF2B5EF4-FFF2-40B4-BE49-F238E27FC236}">
                <a16:creationId xmlns:a16="http://schemas.microsoft.com/office/drawing/2014/main" id="{B1F9830D-BAB9-4E56-91D6-38C817507D9A}"/>
              </a:ext>
            </a:extLst>
          </p:cNvPr>
          <p:cNvGrpSpPr/>
          <p:nvPr/>
        </p:nvGrpSpPr>
        <p:grpSpPr>
          <a:xfrm>
            <a:off x="1874506" y="970694"/>
            <a:ext cx="10317494" cy="2556542"/>
            <a:chOff x="1874506" y="1902424"/>
            <a:chExt cx="10317494" cy="2556542"/>
          </a:xfrm>
        </p:grpSpPr>
        <p:pic>
          <p:nvPicPr>
            <p:cNvPr id="1025" name="Picture 1" descr="const Blog &#10;&lt;div &#10;&lt;Header className=&quot;test-de-classe&quot; &#10;&lt;Posts posts={posts} &#10;&lt;Footer &#10;console.!gg (&lt;Header className=&quot;test-de-classe&quot; &#10;Export &#10;export default Blog; ">
              <a:extLst>
                <a:ext uri="{FF2B5EF4-FFF2-40B4-BE49-F238E27FC236}">
                  <a16:creationId xmlns:a16="http://schemas.microsoft.com/office/drawing/2014/main" id="{D1CDF1F7-AE5F-4ABB-A4D1-9B88873DEEE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1605" b="42961"/>
            <a:stretch/>
          </p:blipFill>
          <p:spPr bwMode="auto">
            <a:xfrm>
              <a:off x="1874506" y="1902424"/>
              <a:ext cx="7269494" cy="1402962"/>
            </a:xfrm>
            <a:prstGeom prst="rect">
              <a:avLst/>
            </a:prstGeom>
            <a:noFill/>
            <a:extLst>
              <a:ext uri="{909E8E84-426E-40DD-AFC4-6F175D3DCCD1}">
                <a14:hiddenFill xmlns:a14="http://schemas.microsoft.com/office/drawing/2010/main">
                  <a:solidFill>
                    <a:srgbClr val="FFFFFF"/>
                  </a:solidFill>
                </a14:hiddenFill>
              </a:ext>
            </a:extLst>
          </p:spPr>
        </p:pic>
        <p:pic>
          <p:nvPicPr>
            <p:cNvPr id="37" name="Image 36">
              <a:extLst>
                <a:ext uri="{FF2B5EF4-FFF2-40B4-BE49-F238E27FC236}">
                  <a16:creationId xmlns:a16="http://schemas.microsoft.com/office/drawing/2014/main" id="{070CD445-BD8E-4637-BC24-30587436C6EA}"/>
                </a:ext>
              </a:extLst>
            </p:cNvPr>
            <p:cNvPicPr>
              <a:picLocks noChangeAspect="1"/>
            </p:cNvPicPr>
            <p:nvPr/>
          </p:nvPicPr>
          <p:blipFill rotWithShape="1">
            <a:blip r:embed="rId5"/>
            <a:srcRect r="48217"/>
            <a:stretch/>
          </p:blipFill>
          <p:spPr>
            <a:xfrm>
              <a:off x="9263080" y="1924355"/>
              <a:ext cx="2928920" cy="2534611"/>
            </a:xfrm>
            <a:prstGeom prst="rect">
              <a:avLst/>
            </a:prstGeom>
          </p:spPr>
        </p:pic>
        <p:sp>
          <p:nvSpPr>
            <p:cNvPr id="39" name="Accolade ouvrante 38">
              <a:extLst>
                <a:ext uri="{FF2B5EF4-FFF2-40B4-BE49-F238E27FC236}">
                  <a16:creationId xmlns:a16="http://schemas.microsoft.com/office/drawing/2014/main" id="{C2942554-B9D7-46A9-BE11-BC29D78D722D}"/>
                </a:ext>
              </a:extLst>
            </p:cNvPr>
            <p:cNvSpPr/>
            <p:nvPr/>
          </p:nvSpPr>
          <p:spPr>
            <a:xfrm>
              <a:off x="9263080" y="2395959"/>
              <a:ext cx="204459" cy="1033041"/>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0" name="Rectangle : coins arrondis 39">
              <a:extLst>
                <a:ext uri="{FF2B5EF4-FFF2-40B4-BE49-F238E27FC236}">
                  <a16:creationId xmlns:a16="http://schemas.microsoft.com/office/drawing/2014/main" id="{66E012B4-B22C-4253-92BA-9F31C9242FAF}"/>
                </a:ext>
              </a:extLst>
            </p:cNvPr>
            <p:cNvSpPr/>
            <p:nvPr/>
          </p:nvSpPr>
          <p:spPr>
            <a:xfrm>
              <a:off x="2997843" y="2314937"/>
              <a:ext cx="5926238" cy="20834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2" name="Connecteur : en angle 41">
              <a:extLst>
                <a:ext uri="{FF2B5EF4-FFF2-40B4-BE49-F238E27FC236}">
                  <a16:creationId xmlns:a16="http://schemas.microsoft.com/office/drawing/2014/main" id="{3043EBA9-2811-413C-8B41-A6FA0F121DD1}"/>
                </a:ext>
              </a:extLst>
            </p:cNvPr>
            <p:cNvCxnSpPr>
              <a:stCxn id="40" idx="2"/>
              <a:endCxn id="39" idx="1"/>
            </p:cNvCxnSpPr>
            <p:nvPr/>
          </p:nvCxnSpPr>
          <p:spPr>
            <a:xfrm rot="16200000" flipH="1">
              <a:off x="7417422" y="1066821"/>
              <a:ext cx="389199" cy="3302118"/>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2" name="Rectangle 11">
            <a:extLst>
              <a:ext uri="{FF2B5EF4-FFF2-40B4-BE49-F238E27FC236}">
                <a16:creationId xmlns:a16="http://schemas.microsoft.com/office/drawing/2014/main" id="{59F30FEB-AE19-4521-ACAA-2B98C68E91EE}"/>
              </a:ext>
            </a:extLst>
          </p:cNvPr>
          <p:cNvSpPr/>
          <p:nvPr/>
        </p:nvSpPr>
        <p:spPr>
          <a:xfrm>
            <a:off x="9305119" y="5974753"/>
            <a:ext cx="1796326" cy="369332"/>
          </a:xfrm>
          <a:prstGeom prst="rect">
            <a:avLst/>
          </a:prstGeom>
        </p:spPr>
        <p:txBody>
          <a:bodyPr wrap="none">
            <a:spAutoFit/>
          </a:bodyPr>
          <a:lstStyle/>
          <a:p>
            <a:r>
              <a:rPr lang="fr-FR" b="1" u="sng" dirty="0"/>
              <a:t>/!\ </a:t>
            </a:r>
            <a:r>
              <a:rPr lang="fr-FR" dirty="0" err="1"/>
              <a:t>Destructuring</a:t>
            </a:r>
            <a:endParaRPr lang="fr-FR" dirty="0"/>
          </a:p>
        </p:txBody>
      </p:sp>
    </p:spTree>
    <p:extLst>
      <p:ext uri="{BB962C8B-B14F-4D97-AF65-F5344CB8AC3E}">
        <p14:creationId xmlns:p14="http://schemas.microsoft.com/office/powerpoint/2010/main" val="859782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7BBE73EC-9184-47C6-A940-6CB401369122}"/>
              </a:ext>
            </a:extLst>
          </p:cNvPr>
          <p:cNvSpPr txBox="1"/>
          <p:nvPr/>
        </p:nvSpPr>
        <p:spPr>
          <a:xfrm>
            <a:off x="1781908" y="0"/>
            <a:ext cx="10410092" cy="461665"/>
          </a:xfrm>
          <a:prstGeom prst="rect">
            <a:avLst/>
          </a:prstGeom>
          <a:noFill/>
        </p:spPr>
        <p:txBody>
          <a:bodyPr wrap="square" rtlCol="0">
            <a:spAutoFit/>
          </a:bodyPr>
          <a:lstStyle/>
          <a:p>
            <a:pPr algn="ctr"/>
            <a:r>
              <a:rPr lang="fr-FR" sz="2400" b="1" dirty="0"/>
              <a:t>Rappel fonctions fléchées</a:t>
            </a:r>
          </a:p>
        </p:txBody>
      </p:sp>
      <p:pic>
        <p:nvPicPr>
          <p:cNvPr id="3" name="Image 2">
            <a:extLst>
              <a:ext uri="{FF2B5EF4-FFF2-40B4-BE49-F238E27FC236}">
                <a16:creationId xmlns:a16="http://schemas.microsoft.com/office/drawing/2014/main" id="{3F153FB7-6A1F-43D9-8D37-1240AE862A61}"/>
              </a:ext>
            </a:extLst>
          </p:cNvPr>
          <p:cNvPicPr>
            <a:picLocks noChangeAspect="1"/>
          </p:cNvPicPr>
          <p:nvPr/>
        </p:nvPicPr>
        <p:blipFill>
          <a:blip r:embed="rId2"/>
          <a:stretch>
            <a:fillRect/>
          </a:stretch>
        </p:blipFill>
        <p:spPr>
          <a:xfrm>
            <a:off x="7028679" y="2213881"/>
            <a:ext cx="3448050" cy="1609725"/>
          </a:xfrm>
          <a:prstGeom prst="rect">
            <a:avLst/>
          </a:prstGeom>
        </p:spPr>
      </p:pic>
      <p:pic>
        <p:nvPicPr>
          <p:cNvPr id="4" name="Image 3">
            <a:extLst>
              <a:ext uri="{FF2B5EF4-FFF2-40B4-BE49-F238E27FC236}">
                <a16:creationId xmlns:a16="http://schemas.microsoft.com/office/drawing/2014/main" id="{A70E0F7A-DDC5-4CF4-9CAB-85457F7CA4F2}"/>
              </a:ext>
            </a:extLst>
          </p:cNvPr>
          <p:cNvPicPr>
            <a:picLocks noChangeAspect="1"/>
          </p:cNvPicPr>
          <p:nvPr/>
        </p:nvPicPr>
        <p:blipFill>
          <a:blip r:embed="rId3"/>
          <a:stretch>
            <a:fillRect/>
          </a:stretch>
        </p:blipFill>
        <p:spPr>
          <a:xfrm>
            <a:off x="7028679" y="4027531"/>
            <a:ext cx="4895850" cy="371475"/>
          </a:xfrm>
          <a:prstGeom prst="rect">
            <a:avLst/>
          </a:prstGeom>
        </p:spPr>
      </p:pic>
      <p:sp>
        <p:nvSpPr>
          <p:cNvPr id="7" name="ZoneTexte 6">
            <a:extLst>
              <a:ext uri="{FF2B5EF4-FFF2-40B4-BE49-F238E27FC236}">
                <a16:creationId xmlns:a16="http://schemas.microsoft.com/office/drawing/2014/main" id="{251307B1-FDDB-4C98-96C2-FB0C5387AABF}"/>
              </a:ext>
            </a:extLst>
          </p:cNvPr>
          <p:cNvSpPr txBox="1"/>
          <p:nvPr/>
        </p:nvSpPr>
        <p:spPr>
          <a:xfrm>
            <a:off x="6774038" y="1640624"/>
            <a:ext cx="3086654" cy="369332"/>
          </a:xfrm>
          <a:prstGeom prst="rect">
            <a:avLst/>
          </a:prstGeom>
          <a:noFill/>
        </p:spPr>
        <p:txBody>
          <a:bodyPr wrap="square" rtlCol="0">
            <a:spAutoFit/>
          </a:bodyPr>
          <a:lstStyle/>
          <a:p>
            <a:pPr marL="285750" indent="-285750">
              <a:buFont typeface="Arial" panose="020B0604020202020204" pitchFamily="34" charset="0"/>
              <a:buChar char="•"/>
            </a:pPr>
            <a:r>
              <a:rPr lang="fr-FR" dirty="0"/>
              <a:t>Le problème des objets :</a:t>
            </a:r>
          </a:p>
        </p:txBody>
      </p:sp>
      <p:pic>
        <p:nvPicPr>
          <p:cNvPr id="8" name="Image 7">
            <a:extLst>
              <a:ext uri="{FF2B5EF4-FFF2-40B4-BE49-F238E27FC236}">
                <a16:creationId xmlns:a16="http://schemas.microsoft.com/office/drawing/2014/main" id="{62BC7AB6-8327-4FA5-B2C0-507BD9CD0F95}"/>
              </a:ext>
            </a:extLst>
          </p:cNvPr>
          <p:cNvPicPr>
            <a:picLocks noChangeAspect="1"/>
          </p:cNvPicPr>
          <p:nvPr/>
        </p:nvPicPr>
        <p:blipFill>
          <a:blip r:embed="rId4"/>
          <a:stretch>
            <a:fillRect/>
          </a:stretch>
        </p:blipFill>
        <p:spPr>
          <a:xfrm>
            <a:off x="2359883" y="2009956"/>
            <a:ext cx="2266950" cy="1971675"/>
          </a:xfrm>
          <a:prstGeom prst="rect">
            <a:avLst/>
          </a:prstGeom>
        </p:spPr>
      </p:pic>
      <p:pic>
        <p:nvPicPr>
          <p:cNvPr id="9" name="Image 8">
            <a:extLst>
              <a:ext uri="{FF2B5EF4-FFF2-40B4-BE49-F238E27FC236}">
                <a16:creationId xmlns:a16="http://schemas.microsoft.com/office/drawing/2014/main" id="{834F3D50-5FA9-47A0-AE3A-AD159E872413}"/>
              </a:ext>
            </a:extLst>
          </p:cNvPr>
          <p:cNvPicPr>
            <a:picLocks noChangeAspect="1"/>
          </p:cNvPicPr>
          <p:nvPr/>
        </p:nvPicPr>
        <p:blipFill>
          <a:blip r:embed="rId5"/>
          <a:stretch>
            <a:fillRect/>
          </a:stretch>
        </p:blipFill>
        <p:spPr>
          <a:xfrm>
            <a:off x="2331308" y="4070817"/>
            <a:ext cx="2428875" cy="333375"/>
          </a:xfrm>
          <a:prstGeom prst="rect">
            <a:avLst/>
          </a:prstGeom>
        </p:spPr>
      </p:pic>
      <p:pic>
        <p:nvPicPr>
          <p:cNvPr id="10" name="Image 9">
            <a:extLst>
              <a:ext uri="{FF2B5EF4-FFF2-40B4-BE49-F238E27FC236}">
                <a16:creationId xmlns:a16="http://schemas.microsoft.com/office/drawing/2014/main" id="{59893E4F-2165-40A5-BCB2-59B21F9C248C}"/>
              </a:ext>
            </a:extLst>
          </p:cNvPr>
          <p:cNvPicPr>
            <a:picLocks noChangeAspect="1"/>
          </p:cNvPicPr>
          <p:nvPr/>
        </p:nvPicPr>
        <p:blipFill>
          <a:blip r:embed="rId6"/>
          <a:stretch>
            <a:fillRect/>
          </a:stretch>
        </p:blipFill>
        <p:spPr>
          <a:xfrm>
            <a:off x="2331308" y="4490356"/>
            <a:ext cx="2295525" cy="333375"/>
          </a:xfrm>
          <a:prstGeom prst="rect">
            <a:avLst/>
          </a:prstGeom>
        </p:spPr>
      </p:pic>
      <p:pic>
        <p:nvPicPr>
          <p:cNvPr id="11" name="Image 10">
            <a:extLst>
              <a:ext uri="{FF2B5EF4-FFF2-40B4-BE49-F238E27FC236}">
                <a16:creationId xmlns:a16="http://schemas.microsoft.com/office/drawing/2014/main" id="{0160E169-33AF-4952-AD34-DE68300A763D}"/>
              </a:ext>
            </a:extLst>
          </p:cNvPr>
          <p:cNvPicPr>
            <a:picLocks noChangeAspect="1"/>
          </p:cNvPicPr>
          <p:nvPr/>
        </p:nvPicPr>
        <p:blipFill>
          <a:blip r:embed="rId7"/>
          <a:stretch>
            <a:fillRect/>
          </a:stretch>
        </p:blipFill>
        <p:spPr>
          <a:xfrm>
            <a:off x="2350358" y="4924677"/>
            <a:ext cx="2409825" cy="276225"/>
          </a:xfrm>
          <a:prstGeom prst="rect">
            <a:avLst/>
          </a:prstGeom>
        </p:spPr>
      </p:pic>
      <p:sp>
        <p:nvSpPr>
          <p:cNvPr id="12" name="ZoneTexte 11">
            <a:extLst>
              <a:ext uri="{FF2B5EF4-FFF2-40B4-BE49-F238E27FC236}">
                <a16:creationId xmlns:a16="http://schemas.microsoft.com/office/drawing/2014/main" id="{EC217F8B-B449-4BB5-B2C2-1EFAB84209EA}"/>
              </a:ext>
            </a:extLst>
          </p:cNvPr>
          <p:cNvSpPr txBox="1"/>
          <p:nvPr/>
        </p:nvSpPr>
        <p:spPr>
          <a:xfrm>
            <a:off x="2011942" y="1455958"/>
            <a:ext cx="3610381" cy="369332"/>
          </a:xfrm>
          <a:prstGeom prst="rect">
            <a:avLst/>
          </a:prstGeom>
          <a:noFill/>
        </p:spPr>
        <p:txBody>
          <a:bodyPr wrap="square" rtlCol="0">
            <a:spAutoFit/>
          </a:bodyPr>
          <a:lstStyle/>
          <a:p>
            <a:pPr marL="285750" indent="-285750">
              <a:buFont typeface="Arial" panose="020B0604020202020204" pitchFamily="34" charset="0"/>
              <a:buChar char="•"/>
            </a:pPr>
            <a:r>
              <a:rPr lang="fr-FR" dirty="0"/>
              <a:t>Fonctions fléchées classique :</a:t>
            </a:r>
          </a:p>
        </p:txBody>
      </p:sp>
      <p:pic>
        <p:nvPicPr>
          <p:cNvPr id="13" name="Image 12">
            <a:extLst>
              <a:ext uri="{FF2B5EF4-FFF2-40B4-BE49-F238E27FC236}">
                <a16:creationId xmlns:a16="http://schemas.microsoft.com/office/drawing/2014/main" id="{CB265B8E-F465-436B-8435-477AA2D79148}"/>
              </a:ext>
            </a:extLst>
          </p:cNvPr>
          <p:cNvPicPr>
            <a:picLocks noChangeAspect="1"/>
          </p:cNvPicPr>
          <p:nvPr/>
        </p:nvPicPr>
        <p:blipFill>
          <a:blip r:embed="rId8"/>
          <a:stretch>
            <a:fillRect/>
          </a:stretch>
        </p:blipFill>
        <p:spPr>
          <a:xfrm>
            <a:off x="7233390" y="5486400"/>
            <a:ext cx="4934772" cy="1176661"/>
          </a:xfrm>
          <a:prstGeom prst="rect">
            <a:avLst/>
          </a:prstGeom>
        </p:spPr>
      </p:pic>
      <p:cxnSp>
        <p:nvCxnSpPr>
          <p:cNvPr id="15" name="Connecteur : en angle 14">
            <a:extLst>
              <a:ext uri="{FF2B5EF4-FFF2-40B4-BE49-F238E27FC236}">
                <a16:creationId xmlns:a16="http://schemas.microsoft.com/office/drawing/2014/main" id="{CA4BC539-B6C9-457A-B7B2-F3C1DC64D6F1}"/>
              </a:ext>
            </a:extLst>
          </p:cNvPr>
          <p:cNvCxnSpPr>
            <a:cxnSpLocks/>
            <a:stCxn id="11" idx="2"/>
            <a:endCxn id="13" idx="1"/>
          </p:cNvCxnSpPr>
          <p:nvPr/>
        </p:nvCxnSpPr>
        <p:spPr>
          <a:xfrm rot="16200000" flipH="1">
            <a:off x="4957416" y="3798756"/>
            <a:ext cx="873829" cy="3678119"/>
          </a:xfrm>
          <a:prstGeom prst="bent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ZoneTexte 15">
            <a:extLst>
              <a:ext uri="{FF2B5EF4-FFF2-40B4-BE49-F238E27FC236}">
                <a16:creationId xmlns:a16="http://schemas.microsoft.com/office/drawing/2014/main" id="{8957DFA0-A566-487A-A224-96FBC298D63D}"/>
              </a:ext>
            </a:extLst>
          </p:cNvPr>
          <p:cNvSpPr txBox="1"/>
          <p:nvPr/>
        </p:nvSpPr>
        <p:spPr>
          <a:xfrm>
            <a:off x="3851004" y="5637815"/>
            <a:ext cx="3086654" cy="369332"/>
          </a:xfrm>
          <a:prstGeom prst="rect">
            <a:avLst/>
          </a:prstGeom>
          <a:noFill/>
        </p:spPr>
        <p:txBody>
          <a:bodyPr wrap="square" rtlCol="0">
            <a:spAutoFit/>
          </a:bodyPr>
          <a:lstStyle/>
          <a:p>
            <a:r>
              <a:rPr lang="fr-FR" dirty="0"/>
              <a:t>En ajoutant du </a:t>
            </a:r>
            <a:r>
              <a:rPr lang="fr-FR" dirty="0" err="1"/>
              <a:t>destructuring</a:t>
            </a:r>
            <a:r>
              <a:rPr lang="fr-FR" dirty="0"/>
              <a:t> :</a:t>
            </a:r>
          </a:p>
        </p:txBody>
      </p:sp>
      <p:sp>
        <p:nvSpPr>
          <p:cNvPr id="14" name="ZoneTexte 13">
            <a:extLst>
              <a:ext uri="{FF2B5EF4-FFF2-40B4-BE49-F238E27FC236}">
                <a16:creationId xmlns:a16="http://schemas.microsoft.com/office/drawing/2014/main" id="{DE11856D-A2BB-428B-BE53-723F0C2A1BCE}"/>
              </a:ext>
            </a:extLst>
          </p:cNvPr>
          <p:cNvSpPr txBox="1"/>
          <p:nvPr/>
        </p:nvSpPr>
        <p:spPr>
          <a:xfrm>
            <a:off x="-41963" y="1505995"/>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Tree>
    <p:extLst>
      <p:ext uri="{BB962C8B-B14F-4D97-AF65-F5344CB8AC3E}">
        <p14:creationId xmlns:p14="http://schemas.microsoft.com/office/powerpoint/2010/main" val="2518021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ZoneTexte 32">
            <a:extLst>
              <a:ext uri="{FF2B5EF4-FFF2-40B4-BE49-F238E27FC236}">
                <a16:creationId xmlns:a16="http://schemas.microsoft.com/office/drawing/2014/main" id="{225CFB8C-6797-436C-B565-52C106836CAC}"/>
              </a:ext>
            </a:extLst>
          </p:cNvPr>
          <p:cNvSpPr txBox="1"/>
          <p:nvPr/>
        </p:nvSpPr>
        <p:spPr>
          <a:xfrm>
            <a:off x="1781908" y="0"/>
            <a:ext cx="10410092" cy="461665"/>
          </a:xfrm>
          <a:prstGeom prst="rect">
            <a:avLst/>
          </a:prstGeom>
          <a:noFill/>
        </p:spPr>
        <p:txBody>
          <a:bodyPr wrap="square" rtlCol="0">
            <a:spAutoFit/>
          </a:bodyPr>
          <a:lstStyle/>
          <a:p>
            <a:pPr algn="ctr"/>
            <a:r>
              <a:rPr lang="fr-FR" sz="2400" b="1" dirty="0"/>
              <a:t>Les Props – Immutabilité </a:t>
            </a:r>
          </a:p>
        </p:txBody>
      </p:sp>
      <p:sp>
        <p:nvSpPr>
          <p:cNvPr id="2" name="ZoneTexte 1">
            <a:extLst>
              <a:ext uri="{FF2B5EF4-FFF2-40B4-BE49-F238E27FC236}">
                <a16:creationId xmlns:a16="http://schemas.microsoft.com/office/drawing/2014/main" id="{0720A3E8-A6DD-4F45-B108-BE931C8A887E}"/>
              </a:ext>
            </a:extLst>
          </p:cNvPr>
          <p:cNvSpPr txBox="1"/>
          <p:nvPr/>
        </p:nvSpPr>
        <p:spPr>
          <a:xfrm>
            <a:off x="2160396" y="673240"/>
            <a:ext cx="6471138" cy="2308324"/>
          </a:xfrm>
          <a:prstGeom prst="rect">
            <a:avLst/>
          </a:prstGeom>
          <a:noFill/>
        </p:spPr>
        <p:txBody>
          <a:bodyPr wrap="square" rtlCol="0">
            <a:spAutoFit/>
          </a:bodyPr>
          <a:lstStyle/>
          <a:p>
            <a:pPr marL="285750" indent="-285750">
              <a:buFont typeface="Arial" panose="020B0604020202020204" pitchFamily="34" charset="0"/>
              <a:buChar char="•"/>
            </a:pPr>
            <a:r>
              <a:rPr lang="fr-FR" dirty="0"/>
              <a:t>Les props sont reçu du composant parent.</a:t>
            </a:r>
          </a:p>
          <a:p>
            <a:endParaRPr lang="fr-FR" dirty="0"/>
          </a:p>
          <a:p>
            <a:pPr marL="285750" indent="-285750">
              <a:buFont typeface="Arial" panose="020B0604020202020204" pitchFamily="34" charset="0"/>
              <a:buChar char="•"/>
            </a:pPr>
            <a:r>
              <a:rPr lang="fr-FR" dirty="0"/>
              <a:t>Ce sont des éléments en </a:t>
            </a:r>
            <a:r>
              <a:rPr lang="fr-FR" b="1" dirty="0"/>
              <a:t>lecture seule </a:t>
            </a:r>
            <a:r>
              <a:rPr lang="fr-FR" dirty="0"/>
              <a:t>= immutable</a:t>
            </a:r>
          </a:p>
          <a:p>
            <a:endParaRPr lang="fr-FR" dirty="0"/>
          </a:p>
          <a:p>
            <a:pPr marL="285750" indent="-285750">
              <a:buFont typeface="Arial" panose="020B0604020202020204" pitchFamily="34" charset="0"/>
              <a:buChar char="•"/>
            </a:pPr>
            <a:r>
              <a:rPr lang="fr-FR" dirty="0"/>
              <a:t>Elles ne sont pas modifiables</a:t>
            </a:r>
          </a:p>
          <a:p>
            <a:endParaRPr lang="fr-FR" dirty="0"/>
          </a:p>
          <a:p>
            <a:pPr marL="285750" indent="-285750">
              <a:buFont typeface="Arial" panose="020B0604020202020204" pitchFamily="34" charset="0"/>
              <a:buChar char="•"/>
            </a:pPr>
            <a:r>
              <a:rPr lang="fr-FR" dirty="0"/>
              <a:t>C’est un objet JS avec des attributs</a:t>
            </a:r>
          </a:p>
          <a:p>
            <a:endParaRPr lang="fr-FR" dirty="0"/>
          </a:p>
        </p:txBody>
      </p:sp>
      <p:pic>
        <p:nvPicPr>
          <p:cNvPr id="3" name="Image 2">
            <a:extLst>
              <a:ext uri="{FF2B5EF4-FFF2-40B4-BE49-F238E27FC236}">
                <a16:creationId xmlns:a16="http://schemas.microsoft.com/office/drawing/2014/main" id="{27FB7199-F2CC-4C5F-850D-55A5B17F8985}"/>
              </a:ext>
            </a:extLst>
          </p:cNvPr>
          <p:cNvPicPr>
            <a:picLocks noChangeAspect="1"/>
          </p:cNvPicPr>
          <p:nvPr/>
        </p:nvPicPr>
        <p:blipFill>
          <a:blip r:embed="rId2"/>
          <a:stretch>
            <a:fillRect/>
          </a:stretch>
        </p:blipFill>
        <p:spPr>
          <a:xfrm>
            <a:off x="8406075" y="2619008"/>
            <a:ext cx="3619500" cy="1057275"/>
          </a:xfrm>
          <a:prstGeom prst="rect">
            <a:avLst/>
          </a:prstGeom>
        </p:spPr>
      </p:pic>
      <p:pic>
        <p:nvPicPr>
          <p:cNvPr id="5" name="Image 4">
            <a:extLst>
              <a:ext uri="{FF2B5EF4-FFF2-40B4-BE49-F238E27FC236}">
                <a16:creationId xmlns:a16="http://schemas.microsoft.com/office/drawing/2014/main" id="{D2412AB3-3B7B-4938-9C6A-9F50A9DCC06B}"/>
              </a:ext>
            </a:extLst>
          </p:cNvPr>
          <p:cNvPicPr>
            <a:picLocks noChangeAspect="1"/>
          </p:cNvPicPr>
          <p:nvPr/>
        </p:nvPicPr>
        <p:blipFill>
          <a:blip r:embed="rId3"/>
          <a:stretch>
            <a:fillRect/>
          </a:stretch>
        </p:blipFill>
        <p:spPr>
          <a:xfrm>
            <a:off x="8406075" y="1518146"/>
            <a:ext cx="2381250" cy="228600"/>
          </a:xfrm>
          <a:prstGeom prst="rect">
            <a:avLst/>
          </a:prstGeom>
        </p:spPr>
      </p:pic>
      <p:sp>
        <p:nvSpPr>
          <p:cNvPr id="6" name="ZoneTexte 5">
            <a:extLst>
              <a:ext uri="{FF2B5EF4-FFF2-40B4-BE49-F238E27FC236}">
                <a16:creationId xmlns:a16="http://schemas.microsoft.com/office/drawing/2014/main" id="{128FD002-A54C-4AF6-B26B-7256EF99AF19}"/>
              </a:ext>
            </a:extLst>
          </p:cNvPr>
          <p:cNvSpPr txBox="1"/>
          <p:nvPr/>
        </p:nvSpPr>
        <p:spPr>
          <a:xfrm>
            <a:off x="8406074" y="1067446"/>
            <a:ext cx="2208379" cy="369332"/>
          </a:xfrm>
          <a:prstGeom prst="rect">
            <a:avLst/>
          </a:prstGeom>
          <a:noFill/>
        </p:spPr>
        <p:txBody>
          <a:bodyPr wrap="square" rtlCol="0">
            <a:spAutoFit/>
          </a:bodyPr>
          <a:lstStyle/>
          <a:p>
            <a:pPr marL="285750" indent="-285750">
              <a:buFont typeface="Arial" panose="020B0604020202020204" pitchFamily="34" charset="0"/>
              <a:buChar char="•"/>
            </a:pPr>
            <a:r>
              <a:rPr lang="fr-FR" dirty="0"/>
              <a:t>Composant parent</a:t>
            </a:r>
          </a:p>
        </p:txBody>
      </p:sp>
      <p:sp>
        <p:nvSpPr>
          <p:cNvPr id="17" name="ZoneTexte 16">
            <a:extLst>
              <a:ext uri="{FF2B5EF4-FFF2-40B4-BE49-F238E27FC236}">
                <a16:creationId xmlns:a16="http://schemas.microsoft.com/office/drawing/2014/main" id="{41111368-2B28-41F7-903E-F31F9BDC329E}"/>
              </a:ext>
            </a:extLst>
          </p:cNvPr>
          <p:cNvSpPr txBox="1"/>
          <p:nvPr/>
        </p:nvSpPr>
        <p:spPr>
          <a:xfrm>
            <a:off x="8276493" y="2306503"/>
            <a:ext cx="2510832" cy="369332"/>
          </a:xfrm>
          <a:prstGeom prst="rect">
            <a:avLst/>
          </a:prstGeom>
          <a:noFill/>
        </p:spPr>
        <p:txBody>
          <a:bodyPr wrap="square" rtlCol="0">
            <a:spAutoFit/>
          </a:bodyPr>
          <a:lstStyle/>
          <a:p>
            <a:pPr marL="285750" indent="-285750">
              <a:buFont typeface="Arial" panose="020B0604020202020204" pitchFamily="34" charset="0"/>
              <a:buChar char="•"/>
            </a:pPr>
            <a:r>
              <a:rPr lang="fr-FR" dirty="0"/>
              <a:t>Composant enfant</a:t>
            </a:r>
          </a:p>
        </p:txBody>
      </p:sp>
      <p:cxnSp>
        <p:nvCxnSpPr>
          <p:cNvPr id="8" name="Connecteur : en angle 7">
            <a:extLst>
              <a:ext uri="{FF2B5EF4-FFF2-40B4-BE49-F238E27FC236}">
                <a16:creationId xmlns:a16="http://schemas.microsoft.com/office/drawing/2014/main" id="{0BB70B59-2D14-47F9-9B6F-A85C03CC3088}"/>
              </a:ext>
            </a:extLst>
          </p:cNvPr>
          <p:cNvCxnSpPr>
            <a:stCxn id="5" idx="3"/>
          </p:cNvCxnSpPr>
          <p:nvPr/>
        </p:nvCxnSpPr>
        <p:spPr>
          <a:xfrm>
            <a:off x="10787325" y="1632446"/>
            <a:ext cx="476877" cy="986562"/>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0" name="Image 19">
            <a:extLst>
              <a:ext uri="{FF2B5EF4-FFF2-40B4-BE49-F238E27FC236}">
                <a16:creationId xmlns:a16="http://schemas.microsoft.com/office/drawing/2014/main" id="{CF013E1C-9714-4EEB-AEBC-B2A6433AE2DA}"/>
              </a:ext>
            </a:extLst>
          </p:cNvPr>
          <p:cNvPicPr>
            <a:picLocks noChangeAspect="1"/>
          </p:cNvPicPr>
          <p:nvPr/>
        </p:nvPicPr>
        <p:blipFill rotWithShape="1">
          <a:blip r:embed="rId4"/>
          <a:srcRect r="48217"/>
          <a:stretch/>
        </p:blipFill>
        <p:spPr>
          <a:xfrm>
            <a:off x="2467045" y="2981564"/>
            <a:ext cx="2928920" cy="2534611"/>
          </a:xfrm>
          <a:prstGeom prst="rect">
            <a:avLst/>
          </a:prstGeom>
        </p:spPr>
      </p:pic>
      <p:cxnSp>
        <p:nvCxnSpPr>
          <p:cNvPr id="10" name="Connecteur : en angle 9">
            <a:extLst>
              <a:ext uri="{FF2B5EF4-FFF2-40B4-BE49-F238E27FC236}">
                <a16:creationId xmlns:a16="http://schemas.microsoft.com/office/drawing/2014/main" id="{E120867C-F96A-444D-B5A7-D1F88E4EF3D3}"/>
              </a:ext>
            </a:extLst>
          </p:cNvPr>
          <p:cNvCxnSpPr>
            <a:endCxn id="20" idx="3"/>
          </p:cNvCxnSpPr>
          <p:nvPr/>
        </p:nvCxnSpPr>
        <p:spPr>
          <a:xfrm rot="5400000">
            <a:off x="4743203" y="3143931"/>
            <a:ext cx="1757701" cy="452176"/>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6145" name="Picture 1" descr="index.js ..4Posts x &#10;Post. is &#10;posts-js &#10;incjex.js &#10;1 &#10;2 &#10;3 &#10;4 &#10;5 &#10;6 &#10;7 &#10;8 &#10;10 &#10;11 &#10;12 &#10;13 &#10;14 &#10;15 &#10;16 &#10;17 &#10;19 &#10;2@ &#10;import React from react' ; &#10;( { posts Y) { &#10;const Posts = &#10;// On prepare ltste des posts (articles) sous torme &#10;const postsJSX = posts.map(post =&gt; &lt;Post &#10;.category} &#10;// excerpt*post.excerpt} &#10;.post} &#10;// On utilise la liste des posts dans le composant Post &#10;return ( &#10;&lt;matn content-—centered&quot;&gt; &#10;{postsJSX} &#10;export default Posts; ">
            <a:extLst>
              <a:ext uri="{FF2B5EF4-FFF2-40B4-BE49-F238E27FC236}">
                <a16:creationId xmlns:a16="http://schemas.microsoft.com/office/drawing/2014/main" id="{A52EB4EE-657E-401C-96E7-BA2CEC55E3D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4988" t="24527" r="21184" b="45490"/>
          <a:stretch/>
        </p:blipFill>
        <p:spPr bwMode="auto">
          <a:xfrm>
            <a:off x="7455965" y="4955445"/>
            <a:ext cx="4736035" cy="1756361"/>
          </a:xfrm>
          <a:prstGeom prst="rect">
            <a:avLst/>
          </a:prstGeom>
          <a:noFill/>
          <a:extLst>
            <a:ext uri="{909E8E84-426E-40DD-AFC4-6F175D3DCCD1}">
              <a14:hiddenFill xmlns:a14="http://schemas.microsoft.com/office/drawing/2010/main">
                <a:solidFill>
                  <a:srgbClr val="FFFFFF"/>
                </a:solidFill>
              </a14:hiddenFill>
            </a:ext>
          </a:extLst>
        </p:spPr>
      </p:pic>
      <p:sp>
        <p:nvSpPr>
          <p:cNvPr id="13" name="ZoneTexte 12">
            <a:extLst>
              <a:ext uri="{FF2B5EF4-FFF2-40B4-BE49-F238E27FC236}">
                <a16:creationId xmlns:a16="http://schemas.microsoft.com/office/drawing/2014/main" id="{0E64105F-89F2-4025-AD7E-A3FAFEC5E185}"/>
              </a:ext>
            </a:extLst>
          </p:cNvPr>
          <p:cNvSpPr txBox="1"/>
          <p:nvPr/>
        </p:nvSpPr>
        <p:spPr>
          <a:xfrm>
            <a:off x="7313149" y="4548545"/>
            <a:ext cx="4712425" cy="369332"/>
          </a:xfrm>
          <a:prstGeom prst="rect">
            <a:avLst/>
          </a:prstGeom>
          <a:noFill/>
        </p:spPr>
        <p:txBody>
          <a:bodyPr wrap="square" rtlCol="0">
            <a:spAutoFit/>
          </a:bodyPr>
          <a:lstStyle/>
          <a:p>
            <a:pPr marL="285750" indent="-285750">
              <a:buFont typeface="Arial" panose="020B0604020202020204" pitchFamily="34" charset="0"/>
              <a:buChar char="•"/>
            </a:pPr>
            <a:r>
              <a:rPr lang="fr-FR" dirty="0"/>
              <a:t>Utilisation pratique du spread </a:t>
            </a:r>
            <a:r>
              <a:rPr lang="fr-FR" dirty="0" err="1"/>
              <a:t>opérator</a:t>
            </a:r>
            <a:r>
              <a:rPr lang="fr-FR" dirty="0"/>
              <a:t> :</a:t>
            </a:r>
          </a:p>
        </p:txBody>
      </p:sp>
      <p:sp>
        <p:nvSpPr>
          <p:cNvPr id="14" name="ZoneTexte 13">
            <a:extLst>
              <a:ext uri="{FF2B5EF4-FFF2-40B4-BE49-F238E27FC236}">
                <a16:creationId xmlns:a16="http://schemas.microsoft.com/office/drawing/2014/main" id="{867D567D-0CE9-4E49-9340-F0268AE09782}"/>
              </a:ext>
            </a:extLst>
          </p:cNvPr>
          <p:cNvSpPr txBox="1"/>
          <p:nvPr/>
        </p:nvSpPr>
        <p:spPr>
          <a:xfrm>
            <a:off x="0" y="1473459"/>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Tree>
    <p:extLst>
      <p:ext uri="{BB962C8B-B14F-4D97-AF65-F5344CB8AC3E}">
        <p14:creationId xmlns:p14="http://schemas.microsoft.com/office/powerpoint/2010/main" val="107398462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8194</TotalTime>
  <Words>971</Words>
  <Application>Microsoft Office PowerPoint</Application>
  <PresentationFormat>Grand écran</PresentationFormat>
  <Paragraphs>124</Paragraphs>
  <Slides>23</Slides>
  <Notes>0</Notes>
  <HiddenSlides>0</HiddenSlides>
  <MMClips>0</MMClips>
  <ScaleCrop>false</ScaleCrop>
  <HeadingPairs>
    <vt:vector size="6" baseType="variant">
      <vt:variant>
        <vt:lpstr>Polices utilisées</vt:lpstr>
      </vt:variant>
      <vt:variant>
        <vt:i4>6</vt:i4>
      </vt:variant>
      <vt:variant>
        <vt:lpstr>Thème</vt:lpstr>
      </vt:variant>
      <vt:variant>
        <vt:i4>3</vt:i4>
      </vt:variant>
      <vt:variant>
        <vt:lpstr>Titres des diapositives</vt:lpstr>
      </vt:variant>
      <vt:variant>
        <vt:i4>23</vt:i4>
      </vt:variant>
    </vt:vector>
  </HeadingPairs>
  <TitlesOfParts>
    <vt:vector size="32" baseType="lpstr">
      <vt:lpstr>Arial</vt:lpstr>
      <vt:lpstr>Calibri</vt:lpstr>
      <vt:lpstr>Calibri Light</vt:lpstr>
      <vt:lpstr>Cambria</vt:lpstr>
      <vt:lpstr>medium-content-serif-font</vt:lpstr>
      <vt:lpstr>Wingdings</vt:lpstr>
      <vt:lpstr>Thème Office</vt:lpstr>
      <vt:lpstr>Conception personnalisée</vt:lpstr>
      <vt:lpstr>2_Thème Office</vt:lpstr>
      <vt:lpstr>J - 2</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axel kirk</dc:creator>
  <cp:lastModifiedBy>Lamine Natié DIARRA</cp:lastModifiedBy>
  <cp:revision>111</cp:revision>
  <dcterms:created xsi:type="dcterms:W3CDTF">2018-11-19T06:46:29Z</dcterms:created>
  <dcterms:modified xsi:type="dcterms:W3CDTF">2019-12-30T15:21:09Z</dcterms:modified>
</cp:coreProperties>
</file>