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1" r:id="rId3"/>
    <p:sldMasterId id="2147483673" r:id="rId4"/>
  </p:sldMasterIdLst>
  <p:sldIdLst>
    <p:sldId id="256" r:id="rId5"/>
    <p:sldId id="287" r:id="rId6"/>
    <p:sldId id="286" r:id="rId7"/>
    <p:sldId id="288" r:id="rId8"/>
    <p:sldId id="289" r:id="rId9"/>
    <p:sldId id="290"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21967F06-A1FF-4099-AE4F-13654C124AE1}">
          <p14:sldIdLst>
            <p14:sldId id="256"/>
          </p14:sldIdLst>
        </p14:section>
        <p14:section name="Section sans titre" id="{AF32A1C2-DF69-43A0-937E-2691F57707E1}">
          <p14:sldIdLst>
            <p14:sldId id="287"/>
            <p14:sldId id="286"/>
            <p14:sldId id="288"/>
            <p14:sldId id="289"/>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6" autoAdjust="0"/>
    <p:restoredTop sz="94660"/>
  </p:normalViewPr>
  <p:slideViewPr>
    <p:cSldViewPr snapToGrid="0">
      <p:cViewPr varScale="1">
        <p:scale>
          <a:sx n="90" d="100"/>
          <a:sy n="90" d="100"/>
        </p:scale>
        <p:origin x="199" y="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511E0D1B-685E-47D8-8438-EE5477B2FD1A}"/>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1576814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241163-825E-44B9-B433-53F418D86F51}"/>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B7A71E0-81DA-4FD6-8DEF-BAF611BBCAB1}"/>
              </a:ext>
            </a:extLst>
          </p:cNvPr>
          <p:cNvSpPr>
            <a:spLocks noGrp="1"/>
          </p:cNvSpPr>
          <p:nvPr>
            <p:ph type="body" orient="vert" idx="1"/>
          </p:nvPr>
        </p:nvSpPr>
        <p:spPr>
          <a:xfrm>
            <a:off x="838200" y="1825625"/>
            <a:ext cx="10515600" cy="4351338"/>
          </a:xfrm>
          <a:prstGeom prst="rect">
            <a:avLst/>
          </a:prstGeo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8C2E3AC-F5F3-4B57-9473-A72855FF67E6}"/>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18/03/2019</a:t>
            </a:fld>
            <a:endParaRPr lang="fr-FR"/>
          </a:p>
        </p:txBody>
      </p:sp>
      <p:sp>
        <p:nvSpPr>
          <p:cNvPr id="5" name="Espace réservé du pied de page 4">
            <a:extLst>
              <a:ext uri="{FF2B5EF4-FFF2-40B4-BE49-F238E27FC236}">
                <a16:creationId xmlns:a16="http://schemas.microsoft.com/office/drawing/2014/main" id="{25852936-91E3-4D4D-9427-AA9A7C31BC56}"/>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310F6CE7-593A-4F0A-8B32-51B8DB2AA671}"/>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987894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BFF6A10-876C-4CF9-A16E-4EC8D6168282}"/>
              </a:ext>
            </a:extLst>
          </p:cNvPr>
          <p:cNvSpPr>
            <a:spLocks noGrp="1"/>
          </p:cNvSpPr>
          <p:nvPr>
            <p:ph type="title" orient="vert"/>
          </p:nvPr>
        </p:nvSpPr>
        <p:spPr>
          <a:xfrm>
            <a:off x="8724900" y="365125"/>
            <a:ext cx="2628900" cy="5811838"/>
          </a:xfrm>
          <a:prstGeom prst="rect">
            <a:avLst/>
          </a:prstGeo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CD6ED6C-E727-47D4-B1C7-4E72DD54AE85}"/>
              </a:ext>
            </a:extLst>
          </p:cNvPr>
          <p:cNvSpPr>
            <a:spLocks noGrp="1"/>
          </p:cNvSpPr>
          <p:nvPr>
            <p:ph type="body" orient="vert" idx="1"/>
          </p:nvPr>
        </p:nvSpPr>
        <p:spPr>
          <a:xfrm>
            <a:off x="838200" y="365125"/>
            <a:ext cx="7734300" cy="5811838"/>
          </a:xfrm>
          <a:prstGeom prst="rect">
            <a:avLst/>
          </a:prstGeo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631A5D-A970-4569-9373-6DE19C326DF5}"/>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18/03/2019</a:t>
            </a:fld>
            <a:endParaRPr lang="fr-FR"/>
          </a:p>
        </p:txBody>
      </p:sp>
      <p:sp>
        <p:nvSpPr>
          <p:cNvPr id="5" name="Espace réservé du pied de page 4">
            <a:extLst>
              <a:ext uri="{FF2B5EF4-FFF2-40B4-BE49-F238E27FC236}">
                <a16:creationId xmlns:a16="http://schemas.microsoft.com/office/drawing/2014/main" id="{4869652C-00DD-4A70-9628-7EBF66253C11}"/>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45C9F081-6643-4DE5-A9FF-2551183E0ACC}"/>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252815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BA41C0-37DF-4380-84DA-0B617F5D968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0A92ED1-35A2-433C-8A29-5A9915E505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80AFB64-F828-4D25-BBC8-00B747CDDEDE}"/>
              </a:ext>
            </a:extLst>
          </p:cNvPr>
          <p:cNvSpPr>
            <a:spLocks noGrp="1"/>
          </p:cNvSpPr>
          <p:nvPr>
            <p:ph type="dt" sz="half" idx="10"/>
          </p:nvPr>
        </p:nvSpPr>
        <p:spPr/>
        <p:txBody>
          <a:bodyPr/>
          <a:lstStyle/>
          <a:p>
            <a:fld id="{9EAB9BB6-EBAA-4E73-B187-6B238E06E3F4}" type="datetimeFigureOut">
              <a:rPr lang="fr-FR" smtClean="0"/>
              <a:t>18/03/2019</a:t>
            </a:fld>
            <a:endParaRPr lang="fr-FR"/>
          </a:p>
        </p:txBody>
      </p:sp>
      <p:sp>
        <p:nvSpPr>
          <p:cNvPr id="5" name="Espace réservé du pied de page 4">
            <a:extLst>
              <a:ext uri="{FF2B5EF4-FFF2-40B4-BE49-F238E27FC236}">
                <a16:creationId xmlns:a16="http://schemas.microsoft.com/office/drawing/2014/main" id="{330D6502-31DF-4564-8B50-AD1FB9C64EC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A63E25B-CEAD-4267-BF8E-C564C4C952E4}"/>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3391477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21BF15-428C-4D17-9349-FDC766B417D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1EF72B0-9781-4436-897D-E6BC66C6855D}"/>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D4D7228-AB0A-4BBE-B316-B64B8714D8A1}"/>
              </a:ext>
            </a:extLst>
          </p:cNvPr>
          <p:cNvSpPr>
            <a:spLocks noGrp="1"/>
          </p:cNvSpPr>
          <p:nvPr>
            <p:ph type="dt" sz="half" idx="10"/>
          </p:nvPr>
        </p:nvSpPr>
        <p:spPr/>
        <p:txBody>
          <a:bodyPr/>
          <a:lstStyle/>
          <a:p>
            <a:fld id="{9EAB9BB6-EBAA-4E73-B187-6B238E06E3F4}" type="datetimeFigureOut">
              <a:rPr lang="fr-FR" smtClean="0"/>
              <a:t>18/03/2019</a:t>
            </a:fld>
            <a:endParaRPr lang="fr-FR"/>
          </a:p>
        </p:txBody>
      </p:sp>
      <p:sp>
        <p:nvSpPr>
          <p:cNvPr id="5" name="Espace réservé du pied de page 4">
            <a:extLst>
              <a:ext uri="{FF2B5EF4-FFF2-40B4-BE49-F238E27FC236}">
                <a16:creationId xmlns:a16="http://schemas.microsoft.com/office/drawing/2014/main" id="{F5A454CA-E744-4606-AB9D-C25E256720C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054695-BAE0-47F1-872F-CB738392D988}"/>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683103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AE4436-EE81-4EE4-B2D5-D4789C3599C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4CB0441-0206-4427-80F7-F9B874BB0A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880477FB-EEE2-4653-8E29-AD29A7BA0CC3}"/>
              </a:ext>
            </a:extLst>
          </p:cNvPr>
          <p:cNvSpPr>
            <a:spLocks noGrp="1"/>
          </p:cNvSpPr>
          <p:nvPr>
            <p:ph type="dt" sz="half" idx="10"/>
          </p:nvPr>
        </p:nvSpPr>
        <p:spPr/>
        <p:txBody>
          <a:bodyPr/>
          <a:lstStyle/>
          <a:p>
            <a:fld id="{9EAB9BB6-EBAA-4E73-B187-6B238E06E3F4}" type="datetimeFigureOut">
              <a:rPr lang="fr-FR" smtClean="0"/>
              <a:t>18/03/2019</a:t>
            </a:fld>
            <a:endParaRPr lang="fr-FR"/>
          </a:p>
        </p:txBody>
      </p:sp>
      <p:sp>
        <p:nvSpPr>
          <p:cNvPr id="5" name="Espace réservé du pied de page 4">
            <a:extLst>
              <a:ext uri="{FF2B5EF4-FFF2-40B4-BE49-F238E27FC236}">
                <a16:creationId xmlns:a16="http://schemas.microsoft.com/office/drawing/2014/main" id="{0380F45E-67EF-411D-BCF4-DE2F58717F8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52042C9-8CF9-4AF2-97EE-6E2A44BB5C1B}"/>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3717487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4B287D-A3B7-4421-AE24-3FA7F843FB9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F4A14CA-2E37-4A1A-84BC-55C14139EE43}"/>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5BCDF5A-EB53-4784-A1CC-D4A5EF84D7B3}"/>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B474933-1B0F-415D-85B7-472B8EC5DB34}"/>
              </a:ext>
            </a:extLst>
          </p:cNvPr>
          <p:cNvSpPr>
            <a:spLocks noGrp="1"/>
          </p:cNvSpPr>
          <p:nvPr>
            <p:ph type="dt" sz="half" idx="10"/>
          </p:nvPr>
        </p:nvSpPr>
        <p:spPr/>
        <p:txBody>
          <a:bodyPr/>
          <a:lstStyle/>
          <a:p>
            <a:fld id="{9EAB9BB6-EBAA-4E73-B187-6B238E06E3F4}" type="datetimeFigureOut">
              <a:rPr lang="fr-FR" smtClean="0"/>
              <a:t>18/03/2019</a:t>
            </a:fld>
            <a:endParaRPr lang="fr-FR"/>
          </a:p>
        </p:txBody>
      </p:sp>
      <p:sp>
        <p:nvSpPr>
          <p:cNvPr id="6" name="Espace réservé du pied de page 5">
            <a:extLst>
              <a:ext uri="{FF2B5EF4-FFF2-40B4-BE49-F238E27FC236}">
                <a16:creationId xmlns:a16="http://schemas.microsoft.com/office/drawing/2014/main" id="{AD6CE99D-0E76-4AEC-8118-6C48692B257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51F5656-3719-40E2-97BD-FB150726AC51}"/>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4036977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3CDE71-ED7C-4FE8-8467-61C8697CB0E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9EBB9D4-2B48-4C2A-AD90-82A70AB138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1173064B-566C-4AEA-9BBC-BE729560A278}"/>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42F0346-5E5B-4A78-8462-0465BF8824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5158CF2C-9958-4AD8-82B9-31A53834CD67}"/>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10DB92E-656B-4DF9-9D07-AF98504850E8}"/>
              </a:ext>
            </a:extLst>
          </p:cNvPr>
          <p:cNvSpPr>
            <a:spLocks noGrp="1"/>
          </p:cNvSpPr>
          <p:nvPr>
            <p:ph type="dt" sz="half" idx="10"/>
          </p:nvPr>
        </p:nvSpPr>
        <p:spPr/>
        <p:txBody>
          <a:bodyPr/>
          <a:lstStyle/>
          <a:p>
            <a:fld id="{9EAB9BB6-EBAA-4E73-B187-6B238E06E3F4}" type="datetimeFigureOut">
              <a:rPr lang="fr-FR" smtClean="0"/>
              <a:t>18/03/2019</a:t>
            </a:fld>
            <a:endParaRPr lang="fr-FR"/>
          </a:p>
        </p:txBody>
      </p:sp>
      <p:sp>
        <p:nvSpPr>
          <p:cNvPr id="8" name="Espace réservé du pied de page 7">
            <a:extLst>
              <a:ext uri="{FF2B5EF4-FFF2-40B4-BE49-F238E27FC236}">
                <a16:creationId xmlns:a16="http://schemas.microsoft.com/office/drawing/2014/main" id="{E49D5863-9D15-429C-8D7D-E88A4B8629B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E8AA463-298A-42CB-8CF9-3E3173055D7C}"/>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33261511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B8B89A-7F63-4E6D-9F03-C8B502FC691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A88BAA9-9D62-460B-8342-97B0E447643B}"/>
              </a:ext>
            </a:extLst>
          </p:cNvPr>
          <p:cNvSpPr>
            <a:spLocks noGrp="1"/>
          </p:cNvSpPr>
          <p:nvPr>
            <p:ph type="dt" sz="half" idx="10"/>
          </p:nvPr>
        </p:nvSpPr>
        <p:spPr/>
        <p:txBody>
          <a:bodyPr/>
          <a:lstStyle/>
          <a:p>
            <a:fld id="{9EAB9BB6-EBAA-4E73-B187-6B238E06E3F4}" type="datetimeFigureOut">
              <a:rPr lang="fr-FR" smtClean="0"/>
              <a:t>18/03/2019</a:t>
            </a:fld>
            <a:endParaRPr lang="fr-FR"/>
          </a:p>
        </p:txBody>
      </p:sp>
      <p:sp>
        <p:nvSpPr>
          <p:cNvPr id="4" name="Espace réservé du pied de page 3">
            <a:extLst>
              <a:ext uri="{FF2B5EF4-FFF2-40B4-BE49-F238E27FC236}">
                <a16:creationId xmlns:a16="http://schemas.microsoft.com/office/drawing/2014/main" id="{AF017EB5-B535-4D41-992C-F7475029BCD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35E158C-E738-4267-A377-E5C4E0861F10}"/>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7847513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3B86184-8AE7-461F-B37B-8D214418A60B}"/>
              </a:ext>
            </a:extLst>
          </p:cNvPr>
          <p:cNvSpPr>
            <a:spLocks noGrp="1"/>
          </p:cNvSpPr>
          <p:nvPr>
            <p:ph type="dt" sz="half" idx="10"/>
          </p:nvPr>
        </p:nvSpPr>
        <p:spPr/>
        <p:txBody>
          <a:bodyPr/>
          <a:lstStyle/>
          <a:p>
            <a:fld id="{9EAB9BB6-EBAA-4E73-B187-6B238E06E3F4}" type="datetimeFigureOut">
              <a:rPr lang="fr-FR" smtClean="0"/>
              <a:t>18/03/2019</a:t>
            </a:fld>
            <a:endParaRPr lang="fr-FR"/>
          </a:p>
        </p:txBody>
      </p:sp>
      <p:sp>
        <p:nvSpPr>
          <p:cNvPr id="3" name="Espace réservé du pied de page 2">
            <a:extLst>
              <a:ext uri="{FF2B5EF4-FFF2-40B4-BE49-F238E27FC236}">
                <a16:creationId xmlns:a16="http://schemas.microsoft.com/office/drawing/2014/main" id="{4BE9B126-A22E-4578-8022-C5FF1A8666D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491F94A-439B-4A4E-81C9-EA26A1EE9EF5}"/>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34920079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401D00-A4F9-4300-92C3-D485572FF71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637E76C-9C25-46F6-9251-87A17201B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B8DFDBF-58EC-4F3B-8D56-01394A7D5D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78AFCDCC-B53B-40CF-B98B-021825B6DF87}"/>
              </a:ext>
            </a:extLst>
          </p:cNvPr>
          <p:cNvSpPr>
            <a:spLocks noGrp="1"/>
          </p:cNvSpPr>
          <p:nvPr>
            <p:ph type="dt" sz="half" idx="10"/>
          </p:nvPr>
        </p:nvSpPr>
        <p:spPr/>
        <p:txBody>
          <a:bodyPr/>
          <a:lstStyle/>
          <a:p>
            <a:fld id="{9EAB9BB6-EBAA-4E73-B187-6B238E06E3F4}" type="datetimeFigureOut">
              <a:rPr lang="fr-FR" smtClean="0"/>
              <a:t>18/03/2019</a:t>
            </a:fld>
            <a:endParaRPr lang="fr-FR"/>
          </a:p>
        </p:txBody>
      </p:sp>
      <p:sp>
        <p:nvSpPr>
          <p:cNvPr id="6" name="Espace réservé du pied de page 5">
            <a:extLst>
              <a:ext uri="{FF2B5EF4-FFF2-40B4-BE49-F238E27FC236}">
                <a16:creationId xmlns:a16="http://schemas.microsoft.com/office/drawing/2014/main" id="{65045015-E35C-4A84-8E01-D142BA6481D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6FE12EF-D93B-440A-8236-70F879E25022}"/>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238755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7AC57E-3E91-48F2-A1D2-2AAFB000A34F}"/>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contenu 2">
            <a:extLst>
              <a:ext uri="{FF2B5EF4-FFF2-40B4-BE49-F238E27FC236}">
                <a16:creationId xmlns:a16="http://schemas.microsoft.com/office/drawing/2014/main" id="{D4CE2492-3F63-4680-8318-D2B783EF799C}"/>
              </a:ext>
            </a:extLst>
          </p:cNvPr>
          <p:cNvSpPr>
            <a:spLocks noGrp="1"/>
          </p:cNvSpPr>
          <p:nvPr>
            <p:ph idx="1"/>
          </p:nvPr>
        </p:nvSpPr>
        <p:spPr>
          <a:xfrm>
            <a:off x="838200" y="1825625"/>
            <a:ext cx="10515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F15E40B-ACFA-4982-987F-F6B9D6B742CD}"/>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18/03/2019</a:t>
            </a:fld>
            <a:endParaRPr lang="fr-FR"/>
          </a:p>
        </p:txBody>
      </p:sp>
      <p:sp>
        <p:nvSpPr>
          <p:cNvPr id="5" name="Espace réservé du pied de page 4">
            <a:extLst>
              <a:ext uri="{FF2B5EF4-FFF2-40B4-BE49-F238E27FC236}">
                <a16:creationId xmlns:a16="http://schemas.microsoft.com/office/drawing/2014/main" id="{4CC71E8F-6529-4D14-AB7D-45D0DCCAB6C8}"/>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27E821B3-0745-4CE7-8038-03649140C48C}"/>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18325017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667730-C15A-40F3-908F-749BA2BC3EA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3E0F05D-701B-4B31-BC8F-8F8EB0471F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B8D5080-4F5D-432F-8695-98A67AFBEA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57539104-77AE-4FEA-97F9-64BA2CDEEB93}"/>
              </a:ext>
            </a:extLst>
          </p:cNvPr>
          <p:cNvSpPr>
            <a:spLocks noGrp="1"/>
          </p:cNvSpPr>
          <p:nvPr>
            <p:ph type="dt" sz="half" idx="10"/>
          </p:nvPr>
        </p:nvSpPr>
        <p:spPr/>
        <p:txBody>
          <a:bodyPr/>
          <a:lstStyle/>
          <a:p>
            <a:fld id="{9EAB9BB6-EBAA-4E73-B187-6B238E06E3F4}" type="datetimeFigureOut">
              <a:rPr lang="fr-FR" smtClean="0"/>
              <a:t>18/03/2019</a:t>
            </a:fld>
            <a:endParaRPr lang="fr-FR"/>
          </a:p>
        </p:txBody>
      </p:sp>
      <p:sp>
        <p:nvSpPr>
          <p:cNvPr id="6" name="Espace réservé du pied de page 5">
            <a:extLst>
              <a:ext uri="{FF2B5EF4-FFF2-40B4-BE49-F238E27FC236}">
                <a16:creationId xmlns:a16="http://schemas.microsoft.com/office/drawing/2014/main" id="{2BD71D60-C93F-4F6B-8079-36CDB7B1587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3FEDB28-3271-419F-835C-BDE13B7353A9}"/>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10568393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AF9EA2-69E6-4E53-AAE3-783392864D7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8F76331-A60C-43A1-994E-F1E530734789}"/>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7F7CE3E-597D-4A3C-8BD8-5F42D58E52BF}"/>
              </a:ext>
            </a:extLst>
          </p:cNvPr>
          <p:cNvSpPr>
            <a:spLocks noGrp="1"/>
          </p:cNvSpPr>
          <p:nvPr>
            <p:ph type="dt" sz="half" idx="10"/>
          </p:nvPr>
        </p:nvSpPr>
        <p:spPr/>
        <p:txBody>
          <a:bodyPr/>
          <a:lstStyle/>
          <a:p>
            <a:fld id="{9EAB9BB6-EBAA-4E73-B187-6B238E06E3F4}" type="datetimeFigureOut">
              <a:rPr lang="fr-FR" smtClean="0"/>
              <a:t>18/03/2019</a:t>
            </a:fld>
            <a:endParaRPr lang="fr-FR"/>
          </a:p>
        </p:txBody>
      </p:sp>
      <p:sp>
        <p:nvSpPr>
          <p:cNvPr id="5" name="Espace réservé du pied de page 4">
            <a:extLst>
              <a:ext uri="{FF2B5EF4-FFF2-40B4-BE49-F238E27FC236}">
                <a16:creationId xmlns:a16="http://schemas.microsoft.com/office/drawing/2014/main" id="{0F43BBFF-C65C-48D3-8E5B-F1737F9A0E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644086D-CB65-4712-8FDA-716FC4458F84}"/>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15266741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D0B9046-2204-4A1C-A726-A259D17D018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84BED5B-AEDF-4D0B-9381-4F4021564336}"/>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145BD6B-766B-4174-9EC9-9EB586458984}"/>
              </a:ext>
            </a:extLst>
          </p:cNvPr>
          <p:cNvSpPr>
            <a:spLocks noGrp="1"/>
          </p:cNvSpPr>
          <p:nvPr>
            <p:ph type="dt" sz="half" idx="10"/>
          </p:nvPr>
        </p:nvSpPr>
        <p:spPr/>
        <p:txBody>
          <a:bodyPr/>
          <a:lstStyle/>
          <a:p>
            <a:fld id="{9EAB9BB6-EBAA-4E73-B187-6B238E06E3F4}" type="datetimeFigureOut">
              <a:rPr lang="fr-FR" smtClean="0"/>
              <a:t>18/03/2019</a:t>
            </a:fld>
            <a:endParaRPr lang="fr-FR"/>
          </a:p>
        </p:txBody>
      </p:sp>
      <p:sp>
        <p:nvSpPr>
          <p:cNvPr id="5" name="Espace réservé du pied de page 4">
            <a:extLst>
              <a:ext uri="{FF2B5EF4-FFF2-40B4-BE49-F238E27FC236}">
                <a16:creationId xmlns:a16="http://schemas.microsoft.com/office/drawing/2014/main" id="{9C101201-C3A7-4E13-B3DA-7E5A991DEE4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CDD2731-BE61-4C2D-939D-147727B581EA}"/>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2014002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BD15C-CAD4-46EB-9638-8762B3DAFEA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9C5E5B6-D05F-44C3-82EB-51520BF66B3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CCF00178-A887-403E-BF47-432E379DDFD1}"/>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18/03/2019</a:t>
            </a:fld>
            <a:endParaRPr lang="fr-FR"/>
          </a:p>
        </p:txBody>
      </p:sp>
      <p:sp>
        <p:nvSpPr>
          <p:cNvPr id="5" name="Espace réservé du pied de page 4">
            <a:extLst>
              <a:ext uri="{FF2B5EF4-FFF2-40B4-BE49-F238E27FC236}">
                <a16:creationId xmlns:a16="http://schemas.microsoft.com/office/drawing/2014/main" id="{5835D36C-D74C-4606-B4F6-5287D463CDC8}"/>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3C9A3784-5C7F-4308-854B-E086C29CAF87}"/>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147698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5C224D-DB93-489E-93C9-3D659FB6B104}"/>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contenu 2">
            <a:extLst>
              <a:ext uri="{FF2B5EF4-FFF2-40B4-BE49-F238E27FC236}">
                <a16:creationId xmlns:a16="http://schemas.microsoft.com/office/drawing/2014/main" id="{78F1357D-CE89-47FB-8FCC-F64280EB2A49}"/>
              </a:ext>
            </a:extLst>
          </p:cNvPr>
          <p:cNvSpPr>
            <a:spLocks noGrp="1"/>
          </p:cNvSpPr>
          <p:nvPr>
            <p:ph sz="half" idx="1"/>
          </p:nvPr>
        </p:nvSpPr>
        <p:spPr>
          <a:xfrm>
            <a:off x="838200" y="1825625"/>
            <a:ext cx="5181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BF25BB3-19D3-4023-A325-A900E3B69366}"/>
              </a:ext>
            </a:extLst>
          </p:cNvPr>
          <p:cNvSpPr>
            <a:spLocks noGrp="1"/>
          </p:cNvSpPr>
          <p:nvPr>
            <p:ph sz="half" idx="2"/>
          </p:nvPr>
        </p:nvSpPr>
        <p:spPr>
          <a:xfrm>
            <a:off x="6172200" y="1825625"/>
            <a:ext cx="5181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F19C313-6F8B-4AA5-A99A-F0DDFBD0248D}"/>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18/03/2019</a:t>
            </a:fld>
            <a:endParaRPr lang="fr-FR"/>
          </a:p>
        </p:txBody>
      </p:sp>
      <p:sp>
        <p:nvSpPr>
          <p:cNvPr id="6" name="Espace réservé du pied de page 5">
            <a:extLst>
              <a:ext uri="{FF2B5EF4-FFF2-40B4-BE49-F238E27FC236}">
                <a16:creationId xmlns:a16="http://schemas.microsoft.com/office/drawing/2014/main" id="{18944F60-34FD-4927-B228-319A3E4598BF}"/>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1832ED9B-4432-4115-BC43-51DE5309D283}"/>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2555954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7F457B-6FA2-41F1-9B6D-9EC1139DEC9E}"/>
              </a:ext>
            </a:extLst>
          </p:cNvPr>
          <p:cNvSpPr>
            <a:spLocks noGrp="1"/>
          </p:cNvSpPr>
          <p:nvPr>
            <p:ph type="title"/>
          </p:nvPr>
        </p:nvSpPr>
        <p:spPr>
          <a:xfrm>
            <a:off x="839788" y="365125"/>
            <a:ext cx="10515600" cy="1325563"/>
          </a:xfrm>
          <a:prstGeom prst="rect">
            <a:avLst/>
          </a:prstGeom>
        </p:spPr>
        <p:txBody>
          <a:bodyPr/>
          <a:lstStyle/>
          <a:p>
            <a:r>
              <a:rPr lang="fr-FR"/>
              <a:t>Modifiez le style du titre</a:t>
            </a:r>
          </a:p>
        </p:txBody>
      </p:sp>
      <p:sp>
        <p:nvSpPr>
          <p:cNvPr id="3" name="Espace réservé du texte 2">
            <a:extLst>
              <a:ext uri="{FF2B5EF4-FFF2-40B4-BE49-F238E27FC236}">
                <a16:creationId xmlns:a16="http://schemas.microsoft.com/office/drawing/2014/main" id="{4AAC6F36-C3F5-4C23-B119-22B725E4D545}"/>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ABF05B72-C4AA-4923-B27B-D427FD4D98FC}"/>
              </a:ext>
            </a:extLst>
          </p:cNvPr>
          <p:cNvSpPr>
            <a:spLocks noGrp="1"/>
          </p:cNvSpPr>
          <p:nvPr>
            <p:ph sz="half" idx="2"/>
          </p:nvPr>
        </p:nvSpPr>
        <p:spPr>
          <a:xfrm>
            <a:off x="839788" y="2505075"/>
            <a:ext cx="5157787" cy="368458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FAB8672-32D0-4FB7-AD46-4416C6502C7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8FC9BA54-0663-43F9-AED3-692CA03CBAA8}"/>
              </a:ext>
            </a:extLst>
          </p:cNvPr>
          <p:cNvSpPr>
            <a:spLocks noGrp="1"/>
          </p:cNvSpPr>
          <p:nvPr>
            <p:ph sz="quarter" idx="4"/>
          </p:nvPr>
        </p:nvSpPr>
        <p:spPr>
          <a:xfrm>
            <a:off x="6172200" y="2505075"/>
            <a:ext cx="5183188" cy="368458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82A2699-3F2A-4635-BE0B-61F15A42949A}"/>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18/03/2019</a:t>
            </a:fld>
            <a:endParaRPr lang="fr-FR"/>
          </a:p>
        </p:txBody>
      </p:sp>
      <p:sp>
        <p:nvSpPr>
          <p:cNvPr id="8" name="Espace réservé du pied de page 7">
            <a:extLst>
              <a:ext uri="{FF2B5EF4-FFF2-40B4-BE49-F238E27FC236}">
                <a16:creationId xmlns:a16="http://schemas.microsoft.com/office/drawing/2014/main" id="{8F112D17-B149-4CB3-8C55-7876BB0A31D3}"/>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9" name="Espace réservé du numéro de diapositive 8">
            <a:extLst>
              <a:ext uri="{FF2B5EF4-FFF2-40B4-BE49-F238E27FC236}">
                <a16:creationId xmlns:a16="http://schemas.microsoft.com/office/drawing/2014/main" id="{FC51BF39-B18C-47E5-AD9C-1B19FB650A7B}"/>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325252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4843F-6146-485E-AB7E-79736E9F8A3E}"/>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e la date 2">
            <a:extLst>
              <a:ext uri="{FF2B5EF4-FFF2-40B4-BE49-F238E27FC236}">
                <a16:creationId xmlns:a16="http://schemas.microsoft.com/office/drawing/2014/main" id="{4871B3AB-6E05-4DB2-BBE5-E644DDCDC988}"/>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18/03/2019</a:t>
            </a:fld>
            <a:endParaRPr lang="fr-FR"/>
          </a:p>
        </p:txBody>
      </p:sp>
      <p:sp>
        <p:nvSpPr>
          <p:cNvPr id="4" name="Espace réservé du pied de page 3">
            <a:extLst>
              <a:ext uri="{FF2B5EF4-FFF2-40B4-BE49-F238E27FC236}">
                <a16:creationId xmlns:a16="http://schemas.microsoft.com/office/drawing/2014/main" id="{8DFF83C7-3949-4277-AAFF-02BB46DE2DB2}"/>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5" name="Espace réservé du numéro de diapositive 4">
            <a:extLst>
              <a:ext uri="{FF2B5EF4-FFF2-40B4-BE49-F238E27FC236}">
                <a16:creationId xmlns:a16="http://schemas.microsoft.com/office/drawing/2014/main" id="{1ACD12AC-71FE-4EB7-B036-52FE38045CD0}"/>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906734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59F56D1-622D-4010-9B41-009BC131CB5C}"/>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18/03/2019</a:t>
            </a:fld>
            <a:endParaRPr lang="fr-FR"/>
          </a:p>
        </p:txBody>
      </p:sp>
      <p:sp>
        <p:nvSpPr>
          <p:cNvPr id="3" name="Espace réservé du pied de page 2">
            <a:extLst>
              <a:ext uri="{FF2B5EF4-FFF2-40B4-BE49-F238E27FC236}">
                <a16:creationId xmlns:a16="http://schemas.microsoft.com/office/drawing/2014/main" id="{556ED853-D354-476D-A8A9-92F994817B94}"/>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4" name="Espace réservé du numéro de diapositive 3">
            <a:extLst>
              <a:ext uri="{FF2B5EF4-FFF2-40B4-BE49-F238E27FC236}">
                <a16:creationId xmlns:a16="http://schemas.microsoft.com/office/drawing/2014/main" id="{14AE6EFC-9F60-4BFE-AFC6-E2ABC499A0B0}"/>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1641970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D00996-A64C-4797-882B-6B6961BE1A3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B1ABC89-7426-404E-BADD-239BCA7579D1}"/>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B692066-AC61-41F7-B3C5-E9B93BB83DC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71F1F4DB-BD09-4C62-903D-06530659D3C4}"/>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18/03/2019</a:t>
            </a:fld>
            <a:endParaRPr lang="fr-FR"/>
          </a:p>
        </p:txBody>
      </p:sp>
      <p:sp>
        <p:nvSpPr>
          <p:cNvPr id="6" name="Espace réservé du pied de page 5">
            <a:extLst>
              <a:ext uri="{FF2B5EF4-FFF2-40B4-BE49-F238E27FC236}">
                <a16:creationId xmlns:a16="http://schemas.microsoft.com/office/drawing/2014/main" id="{2E93B2B5-A13B-489F-B3D9-5E00F07D50B0}"/>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5F546F76-CEB4-4EE4-B07B-6D813FF64059}"/>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2619925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F811C1-B0F5-436B-AF3D-A917900FD4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99BA6D7-8832-472B-BE11-ABDB0802AF1B}"/>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B274F92-3BB8-4CE9-B0F5-319E33AE817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BC62A423-986A-43C8-94EA-3CDCB2B0DDCD}"/>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18/03/2019</a:t>
            </a:fld>
            <a:endParaRPr lang="fr-FR"/>
          </a:p>
        </p:txBody>
      </p:sp>
      <p:sp>
        <p:nvSpPr>
          <p:cNvPr id="6" name="Espace réservé du pied de page 5">
            <a:extLst>
              <a:ext uri="{FF2B5EF4-FFF2-40B4-BE49-F238E27FC236}">
                <a16:creationId xmlns:a16="http://schemas.microsoft.com/office/drawing/2014/main" id="{B0EE6889-7B1D-459A-8118-4DF571B21E37}"/>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BE34F4D8-DFA8-43AE-918B-2C23ACF92A46}"/>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40663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36CF25FB-67BD-48A0-9830-510E82925C72}"/>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6433C3-2315-4262-A8DC-8A2428EACC4F}" type="slidenum">
              <a:rPr lang="fr-FR" smtClean="0"/>
              <a:t>‹N°›</a:t>
            </a:fld>
            <a:endParaRPr lang="fr-FR"/>
          </a:p>
        </p:txBody>
      </p:sp>
      <p:sp>
        <p:nvSpPr>
          <p:cNvPr id="7" name="Rectangle 6">
            <a:extLst>
              <a:ext uri="{FF2B5EF4-FFF2-40B4-BE49-F238E27FC236}">
                <a16:creationId xmlns:a16="http://schemas.microsoft.com/office/drawing/2014/main" id="{386DB742-FC81-48B9-AB94-4749FCA19E6F}"/>
              </a:ext>
            </a:extLst>
          </p:cNvPr>
          <p:cNvSpPr/>
          <p:nvPr userDrawn="1"/>
        </p:nvSpPr>
        <p:spPr>
          <a:xfrm>
            <a:off x="0" y="0"/>
            <a:ext cx="2576945"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24E03E7B-3BEF-485D-9206-949AC904B368}"/>
              </a:ext>
            </a:extLst>
          </p:cNvPr>
          <p:cNvSpPr txBox="1"/>
          <p:nvPr userDrawn="1"/>
        </p:nvSpPr>
        <p:spPr>
          <a:xfrm>
            <a:off x="0" y="0"/>
            <a:ext cx="2576945" cy="646331"/>
          </a:xfrm>
          <a:prstGeom prst="rect">
            <a:avLst/>
          </a:prstGeom>
          <a:noFill/>
        </p:spPr>
        <p:txBody>
          <a:bodyPr wrap="square" rtlCol="0">
            <a:spAutoFit/>
          </a:bodyPr>
          <a:lstStyle/>
          <a:p>
            <a:endParaRPr lang="fr-FR" dirty="0"/>
          </a:p>
          <a:p>
            <a:endParaRPr lang="fr-FR" dirty="0"/>
          </a:p>
        </p:txBody>
      </p:sp>
      <p:sp>
        <p:nvSpPr>
          <p:cNvPr id="12" name="ZoneTexte 11">
            <a:extLst>
              <a:ext uri="{FF2B5EF4-FFF2-40B4-BE49-F238E27FC236}">
                <a16:creationId xmlns:a16="http://schemas.microsoft.com/office/drawing/2014/main" id="{D73181FB-FFDA-466D-A9C1-86519AB5AEED}"/>
              </a:ext>
            </a:extLst>
          </p:cNvPr>
          <p:cNvSpPr txBox="1"/>
          <p:nvPr userDrawn="1"/>
        </p:nvSpPr>
        <p:spPr>
          <a:xfrm>
            <a:off x="0" y="0"/>
            <a:ext cx="2576945" cy="1231106"/>
          </a:xfrm>
          <a:prstGeom prst="rect">
            <a:avLst/>
          </a:prstGeom>
          <a:noFill/>
        </p:spPr>
        <p:txBody>
          <a:bodyPr wrap="square" rtlCol="0">
            <a:spAutoFit/>
          </a:bodyPr>
          <a:lstStyle/>
          <a:p>
            <a:pPr algn="ctr"/>
            <a:r>
              <a:rPr lang="fr-FR" sz="2000" b="1" dirty="0">
                <a:latin typeface="Cambria" panose="02040503050406030204" pitchFamily="18" charset="0"/>
              </a:rPr>
              <a:t>Plan de cours</a:t>
            </a:r>
          </a:p>
          <a:p>
            <a:endParaRPr lang="fr-FR" dirty="0">
              <a:latin typeface="Cambria" panose="02040503050406030204" pitchFamily="18" charset="0"/>
            </a:endParaRPr>
          </a:p>
          <a:p>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p:txBody>
      </p:sp>
    </p:spTree>
    <p:extLst>
      <p:ext uri="{BB962C8B-B14F-4D97-AF65-F5344CB8AC3E}">
        <p14:creationId xmlns:p14="http://schemas.microsoft.com/office/powerpoint/2010/main" val="1135147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36CF25FB-67BD-48A0-9830-510E82925C72}"/>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6433C3-2315-4262-A8DC-8A2428EACC4F}" type="slidenum">
              <a:rPr lang="fr-FR" smtClean="0"/>
              <a:t>‹N°›</a:t>
            </a:fld>
            <a:endParaRPr lang="fr-FR"/>
          </a:p>
        </p:txBody>
      </p:sp>
      <p:sp>
        <p:nvSpPr>
          <p:cNvPr id="7" name="Rectangle 6">
            <a:extLst>
              <a:ext uri="{FF2B5EF4-FFF2-40B4-BE49-F238E27FC236}">
                <a16:creationId xmlns:a16="http://schemas.microsoft.com/office/drawing/2014/main" id="{386DB742-FC81-48B9-AB94-4749FCA19E6F}"/>
              </a:ext>
            </a:extLst>
          </p:cNvPr>
          <p:cNvSpPr/>
          <p:nvPr userDrawn="1"/>
        </p:nvSpPr>
        <p:spPr>
          <a:xfrm>
            <a:off x="1" y="0"/>
            <a:ext cx="1778558"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24E03E7B-3BEF-485D-9206-949AC904B368}"/>
              </a:ext>
            </a:extLst>
          </p:cNvPr>
          <p:cNvSpPr txBox="1"/>
          <p:nvPr userDrawn="1"/>
        </p:nvSpPr>
        <p:spPr>
          <a:xfrm>
            <a:off x="0" y="0"/>
            <a:ext cx="2576945" cy="646331"/>
          </a:xfrm>
          <a:prstGeom prst="rect">
            <a:avLst/>
          </a:prstGeom>
          <a:noFill/>
        </p:spPr>
        <p:txBody>
          <a:bodyPr wrap="square" rtlCol="0">
            <a:spAutoFit/>
          </a:bodyPr>
          <a:lstStyle/>
          <a:p>
            <a:endParaRPr lang="fr-FR" dirty="0"/>
          </a:p>
          <a:p>
            <a:endParaRPr lang="fr-FR" dirty="0"/>
          </a:p>
        </p:txBody>
      </p:sp>
      <p:sp>
        <p:nvSpPr>
          <p:cNvPr id="12" name="ZoneTexte 11">
            <a:extLst>
              <a:ext uri="{FF2B5EF4-FFF2-40B4-BE49-F238E27FC236}">
                <a16:creationId xmlns:a16="http://schemas.microsoft.com/office/drawing/2014/main" id="{D73181FB-FFDA-466D-A9C1-86519AB5AEED}"/>
              </a:ext>
            </a:extLst>
          </p:cNvPr>
          <p:cNvSpPr txBox="1"/>
          <p:nvPr userDrawn="1"/>
        </p:nvSpPr>
        <p:spPr>
          <a:xfrm>
            <a:off x="1" y="0"/>
            <a:ext cx="1778558" cy="7602081"/>
          </a:xfrm>
          <a:prstGeom prst="rect">
            <a:avLst/>
          </a:prstGeom>
          <a:noFill/>
        </p:spPr>
        <p:txBody>
          <a:bodyPr wrap="square" rtlCol="0">
            <a:spAutoFit/>
          </a:bodyPr>
          <a:lstStyle/>
          <a:p>
            <a:pPr algn="ctr"/>
            <a:r>
              <a:rPr lang="fr-FR" sz="2000" b="1" dirty="0">
                <a:latin typeface="Cambria" panose="02040503050406030204" pitchFamily="18" charset="0"/>
              </a:rPr>
              <a:t>Plan de cours</a:t>
            </a:r>
          </a:p>
          <a:p>
            <a:endParaRPr lang="fr-FR" dirty="0">
              <a:latin typeface="Cambria" panose="02040503050406030204" pitchFamily="18" charset="0"/>
            </a:endParaRPr>
          </a:p>
          <a:p>
            <a:endParaRPr lang="fr-FR" dirty="0">
              <a:latin typeface="Cambria" panose="02040503050406030204" pitchFamily="18" charset="0"/>
            </a:endParaRPr>
          </a:p>
          <a:p>
            <a:endParaRPr lang="fr-FR" dirty="0">
              <a:latin typeface="Cambria" panose="02040503050406030204" pitchFamily="18" charset="0"/>
            </a:endParaRPr>
          </a:p>
          <a:p>
            <a:pPr marL="285750" indent="-285750">
              <a:buFont typeface="Wingdings" panose="05000000000000000000" pitchFamily="2" charset="2"/>
              <a:buChar char="q"/>
            </a:pPr>
            <a:r>
              <a:rPr lang="fr-FR" dirty="0">
                <a:latin typeface="Cambria" panose="02040503050406030204" pitchFamily="18" charset="0"/>
              </a:rPr>
              <a:t>Passage de props</a:t>
            </a: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r>
              <a:rPr lang="fr-FR" dirty="0">
                <a:latin typeface="Cambria" panose="02040503050406030204" pitchFamily="18" charset="0"/>
              </a:rPr>
              <a:t>State &amp; Event</a:t>
            </a: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fr-FR" dirty="0" err="1">
                <a:latin typeface="Cambria" panose="02040503050406030204" pitchFamily="18" charset="0"/>
              </a:rPr>
              <a:t>Redux</a:t>
            </a:r>
            <a:r>
              <a:rPr lang="fr-FR" dirty="0">
                <a:latin typeface="Cambria" panose="02040503050406030204" pitchFamily="18" charset="0"/>
              </a:rPr>
              <a:t> –Action</a:t>
            </a: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r>
              <a:rPr lang="fr-FR" dirty="0" err="1">
                <a:latin typeface="Cambria" panose="02040503050406030204" pitchFamily="18" charset="0"/>
              </a:rPr>
              <a:t>Redux</a:t>
            </a:r>
            <a:r>
              <a:rPr lang="fr-FR" dirty="0">
                <a:latin typeface="Cambria" panose="02040503050406030204" pitchFamily="18" charset="0"/>
              </a:rPr>
              <a:t> –</a:t>
            </a:r>
            <a:br>
              <a:rPr lang="fr-FR" dirty="0">
                <a:latin typeface="Cambria" panose="02040503050406030204" pitchFamily="18" charset="0"/>
              </a:rPr>
            </a:br>
            <a:r>
              <a:rPr lang="fr-FR" dirty="0" err="1">
                <a:latin typeface="Cambria" panose="02040503050406030204" pitchFamily="18" charset="0"/>
              </a:rPr>
              <a:t>Reducer</a:t>
            </a: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fr-FR" dirty="0" err="1">
                <a:latin typeface="Cambria" panose="02040503050406030204" pitchFamily="18" charset="0"/>
              </a:rPr>
              <a:t>Redux</a:t>
            </a:r>
            <a:r>
              <a:rPr lang="fr-FR" dirty="0">
                <a:latin typeface="Cambria" panose="02040503050406030204" pitchFamily="18" charset="0"/>
              </a:rPr>
              <a:t> –</a:t>
            </a:r>
            <a:br>
              <a:rPr lang="fr-FR" dirty="0">
                <a:latin typeface="Cambria" panose="02040503050406030204" pitchFamily="18" charset="0"/>
              </a:rPr>
            </a:br>
            <a:r>
              <a:rPr lang="fr-FR" dirty="0">
                <a:latin typeface="Cambria" panose="02040503050406030204" pitchFamily="18" charset="0"/>
              </a:rPr>
              <a:t>Container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fr-FR" dirty="0">
              <a:latin typeface="Cambria" panose="020405030504060302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fr-FR" dirty="0">
                <a:latin typeface="Cambria" panose="02040503050406030204" pitchFamily="18" charset="0"/>
              </a:rPr>
              <a:t>TP</a:t>
            </a:r>
          </a:p>
          <a:p>
            <a:pPr marL="285750" indent="-285750">
              <a:buFont typeface="Wingdings" panose="05000000000000000000" pitchFamily="2" charset="2"/>
              <a:buChar char="q"/>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p:txBody>
      </p:sp>
    </p:spTree>
    <p:extLst>
      <p:ext uri="{BB962C8B-B14F-4D97-AF65-F5344CB8AC3E}">
        <p14:creationId xmlns:p14="http://schemas.microsoft.com/office/powerpoint/2010/main" val="3214647677"/>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79926E4-C511-4777-A929-D3E6B6A2D5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DDB489B-E56D-438B-B35A-01B39F6D38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1C3FEF5-2498-4428-8FD6-FBB6C8C301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B9BB6-EBAA-4E73-B187-6B238E06E3F4}" type="datetimeFigureOut">
              <a:rPr lang="fr-FR" smtClean="0"/>
              <a:t>18/03/2019</a:t>
            </a:fld>
            <a:endParaRPr lang="fr-FR"/>
          </a:p>
        </p:txBody>
      </p:sp>
      <p:sp>
        <p:nvSpPr>
          <p:cNvPr id="5" name="Espace réservé du pied de page 4">
            <a:extLst>
              <a:ext uri="{FF2B5EF4-FFF2-40B4-BE49-F238E27FC236}">
                <a16:creationId xmlns:a16="http://schemas.microsoft.com/office/drawing/2014/main" id="{0E687299-AF62-4675-89B3-9D03CC31A9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7BB9D8B-342C-4A1F-88D0-74720F7350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71D7C-B247-4D34-ABB2-4F8EFD0F91FA}" type="slidenum">
              <a:rPr lang="fr-FR" smtClean="0"/>
              <a:t>‹N°›</a:t>
            </a:fld>
            <a:endParaRPr lang="fr-FR"/>
          </a:p>
        </p:txBody>
      </p:sp>
      <p:sp>
        <p:nvSpPr>
          <p:cNvPr id="7" name="Rectangle 6">
            <a:extLst>
              <a:ext uri="{FF2B5EF4-FFF2-40B4-BE49-F238E27FC236}">
                <a16:creationId xmlns:a16="http://schemas.microsoft.com/office/drawing/2014/main" id="{FAD0F19F-D47A-4A0E-817D-89FE6C8F681B}"/>
              </a:ext>
            </a:extLst>
          </p:cNvPr>
          <p:cNvSpPr/>
          <p:nvPr userDrawn="1"/>
        </p:nvSpPr>
        <p:spPr>
          <a:xfrm>
            <a:off x="1" y="0"/>
            <a:ext cx="1778558"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8BB6FA4F-EFF1-4ED5-9DA8-8DC018F7896B}"/>
              </a:ext>
            </a:extLst>
          </p:cNvPr>
          <p:cNvSpPr txBox="1"/>
          <p:nvPr userDrawn="1"/>
        </p:nvSpPr>
        <p:spPr>
          <a:xfrm>
            <a:off x="0" y="0"/>
            <a:ext cx="2576945" cy="646331"/>
          </a:xfrm>
          <a:prstGeom prst="rect">
            <a:avLst/>
          </a:prstGeom>
          <a:noFill/>
        </p:spPr>
        <p:txBody>
          <a:bodyPr wrap="square" rtlCol="0">
            <a:spAutoFit/>
          </a:bodyPr>
          <a:lstStyle/>
          <a:p>
            <a:endParaRPr lang="fr-FR" dirty="0"/>
          </a:p>
          <a:p>
            <a:endParaRPr lang="fr-FR" dirty="0"/>
          </a:p>
        </p:txBody>
      </p:sp>
      <p:sp>
        <p:nvSpPr>
          <p:cNvPr id="9" name="Rectangle 8">
            <a:extLst>
              <a:ext uri="{FF2B5EF4-FFF2-40B4-BE49-F238E27FC236}">
                <a16:creationId xmlns:a16="http://schemas.microsoft.com/office/drawing/2014/main" id="{FFE73593-E614-4B34-AA45-A6F2DA5718DC}"/>
              </a:ext>
            </a:extLst>
          </p:cNvPr>
          <p:cNvSpPr/>
          <p:nvPr userDrawn="1"/>
        </p:nvSpPr>
        <p:spPr>
          <a:xfrm>
            <a:off x="1" y="0"/>
            <a:ext cx="1778558"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CED38ACD-E61D-45BA-9E06-B201566BD0BF}"/>
              </a:ext>
            </a:extLst>
          </p:cNvPr>
          <p:cNvSpPr txBox="1"/>
          <p:nvPr userDrawn="1"/>
        </p:nvSpPr>
        <p:spPr>
          <a:xfrm>
            <a:off x="0" y="0"/>
            <a:ext cx="2576945" cy="646331"/>
          </a:xfrm>
          <a:prstGeom prst="rect">
            <a:avLst/>
          </a:prstGeom>
          <a:noFill/>
        </p:spPr>
        <p:txBody>
          <a:bodyPr wrap="square" rtlCol="0">
            <a:spAutoFit/>
          </a:bodyPr>
          <a:lstStyle/>
          <a:p>
            <a:endParaRPr lang="fr-FR" dirty="0"/>
          </a:p>
          <a:p>
            <a:endParaRPr lang="fr-FR" dirty="0"/>
          </a:p>
        </p:txBody>
      </p:sp>
      <p:sp>
        <p:nvSpPr>
          <p:cNvPr id="11" name="ZoneTexte 10">
            <a:extLst>
              <a:ext uri="{FF2B5EF4-FFF2-40B4-BE49-F238E27FC236}">
                <a16:creationId xmlns:a16="http://schemas.microsoft.com/office/drawing/2014/main" id="{0381F969-0FC1-4FAC-BF7F-4F2E22EB9271}"/>
              </a:ext>
            </a:extLst>
          </p:cNvPr>
          <p:cNvSpPr txBox="1"/>
          <p:nvPr userDrawn="1"/>
        </p:nvSpPr>
        <p:spPr>
          <a:xfrm>
            <a:off x="21667" y="0"/>
            <a:ext cx="1778558" cy="5109091"/>
          </a:xfrm>
          <a:prstGeom prst="rect">
            <a:avLst/>
          </a:prstGeom>
          <a:noFill/>
        </p:spPr>
        <p:txBody>
          <a:bodyPr wrap="square" rtlCol="0">
            <a:spAutoFit/>
          </a:bodyPr>
          <a:lstStyle/>
          <a:p>
            <a:pPr algn="ctr"/>
            <a:r>
              <a:rPr lang="fr-FR" sz="2000" b="1" dirty="0">
                <a:latin typeface="Cambria" panose="02040503050406030204" pitchFamily="18" charset="0"/>
              </a:rPr>
              <a:t>Plan de cours</a:t>
            </a:r>
          </a:p>
          <a:p>
            <a:endParaRPr lang="fr-FR" dirty="0">
              <a:latin typeface="Cambria" panose="02040503050406030204" pitchFamily="18" charset="0"/>
            </a:endParaRPr>
          </a:p>
          <a:p>
            <a:endParaRPr lang="fr-FR" dirty="0">
              <a:latin typeface="Cambria" panose="02040503050406030204" pitchFamily="18" charset="0"/>
            </a:endParaRPr>
          </a:p>
          <a:p>
            <a:endParaRPr lang="fr-FR" dirty="0">
              <a:latin typeface="Cambria" panose="02040503050406030204" pitchFamily="18" charset="0"/>
            </a:endParaRPr>
          </a:p>
          <a:p>
            <a:pPr marL="285750" indent="-285750">
              <a:buFont typeface="Wingdings" panose="05000000000000000000" pitchFamily="2" charset="2"/>
              <a:buChar char="q"/>
            </a:pPr>
            <a:r>
              <a:rPr lang="fr-FR" dirty="0">
                <a:latin typeface="Cambria" panose="02040503050406030204" pitchFamily="18" charset="0"/>
              </a:rPr>
              <a:t>Récap</a:t>
            </a:r>
          </a:p>
          <a:p>
            <a:pPr marL="285750" indent="-285750">
              <a:buFont typeface="Wingdings" panose="05000000000000000000" pitchFamily="2" charset="2"/>
              <a:buChar char="q"/>
            </a:pP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a:p>
            <a:pPr marL="285750" indent="-285750">
              <a:buFont typeface="Wingdings" panose="05000000000000000000" pitchFamily="2" charset="2"/>
              <a:buChar char="q"/>
            </a:pPr>
            <a:r>
              <a:rPr lang="fr-FR" dirty="0" err="1">
                <a:latin typeface="Cambria" panose="02040503050406030204" pitchFamily="18" charset="0"/>
              </a:rPr>
              <a:t>LiveCode</a:t>
            </a:r>
            <a:r>
              <a:rPr lang="fr-FR" dirty="0">
                <a:latin typeface="Cambria" panose="02040503050406030204" pitchFamily="18" charset="0"/>
              </a:rPr>
              <a:t> Blog</a:t>
            </a:r>
          </a:p>
          <a:p>
            <a:pPr marL="285750" indent="-285750">
              <a:buFont typeface="Wingdings" panose="05000000000000000000" pitchFamily="2" charset="2"/>
              <a:buChar char="q"/>
            </a:pP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a:p>
            <a:pPr marL="285750" indent="-285750">
              <a:buFont typeface="Wingdings" panose="05000000000000000000" pitchFamily="2" charset="2"/>
              <a:buChar char="q"/>
            </a:pPr>
            <a:r>
              <a:rPr lang="fr-FR" dirty="0">
                <a:latin typeface="Cambria" panose="02040503050406030204" pitchFamily="18" charset="0"/>
              </a:rPr>
              <a:t>Transformer la </a:t>
            </a:r>
            <a:r>
              <a:rPr lang="fr-FR" dirty="0" err="1">
                <a:latin typeface="Cambria" panose="02040503050406030204" pitchFamily="18" charset="0"/>
              </a:rPr>
              <a:t>TodoList</a:t>
            </a: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p:txBody>
      </p:sp>
    </p:spTree>
    <p:extLst>
      <p:ext uri="{BB962C8B-B14F-4D97-AF65-F5344CB8AC3E}">
        <p14:creationId xmlns:p14="http://schemas.microsoft.com/office/powerpoint/2010/main" val="9968038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36CF25FB-67BD-48A0-9830-510E82925C72}"/>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6433C3-2315-4262-A8DC-8A2428EACC4F}" type="slidenum">
              <a:rPr lang="fr-FR" smtClean="0"/>
              <a:t>‹N°›</a:t>
            </a:fld>
            <a:endParaRPr lang="fr-FR"/>
          </a:p>
        </p:txBody>
      </p:sp>
      <p:sp>
        <p:nvSpPr>
          <p:cNvPr id="7" name="Rectangle 6">
            <a:extLst>
              <a:ext uri="{FF2B5EF4-FFF2-40B4-BE49-F238E27FC236}">
                <a16:creationId xmlns:a16="http://schemas.microsoft.com/office/drawing/2014/main" id="{386DB742-FC81-48B9-AB94-4749FCA19E6F}"/>
              </a:ext>
            </a:extLst>
          </p:cNvPr>
          <p:cNvSpPr/>
          <p:nvPr userDrawn="1"/>
        </p:nvSpPr>
        <p:spPr>
          <a:xfrm>
            <a:off x="1" y="0"/>
            <a:ext cx="1778558"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24E03E7B-3BEF-485D-9206-949AC904B368}"/>
              </a:ext>
            </a:extLst>
          </p:cNvPr>
          <p:cNvSpPr txBox="1"/>
          <p:nvPr userDrawn="1"/>
        </p:nvSpPr>
        <p:spPr>
          <a:xfrm>
            <a:off x="0" y="0"/>
            <a:ext cx="2576945" cy="646331"/>
          </a:xfrm>
          <a:prstGeom prst="rect">
            <a:avLst/>
          </a:prstGeom>
          <a:noFill/>
        </p:spPr>
        <p:txBody>
          <a:bodyPr wrap="square" rtlCol="0">
            <a:spAutoFit/>
          </a:bodyPr>
          <a:lstStyle/>
          <a:p>
            <a:endParaRPr lang="fr-FR" dirty="0"/>
          </a:p>
          <a:p>
            <a:endParaRPr lang="fr-FR" dirty="0"/>
          </a:p>
        </p:txBody>
      </p:sp>
      <p:sp>
        <p:nvSpPr>
          <p:cNvPr id="12" name="ZoneTexte 11">
            <a:extLst>
              <a:ext uri="{FF2B5EF4-FFF2-40B4-BE49-F238E27FC236}">
                <a16:creationId xmlns:a16="http://schemas.microsoft.com/office/drawing/2014/main" id="{D73181FB-FFDA-466D-A9C1-86519AB5AEED}"/>
              </a:ext>
            </a:extLst>
          </p:cNvPr>
          <p:cNvSpPr txBox="1"/>
          <p:nvPr userDrawn="1"/>
        </p:nvSpPr>
        <p:spPr>
          <a:xfrm>
            <a:off x="1" y="0"/>
            <a:ext cx="1778558" cy="7325082"/>
          </a:xfrm>
          <a:prstGeom prst="rect">
            <a:avLst/>
          </a:prstGeom>
          <a:noFill/>
        </p:spPr>
        <p:txBody>
          <a:bodyPr wrap="square" rtlCol="0">
            <a:spAutoFit/>
          </a:bodyPr>
          <a:lstStyle/>
          <a:p>
            <a:pPr algn="ctr"/>
            <a:r>
              <a:rPr lang="fr-FR" sz="2000" b="1" dirty="0">
                <a:latin typeface="Cambria" panose="02040503050406030204" pitchFamily="18" charset="0"/>
              </a:rPr>
              <a:t>Plan de cours</a:t>
            </a:r>
          </a:p>
          <a:p>
            <a:endParaRPr lang="fr-FR" dirty="0">
              <a:latin typeface="Cambria" panose="02040503050406030204" pitchFamily="18" charset="0"/>
            </a:endParaRPr>
          </a:p>
          <a:p>
            <a:endParaRPr lang="fr-FR" dirty="0">
              <a:latin typeface="Cambria" panose="02040503050406030204" pitchFamily="18" charset="0"/>
            </a:endParaRPr>
          </a:p>
          <a:p>
            <a:endParaRPr lang="fr-FR" dirty="0">
              <a:latin typeface="Cambria" panose="02040503050406030204" pitchFamily="18" charset="0"/>
            </a:endParaRPr>
          </a:p>
          <a:p>
            <a:pPr marL="285750" indent="-285750">
              <a:buFont typeface="Wingdings" panose="05000000000000000000" pitchFamily="2" charset="2"/>
              <a:buChar char="q"/>
            </a:pPr>
            <a:r>
              <a:rPr lang="fr-FR" dirty="0">
                <a:latin typeface="Cambria" panose="02040503050406030204" pitchFamily="18" charset="0"/>
              </a:rPr>
              <a:t>Passage de props</a:t>
            </a: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r>
              <a:rPr lang="fr-FR" dirty="0">
                <a:latin typeface="Cambria" panose="02040503050406030204" pitchFamily="18" charset="0"/>
              </a:rPr>
              <a:t>State &amp; Event</a:t>
            </a: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r>
              <a:rPr lang="fr-FR" dirty="0" err="1">
                <a:latin typeface="Cambria" panose="02040503050406030204" pitchFamily="18" charset="0"/>
              </a:rPr>
              <a:t>Redux</a:t>
            </a:r>
            <a:r>
              <a:rPr lang="fr-FR" dirty="0">
                <a:latin typeface="Cambria" panose="02040503050406030204" pitchFamily="18" charset="0"/>
              </a:rPr>
              <a:t> –</a:t>
            </a:r>
            <a:br>
              <a:rPr lang="fr-FR" dirty="0">
                <a:latin typeface="Cambria" panose="02040503050406030204" pitchFamily="18" charset="0"/>
              </a:rPr>
            </a:br>
            <a:r>
              <a:rPr lang="fr-FR" dirty="0">
                <a:latin typeface="Cambria" panose="02040503050406030204" pitchFamily="18" charset="0"/>
              </a:rPr>
              <a:t>Container</a:t>
            </a: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r>
              <a:rPr lang="fr-FR" dirty="0" err="1">
                <a:latin typeface="Cambria" panose="02040503050406030204" pitchFamily="18" charset="0"/>
              </a:rPr>
              <a:t>Redux</a:t>
            </a:r>
            <a:r>
              <a:rPr lang="fr-FR" dirty="0">
                <a:latin typeface="Cambria" panose="02040503050406030204" pitchFamily="18" charset="0"/>
              </a:rPr>
              <a:t> –</a:t>
            </a:r>
            <a:br>
              <a:rPr lang="fr-FR" dirty="0">
                <a:latin typeface="Cambria" panose="02040503050406030204" pitchFamily="18" charset="0"/>
              </a:rPr>
            </a:br>
            <a:r>
              <a:rPr lang="fr-FR" dirty="0" err="1">
                <a:latin typeface="Cambria" panose="02040503050406030204" pitchFamily="18" charset="0"/>
              </a:rPr>
              <a:t>Reducer</a:t>
            </a: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fr-FR" dirty="0" err="1">
                <a:latin typeface="Cambria" panose="02040503050406030204" pitchFamily="18" charset="0"/>
              </a:rPr>
              <a:t>Redux</a:t>
            </a:r>
            <a:r>
              <a:rPr lang="fr-FR" dirty="0">
                <a:latin typeface="Cambria" panose="02040503050406030204" pitchFamily="18" charset="0"/>
              </a:rPr>
              <a:t> –</a:t>
            </a:r>
            <a:br>
              <a:rPr lang="fr-FR" dirty="0">
                <a:latin typeface="Cambria" panose="02040503050406030204" pitchFamily="18" charset="0"/>
              </a:rPr>
            </a:br>
            <a:r>
              <a:rPr lang="fr-FR" dirty="0">
                <a:latin typeface="Cambria" panose="02040503050406030204" pitchFamily="18" charset="0"/>
              </a:rPr>
              <a:t>Action</a:t>
            </a:r>
          </a:p>
          <a:p>
            <a:pPr marL="285750" indent="-285750">
              <a:buFont typeface="Wingdings" panose="05000000000000000000" pitchFamily="2" charset="2"/>
              <a:buChar char="q"/>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p:txBody>
      </p:sp>
    </p:spTree>
    <p:extLst>
      <p:ext uri="{BB962C8B-B14F-4D97-AF65-F5344CB8AC3E}">
        <p14:creationId xmlns:p14="http://schemas.microsoft.com/office/powerpoint/2010/main" val="741358461"/>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E2150F-4BFE-4D97-8F21-5A4463233BB2}"/>
              </a:ext>
            </a:extLst>
          </p:cNvPr>
          <p:cNvSpPr>
            <a:spLocks noGrp="1"/>
          </p:cNvSpPr>
          <p:nvPr>
            <p:ph type="ctrTitle" idx="4294967295"/>
          </p:nvPr>
        </p:nvSpPr>
        <p:spPr>
          <a:xfrm>
            <a:off x="2550160" y="0"/>
            <a:ext cx="9641840" cy="802640"/>
          </a:xfrm>
          <a:prstGeom prst="rect">
            <a:avLst/>
          </a:prstGeom>
        </p:spPr>
        <p:txBody>
          <a:bodyPr/>
          <a:lstStyle/>
          <a:p>
            <a:pPr algn="ctr"/>
            <a:r>
              <a:rPr lang="fr-FR" dirty="0">
                <a:latin typeface="Cambria" panose="02040503050406030204" pitchFamily="18" charset="0"/>
              </a:rPr>
              <a:t>J - 3</a:t>
            </a:r>
          </a:p>
        </p:txBody>
      </p:sp>
      <p:sp>
        <p:nvSpPr>
          <p:cNvPr id="3" name="Sous-titre 2">
            <a:extLst>
              <a:ext uri="{FF2B5EF4-FFF2-40B4-BE49-F238E27FC236}">
                <a16:creationId xmlns:a16="http://schemas.microsoft.com/office/drawing/2014/main" id="{E4C39BF9-6783-4B47-92E0-086B6996CCBC}"/>
              </a:ext>
            </a:extLst>
          </p:cNvPr>
          <p:cNvSpPr>
            <a:spLocks noGrp="1"/>
          </p:cNvSpPr>
          <p:nvPr>
            <p:ph type="subTitle" idx="4294967295"/>
          </p:nvPr>
        </p:nvSpPr>
        <p:spPr>
          <a:xfrm>
            <a:off x="2794000" y="1097280"/>
            <a:ext cx="9144000" cy="4439920"/>
          </a:xfrm>
          <a:prstGeom prst="rect">
            <a:avLst/>
          </a:prstGeom>
        </p:spPr>
        <p:txBody>
          <a:bodyPr/>
          <a:lstStyle/>
          <a:p>
            <a:r>
              <a:rPr lang="fr-FR" dirty="0"/>
              <a:t>Planning : </a:t>
            </a:r>
          </a:p>
          <a:p>
            <a:pPr lvl="1">
              <a:lnSpc>
                <a:spcPct val="200000"/>
              </a:lnSpc>
            </a:pPr>
            <a:r>
              <a:rPr lang="fr-FR" dirty="0"/>
              <a:t>Récap’</a:t>
            </a:r>
          </a:p>
          <a:p>
            <a:pPr lvl="1">
              <a:lnSpc>
                <a:spcPct val="200000"/>
              </a:lnSpc>
            </a:pPr>
            <a:r>
              <a:rPr lang="fr-FR" dirty="0"/>
              <a:t>Live Code de </a:t>
            </a:r>
            <a:r>
              <a:rPr lang="fr-FR" dirty="0" err="1"/>
              <a:t>SoloBlog</a:t>
            </a:r>
            <a:r>
              <a:rPr lang="fr-FR" dirty="0"/>
              <a:t> – </a:t>
            </a:r>
            <a:r>
              <a:rPr lang="fr-FR" dirty="0" err="1"/>
              <a:t>React</a:t>
            </a:r>
            <a:r>
              <a:rPr lang="fr-FR" dirty="0"/>
              <a:t> </a:t>
            </a:r>
            <a:r>
              <a:rPr lang="fr-FR" dirty="0" err="1"/>
              <a:t>StateFull</a:t>
            </a:r>
            <a:r>
              <a:rPr lang="fr-FR" dirty="0"/>
              <a:t> App</a:t>
            </a:r>
          </a:p>
          <a:p>
            <a:pPr lvl="1">
              <a:lnSpc>
                <a:spcPct val="200000"/>
              </a:lnSpc>
            </a:pPr>
            <a:r>
              <a:rPr lang="fr-FR" dirty="0"/>
              <a:t>Transformation </a:t>
            </a:r>
            <a:r>
              <a:rPr lang="fr-FR" dirty="0" err="1"/>
              <a:t>Todolist</a:t>
            </a:r>
            <a:r>
              <a:rPr lang="fr-FR" dirty="0"/>
              <a:t> </a:t>
            </a:r>
            <a:r>
              <a:rPr lang="fr-FR" dirty="0">
                <a:sym typeface="Wingdings" panose="05000000000000000000" pitchFamily="2" charset="2"/>
              </a:rPr>
              <a:t> </a:t>
            </a:r>
            <a:r>
              <a:rPr lang="fr-FR" dirty="0" err="1">
                <a:sym typeface="Wingdings" panose="05000000000000000000" pitchFamily="2" charset="2"/>
              </a:rPr>
              <a:t>React</a:t>
            </a:r>
            <a:r>
              <a:rPr lang="fr-FR" dirty="0">
                <a:sym typeface="Wingdings" panose="05000000000000000000" pitchFamily="2" charset="2"/>
              </a:rPr>
              <a:t> App </a:t>
            </a:r>
            <a:r>
              <a:rPr lang="fr-FR" dirty="0" err="1">
                <a:sym typeface="Wingdings" panose="05000000000000000000" pitchFamily="2" charset="2"/>
              </a:rPr>
              <a:t>StateFull</a:t>
            </a:r>
            <a:endParaRPr lang="fr-FR" dirty="0"/>
          </a:p>
        </p:txBody>
      </p:sp>
    </p:spTree>
    <p:extLst>
      <p:ext uri="{BB962C8B-B14F-4D97-AF65-F5344CB8AC3E}">
        <p14:creationId xmlns:p14="http://schemas.microsoft.com/office/powerpoint/2010/main" val="1558061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90A682-D64A-4609-90A1-6CFF221ED732}"/>
              </a:ext>
            </a:extLst>
          </p:cNvPr>
          <p:cNvSpPr txBox="1"/>
          <p:nvPr/>
        </p:nvSpPr>
        <p:spPr>
          <a:xfrm>
            <a:off x="1867712" y="77821"/>
            <a:ext cx="7607029" cy="1477328"/>
          </a:xfrm>
          <a:prstGeom prst="rect">
            <a:avLst/>
          </a:prstGeom>
          <a:noFill/>
        </p:spPr>
        <p:txBody>
          <a:bodyPr wrap="square" rtlCol="0">
            <a:spAutoFit/>
          </a:bodyPr>
          <a:lstStyle/>
          <a:p>
            <a:pPr algn="just"/>
            <a:r>
              <a:rPr lang="fr-FR" b="1" dirty="0" err="1"/>
              <a:t>Recap</a:t>
            </a:r>
            <a:r>
              <a:rPr lang="fr-FR" dirty="0"/>
              <a:t> :</a:t>
            </a:r>
            <a:br>
              <a:rPr lang="fr-FR" dirty="0"/>
            </a:br>
            <a:r>
              <a:rPr lang="fr-FR" dirty="0"/>
              <a:t>- Les fonctions .</a:t>
            </a:r>
            <a:r>
              <a:rPr lang="fr-FR" dirty="0" err="1"/>
              <a:t>map</a:t>
            </a:r>
            <a:r>
              <a:rPr lang="fr-FR" dirty="0"/>
              <a:t>, .</a:t>
            </a:r>
            <a:r>
              <a:rPr lang="fr-FR" dirty="0" err="1"/>
              <a:t>foreach</a:t>
            </a:r>
            <a:r>
              <a:rPr lang="fr-FR" dirty="0"/>
              <a:t>, .</a:t>
            </a:r>
            <a:r>
              <a:rPr lang="fr-FR" dirty="0" err="1"/>
              <a:t>filter</a:t>
            </a:r>
            <a:r>
              <a:rPr lang="fr-FR" dirty="0"/>
              <a:t>, .</a:t>
            </a:r>
            <a:r>
              <a:rPr lang="fr-FR" dirty="0" err="1"/>
              <a:t>find</a:t>
            </a:r>
            <a:r>
              <a:rPr lang="fr-FR" dirty="0"/>
              <a:t> … permettent de parcourir des éléments (d’un objet ou tableau) et renvoie rien, une élément ou un nouveau tableau. Ce type d’écriture exprime le paradigme de la programmation déclarative, on écris ce que l’on souhaite obtenir .</a:t>
            </a:r>
          </a:p>
        </p:txBody>
      </p:sp>
      <p:sp>
        <p:nvSpPr>
          <p:cNvPr id="16" name="ZoneTexte 15">
            <a:extLst>
              <a:ext uri="{FF2B5EF4-FFF2-40B4-BE49-F238E27FC236}">
                <a16:creationId xmlns:a16="http://schemas.microsoft.com/office/drawing/2014/main" id="{211B26D3-007B-4847-9C96-5EE52C7D4BED}"/>
              </a:ext>
            </a:extLst>
          </p:cNvPr>
          <p:cNvSpPr txBox="1"/>
          <p:nvPr/>
        </p:nvSpPr>
        <p:spPr>
          <a:xfrm>
            <a:off x="1867709" y="1610340"/>
            <a:ext cx="6823903" cy="646331"/>
          </a:xfrm>
          <a:prstGeom prst="rect">
            <a:avLst/>
          </a:prstGeom>
          <a:noFill/>
        </p:spPr>
        <p:txBody>
          <a:bodyPr wrap="square" rtlCol="0">
            <a:spAutoFit/>
          </a:bodyPr>
          <a:lstStyle/>
          <a:p>
            <a:pPr algn="just"/>
            <a:r>
              <a:rPr lang="fr-FR" dirty="0"/>
              <a:t>-Le </a:t>
            </a:r>
            <a:r>
              <a:rPr lang="fr-FR" dirty="0" err="1"/>
              <a:t>destructuring</a:t>
            </a:r>
            <a:r>
              <a:rPr lang="fr-FR" dirty="0"/>
              <a:t> est une syntaxe qui permet de créer des raccourcis sur des éléments fils d’objet .</a:t>
            </a:r>
          </a:p>
        </p:txBody>
      </p:sp>
      <p:pic>
        <p:nvPicPr>
          <p:cNvPr id="8" name="Image 7">
            <a:extLst>
              <a:ext uri="{FF2B5EF4-FFF2-40B4-BE49-F238E27FC236}">
                <a16:creationId xmlns:a16="http://schemas.microsoft.com/office/drawing/2014/main" id="{6559C461-1189-457B-97FB-57EEB1C2C303}"/>
              </a:ext>
            </a:extLst>
          </p:cNvPr>
          <p:cNvPicPr>
            <a:picLocks noChangeAspect="1"/>
          </p:cNvPicPr>
          <p:nvPr/>
        </p:nvPicPr>
        <p:blipFill>
          <a:blip r:embed="rId2"/>
          <a:stretch>
            <a:fillRect/>
          </a:stretch>
        </p:blipFill>
        <p:spPr>
          <a:xfrm>
            <a:off x="9155475" y="1982804"/>
            <a:ext cx="3036525" cy="3036525"/>
          </a:xfrm>
          <a:prstGeom prst="rect">
            <a:avLst/>
          </a:prstGeom>
        </p:spPr>
      </p:pic>
      <p:sp>
        <p:nvSpPr>
          <p:cNvPr id="17" name="ZoneTexte 16">
            <a:extLst>
              <a:ext uri="{FF2B5EF4-FFF2-40B4-BE49-F238E27FC236}">
                <a16:creationId xmlns:a16="http://schemas.microsoft.com/office/drawing/2014/main" id="{EE51FCD9-6F5A-4306-A4D7-B77D041358FB}"/>
              </a:ext>
            </a:extLst>
          </p:cNvPr>
          <p:cNvSpPr txBox="1"/>
          <p:nvPr/>
        </p:nvSpPr>
        <p:spPr>
          <a:xfrm>
            <a:off x="1867710" y="2311862"/>
            <a:ext cx="6939405" cy="923330"/>
          </a:xfrm>
          <a:prstGeom prst="rect">
            <a:avLst/>
          </a:prstGeom>
          <a:noFill/>
        </p:spPr>
        <p:txBody>
          <a:bodyPr wrap="square" rtlCol="0">
            <a:spAutoFit/>
          </a:bodyPr>
          <a:lstStyle/>
          <a:p>
            <a:pPr algn="just"/>
            <a:r>
              <a:rPr lang="fr-FR" dirty="0"/>
              <a:t>- Le DOM virtuel est une copie du DOM que React utilise pour évaluer les changements effectués par l’utilisateur.</a:t>
            </a:r>
          </a:p>
          <a:p>
            <a:pPr algn="just"/>
            <a:r>
              <a:rPr lang="fr-FR" dirty="0"/>
              <a:t>C’est un objet javascript, beaucoup plus rapide à parcourir que le DOM .</a:t>
            </a:r>
          </a:p>
        </p:txBody>
      </p:sp>
      <p:sp>
        <p:nvSpPr>
          <p:cNvPr id="18" name="ZoneTexte 17">
            <a:extLst>
              <a:ext uri="{FF2B5EF4-FFF2-40B4-BE49-F238E27FC236}">
                <a16:creationId xmlns:a16="http://schemas.microsoft.com/office/drawing/2014/main" id="{46E713BC-FE84-40DC-A8D3-EB14B74DE130}"/>
              </a:ext>
            </a:extLst>
          </p:cNvPr>
          <p:cNvSpPr txBox="1"/>
          <p:nvPr/>
        </p:nvSpPr>
        <p:spPr>
          <a:xfrm>
            <a:off x="1867709" y="3297715"/>
            <a:ext cx="6939406" cy="646331"/>
          </a:xfrm>
          <a:prstGeom prst="rect">
            <a:avLst/>
          </a:prstGeom>
          <a:noFill/>
        </p:spPr>
        <p:txBody>
          <a:bodyPr wrap="square" rtlCol="0">
            <a:spAutoFit/>
          </a:bodyPr>
          <a:lstStyle/>
          <a:p>
            <a:pPr algn="just"/>
            <a:r>
              <a:rPr lang="fr-FR" dirty="0"/>
              <a:t>- Les hypothèses de l’algo de vérification </a:t>
            </a:r>
            <a:r>
              <a:rPr lang="fr-FR" dirty="0" err="1"/>
              <a:t>react</a:t>
            </a:r>
            <a:r>
              <a:rPr lang="fr-FR" dirty="0"/>
              <a:t> nécessitent d’utiliser des key pour distinguer des enfants de même type (&lt;li&gt; …).</a:t>
            </a:r>
          </a:p>
        </p:txBody>
      </p:sp>
      <p:sp>
        <p:nvSpPr>
          <p:cNvPr id="19" name="ZoneTexte 18">
            <a:extLst>
              <a:ext uri="{FF2B5EF4-FFF2-40B4-BE49-F238E27FC236}">
                <a16:creationId xmlns:a16="http://schemas.microsoft.com/office/drawing/2014/main" id="{9215EDE2-6251-47EF-8F22-E07E397E87B3}"/>
              </a:ext>
            </a:extLst>
          </p:cNvPr>
          <p:cNvSpPr txBox="1"/>
          <p:nvPr/>
        </p:nvSpPr>
        <p:spPr>
          <a:xfrm>
            <a:off x="1867709" y="4158522"/>
            <a:ext cx="6823903" cy="923330"/>
          </a:xfrm>
          <a:prstGeom prst="rect">
            <a:avLst/>
          </a:prstGeom>
          <a:noFill/>
        </p:spPr>
        <p:txBody>
          <a:bodyPr wrap="square" rtlCol="0">
            <a:spAutoFit/>
          </a:bodyPr>
          <a:lstStyle/>
          <a:p>
            <a:pPr algn="just"/>
            <a:r>
              <a:rPr lang="fr-FR" dirty="0"/>
              <a:t>- La configuration de React requiert un traducteur : Babel, permettant de traduire nos fonctions javascript avancées pour que les navigateurs les comprennent.</a:t>
            </a:r>
          </a:p>
        </p:txBody>
      </p:sp>
      <p:sp>
        <p:nvSpPr>
          <p:cNvPr id="20" name="ZoneTexte 19">
            <a:extLst>
              <a:ext uri="{FF2B5EF4-FFF2-40B4-BE49-F238E27FC236}">
                <a16:creationId xmlns:a16="http://schemas.microsoft.com/office/drawing/2014/main" id="{8BED3570-0D98-43F4-AEEC-77FC653EDA50}"/>
              </a:ext>
            </a:extLst>
          </p:cNvPr>
          <p:cNvSpPr txBox="1"/>
          <p:nvPr/>
        </p:nvSpPr>
        <p:spPr>
          <a:xfrm>
            <a:off x="1867709" y="5148451"/>
            <a:ext cx="6823903" cy="923330"/>
          </a:xfrm>
          <a:prstGeom prst="rect">
            <a:avLst/>
          </a:prstGeom>
          <a:noFill/>
        </p:spPr>
        <p:txBody>
          <a:bodyPr wrap="square" rtlCol="0">
            <a:spAutoFit/>
          </a:bodyPr>
          <a:lstStyle/>
          <a:p>
            <a:pPr algn="just"/>
            <a:r>
              <a:rPr lang="fr-FR" dirty="0"/>
              <a:t>- Notre hiérarchie atomisée est condensée en un seul gros fichier JS grâce à </a:t>
            </a:r>
            <a:r>
              <a:rPr lang="fr-FR" dirty="0" err="1"/>
              <a:t>webpack</a:t>
            </a:r>
            <a:r>
              <a:rPr lang="fr-FR" dirty="0"/>
              <a:t> qui permet de gérer toutes les relations entre fichier style, </a:t>
            </a:r>
            <a:r>
              <a:rPr lang="fr-FR" dirty="0" err="1"/>
              <a:t>js</a:t>
            </a:r>
            <a:r>
              <a:rPr lang="fr-FR" dirty="0"/>
              <a:t>, html …</a:t>
            </a:r>
          </a:p>
        </p:txBody>
      </p:sp>
      <p:sp>
        <p:nvSpPr>
          <p:cNvPr id="21" name="ZoneTexte 20">
            <a:extLst>
              <a:ext uri="{FF2B5EF4-FFF2-40B4-BE49-F238E27FC236}">
                <a16:creationId xmlns:a16="http://schemas.microsoft.com/office/drawing/2014/main" id="{68E0720D-10B2-49A1-B08D-B484B521FE35}"/>
              </a:ext>
            </a:extLst>
          </p:cNvPr>
          <p:cNvSpPr txBox="1"/>
          <p:nvPr/>
        </p:nvSpPr>
        <p:spPr>
          <a:xfrm>
            <a:off x="1867708" y="6071781"/>
            <a:ext cx="8385899" cy="369332"/>
          </a:xfrm>
          <a:prstGeom prst="rect">
            <a:avLst/>
          </a:prstGeom>
          <a:noFill/>
        </p:spPr>
        <p:txBody>
          <a:bodyPr wrap="square" rtlCol="0">
            <a:spAutoFit/>
          </a:bodyPr>
          <a:lstStyle/>
          <a:p>
            <a:pPr algn="just"/>
            <a:r>
              <a:rPr lang="fr-FR" dirty="0"/>
              <a:t>- </a:t>
            </a:r>
            <a:r>
              <a:rPr lang="fr-FR" dirty="0" err="1"/>
              <a:t>Yarn</a:t>
            </a:r>
            <a:r>
              <a:rPr lang="fr-FR" dirty="0"/>
              <a:t> est un gestionnaire de package, il gère notre « liste de course » : le </a:t>
            </a:r>
            <a:r>
              <a:rPr lang="fr-FR" dirty="0" err="1"/>
              <a:t>package.json</a:t>
            </a:r>
            <a:endParaRPr lang="fr-FR" dirty="0"/>
          </a:p>
        </p:txBody>
      </p:sp>
      <p:sp>
        <p:nvSpPr>
          <p:cNvPr id="10" name="ZoneTexte 9">
            <a:extLst>
              <a:ext uri="{FF2B5EF4-FFF2-40B4-BE49-F238E27FC236}">
                <a16:creationId xmlns:a16="http://schemas.microsoft.com/office/drawing/2014/main" id="{AE283EAF-278A-45D7-A701-787534EC3F6B}"/>
              </a:ext>
            </a:extLst>
          </p:cNvPr>
          <p:cNvSpPr txBox="1"/>
          <p:nvPr/>
        </p:nvSpPr>
        <p:spPr>
          <a:xfrm>
            <a:off x="0" y="945817"/>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131792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7" grpId="0"/>
      <p:bldP spid="18" grpId="0"/>
      <p:bldP spid="19" grpId="0"/>
      <p:bldP spid="20"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90A682-D64A-4609-90A1-6CFF221ED732}"/>
              </a:ext>
            </a:extLst>
          </p:cNvPr>
          <p:cNvSpPr txBox="1"/>
          <p:nvPr/>
        </p:nvSpPr>
        <p:spPr>
          <a:xfrm>
            <a:off x="1867712" y="77821"/>
            <a:ext cx="7607029" cy="1200329"/>
          </a:xfrm>
          <a:prstGeom prst="rect">
            <a:avLst/>
          </a:prstGeom>
          <a:noFill/>
        </p:spPr>
        <p:txBody>
          <a:bodyPr wrap="square" rtlCol="0">
            <a:spAutoFit/>
          </a:bodyPr>
          <a:lstStyle/>
          <a:p>
            <a:r>
              <a:rPr lang="fr-FR" b="1" dirty="0" err="1"/>
              <a:t>Recap</a:t>
            </a:r>
            <a:r>
              <a:rPr lang="fr-FR" dirty="0"/>
              <a:t> :</a:t>
            </a:r>
            <a:br>
              <a:rPr lang="fr-FR" dirty="0"/>
            </a:br>
            <a:r>
              <a:rPr lang="fr-FR" dirty="0"/>
              <a:t>- On créer une app </a:t>
            </a:r>
            <a:r>
              <a:rPr lang="fr-FR" dirty="0" err="1"/>
              <a:t>react</a:t>
            </a:r>
            <a:r>
              <a:rPr lang="fr-FR" dirty="0"/>
              <a:t> grâce à la méthode </a:t>
            </a:r>
            <a:r>
              <a:rPr lang="fr-FR" dirty="0" err="1"/>
              <a:t>reactDOM.render</a:t>
            </a:r>
            <a:r>
              <a:rPr lang="fr-FR" dirty="0"/>
              <a:t> que l’on </a:t>
            </a:r>
            <a:r>
              <a:rPr lang="fr-FR" dirty="0" err="1"/>
              <a:t>inject</a:t>
            </a:r>
            <a:r>
              <a:rPr lang="fr-FR" dirty="0"/>
              <a:t> où l’on souhaite</a:t>
            </a:r>
          </a:p>
          <a:p>
            <a:endParaRPr lang="fr-FR" dirty="0"/>
          </a:p>
        </p:txBody>
      </p:sp>
      <p:pic>
        <p:nvPicPr>
          <p:cNvPr id="3" name="Image 2">
            <a:extLst>
              <a:ext uri="{FF2B5EF4-FFF2-40B4-BE49-F238E27FC236}">
                <a16:creationId xmlns:a16="http://schemas.microsoft.com/office/drawing/2014/main" id="{9F481764-6131-4D0C-BA7B-2E96655C1381}"/>
              </a:ext>
            </a:extLst>
          </p:cNvPr>
          <p:cNvPicPr>
            <a:picLocks noChangeAspect="1"/>
          </p:cNvPicPr>
          <p:nvPr/>
        </p:nvPicPr>
        <p:blipFill>
          <a:blip r:embed="rId2"/>
          <a:stretch>
            <a:fillRect/>
          </a:stretch>
        </p:blipFill>
        <p:spPr>
          <a:xfrm>
            <a:off x="3715763" y="820264"/>
            <a:ext cx="6238875" cy="295275"/>
          </a:xfrm>
          <a:prstGeom prst="rect">
            <a:avLst/>
          </a:prstGeom>
        </p:spPr>
      </p:pic>
      <p:sp>
        <p:nvSpPr>
          <p:cNvPr id="4" name="ZoneTexte 3">
            <a:extLst>
              <a:ext uri="{FF2B5EF4-FFF2-40B4-BE49-F238E27FC236}">
                <a16:creationId xmlns:a16="http://schemas.microsoft.com/office/drawing/2014/main" id="{7483D137-937D-4EE0-B296-7CBBD1BBACA2}"/>
              </a:ext>
            </a:extLst>
          </p:cNvPr>
          <p:cNvSpPr txBox="1"/>
          <p:nvPr/>
        </p:nvSpPr>
        <p:spPr>
          <a:xfrm>
            <a:off x="1867712" y="1278150"/>
            <a:ext cx="7607029" cy="923330"/>
          </a:xfrm>
          <a:prstGeom prst="rect">
            <a:avLst/>
          </a:prstGeom>
          <a:noFill/>
        </p:spPr>
        <p:txBody>
          <a:bodyPr wrap="square" rtlCol="0">
            <a:spAutoFit/>
          </a:bodyPr>
          <a:lstStyle/>
          <a:p>
            <a:r>
              <a:rPr lang="fr-FR" b="1" dirty="0"/>
              <a:t>-</a:t>
            </a:r>
            <a:r>
              <a:rPr lang="fr-FR" dirty="0"/>
              <a:t> On créer des composants </a:t>
            </a:r>
            <a:r>
              <a:rPr lang="fr-FR" dirty="0" err="1"/>
              <a:t>react</a:t>
            </a:r>
            <a:r>
              <a:rPr lang="fr-FR" dirty="0"/>
              <a:t>. Ce sont des fonctions qui retourne du JSX, un sucre syntaxique créer par et pour React. </a:t>
            </a:r>
            <a:br>
              <a:rPr lang="fr-FR" dirty="0"/>
            </a:br>
            <a:r>
              <a:rPr lang="fr-FR" dirty="0"/>
              <a:t>Le JSX permet d’écrire des objets JS sous forme de balise HTML</a:t>
            </a:r>
          </a:p>
        </p:txBody>
      </p:sp>
      <p:pic>
        <p:nvPicPr>
          <p:cNvPr id="5" name="Image 4">
            <a:extLst>
              <a:ext uri="{FF2B5EF4-FFF2-40B4-BE49-F238E27FC236}">
                <a16:creationId xmlns:a16="http://schemas.microsoft.com/office/drawing/2014/main" id="{E045F7A1-CB41-4A87-9B7D-CE912F96C44D}"/>
              </a:ext>
            </a:extLst>
          </p:cNvPr>
          <p:cNvPicPr>
            <a:picLocks noChangeAspect="1"/>
          </p:cNvPicPr>
          <p:nvPr/>
        </p:nvPicPr>
        <p:blipFill>
          <a:blip r:embed="rId3"/>
          <a:stretch>
            <a:fillRect/>
          </a:stretch>
        </p:blipFill>
        <p:spPr>
          <a:xfrm>
            <a:off x="9325239" y="1320266"/>
            <a:ext cx="2789286" cy="1822259"/>
          </a:xfrm>
          <a:prstGeom prst="rect">
            <a:avLst/>
          </a:prstGeom>
        </p:spPr>
      </p:pic>
      <p:sp>
        <p:nvSpPr>
          <p:cNvPr id="6" name="ZoneTexte 5">
            <a:extLst>
              <a:ext uri="{FF2B5EF4-FFF2-40B4-BE49-F238E27FC236}">
                <a16:creationId xmlns:a16="http://schemas.microsoft.com/office/drawing/2014/main" id="{731780E4-97E4-454D-A5E0-DD1DF48E4623}"/>
              </a:ext>
            </a:extLst>
          </p:cNvPr>
          <p:cNvSpPr txBox="1"/>
          <p:nvPr/>
        </p:nvSpPr>
        <p:spPr>
          <a:xfrm>
            <a:off x="1867713" y="2355049"/>
            <a:ext cx="5340484" cy="1477328"/>
          </a:xfrm>
          <a:prstGeom prst="rect">
            <a:avLst/>
          </a:prstGeom>
          <a:noFill/>
        </p:spPr>
        <p:txBody>
          <a:bodyPr wrap="square" rtlCol="0">
            <a:spAutoFit/>
          </a:bodyPr>
          <a:lstStyle/>
          <a:p>
            <a:r>
              <a:rPr lang="fr-FR" b="1" dirty="0"/>
              <a:t>/!\ Il faut bien penser à importer React et à faire un export </a:t>
            </a:r>
            <a:r>
              <a:rPr lang="fr-FR" b="1" dirty="0" err="1"/>
              <a:t>defaut</a:t>
            </a:r>
            <a:r>
              <a:rPr lang="fr-FR" b="1" dirty="0"/>
              <a:t> du composant</a:t>
            </a:r>
            <a:br>
              <a:rPr lang="fr-FR" b="1" dirty="0"/>
            </a:br>
            <a:r>
              <a:rPr lang="fr-FR" b="1" dirty="0"/>
              <a:t>/!\ Un composant commence par une majuscule</a:t>
            </a:r>
          </a:p>
          <a:p>
            <a:r>
              <a:rPr lang="fr-FR" b="1" dirty="0"/>
              <a:t>/!\ Il faut bien encadrer l’objet JSX retourné par un unique div </a:t>
            </a:r>
            <a:endParaRPr lang="fr-FR" dirty="0"/>
          </a:p>
        </p:txBody>
      </p:sp>
      <p:sp>
        <p:nvSpPr>
          <p:cNvPr id="7" name="ZoneTexte 6">
            <a:extLst>
              <a:ext uri="{FF2B5EF4-FFF2-40B4-BE49-F238E27FC236}">
                <a16:creationId xmlns:a16="http://schemas.microsoft.com/office/drawing/2014/main" id="{C05A72E2-B914-432D-AFEB-5EB7E90B02F9}"/>
              </a:ext>
            </a:extLst>
          </p:cNvPr>
          <p:cNvSpPr txBox="1"/>
          <p:nvPr/>
        </p:nvSpPr>
        <p:spPr>
          <a:xfrm>
            <a:off x="1789892" y="3832377"/>
            <a:ext cx="5340484" cy="923330"/>
          </a:xfrm>
          <a:prstGeom prst="rect">
            <a:avLst/>
          </a:prstGeom>
          <a:noFill/>
        </p:spPr>
        <p:txBody>
          <a:bodyPr wrap="square" rtlCol="0">
            <a:spAutoFit/>
          </a:bodyPr>
          <a:lstStyle/>
          <a:p>
            <a:r>
              <a:rPr lang="fr-FR" dirty="0"/>
              <a:t>- On sépare les concepts, on découpe l’application sans oublier de créer un composant encadrant tous les autres : composant App </a:t>
            </a:r>
          </a:p>
        </p:txBody>
      </p:sp>
      <p:pic>
        <p:nvPicPr>
          <p:cNvPr id="9" name="Image 8">
            <a:extLst>
              <a:ext uri="{FF2B5EF4-FFF2-40B4-BE49-F238E27FC236}">
                <a16:creationId xmlns:a16="http://schemas.microsoft.com/office/drawing/2014/main" id="{712DAF35-C4EC-4DCB-A679-3B2A1BF2AFEA}"/>
              </a:ext>
            </a:extLst>
          </p:cNvPr>
          <p:cNvPicPr>
            <a:picLocks noChangeAspect="1"/>
          </p:cNvPicPr>
          <p:nvPr/>
        </p:nvPicPr>
        <p:blipFill>
          <a:blip r:embed="rId4"/>
          <a:stretch>
            <a:fillRect/>
          </a:stretch>
        </p:blipFill>
        <p:spPr>
          <a:xfrm>
            <a:off x="8507913" y="3347252"/>
            <a:ext cx="3632748" cy="3333893"/>
          </a:xfrm>
          <a:prstGeom prst="rect">
            <a:avLst/>
          </a:prstGeom>
        </p:spPr>
      </p:pic>
      <p:sp>
        <p:nvSpPr>
          <p:cNvPr id="10" name="ZoneTexte 9">
            <a:extLst>
              <a:ext uri="{FF2B5EF4-FFF2-40B4-BE49-F238E27FC236}">
                <a16:creationId xmlns:a16="http://schemas.microsoft.com/office/drawing/2014/main" id="{698136CE-05F2-486D-BEF7-9A509C09B2C5}"/>
              </a:ext>
            </a:extLst>
          </p:cNvPr>
          <p:cNvSpPr txBox="1"/>
          <p:nvPr/>
        </p:nvSpPr>
        <p:spPr>
          <a:xfrm>
            <a:off x="1789892" y="4755707"/>
            <a:ext cx="5340484" cy="369332"/>
          </a:xfrm>
          <a:prstGeom prst="rect">
            <a:avLst/>
          </a:prstGeom>
          <a:noFill/>
        </p:spPr>
        <p:txBody>
          <a:bodyPr wrap="square" rtlCol="0">
            <a:spAutoFit/>
          </a:bodyPr>
          <a:lstStyle/>
          <a:p>
            <a:r>
              <a:rPr lang="fr-FR" b="1" dirty="0"/>
              <a:t>/!\ Bien penser à toujours réaliser l’import export</a:t>
            </a:r>
          </a:p>
        </p:txBody>
      </p:sp>
      <p:sp>
        <p:nvSpPr>
          <p:cNvPr id="11" name="ZoneTexte 10">
            <a:extLst>
              <a:ext uri="{FF2B5EF4-FFF2-40B4-BE49-F238E27FC236}">
                <a16:creationId xmlns:a16="http://schemas.microsoft.com/office/drawing/2014/main" id="{F9902069-9F54-4DA5-B4E3-9EFA8279356A}"/>
              </a:ext>
            </a:extLst>
          </p:cNvPr>
          <p:cNvSpPr txBox="1"/>
          <p:nvPr/>
        </p:nvSpPr>
        <p:spPr>
          <a:xfrm>
            <a:off x="1867713" y="5217372"/>
            <a:ext cx="5340484" cy="646331"/>
          </a:xfrm>
          <a:prstGeom prst="rect">
            <a:avLst/>
          </a:prstGeom>
          <a:noFill/>
        </p:spPr>
        <p:txBody>
          <a:bodyPr wrap="square" rtlCol="0">
            <a:spAutoFit/>
          </a:bodyPr>
          <a:lstStyle/>
          <a:p>
            <a:r>
              <a:rPr lang="fr-FR" dirty="0"/>
              <a:t>- Pour passer des paramètres aux composants on utilise l’objet props contenant les attributs</a:t>
            </a:r>
          </a:p>
        </p:txBody>
      </p:sp>
      <p:pic>
        <p:nvPicPr>
          <p:cNvPr id="12" name="Image 11">
            <a:extLst>
              <a:ext uri="{FF2B5EF4-FFF2-40B4-BE49-F238E27FC236}">
                <a16:creationId xmlns:a16="http://schemas.microsoft.com/office/drawing/2014/main" id="{29C31376-FDFF-4D93-8568-43EF11462403}"/>
              </a:ext>
            </a:extLst>
          </p:cNvPr>
          <p:cNvPicPr>
            <a:picLocks noChangeAspect="1"/>
          </p:cNvPicPr>
          <p:nvPr/>
        </p:nvPicPr>
        <p:blipFill>
          <a:blip r:embed="rId5"/>
          <a:stretch>
            <a:fillRect/>
          </a:stretch>
        </p:blipFill>
        <p:spPr>
          <a:xfrm>
            <a:off x="7130376" y="2683162"/>
            <a:ext cx="5014633" cy="3678727"/>
          </a:xfrm>
          <a:prstGeom prst="rect">
            <a:avLst/>
          </a:prstGeom>
        </p:spPr>
      </p:pic>
      <p:sp>
        <p:nvSpPr>
          <p:cNvPr id="13" name="ZoneTexte 12">
            <a:extLst>
              <a:ext uri="{FF2B5EF4-FFF2-40B4-BE49-F238E27FC236}">
                <a16:creationId xmlns:a16="http://schemas.microsoft.com/office/drawing/2014/main" id="{61EA862B-D67C-46C5-87DA-159D991520C7}"/>
              </a:ext>
            </a:extLst>
          </p:cNvPr>
          <p:cNvSpPr txBox="1"/>
          <p:nvPr/>
        </p:nvSpPr>
        <p:spPr>
          <a:xfrm>
            <a:off x="1789892" y="5901655"/>
            <a:ext cx="5340484" cy="369332"/>
          </a:xfrm>
          <a:prstGeom prst="rect">
            <a:avLst/>
          </a:prstGeom>
          <a:noFill/>
        </p:spPr>
        <p:txBody>
          <a:bodyPr wrap="square" rtlCol="0">
            <a:spAutoFit/>
          </a:bodyPr>
          <a:lstStyle/>
          <a:p>
            <a:r>
              <a:rPr lang="fr-FR" dirty="0"/>
              <a:t>- Pour introduire du JS dans du JSX on utilise {}</a:t>
            </a:r>
          </a:p>
        </p:txBody>
      </p:sp>
      <p:sp>
        <p:nvSpPr>
          <p:cNvPr id="14" name="ZoneTexte 13">
            <a:extLst>
              <a:ext uri="{FF2B5EF4-FFF2-40B4-BE49-F238E27FC236}">
                <a16:creationId xmlns:a16="http://schemas.microsoft.com/office/drawing/2014/main" id="{65DC1D34-002A-41E1-A2D3-1F56636AE1B1}"/>
              </a:ext>
            </a:extLst>
          </p:cNvPr>
          <p:cNvSpPr txBox="1"/>
          <p:nvPr/>
        </p:nvSpPr>
        <p:spPr>
          <a:xfrm>
            <a:off x="1802860" y="6358748"/>
            <a:ext cx="5340484" cy="369332"/>
          </a:xfrm>
          <a:prstGeom prst="rect">
            <a:avLst/>
          </a:prstGeom>
          <a:noFill/>
        </p:spPr>
        <p:txBody>
          <a:bodyPr wrap="square" rtlCol="0">
            <a:spAutoFit/>
          </a:bodyPr>
          <a:lstStyle/>
          <a:p>
            <a:r>
              <a:rPr lang="fr-FR" dirty="0"/>
              <a:t>- Pour introduire du JS dans un string : ${}</a:t>
            </a:r>
          </a:p>
        </p:txBody>
      </p:sp>
      <p:pic>
        <p:nvPicPr>
          <p:cNvPr id="15" name="Image 14">
            <a:extLst>
              <a:ext uri="{FF2B5EF4-FFF2-40B4-BE49-F238E27FC236}">
                <a16:creationId xmlns:a16="http://schemas.microsoft.com/office/drawing/2014/main" id="{ABA17923-7906-444C-815B-886E7D52FA50}"/>
              </a:ext>
            </a:extLst>
          </p:cNvPr>
          <p:cNvPicPr>
            <a:picLocks noChangeAspect="1"/>
          </p:cNvPicPr>
          <p:nvPr/>
        </p:nvPicPr>
        <p:blipFill>
          <a:blip r:embed="rId6"/>
          <a:stretch>
            <a:fillRect/>
          </a:stretch>
        </p:blipFill>
        <p:spPr>
          <a:xfrm>
            <a:off x="6835200" y="6335435"/>
            <a:ext cx="5048250" cy="419100"/>
          </a:xfrm>
          <a:prstGeom prst="rect">
            <a:avLst/>
          </a:prstGeom>
        </p:spPr>
      </p:pic>
      <p:sp>
        <p:nvSpPr>
          <p:cNvPr id="16" name="ZoneTexte 15">
            <a:extLst>
              <a:ext uri="{FF2B5EF4-FFF2-40B4-BE49-F238E27FC236}">
                <a16:creationId xmlns:a16="http://schemas.microsoft.com/office/drawing/2014/main" id="{8966F63D-2357-4D82-93D3-96D00F1825F3}"/>
              </a:ext>
            </a:extLst>
          </p:cNvPr>
          <p:cNvSpPr txBox="1"/>
          <p:nvPr/>
        </p:nvSpPr>
        <p:spPr>
          <a:xfrm>
            <a:off x="0" y="924207"/>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98525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5"/>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10" grpId="0"/>
      <p:bldP spid="11"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a:extLst>
              <a:ext uri="{FF2B5EF4-FFF2-40B4-BE49-F238E27FC236}">
                <a16:creationId xmlns:a16="http://schemas.microsoft.com/office/drawing/2014/main" id="{44B80042-4687-4402-8F9F-25F047F75837}"/>
              </a:ext>
            </a:extLst>
          </p:cNvPr>
          <p:cNvSpPr txBox="1"/>
          <p:nvPr/>
        </p:nvSpPr>
        <p:spPr>
          <a:xfrm>
            <a:off x="-27993" y="2033784"/>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
        <p:nvSpPr>
          <p:cNvPr id="17" name="ZoneTexte 16">
            <a:extLst>
              <a:ext uri="{FF2B5EF4-FFF2-40B4-BE49-F238E27FC236}">
                <a16:creationId xmlns:a16="http://schemas.microsoft.com/office/drawing/2014/main" id="{86E5E481-D3D1-4C4A-9394-F3CB22871640}"/>
              </a:ext>
            </a:extLst>
          </p:cNvPr>
          <p:cNvSpPr txBox="1"/>
          <p:nvPr/>
        </p:nvSpPr>
        <p:spPr>
          <a:xfrm>
            <a:off x="1781908" y="0"/>
            <a:ext cx="10410092" cy="461665"/>
          </a:xfrm>
          <a:prstGeom prst="rect">
            <a:avLst/>
          </a:prstGeom>
          <a:noFill/>
        </p:spPr>
        <p:txBody>
          <a:bodyPr wrap="square" rtlCol="0">
            <a:spAutoFit/>
          </a:bodyPr>
          <a:lstStyle/>
          <a:p>
            <a:pPr algn="ctr"/>
            <a:r>
              <a:rPr lang="fr-FR" sz="2400" b="1" dirty="0" err="1"/>
              <a:t>LiveCoding</a:t>
            </a:r>
            <a:r>
              <a:rPr lang="fr-FR" sz="2400" b="1" dirty="0"/>
              <a:t> Time</a:t>
            </a:r>
          </a:p>
        </p:txBody>
      </p:sp>
      <p:pic>
        <p:nvPicPr>
          <p:cNvPr id="18" name="Picture 2" descr="Image associÃ©e">
            <a:extLst>
              <a:ext uri="{FF2B5EF4-FFF2-40B4-BE49-F238E27FC236}">
                <a16:creationId xmlns:a16="http://schemas.microsoft.com/office/drawing/2014/main" id="{51BBAB4C-7E32-4351-B8A0-D4084A9049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439" y="805438"/>
            <a:ext cx="7620000"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759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5A689CCE-88FB-496F-BACF-03613F501870}"/>
              </a:ext>
            </a:extLst>
          </p:cNvPr>
          <p:cNvSpPr txBox="1"/>
          <p:nvPr/>
        </p:nvSpPr>
        <p:spPr>
          <a:xfrm>
            <a:off x="-12753" y="3405384"/>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pic>
        <p:nvPicPr>
          <p:cNvPr id="4" name="Image 3">
            <a:extLst>
              <a:ext uri="{FF2B5EF4-FFF2-40B4-BE49-F238E27FC236}">
                <a16:creationId xmlns:a16="http://schemas.microsoft.com/office/drawing/2014/main" id="{CCF84D4B-62E1-4E16-92B5-83B7506CE2BA}"/>
              </a:ext>
            </a:extLst>
          </p:cNvPr>
          <p:cNvPicPr>
            <a:picLocks noChangeAspect="1"/>
          </p:cNvPicPr>
          <p:nvPr/>
        </p:nvPicPr>
        <p:blipFill>
          <a:blip r:embed="rId2"/>
          <a:stretch>
            <a:fillRect/>
          </a:stretch>
        </p:blipFill>
        <p:spPr>
          <a:xfrm>
            <a:off x="3739923" y="1433512"/>
            <a:ext cx="6715125" cy="3990975"/>
          </a:xfrm>
          <a:prstGeom prst="rect">
            <a:avLst/>
          </a:prstGeom>
        </p:spPr>
      </p:pic>
      <p:sp>
        <p:nvSpPr>
          <p:cNvPr id="5" name="ZoneTexte 4">
            <a:extLst>
              <a:ext uri="{FF2B5EF4-FFF2-40B4-BE49-F238E27FC236}">
                <a16:creationId xmlns:a16="http://schemas.microsoft.com/office/drawing/2014/main" id="{E70406F5-131B-4BC9-AE2D-7CDFF60F7EC7}"/>
              </a:ext>
            </a:extLst>
          </p:cNvPr>
          <p:cNvSpPr txBox="1"/>
          <p:nvPr/>
        </p:nvSpPr>
        <p:spPr>
          <a:xfrm>
            <a:off x="1781908" y="0"/>
            <a:ext cx="10410092" cy="461665"/>
          </a:xfrm>
          <a:prstGeom prst="rect">
            <a:avLst/>
          </a:prstGeom>
          <a:noFill/>
        </p:spPr>
        <p:txBody>
          <a:bodyPr wrap="square" rtlCol="0">
            <a:spAutoFit/>
          </a:bodyPr>
          <a:lstStyle/>
          <a:p>
            <a:pPr algn="ctr"/>
            <a:r>
              <a:rPr lang="fr-FR" sz="2400" b="1" dirty="0" err="1"/>
              <a:t>Workout</a:t>
            </a:r>
            <a:r>
              <a:rPr lang="fr-FR" sz="2400" b="1" dirty="0"/>
              <a:t> Time</a:t>
            </a:r>
          </a:p>
        </p:txBody>
      </p:sp>
    </p:spTree>
    <p:extLst>
      <p:ext uri="{BB962C8B-B14F-4D97-AF65-F5344CB8AC3E}">
        <p14:creationId xmlns:p14="http://schemas.microsoft.com/office/powerpoint/2010/main" val="30373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5A689CCE-88FB-496F-BACF-03613F501870}"/>
              </a:ext>
            </a:extLst>
          </p:cNvPr>
          <p:cNvSpPr txBox="1"/>
          <p:nvPr/>
        </p:nvSpPr>
        <p:spPr>
          <a:xfrm>
            <a:off x="-12753" y="3405384"/>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
        <p:nvSpPr>
          <p:cNvPr id="5" name="ZoneTexte 4">
            <a:extLst>
              <a:ext uri="{FF2B5EF4-FFF2-40B4-BE49-F238E27FC236}">
                <a16:creationId xmlns:a16="http://schemas.microsoft.com/office/drawing/2014/main" id="{E70406F5-131B-4BC9-AE2D-7CDFF60F7EC7}"/>
              </a:ext>
            </a:extLst>
          </p:cNvPr>
          <p:cNvSpPr txBox="1"/>
          <p:nvPr/>
        </p:nvSpPr>
        <p:spPr>
          <a:xfrm>
            <a:off x="1781908" y="0"/>
            <a:ext cx="10410092" cy="461665"/>
          </a:xfrm>
          <a:prstGeom prst="rect">
            <a:avLst/>
          </a:prstGeom>
          <a:noFill/>
        </p:spPr>
        <p:txBody>
          <a:bodyPr wrap="square" rtlCol="0">
            <a:spAutoFit/>
          </a:bodyPr>
          <a:lstStyle/>
          <a:p>
            <a:pPr algn="ctr"/>
            <a:r>
              <a:rPr lang="fr-FR" sz="2400" b="1" dirty="0" err="1"/>
              <a:t>Workout</a:t>
            </a:r>
            <a:r>
              <a:rPr lang="fr-FR" sz="2400" b="1" dirty="0"/>
              <a:t> Time</a:t>
            </a:r>
          </a:p>
        </p:txBody>
      </p:sp>
      <p:sp>
        <p:nvSpPr>
          <p:cNvPr id="2" name="Rectangle 1">
            <a:extLst>
              <a:ext uri="{FF2B5EF4-FFF2-40B4-BE49-F238E27FC236}">
                <a16:creationId xmlns:a16="http://schemas.microsoft.com/office/drawing/2014/main" id="{B09F1145-DFF6-4906-8A4A-4FD35233007F}"/>
              </a:ext>
            </a:extLst>
          </p:cNvPr>
          <p:cNvSpPr/>
          <p:nvPr/>
        </p:nvSpPr>
        <p:spPr>
          <a:xfrm>
            <a:off x="3611034" y="805178"/>
            <a:ext cx="6096000" cy="5078313"/>
          </a:xfrm>
          <a:prstGeom prst="rect">
            <a:avLst/>
          </a:prstGeom>
        </p:spPr>
        <p:txBody>
          <a:bodyPr>
            <a:spAutoFit/>
          </a:bodyPr>
          <a:lstStyle/>
          <a:p>
            <a:r>
              <a:rPr lang="fr-FR" dirty="0"/>
              <a:t># To-do </a:t>
            </a:r>
            <a:r>
              <a:rPr lang="fr-FR" dirty="0" err="1"/>
              <a:t>list</a:t>
            </a:r>
            <a:r>
              <a:rPr lang="fr-FR" dirty="0"/>
              <a:t> en </a:t>
            </a:r>
            <a:r>
              <a:rPr lang="fr-FR" dirty="0" err="1"/>
              <a:t>React</a:t>
            </a:r>
            <a:endParaRPr lang="fr-FR" dirty="0"/>
          </a:p>
          <a:p>
            <a:endParaRPr lang="fr-FR" dirty="0"/>
          </a:p>
          <a:p>
            <a:r>
              <a:rPr lang="fr-FR" dirty="0"/>
              <a:t>On a déjà créé une to-do </a:t>
            </a:r>
            <a:r>
              <a:rPr lang="fr-FR" dirty="0" err="1"/>
              <a:t>list</a:t>
            </a:r>
            <a:r>
              <a:rPr lang="fr-FR" dirty="0"/>
              <a:t> en </a:t>
            </a:r>
            <a:r>
              <a:rPr lang="fr-FR" dirty="0" err="1"/>
              <a:t>Vanilla</a:t>
            </a:r>
            <a:r>
              <a:rPr lang="fr-FR" dirty="0"/>
              <a:t> JS.</a:t>
            </a:r>
          </a:p>
          <a:p>
            <a:r>
              <a:rPr lang="fr-FR" dirty="0"/>
              <a:t>Voyons ce que ça donne, en </a:t>
            </a:r>
            <a:r>
              <a:rPr lang="fr-FR" dirty="0" err="1"/>
              <a:t>React</a:t>
            </a:r>
            <a:r>
              <a:rPr lang="fr-FR" dirty="0"/>
              <a:t> cette fois-ci :smiley:</a:t>
            </a:r>
          </a:p>
          <a:p>
            <a:endParaRPr lang="fr-FR" dirty="0"/>
          </a:p>
          <a:p>
            <a:r>
              <a:rPr lang="fr-FR" dirty="0"/>
              <a:t>## Instructions</a:t>
            </a:r>
          </a:p>
          <a:p>
            <a:endParaRPr lang="fr-FR" dirty="0"/>
          </a:p>
          <a:p>
            <a:r>
              <a:rPr lang="fr-FR" dirty="0"/>
              <a:t>Refaire la to-do </a:t>
            </a:r>
            <a:r>
              <a:rPr lang="fr-FR" dirty="0" err="1"/>
              <a:t>list</a:t>
            </a:r>
            <a:r>
              <a:rPr lang="fr-FR" dirty="0"/>
              <a:t> du premier challenge !</a:t>
            </a:r>
          </a:p>
          <a:p>
            <a:r>
              <a:rPr lang="fr-FR" dirty="0"/>
              <a:t>Même design, mêmes fonctionnalités, méthode différente.</a:t>
            </a:r>
          </a:p>
          <a:p>
            <a:endParaRPr lang="fr-FR" dirty="0"/>
          </a:p>
          <a:p>
            <a:r>
              <a:rPr lang="fr-FR" dirty="0"/>
              <a:t>## Bonus</a:t>
            </a:r>
          </a:p>
          <a:p>
            <a:endParaRPr lang="fr-FR" dirty="0"/>
          </a:p>
          <a:p>
            <a:r>
              <a:rPr lang="fr-FR" dirty="0"/>
              <a:t>* Supprimer une tâche</a:t>
            </a:r>
          </a:p>
          <a:p>
            <a:r>
              <a:rPr lang="fr-FR" dirty="0"/>
              <a:t>* Mettre en favori une tâche</a:t>
            </a:r>
          </a:p>
          <a:p>
            <a:r>
              <a:rPr lang="fr-FR" dirty="0"/>
              <a:t>* Ordonner les tâches</a:t>
            </a:r>
          </a:p>
          <a:p>
            <a:r>
              <a:rPr lang="fr-FR" dirty="0"/>
              <a:t>  - En premier, les tâches non effectuées </a:t>
            </a:r>
            <a:r>
              <a:rPr lang="fr-FR" dirty="0" err="1"/>
              <a:t>favories</a:t>
            </a:r>
            <a:endParaRPr lang="fr-FR" dirty="0"/>
          </a:p>
          <a:p>
            <a:r>
              <a:rPr lang="fr-FR" dirty="0"/>
              <a:t>  - Ensuite, les tâches non effectuées non </a:t>
            </a:r>
            <a:r>
              <a:rPr lang="fr-FR" dirty="0" err="1"/>
              <a:t>favories</a:t>
            </a:r>
            <a:endParaRPr lang="fr-FR" dirty="0"/>
          </a:p>
          <a:p>
            <a:r>
              <a:rPr lang="fr-FR" dirty="0"/>
              <a:t>  - Ensuite, les tâches effectuées</a:t>
            </a:r>
          </a:p>
        </p:txBody>
      </p:sp>
    </p:spTree>
    <p:extLst>
      <p:ext uri="{BB962C8B-B14F-4D97-AF65-F5344CB8AC3E}">
        <p14:creationId xmlns:p14="http://schemas.microsoft.com/office/powerpoint/2010/main" val="42184229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3205</TotalTime>
  <Words>375</Words>
  <Application>Microsoft Office PowerPoint</Application>
  <PresentationFormat>Grand écran</PresentationFormat>
  <Paragraphs>48</Paragraphs>
  <Slides>6</Slides>
  <Notes>0</Notes>
  <HiddenSlides>0</HiddenSlides>
  <MMClips>0</MMClips>
  <ScaleCrop>false</ScaleCrop>
  <HeadingPairs>
    <vt:vector size="6" baseType="variant">
      <vt:variant>
        <vt:lpstr>Polices utilisées</vt:lpstr>
      </vt:variant>
      <vt:variant>
        <vt:i4>5</vt:i4>
      </vt:variant>
      <vt:variant>
        <vt:lpstr>Thème</vt:lpstr>
      </vt:variant>
      <vt:variant>
        <vt:i4>4</vt:i4>
      </vt:variant>
      <vt:variant>
        <vt:lpstr>Titres des diapositives</vt:lpstr>
      </vt:variant>
      <vt:variant>
        <vt:i4>6</vt:i4>
      </vt:variant>
    </vt:vector>
  </HeadingPairs>
  <TitlesOfParts>
    <vt:vector size="15" baseType="lpstr">
      <vt:lpstr>Arial</vt:lpstr>
      <vt:lpstr>Calibri</vt:lpstr>
      <vt:lpstr>Calibri Light</vt:lpstr>
      <vt:lpstr>Cambria</vt:lpstr>
      <vt:lpstr>Wingdings</vt:lpstr>
      <vt:lpstr>Thème Office</vt:lpstr>
      <vt:lpstr>1_Thème Office</vt:lpstr>
      <vt:lpstr>Conception personnalisée</vt:lpstr>
      <vt:lpstr>2_Thème Office</vt:lpstr>
      <vt:lpstr>J - 3</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kirk</dc:creator>
  <cp:lastModifiedBy>AXEL KIRK</cp:lastModifiedBy>
  <cp:revision>83</cp:revision>
  <dcterms:created xsi:type="dcterms:W3CDTF">2018-11-19T06:46:29Z</dcterms:created>
  <dcterms:modified xsi:type="dcterms:W3CDTF">2019-03-18T08:58:02Z</dcterms:modified>
</cp:coreProperties>
</file>