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1" r:id="rId3"/>
    <p:sldMasterId id="2147483673" r:id="rId4"/>
  </p:sldMasterIdLst>
  <p:sldIdLst>
    <p:sldId id="256" r:id="rId5"/>
    <p:sldId id="287" r:id="rId6"/>
    <p:sldId id="284" r:id="rId7"/>
    <p:sldId id="289" r:id="rId8"/>
    <p:sldId id="286" r:id="rId9"/>
    <p:sldId id="291" r:id="rId10"/>
    <p:sldId id="292" r:id="rId11"/>
    <p:sldId id="293" r:id="rId12"/>
    <p:sldId id="296" r:id="rId13"/>
    <p:sldId id="294"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21967F06-A1FF-4099-AE4F-13654C124AE1}">
          <p14:sldIdLst>
            <p14:sldId id="256"/>
          </p14:sldIdLst>
        </p14:section>
        <p14:section name="Section sans titre" id="{AF32A1C2-DF69-43A0-937E-2691F57707E1}">
          <p14:sldIdLst>
            <p14:sldId id="287"/>
            <p14:sldId id="284"/>
            <p14:sldId id="289"/>
            <p14:sldId id="286"/>
            <p14:sldId id="291"/>
            <p14:sldId id="292"/>
            <p14:sldId id="293"/>
            <p14:sldId id="296"/>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7030A0"/>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4660"/>
  </p:normalViewPr>
  <p:slideViewPr>
    <p:cSldViewPr snapToGrid="0">
      <p:cViewPr varScale="1">
        <p:scale>
          <a:sx n="90" d="100"/>
          <a:sy n="90" d="100"/>
        </p:scale>
        <p:origin x="242"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11E0D1B-685E-47D8-8438-EE5477B2FD1A}"/>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57681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241163-825E-44B9-B433-53F418D86F51}"/>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B7A71E0-81DA-4FD6-8DEF-BAF611BBCAB1}"/>
              </a:ext>
            </a:extLst>
          </p:cNvPr>
          <p:cNvSpPr>
            <a:spLocks noGrp="1"/>
          </p:cNvSpPr>
          <p:nvPr>
            <p:ph type="body" orient="vert" idx="1"/>
          </p:nvPr>
        </p:nvSpPr>
        <p:spPr>
          <a:xfrm>
            <a:off x="838200" y="1825625"/>
            <a:ext cx="10515600" cy="43513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8C2E3AC-F5F3-4B57-9473-A72855FF67E6}"/>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21/03/2019</a:t>
            </a:fld>
            <a:endParaRPr lang="fr-FR"/>
          </a:p>
        </p:txBody>
      </p:sp>
      <p:sp>
        <p:nvSpPr>
          <p:cNvPr id="5" name="Espace réservé du pied de page 4">
            <a:extLst>
              <a:ext uri="{FF2B5EF4-FFF2-40B4-BE49-F238E27FC236}">
                <a16:creationId xmlns:a16="http://schemas.microsoft.com/office/drawing/2014/main" id="{25852936-91E3-4D4D-9427-AA9A7C31BC56}"/>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10F6CE7-593A-4F0A-8B32-51B8DB2AA671}"/>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98789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BFF6A10-876C-4CF9-A16E-4EC8D6168282}"/>
              </a:ext>
            </a:extLst>
          </p:cNvPr>
          <p:cNvSpPr>
            <a:spLocks noGrp="1"/>
          </p:cNvSpPr>
          <p:nvPr>
            <p:ph type="title" orient="vert"/>
          </p:nvPr>
        </p:nvSpPr>
        <p:spPr>
          <a:xfrm>
            <a:off x="8724900" y="365125"/>
            <a:ext cx="2628900" cy="5811838"/>
          </a:xfrm>
          <a:prstGeom prst="rect">
            <a:avLst/>
          </a:prstGeo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CD6ED6C-E727-47D4-B1C7-4E72DD54AE85}"/>
              </a:ext>
            </a:extLst>
          </p:cNvPr>
          <p:cNvSpPr>
            <a:spLocks noGrp="1"/>
          </p:cNvSpPr>
          <p:nvPr>
            <p:ph type="body" orient="vert" idx="1"/>
          </p:nvPr>
        </p:nvSpPr>
        <p:spPr>
          <a:xfrm>
            <a:off x="838200" y="365125"/>
            <a:ext cx="7734300" cy="5811838"/>
          </a:xfrm>
          <a:prstGeom prst="rect">
            <a:avLst/>
          </a:prstGeo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631A5D-A970-4569-9373-6DE19C326DF5}"/>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21/03/2019</a:t>
            </a:fld>
            <a:endParaRPr lang="fr-FR"/>
          </a:p>
        </p:txBody>
      </p:sp>
      <p:sp>
        <p:nvSpPr>
          <p:cNvPr id="5" name="Espace réservé du pied de page 4">
            <a:extLst>
              <a:ext uri="{FF2B5EF4-FFF2-40B4-BE49-F238E27FC236}">
                <a16:creationId xmlns:a16="http://schemas.microsoft.com/office/drawing/2014/main" id="{4869652C-00DD-4A70-9628-7EBF66253C11}"/>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45C9F081-6643-4DE5-A9FF-2551183E0ACC}"/>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52815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BA41C0-37DF-4380-84DA-0B617F5D968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0A92ED1-35A2-433C-8A29-5A9915E50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80AFB64-F828-4D25-BBC8-00B747CDDEDE}"/>
              </a:ext>
            </a:extLst>
          </p:cNvPr>
          <p:cNvSpPr>
            <a:spLocks noGrp="1"/>
          </p:cNvSpPr>
          <p:nvPr>
            <p:ph type="dt" sz="half" idx="10"/>
          </p:nvPr>
        </p:nvSpPr>
        <p:spPr/>
        <p:txBody>
          <a:bodyPr/>
          <a:lstStyle/>
          <a:p>
            <a:fld id="{9EAB9BB6-EBAA-4E73-B187-6B238E06E3F4}" type="datetimeFigureOut">
              <a:rPr lang="fr-FR" smtClean="0"/>
              <a:t>21/03/2019</a:t>
            </a:fld>
            <a:endParaRPr lang="fr-FR"/>
          </a:p>
        </p:txBody>
      </p:sp>
      <p:sp>
        <p:nvSpPr>
          <p:cNvPr id="5" name="Espace réservé du pied de page 4">
            <a:extLst>
              <a:ext uri="{FF2B5EF4-FFF2-40B4-BE49-F238E27FC236}">
                <a16:creationId xmlns:a16="http://schemas.microsoft.com/office/drawing/2014/main" id="{330D6502-31DF-4564-8B50-AD1FB9C64EC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63E25B-CEAD-4267-BF8E-C564C4C952E4}"/>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3391477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21BF15-428C-4D17-9349-FDC766B417D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1EF72B0-9781-4436-897D-E6BC66C6855D}"/>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D4D7228-AB0A-4BBE-B316-B64B8714D8A1}"/>
              </a:ext>
            </a:extLst>
          </p:cNvPr>
          <p:cNvSpPr>
            <a:spLocks noGrp="1"/>
          </p:cNvSpPr>
          <p:nvPr>
            <p:ph type="dt" sz="half" idx="10"/>
          </p:nvPr>
        </p:nvSpPr>
        <p:spPr/>
        <p:txBody>
          <a:bodyPr/>
          <a:lstStyle/>
          <a:p>
            <a:fld id="{9EAB9BB6-EBAA-4E73-B187-6B238E06E3F4}" type="datetimeFigureOut">
              <a:rPr lang="fr-FR" smtClean="0"/>
              <a:t>21/03/2019</a:t>
            </a:fld>
            <a:endParaRPr lang="fr-FR"/>
          </a:p>
        </p:txBody>
      </p:sp>
      <p:sp>
        <p:nvSpPr>
          <p:cNvPr id="5" name="Espace réservé du pied de page 4">
            <a:extLst>
              <a:ext uri="{FF2B5EF4-FFF2-40B4-BE49-F238E27FC236}">
                <a16:creationId xmlns:a16="http://schemas.microsoft.com/office/drawing/2014/main" id="{F5A454CA-E744-4606-AB9D-C25E256720C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054695-BAE0-47F1-872F-CB738392D988}"/>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68310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AE4436-EE81-4EE4-B2D5-D4789C3599C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4CB0441-0206-4427-80F7-F9B874BB0A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880477FB-EEE2-4653-8E29-AD29A7BA0CC3}"/>
              </a:ext>
            </a:extLst>
          </p:cNvPr>
          <p:cNvSpPr>
            <a:spLocks noGrp="1"/>
          </p:cNvSpPr>
          <p:nvPr>
            <p:ph type="dt" sz="half" idx="10"/>
          </p:nvPr>
        </p:nvSpPr>
        <p:spPr/>
        <p:txBody>
          <a:bodyPr/>
          <a:lstStyle/>
          <a:p>
            <a:fld id="{9EAB9BB6-EBAA-4E73-B187-6B238E06E3F4}" type="datetimeFigureOut">
              <a:rPr lang="fr-FR" smtClean="0"/>
              <a:t>21/03/2019</a:t>
            </a:fld>
            <a:endParaRPr lang="fr-FR"/>
          </a:p>
        </p:txBody>
      </p:sp>
      <p:sp>
        <p:nvSpPr>
          <p:cNvPr id="5" name="Espace réservé du pied de page 4">
            <a:extLst>
              <a:ext uri="{FF2B5EF4-FFF2-40B4-BE49-F238E27FC236}">
                <a16:creationId xmlns:a16="http://schemas.microsoft.com/office/drawing/2014/main" id="{0380F45E-67EF-411D-BCF4-DE2F58717F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52042C9-8CF9-4AF2-97EE-6E2A44BB5C1B}"/>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371748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4B287D-A3B7-4421-AE24-3FA7F843FB9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F4A14CA-2E37-4A1A-84BC-55C14139EE43}"/>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5BCDF5A-EB53-4784-A1CC-D4A5EF84D7B3}"/>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B474933-1B0F-415D-85B7-472B8EC5DB34}"/>
              </a:ext>
            </a:extLst>
          </p:cNvPr>
          <p:cNvSpPr>
            <a:spLocks noGrp="1"/>
          </p:cNvSpPr>
          <p:nvPr>
            <p:ph type="dt" sz="half" idx="10"/>
          </p:nvPr>
        </p:nvSpPr>
        <p:spPr/>
        <p:txBody>
          <a:bodyPr/>
          <a:lstStyle/>
          <a:p>
            <a:fld id="{9EAB9BB6-EBAA-4E73-B187-6B238E06E3F4}" type="datetimeFigureOut">
              <a:rPr lang="fr-FR" smtClean="0"/>
              <a:t>21/03/2019</a:t>
            </a:fld>
            <a:endParaRPr lang="fr-FR"/>
          </a:p>
        </p:txBody>
      </p:sp>
      <p:sp>
        <p:nvSpPr>
          <p:cNvPr id="6" name="Espace réservé du pied de page 5">
            <a:extLst>
              <a:ext uri="{FF2B5EF4-FFF2-40B4-BE49-F238E27FC236}">
                <a16:creationId xmlns:a16="http://schemas.microsoft.com/office/drawing/2014/main" id="{AD6CE99D-0E76-4AEC-8118-6C48692B257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51F5656-3719-40E2-97BD-FB150726AC51}"/>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4036977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3CDE71-ED7C-4FE8-8467-61C8697CB0E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9EBB9D4-2B48-4C2A-AD90-82A70AB138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1173064B-566C-4AEA-9BBC-BE729560A278}"/>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42F0346-5E5B-4A78-8462-0465BF882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5158CF2C-9958-4AD8-82B9-31A53834CD67}"/>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0DB92E-656B-4DF9-9D07-AF98504850E8}"/>
              </a:ext>
            </a:extLst>
          </p:cNvPr>
          <p:cNvSpPr>
            <a:spLocks noGrp="1"/>
          </p:cNvSpPr>
          <p:nvPr>
            <p:ph type="dt" sz="half" idx="10"/>
          </p:nvPr>
        </p:nvSpPr>
        <p:spPr/>
        <p:txBody>
          <a:bodyPr/>
          <a:lstStyle/>
          <a:p>
            <a:fld id="{9EAB9BB6-EBAA-4E73-B187-6B238E06E3F4}" type="datetimeFigureOut">
              <a:rPr lang="fr-FR" smtClean="0"/>
              <a:t>21/03/2019</a:t>
            </a:fld>
            <a:endParaRPr lang="fr-FR"/>
          </a:p>
        </p:txBody>
      </p:sp>
      <p:sp>
        <p:nvSpPr>
          <p:cNvPr id="8" name="Espace réservé du pied de page 7">
            <a:extLst>
              <a:ext uri="{FF2B5EF4-FFF2-40B4-BE49-F238E27FC236}">
                <a16:creationId xmlns:a16="http://schemas.microsoft.com/office/drawing/2014/main" id="{E49D5863-9D15-429C-8D7D-E88A4B8629B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8AA463-298A-42CB-8CF9-3E3173055D7C}"/>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3326151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B8B89A-7F63-4E6D-9F03-C8B502FC691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A88BAA9-9D62-460B-8342-97B0E447643B}"/>
              </a:ext>
            </a:extLst>
          </p:cNvPr>
          <p:cNvSpPr>
            <a:spLocks noGrp="1"/>
          </p:cNvSpPr>
          <p:nvPr>
            <p:ph type="dt" sz="half" idx="10"/>
          </p:nvPr>
        </p:nvSpPr>
        <p:spPr/>
        <p:txBody>
          <a:bodyPr/>
          <a:lstStyle/>
          <a:p>
            <a:fld id="{9EAB9BB6-EBAA-4E73-B187-6B238E06E3F4}" type="datetimeFigureOut">
              <a:rPr lang="fr-FR" smtClean="0"/>
              <a:t>21/03/2019</a:t>
            </a:fld>
            <a:endParaRPr lang="fr-FR"/>
          </a:p>
        </p:txBody>
      </p:sp>
      <p:sp>
        <p:nvSpPr>
          <p:cNvPr id="4" name="Espace réservé du pied de page 3">
            <a:extLst>
              <a:ext uri="{FF2B5EF4-FFF2-40B4-BE49-F238E27FC236}">
                <a16:creationId xmlns:a16="http://schemas.microsoft.com/office/drawing/2014/main" id="{AF017EB5-B535-4D41-992C-F7475029BCD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35E158C-E738-4267-A377-E5C4E0861F10}"/>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784751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3B86184-8AE7-461F-B37B-8D214418A60B}"/>
              </a:ext>
            </a:extLst>
          </p:cNvPr>
          <p:cNvSpPr>
            <a:spLocks noGrp="1"/>
          </p:cNvSpPr>
          <p:nvPr>
            <p:ph type="dt" sz="half" idx="10"/>
          </p:nvPr>
        </p:nvSpPr>
        <p:spPr/>
        <p:txBody>
          <a:bodyPr/>
          <a:lstStyle/>
          <a:p>
            <a:fld id="{9EAB9BB6-EBAA-4E73-B187-6B238E06E3F4}" type="datetimeFigureOut">
              <a:rPr lang="fr-FR" smtClean="0"/>
              <a:t>21/03/2019</a:t>
            </a:fld>
            <a:endParaRPr lang="fr-FR"/>
          </a:p>
        </p:txBody>
      </p:sp>
      <p:sp>
        <p:nvSpPr>
          <p:cNvPr id="3" name="Espace réservé du pied de page 2">
            <a:extLst>
              <a:ext uri="{FF2B5EF4-FFF2-40B4-BE49-F238E27FC236}">
                <a16:creationId xmlns:a16="http://schemas.microsoft.com/office/drawing/2014/main" id="{4BE9B126-A22E-4578-8022-C5FF1A8666D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491F94A-439B-4A4E-81C9-EA26A1EE9EF5}"/>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3492007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401D00-A4F9-4300-92C3-D485572FF71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637E76C-9C25-46F6-9251-87A17201B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B8DFDBF-58EC-4F3B-8D56-01394A7D5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8AFCDCC-B53B-40CF-B98B-021825B6DF87}"/>
              </a:ext>
            </a:extLst>
          </p:cNvPr>
          <p:cNvSpPr>
            <a:spLocks noGrp="1"/>
          </p:cNvSpPr>
          <p:nvPr>
            <p:ph type="dt" sz="half" idx="10"/>
          </p:nvPr>
        </p:nvSpPr>
        <p:spPr/>
        <p:txBody>
          <a:bodyPr/>
          <a:lstStyle/>
          <a:p>
            <a:fld id="{9EAB9BB6-EBAA-4E73-B187-6B238E06E3F4}" type="datetimeFigureOut">
              <a:rPr lang="fr-FR" smtClean="0"/>
              <a:t>21/03/2019</a:t>
            </a:fld>
            <a:endParaRPr lang="fr-FR"/>
          </a:p>
        </p:txBody>
      </p:sp>
      <p:sp>
        <p:nvSpPr>
          <p:cNvPr id="6" name="Espace réservé du pied de page 5">
            <a:extLst>
              <a:ext uri="{FF2B5EF4-FFF2-40B4-BE49-F238E27FC236}">
                <a16:creationId xmlns:a16="http://schemas.microsoft.com/office/drawing/2014/main" id="{65045015-E35C-4A84-8E01-D142BA6481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FE12EF-D93B-440A-8236-70F879E25022}"/>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238755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7AC57E-3E91-48F2-A1D2-2AAFB000A34F}"/>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D4CE2492-3F63-4680-8318-D2B783EF799C}"/>
              </a:ext>
            </a:extLst>
          </p:cNvPr>
          <p:cNvSpPr>
            <a:spLocks noGrp="1"/>
          </p:cNvSpPr>
          <p:nvPr>
            <p:ph idx="1"/>
          </p:nvPr>
        </p:nvSpPr>
        <p:spPr>
          <a:xfrm>
            <a:off x="838200" y="1825625"/>
            <a:ext cx="10515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F15E40B-ACFA-4982-987F-F6B9D6B742C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21/03/2019</a:t>
            </a:fld>
            <a:endParaRPr lang="fr-FR"/>
          </a:p>
        </p:txBody>
      </p:sp>
      <p:sp>
        <p:nvSpPr>
          <p:cNvPr id="5" name="Espace réservé du pied de page 4">
            <a:extLst>
              <a:ext uri="{FF2B5EF4-FFF2-40B4-BE49-F238E27FC236}">
                <a16:creationId xmlns:a16="http://schemas.microsoft.com/office/drawing/2014/main" id="{4CC71E8F-6529-4D14-AB7D-45D0DCCAB6C8}"/>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27E821B3-0745-4CE7-8038-03649140C48C}"/>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832501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667730-C15A-40F3-908F-749BA2BC3EA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3E0F05D-701B-4B31-BC8F-8F8EB0471F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B8D5080-4F5D-432F-8695-98A67AFBE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57539104-77AE-4FEA-97F9-64BA2CDEEB93}"/>
              </a:ext>
            </a:extLst>
          </p:cNvPr>
          <p:cNvSpPr>
            <a:spLocks noGrp="1"/>
          </p:cNvSpPr>
          <p:nvPr>
            <p:ph type="dt" sz="half" idx="10"/>
          </p:nvPr>
        </p:nvSpPr>
        <p:spPr/>
        <p:txBody>
          <a:bodyPr/>
          <a:lstStyle/>
          <a:p>
            <a:fld id="{9EAB9BB6-EBAA-4E73-B187-6B238E06E3F4}" type="datetimeFigureOut">
              <a:rPr lang="fr-FR" smtClean="0"/>
              <a:t>21/03/2019</a:t>
            </a:fld>
            <a:endParaRPr lang="fr-FR"/>
          </a:p>
        </p:txBody>
      </p:sp>
      <p:sp>
        <p:nvSpPr>
          <p:cNvPr id="6" name="Espace réservé du pied de page 5">
            <a:extLst>
              <a:ext uri="{FF2B5EF4-FFF2-40B4-BE49-F238E27FC236}">
                <a16:creationId xmlns:a16="http://schemas.microsoft.com/office/drawing/2014/main" id="{2BD71D60-C93F-4F6B-8079-36CDB7B1587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3FEDB28-3271-419F-835C-BDE13B7353A9}"/>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10568393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AF9EA2-69E6-4E53-AAE3-783392864D7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8F76331-A60C-43A1-994E-F1E530734789}"/>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F7CE3E-597D-4A3C-8BD8-5F42D58E52BF}"/>
              </a:ext>
            </a:extLst>
          </p:cNvPr>
          <p:cNvSpPr>
            <a:spLocks noGrp="1"/>
          </p:cNvSpPr>
          <p:nvPr>
            <p:ph type="dt" sz="half" idx="10"/>
          </p:nvPr>
        </p:nvSpPr>
        <p:spPr/>
        <p:txBody>
          <a:bodyPr/>
          <a:lstStyle/>
          <a:p>
            <a:fld id="{9EAB9BB6-EBAA-4E73-B187-6B238E06E3F4}" type="datetimeFigureOut">
              <a:rPr lang="fr-FR" smtClean="0"/>
              <a:t>21/03/2019</a:t>
            </a:fld>
            <a:endParaRPr lang="fr-FR"/>
          </a:p>
        </p:txBody>
      </p:sp>
      <p:sp>
        <p:nvSpPr>
          <p:cNvPr id="5" name="Espace réservé du pied de page 4">
            <a:extLst>
              <a:ext uri="{FF2B5EF4-FFF2-40B4-BE49-F238E27FC236}">
                <a16:creationId xmlns:a16="http://schemas.microsoft.com/office/drawing/2014/main" id="{0F43BBFF-C65C-48D3-8E5B-F1737F9A0E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644086D-CB65-4712-8FDA-716FC4458F84}"/>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1526674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D0B9046-2204-4A1C-A726-A259D17D018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84BED5B-AEDF-4D0B-9381-4F4021564336}"/>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145BD6B-766B-4174-9EC9-9EB586458984}"/>
              </a:ext>
            </a:extLst>
          </p:cNvPr>
          <p:cNvSpPr>
            <a:spLocks noGrp="1"/>
          </p:cNvSpPr>
          <p:nvPr>
            <p:ph type="dt" sz="half" idx="10"/>
          </p:nvPr>
        </p:nvSpPr>
        <p:spPr/>
        <p:txBody>
          <a:bodyPr/>
          <a:lstStyle/>
          <a:p>
            <a:fld id="{9EAB9BB6-EBAA-4E73-B187-6B238E06E3F4}" type="datetimeFigureOut">
              <a:rPr lang="fr-FR" smtClean="0"/>
              <a:t>21/03/2019</a:t>
            </a:fld>
            <a:endParaRPr lang="fr-FR"/>
          </a:p>
        </p:txBody>
      </p:sp>
      <p:sp>
        <p:nvSpPr>
          <p:cNvPr id="5" name="Espace réservé du pied de page 4">
            <a:extLst>
              <a:ext uri="{FF2B5EF4-FFF2-40B4-BE49-F238E27FC236}">
                <a16:creationId xmlns:a16="http://schemas.microsoft.com/office/drawing/2014/main" id="{9C101201-C3A7-4E13-B3DA-7E5A991DEE4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CDD2731-BE61-4C2D-939D-147727B581EA}"/>
              </a:ext>
            </a:extLst>
          </p:cNvPr>
          <p:cNvSpPr>
            <a:spLocks noGrp="1"/>
          </p:cNvSpPr>
          <p:nvPr>
            <p:ph type="sldNum" sz="quarter" idx="12"/>
          </p:nvPr>
        </p:nvSpPr>
        <p:spPr/>
        <p:txBody>
          <a:bodyPr/>
          <a:lstStyle/>
          <a:p>
            <a:fld id="{98671D7C-B247-4D34-ABB2-4F8EFD0F91FA}" type="slidenum">
              <a:rPr lang="fr-FR" smtClean="0"/>
              <a:t>‹N°›</a:t>
            </a:fld>
            <a:endParaRPr lang="fr-FR"/>
          </a:p>
        </p:txBody>
      </p:sp>
    </p:spTree>
    <p:extLst>
      <p:ext uri="{BB962C8B-B14F-4D97-AF65-F5344CB8AC3E}">
        <p14:creationId xmlns:p14="http://schemas.microsoft.com/office/powerpoint/2010/main" val="201400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BD15C-CAD4-46EB-9638-8762B3DAFEA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9C5E5B6-D05F-44C3-82EB-51520BF66B3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CF00178-A887-403E-BF47-432E379DDFD1}"/>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21/03/2019</a:t>
            </a:fld>
            <a:endParaRPr lang="fr-FR"/>
          </a:p>
        </p:txBody>
      </p:sp>
      <p:sp>
        <p:nvSpPr>
          <p:cNvPr id="5" name="Espace réservé du pied de page 4">
            <a:extLst>
              <a:ext uri="{FF2B5EF4-FFF2-40B4-BE49-F238E27FC236}">
                <a16:creationId xmlns:a16="http://schemas.microsoft.com/office/drawing/2014/main" id="{5835D36C-D74C-4606-B4F6-5287D463CDC8}"/>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a:extLst>
              <a:ext uri="{FF2B5EF4-FFF2-40B4-BE49-F238E27FC236}">
                <a16:creationId xmlns:a16="http://schemas.microsoft.com/office/drawing/2014/main" id="{3C9A3784-5C7F-4308-854B-E086C29CAF87}"/>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47698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C224D-DB93-489E-93C9-3D659FB6B104}"/>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1357D-CE89-47FB-8FCC-F64280EB2A49}"/>
              </a:ext>
            </a:extLst>
          </p:cNvPr>
          <p:cNvSpPr>
            <a:spLocks noGrp="1"/>
          </p:cNvSpPr>
          <p:nvPr>
            <p:ph sz="half" idx="1"/>
          </p:nvPr>
        </p:nvSpPr>
        <p:spPr>
          <a:xfrm>
            <a:off x="838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BF25BB3-19D3-4023-A325-A900E3B69366}"/>
              </a:ext>
            </a:extLst>
          </p:cNvPr>
          <p:cNvSpPr>
            <a:spLocks noGrp="1"/>
          </p:cNvSpPr>
          <p:nvPr>
            <p:ph sz="half" idx="2"/>
          </p:nvPr>
        </p:nvSpPr>
        <p:spPr>
          <a:xfrm>
            <a:off x="6172200" y="1825625"/>
            <a:ext cx="5181600" cy="435133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F19C313-6F8B-4AA5-A99A-F0DDFBD0248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21/03/2019</a:t>
            </a:fld>
            <a:endParaRPr lang="fr-FR"/>
          </a:p>
        </p:txBody>
      </p:sp>
      <p:sp>
        <p:nvSpPr>
          <p:cNvPr id="6" name="Espace réservé du pied de page 5">
            <a:extLst>
              <a:ext uri="{FF2B5EF4-FFF2-40B4-BE49-F238E27FC236}">
                <a16:creationId xmlns:a16="http://schemas.microsoft.com/office/drawing/2014/main" id="{18944F60-34FD-4927-B228-319A3E4598BF}"/>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1832ED9B-4432-4115-BC43-51DE5309D283}"/>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55595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7F457B-6FA2-41F1-9B6D-9EC1139DEC9E}"/>
              </a:ext>
            </a:extLst>
          </p:cNvPr>
          <p:cNvSpPr>
            <a:spLocks noGrp="1"/>
          </p:cNvSpPr>
          <p:nvPr>
            <p:ph type="title"/>
          </p:nvPr>
        </p:nvSpPr>
        <p:spPr>
          <a:xfrm>
            <a:off x="839788" y="365125"/>
            <a:ext cx="10515600" cy="1325563"/>
          </a:xfrm>
          <a:prstGeom prst="rect">
            <a:avLst/>
          </a:prstGeom>
        </p:spPr>
        <p:txBody>
          <a:bodyPr/>
          <a:lstStyle/>
          <a:p>
            <a:r>
              <a:rPr lang="fr-FR"/>
              <a:t>Modifiez le style du titre</a:t>
            </a:r>
          </a:p>
        </p:txBody>
      </p:sp>
      <p:sp>
        <p:nvSpPr>
          <p:cNvPr id="3" name="Espace réservé du texte 2">
            <a:extLst>
              <a:ext uri="{FF2B5EF4-FFF2-40B4-BE49-F238E27FC236}">
                <a16:creationId xmlns:a16="http://schemas.microsoft.com/office/drawing/2014/main" id="{4AAC6F36-C3F5-4C23-B119-22B725E4D54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ABF05B72-C4AA-4923-B27B-D427FD4D98FC}"/>
              </a:ext>
            </a:extLst>
          </p:cNvPr>
          <p:cNvSpPr>
            <a:spLocks noGrp="1"/>
          </p:cNvSpPr>
          <p:nvPr>
            <p:ph sz="half" idx="2"/>
          </p:nvPr>
        </p:nvSpPr>
        <p:spPr>
          <a:xfrm>
            <a:off x="839788" y="2505075"/>
            <a:ext cx="5157787"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FAB8672-32D0-4FB7-AD46-4416C6502C7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8FC9BA54-0663-43F9-AED3-692CA03CBAA8}"/>
              </a:ext>
            </a:extLst>
          </p:cNvPr>
          <p:cNvSpPr>
            <a:spLocks noGrp="1"/>
          </p:cNvSpPr>
          <p:nvPr>
            <p:ph sz="quarter" idx="4"/>
          </p:nvPr>
        </p:nvSpPr>
        <p:spPr>
          <a:xfrm>
            <a:off x="6172200" y="2505075"/>
            <a:ext cx="5183188" cy="3684588"/>
          </a:xfrm>
          <a:prstGeom prst="rect">
            <a:avLst/>
          </a:prstGeo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82A2699-3F2A-4635-BE0B-61F15A42949A}"/>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21/03/2019</a:t>
            </a:fld>
            <a:endParaRPr lang="fr-FR"/>
          </a:p>
        </p:txBody>
      </p:sp>
      <p:sp>
        <p:nvSpPr>
          <p:cNvPr id="8" name="Espace réservé du pied de page 7">
            <a:extLst>
              <a:ext uri="{FF2B5EF4-FFF2-40B4-BE49-F238E27FC236}">
                <a16:creationId xmlns:a16="http://schemas.microsoft.com/office/drawing/2014/main" id="{8F112D17-B149-4CB3-8C55-7876BB0A31D3}"/>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a:extLst>
              <a:ext uri="{FF2B5EF4-FFF2-40B4-BE49-F238E27FC236}">
                <a16:creationId xmlns:a16="http://schemas.microsoft.com/office/drawing/2014/main" id="{FC51BF39-B18C-47E5-AD9C-1B19FB650A7B}"/>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32525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4843F-6146-485E-AB7E-79736E9F8A3E}"/>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
        <p:nvSpPr>
          <p:cNvPr id="3" name="Espace réservé de la date 2">
            <a:extLst>
              <a:ext uri="{FF2B5EF4-FFF2-40B4-BE49-F238E27FC236}">
                <a16:creationId xmlns:a16="http://schemas.microsoft.com/office/drawing/2014/main" id="{4871B3AB-6E05-4DB2-BBE5-E644DDCDC988}"/>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21/03/2019</a:t>
            </a:fld>
            <a:endParaRPr lang="fr-FR"/>
          </a:p>
        </p:txBody>
      </p:sp>
      <p:sp>
        <p:nvSpPr>
          <p:cNvPr id="4" name="Espace réservé du pied de page 3">
            <a:extLst>
              <a:ext uri="{FF2B5EF4-FFF2-40B4-BE49-F238E27FC236}">
                <a16:creationId xmlns:a16="http://schemas.microsoft.com/office/drawing/2014/main" id="{8DFF83C7-3949-4277-AAFF-02BB46DE2DB2}"/>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a:extLst>
              <a:ext uri="{FF2B5EF4-FFF2-40B4-BE49-F238E27FC236}">
                <a16:creationId xmlns:a16="http://schemas.microsoft.com/office/drawing/2014/main" id="{1ACD12AC-71FE-4EB7-B036-52FE38045CD0}"/>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906734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59F56D1-622D-4010-9B41-009BC131CB5C}"/>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21/03/2019</a:t>
            </a:fld>
            <a:endParaRPr lang="fr-FR"/>
          </a:p>
        </p:txBody>
      </p:sp>
      <p:sp>
        <p:nvSpPr>
          <p:cNvPr id="3" name="Espace réservé du pied de page 2">
            <a:extLst>
              <a:ext uri="{FF2B5EF4-FFF2-40B4-BE49-F238E27FC236}">
                <a16:creationId xmlns:a16="http://schemas.microsoft.com/office/drawing/2014/main" id="{556ED853-D354-476D-A8A9-92F994817B94}"/>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a:extLst>
              <a:ext uri="{FF2B5EF4-FFF2-40B4-BE49-F238E27FC236}">
                <a16:creationId xmlns:a16="http://schemas.microsoft.com/office/drawing/2014/main" id="{14AE6EFC-9F60-4BFE-AFC6-E2ABC499A0B0}"/>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164197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D00996-A64C-4797-882B-6B6961BE1A3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B1ABC89-7426-404E-BADD-239BCA7579D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B692066-AC61-41F7-B3C5-E9B93BB83DC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1F1F4DB-BD09-4C62-903D-06530659D3C4}"/>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21/03/2019</a:t>
            </a:fld>
            <a:endParaRPr lang="fr-FR"/>
          </a:p>
        </p:txBody>
      </p:sp>
      <p:sp>
        <p:nvSpPr>
          <p:cNvPr id="6" name="Espace réservé du pied de page 5">
            <a:extLst>
              <a:ext uri="{FF2B5EF4-FFF2-40B4-BE49-F238E27FC236}">
                <a16:creationId xmlns:a16="http://schemas.microsoft.com/office/drawing/2014/main" id="{2E93B2B5-A13B-489F-B3D9-5E00F07D50B0}"/>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5F546F76-CEB4-4EE4-B07B-6D813FF64059}"/>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261992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F811C1-B0F5-436B-AF3D-A917900FD4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99BA6D7-8832-472B-BE11-ABDB0802AF1B}"/>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B274F92-3BB8-4CE9-B0F5-319E33AE817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C62A423-986A-43C8-94EA-3CDCB2B0DDCD}"/>
              </a:ext>
            </a:extLst>
          </p:cNvPr>
          <p:cNvSpPr>
            <a:spLocks noGrp="1"/>
          </p:cNvSpPr>
          <p:nvPr>
            <p:ph type="dt" sz="half" idx="10"/>
          </p:nvPr>
        </p:nvSpPr>
        <p:spPr>
          <a:xfrm>
            <a:off x="838200" y="6356350"/>
            <a:ext cx="2743200" cy="365125"/>
          </a:xfrm>
          <a:prstGeom prst="rect">
            <a:avLst/>
          </a:prstGeom>
        </p:spPr>
        <p:txBody>
          <a:bodyPr/>
          <a:lstStyle/>
          <a:p>
            <a:fld id="{4E970B69-0343-412C-B4C0-BDCB86503D8C}" type="datetimeFigureOut">
              <a:rPr lang="fr-FR" smtClean="0"/>
              <a:t>21/03/2019</a:t>
            </a:fld>
            <a:endParaRPr lang="fr-FR"/>
          </a:p>
        </p:txBody>
      </p:sp>
      <p:sp>
        <p:nvSpPr>
          <p:cNvPr id="6" name="Espace réservé du pied de page 5">
            <a:extLst>
              <a:ext uri="{FF2B5EF4-FFF2-40B4-BE49-F238E27FC236}">
                <a16:creationId xmlns:a16="http://schemas.microsoft.com/office/drawing/2014/main" id="{B0EE6889-7B1D-459A-8118-4DF571B21E37}"/>
              </a:ext>
            </a:extLst>
          </p:cNvPr>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a:extLst>
              <a:ext uri="{FF2B5EF4-FFF2-40B4-BE49-F238E27FC236}">
                <a16:creationId xmlns:a16="http://schemas.microsoft.com/office/drawing/2014/main" id="{BE34F4D8-DFA8-43AE-918B-2C23ACF92A46}"/>
              </a:ext>
            </a:extLst>
          </p:cNvPr>
          <p:cNvSpPr>
            <a:spLocks noGrp="1"/>
          </p:cNvSpPr>
          <p:nvPr>
            <p:ph type="sldNum" sz="quarter" idx="12"/>
          </p:nvPr>
        </p:nvSpPr>
        <p:spPr/>
        <p:txBody>
          <a:bodyPr/>
          <a:lstStyle/>
          <a:p>
            <a:fld id="{686433C3-2315-4262-A8DC-8A2428EACC4F}" type="slidenum">
              <a:rPr lang="fr-FR" smtClean="0"/>
              <a:t>‹N°›</a:t>
            </a:fld>
            <a:endParaRPr lang="fr-FR"/>
          </a:p>
        </p:txBody>
      </p:sp>
    </p:spTree>
    <p:extLst>
      <p:ext uri="{BB962C8B-B14F-4D97-AF65-F5344CB8AC3E}">
        <p14:creationId xmlns:p14="http://schemas.microsoft.com/office/powerpoint/2010/main" val="4066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36CF25FB-67BD-48A0-9830-510E82925C72}"/>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433C3-2315-4262-A8DC-8A2428EACC4F}" type="slidenum">
              <a:rPr lang="fr-FR" smtClean="0"/>
              <a:t>‹N°›</a:t>
            </a:fld>
            <a:endParaRPr lang="fr-FR"/>
          </a:p>
        </p:txBody>
      </p:sp>
      <p:sp>
        <p:nvSpPr>
          <p:cNvPr id="7" name="Rectangle 6">
            <a:extLst>
              <a:ext uri="{FF2B5EF4-FFF2-40B4-BE49-F238E27FC236}">
                <a16:creationId xmlns:a16="http://schemas.microsoft.com/office/drawing/2014/main" id="{386DB742-FC81-48B9-AB94-4749FCA19E6F}"/>
              </a:ext>
            </a:extLst>
          </p:cNvPr>
          <p:cNvSpPr/>
          <p:nvPr userDrawn="1"/>
        </p:nvSpPr>
        <p:spPr>
          <a:xfrm>
            <a:off x="0" y="0"/>
            <a:ext cx="2576945"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24E03E7B-3BEF-485D-9206-949AC904B368}"/>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12" name="ZoneTexte 11">
            <a:extLst>
              <a:ext uri="{FF2B5EF4-FFF2-40B4-BE49-F238E27FC236}">
                <a16:creationId xmlns:a16="http://schemas.microsoft.com/office/drawing/2014/main" id="{D73181FB-FFDA-466D-A9C1-86519AB5AEED}"/>
              </a:ext>
            </a:extLst>
          </p:cNvPr>
          <p:cNvSpPr txBox="1"/>
          <p:nvPr userDrawn="1"/>
        </p:nvSpPr>
        <p:spPr>
          <a:xfrm>
            <a:off x="0" y="0"/>
            <a:ext cx="2576945" cy="954107"/>
          </a:xfrm>
          <a:prstGeom prst="rect">
            <a:avLst/>
          </a:prstGeom>
          <a:noFill/>
        </p:spPr>
        <p:txBody>
          <a:bodyPr wrap="square" rtlCol="0">
            <a:spAutoFit/>
          </a:bodyPr>
          <a:lstStyle/>
          <a:p>
            <a:pPr algn="ctr"/>
            <a:r>
              <a:rPr lang="fr-FR" sz="2000" b="1" dirty="0">
                <a:latin typeface="Cambria" panose="02040503050406030204" pitchFamily="18" charset="0"/>
              </a:rPr>
              <a:t>Plan de cours</a:t>
            </a:r>
          </a:p>
          <a:p>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p:txBody>
      </p:sp>
    </p:spTree>
    <p:extLst>
      <p:ext uri="{BB962C8B-B14F-4D97-AF65-F5344CB8AC3E}">
        <p14:creationId xmlns:p14="http://schemas.microsoft.com/office/powerpoint/2010/main" val="113514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36CF25FB-67BD-48A0-9830-510E82925C72}"/>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433C3-2315-4262-A8DC-8A2428EACC4F}" type="slidenum">
              <a:rPr lang="fr-FR" smtClean="0"/>
              <a:t>‹N°›</a:t>
            </a:fld>
            <a:endParaRPr lang="fr-FR"/>
          </a:p>
        </p:txBody>
      </p:sp>
      <p:sp>
        <p:nvSpPr>
          <p:cNvPr id="7" name="Rectangle 6">
            <a:extLst>
              <a:ext uri="{FF2B5EF4-FFF2-40B4-BE49-F238E27FC236}">
                <a16:creationId xmlns:a16="http://schemas.microsoft.com/office/drawing/2014/main" id="{386DB742-FC81-48B9-AB94-4749FCA19E6F}"/>
              </a:ext>
            </a:extLst>
          </p:cNvPr>
          <p:cNvSpPr/>
          <p:nvPr userDrawn="1"/>
        </p:nvSpPr>
        <p:spPr>
          <a:xfrm>
            <a:off x="1" y="0"/>
            <a:ext cx="1778558"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24E03E7B-3BEF-485D-9206-949AC904B368}"/>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12" name="ZoneTexte 11">
            <a:extLst>
              <a:ext uri="{FF2B5EF4-FFF2-40B4-BE49-F238E27FC236}">
                <a16:creationId xmlns:a16="http://schemas.microsoft.com/office/drawing/2014/main" id="{D73181FB-FFDA-466D-A9C1-86519AB5AEED}"/>
              </a:ext>
            </a:extLst>
          </p:cNvPr>
          <p:cNvSpPr txBox="1"/>
          <p:nvPr userDrawn="1"/>
        </p:nvSpPr>
        <p:spPr>
          <a:xfrm>
            <a:off x="1" y="0"/>
            <a:ext cx="1778558" cy="7325082"/>
          </a:xfrm>
          <a:prstGeom prst="rect">
            <a:avLst/>
          </a:prstGeom>
          <a:noFill/>
        </p:spPr>
        <p:txBody>
          <a:bodyPr wrap="square" rtlCol="0">
            <a:spAutoFit/>
          </a:bodyPr>
          <a:lstStyle/>
          <a:p>
            <a:pPr algn="ctr"/>
            <a:r>
              <a:rPr lang="fr-FR" sz="2000" b="1" dirty="0">
                <a:latin typeface="Cambria" panose="02040503050406030204" pitchFamily="18" charset="0"/>
              </a:rPr>
              <a:t>Plan de cours</a:t>
            </a:r>
          </a:p>
          <a:p>
            <a:endParaRPr lang="fr-FR" dirty="0">
              <a:latin typeface="Cambria" panose="02040503050406030204" pitchFamily="18" charset="0"/>
            </a:endParaRPr>
          </a:p>
          <a:p>
            <a:endParaRPr lang="fr-FR" dirty="0">
              <a:latin typeface="Cambria" panose="02040503050406030204" pitchFamily="18" charset="0"/>
            </a:endParaRPr>
          </a:p>
          <a:p>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Passage de props</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State &amp; Event</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err="1">
                <a:latin typeface="Cambria" panose="02040503050406030204" pitchFamily="18" charset="0"/>
              </a:rPr>
              <a:t>Redux</a:t>
            </a:r>
            <a:r>
              <a:rPr lang="fr-FR" dirty="0">
                <a:latin typeface="Cambria" panose="02040503050406030204" pitchFamily="18" charset="0"/>
              </a:rPr>
              <a:t> –</a:t>
            </a:r>
            <a:br>
              <a:rPr lang="fr-FR" dirty="0">
                <a:latin typeface="Cambria" panose="02040503050406030204" pitchFamily="18" charset="0"/>
              </a:rPr>
            </a:br>
            <a:r>
              <a:rPr lang="fr-FR" dirty="0">
                <a:latin typeface="Cambria" panose="02040503050406030204" pitchFamily="18" charset="0"/>
              </a:rPr>
              <a:t>Container</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err="1">
                <a:latin typeface="Cambria" panose="02040503050406030204" pitchFamily="18" charset="0"/>
              </a:rPr>
              <a:t>Redux</a:t>
            </a:r>
            <a:r>
              <a:rPr lang="fr-FR" dirty="0">
                <a:latin typeface="Cambria" panose="02040503050406030204" pitchFamily="18" charset="0"/>
              </a:rPr>
              <a:t> –</a:t>
            </a:r>
            <a:br>
              <a:rPr lang="fr-FR" dirty="0">
                <a:latin typeface="Cambria" panose="02040503050406030204" pitchFamily="18" charset="0"/>
              </a:rPr>
            </a:br>
            <a:r>
              <a:rPr lang="fr-FR" dirty="0">
                <a:latin typeface="Cambria" panose="02040503050406030204" pitchFamily="18" charset="0"/>
              </a:rPr>
              <a:t>Reducer</a:t>
            </a: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fr-FR" dirty="0" err="1">
                <a:latin typeface="Cambria" panose="02040503050406030204" pitchFamily="18" charset="0"/>
              </a:rPr>
              <a:t>Redux</a:t>
            </a:r>
            <a:r>
              <a:rPr lang="fr-FR" dirty="0">
                <a:latin typeface="Cambria" panose="02040503050406030204" pitchFamily="18" charset="0"/>
              </a:rPr>
              <a:t> –</a:t>
            </a:r>
            <a:br>
              <a:rPr lang="fr-FR" dirty="0">
                <a:latin typeface="Cambria" panose="02040503050406030204" pitchFamily="18" charset="0"/>
              </a:rPr>
            </a:br>
            <a:r>
              <a:rPr lang="fr-FR" dirty="0">
                <a:latin typeface="Cambria" panose="02040503050406030204" pitchFamily="18" charset="0"/>
              </a:rPr>
              <a:t>Action</a:t>
            </a:r>
          </a:p>
          <a:p>
            <a:pPr marL="285750" indent="-285750">
              <a:buFont typeface="Wingdings" panose="05000000000000000000" pitchFamily="2" charset="2"/>
              <a:buChar char="q"/>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p:txBody>
      </p:sp>
    </p:spTree>
    <p:extLst>
      <p:ext uri="{BB962C8B-B14F-4D97-AF65-F5344CB8AC3E}">
        <p14:creationId xmlns:p14="http://schemas.microsoft.com/office/powerpoint/2010/main" val="3214647677"/>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79926E4-C511-4777-A929-D3E6B6A2D5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4DDB489B-E56D-438B-B35A-01B39F6D3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01C3FEF5-2498-4428-8FD6-FBB6C8C30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B9BB6-EBAA-4E73-B187-6B238E06E3F4}" type="datetimeFigureOut">
              <a:rPr lang="fr-FR" smtClean="0"/>
              <a:t>21/03/2019</a:t>
            </a:fld>
            <a:endParaRPr lang="fr-FR"/>
          </a:p>
        </p:txBody>
      </p:sp>
      <p:sp>
        <p:nvSpPr>
          <p:cNvPr id="5" name="Espace réservé du pied de page 4">
            <a:extLst>
              <a:ext uri="{FF2B5EF4-FFF2-40B4-BE49-F238E27FC236}">
                <a16:creationId xmlns:a16="http://schemas.microsoft.com/office/drawing/2014/main" id="{0E687299-AF62-4675-89B3-9D03CC31A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7BB9D8B-342C-4A1F-88D0-74720F7350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71D7C-B247-4D34-ABB2-4F8EFD0F91FA}" type="slidenum">
              <a:rPr lang="fr-FR" smtClean="0"/>
              <a:t>‹N°›</a:t>
            </a:fld>
            <a:endParaRPr lang="fr-FR"/>
          </a:p>
        </p:txBody>
      </p:sp>
      <p:sp>
        <p:nvSpPr>
          <p:cNvPr id="7" name="Rectangle 6">
            <a:extLst>
              <a:ext uri="{FF2B5EF4-FFF2-40B4-BE49-F238E27FC236}">
                <a16:creationId xmlns:a16="http://schemas.microsoft.com/office/drawing/2014/main" id="{FAD0F19F-D47A-4A0E-817D-89FE6C8F681B}"/>
              </a:ext>
            </a:extLst>
          </p:cNvPr>
          <p:cNvSpPr/>
          <p:nvPr userDrawn="1"/>
        </p:nvSpPr>
        <p:spPr>
          <a:xfrm>
            <a:off x="1" y="0"/>
            <a:ext cx="1778558"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8BB6FA4F-EFF1-4ED5-9DA8-8DC018F7896B}"/>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9" name="Rectangle 8">
            <a:extLst>
              <a:ext uri="{FF2B5EF4-FFF2-40B4-BE49-F238E27FC236}">
                <a16:creationId xmlns:a16="http://schemas.microsoft.com/office/drawing/2014/main" id="{FFE73593-E614-4B34-AA45-A6F2DA5718DC}"/>
              </a:ext>
            </a:extLst>
          </p:cNvPr>
          <p:cNvSpPr/>
          <p:nvPr userDrawn="1"/>
        </p:nvSpPr>
        <p:spPr>
          <a:xfrm>
            <a:off x="1" y="0"/>
            <a:ext cx="1778558"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CED38ACD-E61D-45BA-9E06-B201566BD0BF}"/>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11" name="ZoneTexte 10">
            <a:extLst>
              <a:ext uri="{FF2B5EF4-FFF2-40B4-BE49-F238E27FC236}">
                <a16:creationId xmlns:a16="http://schemas.microsoft.com/office/drawing/2014/main" id="{0381F969-0FC1-4FAC-BF7F-4F2E22EB9271}"/>
              </a:ext>
            </a:extLst>
          </p:cNvPr>
          <p:cNvSpPr txBox="1"/>
          <p:nvPr userDrawn="1"/>
        </p:nvSpPr>
        <p:spPr>
          <a:xfrm>
            <a:off x="0" y="0"/>
            <a:ext cx="1889090" cy="5663089"/>
          </a:xfrm>
          <a:prstGeom prst="rect">
            <a:avLst/>
          </a:prstGeom>
          <a:noFill/>
        </p:spPr>
        <p:txBody>
          <a:bodyPr wrap="square" rtlCol="0">
            <a:spAutoFit/>
          </a:bodyPr>
          <a:lstStyle/>
          <a:p>
            <a:pPr algn="ctr"/>
            <a:r>
              <a:rPr lang="fr-FR" sz="2000" b="1" dirty="0">
                <a:latin typeface="Cambria" panose="02040503050406030204" pitchFamily="18" charset="0"/>
              </a:rPr>
              <a:t>Plan de cours</a:t>
            </a:r>
          </a:p>
          <a:p>
            <a:pPr algn="l"/>
            <a:endParaRPr lang="fr-FR" dirty="0"/>
          </a:p>
          <a:p>
            <a:pPr algn="l"/>
            <a:endParaRPr lang="fr-FR" dirty="0"/>
          </a:p>
          <a:p>
            <a:pPr marL="285750" indent="-285750" algn="l">
              <a:buFont typeface="Wingdings" panose="05000000000000000000" pitchFamily="2" charset="2"/>
              <a:buChar char="q"/>
            </a:pPr>
            <a:r>
              <a:rPr lang="fr-FR" dirty="0"/>
              <a:t>Récap</a:t>
            </a:r>
            <a:endParaRPr lang="fr-FR" sz="1800" kern="1200" dirty="0">
              <a:solidFill>
                <a:schemeClr val="tx1"/>
              </a:solidFill>
              <a:latin typeface="+mn-lt"/>
              <a:ea typeface="+mn-ea"/>
              <a:cs typeface="+mn-cs"/>
            </a:endParaRPr>
          </a:p>
          <a:p>
            <a:pPr marL="285750" indent="-285750" algn="l">
              <a:buFont typeface="Wingdings" panose="05000000000000000000" pitchFamily="2" charset="2"/>
              <a:buChar char="q"/>
            </a:pPr>
            <a:endParaRPr lang="fr-FR" sz="1800" kern="1200" dirty="0">
              <a:solidFill>
                <a:schemeClr val="tx1"/>
              </a:solidFill>
              <a:latin typeface="+mn-lt"/>
              <a:ea typeface="+mn-ea"/>
              <a:cs typeface="+mn-cs"/>
            </a:endParaRPr>
          </a:p>
          <a:p>
            <a:pPr marL="285750" indent="-285750" algn="l">
              <a:buFont typeface="Wingdings" panose="05000000000000000000" pitchFamily="2" charset="2"/>
              <a:buChar char="q"/>
            </a:pPr>
            <a:endParaRPr lang="fr-FR" sz="1800" kern="1200" dirty="0">
              <a:solidFill>
                <a:schemeClr val="tx1"/>
              </a:solidFill>
              <a:latin typeface="+mn-lt"/>
              <a:ea typeface="+mn-ea"/>
              <a:cs typeface="+mn-cs"/>
            </a:endParaRPr>
          </a:p>
          <a:p>
            <a:pPr marL="285750" indent="-285750" algn="l">
              <a:buFont typeface="Wingdings" panose="05000000000000000000" pitchFamily="2" charset="2"/>
              <a:buChar char="q"/>
            </a:pPr>
            <a:r>
              <a:rPr lang="fr-FR" sz="1800" kern="1200" dirty="0">
                <a:solidFill>
                  <a:schemeClr val="tx1"/>
                </a:solidFill>
                <a:latin typeface="+mn-lt"/>
                <a:ea typeface="+mn-ea"/>
                <a:cs typeface="+mn-cs"/>
              </a:rPr>
              <a:t>Intro </a:t>
            </a:r>
            <a:r>
              <a:rPr lang="fr-FR" sz="1800" kern="1200" dirty="0" err="1">
                <a:solidFill>
                  <a:schemeClr val="tx1"/>
                </a:solidFill>
                <a:latin typeface="+mn-lt"/>
                <a:ea typeface="+mn-ea"/>
                <a:cs typeface="+mn-cs"/>
              </a:rPr>
              <a:t>Rédux</a:t>
            </a:r>
            <a:endParaRPr lang="fr-FR" sz="1800" kern="1200" dirty="0">
              <a:solidFill>
                <a:schemeClr val="tx1"/>
              </a:solidFill>
              <a:latin typeface="+mn-lt"/>
              <a:ea typeface="+mn-ea"/>
              <a:cs typeface="+mn-cs"/>
            </a:endParaRPr>
          </a:p>
          <a:p>
            <a:pPr marL="285750" indent="-285750" algn="l">
              <a:buFont typeface="Wingdings" panose="05000000000000000000" pitchFamily="2" charset="2"/>
              <a:buChar char="q"/>
            </a:pPr>
            <a:endParaRPr lang="fr-FR" sz="1800" kern="1200" dirty="0">
              <a:solidFill>
                <a:schemeClr val="tx1"/>
              </a:solidFill>
              <a:latin typeface="+mn-lt"/>
              <a:ea typeface="+mn-ea"/>
              <a:cs typeface="+mn-cs"/>
            </a:endParaRPr>
          </a:p>
          <a:p>
            <a:pPr marL="285750" indent="-285750" algn="l">
              <a:buFont typeface="Wingdings" panose="05000000000000000000" pitchFamily="2" charset="2"/>
              <a:buChar char="q"/>
            </a:pPr>
            <a:endParaRPr lang="fr-FR" sz="1800" kern="1200" dirty="0">
              <a:solidFill>
                <a:schemeClr val="tx1"/>
              </a:solidFill>
              <a:latin typeface="+mn-lt"/>
              <a:ea typeface="+mn-ea"/>
              <a:cs typeface="+mn-cs"/>
            </a:endParaRPr>
          </a:p>
          <a:p>
            <a:pPr marL="285750" indent="-285750" algn="l">
              <a:buFont typeface="Wingdings" panose="05000000000000000000" pitchFamily="2" charset="2"/>
              <a:buChar char="q"/>
            </a:pPr>
            <a:r>
              <a:rPr lang="fr-FR" sz="1800" kern="1200" dirty="0">
                <a:solidFill>
                  <a:schemeClr val="tx1"/>
                </a:solidFill>
                <a:latin typeface="+mn-lt"/>
                <a:ea typeface="+mn-ea"/>
                <a:cs typeface="+mn-cs"/>
              </a:rPr>
              <a:t>Parcours State</a:t>
            </a:r>
          </a:p>
          <a:p>
            <a:pPr marL="285750" indent="-285750" algn="l">
              <a:buFont typeface="Wingdings" panose="05000000000000000000" pitchFamily="2" charset="2"/>
              <a:buChar char="q"/>
            </a:pPr>
            <a:endParaRPr lang="fr-FR" sz="1800" kern="1200" dirty="0">
              <a:solidFill>
                <a:schemeClr val="tx1"/>
              </a:solidFill>
              <a:latin typeface="+mn-lt"/>
              <a:ea typeface="+mn-ea"/>
              <a:cs typeface="+mn-cs"/>
            </a:endParaRPr>
          </a:p>
          <a:p>
            <a:pPr marL="285750" indent="-285750" algn="l">
              <a:buFont typeface="Wingdings" panose="05000000000000000000" pitchFamily="2" charset="2"/>
              <a:buChar char="q"/>
            </a:pPr>
            <a:endParaRPr lang="fr-FR" sz="1800" kern="1200" dirty="0">
              <a:solidFill>
                <a:schemeClr val="tx1"/>
              </a:solidFill>
              <a:latin typeface="+mn-lt"/>
              <a:ea typeface="+mn-ea"/>
              <a:cs typeface="+mn-cs"/>
            </a:endParaRPr>
          </a:p>
          <a:p>
            <a:pPr marL="285750" indent="-285750" algn="l">
              <a:buFont typeface="Wingdings" panose="05000000000000000000" pitchFamily="2" charset="2"/>
              <a:buChar char="q"/>
            </a:pPr>
            <a:r>
              <a:rPr lang="fr-FR" sz="1800" kern="1200" dirty="0" err="1">
                <a:solidFill>
                  <a:schemeClr val="tx1"/>
                </a:solidFill>
                <a:latin typeface="+mn-lt"/>
                <a:ea typeface="+mn-ea"/>
                <a:cs typeface="+mn-cs"/>
              </a:rPr>
              <a:t>CreateStore</a:t>
            </a:r>
            <a:endParaRPr lang="fr-FR" sz="1800" kern="1200" dirty="0">
              <a:solidFill>
                <a:schemeClr val="tx1"/>
              </a:solidFill>
              <a:latin typeface="+mn-lt"/>
              <a:ea typeface="+mn-ea"/>
              <a:cs typeface="+mn-cs"/>
            </a:endParaRPr>
          </a:p>
          <a:p>
            <a:pPr marL="285750" indent="-285750" algn="l">
              <a:buFont typeface="Wingdings" panose="05000000000000000000" pitchFamily="2" charset="2"/>
              <a:buChar char="q"/>
            </a:pPr>
            <a:endParaRPr lang="fr-FR" sz="1800" kern="1200" dirty="0">
              <a:solidFill>
                <a:schemeClr val="tx1"/>
              </a:solidFill>
              <a:latin typeface="+mn-lt"/>
              <a:ea typeface="+mn-ea"/>
              <a:cs typeface="+mn-cs"/>
            </a:endParaRPr>
          </a:p>
          <a:p>
            <a:pPr marL="285750" indent="-285750" algn="l">
              <a:buFont typeface="Wingdings" panose="05000000000000000000" pitchFamily="2" charset="2"/>
              <a:buChar char="q"/>
            </a:pPr>
            <a:endParaRPr lang="fr-FR" sz="1800" kern="1200" dirty="0">
              <a:solidFill>
                <a:schemeClr val="tx1"/>
              </a:solidFill>
              <a:latin typeface="+mn-lt"/>
              <a:ea typeface="+mn-ea"/>
              <a:cs typeface="+mn-cs"/>
            </a:endParaRPr>
          </a:p>
          <a:p>
            <a:pPr marL="285750" indent="-285750" algn="l">
              <a:buFont typeface="Wingdings" panose="05000000000000000000" pitchFamily="2" charset="2"/>
              <a:buChar char="q"/>
            </a:pPr>
            <a:r>
              <a:rPr lang="fr-FR" sz="1800" kern="1200" dirty="0" err="1">
                <a:solidFill>
                  <a:schemeClr val="tx1"/>
                </a:solidFill>
                <a:latin typeface="+mn-lt"/>
                <a:ea typeface="+mn-ea"/>
                <a:cs typeface="+mn-cs"/>
              </a:rPr>
              <a:t>LiveCode</a:t>
            </a:r>
            <a:r>
              <a:rPr lang="fr-FR" sz="1800" kern="1200" dirty="0">
                <a:solidFill>
                  <a:schemeClr val="tx1"/>
                </a:solidFill>
                <a:latin typeface="+mn-lt"/>
                <a:ea typeface="+mn-ea"/>
                <a:cs typeface="+mn-cs"/>
              </a:rPr>
              <a:t> </a:t>
            </a:r>
            <a:r>
              <a:rPr lang="fr-FR" sz="1800" kern="1200" dirty="0" err="1">
                <a:solidFill>
                  <a:schemeClr val="tx1"/>
                </a:solidFill>
                <a:latin typeface="+mn-lt"/>
                <a:ea typeface="+mn-ea"/>
                <a:cs typeface="+mn-cs"/>
              </a:rPr>
              <a:t>Redux</a:t>
            </a:r>
            <a:r>
              <a:rPr lang="fr-FR" sz="1800" kern="1200" dirty="0">
                <a:solidFill>
                  <a:schemeClr val="tx1"/>
                </a:solidFill>
                <a:latin typeface="+mn-lt"/>
                <a:ea typeface="+mn-ea"/>
                <a:cs typeface="+mn-cs"/>
              </a:rPr>
              <a:t> </a:t>
            </a:r>
            <a:r>
              <a:rPr lang="fr-FR" sz="1800" kern="1200" dirty="0" err="1">
                <a:solidFill>
                  <a:schemeClr val="tx1"/>
                </a:solidFill>
                <a:latin typeface="+mn-lt"/>
                <a:ea typeface="+mn-ea"/>
                <a:cs typeface="+mn-cs"/>
              </a:rPr>
              <a:t>Todolist</a:t>
            </a:r>
            <a:r>
              <a:rPr lang="fr-FR" sz="1800" kern="1200" dirty="0">
                <a:solidFill>
                  <a:schemeClr val="tx1"/>
                </a:solidFill>
                <a:latin typeface="+mn-lt"/>
                <a:ea typeface="+mn-ea"/>
                <a:cs typeface="+mn-cs"/>
              </a:rPr>
              <a:t> simple</a:t>
            </a:r>
          </a:p>
          <a:p>
            <a:pPr marL="0" indent="0">
              <a:buFont typeface="Wingdings" panose="05000000000000000000" pitchFamily="2" charset="2"/>
              <a:buNone/>
            </a:pPr>
            <a:endParaRPr lang="fr-FR" sz="1800" kern="1200" dirty="0">
              <a:solidFill>
                <a:schemeClr val="tx1"/>
              </a:solidFill>
              <a:latin typeface="+mn-lt"/>
              <a:ea typeface="+mn-ea"/>
              <a:cs typeface="+mn-cs"/>
            </a:endParaRPr>
          </a:p>
          <a:p>
            <a:pPr marL="285750" indent="-285750">
              <a:buFont typeface="Wingdings" panose="05000000000000000000" pitchFamily="2" charset="2"/>
              <a:buChar char="q"/>
            </a:pPr>
            <a:endParaRPr lang="fr-FR" dirty="0">
              <a:latin typeface="Cambria" panose="02040503050406030204" pitchFamily="18" charset="0"/>
            </a:endParaRPr>
          </a:p>
        </p:txBody>
      </p:sp>
    </p:spTree>
    <p:extLst>
      <p:ext uri="{BB962C8B-B14F-4D97-AF65-F5344CB8AC3E}">
        <p14:creationId xmlns:p14="http://schemas.microsoft.com/office/powerpoint/2010/main" val="9968038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36CF25FB-67BD-48A0-9830-510E82925C72}"/>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433C3-2315-4262-A8DC-8A2428EACC4F}" type="slidenum">
              <a:rPr lang="fr-FR" smtClean="0"/>
              <a:t>‹N°›</a:t>
            </a:fld>
            <a:endParaRPr lang="fr-FR"/>
          </a:p>
        </p:txBody>
      </p:sp>
      <p:sp>
        <p:nvSpPr>
          <p:cNvPr id="7" name="Rectangle 6">
            <a:extLst>
              <a:ext uri="{FF2B5EF4-FFF2-40B4-BE49-F238E27FC236}">
                <a16:creationId xmlns:a16="http://schemas.microsoft.com/office/drawing/2014/main" id="{386DB742-FC81-48B9-AB94-4749FCA19E6F}"/>
              </a:ext>
            </a:extLst>
          </p:cNvPr>
          <p:cNvSpPr/>
          <p:nvPr userDrawn="1"/>
        </p:nvSpPr>
        <p:spPr>
          <a:xfrm>
            <a:off x="1" y="0"/>
            <a:ext cx="1778558" cy="6858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24E03E7B-3BEF-485D-9206-949AC904B368}"/>
              </a:ext>
            </a:extLst>
          </p:cNvPr>
          <p:cNvSpPr txBox="1"/>
          <p:nvPr userDrawn="1"/>
        </p:nvSpPr>
        <p:spPr>
          <a:xfrm>
            <a:off x="0" y="0"/>
            <a:ext cx="2576945" cy="646331"/>
          </a:xfrm>
          <a:prstGeom prst="rect">
            <a:avLst/>
          </a:prstGeom>
          <a:noFill/>
        </p:spPr>
        <p:txBody>
          <a:bodyPr wrap="square" rtlCol="0">
            <a:spAutoFit/>
          </a:bodyPr>
          <a:lstStyle/>
          <a:p>
            <a:endParaRPr lang="fr-FR" dirty="0"/>
          </a:p>
          <a:p>
            <a:endParaRPr lang="fr-FR" dirty="0"/>
          </a:p>
        </p:txBody>
      </p:sp>
      <p:sp>
        <p:nvSpPr>
          <p:cNvPr id="12" name="ZoneTexte 11">
            <a:extLst>
              <a:ext uri="{FF2B5EF4-FFF2-40B4-BE49-F238E27FC236}">
                <a16:creationId xmlns:a16="http://schemas.microsoft.com/office/drawing/2014/main" id="{D73181FB-FFDA-466D-A9C1-86519AB5AEED}"/>
              </a:ext>
            </a:extLst>
          </p:cNvPr>
          <p:cNvSpPr txBox="1"/>
          <p:nvPr userDrawn="1"/>
        </p:nvSpPr>
        <p:spPr>
          <a:xfrm>
            <a:off x="1" y="0"/>
            <a:ext cx="1778558" cy="7325082"/>
          </a:xfrm>
          <a:prstGeom prst="rect">
            <a:avLst/>
          </a:prstGeom>
          <a:noFill/>
        </p:spPr>
        <p:txBody>
          <a:bodyPr wrap="square" rtlCol="0">
            <a:spAutoFit/>
          </a:bodyPr>
          <a:lstStyle/>
          <a:p>
            <a:pPr algn="ctr"/>
            <a:r>
              <a:rPr lang="fr-FR" sz="2000" b="1" dirty="0">
                <a:latin typeface="Cambria" panose="02040503050406030204" pitchFamily="18" charset="0"/>
              </a:rPr>
              <a:t>Plan de cours</a:t>
            </a:r>
          </a:p>
          <a:p>
            <a:endParaRPr lang="fr-FR" dirty="0">
              <a:latin typeface="Cambria" panose="02040503050406030204" pitchFamily="18" charset="0"/>
            </a:endParaRPr>
          </a:p>
          <a:p>
            <a:endParaRPr lang="fr-FR" dirty="0">
              <a:latin typeface="Cambria" panose="02040503050406030204" pitchFamily="18" charset="0"/>
            </a:endParaRPr>
          </a:p>
          <a:p>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Passage de props</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a:latin typeface="Cambria" panose="02040503050406030204" pitchFamily="18" charset="0"/>
              </a:rPr>
              <a:t>State &amp; Event</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err="1">
                <a:latin typeface="Cambria" panose="02040503050406030204" pitchFamily="18" charset="0"/>
              </a:rPr>
              <a:t>Redux</a:t>
            </a:r>
            <a:r>
              <a:rPr lang="fr-FR" dirty="0">
                <a:latin typeface="Cambria" panose="02040503050406030204" pitchFamily="18" charset="0"/>
              </a:rPr>
              <a:t> –</a:t>
            </a:r>
            <a:br>
              <a:rPr lang="fr-FR" dirty="0">
                <a:latin typeface="Cambria" panose="02040503050406030204" pitchFamily="18" charset="0"/>
              </a:rPr>
            </a:br>
            <a:r>
              <a:rPr lang="fr-FR" dirty="0">
                <a:latin typeface="Cambria" panose="02040503050406030204" pitchFamily="18" charset="0"/>
              </a:rPr>
              <a:t>Container</a:t>
            </a: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r>
              <a:rPr lang="fr-FR" dirty="0" err="1">
                <a:latin typeface="Cambria" panose="02040503050406030204" pitchFamily="18" charset="0"/>
              </a:rPr>
              <a:t>Redux</a:t>
            </a:r>
            <a:r>
              <a:rPr lang="fr-FR" dirty="0">
                <a:latin typeface="Cambria" panose="02040503050406030204" pitchFamily="18" charset="0"/>
              </a:rPr>
              <a:t> –</a:t>
            </a:r>
            <a:br>
              <a:rPr lang="fr-FR" dirty="0">
                <a:latin typeface="Cambria" panose="02040503050406030204" pitchFamily="18" charset="0"/>
              </a:rPr>
            </a:br>
            <a:r>
              <a:rPr lang="fr-FR" dirty="0">
                <a:latin typeface="Cambria" panose="02040503050406030204" pitchFamily="18" charset="0"/>
              </a:rPr>
              <a:t>Reducer</a:t>
            </a:r>
          </a:p>
          <a:p>
            <a:pPr marL="285750" indent="-285750">
              <a:buFont typeface="Wingdings" panose="05000000000000000000" pitchFamily="2" charset="2"/>
              <a:buChar char="q"/>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fr-FR" dirty="0" err="1">
                <a:latin typeface="Cambria" panose="02040503050406030204" pitchFamily="18" charset="0"/>
              </a:rPr>
              <a:t>Redux</a:t>
            </a:r>
            <a:r>
              <a:rPr lang="fr-FR" dirty="0">
                <a:latin typeface="Cambria" panose="02040503050406030204" pitchFamily="18" charset="0"/>
              </a:rPr>
              <a:t> –</a:t>
            </a:r>
            <a:br>
              <a:rPr lang="fr-FR" dirty="0">
                <a:latin typeface="Cambria" panose="02040503050406030204" pitchFamily="18" charset="0"/>
              </a:rPr>
            </a:br>
            <a:r>
              <a:rPr lang="fr-FR" dirty="0">
                <a:latin typeface="Cambria" panose="02040503050406030204" pitchFamily="18" charset="0"/>
              </a:rPr>
              <a:t>Action</a:t>
            </a:r>
          </a:p>
          <a:p>
            <a:pPr marL="285750" indent="-285750">
              <a:buFont typeface="Wingdings" panose="05000000000000000000" pitchFamily="2" charset="2"/>
              <a:buChar char="q"/>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0" indent="0">
              <a:buFont typeface="Wingdings" panose="05000000000000000000" pitchFamily="2" charset="2"/>
              <a:buNone/>
            </a:pPr>
            <a:endParaRPr lang="fr-FR" dirty="0">
              <a:latin typeface="Cambria" panose="02040503050406030204" pitchFamily="18" charset="0"/>
            </a:endParaRPr>
          </a:p>
          <a:p>
            <a:pPr marL="285750" indent="-285750">
              <a:buFont typeface="Wingdings" panose="05000000000000000000" pitchFamily="2" charset="2"/>
              <a:buChar char="q"/>
            </a:pPr>
            <a:endParaRPr lang="fr-FR" dirty="0">
              <a:latin typeface="Cambria" panose="02040503050406030204" pitchFamily="18" charset="0"/>
            </a:endParaRPr>
          </a:p>
        </p:txBody>
      </p:sp>
    </p:spTree>
    <p:extLst>
      <p:ext uri="{BB962C8B-B14F-4D97-AF65-F5344CB8AC3E}">
        <p14:creationId xmlns:p14="http://schemas.microsoft.com/office/powerpoint/2010/main" val="741358461"/>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hyperlink" Target="https://egghead.io/lessons/react-redux-the-single-immutable-state-tree"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E2150F-4BFE-4D97-8F21-5A4463233BB2}"/>
              </a:ext>
            </a:extLst>
          </p:cNvPr>
          <p:cNvSpPr>
            <a:spLocks noGrp="1"/>
          </p:cNvSpPr>
          <p:nvPr>
            <p:ph type="ctrTitle" idx="4294967295"/>
          </p:nvPr>
        </p:nvSpPr>
        <p:spPr>
          <a:xfrm>
            <a:off x="2550160" y="0"/>
            <a:ext cx="9641840" cy="802640"/>
          </a:xfrm>
          <a:prstGeom prst="rect">
            <a:avLst/>
          </a:prstGeom>
        </p:spPr>
        <p:txBody>
          <a:bodyPr/>
          <a:lstStyle/>
          <a:p>
            <a:pPr algn="ctr"/>
            <a:r>
              <a:rPr lang="fr-FR" dirty="0">
                <a:latin typeface="Cambria" panose="02040503050406030204" pitchFamily="18" charset="0"/>
              </a:rPr>
              <a:t>J - 5</a:t>
            </a:r>
          </a:p>
        </p:txBody>
      </p:sp>
      <p:sp>
        <p:nvSpPr>
          <p:cNvPr id="3" name="Sous-titre 2">
            <a:extLst>
              <a:ext uri="{FF2B5EF4-FFF2-40B4-BE49-F238E27FC236}">
                <a16:creationId xmlns:a16="http://schemas.microsoft.com/office/drawing/2014/main" id="{E4C39BF9-6783-4B47-92E0-086B6996CCBC}"/>
              </a:ext>
            </a:extLst>
          </p:cNvPr>
          <p:cNvSpPr>
            <a:spLocks noGrp="1"/>
          </p:cNvSpPr>
          <p:nvPr>
            <p:ph type="subTitle" idx="4294967295"/>
          </p:nvPr>
        </p:nvSpPr>
        <p:spPr>
          <a:xfrm>
            <a:off x="2794000" y="1097280"/>
            <a:ext cx="9144000" cy="4439920"/>
          </a:xfrm>
          <a:prstGeom prst="rect">
            <a:avLst/>
          </a:prstGeom>
        </p:spPr>
        <p:txBody>
          <a:bodyPr/>
          <a:lstStyle/>
          <a:p>
            <a:r>
              <a:rPr lang="fr-FR" dirty="0"/>
              <a:t>Planning : </a:t>
            </a:r>
          </a:p>
          <a:p>
            <a:pPr lvl="1">
              <a:lnSpc>
                <a:spcPct val="200000"/>
              </a:lnSpc>
            </a:pPr>
            <a:r>
              <a:rPr lang="fr-FR" dirty="0"/>
              <a:t>Récap</a:t>
            </a:r>
          </a:p>
          <a:p>
            <a:pPr lvl="1">
              <a:lnSpc>
                <a:spcPct val="200000"/>
              </a:lnSpc>
            </a:pPr>
            <a:r>
              <a:rPr lang="fr-FR" dirty="0"/>
              <a:t>Intro </a:t>
            </a:r>
            <a:r>
              <a:rPr lang="fr-FR" dirty="0" err="1"/>
              <a:t>Rédux</a:t>
            </a:r>
            <a:endParaRPr lang="fr-FR" dirty="0"/>
          </a:p>
          <a:p>
            <a:pPr lvl="1">
              <a:lnSpc>
                <a:spcPct val="200000"/>
              </a:lnSpc>
            </a:pPr>
            <a:r>
              <a:rPr lang="fr-FR" dirty="0"/>
              <a:t>Parcours State</a:t>
            </a:r>
          </a:p>
          <a:p>
            <a:pPr lvl="1">
              <a:lnSpc>
                <a:spcPct val="200000"/>
              </a:lnSpc>
            </a:pPr>
            <a:r>
              <a:rPr lang="fr-FR" dirty="0" err="1"/>
              <a:t>CreateStore</a:t>
            </a:r>
            <a:endParaRPr lang="fr-FR" dirty="0"/>
          </a:p>
          <a:p>
            <a:pPr lvl="1">
              <a:lnSpc>
                <a:spcPct val="200000"/>
              </a:lnSpc>
            </a:pPr>
            <a:r>
              <a:rPr lang="fr-FR" dirty="0" err="1"/>
              <a:t>LiveCode</a:t>
            </a:r>
            <a:r>
              <a:rPr lang="fr-FR" dirty="0"/>
              <a:t> </a:t>
            </a:r>
            <a:r>
              <a:rPr lang="fr-FR" dirty="0" err="1"/>
              <a:t>Redux</a:t>
            </a:r>
            <a:r>
              <a:rPr lang="fr-FR" dirty="0"/>
              <a:t> </a:t>
            </a:r>
            <a:r>
              <a:rPr lang="fr-FR" dirty="0" err="1"/>
              <a:t>Todolist</a:t>
            </a:r>
            <a:r>
              <a:rPr lang="fr-FR" dirty="0"/>
              <a:t> simple</a:t>
            </a:r>
          </a:p>
        </p:txBody>
      </p:sp>
    </p:spTree>
    <p:extLst>
      <p:ext uri="{BB962C8B-B14F-4D97-AF65-F5344CB8AC3E}">
        <p14:creationId xmlns:p14="http://schemas.microsoft.com/office/powerpoint/2010/main" val="1558061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associÃ©e">
            <a:extLst>
              <a:ext uri="{FF2B5EF4-FFF2-40B4-BE49-F238E27FC236}">
                <a16:creationId xmlns:a16="http://schemas.microsoft.com/office/drawing/2014/main" id="{298FAAA0-AF03-4A24-81D3-AB230DB6A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439" y="805438"/>
            <a:ext cx="7620000" cy="508635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786E9C11-39F2-454F-AAD1-4EDB39BEC047}"/>
              </a:ext>
            </a:extLst>
          </p:cNvPr>
          <p:cNvSpPr txBox="1"/>
          <p:nvPr/>
        </p:nvSpPr>
        <p:spPr>
          <a:xfrm>
            <a:off x="1781908" y="0"/>
            <a:ext cx="10410092" cy="461665"/>
          </a:xfrm>
          <a:prstGeom prst="rect">
            <a:avLst/>
          </a:prstGeom>
          <a:noFill/>
        </p:spPr>
        <p:txBody>
          <a:bodyPr wrap="square" rtlCol="0">
            <a:spAutoFit/>
          </a:bodyPr>
          <a:lstStyle/>
          <a:p>
            <a:pPr algn="ctr"/>
            <a:r>
              <a:rPr lang="fr-FR" sz="2400" b="1" dirty="0" err="1"/>
              <a:t>LiveCoding</a:t>
            </a:r>
            <a:r>
              <a:rPr lang="fr-FR" sz="2400" b="1" dirty="0"/>
              <a:t> Time</a:t>
            </a:r>
          </a:p>
        </p:txBody>
      </p:sp>
      <p:sp>
        <p:nvSpPr>
          <p:cNvPr id="4" name="ZoneTexte 3">
            <a:extLst>
              <a:ext uri="{FF2B5EF4-FFF2-40B4-BE49-F238E27FC236}">
                <a16:creationId xmlns:a16="http://schemas.microsoft.com/office/drawing/2014/main" id="{30AEA2B4-3A22-43AD-8A59-DC58F0BC074B}"/>
              </a:ext>
            </a:extLst>
          </p:cNvPr>
          <p:cNvSpPr txBox="1"/>
          <p:nvPr/>
        </p:nvSpPr>
        <p:spPr>
          <a:xfrm>
            <a:off x="1934308" y="6052562"/>
            <a:ext cx="10410092" cy="461665"/>
          </a:xfrm>
          <a:prstGeom prst="rect">
            <a:avLst/>
          </a:prstGeom>
          <a:noFill/>
        </p:spPr>
        <p:txBody>
          <a:bodyPr wrap="square" rtlCol="0">
            <a:spAutoFit/>
          </a:bodyPr>
          <a:lstStyle/>
          <a:p>
            <a:pPr algn="ctr"/>
            <a:r>
              <a:rPr lang="fr-FR" sz="2400" b="1" dirty="0" err="1"/>
              <a:t>Redux</a:t>
            </a:r>
            <a:r>
              <a:rPr lang="fr-FR" sz="2400" b="1" dirty="0"/>
              <a:t> </a:t>
            </a:r>
            <a:r>
              <a:rPr lang="fr-FR" sz="2400" b="1" dirty="0" err="1"/>
              <a:t>Todo</a:t>
            </a:r>
            <a:r>
              <a:rPr lang="fr-FR" sz="2400" b="1" dirty="0"/>
              <a:t> simple </a:t>
            </a:r>
          </a:p>
        </p:txBody>
      </p:sp>
      <p:sp>
        <p:nvSpPr>
          <p:cNvPr id="5" name="ZoneTexte 4">
            <a:extLst>
              <a:ext uri="{FF2B5EF4-FFF2-40B4-BE49-F238E27FC236}">
                <a16:creationId xmlns:a16="http://schemas.microsoft.com/office/drawing/2014/main" id="{16A5DBB8-FFC4-49E3-B290-D6FD3E0EF0F1}"/>
              </a:ext>
            </a:extLst>
          </p:cNvPr>
          <p:cNvSpPr txBox="1"/>
          <p:nvPr/>
        </p:nvSpPr>
        <p:spPr>
          <a:xfrm>
            <a:off x="-73659" y="3953713"/>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79866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143A286-1829-459F-8753-745540F42FDB}"/>
              </a:ext>
            </a:extLst>
          </p:cNvPr>
          <p:cNvSpPr txBox="1"/>
          <p:nvPr/>
        </p:nvSpPr>
        <p:spPr>
          <a:xfrm>
            <a:off x="-56727" y="666326"/>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33" name="ZoneTexte 32">
            <a:extLst>
              <a:ext uri="{FF2B5EF4-FFF2-40B4-BE49-F238E27FC236}">
                <a16:creationId xmlns:a16="http://schemas.microsoft.com/office/drawing/2014/main" id="{225CFB8C-6797-436C-B565-52C106836CAC}"/>
              </a:ext>
            </a:extLst>
          </p:cNvPr>
          <p:cNvSpPr txBox="1"/>
          <p:nvPr/>
        </p:nvSpPr>
        <p:spPr>
          <a:xfrm>
            <a:off x="1781908" y="0"/>
            <a:ext cx="10410092" cy="461665"/>
          </a:xfrm>
          <a:prstGeom prst="rect">
            <a:avLst/>
          </a:prstGeom>
          <a:noFill/>
        </p:spPr>
        <p:txBody>
          <a:bodyPr wrap="square" rtlCol="0">
            <a:spAutoFit/>
          </a:bodyPr>
          <a:lstStyle/>
          <a:p>
            <a:pPr algn="ctr"/>
            <a:r>
              <a:rPr lang="fr-FR" sz="2400" b="1" dirty="0"/>
              <a:t>Récap’  J-4</a:t>
            </a:r>
          </a:p>
        </p:txBody>
      </p:sp>
    </p:spTree>
    <p:extLst>
      <p:ext uri="{BB962C8B-B14F-4D97-AF65-F5344CB8AC3E}">
        <p14:creationId xmlns:p14="http://schemas.microsoft.com/office/powerpoint/2010/main" val="1893084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143A286-1829-459F-8753-745540F42FDB}"/>
              </a:ext>
            </a:extLst>
          </p:cNvPr>
          <p:cNvSpPr txBox="1"/>
          <p:nvPr/>
        </p:nvSpPr>
        <p:spPr>
          <a:xfrm>
            <a:off x="-52493" y="1462193"/>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
        <p:nvSpPr>
          <p:cNvPr id="33" name="ZoneTexte 32">
            <a:extLst>
              <a:ext uri="{FF2B5EF4-FFF2-40B4-BE49-F238E27FC236}">
                <a16:creationId xmlns:a16="http://schemas.microsoft.com/office/drawing/2014/main" id="{225CFB8C-6797-436C-B565-52C106836CAC}"/>
              </a:ext>
            </a:extLst>
          </p:cNvPr>
          <p:cNvSpPr txBox="1"/>
          <p:nvPr/>
        </p:nvSpPr>
        <p:spPr>
          <a:xfrm>
            <a:off x="1781908" y="0"/>
            <a:ext cx="10410092" cy="461665"/>
          </a:xfrm>
          <a:prstGeom prst="rect">
            <a:avLst/>
          </a:prstGeom>
          <a:noFill/>
        </p:spPr>
        <p:txBody>
          <a:bodyPr wrap="square" rtlCol="0">
            <a:spAutoFit/>
          </a:bodyPr>
          <a:lstStyle/>
          <a:p>
            <a:pPr algn="ctr"/>
            <a:r>
              <a:rPr lang="fr-FR" sz="2400" b="1" dirty="0"/>
              <a:t>Les 3 principes de </a:t>
            </a:r>
            <a:r>
              <a:rPr lang="fr-FR" sz="2400" b="1" dirty="0" err="1"/>
              <a:t>Redux</a:t>
            </a:r>
            <a:r>
              <a:rPr lang="fr-FR" sz="2400" b="1" dirty="0"/>
              <a:t> </a:t>
            </a:r>
          </a:p>
        </p:txBody>
      </p:sp>
      <p:sp>
        <p:nvSpPr>
          <p:cNvPr id="2" name="Rectangle 1">
            <a:extLst>
              <a:ext uri="{FF2B5EF4-FFF2-40B4-BE49-F238E27FC236}">
                <a16:creationId xmlns:a16="http://schemas.microsoft.com/office/drawing/2014/main" id="{162C5E35-0E11-4D47-91E5-1B569A1711FA}"/>
              </a:ext>
            </a:extLst>
          </p:cNvPr>
          <p:cNvSpPr/>
          <p:nvPr/>
        </p:nvSpPr>
        <p:spPr>
          <a:xfrm>
            <a:off x="9508066" y="276999"/>
            <a:ext cx="2425701" cy="369332"/>
          </a:xfrm>
          <a:prstGeom prst="rect">
            <a:avLst/>
          </a:prstGeom>
        </p:spPr>
        <p:txBody>
          <a:bodyPr wrap="square">
            <a:spAutoFit/>
          </a:bodyPr>
          <a:lstStyle/>
          <a:p>
            <a:r>
              <a:rPr lang="fr-FR" dirty="0">
                <a:hlinkClick r:id="rId2"/>
              </a:rPr>
              <a:t>Par le créateur de </a:t>
            </a:r>
            <a:r>
              <a:rPr lang="fr-FR" dirty="0" err="1">
                <a:hlinkClick r:id="rId2"/>
              </a:rPr>
              <a:t>redux</a:t>
            </a:r>
            <a:endParaRPr lang="fr-FR" dirty="0"/>
          </a:p>
        </p:txBody>
      </p:sp>
      <p:sp>
        <p:nvSpPr>
          <p:cNvPr id="3" name="ZoneTexte 2">
            <a:extLst>
              <a:ext uri="{FF2B5EF4-FFF2-40B4-BE49-F238E27FC236}">
                <a16:creationId xmlns:a16="http://schemas.microsoft.com/office/drawing/2014/main" id="{7C76A74E-3308-49DB-A229-FB908DF02A16}"/>
              </a:ext>
            </a:extLst>
          </p:cNvPr>
          <p:cNvSpPr txBox="1"/>
          <p:nvPr/>
        </p:nvSpPr>
        <p:spPr>
          <a:xfrm>
            <a:off x="1781908" y="802937"/>
            <a:ext cx="10410092" cy="596342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i="1" dirty="0">
                <a:solidFill>
                  <a:srgbClr val="0070C0"/>
                </a:solidFill>
              </a:rPr>
              <a:t>Everything that changes in your application, including the data and the, is contained in a single object, we call the state or the state tree.</a:t>
            </a:r>
          </a:p>
          <a:p>
            <a:pPr marL="742950" lvl="1" indent="-285750" algn="just">
              <a:lnSpc>
                <a:spcPct val="150000"/>
              </a:lnSpc>
              <a:buFont typeface="Wingdings" panose="05000000000000000000" pitchFamily="2" charset="2"/>
              <a:buChar char="Ø"/>
            </a:pPr>
            <a:r>
              <a:rPr lang="en-US" sz="1600" dirty="0" err="1"/>
              <a:t>L’application</a:t>
            </a:r>
            <a:r>
              <a:rPr lang="en-US" sz="1600" dirty="0"/>
              <a:t> </a:t>
            </a:r>
            <a:r>
              <a:rPr lang="en-US" sz="1600" dirty="0" err="1"/>
              <a:t>est</a:t>
            </a:r>
            <a:r>
              <a:rPr lang="en-US" sz="1600" dirty="0"/>
              <a:t> </a:t>
            </a:r>
            <a:r>
              <a:rPr lang="en-US" sz="1600" dirty="0" err="1"/>
              <a:t>décrite</a:t>
            </a:r>
            <a:r>
              <a:rPr lang="en-US" sz="1600" dirty="0"/>
              <a:t> par un unique </a:t>
            </a:r>
            <a:r>
              <a:rPr lang="en-US" sz="1600" dirty="0" err="1"/>
              <a:t>objet</a:t>
            </a:r>
            <a:r>
              <a:rPr lang="en-US" sz="1600" dirty="0"/>
              <a:t> JS </a:t>
            </a:r>
            <a:r>
              <a:rPr lang="en-US" sz="1600" dirty="0" err="1"/>
              <a:t>appelé</a:t>
            </a:r>
            <a:r>
              <a:rPr lang="en-US" sz="1600" dirty="0"/>
              <a:t> state tree</a:t>
            </a:r>
          </a:p>
          <a:p>
            <a:pPr marL="285750" indent="-285750" algn="just">
              <a:lnSpc>
                <a:spcPct val="150000"/>
              </a:lnSpc>
              <a:buFont typeface="Arial" panose="020B0604020202020204" pitchFamily="34" charset="0"/>
              <a:buChar char="•"/>
            </a:pPr>
            <a:endParaRPr lang="en-US" sz="1600" i="1" dirty="0"/>
          </a:p>
          <a:p>
            <a:pPr marL="285750" indent="-285750" algn="just">
              <a:lnSpc>
                <a:spcPct val="150000"/>
              </a:lnSpc>
              <a:buFont typeface="Arial" panose="020B0604020202020204" pitchFamily="34" charset="0"/>
              <a:buChar char="•"/>
            </a:pPr>
            <a:r>
              <a:rPr lang="en-US" sz="1600" i="1" dirty="0">
                <a:solidFill>
                  <a:srgbClr val="0070C0"/>
                </a:solidFill>
              </a:rPr>
              <a:t>The state is read only. The only way to change the state tree is by dispatching an action. An action is a plain JavaScript object, describing in the minimal way what changed in the application. Whether it is initiated by a network request or by user interaction, any data that gets into the Redux application gets there by actions.</a:t>
            </a:r>
          </a:p>
          <a:p>
            <a:pPr marL="742950" lvl="1" indent="-285750" algn="just">
              <a:lnSpc>
                <a:spcPct val="150000"/>
              </a:lnSpc>
              <a:buFont typeface="Wingdings" panose="05000000000000000000" pitchFamily="2" charset="2"/>
              <a:buChar char="Ø"/>
            </a:pPr>
            <a:r>
              <a:rPr lang="en-US" sz="1600" dirty="0" err="1"/>
              <a:t>Cet</a:t>
            </a:r>
            <a:r>
              <a:rPr lang="en-US" sz="1600" dirty="0"/>
              <a:t> </a:t>
            </a:r>
            <a:r>
              <a:rPr lang="en-US" sz="1600" dirty="0" err="1"/>
              <a:t>objet</a:t>
            </a:r>
            <a:r>
              <a:rPr lang="en-US" sz="1600" dirty="0"/>
              <a:t> </a:t>
            </a:r>
            <a:r>
              <a:rPr lang="en-US" sz="1600" dirty="0" err="1"/>
              <a:t>n’est</a:t>
            </a:r>
            <a:r>
              <a:rPr lang="en-US" sz="1600" dirty="0"/>
              <a:t> pas modifiable, on ne </a:t>
            </a:r>
            <a:r>
              <a:rPr lang="en-US" sz="1600" dirty="0" err="1"/>
              <a:t>peut</a:t>
            </a:r>
            <a:r>
              <a:rPr lang="en-US" sz="1600" dirty="0"/>
              <a:t> pas changer </a:t>
            </a:r>
            <a:r>
              <a:rPr lang="en-US" sz="1600" dirty="0" err="1"/>
              <a:t>sa</a:t>
            </a:r>
            <a:r>
              <a:rPr lang="en-US" sz="1600" dirty="0"/>
              <a:t> length et le </a:t>
            </a:r>
            <a:r>
              <a:rPr lang="en-US" sz="1600" dirty="0" err="1"/>
              <a:t>seul</a:t>
            </a:r>
            <a:r>
              <a:rPr lang="en-US" sz="1600" dirty="0"/>
              <a:t> </a:t>
            </a:r>
            <a:r>
              <a:rPr lang="en-US" sz="1600" dirty="0" err="1"/>
              <a:t>moyen</a:t>
            </a:r>
            <a:r>
              <a:rPr lang="en-US" sz="1600" dirty="0"/>
              <a:t> de modifier les </a:t>
            </a:r>
            <a:r>
              <a:rPr lang="en-US" sz="1600" dirty="0" err="1"/>
              <a:t>valeurs</a:t>
            </a:r>
            <a:r>
              <a:rPr lang="en-US" sz="1600" dirty="0"/>
              <a:t> de </a:t>
            </a:r>
            <a:r>
              <a:rPr lang="en-US" sz="1600" dirty="0" err="1"/>
              <a:t>ces</a:t>
            </a:r>
            <a:r>
              <a:rPr lang="en-US" sz="1600" dirty="0"/>
              <a:t> </a:t>
            </a:r>
            <a:r>
              <a:rPr lang="en-US" sz="1600" dirty="0" err="1"/>
              <a:t>différentes</a:t>
            </a:r>
            <a:r>
              <a:rPr lang="en-US" sz="1600" dirty="0"/>
              <a:t> </a:t>
            </a:r>
            <a:r>
              <a:rPr lang="en-US" sz="1600" dirty="0" err="1"/>
              <a:t>clés</a:t>
            </a:r>
            <a:r>
              <a:rPr lang="en-US" sz="1600" dirty="0"/>
              <a:t> </a:t>
            </a:r>
            <a:r>
              <a:rPr lang="en-US" sz="1600" dirty="0" err="1"/>
              <a:t>c’est</a:t>
            </a:r>
            <a:r>
              <a:rPr lang="en-US" sz="1600" dirty="0"/>
              <a:t> de dispatch </a:t>
            </a:r>
            <a:r>
              <a:rPr lang="en-US" sz="1600" dirty="0" err="1"/>
              <a:t>une</a:t>
            </a:r>
            <a:r>
              <a:rPr lang="en-US" sz="1600" dirty="0"/>
              <a:t> action. </a:t>
            </a:r>
            <a:r>
              <a:rPr lang="en-US" sz="1600" dirty="0" err="1"/>
              <a:t>L’action</a:t>
            </a:r>
            <a:r>
              <a:rPr lang="en-US" sz="1600" dirty="0"/>
              <a:t> </a:t>
            </a:r>
            <a:r>
              <a:rPr lang="en-US" sz="1600" dirty="0" err="1"/>
              <a:t>est</a:t>
            </a:r>
            <a:r>
              <a:rPr lang="en-US" sz="1600" dirty="0"/>
              <a:t> un </a:t>
            </a:r>
            <a:r>
              <a:rPr lang="en-US" sz="1600" dirty="0" err="1"/>
              <a:t>objet</a:t>
            </a:r>
            <a:r>
              <a:rPr lang="en-US" sz="1600" dirty="0"/>
              <a:t> JS qui </a:t>
            </a:r>
            <a:r>
              <a:rPr lang="en-US" sz="1600" dirty="0" err="1"/>
              <a:t>decrit</a:t>
            </a:r>
            <a:r>
              <a:rPr lang="en-US" sz="1600" dirty="0"/>
              <a:t> de manière </a:t>
            </a:r>
            <a:r>
              <a:rPr lang="en-US" sz="1600" dirty="0" err="1"/>
              <a:t>minimaliste</a:t>
            </a:r>
            <a:r>
              <a:rPr lang="en-US" sz="1600" dirty="0"/>
              <a:t> </a:t>
            </a:r>
            <a:r>
              <a:rPr lang="en-US" sz="1600" dirty="0" err="1"/>
              <a:t>ce</a:t>
            </a:r>
            <a:r>
              <a:rPr lang="en-US" sz="1600" dirty="0"/>
              <a:t> qui </a:t>
            </a:r>
            <a:r>
              <a:rPr lang="en-US" sz="1600" dirty="0" err="1"/>
              <a:t>doit</a:t>
            </a:r>
            <a:r>
              <a:rPr lang="en-US" sz="1600" dirty="0"/>
              <a:t> changer. Que </a:t>
            </a:r>
            <a:r>
              <a:rPr lang="en-US" sz="1600" dirty="0" err="1"/>
              <a:t>ce</a:t>
            </a:r>
            <a:r>
              <a:rPr lang="en-US" sz="1600" dirty="0"/>
              <a:t> </a:t>
            </a:r>
            <a:r>
              <a:rPr lang="en-US" sz="1600" dirty="0" err="1"/>
              <a:t>soit</a:t>
            </a:r>
            <a:r>
              <a:rPr lang="en-US" sz="1600" dirty="0"/>
              <a:t> </a:t>
            </a:r>
            <a:r>
              <a:rPr lang="en-US" sz="1600" dirty="0" err="1"/>
              <a:t>initié</a:t>
            </a:r>
            <a:r>
              <a:rPr lang="en-US" sz="1600" dirty="0"/>
              <a:t> par </a:t>
            </a:r>
            <a:r>
              <a:rPr lang="en-US" sz="1600" dirty="0" err="1"/>
              <a:t>l’utilisateur</a:t>
            </a:r>
            <a:r>
              <a:rPr lang="en-US" sz="1600" dirty="0"/>
              <a:t> </a:t>
            </a:r>
            <a:r>
              <a:rPr lang="en-US" sz="1600" dirty="0" err="1"/>
              <a:t>ou</a:t>
            </a:r>
            <a:r>
              <a:rPr lang="en-US" sz="1600" dirty="0"/>
              <a:t> le </a:t>
            </a:r>
            <a:r>
              <a:rPr lang="en-US" sz="1600" dirty="0" err="1"/>
              <a:t>serveur</a:t>
            </a:r>
            <a:r>
              <a:rPr lang="en-US" sz="1600" dirty="0"/>
              <a:t>, </a:t>
            </a:r>
            <a:r>
              <a:rPr lang="en-US" sz="1600" dirty="0" err="1"/>
              <a:t>toutes</a:t>
            </a:r>
            <a:r>
              <a:rPr lang="en-US" sz="1600" dirty="0"/>
              <a:t> </a:t>
            </a:r>
            <a:r>
              <a:rPr lang="en-US" sz="1600" dirty="0" err="1"/>
              <a:t>données</a:t>
            </a:r>
            <a:r>
              <a:rPr lang="en-US" sz="1600" dirty="0"/>
              <a:t> qui </a:t>
            </a:r>
            <a:r>
              <a:rPr lang="en-US" sz="1600" dirty="0" err="1"/>
              <a:t>arrivent</a:t>
            </a:r>
            <a:r>
              <a:rPr lang="en-US" sz="1600" dirty="0"/>
              <a:t> au state </a:t>
            </a:r>
            <a:r>
              <a:rPr lang="en-US" sz="1600" dirty="0" err="1"/>
              <a:t>passe</a:t>
            </a:r>
            <a:r>
              <a:rPr lang="en-US" sz="1600" dirty="0"/>
              <a:t> par </a:t>
            </a:r>
            <a:r>
              <a:rPr lang="en-US" sz="1600" dirty="0" err="1"/>
              <a:t>une</a:t>
            </a:r>
            <a:r>
              <a:rPr lang="en-US" sz="1600" dirty="0"/>
              <a:t> action</a:t>
            </a:r>
          </a:p>
          <a:p>
            <a:pPr marL="285750" indent="-285750" algn="just">
              <a:lnSpc>
                <a:spcPct val="150000"/>
              </a:lnSpc>
              <a:buFont typeface="Arial" panose="020B0604020202020204" pitchFamily="34" charset="0"/>
              <a:buChar char="•"/>
            </a:pPr>
            <a:endParaRPr lang="en-US" sz="1600" dirty="0"/>
          </a:p>
          <a:p>
            <a:pPr marL="285750" indent="-285750" algn="just">
              <a:lnSpc>
                <a:spcPct val="150000"/>
              </a:lnSpc>
              <a:buFont typeface="Arial" panose="020B0604020202020204" pitchFamily="34" charset="0"/>
              <a:buChar char="•"/>
            </a:pPr>
            <a:r>
              <a:rPr lang="en-US" sz="1600" i="1" dirty="0">
                <a:solidFill>
                  <a:srgbClr val="0070C0"/>
                </a:solidFill>
              </a:rPr>
              <a:t>To describe state mutations, you have to write a function that takes the previous state of the app, the action being dispatched, and returns the next state of the app. This function has to be pure. This function is called the “Reducer“.</a:t>
            </a:r>
          </a:p>
          <a:p>
            <a:pPr marL="742950" lvl="1" indent="-285750">
              <a:lnSpc>
                <a:spcPct val="150000"/>
              </a:lnSpc>
              <a:buFont typeface="Wingdings" panose="05000000000000000000" pitchFamily="2" charset="2"/>
              <a:buChar char="Ø"/>
            </a:pPr>
            <a:r>
              <a:rPr lang="en-US" sz="1600" dirty="0" err="1"/>
              <a:t>L’action</a:t>
            </a:r>
            <a:r>
              <a:rPr lang="en-US" sz="1600" dirty="0"/>
              <a:t> </a:t>
            </a:r>
            <a:r>
              <a:rPr lang="en-US" sz="1600" dirty="0" err="1"/>
              <a:t>est</a:t>
            </a:r>
            <a:r>
              <a:rPr lang="en-US" sz="1600" dirty="0"/>
              <a:t> </a:t>
            </a:r>
            <a:r>
              <a:rPr lang="en-US" sz="1600" dirty="0" err="1"/>
              <a:t>une</a:t>
            </a:r>
            <a:r>
              <a:rPr lang="en-US" sz="1600" dirty="0"/>
              <a:t> information, </a:t>
            </a:r>
            <a:r>
              <a:rPr lang="en-US" sz="1600" dirty="0" err="1"/>
              <a:t>elle</a:t>
            </a:r>
            <a:r>
              <a:rPr lang="en-US" sz="1600" dirty="0"/>
              <a:t> </a:t>
            </a:r>
            <a:r>
              <a:rPr lang="en-US" sz="1600" dirty="0" err="1"/>
              <a:t>n’agit</a:t>
            </a:r>
            <a:r>
              <a:rPr lang="en-US" sz="1600" dirty="0"/>
              <a:t> pas sur le state. </a:t>
            </a:r>
            <a:r>
              <a:rPr lang="en-US" sz="1600" dirty="0" err="1"/>
              <a:t>C’est</a:t>
            </a:r>
            <a:r>
              <a:rPr lang="en-US" sz="1600" dirty="0"/>
              <a:t> avec </a:t>
            </a:r>
            <a:r>
              <a:rPr lang="en-US" sz="1600" dirty="0" err="1"/>
              <a:t>une</a:t>
            </a:r>
            <a:r>
              <a:rPr lang="en-US" sz="1600" dirty="0"/>
              <a:t> function pure, qui </a:t>
            </a:r>
            <a:r>
              <a:rPr lang="en-US" sz="1600" dirty="0" err="1"/>
              <a:t>prendra</a:t>
            </a:r>
            <a:r>
              <a:rPr lang="en-US" sz="1600" dirty="0"/>
              <a:t> </a:t>
            </a:r>
            <a:r>
              <a:rPr lang="en-US" sz="1600" dirty="0" err="1"/>
              <a:t>toujours</a:t>
            </a:r>
            <a:r>
              <a:rPr lang="en-US" sz="1600" dirty="0"/>
              <a:t> </a:t>
            </a:r>
            <a:r>
              <a:rPr lang="en-US" sz="1600" dirty="0" err="1"/>
              <a:t>l’ancient</a:t>
            </a:r>
            <a:r>
              <a:rPr lang="en-US" sz="1600" dirty="0"/>
              <a:t> state et </a:t>
            </a:r>
            <a:r>
              <a:rPr lang="en-US" sz="1600" dirty="0" err="1"/>
              <a:t>l’action</a:t>
            </a:r>
            <a:r>
              <a:rPr lang="en-US" sz="1600" dirty="0"/>
              <a:t> pour </a:t>
            </a:r>
            <a:r>
              <a:rPr lang="en-US" sz="1600" dirty="0" err="1"/>
              <a:t>retourner</a:t>
            </a:r>
            <a:r>
              <a:rPr lang="en-US" sz="1600" dirty="0"/>
              <a:t> un nouveau state que le state </a:t>
            </a:r>
            <a:r>
              <a:rPr lang="en-US" sz="1600" dirty="0" err="1"/>
              <a:t>evoluera</a:t>
            </a:r>
            <a:r>
              <a:rPr lang="en-US" sz="1600" dirty="0"/>
              <a:t>.</a:t>
            </a:r>
            <a:br>
              <a:rPr lang="en-US" sz="1600" dirty="0"/>
            </a:br>
            <a:r>
              <a:rPr lang="en-US" sz="1600" i="1" dirty="0"/>
              <a:t>	</a:t>
            </a:r>
            <a:endParaRPr lang="fr-FR" sz="1600" i="1" dirty="0"/>
          </a:p>
        </p:txBody>
      </p:sp>
    </p:spTree>
    <p:extLst>
      <p:ext uri="{BB962C8B-B14F-4D97-AF65-F5344CB8AC3E}">
        <p14:creationId xmlns:p14="http://schemas.microsoft.com/office/powerpoint/2010/main" val="315598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 coins arrondis 93">
            <a:extLst>
              <a:ext uri="{FF2B5EF4-FFF2-40B4-BE49-F238E27FC236}">
                <a16:creationId xmlns:a16="http://schemas.microsoft.com/office/drawing/2014/main" id="{9982A082-606C-4199-BC26-F34770C7625D}"/>
              </a:ext>
            </a:extLst>
          </p:cNvPr>
          <p:cNvSpPr/>
          <p:nvPr/>
        </p:nvSpPr>
        <p:spPr>
          <a:xfrm>
            <a:off x="1831358" y="634211"/>
            <a:ext cx="4642037" cy="5745559"/>
          </a:xfrm>
          <a:prstGeom prst="roundRect">
            <a:avLst>
              <a:gd name="adj" fmla="val 3469"/>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 name="ZoneTexte 1">
            <a:extLst>
              <a:ext uri="{FF2B5EF4-FFF2-40B4-BE49-F238E27FC236}">
                <a16:creationId xmlns:a16="http://schemas.microsoft.com/office/drawing/2014/main" id="{7F90612B-2EE3-4928-9B81-C35F9EFF17D9}"/>
              </a:ext>
            </a:extLst>
          </p:cNvPr>
          <p:cNvSpPr txBox="1"/>
          <p:nvPr/>
        </p:nvSpPr>
        <p:spPr>
          <a:xfrm>
            <a:off x="1781908" y="0"/>
            <a:ext cx="10410092" cy="461665"/>
          </a:xfrm>
          <a:prstGeom prst="rect">
            <a:avLst/>
          </a:prstGeom>
          <a:noFill/>
        </p:spPr>
        <p:txBody>
          <a:bodyPr wrap="square" rtlCol="0">
            <a:spAutoFit/>
          </a:bodyPr>
          <a:lstStyle/>
          <a:p>
            <a:pPr algn="ctr"/>
            <a:r>
              <a:rPr lang="fr-FR" sz="2400" b="1" dirty="0" err="1"/>
              <a:t>React</a:t>
            </a:r>
            <a:r>
              <a:rPr lang="fr-FR" sz="2400" b="1" dirty="0"/>
              <a:t> </a:t>
            </a:r>
            <a:r>
              <a:rPr lang="fr-FR" sz="2400" b="1" dirty="0" err="1"/>
              <a:t>StateFull</a:t>
            </a:r>
            <a:r>
              <a:rPr lang="fr-FR" sz="2400" b="1" dirty="0"/>
              <a:t> vs </a:t>
            </a:r>
            <a:r>
              <a:rPr lang="fr-FR" sz="2400" b="1" dirty="0" err="1"/>
              <a:t>React-Redux</a:t>
            </a:r>
            <a:endParaRPr lang="fr-FR" sz="2400" b="1" dirty="0"/>
          </a:p>
        </p:txBody>
      </p:sp>
      <p:grpSp>
        <p:nvGrpSpPr>
          <p:cNvPr id="36" name="Groupe 35">
            <a:extLst>
              <a:ext uri="{FF2B5EF4-FFF2-40B4-BE49-F238E27FC236}">
                <a16:creationId xmlns:a16="http://schemas.microsoft.com/office/drawing/2014/main" id="{D56A3FA2-5D3B-46E3-8C71-CE8387D08BC3}"/>
              </a:ext>
            </a:extLst>
          </p:cNvPr>
          <p:cNvGrpSpPr/>
          <p:nvPr/>
        </p:nvGrpSpPr>
        <p:grpSpPr>
          <a:xfrm>
            <a:off x="1969445" y="2421614"/>
            <a:ext cx="4284927" cy="3536670"/>
            <a:chOff x="1808412" y="1634837"/>
            <a:chExt cx="4284927" cy="3536670"/>
          </a:xfrm>
        </p:grpSpPr>
        <p:sp>
          <p:nvSpPr>
            <p:cNvPr id="52" name="Accolade fermante 51">
              <a:extLst>
                <a:ext uri="{FF2B5EF4-FFF2-40B4-BE49-F238E27FC236}">
                  <a16:creationId xmlns:a16="http://schemas.microsoft.com/office/drawing/2014/main" id="{0602CF64-B413-4775-816C-9C7CF11B11B3}"/>
                </a:ext>
              </a:extLst>
            </p:cNvPr>
            <p:cNvSpPr/>
            <p:nvPr/>
          </p:nvSpPr>
          <p:spPr>
            <a:xfrm rot="16200000">
              <a:off x="3604947" y="2218534"/>
              <a:ext cx="741408" cy="2736459"/>
            </a:xfrm>
            <a:prstGeom prst="rightBrace">
              <a:avLst>
                <a:gd name="adj1" fmla="val 17185"/>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3" name="Groupe 2">
              <a:extLst>
                <a:ext uri="{FF2B5EF4-FFF2-40B4-BE49-F238E27FC236}">
                  <a16:creationId xmlns:a16="http://schemas.microsoft.com/office/drawing/2014/main" id="{5D60F2F6-AD45-4AC1-ADBA-A3ABDB627CF5}"/>
                </a:ext>
              </a:extLst>
            </p:cNvPr>
            <p:cNvGrpSpPr/>
            <p:nvPr/>
          </p:nvGrpSpPr>
          <p:grpSpPr>
            <a:xfrm>
              <a:off x="2967230" y="1634837"/>
              <a:ext cx="2016841" cy="1287049"/>
              <a:chOff x="2779096" y="1322122"/>
              <a:chExt cx="2016841" cy="1287049"/>
            </a:xfrm>
          </p:grpSpPr>
          <p:sp>
            <p:nvSpPr>
              <p:cNvPr id="56" name="Rectangle : coins arrondis 55">
                <a:extLst>
                  <a:ext uri="{FF2B5EF4-FFF2-40B4-BE49-F238E27FC236}">
                    <a16:creationId xmlns:a16="http://schemas.microsoft.com/office/drawing/2014/main" id="{67BB64D2-43BD-4A4C-B0FA-1B86D3DA8E0C}"/>
                  </a:ext>
                </a:extLst>
              </p:cNvPr>
              <p:cNvSpPr/>
              <p:nvPr/>
            </p:nvSpPr>
            <p:spPr>
              <a:xfrm>
                <a:off x="2962808" y="2089626"/>
                <a:ext cx="1724891" cy="5195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b="1" dirty="0"/>
                  <a:t>Composant </a:t>
                </a:r>
                <a:r>
                  <a:rPr lang="fr-FR" b="1" dirty="0" err="1"/>
                  <a:t>StateFull</a:t>
                </a:r>
                <a:endParaRPr lang="fr-FR" b="1" dirty="0"/>
              </a:p>
            </p:txBody>
          </p:sp>
          <p:sp>
            <p:nvSpPr>
              <p:cNvPr id="59" name="Flèche : courbe vers la gauche 58">
                <a:extLst>
                  <a:ext uri="{FF2B5EF4-FFF2-40B4-BE49-F238E27FC236}">
                    <a16:creationId xmlns:a16="http://schemas.microsoft.com/office/drawing/2014/main" id="{BF55A258-C0C6-4741-AF0A-B46A5A7AFA95}"/>
                  </a:ext>
                </a:extLst>
              </p:cNvPr>
              <p:cNvSpPr/>
              <p:nvPr/>
            </p:nvSpPr>
            <p:spPr>
              <a:xfrm>
                <a:off x="4389396" y="1451531"/>
                <a:ext cx="406541" cy="844447"/>
              </a:xfrm>
              <a:prstGeom prst="curvedLeftArrow">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solidFill>
                    <a:schemeClr val="tx1"/>
                  </a:solidFill>
                </a:endParaRPr>
              </a:p>
            </p:txBody>
          </p:sp>
          <p:sp>
            <p:nvSpPr>
              <p:cNvPr id="60" name="Flèche : courbe vers la gauche 59">
                <a:extLst>
                  <a:ext uri="{FF2B5EF4-FFF2-40B4-BE49-F238E27FC236}">
                    <a16:creationId xmlns:a16="http://schemas.microsoft.com/office/drawing/2014/main" id="{FD25CDD2-3BF3-47D8-85A8-0F5028B83102}"/>
                  </a:ext>
                </a:extLst>
              </p:cNvPr>
              <p:cNvSpPr/>
              <p:nvPr/>
            </p:nvSpPr>
            <p:spPr>
              <a:xfrm rot="10800000">
                <a:off x="2779096" y="1407863"/>
                <a:ext cx="406541" cy="844447"/>
              </a:xfrm>
              <a:prstGeom prst="curvedLeftArrow">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solidFill>
                    <a:schemeClr val="tx1"/>
                  </a:solidFill>
                </a:endParaRPr>
              </a:p>
            </p:txBody>
          </p:sp>
          <p:sp>
            <p:nvSpPr>
              <p:cNvPr id="63" name="Rectangle : coins arrondis 62">
                <a:extLst>
                  <a:ext uri="{FF2B5EF4-FFF2-40B4-BE49-F238E27FC236}">
                    <a16:creationId xmlns:a16="http://schemas.microsoft.com/office/drawing/2014/main" id="{3140D5AB-3A30-4057-8FAA-A86C666A7BDC}"/>
                  </a:ext>
                </a:extLst>
              </p:cNvPr>
              <p:cNvSpPr/>
              <p:nvPr/>
            </p:nvSpPr>
            <p:spPr>
              <a:xfrm>
                <a:off x="3190060" y="1322122"/>
                <a:ext cx="1199336" cy="3561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State local</a:t>
                </a:r>
              </a:p>
            </p:txBody>
          </p:sp>
        </p:grpSp>
        <p:grpSp>
          <p:nvGrpSpPr>
            <p:cNvPr id="68" name="Groupe 67">
              <a:extLst>
                <a:ext uri="{FF2B5EF4-FFF2-40B4-BE49-F238E27FC236}">
                  <a16:creationId xmlns:a16="http://schemas.microsoft.com/office/drawing/2014/main" id="{541ACD9B-1D3B-4632-A832-C59EAA212DE7}"/>
                </a:ext>
              </a:extLst>
            </p:cNvPr>
            <p:cNvGrpSpPr/>
            <p:nvPr/>
          </p:nvGrpSpPr>
          <p:grpSpPr>
            <a:xfrm>
              <a:off x="4076498" y="3884458"/>
              <a:ext cx="2016841" cy="1287049"/>
              <a:chOff x="2779096" y="1322122"/>
              <a:chExt cx="2016841" cy="1287049"/>
            </a:xfrm>
          </p:grpSpPr>
          <p:sp>
            <p:nvSpPr>
              <p:cNvPr id="71" name="Rectangle : coins arrondis 70">
                <a:extLst>
                  <a:ext uri="{FF2B5EF4-FFF2-40B4-BE49-F238E27FC236}">
                    <a16:creationId xmlns:a16="http://schemas.microsoft.com/office/drawing/2014/main" id="{320435E9-58BB-4C76-A287-5ACD714276EB}"/>
                  </a:ext>
                </a:extLst>
              </p:cNvPr>
              <p:cNvSpPr/>
              <p:nvPr/>
            </p:nvSpPr>
            <p:spPr>
              <a:xfrm>
                <a:off x="2962808" y="2089626"/>
                <a:ext cx="1724891" cy="5195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b="1" dirty="0"/>
                  <a:t>Composant </a:t>
                </a:r>
                <a:r>
                  <a:rPr lang="fr-FR" b="1" dirty="0" err="1"/>
                  <a:t>StateFull</a:t>
                </a:r>
                <a:endParaRPr lang="fr-FR" b="1" dirty="0"/>
              </a:p>
            </p:txBody>
          </p:sp>
          <p:sp>
            <p:nvSpPr>
              <p:cNvPr id="72" name="Flèche : courbe vers la gauche 71">
                <a:extLst>
                  <a:ext uri="{FF2B5EF4-FFF2-40B4-BE49-F238E27FC236}">
                    <a16:creationId xmlns:a16="http://schemas.microsoft.com/office/drawing/2014/main" id="{01F70BE5-9293-4BB1-853D-0BFE0387F25A}"/>
                  </a:ext>
                </a:extLst>
              </p:cNvPr>
              <p:cNvSpPr/>
              <p:nvPr/>
            </p:nvSpPr>
            <p:spPr>
              <a:xfrm>
                <a:off x="4389396" y="1451531"/>
                <a:ext cx="406541" cy="844447"/>
              </a:xfrm>
              <a:prstGeom prst="curvedLeftArrow">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solidFill>
                    <a:schemeClr val="tx1"/>
                  </a:solidFill>
                </a:endParaRPr>
              </a:p>
            </p:txBody>
          </p:sp>
          <p:sp>
            <p:nvSpPr>
              <p:cNvPr id="75" name="Flèche : courbe vers la gauche 74">
                <a:extLst>
                  <a:ext uri="{FF2B5EF4-FFF2-40B4-BE49-F238E27FC236}">
                    <a16:creationId xmlns:a16="http://schemas.microsoft.com/office/drawing/2014/main" id="{F53AC4EC-9CB7-4F54-A1ED-F75E97E9E8A6}"/>
                  </a:ext>
                </a:extLst>
              </p:cNvPr>
              <p:cNvSpPr/>
              <p:nvPr/>
            </p:nvSpPr>
            <p:spPr>
              <a:xfrm rot="10800000">
                <a:off x="2779096" y="1407863"/>
                <a:ext cx="406541" cy="844447"/>
              </a:xfrm>
              <a:prstGeom prst="curvedLeftArrow">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solidFill>
                    <a:schemeClr val="tx1"/>
                  </a:solidFill>
                </a:endParaRPr>
              </a:p>
            </p:txBody>
          </p:sp>
          <p:sp>
            <p:nvSpPr>
              <p:cNvPr id="76" name="Rectangle : coins arrondis 75">
                <a:extLst>
                  <a:ext uri="{FF2B5EF4-FFF2-40B4-BE49-F238E27FC236}">
                    <a16:creationId xmlns:a16="http://schemas.microsoft.com/office/drawing/2014/main" id="{EBB9E2D0-938F-4D2F-8E8A-A6C534047B63}"/>
                  </a:ext>
                </a:extLst>
              </p:cNvPr>
              <p:cNvSpPr/>
              <p:nvPr/>
            </p:nvSpPr>
            <p:spPr>
              <a:xfrm>
                <a:off x="3190060" y="1322122"/>
                <a:ext cx="1199336" cy="3561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State local</a:t>
                </a:r>
              </a:p>
            </p:txBody>
          </p:sp>
        </p:grpSp>
        <p:grpSp>
          <p:nvGrpSpPr>
            <p:cNvPr id="78" name="Groupe 77">
              <a:extLst>
                <a:ext uri="{FF2B5EF4-FFF2-40B4-BE49-F238E27FC236}">
                  <a16:creationId xmlns:a16="http://schemas.microsoft.com/office/drawing/2014/main" id="{EC9E13AA-3354-4984-A763-8B21A2227B6F}"/>
                </a:ext>
              </a:extLst>
            </p:cNvPr>
            <p:cNvGrpSpPr/>
            <p:nvPr/>
          </p:nvGrpSpPr>
          <p:grpSpPr>
            <a:xfrm>
              <a:off x="1808412" y="3828059"/>
              <a:ext cx="2016841" cy="1287049"/>
              <a:chOff x="2779096" y="1322122"/>
              <a:chExt cx="2016841" cy="1287049"/>
            </a:xfrm>
          </p:grpSpPr>
          <p:sp>
            <p:nvSpPr>
              <p:cNvPr id="79" name="Rectangle : coins arrondis 78">
                <a:extLst>
                  <a:ext uri="{FF2B5EF4-FFF2-40B4-BE49-F238E27FC236}">
                    <a16:creationId xmlns:a16="http://schemas.microsoft.com/office/drawing/2014/main" id="{9EA49FEE-052B-424F-8ED4-B7584809EF35}"/>
                  </a:ext>
                </a:extLst>
              </p:cNvPr>
              <p:cNvSpPr/>
              <p:nvPr/>
            </p:nvSpPr>
            <p:spPr>
              <a:xfrm>
                <a:off x="2962808" y="2089626"/>
                <a:ext cx="1724891" cy="5195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b="1" dirty="0"/>
                  <a:t>Composant </a:t>
                </a:r>
                <a:r>
                  <a:rPr lang="fr-FR" b="1" dirty="0" err="1"/>
                  <a:t>StateFull</a:t>
                </a:r>
                <a:endParaRPr lang="fr-FR" b="1" dirty="0"/>
              </a:p>
            </p:txBody>
          </p:sp>
          <p:sp>
            <p:nvSpPr>
              <p:cNvPr id="80" name="Flèche : courbe vers la gauche 79">
                <a:extLst>
                  <a:ext uri="{FF2B5EF4-FFF2-40B4-BE49-F238E27FC236}">
                    <a16:creationId xmlns:a16="http://schemas.microsoft.com/office/drawing/2014/main" id="{1E2A3989-70F3-4C15-BDB5-F32FFBD99132}"/>
                  </a:ext>
                </a:extLst>
              </p:cNvPr>
              <p:cNvSpPr/>
              <p:nvPr/>
            </p:nvSpPr>
            <p:spPr>
              <a:xfrm>
                <a:off x="4389396" y="1451531"/>
                <a:ext cx="406541" cy="844447"/>
              </a:xfrm>
              <a:prstGeom prst="curvedLeftArrow">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solidFill>
                    <a:schemeClr val="tx1"/>
                  </a:solidFill>
                </a:endParaRPr>
              </a:p>
            </p:txBody>
          </p:sp>
          <p:sp>
            <p:nvSpPr>
              <p:cNvPr id="81" name="Flèche : courbe vers la gauche 80">
                <a:extLst>
                  <a:ext uri="{FF2B5EF4-FFF2-40B4-BE49-F238E27FC236}">
                    <a16:creationId xmlns:a16="http://schemas.microsoft.com/office/drawing/2014/main" id="{9A5D831B-BAB4-4C69-BD1B-9C40528F5E2C}"/>
                  </a:ext>
                </a:extLst>
              </p:cNvPr>
              <p:cNvSpPr/>
              <p:nvPr/>
            </p:nvSpPr>
            <p:spPr>
              <a:xfrm rot="10800000">
                <a:off x="2779096" y="1407863"/>
                <a:ext cx="406541" cy="844447"/>
              </a:xfrm>
              <a:prstGeom prst="curvedLeftArrow">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solidFill>
                    <a:schemeClr val="tx1"/>
                  </a:solidFill>
                </a:endParaRPr>
              </a:p>
            </p:txBody>
          </p:sp>
          <p:sp>
            <p:nvSpPr>
              <p:cNvPr id="82" name="Rectangle : coins arrondis 81">
                <a:extLst>
                  <a:ext uri="{FF2B5EF4-FFF2-40B4-BE49-F238E27FC236}">
                    <a16:creationId xmlns:a16="http://schemas.microsoft.com/office/drawing/2014/main" id="{56B2DB59-F88F-48AB-B6D2-4F1F3D0482F0}"/>
                  </a:ext>
                </a:extLst>
              </p:cNvPr>
              <p:cNvSpPr/>
              <p:nvPr/>
            </p:nvSpPr>
            <p:spPr>
              <a:xfrm>
                <a:off x="3190060" y="1322122"/>
                <a:ext cx="1199336" cy="3561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State local</a:t>
                </a:r>
              </a:p>
            </p:txBody>
          </p:sp>
        </p:grpSp>
      </p:grpSp>
      <p:grpSp>
        <p:nvGrpSpPr>
          <p:cNvPr id="95" name="Groupe 94">
            <a:extLst>
              <a:ext uri="{FF2B5EF4-FFF2-40B4-BE49-F238E27FC236}">
                <a16:creationId xmlns:a16="http://schemas.microsoft.com/office/drawing/2014/main" id="{3F94A1A9-245B-47CF-B395-DABD4D5CA4BD}"/>
              </a:ext>
            </a:extLst>
          </p:cNvPr>
          <p:cNvGrpSpPr/>
          <p:nvPr/>
        </p:nvGrpSpPr>
        <p:grpSpPr>
          <a:xfrm>
            <a:off x="6818029" y="623271"/>
            <a:ext cx="5223770" cy="6170783"/>
            <a:chOff x="6471406" y="614065"/>
            <a:chExt cx="5223770" cy="6170783"/>
          </a:xfrm>
        </p:grpSpPr>
        <p:sp>
          <p:nvSpPr>
            <p:cNvPr id="99" name="Rectangle : coins arrondis 98">
              <a:extLst>
                <a:ext uri="{FF2B5EF4-FFF2-40B4-BE49-F238E27FC236}">
                  <a16:creationId xmlns:a16="http://schemas.microsoft.com/office/drawing/2014/main" id="{F3A64EF6-B36D-4C95-9C38-B94AE6C861C8}"/>
                </a:ext>
              </a:extLst>
            </p:cNvPr>
            <p:cNvSpPr/>
            <p:nvPr/>
          </p:nvSpPr>
          <p:spPr>
            <a:xfrm>
              <a:off x="6471406" y="614065"/>
              <a:ext cx="5223770" cy="6170783"/>
            </a:xfrm>
            <a:prstGeom prst="roundRect">
              <a:avLst>
                <a:gd name="adj" fmla="val 3469"/>
              </a:avLst>
            </a:prstGeom>
            <a:solidFill>
              <a:srgbClr val="7030A0">
                <a:alpha val="30196"/>
              </a:srgb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pic>
          <p:nvPicPr>
            <p:cNvPr id="105" name="Picture 2" descr="RÃ©sultat de recherche d'images pour &quot;redux&quot;">
              <a:extLst>
                <a:ext uri="{FF2B5EF4-FFF2-40B4-BE49-F238E27FC236}">
                  <a16:creationId xmlns:a16="http://schemas.microsoft.com/office/drawing/2014/main" id="{19295BF4-F0B1-4439-9737-FB60CBA56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3774" y="980150"/>
              <a:ext cx="1312096" cy="1185332"/>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e 34">
              <a:extLst>
                <a:ext uri="{FF2B5EF4-FFF2-40B4-BE49-F238E27FC236}">
                  <a16:creationId xmlns:a16="http://schemas.microsoft.com/office/drawing/2014/main" id="{B50F6D6F-ED61-4809-8CDE-C3283779C0A8}"/>
                </a:ext>
              </a:extLst>
            </p:cNvPr>
            <p:cNvGrpSpPr/>
            <p:nvPr/>
          </p:nvGrpSpPr>
          <p:grpSpPr>
            <a:xfrm>
              <a:off x="6510040" y="1611024"/>
              <a:ext cx="4819399" cy="5028517"/>
              <a:chOff x="6848122" y="1347776"/>
              <a:chExt cx="4819399" cy="5028517"/>
            </a:xfrm>
          </p:grpSpPr>
          <p:sp>
            <p:nvSpPr>
              <p:cNvPr id="61" name="Accolade fermante 60">
                <a:extLst>
                  <a:ext uri="{FF2B5EF4-FFF2-40B4-BE49-F238E27FC236}">
                    <a16:creationId xmlns:a16="http://schemas.microsoft.com/office/drawing/2014/main" id="{839F94F5-D957-4280-B2FF-563A1D79CA75}"/>
                  </a:ext>
                </a:extLst>
              </p:cNvPr>
              <p:cNvSpPr/>
              <p:nvPr/>
            </p:nvSpPr>
            <p:spPr>
              <a:xfrm rot="16200000">
                <a:off x="9842120" y="4072628"/>
                <a:ext cx="741408" cy="2736459"/>
              </a:xfrm>
              <a:prstGeom prst="rightBrace">
                <a:avLst>
                  <a:gd name="adj1" fmla="val 17185"/>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4" name="Flèche : bas 63">
                <a:extLst>
                  <a:ext uri="{FF2B5EF4-FFF2-40B4-BE49-F238E27FC236}">
                    <a16:creationId xmlns:a16="http://schemas.microsoft.com/office/drawing/2014/main" id="{91ADEE99-44B6-4E52-BCF7-BF0E93FFBFFE}"/>
                  </a:ext>
                </a:extLst>
              </p:cNvPr>
              <p:cNvSpPr/>
              <p:nvPr/>
            </p:nvSpPr>
            <p:spPr>
              <a:xfrm>
                <a:off x="10018538" y="3849788"/>
                <a:ext cx="377190" cy="533400"/>
              </a:xfrm>
              <a:prstGeom prst="downArrow">
                <a:avLst>
                  <a:gd name="adj1" fmla="val 45151"/>
                  <a:gd name="adj2" fmla="val 50000"/>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65" name="Flèche : bas 64">
                <a:extLst>
                  <a:ext uri="{FF2B5EF4-FFF2-40B4-BE49-F238E27FC236}">
                    <a16:creationId xmlns:a16="http://schemas.microsoft.com/office/drawing/2014/main" id="{A3AF0390-70F0-434B-A8C6-05F0A78A79EF}"/>
                  </a:ext>
                </a:extLst>
              </p:cNvPr>
              <p:cNvSpPr/>
              <p:nvPr/>
            </p:nvSpPr>
            <p:spPr>
              <a:xfrm>
                <a:off x="10853488" y="3399497"/>
                <a:ext cx="377190" cy="2428969"/>
              </a:xfrm>
              <a:prstGeom prst="downArrow">
                <a:avLst>
                  <a:gd name="adj1" fmla="val 36532"/>
                  <a:gd name="adj2" fmla="val 50000"/>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66" name="Flèche : bas 65">
                <a:extLst>
                  <a:ext uri="{FF2B5EF4-FFF2-40B4-BE49-F238E27FC236}">
                    <a16:creationId xmlns:a16="http://schemas.microsoft.com/office/drawing/2014/main" id="{A3E0F72E-97BE-4560-A575-5FAC7D5092D0}"/>
                  </a:ext>
                </a:extLst>
              </p:cNvPr>
              <p:cNvSpPr/>
              <p:nvPr/>
            </p:nvSpPr>
            <p:spPr>
              <a:xfrm>
                <a:off x="8985904" y="3383923"/>
                <a:ext cx="377190" cy="2484849"/>
              </a:xfrm>
              <a:prstGeom prst="downArrow">
                <a:avLst>
                  <a:gd name="adj1" fmla="val 33838"/>
                  <a:gd name="adj2" fmla="val 50000"/>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cxnSp>
            <p:nvCxnSpPr>
              <p:cNvPr id="70" name="Connecteur : en arc 69">
                <a:extLst>
                  <a:ext uri="{FF2B5EF4-FFF2-40B4-BE49-F238E27FC236}">
                    <a16:creationId xmlns:a16="http://schemas.microsoft.com/office/drawing/2014/main" id="{9465BBF2-A086-4BAD-A1A3-324B97A7A14F}"/>
                  </a:ext>
                </a:extLst>
              </p:cNvPr>
              <p:cNvCxnSpPr>
                <a:cxnSpLocks/>
                <a:stCxn id="86" idx="1"/>
                <a:endCxn id="4" idx="0"/>
              </p:cNvCxnSpPr>
              <p:nvPr/>
            </p:nvCxnSpPr>
            <p:spPr>
              <a:xfrm rot="10800000">
                <a:off x="9453824" y="1347777"/>
                <a:ext cx="68985" cy="3299455"/>
              </a:xfrm>
              <a:prstGeom prst="curvedConnector4">
                <a:avLst>
                  <a:gd name="adj1" fmla="val 1990653"/>
                  <a:gd name="adj2" fmla="val 106928"/>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Ellipse 73">
                <a:extLst>
                  <a:ext uri="{FF2B5EF4-FFF2-40B4-BE49-F238E27FC236}">
                    <a16:creationId xmlns:a16="http://schemas.microsoft.com/office/drawing/2014/main" id="{B7E34A56-12E8-4B96-A55F-AE9F36C14094}"/>
                  </a:ext>
                </a:extLst>
              </p:cNvPr>
              <p:cNvSpPr/>
              <p:nvPr/>
            </p:nvSpPr>
            <p:spPr>
              <a:xfrm>
                <a:off x="7586501" y="2453264"/>
                <a:ext cx="1186551" cy="589096"/>
              </a:xfrm>
              <a:prstGeom prst="ellipse">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Action Tutu</a:t>
                </a:r>
              </a:p>
            </p:txBody>
          </p:sp>
          <p:sp>
            <p:nvSpPr>
              <p:cNvPr id="96" name="Flèche : droite 95">
                <a:extLst>
                  <a:ext uri="{FF2B5EF4-FFF2-40B4-BE49-F238E27FC236}">
                    <a16:creationId xmlns:a16="http://schemas.microsoft.com/office/drawing/2014/main" id="{E4BC6488-EAC6-4D24-81FE-9B7ADF2A3FEC}"/>
                  </a:ext>
                </a:extLst>
              </p:cNvPr>
              <p:cNvSpPr/>
              <p:nvPr/>
            </p:nvSpPr>
            <p:spPr>
              <a:xfrm rot="5400000">
                <a:off x="9144630" y="2272337"/>
                <a:ext cx="511063" cy="760702"/>
              </a:xfrm>
              <a:prstGeom prst="rightArrow">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98" name="ZoneTexte 97">
                <a:extLst>
                  <a:ext uri="{FF2B5EF4-FFF2-40B4-BE49-F238E27FC236}">
                    <a16:creationId xmlns:a16="http://schemas.microsoft.com/office/drawing/2014/main" id="{805E3136-FE31-4705-B2EC-867BAE40FD17}"/>
                  </a:ext>
                </a:extLst>
              </p:cNvPr>
              <p:cNvSpPr txBox="1"/>
              <p:nvPr/>
            </p:nvSpPr>
            <p:spPr>
              <a:xfrm>
                <a:off x="8258433" y="1969189"/>
                <a:ext cx="1094740" cy="263827"/>
              </a:xfrm>
              <a:prstGeom prst="rect">
                <a:avLst/>
              </a:prstGeom>
              <a:noFill/>
            </p:spPr>
            <p:txBody>
              <a:bodyPr wrap="square" lIns="0" tIns="0" rIns="0" bIns="0" rtlCol="0" anchor="ctr" anchorCtr="0">
                <a:noAutofit/>
              </a:bodyPr>
              <a:lstStyle/>
              <a:p>
                <a:pPr algn="ctr"/>
                <a:r>
                  <a:rPr lang="fr-FR" b="1" dirty="0"/>
                  <a:t>Reducer</a:t>
                </a:r>
              </a:p>
            </p:txBody>
          </p:sp>
          <p:sp>
            <p:nvSpPr>
              <p:cNvPr id="84" name="Rectangle : coins arrondis 83">
                <a:extLst>
                  <a:ext uri="{FF2B5EF4-FFF2-40B4-BE49-F238E27FC236}">
                    <a16:creationId xmlns:a16="http://schemas.microsoft.com/office/drawing/2014/main" id="{79F45585-B3D9-46DF-ACFA-3C4FD29DFF31}"/>
                  </a:ext>
                </a:extLst>
              </p:cNvPr>
              <p:cNvSpPr/>
              <p:nvPr/>
            </p:nvSpPr>
            <p:spPr>
              <a:xfrm>
                <a:off x="10287490" y="5844795"/>
                <a:ext cx="1380031" cy="5195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b="1" dirty="0"/>
                  <a:t>Composant </a:t>
                </a:r>
                <a:r>
                  <a:rPr lang="fr-FR" b="1" dirty="0" err="1"/>
                  <a:t>StateLess</a:t>
                </a:r>
                <a:endParaRPr lang="fr-FR" b="1" dirty="0"/>
              </a:p>
            </p:txBody>
          </p:sp>
          <p:sp>
            <p:nvSpPr>
              <p:cNvPr id="85" name="Rectangle : coins arrondis 84">
                <a:extLst>
                  <a:ext uri="{FF2B5EF4-FFF2-40B4-BE49-F238E27FC236}">
                    <a16:creationId xmlns:a16="http://schemas.microsoft.com/office/drawing/2014/main" id="{D390AF23-2E84-40E2-ACDA-E352EA15D56B}"/>
                  </a:ext>
                </a:extLst>
              </p:cNvPr>
              <p:cNvSpPr/>
              <p:nvPr/>
            </p:nvSpPr>
            <p:spPr>
              <a:xfrm>
                <a:off x="8773052" y="5856748"/>
                <a:ext cx="1380031" cy="5195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b="1" dirty="0"/>
                  <a:t>Composant </a:t>
                </a:r>
                <a:r>
                  <a:rPr lang="fr-FR" b="1" dirty="0" err="1"/>
                  <a:t>StateLess</a:t>
                </a:r>
                <a:endParaRPr lang="fr-FR" b="1" dirty="0"/>
              </a:p>
            </p:txBody>
          </p:sp>
          <p:sp>
            <p:nvSpPr>
              <p:cNvPr id="86" name="Rectangle : coins arrondis 85">
                <a:extLst>
                  <a:ext uri="{FF2B5EF4-FFF2-40B4-BE49-F238E27FC236}">
                    <a16:creationId xmlns:a16="http://schemas.microsoft.com/office/drawing/2014/main" id="{E6C4115A-F980-496C-8AEE-ACDE002513AB}"/>
                  </a:ext>
                </a:extLst>
              </p:cNvPr>
              <p:cNvSpPr/>
              <p:nvPr/>
            </p:nvSpPr>
            <p:spPr>
              <a:xfrm>
                <a:off x="9522808" y="4387458"/>
                <a:ext cx="1380031" cy="5195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b="1" dirty="0"/>
                  <a:t>Composant </a:t>
                </a:r>
                <a:r>
                  <a:rPr lang="fr-FR" b="1" dirty="0" err="1"/>
                  <a:t>StateLess</a:t>
                </a:r>
                <a:endParaRPr lang="fr-FR" b="1" dirty="0"/>
              </a:p>
            </p:txBody>
          </p:sp>
          <p:sp>
            <p:nvSpPr>
              <p:cNvPr id="87" name="Rectangle : coins arrondis 86">
                <a:extLst>
                  <a:ext uri="{FF2B5EF4-FFF2-40B4-BE49-F238E27FC236}">
                    <a16:creationId xmlns:a16="http://schemas.microsoft.com/office/drawing/2014/main" id="{7FED356D-AD3D-4DB5-A01F-7546DC6F5047}"/>
                  </a:ext>
                </a:extLst>
              </p:cNvPr>
              <p:cNvSpPr/>
              <p:nvPr/>
            </p:nvSpPr>
            <p:spPr>
              <a:xfrm>
                <a:off x="9019811" y="2931257"/>
                <a:ext cx="2210867" cy="108803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sz="2000" b="1" dirty="0"/>
                  <a:t>State tree</a:t>
                </a:r>
              </a:p>
            </p:txBody>
          </p:sp>
          <p:pic>
            <p:nvPicPr>
              <p:cNvPr id="4" name="Image 3">
                <a:extLst>
                  <a:ext uri="{FF2B5EF4-FFF2-40B4-BE49-F238E27FC236}">
                    <a16:creationId xmlns:a16="http://schemas.microsoft.com/office/drawing/2014/main" id="{4D982DD4-D8FB-4EC5-9A29-D827243FDDB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778" b="93778" l="9778" r="89778">
                            <a14:foregroundMark x1="38222" y1="68000" x2="38222" y2="68000"/>
                            <a14:foregroundMark x1="59111" y1="63556" x2="59111" y2="63556"/>
                            <a14:foregroundMark x1="72889" y1="42667" x2="76889" y2="34667"/>
                            <a14:foregroundMark x1="42667" y1="91111" x2="42667" y2="91111"/>
                            <a14:foregroundMark x1="42667" y1="93778" x2="42667" y2="93778"/>
                          </a14:backgroundRemoval>
                        </a14:imgEffect>
                      </a14:imgLayer>
                    </a14:imgProps>
                  </a:ext>
                </a:extLst>
              </a:blip>
              <a:stretch>
                <a:fillRect/>
              </a:stretch>
            </p:blipFill>
            <p:spPr>
              <a:xfrm>
                <a:off x="8899364" y="1347776"/>
                <a:ext cx="1108917" cy="1108917"/>
              </a:xfrm>
              <a:prstGeom prst="rect">
                <a:avLst/>
              </a:prstGeom>
            </p:spPr>
          </p:pic>
          <p:cxnSp>
            <p:nvCxnSpPr>
              <p:cNvPr id="6" name="Connecteur : en arc 5">
                <a:extLst>
                  <a:ext uri="{FF2B5EF4-FFF2-40B4-BE49-F238E27FC236}">
                    <a16:creationId xmlns:a16="http://schemas.microsoft.com/office/drawing/2014/main" id="{26C89E48-092D-4168-B9E5-2AC0D514AB81}"/>
                  </a:ext>
                </a:extLst>
              </p:cNvPr>
              <p:cNvCxnSpPr>
                <a:stCxn id="87" idx="0"/>
                <a:endCxn id="4" idx="0"/>
              </p:cNvCxnSpPr>
              <p:nvPr/>
            </p:nvCxnSpPr>
            <p:spPr>
              <a:xfrm rot="16200000" flipV="1">
                <a:off x="8997794" y="1803806"/>
                <a:ext cx="1583481" cy="671422"/>
              </a:xfrm>
              <a:prstGeom prst="curvedConnector3">
                <a:avLst>
                  <a:gd name="adj1" fmla="val 114437"/>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eur : en arc 68">
                <a:extLst>
                  <a:ext uri="{FF2B5EF4-FFF2-40B4-BE49-F238E27FC236}">
                    <a16:creationId xmlns:a16="http://schemas.microsoft.com/office/drawing/2014/main" id="{67A71176-F965-41AE-8192-CC06DFF1DBA5}"/>
                  </a:ext>
                </a:extLst>
              </p:cNvPr>
              <p:cNvCxnSpPr>
                <a:cxnSpLocks/>
                <a:stCxn id="85" idx="1"/>
                <a:endCxn id="4" idx="0"/>
              </p:cNvCxnSpPr>
              <p:nvPr/>
            </p:nvCxnSpPr>
            <p:spPr>
              <a:xfrm rot="10800000" flipH="1">
                <a:off x="8773051" y="1347777"/>
                <a:ext cx="680771" cy="4768745"/>
              </a:xfrm>
              <a:prstGeom prst="curvedConnector4">
                <a:avLst>
                  <a:gd name="adj1" fmla="val -210881"/>
                  <a:gd name="adj2" fmla="val 105945"/>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DACC95E8-C746-4FED-9A79-65FB49F69611}"/>
                  </a:ext>
                </a:extLst>
              </p:cNvPr>
              <p:cNvSpPr/>
              <p:nvPr/>
            </p:nvSpPr>
            <p:spPr>
              <a:xfrm>
                <a:off x="6848122" y="3807069"/>
                <a:ext cx="1118043" cy="618837"/>
              </a:xfrm>
              <a:prstGeom prst="ellipse">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Action Toto</a:t>
                </a:r>
              </a:p>
            </p:txBody>
          </p:sp>
          <p:sp>
            <p:nvSpPr>
              <p:cNvPr id="89" name="Ellipse 88">
                <a:extLst>
                  <a:ext uri="{FF2B5EF4-FFF2-40B4-BE49-F238E27FC236}">
                    <a16:creationId xmlns:a16="http://schemas.microsoft.com/office/drawing/2014/main" id="{6D9F6AED-5654-49B2-8A70-1FAE39A9259D}"/>
                  </a:ext>
                </a:extLst>
              </p:cNvPr>
              <p:cNvSpPr/>
              <p:nvPr/>
            </p:nvSpPr>
            <p:spPr>
              <a:xfrm>
                <a:off x="9784610" y="2222087"/>
                <a:ext cx="951127" cy="589096"/>
              </a:xfrm>
              <a:prstGeom prst="ellipse">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Old state</a:t>
                </a:r>
              </a:p>
            </p:txBody>
          </p:sp>
        </p:grpSp>
      </p:grpSp>
      <p:pic>
        <p:nvPicPr>
          <p:cNvPr id="55" name="Image 54">
            <a:extLst>
              <a:ext uri="{FF2B5EF4-FFF2-40B4-BE49-F238E27FC236}">
                <a16:creationId xmlns:a16="http://schemas.microsoft.com/office/drawing/2014/main" id="{17BC78B6-0455-4244-9B02-42BAC9A5DBDF}"/>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8008" b="91016" l="5469" r="94141">
                        <a14:foregroundMark x1="5859" y1="48828" x2="5859" y2="48828"/>
                        <a14:foregroundMark x1="47266" y1="49023" x2="47266" y2="49023"/>
                        <a14:foregroundMark x1="94141" y1="51563" x2="94141" y2="51563"/>
                        <a14:foregroundMark x1="68359" y1="8398" x2="68359" y2="8398"/>
                        <a14:foregroundMark x1="30273" y1="90625" x2="30273" y2="90625"/>
                        <a14:foregroundMark x1="70898" y1="91016" x2="70898" y2="91016"/>
                      </a14:backgroundRemoval>
                    </a14:imgEffect>
                  </a14:imgLayer>
                </a14:imgProps>
              </a:ext>
            </a:extLst>
          </a:blip>
          <a:stretch>
            <a:fillRect/>
          </a:stretch>
        </p:blipFill>
        <p:spPr>
          <a:xfrm>
            <a:off x="3427833" y="732333"/>
            <a:ext cx="1493174" cy="1493174"/>
          </a:xfrm>
          <a:prstGeom prst="rect">
            <a:avLst/>
          </a:prstGeom>
        </p:spPr>
      </p:pic>
      <p:sp>
        <p:nvSpPr>
          <p:cNvPr id="43" name="ZoneTexte 42">
            <a:extLst>
              <a:ext uri="{FF2B5EF4-FFF2-40B4-BE49-F238E27FC236}">
                <a16:creationId xmlns:a16="http://schemas.microsoft.com/office/drawing/2014/main" id="{D56DDDB7-808F-4AE1-941B-E8E634CE48A7}"/>
              </a:ext>
            </a:extLst>
          </p:cNvPr>
          <p:cNvSpPr txBox="1"/>
          <p:nvPr/>
        </p:nvSpPr>
        <p:spPr>
          <a:xfrm>
            <a:off x="-52493" y="1462193"/>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30757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ZoneTexte 32">
            <a:extLst>
              <a:ext uri="{FF2B5EF4-FFF2-40B4-BE49-F238E27FC236}">
                <a16:creationId xmlns:a16="http://schemas.microsoft.com/office/drawing/2014/main" id="{225CFB8C-6797-436C-B565-52C106836CAC}"/>
              </a:ext>
            </a:extLst>
          </p:cNvPr>
          <p:cNvSpPr txBox="1"/>
          <p:nvPr/>
        </p:nvSpPr>
        <p:spPr>
          <a:xfrm>
            <a:off x="1781908" y="85036"/>
            <a:ext cx="10410092" cy="461665"/>
          </a:xfrm>
          <a:prstGeom prst="rect">
            <a:avLst/>
          </a:prstGeom>
          <a:noFill/>
        </p:spPr>
        <p:txBody>
          <a:bodyPr wrap="square" rtlCol="0">
            <a:spAutoFit/>
          </a:bodyPr>
          <a:lstStyle/>
          <a:p>
            <a:pPr algn="ctr"/>
            <a:r>
              <a:rPr lang="fr-FR" sz="2400" b="1" dirty="0"/>
              <a:t>React - </a:t>
            </a:r>
            <a:r>
              <a:rPr lang="fr-FR" sz="2400" b="1" dirty="0" err="1"/>
              <a:t>Redux</a:t>
            </a:r>
            <a:endParaRPr lang="fr-FR" sz="2400" b="1" dirty="0"/>
          </a:p>
        </p:txBody>
      </p:sp>
      <p:pic>
        <p:nvPicPr>
          <p:cNvPr id="10" name="Image 9">
            <a:extLst>
              <a:ext uri="{FF2B5EF4-FFF2-40B4-BE49-F238E27FC236}">
                <a16:creationId xmlns:a16="http://schemas.microsoft.com/office/drawing/2014/main" id="{04C53346-A769-4E9D-ACA0-3E0DA41F2892}"/>
              </a:ext>
            </a:extLst>
          </p:cNvPr>
          <p:cNvPicPr>
            <a:picLocks noChangeAspect="1"/>
          </p:cNvPicPr>
          <p:nvPr/>
        </p:nvPicPr>
        <p:blipFill>
          <a:blip r:embed="rId2"/>
          <a:stretch>
            <a:fillRect/>
          </a:stretch>
        </p:blipFill>
        <p:spPr>
          <a:xfrm>
            <a:off x="3080867" y="1310656"/>
            <a:ext cx="7812174" cy="4921668"/>
          </a:xfrm>
          <a:prstGeom prst="rect">
            <a:avLst/>
          </a:prstGeom>
        </p:spPr>
      </p:pic>
      <p:pic>
        <p:nvPicPr>
          <p:cNvPr id="1026" name="Picture 2" descr="RÃ©sultat de recherche d'images pour &quot;redux&quot;">
            <a:extLst>
              <a:ext uri="{FF2B5EF4-FFF2-40B4-BE49-F238E27FC236}">
                <a16:creationId xmlns:a16="http://schemas.microsoft.com/office/drawing/2014/main" id="{92B10B3A-5426-45B7-9F83-0CFFA1FAB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0431" y="184868"/>
            <a:ext cx="1312096" cy="1185332"/>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E2E03D17-CB29-4E43-B443-E534D523A0B3}"/>
              </a:ext>
            </a:extLst>
          </p:cNvPr>
          <p:cNvSpPr txBox="1"/>
          <p:nvPr/>
        </p:nvSpPr>
        <p:spPr>
          <a:xfrm>
            <a:off x="-52493" y="1462193"/>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34174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AC9E019-4AA8-4400-A59B-8FBF9C736999}"/>
              </a:ext>
            </a:extLst>
          </p:cNvPr>
          <p:cNvPicPr>
            <a:picLocks noChangeAspect="1"/>
          </p:cNvPicPr>
          <p:nvPr/>
        </p:nvPicPr>
        <p:blipFill>
          <a:blip r:embed="rId2"/>
          <a:stretch>
            <a:fillRect/>
          </a:stretch>
        </p:blipFill>
        <p:spPr>
          <a:xfrm>
            <a:off x="3739923" y="1433512"/>
            <a:ext cx="6715125" cy="3990975"/>
          </a:xfrm>
          <a:prstGeom prst="rect">
            <a:avLst/>
          </a:prstGeom>
        </p:spPr>
      </p:pic>
      <p:sp>
        <p:nvSpPr>
          <p:cNvPr id="3" name="ZoneTexte 2">
            <a:extLst>
              <a:ext uri="{FF2B5EF4-FFF2-40B4-BE49-F238E27FC236}">
                <a16:creationId xmlns:a16="http://schemas.microsoft.com/office/drawing/2014/main" id="{24F73B7B-471D-4087-B358-04405112BFA2}"/>
              </a:ext>
            </a:extLst>
          </p:cNvPr>
          <p:cNvSpPr txBox="1"/>
          <p:nvPr/>
        </p:nvSpPr>
        <p:spPr>
          <a:xfrm>
            <a:off x="3663722" y="114300"/>
            <a:ext cx="6867525" cy="646331"/>
          </a:xfrm>
          <a:prstGeom prst="rect">
            <a:avLst/>
          </a:prstGeom>
          <a:noFill/>
        </p:spPr>
        <p:txBody>
          <a:bodyPr wrap="square" rtlCol="0">
            <a:spAutoFit/>
          </a:bodyPr>
          <a:lstStyle/>
          <a:p>
            <a:pPr algn="ctr"/>
            <a:r>
              <a:rPr lang="fr-FR" sz="3600" b="1" dirty="0"/>
              <a:t>Practice time </a:t>
            </a:r>
          </a:p>
        </p:txBody>
      </p:sp>
      <p:sp>
        <p:nvSpPr>
          <p:cNvPr id="4" name="ZoneTexte 3">
            <a:extLst>
              <a:ext uri="{FF2B5EF4-FFF2-40B4-BE49-F238E27FC236}">
                <a16:creationId xmlns:a16="http://schemas.microsoft.com/office/drawing/2014/main" id="{532723B8-43A2-463B-911A-614C6BBD4037}"/>
              </a:ext>
            </a:extLst>
          </p:cNvPr>
          <p:cNvSpPr txBox="1"/>
          <p:nvPr/>
        </p:nvSpPr>
        <p:spPr>
          <a:xfrm>
            <a:off x="3587523" y="5774202"/>
            <a:ext cx="6867525" cy="646331"/>
          </a:xfrm>
          <a:prstGeom prst="rect">
            <a:avLst/>
          </a:prstGeom>
          <a:noFill/>
        </p:spPr>
        <p:txBody>
          <a:bodyPr wrap="square" rtlCol="0">
            <a:spAutoFit/>
          </a:bodyPr>
          <a:lstStyle/>
          <a:p>
            <a:pPr algn="ctr"/>
            <a:r>
              <a:rPr lang="fr-FR" sz="3600" b="1" dirty="0"/>
              <a:t>Parcours State</a:t>
            </a:r>
          </a:p>
        </p:txBody>
      </p:sp>
      <p:sp>
        <p:nvSpPr>
          <p:cNvPr id="5" name="ZoneTexte 4">
            <a:extLst>
              <a:ext uri="{FF2B5EF4-FFF2-40B4-BE49-F238E27FC236}">
                <a16:creationId xmlns:a16="http://schemas.microsoft.com/office/drawing/2014/main" id="{79606FF5-5181-4175-A5CA-350237D1DBEA}"/>
              </a:ext>
            </a:extLst>
          </p:cNvPr>
          <p:cNvSpPr txBox="1"/>
          <p:nvPr/>
        </p:nvSpPr>
        <p:spPr>
          <a:xfrm>
            <a:off x="-52493" y="2291927"/>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283281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32723B8-43A2-463B-911A-614C6BBD4037}"/>
              </a:ext>
            </a:extLst>
          </p:cNvPr>
          <p:cNvSpPr txBox="1"/>
          <p:nvPr/>
        </p:nvSpPr>
        <p:spPr>
          <a:xfrm>
            <a:off x="3797073" y="0"/>
            <a:ext cx="6867525" cy="646331"/>
          </a:xfrm>
          <a:prstGeom prst="rect">
            <a:avLst/>
          </a:prstGeom>
          <a:noFill/>
        </p:spPr>
        <p:txBody>
          <a:bodyPr wrap="square" rtlCol="0">
            <a:spAutoFit/>
          </a:bodyPr>
          <a:lstStyle/>
          <a:p>
            <a:pPr algn="ctr"/>
            <a:r>
              <a:rPr lang="fr-FR" sz="3600" b="1" dirty="0"/>
              <a:t>Bilan du parcours</a:t>
            </a:r>
          </a:p>
        </p:txBody>
      </p:sp>
      <p:pic>
        <p:nvPicPr>
          <p:cNvPr id="8" name="Image 7">
            <a:extLst>
              <a:ext uri="{FF2B5EF4-FFF2-40B4-BE49-F238E27FC236}">
                <a16:creationId xmlns:a16="http://schemas.microsoft.com/office/drawing/2014/main" id="{0560C874-1A46-44A9-B59D-79B00AA44E44}"/>
              </a:ext>
            </a:extLst>
          </p:cNvPr>
          <p:cNvPicPr>
            <a:picLocks noChangeAspect="1"/>
          </p:cNvPicPr>
          <p:nvPr/>
        </p:nvPicPr>
        <p:blipFill>
          <a:blip r:embed="rId2"/>
          <a:stretch>
            <a:fillRect/>
          </a:stretch>
        </p:blipFill>
        <p:spPr>
          <a:xfrm>
            <a:off x="1914506" y="1087785"/>
            <a:ext cx="3451483" cy="3448049"/>
          </a:xfrm>
          <a:prstGeom prst="rect">
            <a:avLst/>
          </a:prstGeom>
        </p:spPr>
      </p:pic>
      <p:sp>
        <p:nvSpPr>
          <p:cNvPr id="13" name="ZoneTexte 12">
            <a:extLst>
              <a:ext uri="{FF2B5EF4-FFF2-40B4-BE49-F238E27FC236}">
                <a16:creationId xmlns:a16="http://schemas.microsoft.com/office/drawing/2014/main" id="{D7890833-6055-4913-A6F0-1CB96C979736}"/>
              </a:ext>
            </a:extLst>
          </p:cNvPr>
          <p:cNvSpPr txBox="1"/>
          <p:nvPr/>
        </p:nvSpPr>
        <p:spPr>
          <a:xfrm>
            <a:off x="6715125" y="1076891"/>
            <a:ext cx="4562475" cy="2593274"/>
          </a:xfrm>
          <a:prstGeom prst="rect">
            <a:avLst/>
          </a:prstGeom>
          <a:noFill/>
        </p:spPr>
        <p:txBody>
          <a:bodyPr wrap="square" rtlCol="0">
            <a:spAutoFit/>
          </a:bodyPr>
          <a:lstStyle/>
          <a:p>
            <a:pPr lvl="1" eaLnBrk="0" fontAlgn="base" hangingPunct="0">
              <a:lnSpc>
                <a:spcPct val="150000"/>
              </a:lnSpc>
              <a:spcBef>
                <a:spcPct val="0"/>
              </a:spcBef>
              <a:spcAft>
                <a:spcPct val="0"/>
              </a:spcAft>
            </a:pPr>
            <a:r>
              <a:rPr lang="fr-FR" altLang="fr-FR" sz="1600" dirty="0">
                <a:solidFill>
                  <a:srgbClr val="24292E"/>
                </a:solidFill>
              </a:rPr>
              <a:t>1 seul store / application</a:t>
            </a:r>
          </a:p>
          <a:p>
            <a:pPr lvl="1" eaLnBrk="0" fontAlgn="base" hangingPunct="0">
              <a:lnSpc>
                <a:spcPct val="150000"/>
              </a:lnSpc>
              <a:spcBef>
                <a:spcPct val="0"/>
              </a:spcBef>
              <a:spcAft>
                <a:spcPct val="0"/>
              </a:spcAft>
            </a:pPr>
            <a:r>
              <a:rPr lang="fr-FR" altLang="fr-FR" sz="1600" dirty="0">
                <a:solidFill>
                  <a:srgbClr val="24292E"/>
                </a:solidFill>
              </a:rPr>
              <a:t>Ne pas le muter : </a:t>
            </a:r>
            <a:br>
              <a:rPr lang="fr-FR" altLang="fr-FR" sz="1600" dirty="0">
                <a:solidFill>
                  <a:srgbClr val="24292E"/>
                </a:solidFill>
              </a:rPr>
            </a:br>
            <a:r>
              <a:rPr lang="fr-FR" sz="1400" strike="sngStrike" dirty="0" err="1">
                <a:solidFill>
                  <a:srgbClr val="24292E"/>
                </a:solidFill>
                <a:latin typeface="Abadi" panose="020B0604020202020204" pitchFamily="34" charset="0"/>
              </a:rPr>
              <a:t>Object.assign</a:t>
            </a:r>
            <a:r>
              <a:rPr lang="fr-FR" sz="1400" strike="sngStrike" dirty="0">
                <a:solidFill>
                  <a:srgbClr val="24292E"/>
                </a:solidFill>
                <a:latin typeface="Abadi" panose="020B0604020202020204" pitchFamily="34" charset="0"/>
              </a:rPr>
              <a:t>(state, </a:t>
            </a:r>
            <a:r>
              <a:rPr lang="fr-FR" sz="1400" strike="sngStrike" dirty="0" err="1">
                <a:solidFill>
                  <a:srgbClr val="24292E"/>
                </a:solidFill>
                <a:latin typeface="Abadi" panose="020B0604020202020204" pitchFamily="34" charset="0"/>
              </a:rPr>
              <a:t>newData</a:t>
            </a:r>
            <a:r>
              <a:rPr lang="fr-FR" sz="1400" strike="sngStrike" dirty="0">
                <a:solidFill>
                  <a:srgbClr val="24292E"/>
                </a:solidFill>
                <a:latin typeface="Abadi" panose="020B0604020202020204" pitchFamily="34" charset="0"/>
              </a:rPr>
              <a:t>)</a:t>
            </a:r>
            <a:r>
              <a:rPr lang="fr-FR" sz="1400" dirty="0">
                <a:solidFill>
                  <a:srgbClr val="24292E"/>
                </a:solidFill>
                <a:latin typeface="Abadi" panose="020B0604020202020204" pitchFamily="34" charset="0"/>
              </a:rPr>
              <a:t> </a:t>
            </a:r>
            <a:r>
              <a:rPr lang="fr-FR" sz="1600" dirty="0">
                <a:solidFill>
                  <a:srgbClr val="24292E"/>
                </a:solidFill>
              </a:rPr>
              <a:t>mais utiliser </a:t>
            </a:r>
            <a:br>
              <a:rPr lang="fr-FR" sz="1600" dirty="0">
                <a:solidFill>
                  <a:srgbClr val="24292E"/>
                </a:solidFill>
              </a:rPr>
            </a:br>
            <a:r>
              <a:rPr lang="fr-FR" sz="1400" dirty="0" err="1">
                <a:solidFill>
                  <a:srgbClr val="24292E"/>
                </a:solidFill>
                <a:latin typeface="Abadi" panose="020B0604020202020204" pitchFamily="34" charset="0"/>
              </a:rPr>
              <a:t>Object.assign</a:t>
            </a:r>
            <a:r>
              <a:rPr lang="fr-FR" sz="1400" dirty="0">
                <a:solidFill>
                  <a:srgbClr val="24292E"/>
                </a:solidFill>
                <a:latin typeface="Abadi" panose="020B0604020202020204" pitchFamily="34" charset="0"/>
              </a:rPr>
              <a:t>({}, state, </a:t>
            </a:r>
            <a:r>
              <a:rPr lang="fr-FR" sz="1400" dirty="0" err="1">
                <a:solidFill>
                  <a:srgbClr val="24292E"/>
                </a:solidFill>
                <a:latin typeface="Abadi" panose="020B0604020202020204" pitchFamily="34" charset="0"/>
              </a:rPr>
              <a:t>newData</a:t>
            </a:r>
            <a:r>
              <a:rPr lang="fr-FR" sz="1400" dirty="0">
                <a:solidFill>
                  <a:srgbClr val="24292E"/>
                </a:solidFill>
                <a:latin typeface="Abadi" panose="020B0604020202020204" pitchFamily="34" charset="0"/>
              </a:rPr>
              <a:t>)</a:t>
            </a:r>
            <a:r>
              <a:rPr lang="fr-FR" sz="1600" dirty="0">
                <a:solidFill>
                  <a:srgbClr val="24292E"/>
                </a:solidFill>
              </a:rPr>
              <a:t> ou </a:t>
            </a:r>
            <a:br>
              <a:rPr lang="fr-FR" sz="1600" dirty="0">
                <a:solidFill>
                  <a:srgbClr val="24292E"/>
                </a:solidFill>
              </a:rPr>
            </a:br>
            <a:r>
              <a:rPr lang="fr-FR" sz="1400" dirty="0">
                <a:solidFill>
                  <a:srgbClr val="24292E"/>
                </a:solidFill>
                <a:latin typeface="Abadi" panose="020B0604020202020204" pitchFamily="34" charset="0"/>
              </a:rPr>
              <a:t>return { ...state, ...</a:t>
            </a:r>
            <a:r>
              <a:rPr lang="fr-FR" sz="1400" dirty="0" err="1">
                <a:solidFill>
                  <a:srgbClr val="24292E"/>
                </a:solidFill>
                <a:latin typeface="Abadi" panose="020B0604020202020204" pitchFamily="34" charset="0"/>
              </a:rPr>
              <a:t>newData</a:t>
            </a:r>
            <a:r>
              <a:rPr lang="fr-FR" sz="1400" dirty="0">
                <a:solidFill>
                  <a:srgbClr val="24292E"/>
                </a:solidFill>
                <a:latin typeface="Abadi" panose="020B0604020202020204" pitchFamily="34" charset="0"/>
              </a:rPr>
              <a:t> }</a:t>
            </a:r>
          </a:p>
          <a:p>
            <a:pPr lvl="1" eaLnBrk="0" fontAlgn="base" hangingPunct="0">
              <a:lnSpc>
                <a:spcPct val="150000"/>
              </a:lnSpc>
              <a:spcBef>
                <a:spcPct val="0"/>
              </a:spcBef>
              <a:spcAft>
                <a:spcPct val="0"/>
              </a:spcAft>
            </a:pPr>
            <a:r>
              <a:rPr lang="fr-FR" altLang="fr-FR" sz="1600" dirty="0">
                <a:solidFill>
                  <a:srgbClr val="24292E"/>
                </a:solidFill>
              </a:rPr>
              <a:t>Quand le store est créé, </a:t>
            </a:r>
            <a:r>
              <a:rPr lang="fr-FR" altLang="fr-FR" sz="1600" dirty="0" err="1">
                <a:solidFill>
                  <a:srgbClr val="24292E"/>
                </a:solidFill>
              </a:rPr>
              <a:t>Redux</a:t>
            </a:r>
            <a:r>
              <a:rPr lang="fr-FR" altLang="fr-FR" sz="1600" dirty="0">
                <a:solidFill>
                  <a:srgbClr val="24292E"/>
                </a:solidFill>
              </a:rPr>
              <a:t> envoi une action pour peupler le store avec le state initial.</a:t>
            </a:r>
            <a:endParaRPr lang="fr-FR" dirty="0"/>
          </a:p>
        </p:txBody>
      </p:sp>
      <p:sp>
        <p:nvSpPr>
          <p:cNvPr id="14" name="Accolade ouvrante 13">
            <a:extLst>
              <a:ext uri="{FF2B5EF4-FFF2-40B4-BE49-F238E27FC236}">
                <a16:creationId xmlns:a16="http://schemas.microsoft.com/office/drawing/2014/main" id="{80681FBA-7C0F-432E-AC54-A489FF464906}"/>
              </a:ext>
            </a:extLst>
          </p:cNvPr>
          <p:cNvSpPr/>
          <p:nvPr/>
        </p:nvSpPr>
        <p:spPr>
          <a:xfrm>
            <a:off x="5365990" y="1087785"/>
            <a:ext cx="3451484" cy="2686050"/>
          </a:xfrm>
          <a:prstGeom prst="leftBrace">
            <a:avLst>
              <a:gd name="adj1" fmla="val 0"/>
              <a:gd name="adj2" fmla="val 17547"/>
            </a:avLst>
          </a:prstGeom>
          <a:ln w="28575">
            <a:solidFill>
              <a:srgbClr val="7030A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15" name="Rectangle 14">
            <a:extLst>
              <a:ext uri="{FF2B5EF4-FFF2-40B4-BE49-F238E27FC236}">
                <a16:creationId xmlns:a16="http://schemas.microsoft.com/office/drawing/2014/main" id="{4FE063F3-F733-4189-8693-6219F819B67A}"/>
              </a:ext>
            </a:extLst>
          </p:cNvPr>
          <p:cNvSpPr/>
          <p:nvPr/>
        </p:nvSpPr>
        <p:spPr>
          <a:xfrm>
            <a:off x="6530738" y="4127778"/>
            <a:ext cx="5573830" cy="584775"/>
          </a:xfrm>
          <a:prstGeom prst="rect">
            <a:avLst/>
          </a:prstGeom>
        </p:spPr>
        <p:txBody>
          <a:bodyPr wrap="square">
            <a:spAutoFit/>
          </a:bodyPr>
          <a:lstStyle/>
          <a:p>
            <a:r>
              <a:rPr lang="en-US" sz="1600" dirty="0">
                <a:solidFill>
                  <a:srgbClr val="24292E"/>
                </a:solidFill>
              </a:rPr>
              <a:t>Returns the current state tree of your application. It is equal to the last value returned by the store's reducer.</a:t>
            </a:r>
            <a:endParaRPr lang="fr-FR" sz="1600" dirty="0">
              <a:solidFill>
                <a:srgbClr val="24292E"/>
              </a:solidFill>
            </a:endParaRPr>
          </a:p>
        </p:txBody>
      </p:sp>
      <p:sp>
        <p:nvSpPr>
          <p:cNvPr id="16" name="Rectangle 15">
            <a:extLst>
              <a:ext uri="{FF2B5EF4-FFF2-40B4-BE49-F238E27FC236}">
                <a16:creationId xmlns:a16="http://schemas.microsoft.com/office/drawing/2014/main" id="{1804454B-173A-4773-B763-F8B97802E71F}"/>
              </a:ext>
            </a:extLst>
          </p:cNvPr>
          <p:cNvSpPr/>
          <p:nvPr/>
        </p:nvSpPr>
        <p:spPr>
          <a:xfrm>
            <a:off x="6543675" y="4865340"/>
            <a:ext cx="6096000" cy="338554"/>
          </a:xfrm>
          <a:prstGeom prst="rect">
            <a:avLst/>
          </a:prstGeom>
        </p:spPr>
        <p:txBody>
          <a:bodyPr>
            <a:spAutoFit/>
          </a:bodyPr>
          <a:lstStyle/>
          <a:p>
            <a:r>
              <a:rPr lang="en-US" sz="1600" dirty="0">
                <a:solidFill>
                  <a:srgbClr val="24292E"/>
                </a:solidFill>
              </a:rPr>
              <a:t>Dispatches an action. This is the only way to trigger a state change.</a:t>
            </a:r>
            <a:endParaRPr lang="fr-FR" sz="1600" dirty="0">
              <a:solidFill>
                <a:srgbClr val="24292E"/>
              </a:solidFill>
            </a:endParaRPr>
          </a:p>
        </p:txBody>
      </p:sp>
      <p:sp>
        <p:nvSpPr>
          <p:cNvPr id="17" name="Rectangle 16">
            <a:extLst>
              <a:ext uri="{FF2B5EF4-FFF2-40B4-BE49-F238E27FC236}">
                <a16:creationId xmlns:a16="http://schemas.microsoft.com/office/drawing/2014/main" id="{06CC0C93-5CE5-4FED-94CB-67D212B8E23C}"/>
              </a:ext>
            </a:extLst>
          </p:cNvPr>
          <p:cNvSpPr/>
          <p:nvPr/>
        </p:nvSpPr>
        <p:spPr>
          <a:xfrm>
            <a:off x="6534150" y="5473601"/>
            <a:ext cx="5573831" cy="1077218"/>
          </a:xfrm>
          <a:prstGeom prst="rect">
            <a:avLst/>
          </a:prstGeom>
        </p:spPr>
        <p:txBody>
          <a:bodyPr wrap="square">
            <a:spAutoFit/>
          </a:bodyPr>
          <a:lstStyle/>
          <a:p>
            <a:pPr algn="just"/>
            <a:r>
              <a:rPr lang="en-US" sz="1600" dirty="0">
                <a:solidFill>
                  <a:srgbClr val="24292E"/>
                </a:solidFill>
              </a:rPr>
              <a:t>Adds a change listener. It will be called any time an action is dispatched, and some part of the state tree may potentially have changed. You may then call </a:t>
            </a:r>
            <a:r>
              <a:rPr lang="en-US" sz="1600" dirty="0" err="1">
                <a:solidFill>
                  <a:srgbClr val="24292E"/>
                </a:solidFill>
              </a:rPr>
              <a:t>getState</a:t>
            </a:r>
            <a:r>
              <a:rPr lang="en-US" sz="1600" dirty="0">
                <a:solidFill>
                  <a:srgbClr val="24292E"/>
                </a:solidFill>
              </a:rPr>
              <a:t>() to read the current state tree inside the callback.</a:t>
            </a:r>
            <a:endParaRPr lang="fr-FR" sz="1600" dirty="0">
              <a:solidFill>
                <a:srgbClr val="24292E"/>
              </a:solidFill>
            </a:endParaRPr>
          </a:p>
        </p:txBody>
      </p:sp>
      <p:cxnSp>
        <p:nvCxnSpPr>
          <p:cNvPr id="19" name="Connecteur : en angle 18">
            <a:extLst>
              <a:ext uri="{FF2B5EF4-FFF2-40B4-BE49-F238E27FC236}">
                <a16:creationId xmlns:a16="http://schemas.microsoft.com/office/drawing/2014/main" id="{71DE6334-8577-4AE8-B6AD-878486DD8F99}"/>
              </a:ext>
            </a:extLst>
          </p:cNvPr>
          <p:cNvCxnSpPr>
            <a:cxnSpLocks/>
            <a:endCxn id="15" idx="1"/>
          </p:cNvCxnSpPr>
          <p:nvPr/>
        </p:nvCxnSpPr>
        <p:spPr>
          <a:xfrm>
            <a:off x="3152775" y="3546604"/>
            <a:ext cx="3377963" cy="873562"/>
          </a:xfrm>
          <a:prstGeom prst="bentConnector3">
            <a:avLst>
              <a:gd name="adj1" fmla="val 81017"/>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 en angle 22">
            <a:extLst>
              <a:ext uri="{FF2B5EF4-FFF2-40B4-BE49-F238E27FC236}">
                <a16:creationId xmlns:a16="http://schemas.microsoft.com/office/drawing/2014/main" id="{AC0521F3-43EA-42D8-8027-7C1886E89EEE}"/>
              </a:ext>
            </a:extLst>
          </p:cNvPr>
          <p:cNvCxnSpPr>
            <a:cxnSpLocks/>
          </p:cNvCxnSpPr>
          <p:nvPr/>
        </p:nvCxnSpPr>
        <p:spPr>
          <a:xfrm>
            <a:off x="3495675" y="3784729"/>
            <a:ext cx="3038475" cy="1281767"/>
          </a:xfrm>
          <a:prstGeom prst="bentConnector3">
            <a:avLst>
              <a:gd name="adj1" fmla="val 70376"/>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 en angle 26">
            <a:extLst>
              <a:ext uri="{FF2B5EF4-FFF2-40B4-BE49-F238E27FC236}">
                <a16:creationId xmlns:a16="http://schemas.microsoft.com/office/drawing/2014/main" id="{22410C70-85A6-43C6-990C-A91129042E67}"/>
              </a:ext>
            </a:extLst>
          </p:cNvPr>
          <p:cNvCxnSpPr>
            <a:cxnSpLocks/>
          </p:cNvCxnSpPr>
          <p:nvPr/>
        </p:nvCxnSpPr>
        <p:spPr>
          <a:xfrm>
            <a:off x="3629025" y="4032379"/>
            <a:ext cx="2975233" cy="1979831"/>
          </a:xfrm>
          <a:prstGeom prst="bentConnector3">
            <a:avLst>
              <a:gd name="adj1" fmla="val 58644"/>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CDB5C842-B857-4327-806B-FA127EEB6F7E}"/>
              </a:ext>
            </a:extLst>
          </p:cNvPr>
          <p:cNvSpPr txBox="1"/>
          <p:nvPr/>
        </p:nvSpPr>
        <p:spPr>
          <a:xfrm>
            <a:off x="-30062" y="2308859"/>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1486836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32723B8-43A2-463B-911A-614C6BBD4037}"/>
              </a:ext>
            </a:extLst>
          </p:cNvPr>
          <p:cNvSpPr txBox="1"/>
          <p:nvPr/>
        </p:nvSpPr>
        <p:spPr>
          <a:xfrm>
            <a:off x="3797073" y="0"/>
            <a:ext cx="6867525" cy="646331"/>
          </a:xfrm>
          <a:prstGeom prst="rect">
            <a:avLst/>
          </a:prstGeom>
          <a:noFill/>
        </p:spPr>
        <p:txBody>
          <a:bodyPr wrap="square" rtlCol="0">
            <a:spAutoFit/>
          </a:bodyPr>
          <a:lstStyle/>
          <a:p>
            <a:pPr algn="ctr"/>
            <a:r>
              <a:rPr lang="fr-FR" sz="3600" b="1" dirty="0" err="1"/>
              <a:t>CreateStore</a:t>
            </a:r>
            <a:endParaRPr lang="fr-FR" sz="3600" b="1" dirty="0"/>
          </a:p>
        </p:txBody>
      </p:sp>
      <p:pic>
        <p:nvPicPr>
          <p:cNvPr id="2" name="Image 1">
            <a:extLst>
              <a:ext uri="{FF2B5EF4-FFF2-40B4-BE49-F238E27FC236}">
                <a16:creationId xmlns:a16="http://schemas.microsoft.com/office/drawing/2014/main" id="{29B2989B-1DC5-47D2-A811-50A6BB55EE92}"/>
              </a:ext>
            </a:extLst>
          </p:cNvPr>
          <p:cNvPicPr>
            <a:picLocks noChangeAspect="1"/>
          </p:cNvPicPr>
          <p:nvPr/>
        </p:nvPicPr>
        <p:blipFill>
          <a:blip r:embed="rId2"/>
          <a:stretch>
            <a:fillRect/>
          </a:stretch>
        </p:blipFill>
        <p:spPr>
          <a:xfrm>
            <a:off x="2288540" y="723900"/>
            <a:ext cx="5011420" cy="5508047"/>
          </a:xfrm>
          <a:prstGeom prst="rect">
            <a:avLst/>
          </a:prstGeom>
        </p:spPr>
      </p:pic>
      <p:pic>
        <p:nvPicPr>
          <p:cNvPr id="3" name="Image 2">
            <a:extLst>
              <a:ext uri="{FF2B5EF4-FFF2-40B4-BE49-F238E27FC236}">
                <a16:creationId xmlns:a16="http://schemas.microsoft.com/office/drawing/2014/main" id="{5F065198-BA18-494A-97C2-8E69310F697A}"/>
              </a:ext>
            </a:extLst>
          </p:cNvPr>
          <p:cNvPicPr>
            <a:picLocks noChangeAspect="1"/>
          </p:cNvPicPr>
          <p:nvPr/>
        </p:nvPicPr>
        <p:blipFill>
          <a:blip r:embed="rId3"/>
          <a:stretch>
            <a:fillRect/>
          </a:stretch>
        </p:blipFill>
        <p:spPr>
          <a:xfrm>
            <a:off x="7384138" y="3756977"/>
            <a:ext cx="4807862" cy="870903"/>
          </a:xfrm>
          <a:prstGeom prst="rect">
            <a:avLst/>
          </a:prstGeom>
        </p:spPr>
      </p:pic>
      <p:cxnSp>
        <p:nvCxnSpPr>
          <p:cNvPr id="6" name="Connecteur : en angle 5">
            <a:extLst>
              <a:ext uri="{FF2B5EF4-FFF2-40B4-BE49-F238E27FC236}">
                <a16:creationId xmlns:a16="http://schemas.microsoft.com/office/drawing/2014/main" id="{900A035B-DC14-4ED8-AE4B-B68265400176}"/>
              </a:ext>
            </a:extLst>
          </p:cNvPr>
          <p:cNvCxnSpPr>
            <a:stCxn id="2" idx="3"/>
            <a:endCxn id="3" idx="0"/>
          </p:cNvCxnSpPr>
          <p:nvPr/>
        </p:nvCxnSpPr>
        <p:spPr>
          <a:xfrm>
            <a:off x="7299960" y="3477924"/>
            <a:ext cx="2488109" cy="279053"/>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634DFCF9-B351-4F6F-89BD-07F9A480F091}"/>
              </a:ext>
            </a:extLst>
          </p:cNvPr>
          <p:cNvCxnSpPr>
            <a:cxnSpLocks/>
          </p:cNvCxnSpPr>
          <p:nvPr/>
        </p:nvCxnSpPr>
        <p:spPr>
          <a:xfrm flipH="1">
            <a:off x="3637280" y="4861560"/>
            <a:ext cx="40233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5194A0C9-083F-4F28-9771-471353F05609}"/>
              </a:ext>
            </a:extLst>
          </p:cNvPr>
          <p:cNvSpPr txBox="1"/>
          <p:nvPr/>
        </p:nvSpPr>
        <p:spPr>
          <a:xfrm>
            <a:off x="7589520" y="4658360"/>
            <a:ext cx="1419860" cy="369332"/>
          </a:xfrm>
          <a:prstGeom prst="rect">
            <a:avLst/>
          </a:prstGeom>
          <a:noFill/>
        </p:spPr>
        <p:txBody>
          <a:bodyPr wrap="square" rtlCol="0">
            <a:spAutoFit/>
          </a:bodyPr>
          <a:lstStyle/>
          <a:p>
            <a:r>
              <a:rPr lang="fr-FR" b="1" dirty="0"/>
              <a:t>Initialisation</a:t>
            </a:r>
          </a:p>
        </p:txBody>
      </p:sp>
      <p:sp>
        <p:nvSpPr>
          <p:cNvPr id="8" name="ZoneTexte 7">
            <a:extLst>
              <a:ext uri="{FF2B5EF4-FFF2-40B4-BE49-F238E27FC236}">
                <a16:creationId xmlns:a16="http://schemas.microsoft.com/office/drawing/2014/main" id="{569DBFDC-0291-4ED0-B8FF-EF5E63F21AD7}"/>
              </a:ext>
            </a:extLst>
          </p:cNvPr>
          <p:cNvSpPr txBox="1"/>
          <p:nvPr/>
        </p:nvSpPr>
        <p:spPr>
          <a:xfrm>
            <a:off x="-39793" y="3123980"/>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409861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32723B8-43A2-463B-911A-614C6BBD4037}"/>
              </a:ext>
            </a:extLst>
          </p:cNvPr>
          <p:cNvSpPr txBox="1"/>
          <p:nvPr/>
        </p:nvSpPr>
        <p:spPr>
          <a:xfrm>
            <a:off x="3797073" y="0"/>
            <a:ext cx="6867525" cy="646331"/>
          </a:xfrm>
          <a:prstGeom prst="rect">
            <a:avLst/>
          </a:prstGeom>
          <a:noFill/>
        </p:spPr>
        <p:txBody>
          <a:bodyPr wrap="square" rtlCol="0">
            <a:spAutoFit/>
          </a:bodyPr>
          <a:lstStyle/>
          <a:p>
            <a:pPr algn="ctr"/>
            <a:r>
              <a:rPr lang="fr-FR" sz="3600" b="1" dirty="0"/>
              <a:t>Provider of the store</a:t>
            </a:r>
          </a:p>
        </p:txBody>
      </p:sp>
      <p:sp>
        <p:nvSpPr>
          <p:cNvPr id="5" name="ZoneTexte 4">
            <a:extLst>
              <a:ext uri="{FF2B5EF4-FFF2-40B4-BE49-F238E27FC236}">
                <a16:creationId xmlns:a16="http://schemas.microsoft.com/office/drawing/2014/main" id="{5A69C0FA-9BE8-4F8A-AD82-E4DAF12500D1}"/>
              </a:ext>
            </a:extLst>
          </p:cNvPr>
          <p:cNvSpPr txBox="1"/>
          <p:nvPr/>
        </p:nvSpPr>
        <p:spPr>
          <a:xfrm>
            <a:off x="2103967" y="948267"/>
            <a:ext cx="9994900" cy="369332"/>
          </a:xfrm>
          <a:prstGeom prst="rect">
            <a:avLst/>
          </a:prstGeom>
          <a:noFill/>
        </p:spPr>
        <p:txBody>
          <a:bodyPr wrap="square" rtlCol="0">
            <a:spAutoFit/>
          </a:bodyPr>
          <a:lstStyle/>
          <a:p>
            <a:r>
              <a:rPr lang="fr-FR" dirty="0"/>
              <a:t>Au lieu de faire des imports store à chaque composants ou de le passer en </a:t>
            </a:r>
            <a:r>
              <a:rPr lang="fr-FR" dirty="0" err="1"/>
              <a:t>props</a:t>
            </a:r>
            <a:r>
              <a:rPr lang="fr-FR" dirty="0"/>
              <a:t> : </a:t>
            </a:r>
          </a:p>
        </p:txBody>
      </p:sp>
      <p:pic>
        <p:nvPicPr>
          <p:cNvPr id="7" name="Image 6">
            <a:extLst>
              <a:ext uri="{FF2B5EF4-FFF2-40B4-BE49-F238E27FC236}">
                <a16:creationId xmlns:a16="http://schemas.microsoft.com/office/drawing/2014/main" id="{C6C750CE-CD3E-4773-BFF3-05DBD9E7782C}"/>
              </a:ext>
            </a:extLst>
          </p:cNvPr>
          <p:cNvPicPr>
            <a:picLocks noChangeAspect="1"/>
          </p:cNvPicPr>
          <p:nvPr/>
        </p:nvPicPr>
        <p:blipFill>
          <a:blip r:embed="rId2"/>
          <a:stretch>
            <a:fillRect/>
          </a:stretch>
        </p:blipFill>
        <p:spPr>
          <a:xfrm>
            <a:off x="2103967" y="1475962"/>
            <a:ext cx="4856878" cy="1785730"/>
          </a:xfrm>
          <a:prstGeom prst="rect">
            <a:avLst/>
          </a:prstGeom>
        </p:spPr>
      </p:pic>
      <p:pic>
        <p:nvPicPr>
          <p:cNvPr id="8" name="Image 7">
            <a:extLst>
              <a:ext uri="{FF2B5EF4-FFF2-40B4-BE49-F238E27FC236}">
                <a16:creationId xmlns:a16="http://schemas.microsoft.com/office/drawing/2014/main" id="{8E24AA56-60A4-489D-B5CC-32C0EF4CB9F6}"/>
              </a:ext>
            </a:extLst>
          </p:cNvPr>
          <p:cNvPicPr>
            <a:picLocks noChangeAspect="1"/>
          </p:cNvPicPr>
          <p:nvPr/>
        </p:nvPicPr>
        <p:blipFill>
          <a:blip r:embed="rId3"/>
          <a:stretch>
            <a:fillRect/>
          </a:stretch>
        </p:blipFill>
        <p:spPr>
          <a:xfrm>
            <a:off x="2298903" y="3562725"/>
            <a:ext cx="3840258" cy="3045722"/>
          </a:xfrm>
          <a:prstGeom prst="rect">
            <a:avLst/>
          </a:prstGeom>
        </p:spPr>
      </p:pic>
      <p:cxnSp>
        <p:nvCxnSpPr>
          <p:cNvPr id="11" name="Connecteur : en angle 10">
            <a:extLst>
              <a:ext uri="{FF2B5EF4-FFF2-40B4-BE49-F238E27FC236}">
                <a16:creationId xmlns:a16="http://schemas.microsoft.com/office/drawing/2014/main" id="{FFCB9E52-1559-4EB7-90FD-478B4735E5DE}"/>
              </a:ext>
            </a:extLst>
          </p:cNvPr>
          <p:cNvCxnSpPr>
            <a:cxnSpLocks/>
            <a:endCxn id="8" idx="0"/>
          </p:cNvCxnSpPr>
          <p:nvPr/>
        </p:nvCxnSpPr>
        <p:spPr>
          <a:xfrm rot="5400000">
            <a:off x="4216125" y="3246443"/>
            <a:ext cx="319190" cy="313375"/>
          </a:xfrm>
          <a:prstGeom prst="bentConnector3">
            <a:avLst>
              <a:gd name="adj1" fmla="val 5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 11">
            <a:extLst>
              <a:ext uri="{FF2B5EF4-FFF2-40B4-BE49-F238E27FC236}">
                <a16:creationId xmlns:a16="http://schemas.microsoft.com/office/drawing/2014/main" id="{851F3424-D0A4-4D81-B522-D07FB6B653B9}"/>
              </a:ext>
            </a:extLst>
          </p:cNvPr>
          <p:cNvPicPr>
            <a:picLocks noChangeAspect="1"/>
          </p:cNvPicPr>
          <p:nvPr/>
        </p:nvPicPr>
        <p:blipFill rotWithShape="1">
          <a:blip r:embed="rId4"/>
          <a:srcRect t="32581" r="53542" b="16792"/>
          <a:stretch/>
        </p:blipFill>
        <p:spPr>
          <a:xfrm>
            <a:off x="8426971" y="4993622"/>
            <a:ext cx="2932252" cy="1326927"/>
          </a:xfrm>
          <a:prstGeom prst="rect">
            <a:avLst/>
          </a:prstGeom>
        </p:spPr>
      </p:pic>
      <p:cxnSp>
        <p:nvCxnSpPr>
          <p:cNvPr id="17" name="Connecteur : en angle 16">
            <a:extLst>
              <a:ext uri="{FF2B5EF4-FFF2-40B4-BE49-F238E27FC236}">
                <a16:creationId xmlns:a16="http://schemas.microsoft.com/office/drawing/2014/main" id="{F2B4D3A7-6243-443F-8389-BE7606D7ADE7}"/>
              </a:ext>
            </a:extLst>
          </p:cNvPr>
          <p:cNvCxnSpPr>
            <a:cxnSpLocks/>
            <a:stCxn id="8" idx="3"/>
            <a:endCxn id="12" idx="1"/>
          </p:cNvCxnSpPr>
          <p:nvPr/>
        </p:nvCxnSpPr>
        <p:spPr>
          <a:xfrm>
            <a:off x="6139161" y="5085586"/>
            <a:ext cx="2287810" cy="571500"/>
          </a:xfrm>
          <a:prstGeom prst="bentConnector3">
            <a:avLst>
              <a:gd name="adj1" fmla="val 500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22" name="Image 21">
            <a:extLst>
              <a:ext uri="{FF2B5EF4-FFF2-40B4-BE49-F238E27FC236}">
                <a16:creationId xmlns:a16="http://schemas.microsoft.com/office/drawing/2014/main" id="{1C47DB1B-AEB7-4B86-9CD8-EE47947DD162}"/>
              </a:ext>
            </a:extLst>
          </p:cNvPr>
          <p:cNvPicPr>
            <a:picLocks noChangeAspect="1"/>
          </p:cNvPicPr>
          <p:nvPr/>
        </p:nvPicPr>
        <p:blipFill>
          <a:blip r:embed="rId5"/>
          <a:stretch>
            <a:fillRect/>
          </a:stretch>
        </p:blipFill>
        <p:spPr>
          <a:xfrm>
            <a:off x="6798365" y="4041808"/>
            <a:ext cx="5039760" cy="335554"/>
          </a:xfrm>
          <a:prstGeom prst="rect">
            <a:avLst/>
          </a:prstGeom>
        </p:spPr>
      </p:pic>
      <p:sp>
        <p:nvSpPr>
          <p:cNvPr id="10" name="ZoneTexte 9">
            <a:extLst>
              <a:ext uri="{FF2B5EF4-FFF2-40B4-BE49-F238E27FC236}">
                <a16:creationId xmlns:a16="http://schemas.microsoft.com/office/drawing/2014/main" id="{BF2D6C2D-93A3-48B1-BE39-76E47F77D81C}"/>
              </a:ext>
            </a:extLst>
          </p:cNvPr>
          <p:cNvSpPr txBox="1"/>
          <p:nvPr/>
        </p:nvSpPr>
        <p:spPr>
          <a:xfrm>
            <a:off x="-39793" y="3123980"/>
            <a:ext cx="1270000" cy="707886"/>
          </a:xfrm>
          <a:prstGeom prst="rect">
            <a:avLst/>
          </a:prstGeom>
          <a:noFill/>
        </p:spPr>
        <p:txBody>
          <a:bodyPr wrap="square" rtlCol="0">
            <a:spAutoFit/>
          </a:bodyPr>
          <a:lstStyle/>
          <a:p>
            <a:pPr marL="285750" indent="-285750">
              <a:buClr>
                <a:srgbClr val="C00000"/>
              </a:buClr>
              <a:buFont typeface="Wingdings" panose="05000000000000000000" pitchFamily="2" charset="2"/>
              <a:buChar char="ü"/>
            </a:pPr>
            <a:r>
              <a:rPr lang="fr-FR" sz="4000" dirty="0"/>
              <a:t> </a:t>
            </a:r>
          </a:p>
        </p:txBody>
      </p:sp>
    </p:spTree>
    <p:extLst>
      <p:ext uri="{BB962C8B-B14F-4D97-AF65-F5344CB8AC3E}">
        <p14:creationId xmlns:p14="http://schemas.microsoft.com/office/powerpoint/2010/main" val="28851429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4578</TotalTime>
  <Words>452</Words>
  <Application>Microsoft Office PowerPoint</Application>
  <PresentationFormat>Grand écran</PresentationFormat>
  <Paragraphs>58</Paragraphs>
  <Slides>10</Slides>
  <Notes>0</Notes>
  <HiddenSlides>0</HiddenSlides>
  <MMClips>0</MMClips>
  <ScaleCrop>false</ScaleCrop>
  <HeadingPairs>
    <vt:vector size="6" baseType="variant">
      <vt:variant>
        <vt:lpstr>Polices utilisées</vt:lpstr>
      </vt:variant>
      <vt:variant>
        <vt:i4>6</vt:i4>
      </vt:variant>
      <vt:variant>
        <vt:lpstr>Thème</vt:lpstr>
      </vt:variant>
      <vt:variant>
        <vt:i4>4</vt:i4>
      </vt:variant>
      <vt:variant>
        <vt:lpstr>Titres des diapositives</vt:lpstr>
      </vt:variant>
      <vt:variant>
        <vt:i4>10</vt:i4>
      </vt:variant>
    </vt:vector>
  </HeadingPairs>
  <TitlesOfParts>
    <vt:vector size="20" baseType="lpstr">
      <vt:lpstr>Abadi</vt:lpstr>
      <vt:lpstr>Arial</vt:lpstr>
      <vt:lpstr>Calibri</vt:lpstr>
      <vt:lpstr>Calibri Light</vt:lpstr>
      <vt:lpstr>Cambria</vt:lpstr>
      <vt:lpstr>Wingdings</vt:lpstr>
      <vt:lpstr>Thème Office</vt:lpstr>
      <vt:lpstr>1_Thème Office</vt:lpstr>
      <vt:lpstr>Conception personnalisée</vt:lpstr>
      <vt:lpstr>2_Thème Office</vt:lpstr>
      <vt:lpstr>J - 5</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kirk</dc:creator>
  <cp:lastModifiedBy>AXEL KIRK</cp:lastModifiedBy>
  <cp:revision>94</cp:revision>
  <dcterms:created xsi:type="dcterms:W3CDTF">2018-11-19T06:46:29Z</dcterms:created>
  <dcterms:modified xsi:type="dcterms:W3CDTF">2019-03-21T09:13:07Z</dcterms:modified>
</cp:coreProperties>
</file>