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1" r:id="rId3"/>
    <p:sldMasterId id="2147483673" r:id="rId4"/>
  </p:sldMasterIdLst>
  <p:sldIdLst>
    <p:sldId id="256" r:id="rId5"/>
    <p:sldId id="284" r:id="rId6"/>
    <p:sldId id="296" r:id="rId7"/>
    <p:sldId id="297" r:id="rId8"/>
    <p:sldId id="291" r:id="rId9"/>
    <p:sldId id="295" r:id="rId10"/>
    <p:sldId id="298" r:id="rId11"/>
    <p:sldId id="290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1967F06-A1FF-4099-AE4F-13654C124AE1}">
          <p14:sldIdLst>
            <p14:sldId id="256"/>
          </p14:sldIdLst>
        </p14:section>
        <p14:section name="Section sans titre" id="{AF32A1C2-DF69-43A0-937E-2691F57707E1}">
          <p14:sldIdLst>
            <p14:sldId id="284"/>
            <p14:sldId id="296"/>
            <p14:sldId id="297"/>
            <p14:sldId id="291"/>
            <p14:sldId id="295"/>
            <p14:sldId id="298"/>
            <p14:sldId id="290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030A0"/>
    <a:srgbClr val="FFC000"/>
    <a:srgbClr val="4472C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41163-825E-44B9-B433-53F418D8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7A71E0-81DA-4FD6-8DEF-BAF611B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2E3AC-F5F3-4B57-9473-A72855F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52936-91E3-4D4D-9427-AA9A7C3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F6CE7-593A-4F0A-8B32-51B8DB2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F6A10-876C-4CF9-A16E-4EC8D616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6ED6C-E727-47D4-B1C7-4E72DD54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31A5D-A970-4569-9373-6DE19C3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9652C-00DD-4A70-9628-7EBF6625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9F081-6643-4DE5-A9FF-2551183E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41C0-37DF-4380-84DA-0B617F5D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92ED1-35A2-433C-8A29-5A9915E50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AFB64-F828-4D25-BBC8-00B747CD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D6502-31DF-4564-8B50-AD1FB9C6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3E25B-CEAD-4267-BF8E-C564C4C9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47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1BF15-428C-4D17-9349-FDC766B4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F72B0-9781-4436-897D-E6BC66C6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4D7228-AB0A-4BBE-B316-B64B8714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454CA-E744-4606-AB9D-C25E2567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54695-BAE0-47F1-872F-CB73839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10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E4436-EE81-4EE4-B2D5-D4789C35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B0441-0206-4427-80F7-F9B874BB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477FB-EEE2-4653-8E29-AD29A7BA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0F45E-67EF-411D-BCF4-DE2F5871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042C9-8CF9-4AF2-97EE-6E2A44B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B287D-A3B7-4421-AE24-3FA7F843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A14CA-2E37-4A1A-84BC-55C14139E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CDF5A-EB53-4784-A1CC-D4A5EF84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74933-1B0F-415D-85B7-472B8EC5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6CE99D-0E76-4AEC-8118-6C48692B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1F5656-3719-40E2-97BD-FB15072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7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DE71-ED7C-4FE8-8467-61C8697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EBB9D4-2B48-4C2A-AD90-82A70AB1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3064B-566C-4AEA-9BBC-BE729560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2F0346-5E5B-4A78-8462-0465BF88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58CF2C-9958-4AD8-82B9-31A53834C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0DB92E-656B-4DF9-9D07-AF985048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9D5863-9D15-429C-8D7D-E88A4B86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8AA463-298A-42CB-8CF9-3E317305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15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8B89A-7F63-4E6D-9F03-C8B502FC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88BAA9-9D62-460B-8342-97B0E44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017EB5-B535-4D41-992C-F7475029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E158C-E738-4267-A377-E5C4E08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751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B86184-8AE7-461F-B37B-8D21441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E9B126-A22E-4578-8022-C5FF1A8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1F94A-439B-4A4E-81C9-EA26A1EE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07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01D00-A4F9-4300-92C3-D485572F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7E76C-9C25-46F6-9251-87A17201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DFDBF-58EC-4F3B-8D56-01394A7D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AFCDCC-B53B-40CF-B98B-021825B6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045015-E35C-4A84-8E01-D142BA64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FE12EF-D93B-440A-8236-70F879E2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AC57E-3E91-48F2-A1D2-2AAFB000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E2492-3F63-4680-8318-D2B783EF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5E40B-ACFA-4982-987F-F6B9D6B7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71E8F-6529-4D14-AB7D-45D0DCCA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821B3-0745-4CE7-8038-03649140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0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67730-C15A-40F3-908F-749BA2BC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E0F05D-701B-4B31-BC8F-8F8EB0471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8D5080-4F5D-432F-8695-98A67AFB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39104-77AE-4FEA-97F9-64BA2CDE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71D60-C93F-4F6B-8079-36CDB7B1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FEDB28-3271-419F-835C-BDE13B7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39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F9EA2-69E6-4E53-AAE3-78339286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76331-A60C-43A1-994E-F1E53073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7CE3E-597D-4A3C-8BD8-5F42D58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3BBFF-C65C-48D3-8E5B-F1737F9A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4086D-CB65-4712-8FDA-716FC445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674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0B9046-2204-4A1C-A726-A259D17D0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4BED5B-AEDF-4D0B-9381-4F402156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5BD6B-766B-4174-9EC9-9EB58645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01201-C3A7-4E13-B3DA-7E5A991D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D2731-BE61-4C2D-939D-147727B5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0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D15C-CAD4-46EB-9638-8762B3D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5E5B6-D05F-44C3-82EB-51520BF6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00178-A887-403E-BF47-432E379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5D36C-D74C-4606-B4F6-5287D463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A3784-5C7F-4308-854B-E086C29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C224D-DB93-489E-93C9-3D659FB6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57D-CE89-47FB-8FCC-F64280EB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F25BB3-19D3-4023-A325-A900E3B6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9C313-6F8B-4AA5-A99A-F0DDFBD0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44F60-34FD-4927-B228-319A3E45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2ED9B-4432-4115-BC43-51DE530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F457B-6FA2-41F1-9B6D-9EC1139D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C6F36-C3F5-4C23-B119-22B725E4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05B72-C4AA-4923-B27B-D427FD4D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AB8672-32D0-4FB7-AD46-4416C650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C9BA54-0663-43F9-AED3-692CA03C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A2699-3F2A-4635-BE0B-61F15A42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12D17-B149-4CB3-8C55-7876BB0A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51BF39-B18C-47E5-AD9C-1B19FB6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843F-6146-485E-AB7E-79736E9F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71B3AB-6E05-4DB2-BBE5-E644DDC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F83C7-3949-4277-AAFF-02BB46DE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D12AC-71FE-4EB7-B036-52FE380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9F56D1-622D-4010-9B41-009BC131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6ED853-D354-476D-A8A9-92F994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E6EFC-9F60-4BFE-AFC6-E2ABC499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0996-A64C-4797-882B-6B6961BE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ABC89-7426-404E-BADD-239BCA75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92066-AC61-41F7-B3C5-E9B93BB8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1F4DB-BD09-4C62-903D-0653065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3B2B5-A13B-489F-B3D9-5E00F07D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546F76-CEB4-4EE4-B07B-6D813FF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11C1-B0F5-436B-AF3D-A917900F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9BA6D7-8832-472B-BE11-ABDB0802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274F92-3BB8-4CE9-B0F5-319E33AE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2A423-986A-43C8-94EA-3CDCB2B0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E6889-7B1D-459A-8118-4DF571B2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34F4D8-DFA8-43AE-918B-2C23ACF9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2576945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0" y="0"/>
            <a:ext cx="2576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778558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Passage de props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State &amp; Event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Container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Reducer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4767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926E4-C511-4777-A929-D3E6B6A2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B489B-E56D-438B-B35A-01B39F6D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3FEF5-2498-4428-8FD6-FBB6C8C30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9BB6-EBAA-4E73-B187-6B238E06E3F4}" type="datetimeFigureOut">
              <a:rPr lang="fr-FR" smtClean="0"/>
              <a:t>22/03/2019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87299-AF62-4675-89B3-9D03CC31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B9D8B-342C-4A1F-88D0-74720F73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F19F-D47A-4A0E-817D-89FE6C8F681B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B6FA4F-EFF1-4ED5-9DA8-8DC018F7896B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73593-E614-4B34-AA45-A6F2DA5718DC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D38ACD-E61D-45BA-9E06-B201566BD0BF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81F969-0FC1-4FAC-BF7F-4F2E22EB9271}"/>
              </a:ext>
            </a:extLst>
          </p:cNvPr>
          <p:cNvSpPr txBox="1"/>
          <p:nvPr userDrawn="1"/>
        </p:nvSpPr>
        <p:spPr>
          <a:xfrm>
            <a:off x="0" y="0"/>
            <a:ext cx="188908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Récap J-5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Passer de </a:t>
            </a:r>
            <a:r>
              <a:rPr lang="fr-FR" dirty="0" err="1">
                <a:latin typeface="Cambria" panose="02040503050406030204" pitchFamily="18" charset="0"/>
              </a:rPr>
              <a:t>React</a:t>
            </a:r>
            <a:r>
              <a:rPr lang="fr-FR" dirty="0">
                <a:latin typeface="Cambria" panose="02040503050406030204" pitchFamily="18" charset="0"/>
              </a:rPr>
              <a:t> à </a:t>
            </a:r>
            <a:r>
              <a:rPr lang="fr-FR" dirty="0" err="1">
                <a:latin typeface="Cambria" panose="02040503050406030204" pitchFamily="18" charset="0"/>
              </a:rPr>
              <a:t>Redux</a:t>
            </a: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TP Do </a:t>
            </a:r>
            <a:r>
              <a:rPr lang="fr-FR" dirty="0" err="1">
                <a:latin typeface="Cambria" panose="02040503050406030204" pitchFamily="18" charset="0"/>
              </a:rPr>
              <a:t>it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err="1">
                <a:latin typeface="Cambria" panose="02040503050406030204" pitchFamily="18" charset="0"/>
              </a:rPr>
              <a:t>Yourself</a:t>
            </a: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Livecode</a:t>
            </a:r>
            <a:r>
              <a:rPr lang="fr-FR" dirty="0">
                <a:latin typeface="Cambria" panose="02040503050406030204" pitchFamily="18" charset="0"/>
              </a:rPr>
              <a:t> HOC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Utiliser </a:t>
            </a:r>
            <a:r>
              <a:rPr lang="fr-FR" dirty="0" err="1">
                <a:latin typeface="Cambria" panose="02040503050406030204" pitchFamily="18" charset="0"/>
              </a:rPr>
              <a:t>react-redux</a:t>
            </a: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778558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Passage de props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State &amp; Event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Container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Reducer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5846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150F-4BFE-4D97-8F21-5A4463233B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0160" y="0"/>
            <a:ext cx="9641840" cy="8026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J - 6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39BF9-6783-4B47-92E0-086B6996CC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94000" y="1097280"/>
            <a:ext cx="9144000" cy="44399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Planning :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Récap J-5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Passer de </a:t>
            </a:r>
            <a:r>
              <a:rPr lang="fr-FR" dirty="0" err="1"/>
              <a:t>React</a:t>
            </a:r>
            <a:r>
              <a:rPr lang="fr-FR" dirty="0"/>
              <a:t> à </a:t>
            </a:r>
            <a:r>
              <a:rPr lang="fr-FR" dirty="0" err="1"/>
              <a:t>Redux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/>
              <a:t>TP 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err="1"/>
              <a:t>LiveCode</a:t>
            </a:r>
            <a:r>
              <a:rPr lang="fr-FR" dirty="0"/>
              <a:t> HOC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Utiliser </a:t>
            </a:r>
            <a:r>
              <a:rPr lang="fr-FR" dirty="0" err="1"/>
              <a:t>React-Redux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6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2299" y="504869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- Architecture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ADD0B-224D-4599-AA6B-B8C3A14498DB}"/>
              </a:ext>
            </a:extLst>
          </p:cNvPr>
          <p:cNvSpPr/>
          <p:nvPr/>
        </p:nvSpPr>
        <p:spPr>
          <a:xfrm>
            <a:off x="1755426" y="909171"/>
            <a:ext cx="7206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Architecture</a:t>
            </a:r>
            <a:r>
              <a:rPr lang="fr-FR" dirty="0"/>
              <a:t> : On créer la structure de base pour employer React-</a:t>
            </a:r>
            <a:r>
              <a:rPr lang="fr-FR" dirty="0" err="1"/>
              <a:t>Redux</a:t>
            </a:r>
            <a:endParaRPr lang="fr-FR" dirty="0"/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26D29E3-991F-4010-BA07-C537CD8CB9F6}"/>
              </a:ext>
            </a:extLst>
          </p:cNvPr>
          <p:cNvCxnSpPr/>
          <p:nvPr/>
        </p:nvCxnSpPr>
        <p:spPr>
          <a:xfrm flipH="1">
            <a:off x="3689782" y="1737472"/>
            <a:ext cx="18192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E19F49C-BA09-439C-8F52-BA9CDB13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86" y="1374632"/>
            <a:ext cx="1495425" cy="23622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E2C7F80-432A-4458-98CB-D61A0AC241C4}"/>
              </a:ext>
            </a:extLst>
          </p:cNvPr>
          <p:cNvCxnSpPr/>
          <p:nvPr/>
        </p:nvCxnSpPr>
        <p:spPr>
          <a:xfrm flipH="1">
            <a:off x="3689782" y="1970259"/>
            <a:ext cx="18192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27A1A25-A83B-4E4E-B103-3264972D2361}"/>
              </a:ext>
            </a:extLst>
          </p:cNvPr>
          <p:cNvCxnSpPr/>
          <p:nvPr/>
        </p:nvCxnSpPr>
        <p:spPr>
          <a:xfrm flipH="1">
            <a:off x="3689782" y="2498892"/>
            <a:ext cx="18192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739F6165-1B4F-425B-AEE0-29E9D26A4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65"/>
          <a:stretch/>
        </p:blipFill>
        <p:spPr>
          <a:xfrm>
            <a:off x="10390252" y="177866"/>
            <a:ext cx="1543050" cy="6496464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E5186E5-C96D-421A-B796-A253F7276F06}"/>
              </a:ext>
            </a:extLst>
          </p:cNvPr>
          <p:cNvCxnSpPr/>
          <p:nvPr/>
        </p:nvCxnSpPr>
        <p:spPr>
          <a:xfrm flipH="1">
            <a:off x="3689782" y="3326206"/>
            <a:ext cx="18192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E4E123E-0CFA-4771-97D6-2A4526E8D046}"/>
              </a:ext>
            </a:extLst>
          </p:cNvPr>
          <p:cNvCxnSpPr/>
          <p:nvPr/>
        </p:nvCxnSpPr>
        <p:spPr>
          <a:xfrm flipH="1">
            <a:off x="3689782" y="3599186"/>
            <a:ext cx="18192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BDBBCB8-C671-41AC-8213-BE491264DFEA}"/>
              </a:ext>
            </a:extLst>
          </p:cNvPr>
          <p:cNvSpPr txBox="1"/>
          <p:nvPr/>
        </p:nvSpPr>
        <p:spPr>
          <a:xfrm>
            <a:off x="5523244" y="1555502"/>
            <a:ext cx="4474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Le duo composant/container ( si notre composant à besoin de props)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D8C5A50-A99F-4D9A-B247-CDAE41C4E9A0}"/>
              </a:ext>
            </a:extLst>
          </p:cNvPr>
          <p:cNvSpPr txBox="1"/>
          <p:nvPr/>
        </p:nvSpPr>
        <p:spPr>
          <a:xfrm>
            <a:off x="5599444" y="2319567"/>
            <a:ext cx="447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Le store : Action – Reducer - Index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CC011E-AB37-45EA-95EA-FD473AD5A0A7}"/>
              </a:ext>
            </a:extLst>
          </p:cNvPr>
          <p:cNvSpPr txBox="1"/>
          <p:nvPr/>
        </p:nvSpPr>
        <p:spPr>
          <a:xfrm>
            <a:off x="5509066" y="3256821"/>
            <a:ext cx="447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Index d’entrée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382AD54-5845-4886-ABCE-EB83DAD2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051" y="3948168"/>
            <a:ext cx="3980853" cy="27261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2F95057-6EB5-487F-8A5A-370391145E98}"/>
              </a:ext>
            </a:extLst>
          </p:cNvPr>
          <p:cNvSpPr/>
          <p:nvPr/>
        </p:nvSpPr>
        <p:spPr>
          <a:xfrm>
            <a:off x="1755425" y="3969618"/>
            <a:ext cx="436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Initialisation </a:t>
            </a:r>
            <a:br>
              <a:rPr lang="fr-FR" b="1" dirty="0"/>
            </a:br>
            <a:r>
              <a:rPr lang="fr-FR" sz="1600" dirty="0"/>
              <a:t>Ecrire le fichier index.js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/>
              <a:t>Importer les librairies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/>
              <a:t>Encadrer notre main Composant par le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/>
              <a:t>Instancier le </a:t>
            </a:r>
            <a:r>
              <a:rPr lang="fr-FR" sz="1600" dirty="0" err="1"/>
              <a:t>render</a:t>
            </a:r>
            <a:r>
              <a:rPr lang="fr-FR" sz="1600" dirty="0"/>
              <a:t> pour nous lier au DOM.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/>
              <a:t>C’est le premier code exécuté, on peut en profiter pour effectuer une action d’initialisation.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05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0864" y="504007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- Etape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6E3E-E84B-477D-919B-22FB9AD4AE43}"/>
              </a:ext>
            </a:extLst>
          </p:cNvPr>
          <p:cNvSpPr/>
          <p:nvPr/>
        </p:nvSpPr>
        <p:spPr>
          <a:xfrm>
            <a:off x="1755426" y="909171"/>
            <a:ext cx="10091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Initialiser</a:t>
            </a:r>
            <a:r>
              <a:rPr lang="fr-FR" dirty="0"/>
              <a:t> : On créer nos différents composants sans utiliser </a:t>
            </a:r>
            <a:r>
              <a:rPr lang="fr-FR" dirty="0" err="1"/>
              <a:t>redux</a:t>
            </a:r>
            <a:r>
              <a:rPr lang="fr-FR" dirty="0"/>
              <a:t>, on écris à la main nos props, et on rajoute le style. </a:t>
            </a:r>
            <a:br>
              <a:rPr lang="fr-FR" dirty="0"/>
            </a:br>
            <a:r>
              <a:rPr lang="fr-FR" dirty="0"/>
              <a:t>Cela permet de valider notre application et de mieux réfléchir à ce que l’on veut voir apparaitre.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Création des containers </a:t>
            </a:r>
            <a:r>
              <a:rPr lang="fr-FR" dirty="0"/>
              <a:t>: Pour chaque composant nécessitant de props, on va créer un container.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77F03B7-9EB6-43AD-8290-5B86DCD1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4" y="2386499"/>
            <a:ext cx="5538386" cy="44715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F6C8EB-2027-44C8-BE72-CB5F3B301A2F}"/>
              </a:ext>
            </a:extLst>
          </p:cNvPr>
          <p:cNvSpPr/>
          <p:nvPr/>
        </p:nvSpPr>
        <p:spPr>
          <a:xfrm>
            <a:off x="7562188" y="2486343"/>
            <a:ext cx="4284819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Import de la fonction </a:t>
            </a:r>
            <a:r>
              <a:rPr lang="fr-FR" dirty="0" err="1"/>
              <a:t>connect</a:t>
            </a:r>
            <a:r>
              <a:rPr lang="fr-FR" dirty="0"/>
              <a:t> de </a:t>
            </a:r>
            <a:r>
              <a:rPr lang="fr-FR" dirty="0" err="1"/>
              <a:t>react-redux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Import du composant lié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Import des actions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Creation</a:t>
            </a:r>
            <a:r>
              <a:rPr lang="fr-FR" dirty="0"/>
              <a:t> du </a:t>
            </a:r>
            <a:r>
              <a:rPr lang="fr-FR" dirty="0" err="1"/>
              <a:t>mapStateToProps</a:t>
            </a:r>
            <a:r>
              <a:rPr lang="fr-FR" dirty="0"/>
              <a:t> et de </a:t>
            </a:r>
            <a:r>
              <a:rPr lang="fr-FR" dirty="0" err="1"/>
              <a:t>mapDispatchToProps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Création de la </a:t>
            </a:r>
            <a:r>
              <a:rPr lang="fr-FR" dirty="0" err="1"/>
              <a:t>const</a:t>
            </a:r>
            <a:r>
              <a:rPr lang="fr-FR" dirty="0"/>
              <a:t> Container égale à l’instance de la fonction </a:t>
            </a:r>
            <a:r>
              <a:rPr lang="fr-FR" dirty="0" err="1"/>
              <a:t>connect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Ne pas oublier l’export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48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- Etape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6E3E-E84B-477D-919B-22FB9AD4AE43}"/>
              </a:ext>
            </a:extLst>
          </p:cNvPr>
          <p:cNvSpPr/>
          <p:nvPr/>
        </p:nvSpPr>
        <p:spPr>
          <a:xfrm>
            <a:off x="1755426" y="909171"/>
            <a:ext cx="10091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Création des actions</a:t>
            </a:r>
            <a:r>
              <a:rPr lang="fr-FR" dirty="0"/>
              <a:t> : Une fois nos </a:t>
            </a:r>
            <a:r>
              <a:rPr lang="fr-FR" dirty="0" err="1"/>
              <a:t>events</a:t>
            </a:r>
            <a:r>
              <a:rPr lang="fr-FR" dirty="0"/>
              <a:t>/méthodes créés, il faut les stocker dans notre fichier action pour qu’ils soient disponible au </a:t>
            </a:r>
            <a:r>
              <a:rPr lang="fr-FR" dirty="0" err="1"/>
              <a:t>reducer</a:t>
            </a:r>
            <a:r>
              <a:rPr lang="fr-FR" dirty="0"/>
              <a:t> et aux 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6C8EB-2027-44C8-BE72-CB5F3B301A2F}"/>
              </a:ext>
            </a:extLst>
          </p:cNvPr>
          <p:cNvSpPr/>
          <p:nvPr/>
        </p:nvSpPr>
        <p:spPr>
          <a:xfrm>
            <a:off x="6801216" y="1895432"/>
            <a:ext cx="4284819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Exporter les types d’action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Exporter les actions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Pour éviter les erreurs choisir ou pas de mettre le value 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039C9D-96EA-4849-AC38-721FFB72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22" y="1895432"/>
            <a:ext cx="4393433" cy="31057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FC6E1F5-F71A-4056-81E4-31B0BFED3323}"/>
              </a:ext>
            </a:extLst>
          </p:cNvPr>
          <p:cNvSpPr txBox="1"/>
          <p:nvPr/>
        </p:nvSpPr>
        <p:spPr>
          <a:xfrm>
            <a:off x="-40864" y="504940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5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- Etape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6E3E-E84B-477D-919B-22FB9AD4AE43}"/>
              </a:ext>
            </a:extLst>
          </p:cNvPr>
          <p:cNvSpPr/>
          <p:nvPr/>
        </p:nvSpPr>
        <p:spPr>
          <a:xfrm>
            <a:off x="1755426" y="909171"/>
            <a:ext cx="1009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Création du </a:t>
            </a:r>
            <a:r>
              <a:rPr lang="fr-FR" b="1" dirty="0" err="1"/>
              <a:t>reducer</a:t>
            </a:r>
            <a:r>
              <a:rPr lang="fr-FR" b="1" dirty="0"/>
              <a:t> : </a:t>
            </a:r>
            <a:r>
              <a:rPr lang="fr-FR" dirty="0"/>
              <a:t>Il ne reste plus que le cœur de notre application, le </a:t>
            </a:r>
            <a:r>
              <a:rPr lang="fr-FR" dirty="0" err="1"/>
              <a:t>reducer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6C8EB-2027-44C8-BE72-CB5F3B301A2F}"/>
              </a:ext>
            </a:extLst>
          </p:cNvPr>
          <p:cNvSpPr/>
          <p:nvPr/>
        </p:nvSpPr>
        <p:spPr>
          <a:xfrm>
            <a:off x="7562188" y="1380320"/>
            <a:ext cx="4284819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Importer les actions / exporter le </a:t>
            </a:r>
            <a:r>
              <a:rPr lang="fr-FR" dirty="0" err="1"/>
              <a:t>reducer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Créer l’</a:t>
            </a:r>
            <a:r>
              <a:rPr lang="fr-FR" dirty="0" err="1"/>
              <a:t>initialState</a:t>
            </a:r>
            <a:r>
              <a:rPr lang="fr-FR" dirty="0"/>
              <a:t> et le </a:t>
            </a:r>
            <a:r>
              <a:rPr lang="fr-FR" dirty="0" err="1"/>
              <a:t>reducer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Créer la boucle Switch avec le default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Ajouter les différents cases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Ajouter le code fonctionnel pour chaque case et retourner le nouveau state.</a:t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C4BCAB8-AEE2-4E2E-8381-75EF2EF6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89" y="1380320"/>
            <a:ext cx="5475821" cy="36219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C4F0CF-2D20-40E5-82C8-096AECF9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89" y="5106608"/>
            <a:ext cx="1415764" cy="9854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3BAFEC-326B-4FFC-80C7-6492A902D9BC}"/>
              </a:ext>
            </a:extLst>
          </p:cNvPr>
          <p:cNvSpPr txBox="1"/>
          <p:nvPr/>
        </p:nvSpPr>
        <p:spPr>
          <a:xfrm>
            <a:off x="-31533" y="5030747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95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 - Bonne Pratique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6E3E-E84B-477D-919B-22FB9AD4AE43}"/>
              </a:ext>
            </a:extLst>
          </p:cNvPr>
          <p:cNvSpPr/>
          <p:nvPr/>
        </p:nvSpPr>
        <p:spPr>
          <a:xfrm>
            <a:off x="1755426" y="909171"/>
            <a:ext cx="1009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Création du </a:t>
            </a:r>
            <a:r>
              <a:rPr lang="fr-FR" b="1" dirty="0" err="1"/>
              <a:t>reducer</a:t>
            </a:r>
            <a:r>
              <a:rPr lang="fr-FR" b="1" dirty="0"/>
              <a:t> : </a:t>
            </a:r>
            <a:r>
              <a:rPr lang="fr-FR" dirty="0"/>
              <a:t>Attention au return du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6C8EB-2027-44C8-BE72-CB5F3B301A2F}"/>
              </a:ext>
            </a:extLst>
          </p:cNvPr>
          <p:cNvSpPr/>
          <p:nvPr/>
        </p:nvSpPr>
        <p:spPr>
          <a:xfrm>
            <a:off x="2146997" y="2425348"/>
            <a:ext cx="428481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CFEEC0-9C37-4BB1-8D5C-A57884FB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92" y="1278503"/>
            <a:ext cx="6559009" cy="5355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8193AE-84E7-4987-84EF-A7DEFAFB656F}"/>
              </a:ext>
            </a:extLst>
          </p:cNvPr>
          <p:cNvSpPr/>
          <p:nvPr/>
        </p:nvSpPr>
        <p:spPr>
          <a:xfrm>
            <a:off x="9053565" y="3619768"/>
            <a:ext cx="27934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i="1" dirty="0"/>
              <a:t>https://redux.js.org/recipes/structuringreducers/immutableupdatepatterns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C43837-A8E9-4231-914D-81CF76B18496}"/>
              </a:ext>
            </a:extLst>
          </p:cNvPr>
          <p:cNvSpPr txBox="1"/>
          <p:nvPr/>
        </p:nvSpPr>
        <p:spPr>
          <a:xfrm>
            <a:off x="-21485" y="503505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57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– Bonne Pratique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6E3E-E84B-477D-919B-22FB9AD4AE43}"/>
              </a:ext>
            </a:extLst>
          </p:cNvPr>
          <p:cNvSpPr/>
          <p:nvPr/>
        </p:nvSpPr>
        <p:spPr>
          <a:xfrm>
            <a:off x="1755426" y="909171"/>
            <a:ext cx="100915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Bonnes pratiques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Utiliser les fonctions </a:t>
            </a:r>
            <a:r>
              <a:rPr lang="fr-FR" dirty="0" err="1"/>
              <a:t>filter</a:t>
            </a:r>
            <a:r>
              <a:rPr lang="fr-FR" dirty="0"/>
              <a:t>/</a:t>
            </a:r>
            <a:r>
              <a:rPr lang="fr-FR" dirty="0" err="1"/>
              <a:t>map</a:t>
            </a:r>
            <a:r>
              <a:rPr lang="fr-FR" dirty="0"/>
              <a:t> qui retourne un nouveau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/!\ Une fois initié, le state ne dois pas être modifié: on ajoute/ne supprime pas d’élément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6C8EB-2027-44C8-BE72-CB5F3B301A2F}"/>
              </a:ext>
            </a:extLst>
          </p:cNvPr>
          <p:cNvSpPr/>
          <p:nvPr/>
        </p:nvSpPr>
        <p:spPr>
          <a:xfrm>
            <a:off x="2146997" y="2425348"/>
            <a:ext cx="428481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dirty="0"/>
            </a:b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CC732FB-5662-4D24-AA54-D5A538E2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97" y="1402159"/>
            <a:ext cx="5248275" cy="323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924A5C-26E9-4110-A65F-892BB8AB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41" y="1977842"/>
            <a:ext cx="4295775" cy="1066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7DCBE98-3649-43B9-B936-F4337DA4A955}"/>
              </a:ext>
            </a:extLst>
          </p:cNvPr>
          <p:cNvSpPr txBox="1"/>
          <p:nvPr/>
        </p:nvSpPr>
        <p:spPr>
          <a:xfrm>
            <a:off x="-40147" y="5025722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90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 - Atomiser votre projet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E6E3E-E84B-477D-919B-22FB9AD4AE43}"/>
              </a:ext>
            </a:extLst>
          </p:cNvPr>
          <p:cNvSpPr/>
          <p:nvPr/>
        </p:nvSpPr>
        <p:spPr>
          <a:xfrm>
            <a:off x="1775522" y="878693"/>
            <a:ext cx="1009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Eviter d’avoir des niveaux d’imbrication dans votre state </a:t>
            </a:r>
            <a:r>
              <a:rPr lang="fr-FR" dirty="0">
                <a:sym typeface="Wingdings" panose="05000000000000000000" pitchFamily="2" charset="2"/>
              </a:rPr>
              <a:t> faite plutôt plusieurs </a:t>
            </a:r>
            <a:r>
              <a:rPr lang="fr-FR" dirty="0" err="1">
                <a:sym typeface="Wingdings" panose="05000000000000000000" pitchFamily="2" charset="2"/>
              </a:rPr>
              <a:t>reducers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6C8EB-2027-44C8-BE72-CB5F3B301A2F}"/>
              </a:ext>
            </a:extLst>
          </p:cNvPr>
          <p:cNvSpPr/>
          <p:nvPr/>
        </p:nvSpPr>
        <p:spPr>
          <a:xfrm>
            <a:off x="2146997" y="2425348"/>
            <a:ext cx="428481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fr-FR" dirty="0"/>
            </a:b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C3DB2-A1B6-44DF-905D-CB4033F25651}"/>
              </a:ext>
            </a:extLst>
          </p:cNvPr>
          <p:cNvSpPr/>
          <p:nvPr/>
        </p:nvSpPr>
        <p:spPr>
          <a:xfrm>
            <a:off x="7023799" y="1278503"/>
            <a:ext cx="5094514" cy="24169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45FBC15-015A-46B2-B188-51AF26F7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91" y="1432483"/>
            <a:ext cx="1209675" cy="12954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8AEB6A4-42F3-444B-8AB1-27332100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15" y="1410778"/>
            <a:ext cx="3371098" cy="22846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45ACC84-AFD3-4841-BE6C-048622A6DE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131" b="-1574"/>
          <a:stretch/>
        </p:blipFill>
        <p:spPr>
          <a:xfrm>
            <a:off x="7106383" y="2901841"/>
            <a:ext cx="4938346" cy="63854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E21AF47-4A86-4A95-A480-E42CD7DF8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660" r="40422" b="9006"/>
          <a:stretch/>
        </p:blipFill>
        <p:spPr>
          <a:xfrm>
            <a:off x="7106383" y="2473992"/>
            <a:ext cx="3274350" cy="20850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0E8D14E-4A1F-48B9-8F9F-0239A1238AF8}"/>
              </a:ext>
            </a:extLst>
          </p:cNvPr>
          <p:cNvSpPr txBox="1"/>
          <p:nvPr/>
        </p:nvSpPr>
        <p:spPr>
          <a:xfrm>
            <a:off x="7106383" y="1374995"/>
            <a:ext cx="120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store.JS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83C5658-CA71-4E19-81D9-E3AEB73D1BAF}"/>
              </a:ext>
            </a:extLst>
          </p:cNvPr>
          <p:cNvSpPr txBox="1"/>
          <p:nvPr/>
        </p:nvSpPr>
        <p:spPr>
          <a:xfrm>
            <a:off x="5715060" y="3336327"/>
            <a:ext cx="120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reducer.JS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D774C90-7464-4EE9-8782-F1F9235DA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716" y="4538768"/>
            <a:ext cx="1200150" cy="10763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868D4D-0D48-4693-A216-0686392F4179}"/>
              </a:ext>
            </a:extLst>
          </p:cNvPr>
          <p:cNvSpPr/>
          <p:nvPr/>
        </p:nvSpPr>
        <p:spPr>
          <a:xfrm>
            <a:off x="1781908" y="3855924"/>
            <a:ext cx="10091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Idem pour les actions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CBB400-8480-41CF-AF66-C3BDBF3E39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274" b="9734"/>
          <a:stretch/>
        </p:blipFill>
        <p:spPr>
          <a:xfrm>
            <a:off x="5970136" y="5752995"/>
            <a:ext cx="6096000" cy="8286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03B621F-4212-4207-AEAB-56F5CE54A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136" y="4710026"/>
            <a:ext cx="5372100" cy="8286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48CF47-C21C-42FB-ABDD-EC85C0B3EFE0}"/>
              </a:ext>
            </a:extLst>
          </p:cNvPr>
          <p:cNvSpPr txBox="1"/>
          <p:nvPr/>
        </p:nvSpPr>
        <p:spPr>
          <a:xfrm>
            <a:off x="5135764" y="4259084"/>
            <a:ext cx="590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/!\ Lorsqu’on sépare les </a:t>
            </a:r>
            <a:r>
              <a:rPr lang="fr-FR" b="1" u="sng" dirty="0" err="1"/>
              <a:t>reducer</a:t>
            </a:r>
            <a:r>
              <a:rPr lang="fr-FR" b="1" u="sng" dirty="0"/>
              <a:t> (et donc les states) :</a:t>
            </a:r>
            <a:r>
              <a:rPr lang="fr-FR" dirty="0"/>
              <a:t> </a:t>
            </a:r>
          </a:p>
        </p:txBody>
      </p: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C4AC1588-0C95-4BA3-9FCC-B417B67CC86C}"/>
              </a:ext>
            </a:extLst>
          </p:cNvPr>
          <p:cNvSpPr/>
          <p:nvPr/>
        </p:nvSpPr>
        <p:spPr>
          <a:xfrm>
            <a:off x="5135764" y="4780801"/>
            <a:ext cx="622998" cy="722466"/>
          </a:xfrm>
          <a:prstGeom prst="mathMultiply">
            <a:avLst>
              <a:gd name="adj1" fmla="val 157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E57D1D-E727-4614-9605-AAF69EB3F97C}"/>
              </a:ext>
            </a:extLst>
          </p:cNvPr>
          <p:cNvSpPr txBox="1"/>
          <p:nvPr/>
        </p:nvSpPr>
        <p:spPr>
          <a:xfrm>
            <a:off x="5135764" y="5780421"/>
            <a:ext cx="127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fr-FR" sz="6000" dirty="0">
                <a:solidFill>
                  <a:srgbClr val="00CC66"/>
                </a:solidFill>
              </a:rPr>
              <a:t>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1F9F35-491E-4AE2-9F67-3440CDCA1654}"/>
              </a:ext>
            </a:extLst>
          </p:cNvPr>
          <p:cNvCxnSpPr>
            <a:cxnSpLocks/>
          </p:cNvCxnSpPr>
          <p:nvPr/>
        </p:nvCxnSpPr>
        <p:spPr>
          <a:xfrm>
            <a:off x="9339944" y="6296284"/>
            <a:ext cx="4571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0BC74-3FCC-4EBF-922E-085760AED487}"/>
              </a:ext>
            </a:extLst>
          </p:cNvPr>
          <p:cNvSpPr txBox="1"/>
          <p:nvPr/>
        </p:nvSpPr>
        <p:spPr>
          <a:xfrm>
            <a:off x="-40147" y="5063044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6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2299" y="1176487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Recap</a:t>
            </a:r>
            <a:r>
              <a:rPr lang="fr-FR" sz="2400" b="1" dirty="0"/>
              <a:t> J-5</a:t>
            </a:r>
          </a:p>
        </p:txBody>
      </p:sp>
    </p:spTree>
    <p:extLst>
      <p:ext uri="{BB962C8B-B14F-4D97-AF65-F5344CB8AC3E}">
        <p14:creationId xmlns:p14="http://schemas.microsoft.com/office/powerpoint/2010/main" val="31559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23637" y="201624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Principe d’utilisation de </a:t>
            </a:r>
            <a:r>
              <a:rPr lang="fr-FR" sz="2400" b="1" dirty="0" err="1"/>
              <a:t>redux</a:t>
            </a:r>
            <a:r>
              <a:rPr lang="fr-FR" sz="2400" b="1" dirty="0"/>
              <a:t> – Mise en place 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9B13047-3659-42DA-9BAA-20BBE69C5886}"/>
              </a:ext>
            </a:extLst>
          </p:cNvPr>
          <p:cNvSpPr/>
          <p:nvPr/>
        </p:nvSpPr>
        <p:spPr>
          <a:xfrm>
            <a:off x="1858325" y="430658"/>
            <a:ext cx="2198599" cy="932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</a:t>
            </a:r>
            <a:r>
              <a:rPr lang="fr-FR" dirty="0" err="1"/>
              <a:t>React</a:t>
            </a:r>
            <a:r>
              <a:rPr lang="fr-FR" dirty="0"/>
              <a:t> avec des composants </a:t>
            </a:r>
            <a:r>
              <a:rPr lang="fr-FR" dirty="0" err="1"/>
              <a:t>stateLess</a:t>
            </a:r>
            <a:r>
              <a:rPr lang="fr-FR" dirty="0"/>
              <a:t> et </a:t>
            </a:r>
            <a:r>
              <a:rPr lang="fr-FR" dirty="0" err="1"/>
              <a:t>stateFull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5A6F8D-685B-4D4A-96BB-06FD83FD2B5E}"/>
              </a:ext>
            </a:extLst>
          </p:cNvPr>
          <p:cNvSpPr/>
          <p:nvPr/>
        </p:nvSpPr>
        <p:spPr>
          <a:xfrm>
            <a:off x="9986374" y="542774"/>
            <a:ext cx="2075684" cy="7097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</a:t>
            </a:r>
            <a:r>
              <a:rPr lang="fr-FR" dirty="0" err="1"/>
              <a:t>React</a:t>
            </a:r>
            <a:r>
              <a:rPr lang="fr-FR" dirty="0"/>
              <a:t> avec la librairie </a:t>
            </a:r>
            <a:r>
              <a:rPr lang="fr-FR" dirty="0" err="1"/>
              <a:t>Redux</a:t>
            </a:r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91250A4-6D84-41C0-852C-DE5DE72EDE02}"/>
              </a:ext>
            </a:extLst>
          </p:cNvPr>
          <p:cNvSpPr/>
          <p:nvPr/>
        </p:nvSpPr>
        <p:spPr>
          <a:xfrm>
            <a:off x="4056924" y="675236"/>
            <a:ext cx="5937471" cy="461665"/>
          </a:xfrm>
          <a:prstGeom prst="rightArrow">
            <a:avLst>
              <a:gd name="adj1" fmla="val 42077"/>
              <a:gd name="adj2" fmla="val 50000"/>
            </a:avLst>
          </a:prstGeom>
          <a:gradFill flip="none" rotWithShape="1">
            <a:gsLst>
              <a:gs pos="0">
                <a:srgbClr val="4472C4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1D3991-4594-4303-B44B-8D2E11E4FACF}"/>
              </a:ext>
            </a:extLst>
          </p:cNvPr>
          <p:cNvSpPr txBox="1"/>
          <p:nvPr/>
        </p:nvSpPr>
        <p:spPr>
          <a:xfrm>
            <a:off x="1722771" y="1478652"/>
            <a:ext cx="1012967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Déplacer les states locaux vers le state global, récupérer la donnée via un </a:t>
            </a:r>
            <a:r>
              <a:rPr lang="fr-FR" dirty="0" err="1"/>
              <a:t>getState</a:t>
            </a:r>
            <a:r>
              <a:rPr lang="fr-FR" dirty="0"/>
              <a:t>() dans le component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fr-FR" dirty="0"/>
              <a:t>Supprimer les méthodes et les remplacer par des objets action : L’action de contenir le strict minimum pour pouvoir effectuer la fonctionnalité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92B79E0-6220-42DC-B3FE-7BDDFBA425F5}"/>
              </a:ext>
            </a:extLst>
          </p:cNvPr>
          <p:cNvSpPr/>
          <p:nvPr/>
        </p:nvSpPr>
        <p:spPr>
          <a:xfrm>
            <a:off x="8509695" y="3797813"/>
            <a:ext cx="3621345" cy="1739689"/>
          </a:xfrm>
          <a:prstGeom prst="roundRect">
            <a:avLst>
              <a:gd name="adj" fmla="val 5837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2FA0369C-1B19-4B7B-82AA-D211851B13C9}"/>
              </a:ext>
            </a:extLst>
          </p:cNvPr>
          <p:cNvSpPr/>
          <p:nvPr/>
        </p:nvSpPr>
        <p:spPr>
          <a:xfrm>
            <a:off x="5392147" y="4785238"/>
            <a:ext cx="516707" cy="392373"/>
          </a:xfrm>
          <a:prstGeom prst="rightArrow">
            <a:avLst>
              <a:gd name="adj1" fmla="val 42077"/>
              <a:gd name="adj2" fmla="val 50000"/>
            </a:avLst>
          </a:prstGeom>
          <a:gradFill flip="none" rotWithShape="1">
            <a:gsLst>
              <a:gs pos="0">
                <a:srgbClr val="4472C4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2063A3-7C30-4F03-ADF7-7DBDE81C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14" y="4589052"/>
            <a:ext cx="2114550" cy="790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FF4036-4892-4BE6-A8FD-F7D941D4E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69"/>
          <a:stretch/>
        </p:blipFill>
        <p:spPr>
          <a:xfrm>
            <a:off x="8602330" y="3917959"/>
            <a:ext cx="3381375" cy="79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037E49-D0C9-4DAB-869D-2B1683F64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05"/>
          <a:stretch/>
        </p:blipFill>
        <p:spPr>
          <a:xfrm>
            <a:off x="8611474" y="4804713"/>
            <a:ext cx="3381375" cy="625989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A168542D-0986-4B41-93BB-1E28BC3ADEBD}"/>
              </a:ext>
            </a:extLst>
          </p:cNvPr>
          <p:cNvGrpSpPr/>
          <p:nvPr/>
        </p:nvGrpSpPr>
        <p:grpSpPr>
          <a:xfrm>
            <a:off x="1906503" y="4061333"/>
            <a:ext cx="3415004" cy="2733954"/>
            <a:chOff x="1874520" y="2572313"/>
            <a:chExt cx="2748817" cy="201684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EA6D329-2A14-4584-8FAC-7EF7AF4F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4520" y="2572313"/>
              <a:ext cx="2748817" cy="1254768"/>
            </a:xfrm>
            <a:prstGeom prst="rect">
              <a:avLst/>
            </a:prstGeom>
          </p:spPr>
        </p:pic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7CDBA9C-1E56-4642-A136-763A7B0830B9}"/>
                </a:ext>
              </a:extLst>
            </p:cNvPr>
            <p:cNvCxnSpPr/>
            <p:nvPr/>
          </p:nvCxnSpPr>
          <p:spPr>
            <a:xfrm>
              <a:off x="1924050" y="2686050"/>
              <a:ext cx="2247900" cy="9593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63C3A7AB-C28E-40CD-803C-9D5DE91D3765}"/>
                </a:ext>
              </a:extLst>
            </p:cNvPr>
            <p:cNvGrpSpPr/>
            <p:nvPr/>
          </p:nvGrpSpPr>
          <p:grpSpPr>
            <a:xfrm>
              <a:off x="1874520" y="3958439"/>
              <a:ext cx="2443480" cy="630716"/>
              <a:chOff x="1874520" y="4029625"/>
              <a:chExt cx="4067175" cy="1076325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9656C573-652B-4334-93D0-5CD21C3F7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4520" y="4029625"/>
                <a:ext cx="4067175" cy="1076325"/>
              </a:xfrm>
              <a:prstGeom prst="rect">
                <a:avLst/>
              </a:prstGeom>
            </p:spPr>
          </p:pic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94DA729-538F-4F7D-A473-822B1AB59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550" y="4426177"/>
                <a:ext cx="1778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B097B4CE-43EF-4F7A-BC60-33E947824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1450" y="4597400"/>
                <a:ext cx="977900" cy="657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1BDCD404-9C0E-48FE-8E6B-9B959261E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600" y="4781778"/>
                <a:ext cx="3092450" cy="61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B5AFBF3D-1B03-4C3F-86A9-EE58477D84C8}"/>
              </a:ext>
            </a:extLst>
          </p:cNvPr>
          <p:cNvSpPr/>
          <p:nvPr/>
        </p:nvSpPr>
        <p:spPr>
          <a:xfrm>
            <a:off x="8082524" y="4589052"/>
            <a:ext cx="516707" cy="392373"/>
          </a:xfrm>
          <a:prstGeom prst="rightArrow">
            <a:avLst>
              <a:gd name="adj1" fmla="val 42077"/>
              <a:gd name="adj2" fmla="val 50000"/>
            </a:avLst>
          </a:prstGeom>
          <a:gradFill flip="none" rotWithShape="1">
            <a:gsLst>
              <a:gs pos="0">
                <a:srgbClr val="4472C4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6542E1FD-47FE-4D6D-ADCB-F8798E0FD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666" y="2015771"/>
            <a:ext cx="3729494" cy="803884"/>
          </a:xfrm>
          <a:prstGeom prst="rect">
            <a:avLst/>
          </a:prstGeom>
        </p:spPr>
      </p:pic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38A64A9-9269-4D1A-AD9A-FC45657A208A}"/>
              </a:ext>
            </a:extLst>
          </p:cNvPr>
          <p:cNvCxnSpPr>
            <a:cxnSpLocks/>
          </p:cNvCxnSpPr>
          <p:nvPr/>
        </p:nvCxnSpPr>
        <p:spPr>
          <a:xfrm>
            <a:off x="2131181" y="2019828"/>
            <a:ext cx="1779232" cy="219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60960" y="201624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Principe d’utilisation de </a:t>
            </a:r>
            <a:r>
              <a:rPr lang="fr-FR" sz="2400" b="1" dirty="0" err="1"/>
              <a:t>redux</a:t>
            </a:r>
            <a:endParaRPr lang="fr-FR" sz="2400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A8F0F93-FD2E-4755-8172-6DE5FC0B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62" y="3973826"/>
            <a:ext cx="4711618" cy="252804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16B02B-39BF-40C8-A43A-9A5E06A10516}"/>
              </a:ext>
            </a:extLst>
          </p:cNvPr>
          <p:cNvSpPr txBox="1"/>
          <p:nvPr/>
        </p:nvSpPr>
        <p:spPr>
          <a:xfrm>
            <a:off x="1894114" y="4068147"/>
            <a:ext cx="446936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Au montage du composant,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Subscribe</a:t>
            </a:r>
            <a:r>
              <a:rPr lang="fr-FR" dirty="0"/>
              <a:t> push le </a:t>
            </a:r>
            <a:r>
              <a:rPr lang="fr-FR" dirty="0" err="1"/>
              <a:t>listener</a:t>
            </a:r>
            <a:r>
              <a:rPr lang="fr-FR" dirty="0"/>
              <a:t> </a:t>
            </a:r>
            <a:r>
              <a:rPr lang="fr-FR" dirty="0" err="1"/>
              <a:t>updateState</a:t>
            </a:r>
            <a:r>
              <a:rPr lang="fr-FR" dirty="0"/>
              <a:t> qui sera lu à chaque dispatch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UpdateState</a:t>
            </a:r>
            <a:r>
              <a:rPr lang="fr-FR" dirty="0"/>
              <a:t> vient chercher dans le state global ce qui intéresse le composant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84A325E-76B1-4C6A-8EC5-EF3DFC9A9BD4}"/>
              </a:ext>
            </a:extLst>
          </p:cNvPr>
          <p:cNvCxnSpPr/>
          <p:nvPr/>
        </p:nvCxnSpPr>
        <p:spPr>
          <a:xfrm flipV="1">
            <a:off x="5001208" y="4264091"/>
            <a:ext cx="24072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FF53B739-4A19-4282-BCA1-AF4787A58C5B}"/>
              </a:ext>
            </a:extLst>
          </p:cNvPr>
          <p:cNvSpPr txBox="1"/>
          <p:nvPr/>
        </p:nvSpPr>
        <p:spPr>
          <a:xfrm>
            <a:off x="1781908" y="582011"/>
            <a:ext cx="694146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fr-FR" dirty="0"/>
              <a:t>Créer un fichier reducer.js, y ajouter la logique métier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fr-FR" dirty="0"/>
              <a:t>Créer un ficher store, avec la fonction </a:t>
            </a:r>
            <a:r>
              <a:rPr lang="fr-FR" dirty="0" err="1"/>
              <a:t>createStore</a:t>
            </a:r>
            <a:r>
              <a:rPr lang="fr-FR" dirty="0"/>
              <a:t> de </a:t>
            </a:r>
            <a:r>
              <a:rPr lang="fr-FR" dirty="0" err="1"/>
              <a:t>Redux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fr-FR" dirty="0"/>
              <a:t>Ajouter une mise à jour: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F6D7537-6EE8-4BB7-B30A-5A05B01845D0}"/>
              </a:ext>
            </a:extLst>
          </p:cNvPr>
          <p:cNvGrpSpPr/>
          <p:nvPr/>
        </p:nvGrpSpPr>
        <p:grpSpPr>
          <a:xfrm>
            <a:off x="7964201" y="457001"/>
            <a:ext cx="4227799" cy="2971999"/>
            <a:chOff x="8313540" y="657609"/>
            <a:chExt cx="3621345" cy="2493048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CAA11CE1-141F-4E73-8631-05527084A4D7}"/>
                </a:ext>
              </a:extLst>
            </p:cNvPr>
            <p:cNvSpPr/>
            <p:nvPr/>
          </p:nvSpPr>
          <p:spPr>
            <a:xfrm>
              <a:off x="8313540" y="657609"/>
              <a:ext cx="3621345" cy="2493048"/>
            </a:xfrm>
            <a:prstGeom prst="roundRect">
              <a:avLst>
                <a:gd name="adj" fmla="val 5837"/>
              </a:avLst>
            </a:prstGeom>
            <a:solidFill>
              <a:srgbClr val="7030A0">
                <a:alpha val="40000"/>
              </a:srgb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9F6C5649-096C-42A3-A0D4-252DF5615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0705" y="777955"/>
              <a:ext cx="3392424" cy="2294211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A6E0F5E-C753-492E-BF02-97EE524901F8}"/>
              </a:ext>
            </a:extLst>
          </p:cNvPr>
          <p:cNvGrpSpPr/>
          <p:nvPr/>
        </p:nvGrpSpPr>
        <p:grpSpPr>
          <a:xfrm>
            <a:off x="3512432" y="1552932"/>
            <a:ext cx="2977552" cy="1391358"/>
            <a:chOff x="2123259" y="5428083"/>
            <a:chExt cx="2977552" cy="1391358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F2FFA54-995D-4FD4-B37B-61076D131EE5}"/>
                </a:ext>
              </a:extLst>
            </p:cNvPr>
            <p:cNvSpPr/>
            <p:nvPr/>
          </p:nvSpPr>
          <p:spPr>
            <a:xfrm>
              <a:off x="2123259" y="5428083"/>
              <a:ext cx="2977552" cy="1391358"/>
            </a:xfrm>
            <a:prstGeom prst="roundRect">
              <a:avLst>
                <a:gd name="adj" fmla="val 5837"/>
              </a:avLst>
            </a:prstGeom>
            <a:solidFill>
              <a:srgbClr val="00B050">
                <a:alpha val="40000"/>
              </a:srgb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5DF82F87-5B23-4075-B50E-FFD76954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5181" y="5540842"/>
              <a:ext cx="27908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6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AC9E019-4AA8-4400-A59B-8FBF9C73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23" y="1433512"/>
            <a:ext cx="6715125" cy="39909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4F73B7B-471D-4087-B358-04405112BFA2}"/>
              </a:ext>
            </a:extLst>
          </p:cNvPr>
          <p:cNvSpPr txBox="1"/>
          <p:nvPr/>
        </p:nvSpPr>
        <p:spPr>
          <a:xfrm>
            <a:off x="3663722" y="114300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Practice time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2723B8-43A2-463B-911A-614C6BBD4037}"/>
              </a:ext>
            </a:extLst>
          </p:cNvPr>
          <p:cNvSpPr txBox="1"/>
          <p:nvPr/>
        </p:nvSpPr>
        <p:spPr>
          <a:xfrm>
            <a:off x="3587523" y="5774202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Do </a:t>
            </a:r>
            <a:r>
              <a:rPr lang="fr-FR" sz="3600" b="1" dirty="0" err="1"/>
              <a:t>it</a:t>
            </a:r>
            <a:r>
              <a:rPr lang="fr-FR" sz="3600" b="1" dirty="0"/>
              <a:t> </a:t>
            </a:r>
            <a:r>
              <a:rPr lang="fr-FR" sz="3600" b="1" dirty="0" err="1"/>
              <a:t>yourself</a:t>
            </a:r>
            <a:endParaRPr lang="fr-FR" sz="36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606FF5-5181-4175-A5CA-350237D1DBEA}"/>
              </a:ext>
            </a:extLst>
          </p:cNvPr>
          <p:cNvSpPr txBox="1"/>
          <p:nvPr/>
        </p:nvSpPr>
        <p:spPr>
          <a:xfrm>
            <a:off x="-33832" y="3103691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81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associÃ©e">
            <a:extLst>
              <a:ext uri="{FF2B5EF4-FFF2-40B4-BE49-F238E27FC236}">
                <a16:creationId xmlns:a16="http://schemas.microsoft.com/office/drawing/2014/main" id="{298FAAA0-AF03-4A24-81D3-AB230DB6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39" y="805438"/>
            <a:ext cx="7620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86E9C11-39F2-454F-AAD1-4EDB39BEC047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LiveCoding</a:t>
            </a:r>
            <a:r>
              <a:rPr lang="fr-FR" sz="2400" b="1" dirty="0"/>
              <a:t> Time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AEA2B4-3A22-43AD-8A59-DC58F0BC074B}"/>
              </a:ext>
            </a:extLst>
          </p:cNvPr>
          <p:cNvSpPr txBox="1"/>
          <p:nvPr/>
        </p:nvSpPr>
        <p:spPr>
          <a:xfrm>
            <a:off x="1934308" y="6052562"/>
            <a:ext cx="1041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Redux</a:t>
            </a:r>
            <a:r>
              <a:rPr lang="fr-FR" sz="2400" b="1" dirty="0"/>
              <a:t> </a:t>
            </a:r>
            <a:r>
              <a:rPr lang="fr-FR" sz="2400" b="1" dirty="0" err="1"/>
              <a:t>Todo</a:t>
            </a:r>
            <a:r>
              <a:rPr lang="fr-FR" sz="2400" b="1" dirty="0"/>
              <a:t> simple + </a:t>
            </a:r>
            <a:r>
              <a:rPr lang="fr-FR" sz="2400" b="1" dirty="0" err="1"/>
              <a:t>connect</a:t>
            </a:r>
            <a:br>
              <a:rPr lang="fr-FR" sz="2400" b="1" dirty="0"/>
            </a:br>
            <a:r>
              <a:rPr lang="fr-FR" sz="1050" b="1" dirty="0"/>
              <a:t>https://nickdrane.com/write-your-own-redux-connect/ </a:t>
            </a:r>
            <a:endParaRPr lang="fr-FR" sz="24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B0A665-612B-4612-A321-94500A1DF932}"/>
              </a:ext>
            </a:extLst>
          </p:cNvPr>
          <p:cNvSpPr txBox="1"/>
          <p:nvPr/>
        </p:nvSpPr>
        <p:spPr>
          <a:xfrm>
            <a:off x="-32968" y="424625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1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F1FB981-7AD5-4920-B083-029B726F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99" y="-3232"/>
            <a:ext cx="5269385" cy="6820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875F450-3C7D-4245-84E8-08BC84AB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84" y="0"/>
            <a:ext cx="5154115" cy="681916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067DC253-0182-40BA-84D9-9E8DB3A39297}"/>
              </a:ext>
            </a:extLst>
          </p:cNvPr>
          <p:cNvGrpSpPr/>
          <p:nvPr/>
        </p:nvGrpSpPr>
        <p:grpSpPr>
          <a:xfrm>
            <a:off x="2009422" y="12289"/>
            <a:ext cx="10035823" cy="574733"/>
            <a:chOff x="2009422" y="12289"/>
            <a:chExt cx="10035823" cy="57473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47F085-CFE1-41D1-8B85-1DFF110ACFB5}"/>
                </a:ext>
              </a:extLst>
            </p:cNvPr>
            <p:cNvGrpSpPr/>
            <p:nvPr/>
          </p:nvGrpSpPr>
          <p:grpSpPr>
            <a:xfrm>
              <a:off x="2009422" y="12289"/>
              <a:ext cx="10035823" cy="574733"/>
              <a:chOff x="2875106" y="847667"/>
              <a:chExt cx="10035823" cy="5747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EE8F3B-D14A-483D-BD38-955A2EBD2108}"/>
                  </a:ext>
                </a:extLst>
              </p:cNvPr>
              <p:cNvSpPr/>
              <p:nvPr/>
            </p:nvSpPr>
            <p:spPr>
              <a:xfrm>
                <a:off x="2875106" y="1038578"/>
                <a:ext cx="2156178" cy="38382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9293EB-B8A7-4A1B-B8BE-A9FA7376952E}"/>
                  </a:ext>
                </a:extLst>
              </p:cNvPr>
              <p:cNvSpPr/>
              <p:nvPr/>
            </p:nvSpPr>
            <p:spPr>
              <a:xfrm>
                <a:off x="9831729" y="847667"/>
                <a:ext cx="3079200" cy="19091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FEF81B3E-DA7E-491C-B005-FD7FD37F017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165600" y="124179"/>
              <a:ext cx="4800445" cy="2709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FA5C647-F1D7-4CEB-955A-7C242859CE2E}"/>
              </a:ext>
            </a:extLst>
          </p:cNvPr>
          <p:cNvGrpSpPr/>
          <p:nvPr/>
        </p:nvGrpSpPr>
        <p:grpSpPr>
          <a:xfrm>
            <a:off x="1964267" y="209845"/>
            <a:ext cx="8195733" cy="648111"/>
            <a:chOff x="1983727" y="-1489133"/>
            <a:chExt cx="8195733" cy="64811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8373647-740B-440A-993F-6B93F61A4A89}"/>
                </a:ext>
              </a:extLst>
            </p:cNvPr>
            <p:cNvGrpSpPr/>
            <p:nvPr/>
          </p:nvGrpSpPr>
          <p:grpSpPr>
            <a:xfrm>
              <a:off x="1983727" y="-1489133"/>
              <a:ext cx="8195733" cy="648111"/>
              <a:chOff x="2849411" y="-653755"/>
              <a:chExt cx="8195733" cy="6481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6A37D36-B438-4045-919A-F2AEA0BF4F68}"/>
                  </a:ext>
                </a:extLst>
              </p:cNvPr>
              <p:cNvSpPr/>
              <p:nvPr/>
            </p:nvSpPr>
            <p:spPr>
              <a:xfrm>
                <a:off x="2849411" y="-248354"/>
                <a:ext cx="1444977" cy="24271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320433-482B-40C5-9987-FBD27AF706FA}"/>
                  </a:ext>
                </a:extLst>
              </p:cNvPr>
              <p:cNvSpPr/>
              <p:nvPr/>
            </p:nvSpPr>
            <p:spPr>
              <a:xfrm>
                <a:off x="8635106" y="-653755"/>
                <a:ext cx="2410038" cy="24171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6AF6A2-4076-4C33-AD2E-F491217DD60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3428704" y="-1371600"/>
              <a:ext cx="4357512" cy="4092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C6608AD-45FB-4607-83BA-97196E649B77}"/>
              </a:ext>
            </a:extLst>
          </p:cNvPr>
          <p:cNvGrpSpPr/>
          <p:nvPr/>
        </p:nvGrpSpPr>
        <p:grpSpPr>
          <a:xfrm>
            <a:off x="2630310" y="445913"/>
            <a:ext cx="9279467" cy="852308"/>
            <a:chOff x="2088659" y="-1658466"/>
            <a:chExt cx="9279467" cy="852308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A9117573-BC05-4B70-9EA8-113F5815EB50}"/>
                </a:ext>
              </a:extLst>
            </p:cNvPr>
            <p:cNvGrpSpPr/>
            <p:nvPr/>
          </p:nvGrpSpPr>
          <p:grpSpPr>
            <a:xfrm>
              <a:off x="2088659" y="-1658466"/>
              <a:ext cx="9279467" cy="852308"/>
              <a:chOff x="2954343" y="-823088"/>
              <a:chExt cx="9279467" cy="85230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81368DF-2C34-4D80-8CE4-EA658023ECF4}"/>
                  </a:ext>
                </a:extLst>
              </p:cNvPr>
              <p:cNvSpPr/>
              <p:nvPr/>
            </p:nvSpPr>
            <p:spPr>
              <a:xfrm>
                <a:off x="2954343" y="-248355"/>
                <a:ext cx="2731911" cy="2775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E3267D9-1095-4466-B6D7-93B522984B98}"/>
                  </a:ext>
                </a:extLst>
              </p:cNvPr>
              <p:cNvSpPr/>
              <p:nvPr/>
            </p:nvSpPr>
            <p:spPr>
              <a:xfrm>
                <a:off x="8273861" y="-823088"/>
                <a:ext cx="3959949" cy="1862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CCDAC74-02D8-471E-89FB-238EFF17F7DC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820570" y="-1517357"/>
              <a:ext cx="2562579" cy="572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AC1C9FB-3A3B-447C-B8A7-CDE5EEA4D976}"/>
              </a:ext>
            </a:extLst>
          </p:cNvPr>
          <p:cNvGrpSpPr/>
          <p:nvPr/>
        </p:nvGrpSpPr>
        <p:grpSpPr>
          <a:xfrm>
            <a:off x="2974621" y="5802490"/>
            <a:ext cx="8602134" cy="378175"/>
            <a:chOff x="2088659" y="-1184333"/>
            <a:chExt cx="8602134" cy="37817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713DA5A-36BC-4424-8C71-204217FF2B75}"/>
                </a:ext>
              </a:extLst>
            </p:cNvPr>
            <p:cNvGrpSpPr/>
            <p:nvPr/>
          </p:nvGrpSpPr>
          <p:grpSpPr>
            <a:xfrm>
              <a:off x="2088659" y="-1184333"/>
              <a:ext cx="8602134" cy="378175"/>
              <a:chOff x="2954343" y="-348955"/>
              <a:chExt cx="8602134" cy="3781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6CD03C-F111-4443-AD73-6F3F0DEADD82}"/>
                  </a:ext>
                </a:extLst>
              </p:cNvPr>
              <p:cNvSpPr/>
              <p:nvPr/>
            </p:nvSpPr>
            <p:spPr>
              <a:xfrm>
                <a:off x="2954343" y="-248355"/>
                <a:ext cx="2731911" cy="27757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38CD0B8-ED70-46CF-A09B-0118878A9A4D}"/>
                  </a:ext>
                </a:extLst>
              </p:cNvPr>
              <p:cNvSpPr/>
              <p:nvPr/>
            </p:nvSpPr>
            <p:spPr>
              <a:xfrm>
                <a:off x="7596528" y="-348955"/>
                <a:ext cx="3959949" cy="1862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28B1E91-745A-4CF4-99CF-7E19B57B81EB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4820570" y="-1105312"/>
              <a:ext cx="1902179" cy="1603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F0CC0685-BA65-42A5-B801-146D0F63FD0A}"/>
              </a:ext>
            </a:extLst>
          </p:cNvPr>
          <p:cNvSpPr txBox="1"/>
          <p:nvPr/>
        </p:nvSpPr>
        <p:spPr>
          <a:xfrm>
            <a:off x="-32968" y="424625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5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5DC333BC-CEE4-4C31-9B53-4E5A5EDDFAF0}"/>
              </a:ext>
            </a:extLst>
          </p:cNvPr>
          <p:cNvSpPr/>
          <p:nvPr/>
        </p:nvSpPr>
        <p:spPr>
          <a:xfrm>
            <a:off x="9169268" y="3643707"/>
            <a:ext cx="2649331" cy="1522088"/>
          </a:xfrm>
          <a:prstGeom prst="roundRect">
            <a:avLst>
              <a:gd name="adj" fmla="val 6994"/>
            </a:avLst>
          </a:prstGeom>
          <a:solidFill>
            <a:srgbClr val="7030A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2CC4042-55C0-4F0D-99AD-5C2E00453E22}"/>
              </a:ext>
            </a:extLst>
          </p:cNvPr>
          <p:cNvSpPr/>
          <p:nvPr/>
        </p:nvSpPr>
        <p:spPr>
          <a:xfrm>
            <a:off x="5914695" y="3643707"/>
            <a:ext cx="2456462" cy="2938068"/>
          </a:xfrm>
          <a:prstGeom prst="roundRect">
            <a:avLst>
              <a:gd name="adj" fmla="val 6994"/>
            </a:avLst>
          </a:prstGeom>
          <a:solidFill>
            <a:srgbClr val="FFFF0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6E4CCBF-C30D-4A25-AD66-0D10F082D25C}"/>
              </a:ext>
            </a:extLst>
          </p:cNvPr>
          <p:cNvSpPr/>
          <p:nvPr/>
        </p:nvSpPr>
        <p:spPr>
          <a:xfrm>
            <a:off x="1869167" y="3585175"/>
            <a:ext cx="3064783" cy="2407821"/>
          </a:xfrm>
          <a:prstGeom prst="roundRect">
            <a:avLst>
              <a:gd name="adj" fmla="val 6994"/>
            </a:avLst>
          </a:prstGeom>
          <a:solidFill>
            <a:srgbClr val="00B0F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F293C3B-A012-47F5-AAFE-F96826784883}"/>
              </a:ext>
            </a:extLst>
          </p:cNvPr>
          <p:cNvSpPr/>
          <p:nvPr/>
        </p:nvSpPr>
        <p:spPr>
          <a:xfrm>
            <a:off x="3936092" y="546700"/>
            <a:ext cx="4678737" cy="2407821"/>
          </a:xfrm>
          <a:prstGeom prst="roundRect">
            <a:avLst>
              <a:gd name="adj" fmla="val 6994"/>
            </a:avLst>
          </a:prstGeom>
          <a:solidFill>
            <a:srgbClr val="0070C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3C1C02-7650-4398-9F06-809C2F2538AA}"/>
              </a:ext>
            </a:extLst>
          </p:cNvPr>
          <p:cNvSpPr/>
          <p:nvPr/>
        </p:nvSpPr>
        <p:spPr>
          <a:xfrm>
            <a:off x="8778240" y="56004"/>
            <a:ext cx="3406345" cy="3546536"/>
          </a:xfrm>
          <a:prstGeom prst="roundRect">
            <a:avLst>
              <a:gd name="adj" fmla="val 69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85036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React - </a:t>
            </a:r>
            <a:r>
              <a:rPr lang="fr-FR" sz="2400" b="1" dirty="0" err="1"/>
              <a:t>Redux</a:t>
            </a:r>
            <a:endParaRPr lang="fr-FR" sz="2400" b="1" dirty="0"/>
          </a:p>
        </p:txBody>
      </p:sp>
      <p:pic>
        <p:nvPicPr>
          <p:cNvPr id="1026" name="Picture 2" descr="RÃ©sultat de recherche d'images pour &quot;redux&quot;">
            <a:extLst>
              <a:ext uri="{FF2B5EF4-FFF2-40B4-BE49-F238E27FC236}">
                <a16:creationId xmlns:a16="http://schemas.microsoft.com/office/drawing/2014/main" id="{92B10B3A-5426-45B7-9F83-0CFFA1FA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56004"/>
            <a:ext cx="635754" cy="57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0A06D21-CC27-4F91-8344-C0698CB0AD93}"/>
              </a:ext>
            </a:extLst>
          </p:cNvPr>
          <p:cNvSpPr/>
          <p:nvPr/>
        </p:nvSpPr>
        <p:spPr>
          <a:xfrm>
            <a:off x="3178864" y="3643707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</a:t>
            </a:r>
            <a:r>
              <a:rPr lang="fr-FR" b="1" dirty="0" err="1"/>
              <a:t>StateLess</a:t>
            </a:r>
            <a:endParaRPr lang="fr-FR" b="1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39FD918-2CA7-440A-9AE2-4A71E57F83DC}"/>
              </a:ext>
            </a:extLst>
          </p:cNvPr>
          <p:cNvSpPr/>
          <p:nvPr/>
        </p:nvSpPr>
        <p:spPr>
          <a:xfrm>
            <a:off x="4225263" y="669245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Container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C2C5B04-5AD4-4342-8934-AF317F0D3308}"/>
              </a:ext>
            </a:extLst>
          </p:cNvPr>
          <p:cNvSpPr/>
          <p:nvPr/>
        </p:nvSpPr>
        <p:spPr>
          <a:xfrm>
            <a:off x="6352182" y="4525655"/>
            <a:ext cx="1724891" cy="5195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98BB6AC-83EA-4594-801E-BE3934F08DBE}"/>
              </a:ext>
            </a:extLst>
          </p:cNvPr>
          <p:cNvSpPr/>
          <p:nvPr/>
        </p:nvSpPr>
        <p:spPr>
          <a:xfrm>
            <a:off x="9631488" y="3868988"/>
            <a:ext cx="1724891" cy="51954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Reducer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DB43A5D3-115B-48A8-B886-0C0B3C2E8D93}"/>
              </a:ext>
            </a:extLst>
          </p:cNvPr>
          <p:cNvCxnSpPr>
            <a:cxnSpLocks/>
            <a:stCxn id="31" idx="0"/>
            <a:endCxn id="28" idx="4"/>
          </p:cNvCxnSpPr>
          <p:nvPr/>
        </p:nvCxnSpPr>
        <p:spPr>
          <a:xfrm rot="16200000" flipV="1">
            <a:off x="9280486" y="2655539"/>
            <a:ext cx="2426897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43A25992-5F16-4A46-8718-6F87E22700DA}"/>
              </a:ext>
            </a:extLst>
          </p:cNvPr>
          <p:cNvSpPr/>
          <p:nvPr/>
        </p:nvSpPr>
        <p:spPr>
          <a:xfrm>
            <a:off x="8863366" y="721060"/>
            <a:ext cx="3261133" cy="72103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b="1" dirty="0"/>
              <a:t>State Global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3DA60FD1-23AD-45E4-87E3-05CB653DE8EC}"/>
              </a:ext>
            </a:extLst>
          </p:cNvPr>
          <p:cNvCxnSpPr>
            <a:cxnSpLocks/>
            <a:stCxn id="28" idx="5"/>
            <a:endCxn id="31" idx="3"/>
          </p:cNvCxnSpPr>
          <p:nvPr/>
        </p:nvCxnSpPr>
        <p:spPr>
          <a:xfrm rot="5400000">
            <a:off x="10105517" y="2587360"/>
            <a:ext cx="2792263" cy="290538"/>
          </a:xfrm>
          <a:prstGeom prst="bentConnector2">
            <a:avLst/>
          </a:prstGeom>
          <a:ln w="57150"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B7D00330-8E54-4213-978C-1FBDDAE7F78D}"/>
              </a:ext>
            </a:extLst>
          </p:cNvPr>
          <p:cNvCxnSpPr>
            <a:cxnSpLocks/>
          </p:cNvCxnSpPr>
          <p:nvPr/>
        </p:nvCxnSpPr>
        <p:spPr>
          <a:xfrm rot="5400000">
            <a:off x="872604" y="2090670"/>
            <a:ext cx="4505845" cy="2182539"/>
          </a:xfrm>
          <a:prstGeom prst="bentConnector3">
            <a:avLst>
              <a:gd name="adj1" fmla="val 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8F44FC7-4E34-48D4-8E5F-93D5C1D058F1}"/>
              </a:ext>
            </a:extLst>
          </p:cNvPr>
          <p:cNvSpPr/>
          <p:nvPr/>
        </p:nvSpPr>
        <p:spPr>
          <a:xfrm>
            <a:off x="6033054" y="1871105"/>
            <a:ext cx="25817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/>
              <a:t>Ecoute les évolutions du state</a:t>
            </a:r>
            <a:br>
              <a:rPr lang="fr-FR" sz="1400" dirty="0"/>
            </a:br>
            <a:r>
              <a:rPr lang="fr-FR" sz="1400" dirty="0"/>
              <a:t>Gère le </a:t>
            </a:r>
            <a:r>
              <a:rPr lang="fr-FR" sz="1400" dirty="0" err="1"/>
              <a:t>subscribe</a:t>
            </a:r>
            <a:r>
              <a:rPr lang="fr-FR" sz="1400" dirty="0"/>
              <a:t> à des variables et des méthodes </a:t>
            </a:r>
          </a:p>
          <a:p>
            <a:r>
              <a:rPr lang="fr-FR" sz="1400" dirty="0"/>
              <a:t>Spécifique à 1 composant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E20D90F-E2A9-47A1-87BE-99750122C59A}"/>
              </a:ext>
            </a:extLst>
          </p:cNvPr>
          <p:cNvSpPr txBox="1"/>
          <p:nvPr/>
        </p:nvSpPr>
        <p:spPr>
          <a:xfrm>
            <a:off x="9784186" y="155148"/>
            <a:ext cx="175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Représente l’app</a:t>
            </a:r>
            <a:br>
              <a:rPr lang="fr-FR" sz="1400" dirty="0"/>
            </a:br>
            <a:r>
              <a:rPr lang="fr-FR" sz="1400" dirty="0"/>
              <a:t>Objet JS immutable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65444FD-B6D6-47BB-98AC-1F249396E848}"/>
              </a:ext>
            </a:extLst>
          </p:cNvPr>
          <p:cNvSpPr/>
          <p:nvPr/>
        </p:nvSpPr>
        <p:spPr>
          <a:xfrm>
            <a:off x="9949998" y="2393305"/>
            <a:ext cx="1087872" cy="5195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Nouveau state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921A5CE-77EC-4FB2-BBE4-4F353D9892EA}"/>
              </a:ext>
            </a:extLst>
          </p:cNvPr>
          <p:cNvSpPr/>
          <p:nvPr/>
        </p:nvSpPr>
        <p:spPr>
          <a:xfrm>
            <a:off x="11096713" y="2393304"/>
            <a:ext cx="1087872" cy="5195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Ancien state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4F4B7C31-BB22-4B34-8AF5-A28A5847A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96" b="61792" l="18226" r="84516">
                        <a14:foregroundMark x1="39355" y1="57221" x2="39355" y2="57221"/>
                        <a14:foregroundMark x1="28871" y1="29982" x2="28871" y2="29982"/>
                        <a14:foregroundMark x1="36774" y1="62340" x2="36774" y2="62340"/>
                        <a14:foregroundMark x1="21935" y1="36380" x2="21935" y2="36380"/>
                        <a14:foregroundMark x1="56613" y1="19378" x2="56613" y2="19378"/>
                        <a14:foregroundMark x1="84677" y1="38574" x2="84677" y2="38574"/>
                        <a14:foregroundMark x1="18226" y1="37294" x2="18226" y2="37294"/>
                      </a14:backgroundRemoval>
                    </a14:imgEffect>
                  </a14:imgLayer>
                </a14:imgProps>
              </a:ext>
            </a:extLst>
          </a:blip>
          <a:srcRect l="17364" t="16136" r="11806" b="35915"/>
          <a:stretch/>
        </p:blipFill>
        <p:spPr>
          <a:xfrm rot="5400000">
            <a:off x="7340875" y="684464"/>
            <a:ext cx="913803" cy="973623"/>
          </a:xfrm>
          <a:prstGeom prst="rect">
            <a:avLst/>
          </a:prstGeom>
        </p:spPr>
      </p:pic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E44424CF-9A3B-4A65-927E-CDD4B39A5A80}"/>
              </a:ext>
            </a:extLst>
          </p:cNvPr>
          <p:cNvSpPr/>
          <p:nvPr/>
        </p:nvSpPr>
        <p:spPr>
          <a:xfrm>
            <a:off x="4225263" y="1293256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Container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27A9742E-E98A-4851-91BE-428600676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15" b="94733" l="3917" r="97284">
                        <a14:foregroundMark x1="3917" y1="14719" x2="3917" y2="14719"/>
                        <a14:foregroundMark x1="22173" y1="7359" x2="22173" y2="7359"/>
                        <a14:foregroundMark x1="23121" y1="20491" x2="23121" y2="20491"/>
                        <a14:foregroundMark x1="82565" y1="35065" x2="82565" y2="35065"/>
                        <a14:foregroundMark x1="88440" y1="43218" x2="88440" y2="43218"/>
                        <a14:foregroundMark x1="75237" y1="71356" x2="75237" y2="71356"/>
                        <a14:foregroundMark x1="30259" y1="79509" x2="30259" y2="79509"/>
                        <a14:foregroundMark x1="46368" y1="94805" x2="46368" y2="94805"/>
                        <a14:foregroundMark x1="75237" y1="9091" x2="75237" y2="9091"/>
                        <a14:foregroundMark x1="97284" y1="24675" x2="97284" y2="246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217" y="900283"/>
            <a:ext cx="973628" cy="964098"/>
          </a:xfrm>
          <a:prstGeom prst="rect">
            <a:avLst/>
          </a:prstGeom>
        </p:spPr>
      </p:pic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76BF7222-80CC-4B25-9FB3-279362DE5CF4}"/>
              </a:ext>
            </a:extLst>
          </p:cNvPr>
          <p:cNvSpPr/>
          <p:nvPr/>
        </p:nvSpPr>
        <p:spPr>
          <a:xfrm>
            <a:off x="4225262" y="1944632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Container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EA2AC539-0641-48D1-BEBE-4EEB7F79890F}"/>
              </a:ext>
            </a:extLst>
          </p:cNvPr>
          <p:cNvSpPr/>
          <p:nvPr/>
        </p:nvSpPr>
        <p:spPr>
          <a:xfrm>
            <a:off x="2907142" y="4242783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</a:t>
            </a:r>
            <a:r>
              <a:rPr lang="fr-FR" b="1" dirty="0" err="1"/>
              <a:t>StateLess</a:t>
            </a:r>
            <a:endParaRPr lang="fr-FR" b="1" dirty="0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C3F6DACB-C70C-4362-8B1F-C12A8912BCEC}"/>
              </a:ext>
            </a:extLst>
          </p:cNvPr>
          <p:cNvSpPr/>
          <p:nvPr/>
        </p:nvSpPr>
        <p:spPr>
          <a:xfrm>
            <a:off x="1931554" y="5434860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</a:t>
            </a:r>
            <a:r>
              <a:rPr lang="fr-FR" b="1" dirty="0" err="1"/>
              <a:t>StateLess</a:t>
            </a:r>
            <a:endParaRPr lang="fr-FR" b="1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90E5495F-C89E-453D-85E5-0007AE274220}"/>
              </a:ext>
            </a:extLst>
          </p:cNvPr>
          <p:cNvSpPr/>
          <p:nvPr/>
        </p:nvSpPr>
        <p:spPr>
          <a:xfrm>
            <a:off x="2474110" y="4829484"/>
            <a:ext cx="1724891" cy="5195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Composant </a:t>
            </a:r>
            <a:r>
              <a:rPr lang="fr-FR" b="1" dirty="0" err="1"/>
              <a:t>StateLess</a:t>
            </a:r>
            <a:endParaRPr lang="fr-FR" b="1" dirty="0"/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A90CC48E-06E7-45EE-8969-BCE9DEA67062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2685973" y="1553029"/>
            <a:ext cx="1539290" cy="32951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0C89E9FD-E64C-4D8D-BC7C-7B6FB5C56F4C}"/>
              </a:ext>
            </a:extLst>
          </p:cNvPr>
          <p:cNvCxnSpPr>
            <a:cxnSpLocks/>
            <a:stCxn id="81" idx="1"/>
            <a:endCxn id="11" idx="0"/>
          </p:cNvCxnSpPr>
          <p:nvPr/>
        </p:nvCxnSpPr>
        <p:spPr>
          <a:xfrm rot="10800000" flipV="1">
            <a:off x="4041310" y="2204405"/>
            <a:ext cx="183952" cy="143930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CC6CDC0-A478-4750-A7E6-F8B656471CBE}"/>
              </a:ext>
            </a:extLst>
          </p:cNvPr>
          <p:cNvSpPr/>
          <p:nvPr/>
        </p:nvSpPr>
        <p:spPr>
          <a:xfrm>
            <a:off x="1849789" y="1628177"/>
            <a:ext cx="202918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Renvoie au composant les différentes update</a:t>
            </a:r>
            <a:endParaRPr lang="fr-FR" sz="1400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CE558B56-DEA9-4070-AB48-6B5947CBA719}"/>
              </a:ext>
            </a:extLst>
          </p:cNvPr>
          <p:cNvSpPr/>
          <p:nvPr/>
        </p:nvSpPr>
        <p:spPr>
          <a:xfrm>
            <a:off x="6352184" y="5175087"/>
            <a:ext cx="1724891" cy="5195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D0C021F8-E417-42FE-9471-58C44DB8288C}"/>
              </a:ext>
            </a:extLst>
          </p:cNvPr>
          <p:cNvSpPr/>
          <p:nvPr/>
        </p:nvSpPr>
        <p:spPr>
          <a:xfrm>
            <a:off x="6352184" y="5847704"/>
            <a:ext cx="1724891" cy="5195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E6C517ED-96B9-41D3-9277-B5F82B28CBD7}"/>
              </a:ext>
            </a:extLst>
          </p:cNvPr>
          <p:cNvCxnSpPr>
            <a:cxnSpLocks/>
            <a:stCxn id="84" idx="3"/>
            <a:endCxn id="29" idx="1"/>
          </p:cNvCxnSpPr>
          <p:nvPr/>
        </p:nvCxnSpPr>
        <p:spPr>
          <a:xfrm>
            <a:off x="4632033" y="4502556"/>
            <a:ext cx="1720149" cy="2828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24660714-7F41-4277-B4D9-B1BB2D503E65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>
            <a:off x="4632033" y="4502556"/>
            <a:ext cx="1720151" cy="9323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CFC34999-E71C-423E-9AC4-8A57FC91C76C}"/>
              </a:ext>
            </a:extLst>
          </p:cNvPr>
          <p:cNvCxnSpPr>
            <a:cxnSpLocks/>
            <a:stCxn id="85" idx="3"/>
            <a:endCxn id="94" idx="1"/>
          </p:cNvCxnSpPr>
          <p:nvPr/>
        </p:nvCxnSpPr>
        <p:spPr>
          <a:xfrm>
            <a:off x="3656445" y="5694633"/>
            <a:ext cx="2695739" cy="4128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2BD0D6EA-CB64-4D8E-90F5-7280D338DCB6}"/>
              </a:ext>
            </a:extLst>
          </p:cNvPr>
          <p:cNvSpPr/>
          <p:nvPr/>
        </p:nvSpPr>
        <p:spPr>
          <a:xfrm>
            <a:off x="6326512" y="3865650"/>
            <a:ext cx="1724891" cy="5195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52FC56FD-3ADF-462F-9D80-E975E0BA5821}"/>
              </a:ext>
            </a:extLst>
          </p:cNvPr>
          <p:cNvCxnSpPr>
            <a:cxnSpLocks/>
            <a:stCxn id="85" idx="3"/>
            <a:endCxn id="106" idx="1"/>
          </p:cNvCxnSpPr>
          <p:nvPr/>
        </p:nvCxnSpPr>
        <p:spPr>
          <a:xfrm flipV="1">
            <a:off x="3656445" y="4125423"/>
            <a:ext cx="2670067" cy="1569210"/>
          </a:xfrm>
          <a:prstGeom prst="bentConnector3">
            <a:avLst>
              <a:gd name="adj1" fmla="val 593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AECBFF0F-AF7C-4C34-8AAD-E4429157A2B0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077073" y="4128761"/>
            <a:ext cx="1554415" cy="65666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BA0D3941-A899-4FAB-B1A7-C03C42DC5F9E}"/>
              </a:ext>
            </a:extLst>
          </p:cNvPr>
          <p:cNvCxnSpPr>
            <a:cxnSpLocks/>
            <a:stCxn id="106" idx="3"/>
            <a:endCxn id="31" idx="1"/>
          </p:cNvCxnSpPr>
          <p:nvPr/>
        </p:nvCxnSpPr>
        <p:spPr>
          <a:xfrm>
            <a:off x="8051403" y="4125423"/>
            <a:ext cx="1580085" cy="33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A57EB742-BFE4-49CE-A208-3E236328F91F}"/>
              </a:ext>
            </a:extLst>
          </p:cNvPr>
          <p:cNvCxnSpPr>
            <a:cxnSpLocks/>
            <a:stCxn id="93" idx="3"/>
            <a:endCxn id="31" idx="1"/>
          </p:cNvCxnSpPr>
          <p:nvPr/>
        </p:nvCxnSpPr>
        <p:spPr>
          <a:xfrm flipV="1">
            <a:off x="8077075" y="4128761"/>
            <a:ext cx="1554413" cy="13060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2AB900EE-5F28-413F-9759-7C9ECE7FAB3F}"/>
              </a:ext>
            </a:extLst>
          </p:cNvPr>
          <p:cNvCxnSpPr>
            <a:cxnSpLocks/>
            <a:stCxn id="94" idx="3"/>
            <a:endCxn id="31" idx="1"/>
          </p:cNvCxnSpPr>
          <p:nvPr/>
        </p:nvCxnSpPr>
        <p:spPr>
          <a:xfrm flipV="1">
            <a:off x="8077075" y="4128761"/>
            <a:ext cx="1554413" cy="197871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34FC821-CB2A-4E96-8B84-2AE0F1F7704B}"/>
              </a:ext>
            </a:extLst>
          </p:cNvPr>
          <p:cNvGrpSpPr/>
          <p:nvPr/>
        </p:nvGrpSpPr>
        <p:grpSpPr>
          <a:xfrm flipH="1">
            <a:off x="4602965" y="3084983"/>
            <a:ext cx="3988676" cy="407853"/>
            <a:chOff x="5731271" y="3095394"/>
            <a:chExt cx="1822054" cy="407853"/>
          </a:xfrm>
        </p:grpSpPr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2D69211D-0802-4FC9-ADAB-6E96179922E4}"/>
                </a:ext>
              </a:extLst>
            </p:cNvPr>
            <p:cNvSpPr/>
            <p:nvPr/>
          </p:nvSpPr>
          <p:spPr>
            <a:xfrm>
              <a:off x="6715125" y="3133725"/>
              <a:ext cx="838200" cy="369522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Flèche : courbe vers la gauche 53">
              <a:extLst>
                <a:ext uri="{FF2B5EF4-FFF2-40B4-BE49-F238E27FC236}">
                  <a16:creationId xmlns:a16="http://schemas.microsoft.com/office/drawing/2014/main" id="{C6440655-EB0C-4268-B48C-C95CC4B62CEF}"/>
                </a:ext>
              </a:extLst>
            </p:cNvPr>
            <p:cNvSpPr/>
            <p:nvPr/>
          </p:nvSpPr>
          <p:spPr>
            <a:xfrm rot="10800000">
              <a:off x="5731271" y="3095394"/>
              <a:ext cx="838200" cy="369522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F243098-2043-4F6A-A900-0249222AF9BD}"/>
              </a:ext>
            </a:extLst>
          </p:cNvPr>
          <p:cNvSpPr/>
          <p:nvPr/>
        </p:nvSpPr>
        <p:spPr>
          <a:xfrm>
            <a:off x="3791918" y="6155949"/>
            <a:ext cx="202918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Chaque composant dispatch 0 ou n action</a:t>
            </a:r>
            <a:endParaRPr lang="fr-FR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0EC7E7-387A-408E-A28B-515DBBCF80F3}"/>
              </a:ext>
            </a:extLst>
          </p:cNvPr>
          <p:cNvSpPr/>
          <p:nvPr/>
        </p:nvSpPr>
        <p:spPr>
          <a:xfrm>
            <a:off x="9107074" y="4520200"/>
            <a:ext cx="2773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/>
              <a:t>Chaque action est catch par le </a:t>
            </a:r>
            <a:r>
              <a:rPr lang="fr-FR" sz="1400" i="1" dirty="0" err="1"/>
              <a:t>reducer</a:t>
            </a:r>
            <a:r>
              <a:rPr lang="fr-FR" sz="1400" i="1" dirty="0"/>
              <a:t> (si présente dans le switch)</a:t>
            </a:r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7136FB5-E323-4F58-BA7E-EFF1635CF1C4}"/>
              </a:ext>
            </a:extLst>
          </p:cNvPr>
          <p:cNvSpPr txBox="1"/>
          <p:nvPr/>
        </p:nvSpPr>
        <p:spPr>
          <a:xfrm>
            <a:off x="-57519" y="5047619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4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42299" y="501136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25CFB8C-6797-436C-B565-52C106836CAC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Récap’ Mode d’emploi - Architecture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ADD0B-224D-4599-AA6B-B8C3A14498DB}"/>
              </a:ext>
            </a:extLst>
          </p:cNvPr>
          <p:cNvSpPr/>
          <p:nvPr/>
        </p:nvSpPr>
        <p:spPr>
          <a:xfrm>
            <a:off x="1755426" y="909171"/>
            <a:ext cx="7452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Architecture</a:t>
            </a:r>
            <a:r>
              <a:rPr lang="fr-FR" dirty="0"/>
              <a:t> : Après avoir ouvert le </a:t>
            </a:r>
            <a:r>
              <a:rPr lang="fr-FR" dirty="0" err="1"/>
              <a:t>react</a:t>
            </a:r>
            <a:r>
              <a:rPr lang="fr-FR" dirty="0"/>
              <a:t> modèle vierge on « </a:t>
            </a:r>
            <a:r>
              <a:rPr lang="fr-FR" dirty="0" err="1"/>
              <a:t>yarn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 » </a:t>
            </a:r>
          </a:p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43592B3-D8A2-46A0-8BC6-EF950C3FA0AA}"/>
              </a:ext>
            </a:extLst>
          </p:cNvPr>
          <p:cNvGrpSpPr/>
          <p:nvPr/>
        </p:nvGrpSpPr>
        <p:grpSpPr>
          <a:xfrm>
            <a:off x="2317815" y="1874060"/>
            <a:ext cx="9338278" cy="3109879"/>
            <a:chOff x="2059903" y="1358348"/>
            <a:chExt cx="9338278" cy="3109879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612BDFB-FAB4-4C02-AA68-7F443C71D080}"/>
                </a:ext>
              </a:extLst>
            </p:cNvPr>
            <p:cNvSpPr txBox="1"/>
            <p:nvPr/>
          </p:nvSpPr>
          <p:spPr>
            <a:xfrm>
              <a:off x="5697415" y="3499801"/>
              <a:ext cx="5700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Configuration du </a:t>
              </a:r>
              <a:r>
                <a:rPr lang="fr-FR" sz="1600" b="1" dirty="0" err="1"/>
                <a:t>transpilateur</a:t>
              </a:r>
              <a:r>
                <a:rPr lang="fr-FR" sz="1600" b="1" dirty="0"/>
                <a:t> Webpack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7439E86-5EC4-45A0-AD37-29EA25E183F5}"/>
                </a:ext>
              </a:extLst>
            </p:cNvPr>
            <p:cNvGrpSpPr/>
            <p:nvPr/>
          </p:nvGrpSpPr>
          <p:grpSpPr>
            <a:xfrm>
              <a:off x="2059903" y="1358348"/>
              <a:ext cx="9185878" cy="3109879"/>
              <a:chOff x="2059903" y="1358348"/>
              <a:chExt cx="9185878" cy="3109879"/>
            </a:xfrm>
          </p:grpSpPr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70C44B58-FC94-4148-BD7A-80D21C8D7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9903" y="1439277"/>
                <a:ext cx="1847850" cy="3028950"/>
              </a:xfrm>
              <a:prstGeom prst="rect">
                <a:avLst/>
              </a:prstGeom>
            </p:spPr>
          </p:pic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17AB93F9-F98B-4B00-8CA3-9A47B2582274}"/>
                  </a:ext>
                </a:extLst>
              </p:cNvPr>
              <p:cNvCxnSpPr/>
              <p:nvPr/>
            </p:nvCxnSpPr>
            <p:spPr>
              <a:xfrm flipH="1">
                <a:off x="2983828" y="2069961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226D29E3-991F-4010-BA07-C537CD8CB9F6}"/>
                  </a:ext>
                </a:extLst>
              </p:cNvPr>
              <p:cNvCxnSpPr/>
              <p:nvPr/>
            </p:nvCxnSpPr>
            <p:spPr>
              <a:xfrm flipH="1">
                <a:off x="3441028" y="1539073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7A56498-ECFF-44B1-B16C-0B31091CC85A}"/>
                  </a:ext>
                </a:extLst>
              </p:cNvPr>
              <p:cNvCxnSpPr/>
              <p:nvPr/>
            </p:nvCxnSpPr>
            <p:spPr>
              <a:xfrm flipH="1">
                <a:off x="3268531" y="2354665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A17A0CBC-2234-4BC1-8EF6-5BC73FB9566E}"/>
                  </a:ext>
                </a:extLst>
              </p:cNvPr>
              <p:cNvCxnSpPr/>
              <p:nvPr/>
            </p:nvCxnSpPr>
            <p:spPr>
              <a:xfrm flipH="1">
                <a:off x="3270206" y="2607547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DB60FE01-4B1D-44FD-B16F-C5AD503328CB}"/>
                  </a:ext>
                </a:extLst>
              </p:cNvPr>
              <p:cNvCxnSpPr/>
              <p:nvPr/>
            </p:nvCxnSpPr>
            <p:spPr>
              <a:xfrm flipH="1">
                <a:off x="3040768" y="2860431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9F2E46F-8936-4550-B15C-2225B927A55F}"/>
                  </a:ext>
                </a:extLst>
              </p:cNvPr>
              <p:cNvSpPr txBox="1"/>
              <p:nvPr/>
            </p:nvSpPr>
            <p:spPr>
              <a:xfrm>
                <a:off x="4803112" y="1868675"/>
                <a:ext cx="29475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Traducteur ES6 -&gt; ES5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FC3261-67FC-4A83-B687-432E6104ADCF}"/>
                  </a:ext>
                </a:extLst>
              </p:cNvPr>
              <p:cNvSpPr txBox="1"/>
              <p:nvPr/>
            </p:nvSpPr>
            <p:spPr>
              <a:xfrm>
                <a:off x="5234578" y="1358348"/>
                <a:ext cx="3973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Ensemble des modules nécessaires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B8817A6-B01A-49A8-9E00-76E4FA573F36}"/>
                  </a:ext>
                </a:extLst>
              </p:cNvPr>
              <p:cNvSpPr txBox="1"/>
              <p:nvPr/>
            </p:nvSpPr>
            <p:spPr>
              <a:xfrm>
                <a:off x="5070544" y="2146079"/>
                <a:ext cx="29475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Configuration </a:t>
                </a:r>
                <a:r>
                  <a:rPr lang="fr-FR" sz="1600" b="1" dirty="0" err="1"/>
                  <a:t>ESLint</a:t>
                </a:r>
                <a:endParaRPr lang="fr-FR" sz="1600" b="1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600E38B-67F4-45AF-8345-8F3794BCC6FD}"/>
                  </a:ext>
                </a:extLst>
              </p:cNvPr>
              <p:cNvSpPr txBox="1"/>
              <p:nvPr/>
            </p:nvSpPr>
            <p:spPr>
              <a:xfrm>
                <a:off x="5113998" y="2427055"/>
                <a:ext cx="29475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Fichier ignoré par </a:t>
                </a:r>
                <a:r>
                  <a:rPr lang="fr-FR" sz="1600" b="1" dirty="0" err="1"/>
                  <a:t>ESlint</a:t>
                </a:r>
                <a:endParaRPr lang="fr-FR" sz="1600" b="1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AA44746-B8E0-46F4-9897-BD2D3852725C}"/>
                  </a:ext>
                </a:extLst>
              </p:cNvPr>
              <p:cNvSpPr txBox="1"/>
              <p:nvPr/>
            </p:nvSpPr>
            <p:spPr>
              <a:xfrm>
                <a:off x="4860052" y="2696968"/>
                <a:ext cx="5700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Fichier ignoré par git lors du git push (normalement :-p)</a:t>
                </a:r>
              </a:p>
            </p:txBody>
          </p: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3AF6D5D-EE04-45E8-943C-CC700F41C981}"/>
                  </a:ext>
                </a:extLst>
              </p:cNvPr>
              <p:cNvCxnSpPr/>
              <p:nvPr/>
            </p:nvCxnSpPr>
            <p:spPr>
              <a:xfrm flipH="1">
                <a:off x="3725731" y="3274088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6AFBF94-85F8-4A1B-B57F-E3CBC5D9CC9D}"/>
                  </a:ext>
                </a:extLst>
              </p:cNvPr>
              <p:cNvSpPr txBox="1"/>
              <p:nvPr/>
            </p:nvSpPr>
            <p:spPr>
              <a:xfrm>
                <a:off x="5545015" y="3078580"/>
                <a:ext cx="5700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Liste des dépendances</a:t>
                </a:r>
              </a:p>
            </p:txBody>
          </p:sp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8230435D-1343-4B20-AAEC-49A49AC25313}"/>
                  </a:ext>
                </a:extLst>
              </p:cNvPr>
              <p:cNvCxnSpPr/>
              <p:nvPr/>
            </p:nvCxnSpPr>
            <p:spPr>
              <a:xfrm flipH="1">
                <a:off x="3662515" y="3669078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841750E-9451-4125-9A5D-FD142F8785BB}"/>
                  </a:ext>
                </a:extLst>
              </p:cNvPr>
              <p:cNvSpPr txBox="1"/>
              <p:nvPr/>
            </p:nvSpPr>
            <p:spPr>
              <a:xfrm>
                <a:off x="4803112" y="3765675"/>
                <a:ext cx="5700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/>
                  <a:t>Fichier de configuration de </a:t>
                </a:r>
                <a:r>
                  <a:rPr lang="fr-FR" sz="1600" b="1" dirty="0" err="1"/>
                  <a:t>yarn</a:t>
                </a:r>
                <a:endParaRPr lang="fr-FR" sz="1600" b="1" dirty="0"/>
              </a:p>
            </p:txBody>
          </p:sp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D2AD42C-C2FD-48C3-83F9-63E7E6590CEC}"/>
                  </a:ext>
                </a:extLst>
              </p:cNvPr>
              <p:cNvCxnSpPr/>
              <p:nvPr/>
            </p:nvCxnSpPr>
            <p:spPr>
              <a:xfrm flipH="1">
                <a:off x="2958597" y="3926928"/>
                <a:ext cx="18192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8267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6014</TotalTime>
  <Words>626</Words>
  <Application>Microsoft Office PowerPoint</Application>
  <PresentationFormat>Grand écran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Wingdings</vt:lpstr>
      <vt:lpstr>Thème Office</vt:lpstr>
      <vt:lpstr>1_Thème Office</vt:lpstr>
      <vt:lpstr>Conception personnalisée</vt:lpstr>
      <vt:lpstr>2_Thème Office</vt:lpstr>
      <vt:lpstr>J - 6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kirk</dc:creator>
  <cp:lastModifiedBy>AXEL KIRK</cp:lastModifiedBy>
  <cp:revision>110</cp:revision>
  <dcterms:created xsi:type="dcterms:W3CDTF">2018-11-19T06:46:29Z</dcterms:created>
  <dcterms:modified xsi:type="dcterms:W3CDTF">2019-03-22T08:54:15Z</dcterms:modified>
</cp:coreProperties>
</file>