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embeddedFontLst>
    <p:embeddedFont>
      <p:font typeface="나눔스퀘어라운드 Bold" panose="020B0600000101010101" charset="-127"/>
      <p:bold r:id="rId12"/>
    </p:embeddedFont>
    <p:embeddedFont>
      <p:font typeface="나눔스퀘어라운드 ExtraBold" panose="020B0600000101010101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3"/>
    <a:srgbClr val="FFF2CD"/>
    <a:srgbClr val="E6E6E6"/>
    <a:srgbClr val="E2EDCF"/>
    <a:srgbClr val="F0F6E6"/>
    <a:srgbClr val="B6D286"/>
    <a:srgbClr val="E0F6D4"/>
    <a:srgbClr val="EAFFD5"/>
    <a:srgbClr val="CCFF99"/>
    <a:srgbClr val="ECF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A1F7A-467C-4DFD-89BD-D8580A001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3520-1168-40FE-B209-CBF5EFFB2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67FD2-50EF-4E30-AE38-856C377B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4FF3D-C357-4CCD-A539-B29BB7D8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E4BAA-27CD-47D8-8EB2-E1A0681C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9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E088C-3012-4F05-B05B-07BAD5EC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AD059-6B8B-41EE-B7D7-4D3A81D8F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41CAA-2984-4600-A582-3FC0FE4F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0A95A-0C86-4789-86E1-FCC473A5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48003-0848-47B5-AD70-979E4F84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86EFAF-3E0A-4EF2-9DC7-A8D8E117E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986483-F89B-48AC-A50E-DFF52C1CC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8E059-7081-4E3A-98D3-E8AA9507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BD33E-6F2D-4F9A-9B9F-A3F80DC3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23217-3C51-4CCD-902A-D57892EA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2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5C8A1-DBE8-451E-AFB8-7D324FA5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DFAA7-8B8E-4B83-8B07-F96A5AE1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35652-60B6-4F47-8CD1-587E9B39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BDCAA-8783-4030-8F0C-EEBC9731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387C4-7C8B-40B9-A101-FAFAF38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7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338DD-587A-4F42-8A23-DC63A2CE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C03A3-518D-486C-8A2F-56D88B9F2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D88DA-5AFD-4BA4-ACBE-09588DB9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32811-383C-4FC1-A9E1-AB69B091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094A2-5A9B-42E3-ACE6-27F7E85E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4FE-DE08-494C-9E76-B25C33FB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AF13E-AA0E-41EC-9D91-2411968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DD7A0-0390-4B90-A77D-9AC4E627E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93863-5BCD-4789-9CC1-DD0691F1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E7539-E428-44BC-949B-851FD870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681F9-7B6E-4452-A057-6B66AF25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5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6560-D43A-4419-916D-85A6161F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18B4CC-AE14-4AE8-8786-7F566492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1B4BFB-3231-408C-8CCE-56012FE26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201D8-F89B-432A-8782-885DC043C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EF2F1D-40AB-49A0-9971-96FCC6A7D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BBC2FF-7F2C-44CE-94E6-B97118BD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EF6FBF-B6EC-47B5-8613-8B09AB7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88F5A5-FB5F-49A9-9B51-0206A2D9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B11EB-8253-4CCC-9AB5-EAB16F47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E12C93-D3B7-43A1-B13F-4B99B679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4A7ED3-209F-4DEA-9F0F-0161A6C6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DD02DA-4B6C-4F50-AB67-8C968601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1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4FC96-F365-4EEC-86C5-455BE964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B99CBF-4B26-4B60-A7AD-0A3B7EB5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5A2D70-CBF3-4F48-B87F-B372F2A4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7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810A-B2EC-4C78-B278-30E0EBCA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F2B6D-8519-4EFA-AAE5-EEA29AE6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0603E3-82BA-4C3D-8E2A-9E9FA9D8A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B82ED-30EE-4629-9FF7-4D1E511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063ED-7B2F-407C-A798-1D5E0EF7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FAD14-0775-4E87-8892-60360695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7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F7529-E8BE-4295-8782-CB975CD5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51F7B9-F555-45CA-805A-09837F02F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64F74D-7363-477D-8588-9B661E536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94472-EB7A-4AD9-8177-8586D430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0421C-BE6F-4EEE-B95B-F9801809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1D96F-0A0A-419E-8841-BC65401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116DE-FF21-48E5-8B4E-C94686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014BC-6D1F-41DC-ABEB-593ED407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282A8-AF8B-4E7C-93C8-C70152BE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89D2-CF99-48C9-8804-8244F789EE8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7775F-417B-4789-B7E9-1AE390AF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0003A-C2F2-486D-BA5F-5759438D6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E8EC-3698-4C62-AE8A-41C7EDCECB4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56" y="67963"/>
            <a:ext cx="807314" cy="8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9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A88F23A7-EE47-4533-B0CC-B16F8896D014}"/>
              </a:ext>
            </a:extLst>
          </p:cNvPr>
          <p:cNvSpPr/>
          <p:nvPr/>
        </p:nvSpPr>
        <p:spPr>
          <a:xfrm>
            <a:off x="3281464" y="4247555"/>
            <a:ext cx="5629072" cy="13326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6CF4640-2047-4DA5-BA53-93193DFA9CAB}"/>
              </a:ext>
            </a:extLst>
          </p:cNvPr>
          <p:cNvSpPr/>
          <p:nvPr/>
        </p:nvSpPr>
        <p:spPr>
          <a:xfrm>
            <a:off x="1319719" y="1003424"/>
            <a:ext cx="9552562" cy="2120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제목 1">
            <a:extLst>
              <a:ext uri="{FF2B5EF4-FFF2-40B4-BE49-F238E27FC236}">
                <a16:creationId xmlns:a16="http://schemas.microsoft.com/office/drawing/2014/main" id="{F7D3233F-9DD2-43EF-8ADD-69CB239B63B1}"/>
              </a:ext>
            </a:extLst>
          </p:cNvPr>
          <p:cNvSpPr txBox="1">
            <a:spLocks/>
          </p:cNvSpPr>
          <p:nvPr/>
        </p:nvSpPr>
        <p:spPr>
          <a:xfrm>
            <a:off x="1319719" y="399460"/>
            <a:ext cx="944569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리뷰 텍스트를 통한</a:t>
            </a:r>
            <a:endParaRPr lang="en-US" altLang="ko-KR" sz="5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5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평점 예측 모델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71DCCE1-DF6F-48FE-B04F-93A8643354C9}"/>
              </a:ext>
            </a:extLst>
          </p:cNvPr>
          <p:cNvGrpSpPr/>
          <p:nvPr/>
        </p:nvGrpSpPr>
        <p:grpSpPr>
          <a:xfrm>
            <a:off x="4145604" y="2772383"/>
            <a:ext cx="3900792" cy="175098"/>
            <a:chOff x="4182894" y="2772383"/>
            <a:chExt cx="3900792" cy="175098"/>
          </a:xfrm>
          <a:solidFill>
            <a:schemeClr val="bg1"/>
          </a:solidFill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5C60A4C-04D7-462F-830F-F2FE7060F7C2}"/>
                </a:ext>
              </a:extLst>
            </p:cNvPr>
            <p:cNvSpPr/>
            <p:nvPr/>
          </p:nvSpPr>
          <p:spPr>
            <a:xfrm>
              <a:off x="4182894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3DBCF31-A826-4016-9AA5-B925FFC707BB}"/>
                </a:ext>
              </a:extLst>
            </p:cNvPr>
            <p:cNvSpPr/>
            <p:nvPr/>
          </p:nvSpPr>
          <p:spPr>
            <a:xfrm>
              <a:off x="7908588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0583B50-8815-45D0-9A0D-F0F5DF12C106}"/>
              </a:ext>
            </a:extLst>
          </p:cNvPr>
          <p:cNvGrpSpPr/>
          <p:nvPr/>
        </p:nvGrpSpPr>
        <p:grpSpPr>
          <a:xfrm>
            <a:off x="4145604" y="4423310"/>
            <a:ext cx="3900792" cy="175098"/>
            <a:chOff x="4182894" y="2772383"/>
            <a:chExt cx="3900792" cy="175098"/>
          </a:xfrm>
          <a:solidFill>
            <a:schemeClr val="bg1"/>
          </a:solidFill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F2E90DC-F96D-444C-B38A-9E183398BC0A}"/>
                </a:ext>
              </a:extLst>
            </p:cNvPr>
            <p:cNvSpPr/>
            <p:nvPr/>
          </p:nvSpPr>
          <p:spPr>
            <a:xfrm>
              <a:off x="4182894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6C452FA-994B-465E-AFFF-EB21741D7B62}"/>
                </a:ext>
              </a:extLst>
            </p:cNvPr>
            <p:cNvSpPr/>
            <p:nvPr/>
          </p:nvSpPr>
          <p:spPr>
            <a:xfrm>
              <a:off x="7908588" y="2772383"/>
              <a:ext cx="175098" cy="17509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7B7A4B2-457C-4CC5-B3D0-A3B55210C150}"/>
              </a:ext>
            </a:extLst>
          </p:cNvPr>
          <p:cNvSpPr/>
          <p:nvPr/>
        </p:nvSpPr>
        <p:spPr>
          <a:xfrm>
            <a:off x="4183518" y="2782111"/>
            <a:ext cx="97200" cy="180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CAED5D6-EB3F-4B35-8FC4-E88A6DF99377}"/>
              </a:ext>
            </a:extLst>
          </p:cNvPr>
          <p:cNvSpPr/>
          <p:nvPr/>
        </p:nvSpPr>
        <p:spPr>
          <a:xfrm>
            <a:off x="7906416" y="2782111"/>
            <a:ext cx="97200" cy="1800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9617A-D88F-F335-5179-D3323B616DE2}"/>
              </a:ext>
            </a:extLst>
          </p:cNvPr>
          <p:cNvSpPr txBox="1"/>
          <p:nvPr/>
        </p:nvSpPr>
        <p:spPr>
          <a:xfrm>
            <a:off x="4320702" y="4621511"/>
            <a:ext cx="392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   </a:t>
            </a:r>
            <a:r>
              <a:rPr lang="ko-KR" altLang="en-US" sz="3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고태현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이승연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9FFB28-EAA1-EAB2-6A00-95284D707513}"/>
              </a:ext>
            </a:extLst>
          </p:cNvPr>
          <p:cNvSpPr/>
          <p:nvPr/>
        </p:nvSpPr>
        <p:spPr>
          <a:xfrm>
            <a:off x="11001375" y="139175"/>
            <a:ext cx="1098312" cy="70382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0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9B4BA1-18B4-465D-B939-0FD641306A8C}"/>
              </a:ext>
            </a:extLst>
          </p:cNvPr>
          <p:cNvSpPr/>
          <p:nvPr/>
        </p:nvSpPr>
        <p:spPr>
          <a:xfrm>
            <a:off x="3583934" y="1511754"/>
            <a:ext cx="5296214" cy="47584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7C3396-913C-40F3-B22B-537AB28EB493}"/>
              </a:ext>
            </a:extLst>
          </p:cNvPr>
          <p:cNvSpPr/>
          <p:nvPr/>
        </p:nvSpPr>
        <p:spPr>
          <a:xfrm>
            <a:off x="1983277" y="271618"/>
            <a:ext cx="8713297" cy="776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7E452A-D7AD-4325-A2BF-40220680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31" y="2179219"/>
            <a:ext cx="4926563" cy="3167028"/>
          </a:xfrm>
        </p:spPr>
        <p:txBody>
          <a:bodyPr>
            <a:normAutofit fontScale="85000" lnSpcReduction="20000"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</a:t>
            </a:r>
            <a:r>
              <a:rPr lang="ko-KR" altLang="en-US" sz="1900" kern="0" spc="0" dirty="0" err="1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크롤링에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예상보다 시간을 많이 뺏겨 데이터 분석과 모델 구축을 충분히 하지 못 한 것 같음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추후에 다른 모델을 사용해서도 예측 모델 구축해보고 싶음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1800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카카오맵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가장 힘들었음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또한 </a:t>
            </a:r>
            <a:r>
              <a:rPr lang="ko-KR" altLang="en-US" sz="1800" kern="0" dirty="0" err="1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나이브</a:t>
            </a:r>
            <a:r>
              <a:rPr lang="ko-KR" altLang="en-US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베이즈</a:t>
            </a:r>
            <a:r>
              <a:rPr lang="ko-KR" altLang="en-US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분류를 이용한 평점 예측 모델을 제대로 만들지 못한 것에 아쉬움이 남는다</a:t>
            </a:r>
            <a:r>
              <a:rPr lang="en-US" altLang="ko-KR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 데이터와 실제로 예측할 데이터의 </a:t>
            </a:r>
            <a:r>
              <a:rPr lang="en-US" altLang="ko-KR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</a:t>
            </a:r>
            <a:r>
              <a:rPr lang="ko-KR" altLang="en-US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개수를 동일하게 할 수 있는 방법을 모색하여 해결하고 싶다</a:t>
            </a:r>
            <a:r>
              <a:rPr lang="en-US" altLang="ko-KR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strike="sngStrike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C6D92-2583-B93F-DC73-4E0FA49F2B9B}"/>
              </a:ext>
            </a:extLst>
          </p:cNvPr>
          <p:cNvSpPr/>
          <p:nvPr/>
        </p:nvSpPr>
        <p:spPr>
          <a:xfrm>
            <a:off x="11059899" y="121757"/>
            <a:ext cx="1098312" cy="70382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8D6C8-BAD8-F36D-4528-ACC6B648CC40}"/>
              </a:ext>
            </a:extLst>
          </p:cNvPr>
          <p:cNvSpPr txBox="1"/>
          <p:nvPr/>
        </p:nvSpPr>
        <p:spPr>
          <a:xfrm>
            <a:off x="4836130" y="393192"/>
            <a:ext cx="326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소감 및 아쉬운 점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6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7DB2A2E-11C1-27D6-DCA3-CD902DA0E0D3}"/>
              </a:ext>
            </a:extLst>
          </p:cNvPr>
          <p:cNvGrpSpPr/>
          <p:nvPr/>
        </p:nvGrpSpPr>
        <p:grpSpPr>
          <a:xfrm>
            <a:off x="544749" y="1381125"/>
            <a:ext cx="10713801" cy="5205257"/>
            <a:chOff x="544749" y="1381125"/>
            <a:chExt cx="10713801" cy="520525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9B4BA1-18B4-465D-B939-0FD641306A8C}"/>
                </a:ext>
              </a:extLst>
            </p:cNvPr>
            <p:cNvSpPr/>
            <p:nvPr/>
          </p:nvSpPr>
          <p:spPr>
            <a:xfrm>
              <a:off x="544749" y="1381125"/>
              <a:ext cx="5296214" cy="5205257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8D65D4-50CA-8A32-A185-87C1A72F52E0}"/>
                </a:ext>
              </a:extLst>
            </p:cNvPr>
            <p:cNvSpPr/>
            <p:nvPr/>
          </p:nvSpPr>
          <p:spPr>
            <a:xfrm rot="16200000">
              <a:off x="7315885" y="1610085"/>
              <a:ext cx="3095301" cy="4790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D3DC5C-89AD-7871-97D0-B4DA8423087F}"/>
                </a:ext>
              </a:extLst>
            </p:cNvPr>
            <p:cNvSpPr/>
            <p:nvPr/>
          </p:nvSpPr>
          <p:spPr>
            <a:xfrm rot="16200000">
              <a:off x="5407080" y="4568920"/>
              <a:ext cx="175098" cy="17509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8E44412-A9A6-38B0-175B-5D39DEC485FD}"/>
                </a:ext>
              </a:extLst>
            </p:cNvPr>
            <p:cNvSpPr/>
            <p:nvPr/>
          </p:nvSpPr>
          <p:spPr>
            <a:xfrm rot="16200000">
              <a:off x="5407080" y="3197474"/>
              <a:ext cx="175098" cy="17509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C801E43-F2FC-1073-A64D-08986C1ACAD9}"/>
                </a:ext>
              </a:extLst>
            </p:cNvPr>
            <p:cNvSpPr/>
            <p:nvPr/>
          </p:nvSpPr>
          <p:spPr>
            <a:xfrm rot="16200000">
              <a:off x="6578213" y="4572252"/>
              <a:ext cx="175098" cy="17509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D3A56FC-E1E9-E36A-A952-568E5D69CDE9}"/>
                </a:ext>
              </a:extLst>
            </p:cNvPr>
            <p:cNvSpPr/>
            <p:nvPr/>
          </p:nvSpPr>
          <p:spPr>
            <a:xfrm rot="16200000">
              <a:off x="6578213" y="3200806"/>
              <a:ext cx="175098" cy="17509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7F3A992-3B41-34DB-9016-EFB8A8E4DEC4}"/>
                </a:ext>
              </a:extLst>
            </p:cNvPr>
            <p:cNvSpPr/>
            <p:nvPr/>
          </p:nvSpPr>
          <p:spPr>
            <a:xfrm rot="16200000">
              <a:off x="6038366" y="3992355"/>
              <a:ext cx="97200" cy="133269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ABB387B-AB58-F22B-770A-D9955C52266A}"/>
                </a:ext>
              </a:extLst>
            </p:cNvPr>
            <p:cNvSpPr/>
            <p:nvPr/>
          </p:nvSpPr>
          <p:spPr>
            <a:xfrm rot="16200000">
              <a:off x="6038366" y="2622624"/>
              <a:ext cx="97200" cy="133269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738CB71C-189E-44CD-97B9-CC104FD84367}"/>
                </a:ext>
              </a:extLst>
            </p:cNvPr>
            <p:cNvSpPr/>
            <p:nvPr/>
          </p:nvSpPr>
          <p:spPr>
            <a:xfrm>
              <a:off x="8847852" y="3705272"/>
              <a:ext cx="230434" cy="52792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7C3396-913C-40F3-B22B-537AB28EB493}"/>
              </a:ext>
            </a:extLst>
          </p:cNvPr>
          <p:cNvSpPr/>
          <p:nvPr/>
        </p:nvSpPr>
        <p:spPr>
          <a:xfrm>
            <a:off x="1983277" y="271618"/>
            <a:ext cx="8713297" cy="776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7E452A-D7AD-4325-A2BF-40220680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33" y="2385722"/>
            <a:ext cx="4926563" cy="31670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텍스트의 논조 파악과 리뷰의 유사도 분석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그룹 별 리뷰에서 자주 등장하는 단어 상위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50 ~ 100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 확보하여 두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그룹간의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비교 분석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그룹 간의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긍부정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비율 비교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strike="sngStrike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C6D92-2583-B93F-DC73-4E0FA49F2B9B}"/>
              </a:ext>
            </a:extLst>
          </p:cNvPr>
          <p:cNvSpPr/>
          <p:nvPr/>
        </p:nvSpPr>
        <p:spPr>
          <a:xfrm>
            <a:off x="11059899" y="121757"/>
            <a:ext cx="1098312" cy="70382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8D6C8-BAD8-F36D-4528-ACC6B648CC40}"/>
              </a:ext>
            </a:extLst>
          </p:cNvPr>
          <p:cNvSpPr txBox="1"/>
          <p:nvPr/>
        </p:nvSpPr>
        <p:spPr>
          <a:xfrm>
            <a:off x="2572933" y="473671"/>
            <a:ext cx="763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 주제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유료 인증 리뷰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</a:t>
            </a:r>
            <a:r>
              <a:rPr lang="ko-KR" alt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플레이스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ko-KR" alt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비인증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리뷰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카카오맵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비교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3E6F2016-3A0E-EB7C-5BCA-18E18B0BF870}"/>
              </a:ext>
            </a:extLst>
          </p:cNvPr>
          <p:cNvSpPr txBox="1">
            <a:spLocks/>
          </p:cNvSpPr>
          <p:nvPr/>
        </p:nvSpPr>
        <p:spPr>
          <a:xfrm>
            <a:off x="6753312" y="2751865"/>
            <a:ext cx="4419514" cy="26392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플레이스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평점 제도가 종료돼</a:t>
            </a:r>
            <a:b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평점 데이터를 얻을 수 없어</a:t>
            </a:r>
            <a:b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감성 분석이 불가능한 문제 발생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카카오맵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리뷰와 평점으로 모델을</a:t>
            </a:r>
            <a:b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학습시켜 네이버 리뷰의 평점을</a:t>
            </a:r>
            <a:b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예측하는 것으로 주제 변경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2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7C3396-913C-40F3-B22B-537AB28EB493}"/>
              </a:ext>
            </a:extLst>
          </p:cNvPr>
          <p:cNvSpPr/>
          <p:nvPr/>
        </p:nvSpPr>
        <p:spPr>
          <a:xfrm>
            <a:off x="1983277" y="271618"/>
            <a:ext cx="5160473" cy="776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C6D92-2583-B93F-DC73-4E0FA49F2B9B}"/>
              </a:ext>
            </a:extLst>
          </p:cNvPr>
          <p:cNvSpPr/>
          <p:nvPr/>
        </p:nvSpPr>
        <p:spPr>
          <a:xfrm>
            <a:off x="11059899" y="121757"/>
            <a:ext cx="1098312" cy="70382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8D6C8-BAD8-F36D-4528-ACC6B648CC40}"/>
              </a:ext>
            </a:extLst>
          </p:cNvPr>
          <p:cNvSpPr txBox="1"/>
          <p:nvPr/>
        </p:nvSpPr>
        <p:spPr>
          <a:xfrm>
            <a:off x="2201458" y="417161"/>
            <a:ext cx="763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마이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플레이스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B8820E6-960E-0C8C-8137-665A72589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16" t="13133" r="32083" b="18834"/>
          <a:stretch/>
        </p:blipFill>
        <p:spPr>
          <a:xfrm>
            <a:off x="261046" y="476130"/>
            <a:ext cx="1293135" cy="122189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1CD7072-FC97-6DAD-D6C0-6098A23FA068}"/>
              </a:ext>
            </a:extLst>
          </p:cNvPr>
          <p:cNvGrpSpPr/>
          <p:nvPr/>
        </p:nvGrpSpPr>
        <p:grpSpPr>
          <a:xfrm>
            <a:off x="734301" y="1521029"/>
            <a:ext cx="10548336" cy="5213146"/>
            <a:chOff x="734301" y="1521029"/>
            <a:chExt cx="10548336" cy="521314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68011D-91F1-5DE9-4801-DC9D5E21FD7C}"/>
                </a:ext>
              </a:extLst>
            </p:cNvPr>
            <p:cNvSpPr/>
            <p:nvPr/>
          </p:nvSpPr>
          <p:spPr>
            <a:xfrm rot="16200000">
              <a:off x="7339972" y="1732588"/>
              <a:ext cx="3095301" cy="4790028"/>
            </a:xfrm>
            <a:prstGeom prst="rect">
              <a:avLst/>
            </a:prstGeom>
            <a:solidFill>
              <a:srgbClr val="F7F6F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187BA9-01FB-43D2-39DD-EA162B3C6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301" y="1521029"/>
              <a:ext cx="5285051" cy="5213146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F99864B-FFC9-6CAA-01A6-CCC64823B8D0}"/>
                </a:ext>
              </a:extLst>
            </p:cNvPr>
            <p:cNvGrpSpPr/>
            <p:nvPr/>
          </p:nvGrpSpPr>
          <p:grpSpPr>
            <a:xfrm>
              <a:off x="5603859" y="3352664"/>
              <a:ext cx="1346231" cy="1549876"/>
              <a:chOff x="5407080" y="3197474"/>
              <a:chExt cx="1346231" cy="1549876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4D3DC5C-89AD-7871-97D0-B4DA8423087F}"/>
                  </a:ext>
                </a:extLst>
              </p:cNvPr>
              <p:cNvSpPr/>
              <p:nvPr/>
            </p:nvSpPr>
            <p:spPr>
              <a:xfrm rot="16200000">
                <a:off x="5407080" y="4568920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8E44412-A9A6-38B0-175B-5D39DEC485FD}"/>
                  </a:ext>
                </a:extLst>
              </p:cNvPr>
              <p:cNvSpPr/>
              <p:nvPr/>
            </p:nvSpPr>
            <p:spPr>
              <a:xfrm rot="16200000">
                <a:off x="5407080" y="3197474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C801E43-F2FC-1073-A64D-08986C1ACAD9}"/>
                  </a:ext>
                </a:extLst>
              </p:cNvPr>
              <p:cNvSpPr/>
              <p:nvPr/>
            </p:nvSpPr>
            <p:spPr>
              <a:xfrm rot="16200000">
                <a:off x="6578213" y="4572252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D3A56FC-E1E9-E36A-A952-568E5D69CDE9}"/>
                  </a:ext>
                </a:extLst>
              </p:cNvPr>
              <p:cNvSpPr/>
              <p:nvPr/>
            </p:nvSpPr>
            <p:spPr>
              <a:xfrm rot="16200000">
                <a:off x="6578213" y="3200806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B7F3A992-3B41-34DB-9016-EFB8A8E4DEC4}"/>
                  </a:ext>
                </a:extLst>
              </p:cNvPr>
              <p:cNvSpPr/>
              <p:nvPr/>
            </p:nvSpPr>
            <p:spPr>
              <a:xfrm rot="16200000">
                <a:off x="6038366" y="3992355"/>
                <a:ext cx="97200" cy="13326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DABB387B-AB58-F22B-770A-D9955C52266A}"/>
                  </a:ext>
                </a:extLst>
              </p:cNvPr>
              <p:cNvSpPr/>
              <p:nvPr/>
            </p:nvSpPr>
            <p:spPr>
              <a:xfrm rot="16200000">
                <a:off x="6038366" y="2622624"/>
                <a:ext cx="97200" cy="13326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02FCE3-BDC1-2C33-2687-A45DD6FAC0A1}"/>
              </a:ext>
            </a:extLst>
          </p:cNvPr>
          <p:cNvSpPr txBox="1"/>
          <p:nvPr/>
        </p:nvSpPr>
        <p:spPr>
          <a:xfrm>
            <a:off x="7120876" y="3209925"/>
            <a:ext cx="399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Selenium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Beautiful Soup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플레이스의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pc map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주소로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접속 시 여러 개의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iframe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이뤄져 있어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크롤링이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어려움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→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모바일 주소로 접속하는 방법으로 해결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2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C6D92-2583-B93F-DC73-4E0FA49F2B9B}"/>
              </a:ext>
            </a:extLst>
          </p:cNvPr>
          <p:cNvSpPr/>
          <p:nvPr/>
        </p:nvSpPr>
        <p:spPr>
          <a:xfrm>
            <a:off x="11059899" y="121757"/>
            <a:ext cx="1098312" cy="70382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A6FB13-AA91-B7E4-2840-B4F87BC9F23C}"/>
              </a:ext>
            </a:extLst>
          </p:cNvPr>
          <p:cNvGrpSpPr/>
          <p:nvPr/>
        </p:nvGrpSpPr>
        <p:grpSpPr>
          <a:xfrm>
            <a:off x="487852" y="348630"/>
            <a:ext cx="7853970" cy="776132"/>
            <a:chOff x="1983277" y="271618"/>
            <a:chExt cx="7853970" cy="7761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7C3396-913C-40F3-B22B-537AB28EB493}"/>
                </a:ext>
              </a:extLst>
            </p:cNvPr>
            <p:cNvSpPr/>
            <p:nvPr/>
          </p:nvSpPr>
          <p:spPr>
            <a:xfrm>
              <a:off x="1983277" y="271618"/>
              <a:ext cx="5160473" cy="7761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E8D6C8-BAD8-F36D-4528-ACC6B648CC40}"/>
                </a:ext>
              </a:extLst>
            </p:cNvPr>
            <p:cNvSpPr txBox="1"/>
            <p:nvPr/>
          </p:nvSpPr>
          <p:spPr>
            <a:xfrm>
              <a:off x="2201458" y="417161"/>
              <a:ext cx="763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 수집</a:t>
              </a:r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-  </a:t>
              </a:r>
              <a:r>
                <a:rPr lang="ko-KR" altLang="en-US" sz="2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카카오맵</a:t>
              </a:r>
              <a:endParaRPr lang="ko-KR" altLang="en-US" sz="24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C1A3EB-03AB-0570-1C6F-82C52FC1A082}"/>
              </a:ext>
            </a:extLst>
          </p:cNvPr>
          <p:cNvGrpSpPr/>
          <p:nvPr/>
        </p:nvGrpSpPr>
        <p:grpSpPr>
          <a:xfrm>
            <a:off x="909363" y="1109258"/>
            <a:ext cx="10373274" cy="5037078"/>
            <a:chOff x="909363" y="1109258"/>
            <a:chExt cx="10373274" cy="50370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5BD3EF-0672-B4BE-C9C1-8C6CEC01B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363" y="2263970"/>
              <a:ext cx="5029073" cy="385733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68011D-91F1-5DE9-4801-DC9D5E21FD7C}"/>
                </a:ext>
              </a:extLst>
            </p:cNvPr>
            <p:cNvSpPr/>
            <p:nvPr/>
          </p:nvSpPr>
          <p:spPr>
            <a:xfrm rot="16200000">
              <a:off x="6369084" y="1232783"/>
              <a:ext cx="5037078" cy="4790028"/>
            </a:xfrm>
            <a:prstGeom prst="rect">
              <a:avLst/>
            </a:prstGeom>
            <a:solidFill>
              <a:srgbClr val="F7F6F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F99864B-FFC9-6CAA-01A6-CCC64823B8D0}"/>
                </a:ext>
              </a:extLst>
            </p:cNvPr>
            <p:cNvGrpSpPr/>
            <p:nvPr/>
          </p:nvGrpSpPr>
          <p:grpSpPr>
            <a:xfrm>
              <a:off x="5603859" y="3352664"/>
              <a:ext cx="1346231" cy="1549876"/>
              <a:chOff x="5407080" y="3197474"/>
              <a:chExt cx="1346231" cy="1549876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4D3DC5C-89AD-7871-97D0-B4DA8423087F}"/>
                  </a:ext>
                </a:extLst>
              </p:cNvPr>
              <p:cNvSpPr/>
              <p:nvPr/>
            </p:nvSpPr>
            <p:spPr>
              <a:xfrm rot="16200000">
                <a:off x="5407080" y="4568920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8E44412-A9A6-38B0-175B-5D39DEC485FD}"/>
                  </a:ext>
                </a:extLst>
              </p:cNvPr>
              <p:cNvSpPr/>
              <p:nvPr/>
            </p:nvSpPr>
            <p:spPr>
              <a:xfrm rot="16200000">
                <a:off x="5407080" y="3197474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C801E43-F2FC-1073-A64D-08986C1ACAD9}"/>
                  </a:ext>
                </a:extLst>
              </p:cNvPr>
              <p:cNvSpPr/>
              <p:nvPr/>
            </p:nvSpPr>
            <p:spPr>
              <a:xfrm rot="16200000">
                <a:off x="6578213" y="4572252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D3A56FC-E1E9-E36A-A952-568E5D69CDE9}"/>
                  </a:ext>
                </a:extLst>
              </p:cNvPr>
              <p:cNvSpPr/>
              <p:nvPr/>
            </p:nvSpPr>
            <p:spPr>
              <a:xfrm rot="16200000">
                <a:off x="6578213" y="3200806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B7F3A992-3B41-34DB-9016-EFB8A8E4DEC4}"/>
                  </a:ext>
                </a:extLst>
              </p:cNvPr>
              <p:cNvSpPr/>
              <p:nvPr/>
            </p:nvSpPr>
            <p:spPr>
              <a:xfrm rot="16200000">
                <a:off x="6038366" y="3992355"/>
                <a:ext cx="97200" cy="13326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DABB387B-AB58-F22B-770A-D9955C52266A}"/>
                  </a:ext>
                </a:extLst>
              </p:cNvPr>
              <p:cNvSpPr/>
              <p:nvPr/>
            </p:nvSpPr>
            <p:spPr>
              <a:xfrm rot="16200000">
                <a:off x="6038366" y="2622624"/>
                <a:ext cx="97200" cy="13326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02FCE3-BDC1-2C33-2687-A45DD6FAC0A1}"/>
              </a:ext>
            </a:extLst>
          </p:cNvPr>
          <p:cNvSpPr txBox="1"/>
          <p:nvPr/>
        </p:nvSpPr>
        <p:spPr>
          <a:xfrm>
            <a:off x="7068924" y="1501426"/>
            <a:ext cx="39909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Selenium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Beautiful Soup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페이지마다 평균 평점이 상단에 존재→ 리뷰와 매치되는 평점을 가져오기 위해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태그로 접근 필요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리뷰 없이 평점만 있는 데이터 존재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페이지 버튼의 태그가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em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</a:t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종류로 구성 → 조건 걸어 확인 필요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장소에 따라 위의 태그가 달라져서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NoSuchElementException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발생 → 어떤 경우에 발생하는지 패턴을 찾지 못 해서 추후 수정 필요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2948F42-E8F8-C96C-4DCB-E424B294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218" y="704857"/>
            <a:ext cx="1341288" cy="134128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733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406829-958E-B0FA-1948-D57437EFA22B}"/>
              </a:ext>
            </a:extLst>
          </p:cNvPr>
          <p:cNvGrpSpPr/>
          <p:nvPr/>
        </p:nvGrpSpPr>
        <p:grpSpPr>
          <a:xfrm>
            <a:off x="544749" y="438151"/>
            <a:ext cx="5296214" cy="2638424"/>
            <a:chOff x="544749" y="438151"/>
            <a:chExt cx="5296214" cy="263842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9B4BA1-18B4-465D-B939-0FD641306A8C}"/>
                </a:ext>
              </a:extLst>
            </p:cNvPr>
            <p:cNvSpPr/>
            <p:nvPr/>
          </p:nvSpPr>
          <p:spPr>
            <a:xfrm>
              <a:off x="544749" y="438151"/>
              <a:ext cx="5296214" cy="263842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3964A15-47FE-A991-1043-A861F3BCFD79}"/>
                </a:ext>
              </a:extLst>
            </p:cNvPr>
            <p:cNvSpPr/>
            <p:nvPr/>
          </p:nvSpPr>
          <p:spPr>
            <a:xfrm rot="16200000">
              <a:off x="5500164" y="2335031"/>
              <a:ext cx="175098" cy="17509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B251CDC-B3EC-5AFA-7D24-0789EB7F725F}"/>
                </a:ext>
              </a:extLst>
            </p:cNvPr>
            <p:cNvSpPr/>
            <p:nvPr/>
          </p:nvSpPr>
          <p:spPr>
            <a:xfrm rot="16200000">
              <a:off x="5500164" y="963585"/>
              <a:ext cx="175098" cy="17509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EF7E452A-D7AD-4325-A2BF-40220680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14" y="734415"/>
            <a:ext cx="5061484" cy="31670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크롤링한 데이터는 각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csv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저장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strike="sngStrike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플레이스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→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댓글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 column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카카오맵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리뷰 →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‘score’, ‘review’ column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C6D92-2583-B93F-DC73-4E0FA49F2B9B}"/>
              </a:ext>
            </a:extLst>
          </p:cNvPr>
          <p:cNvSpPr/>
          <p:nvPr/>
        </p:nvSpPr>
        <p:spPr>
          <a:xfrm>
            <a:off x="11059899" y="121757"/>
            <a:ext cx="1098312" cy="70382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8D3868-7021-7AF6-C49F-189280EB30B3}"/>
              </a:ext>
            </a:extLst>
          </p:cNvPr>
          <p:cNvGrpSpPr/>
          <p:nvPr/>
        </p:nvGrpSpPr>
        <p:grpSpPr>
          <a:xfrm>
            <a:off x="2047875" y="3781426"/>
            <a:ext cx="5625028" cy="2821461"/>
            <a:chOff x="2047875" y="3781426"/>
            <a:chExt cx="5625028" cy="28214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90D1F6-EE32-51DD-DF1F-5A69D0793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875" y="3781426"/>
              <a:ext cx="5625028" cy="2821461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C6F4613-2C8B-7044-C893-C8A0A2E12EFB}"/>
                </a:ext>
              </a:extLst>
            </p:cNvPr>
            <p:cNvGrpSpPr/>
            <p:nvPr/>
          </p:nvGrpSpPr>
          <p:grpSpPr>
            <a:xfrm>
              <a:off x="4207787" y="3922019"/>
              <a:ext cx="1515811" cy="175098"/>
              <a:chOff x="4500250" y="3868707"/>
              <a:chExt cx="1515811" cy="175098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9506CB1-6381-60B1-82FC-A1B2B22FB6EA}"/>
                  </a:ext>
                </a:extLst>
              </p:cNvPr>
              <p:cNvSpPr/>
              <p:nvPr/>
            </p:nvSpPr>
            <p:spPr>
              <a:xfrm>
                <a:off x="4500250" y="3868707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6C8B0FA-0166-8B1B-DA94-3C16AE202385}"/>
                  </a:ext>
                </a:extLst>
              </p:cNvPr>
              <p:cNvSpPr/>
              <p:nvPr/>
            </p:nvSpPr>
            <p:spPr>
              <a:xfrm>
                <a:off x="5840963" y="3868707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F1F78E-C3FF-D1A4-3913-281140422B1F}"/>
              </a:ext>
            </a:extLst>
          </p:cNvPr>
          <p:cNvGrpSpPr/>
          <p:nvPr/>
        </p:nvGrpSpPr>
        <p:grpSpPr>
          <a:xfrm>
            <a:off x="6546592" y="2335299"/>
            <a:ext cx="4789414" cy="3132289"/>
            <a:chOff x="6546592" y="2335299"/>
            <a:chExt cx="4789414" cy="31322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90309D0-1C8B-FBA5-888F-EF63AD527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6592" y="2335299"/>
              <a:ext cx="4789414" cy="3132289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EE4DEA9-EC61-6586-43F7-04725CF9EC96}"/>
                </a:ext>
              </a:extLst>
            </p:cNvPr>
            <p:cNvGrpSpPr/>
            <p:nvPr/>
          </p:nvGrpSpPr>
          <p:grpSpPr>
            <a:xfrm>
              <a:off x="8183393" y="2519654"/>
              <a:ext cx="1515811" cy="175098"/>
              <a:chOff x="4500250" y="3868707"/>
              <a:chExt cx="1515811" cy="17509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3DED7B4-36D4-F208-781B-0694CC328A8A}"/>
                  </a:ext>
                </a:extLst>
              </p:cNvPr>
              <p:cNvSpPr/>
              <p:nvPr/>
            </p:nvSpPr>
            <p:spPr>
              <a:xfrm>
                <a:off x="4500250" y="3868707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9505F81-0F76-39F2-52DE-74BA6FCBE005}"/>
                  </a:ext>
                </a:extLst>
              </p:cNvPr>
              <p:cNvSpPr/>
              <p:nvPr/>
            </p:nvSpPr>
            <p:spPr>
              <a:xfrm>
                <a:off x="5840963" y="3868707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40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9B4BA1-18B4-465D-B939-0FD641306A8C}"/>
              </a:ext>
            </a:extLst>
          </p:cNvPr>
          <p:cNvSpPr/>
          <p:nvPr/>
        </p:nvSpPr>
        <p:spPr>
          <a:xfrm>
            <a:off x="3583934" y="1511754"/>
            <a:ext cx="5296214" cy="47584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7C3396-913C-40F3-B22B-537AB28EB493}"/>
              </a:ext>
            </a:extLst>
          </p:cNvPr>
          <p:cNvSpPr/>
          <p:nvPr/>
        </p:nvSpPr>
        <p:spPr>
          <a:xfrm>
            <a:off x="1983277" y="271618"/>
            <a:ext cx="8713297" cy="776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7E452A-D7AD-4325-A2BF-40220680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331" y="2179219"/>
            <a:ext cx="4926563" cy="3167028"/>
          </a:xfrm>
        </p:spPr>
        <p:txBody>
          <a:bodyPr>
            <a:normAutofit fontScale="92500" lnSpcReduction="20000"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SVM(support vector machine)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활용하려 했으나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댓글에 어떤 특징을 부여해야 할지 몰라서 그의 대안으로 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Naive Bayes Classification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모델을 활용함</a:t>
            </a:r>
            <a:endParaRPr lang="en-US" altLang="ko-KR" sz="1900" kern="0" dirty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1900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Naive Bayes Classification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모델을 사용하기 위해 </a:t>
            </a:r>
            <a:r>
              <a:rPr lang="en-US" altLang="ko-KR" sz="1900" kern="0" spc="0" dirty="0" err="1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sklearn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라이브러리의 </a:t>
            </a:r>
            <a:r>
              <a:rPr lang="en-US" altLang="ko-KR" sz="1900" kern="0" spc="0" dirty="0" err="1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MultinomialNB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900" kern="0" spc="0" dirty="0" err="1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활용함</a:t>
            </a:r>
            <a:r>
              <a:rPr lang="en-US" altLang="ko-KR" sz="19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900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ko-KR" altLang="en-US" sz="1800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000" strike="sngStrike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C6D92-2583-B93F-DC73-4E0FA49F2B9B}"/>
              </a:ext>
            </a:extLst>
          </p:cNvPr>
          <p:cNvSpPr/>
          <p:nvPr/>
        </p:nvSpPr>
        <p:spPr>
          <a:xfrm>
            <a:off x="11059899" y="121757"/>
            <a:ext cx="1098312" cy="70382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8D6C8-BAD8-F36D-4528-ACC6B648CC40}"/>
              </a:ext>
            </a:extLst>
          </p:cNvPr>
          <p:cNvSpPr txBox="1"/>
          <p:nvPr/>
        </p:nvSpPr>
        <p:spPr>
          <a:xfrm>
            <a:off x="4556212" y="389156"/>
            <a:ext cx="32628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 모델 제작 과정</a:t>
            </a:r>
            <a:endParaRPr lang="en-US" altLang="ko-KR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92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7C3396-913C-40F3-B22B-537AB28EB493}"/>
              </a:ext>
            </a:extLst>
          </p:cNvPr>
          <p:cNvSpPr/>
          <p:nvPr/>
        </p:nvSpPr>
        <p:spPr>
          <a:xfrm>
            <a:off x="734301" y="272251"/>
            <a:ext cx="5160473" cy="776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C6D92-2583-B93F-DC73-4E0FA49F2B9B}"/>
              </a:ext>
            </a:extLst>
          </p:cNvPr>
          <p:cNvSpPr/>
          <p:nvPr/>
        </p:nvSpPr>
        <p:spPr>
          <a:xfrm>
            <a:off x="11059899" y="121757"/>
            <a:ext cx="1098312" cy="70382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8D6C8-BAD8-F36D-4528-ACC6B648CC40}"/>
              </a:ext>
            </a:extLst>
          </p:cNvPr>
          <p:cNvSpPr txBox="1"/>
          <p:nvPr/>
        </p:nvSpPr>
        <p:spPr>
          <a:xfrm>
            <a:off x="952482" y="417794"/>
            <a:ext cx="763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 모델 제작 과정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1CD7072-FC97-6DAD-D6C0-6098A23FA068}"/>
              </a:ext>
            </a:extLst>
          </p:cNvPr>
          <p:cNvGrpSpPr/>
          <p:nvPr/>
        </p:nvGrpSpPr>
        <p:grpSpPr>
          <a:xfrm>
            <a:off x="734301" y="1521029"/>
            <a:ext cx="10548336" cy="5213146"/>
            <a:chOff x="734301" y="1521029"/>
            <a:chExt cx="10548336" cy="521314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68011D-91F1-5DE9-4801-DC9D5E21FD7C}"/>
                </a:ext>
              </a:extLst>
            </p:cNvPr>
            <p:cNvSpPr/>
            <p:nvPr/>
          </p:nvSpPr>
          <p:spPr>
            <a:xfrm rot="16200000">
              <a:off x="7339972" y="1732588"/>
              <a:ext cx="3095301" cy="4790028"/>
            </a:xfrm>
            <a:prstGeom prst="rect">
              <a:avLst/>
            </a:prstGeom>
            <a:solidFill>
              <a:srgbClr val="F7F6F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187BA9-01FB-43D2-39DD-EA162B3C6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301" y="1521029"/>
              <a:ext cx="5285051" cy="5213146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F99864B-FFC9-6CAA-01A6-CCC64823B8D0}"/>
                </a:ext>
              </a:extLst>
            </p:cNvPr>
            <p:cNvGrpSpPr/>
            <p:nvPr/>
          </p:nvGrpSpPr>
          <p:grpSpPr>
            <a:xfrm>
              <a:off x="5603859" y="3352664"/>
              <a:ext cx="1346231" cy="1549876"/>
              <a:chOff x="5407080" y="3197474"/>
              <a:chExt cx="1346231" cy="1549876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4D3DC5C-89AD-7871-97D0-B4DA8423087F}"/>
                  </a:ext>
                </a:extLst>
              </p:cNvPr>
              <p:cNvSpPr/>
              <p:nvPr/>
            </p:nvSpPr>
            <p:spPr>
              <a:xfrm rot="16200000">
                <a:off x="5407080" y="4568920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8E44412-A9A6-38B0-175B-5D39DEC485FD}"/>
                  </a:ext>
                </a:extLst>
              </p:cNvPr>
              <p:cNvSpPr/>
              <p:nvPr/>
            </p:nvSpPr>
            <p:spPr>
              <a:xfrm rot="16200000">
                <a:off x="5407080" y="3197474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C801E43-F2FC-1073-A64D-08986C1ACAD9}"/>
                  </a:ext>
                </a:extLst>
              </p:cNvPr>
              <p:cNvSpPr/>
              <p:nvPr/>
            </p:nvSpPr>
            <p:spPr>
              <a:xfrm rot="16200000">
                <a:off x="6578213" y="4572252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D3A56FC-E1E9-E36A-A952-568E5D69CDE9}"/>
                  </a:ext>
                </a:extLst>
              </p:cNvPr>
              <p:cNvSpPr/>
              <p:nvPr/>
            </p:nvSpPr>
            <p:spPr>
              <a:xfrm rot="16200000">
                <a:off x="6578213" y="3200806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B7F3A992-3B41-34DB-9016-EFB8A8E4DEC4}"/>
                  </a:ext>
                </a:extLst>
              </p:cNvPr>
              <p:cNvSpPr/>
              <p:nvPr/>
            </p:nvSpPr>
            <p:spPr>
              <a:xfrm rot="16200000">
                <a:off x="6038366" y="3992355"/>
                <a:ext cx="97200" cy="13326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DABB387B-AB58-F22B-770A-D9955C52266A}"/>
                  </a:ext>
                </a:extLst>
              </p:cNvPr>
              <p:cNvSpPr/>
              <p:nvPr/>
            </p:nvSpPr>
            <p:spPr>
              <a:xfrm rot="16200000">
                <a:off x="6038366" y="2622624"/>
                <a:ext cx="97200" cy="13326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02FCE3-BDC1-2C33-2687-A45DD6FAC0A1}"/>
              </a:ext>
            </a:extLst>
          </p:cNvPr>
          <p:cNvSpPr txBox="1"/>
          <p:nvPr/>
        </p:nvSpPr>
        <p:spPr>
          <a:xfrm>
            <a:off x="7035483" y="3228586"/>
            <a:ext cx="4161761" cy="269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앞서 수집한 데이터로 이뤄진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csv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파일의 댓글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column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불러와 클리닝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명사단어 토크나이징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글자 단어 제거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불용어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제거의 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 과정을 진행함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17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7C3396-913C-40F3-B22B-537AB28EB493}"/>
              </a:ext>
            </a:extLst>
          </p:cNvPr>
          <p:cNvSpPr/>
          <p:nvPr/>
        </p:nvSpPr>
        <p:spPr>
          <a:xfrm>
            <a:off x="734301" y="272251"/>
            <a:ext cx="5160473" cy="776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C6D92-2583-B93F-DC73-4E0FA49F2B9B}"/>
              </a:ext>
            </a:extLst>
          </p:cNvPr>
          <p:cNvSpPr/>
          <p:nvPr/>
        </p:nvSpPr>
        <p:spPr>
          <a:xfrm>
            <a:off x="11059899" y="121757"/>
            <a:ext cx="1098312" cy="70382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8D6C8-BAD8-F36D-4528-ACC6B648CC40}"/>
              </a:ext>
            </a:extLst>
          </p:cNvPr>
          <p:cNvSpPr txBox="1"/>
          <p:nvPr/>
        </p:nvSpPr>
        <p:spPr>
          <a:xfrm>
            <a:off x="952482" y="417794"/>
            <a:ext cx="763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 모델 제작 과정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1CD7072-FC97-6DAD-D6C0-6098A23FA068}"/>
              </a:ext>
            </a:extLst>
          </p:cNvPr>
          <p:cNvGrpSpPr/>
          <p:nvPr/>
        </p:nvGrpSpPr>
        <p:grpSpPr>
          <a:xfrm>
            <a:off x="734301" y="1521029"/>
            <a:ext cx="10548336" cy="5213146"/>
            <a:chOff x="734301" y="1521029"/>
            <a:chExt cx="10548336" cy="521314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968011D-91F1-5DE9-4801-DC9D5E21FD7C}"/>
                </a:ext>
              </a:extLst>
            </p:cNvPr>
            <p:cNvSpPr/>
            <p:nvPr/>
          </p:nvSpPr>
          <p:spPr>
            <a:xfrm rot="16200000">
              <a:off x="7339972" y="1732588"/>
              <a:ext cx="3095301" cy="4790028"/>
            </a:xfrm>
            <a:prstGeom prst="rect">
              <a:avLst/>
            </a:prstGeom>
            <a:solidFill>
              <a:srgbClr val="F7F6F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0187BA9-01FB-43D2-39DD-EA162B3C6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301" y="1521029"/>
              <a:ext cx="5285051" cy="5213146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F99864B-FFC9-6CAA-01A6-CCC64823B8D0}"/>
                </a:ext>
              </a:extLst>
            </p:cNvPr>
            <p:cNvGrpSpPr/>
            <p:nvPr/>
          </p:nvGrpSpPr>
          <p:grpSpPr>
            <a:xfrm>
              <a:off x="5603859" y="3352664"/>
              <a:ext cx="1346231" cy="1549876"/>
              <a:chOff x="5407080" y="3197474"/>
              <a:chExt cx="1346231" cy="1549876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4D3DC5C-89AD-7871-97D0-B4DA8423087F}"/>
                  </a:ext>
                </a:extLst>
              </p:cNvPr>
              <p:cNvSpPr/>
              <p:nvPr/>
            </p:nvSpPr>
            <p:spPr>
              <a:xfrm rot="16200000">
                <a:off x="5407080" y="4568920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8E44412-A9A6-38B0-175B-5D39DEC485FD}"/>
                  </a:ext>
                </a:extLst>
              </p:cNvPr>
              <p:cNvSpPr/>
              <p:nvPr/>
            </p:nvSpPr>
            <p:spPr>
              <a:xfrm rot="16200000">
                <a:off x="5407080" y="3197474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C801E43-F2FC-1073-A64D-08986C1ACAD9}"/>
                  </a:ext>
                </a:extLst>
              </p:cNvPr>
              <p:cNvSpPr/>
              <p:nvPr/>
            </p:nvSpPr>
            <p:spPr>
              <a:xfrm rot="16200000">
                <a:off x="6578213" y="4572252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D3A56FC-E1E9-E36A-A952-568E5D69CDE9}"/>
                  </a:ext>
                </a:extLst>
              </p:cNvPr>
              <p:cNvSpPr/>
              <p:nvPr/>
            </p:nvSpPr>
            <p:spPr>
              <a:xfrm rot="16200000">
                <a:off x="6578213" y="3200806"/>
                <a:ext cx="175098" cy="175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B7F3A992-3B41-34DB-9016-EFB8A8E4DEC4}"/>
                  </a:ext>
                </a:extLst>
              </p:cNvPr>
              <p:cNvSpPr/>
              <p:nvPr/>
            </p:nvSpPr>
            <p:spPr>
              <a:xfrm rot="16200000">
                <a:off x="6038366" y="3992355"/>
                <a:ext cx="97200" cy="13326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DABB387B-AB58-F22B-770A-D9955C52266A}"/>
                  </a:ext>
                </a:extLst>
              </p:cNvPr>
              <p:cNvSpPr/>
              <p:nvPr/>
            </p:nvSpPr>
            <p:spPr>
              <a:xfrm rot="16200000">
                <a:off x="6038366" y="2622624"/>
                <a:ext cx="97200" cy="133269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02FCE3-BDC1-2C33-2687-A45DD6FAC0A1}"/>
              </a:ext>
            </a:extLst>
          </p:cNvPr>
          <p:cNvSpPr txBox="1"/>
          <p:nvPr/>
        </p:nvSpPr>
        <p:spPr>
          <a:xfrm>
            <a:off x="6963631" y="3336975"/>
            <a:ext cx="4161761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전처리를 거친 데이터를 바탕으로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Naive Bayes Classification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모델에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하여</a:t>
            </a:r>
            <a:r>
              <a:rPr lang="en-US" altLang="ko-KR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학습을 진행시킴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7346B49-244B-AF4A-85AF-3BD3CA7C5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0" y="1521278"/>
            <a:ext cx="5298592" cy="5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3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7DB2A2E-11C1-27D6-DCA3-CD902DA0E0D3}"/>
              </a:ext>
            </a:extLst>
          </p:cNvPr>
          <p:cNvGrpSpPr/>
          <p:nvPr/>
        </p:nvGrpSpPr>
        <p:grpSpPr>
          <a:xfrm>
            <a:off x="628725" y="1381126"/>
            <a:ext cx="10629827" cy="4943724"/>
            <a:chOff x="544749" y="1381123"/>
            <a:chExt cx="10629827" cy="494372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9B4BA1-18B4-465D-B939-0FD641306A8C}"/>
                </a:ext>
              </a:extLst>
            </p:cNvPr>
            <p:cNvSpPr/>
            <p:nvPr/>
          </p:nvSpPr>
          <p:spPr>
            <a:xfrm>
              <a:off x="544749" y="1688842"/>
              <a:ext cx="5296214" cy="403082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강원교육새음 Medium"/>
                <a:ea typeface="강원교육새음 Medium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8D65D4-50CA-8A32-A185-87C1A72F52E0}"/>
                </a:ext>
              </a:extLst>
            </p:cNvPr>
            <p:cNvSpPr/>
            <p:nvPr/>
          </p:nvSpPr>
          <p:spPr>
            <a:xfrm rot="16200000">
              <a:off x="6307700" y="1457971"/>
              <a:ext cx="4943724" cy="4790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8E44412-A9A6-38B0-175B-5D39DEC485FD}"/>
                </a:ext>
              </a:extLst>
            </p:cNvPr>
            <p:cNvSpPr/>
            <p:nvPr/>
          </p:nvSpPr>
          <p:spPr>
            <a:xfrm rot="16200000">
              <a:off x="5407080" y="4718137"/>
              <a:ext cx="175098" cy="17509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D3A56FC-E1E9-E36A-A952-568E5D69CDE9}"/>
                </a:ext>
              </a:extLst>
            </p:cNvPr>
            <p:cNvSpPr/>
            <p:nvPr/>
          </p:nvSpPr>
          <p:spPr>
            <a:xfrm rot="16200000">
              <a:off x="6578213" y="4721469"/>
              <a:ext cx="175098" cy="17509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ABB387B-AB58-F22B-770A-D9955C52266A}"/>
                </a:ext>
              </a:extLst>
            </p:cNvPr>
            <p:cNvSpPr/>
            <p:nvPr/>
          </p:nvSpPr>
          <p:spPr>
            <a:xfrm rot="16200000">
              <a:off x="6038366" y="4143287"/>
              <a:ext cx="97200" cy="133269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7C3396-913C-40F3-B22B-537AB28EB493}"/>
              </a:ext>
            </a:extLst>
          </p:cNvPr>
          <p:cNvSpPr/>
          <p:nvPr/>
        </p:nvSpPr>
        <p:spPr>
          <a:xfrm>
            <a:off x="1983277" y="271618"/>
            <a:ext cx="8713297" cy="776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강원교육새음 Medium"/>
              <a:ea typeface="강원교육새음 Medium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7E452A-D7AD-4325-A2BF-40220680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74" y="1818164"/>
            <a:ext cx="4926563" cy="4506686"/>
          </a:xfrm>
        </p:spPr>
        <p:txBody>
          <a:bodyPr>
            <a:norm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 모델의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개수와 네이버 댓글의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개수가 서로 달라 평점 예측을 할 수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없었음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카카오맵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리뷰 데이터 셋을 이용해 예측을 진행해보니 정확도가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96%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매우 높게 나왔음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↓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 모델의 성능에는 문제가 없는 것으로 판단됨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C6D92-2583-B93F-DC73-4E0FA49F2B9B}"/>
              </a:ext>
            </a:extLst>
          </p:cNvPr>
          <p:cNvSpPr/>
          <p:nvPr/>
        </p:nvSpPr>
        <p:spPr>
          <a:xfrm>
            <a:off x="11059899" y="121757"/>
            <a:ext cx="1098312" cy="703828"/>
          </a:xfrm>
          <a:prstGeom prst="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8D6C8-BAD8-F36D-4528-ACC6B648CC40}"/>
              </a:ext>
            </a:extLst>
          </p:cNvPr>
          <p:cNvSpPr txBox="1"/>
          <p:nvPr/>
        </p:nvSpPr>
        <p:spPr>
          <a:xfrm>
            <a:off x="4451953" y="437955"/>
            <a:ext cx="543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 및 추후 개선 가능 사항 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D9D194C-739F-BF22-F3A5-29F3F6B2CF0D}"/>
              </a:ext>
            </a:extLst>
          </p:cNvPr>
          <p:cNvSpPr txBox="1">
            <a:spLocks/>
          </p:cNvSpPr>
          <p:nvPr/>
        </p:nvSpPr>
        <p:spPr>
          <a:xfrm>
            <a:off x="6737326" y="2080196"/>
            <a:ext cx="4442101" cy="3248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학습용 데이터와 실제로 예측을 진행할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사이의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개수를 같게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 수 있게</a:t>
            </a:r>
            <a:r>
              <a:rPr lang="en-US" altLang="ko-KR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보완 필요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ko-KR" sz="1800" kern="0" dirty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 다양한 데이터를 위해 다른 플랫폼의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 </a:t>
            </a:r>
          </a:p>
          <a:p>
            <a:pPr algn="just" fontAlgn="base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ko-KR" altLang="en-US" sz="1800" kern="0" dirty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EDC1272-E92E-B4EB-8EEB-F38E6BBA5103}"/>
              </a:ext>
            </a:extLst>
          </p:cNvPr>
          <p:cNvSpPr/>
          <p:nvPr/>
        </p:nvSpPr>
        <p:spPr>
          <a:xfrm rot="16200000">
            <a:off x="6661460" y="2709285"/>
            <a:ext cx="175098" cy="1750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D1AF422-E1D2-C0F1-6BD5-E69E15454765}"/>
              </a:ext>
            </a:extLst>
          </p:cNvPr>
          <p:cNvSpPr/>
          <p:nvPr/>
        </p:nvSpPr>
        <p:spPr>
          <a:xfrm rot="16200000">
            <a:off x="5486048" y="2711912"/>
            <a:ext cx="175098" cy="17509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3553201-0EAA-3DA0-2D5B-2727E54DD8C4}"/>
              </a:ext>
            </a:extLst>
          </p:cNvPr>
          <p:cNvSpPr/>
          <p:nvPr/>
        </p:nvSpPr>
        <p:spPr>
          <a:xfrm rot="16200000">
            <a:off x="6122342" y="2130504"/>
            <a:ext cx="97200" cy="133269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강원교육튼튼"/>
        <a:ea typeface="강원교육튼튼"/>
        <a:cs typeface=""/>
      </a:majorFont>
      <a:minorFont>
        <a:latin typeface="강원교육새음 Medium"/>
        <a:ea typeface="강원교육새음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440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Wingdings</vt:lpstr>
      <vt:lpstr>Arial</vt:lpstr>
      <vt:lpstr>나눔스퀘어라운드 Bold</vt:lpstr>
      <vt:lpstr>강원교육새음 Medium</vt:lpstr>
      <vt:lpstr>나눔스퀘어라운드 ExtraBold</vt:lpstr>
      <vt:lpstr>강원교육튼튼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여기에 제목을 입력하세요</dc:title>
  <dc:creator>HYEONJI KIM</dc:creator>
  <cp:lastModifiedBy>고태현</cp:lastModifiedBy>
  <cp:revision>18</cp:revision>
  <dcterms:created xsi:type="dcterms:W3CDTF">2021-06-27T02:12:53Z</dcterms:created>
  <dcterms:modified xsi:type="dcterms:W3CDTF">2022-05-28T01:04:20Z</dcterms:modified>
</cp:coreProperties>
</file>