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0"/>
  </p:notesMasterIdLst>
  <p:sldIdLst>
    <p:sldId id="294" r:id="rId2"/>
    <p:sldId id="296" r:id="rId3"/>
    <p:sldId id="295" r:id="rId4"/>
    <p:sldId id="297" r:id="rId5"/>
    <p:sldId id="369" r:id="rId6"/>
    <p:sldId id="370" r:id="rId7"/>
    <p:sldId id="371" r:id="rId8"/>
    <p:sldId id="536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3767" autoAdjust="0"/>
  </p:normalViewPr>
  <p:slideViewPr>
    <p:cSldViewPr>
      <p:cViewPr varScale="1">
        <p:scale>
          <a:sx n="110" d="100"/>
          <a:sy n="110" d="100"/>
        </p:scale>
        <p:origin x="816" y="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8EABFB-76B3-409A-8E54-E61F94BCBED1}" type="datetimeFigureOut">
              <a:rPr lang="ko-KR" altLang="en-US"/>
              <a:pPr>
                <a:defRPr/>
              </a:pPr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76B86B7-EC44-4E25-9D16-D5E9A44271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7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8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80928"/>
            <a:ext cx="7772400" cy="1368152"/>
          </a:xfrm>
        </p:spPr>
        <p:txBody>
          <a:bodyPr/>
          <a:lstStyle>
            <a:lvl1pPr algn="ctr">
              <a:defRPr sz="48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4580929"/>
            <a:ext cx="6400800" cy="115232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5" name="Picture 1026" descr="cover"/>
          <p:cNvPicPr>
            <a:picLocks noChangeAspect="1" noChangeArrowheads="1"/>
          </p:cNvPicPr>
          <p:nvPr userDrawn="1"/>
        </p:nvPicPr>
        <p:blipFill>
          <a:blip r:embed="rId2" cstate="print"/>
          <a:srcRect b="59392"/>
          <a:stretch>
            <a:fillRect/>
          </a:stretch>
        </p:blipFill>
        <p:spPr bwMode="auto">
          <a:xfrm>
            <a:off x="-9525" y="0"/>
            <a:ext cx="915352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="0"/>
            </a:lvl1pPr>
            <a:lvl2pPr>
              <a:defRPr sz="1600" b="0"/>
            </a:lvl2pPr>
            <a:lvl3pPr>
              <a:defRPr sz="1400" b="0"/>
            </a:lvl3pPr>
            <a:lvl4pPr>
              <a:defRPr sz="1200" b="0"/>
            </a:lvl4pPr>
            <a:lvl5pPr>
              <a:defRPr sz="11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8596" y="6215082"/>
            <a:ext cx="2133600" cy="476250"/>
          </a:xfrm>
          <a:ln/>
        </p:spPr>
        <p:txBody>
          <a:bodyPr/>
          <a:lstStyle>
            <a:lvl1pPr algn="l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동대_PPT_내지_0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772400" cy="1368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400" dirty="0">
                <a:solidFill>
                  <a:schemeClr val="tx1"/>
                </a:solidFill>
                <a:latin typeface="+mj-ea"/>
              </a:rPr>
              <a:t>1</a:t>
            </a:r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주차 실습과제</a:t>
            </a:r>
            <a:br>
              <a:rPr lang="en-US" altLang="ko-KR" sz="4400" dirty="0">
                <a:solidFill>
                  <a:schemeClr val="tx1"/>
                </a:solidFill>
                <a:latin typeface="+mj-ea"/>
              </a:rPr>
            </a:br>
            <a:r>
              <a:rPr lang="en-US" altLang="ko-KR" sz="36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+mj-ea"/>
              </a:rPr>
              <a:t>인터넷프로그래밍</a:t>
            </a:r>
            <a:r>
              <a:rPr lang="en-US" altLang="ko-KR" sz="3600" dirty="0">
                <a:solidFill>
                  <a:schemeClr val="tx1"/>
                </a:solidFill>
                <a:latin typeface="+mj-ea"/>
              </a:rPr>
              <a:t>)</a:t>
            </a:r>
            <a:endParaRPr lang="ko-KR" altLang="en-US" sz="44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35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6FF0C-FB4E-4E30-AE72-CA101116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강좌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52484-F936-4C33-8B36-C9162DFD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실습 진행 방법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지난 주차 실습 과제 풀이와 간단한 이론 복습 및 해당주차 실습문제 설명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실습 후 보고서와 소스코드를 압축하여 다음주 </a:t>
            </a:r>
            <a:r>
              <a:rPr lang="ko-KR" altLang="en-US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목요일 자정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(23:59)</a:t>
            </a:r>
            <a:r>
              <a:rPr lang="ko-KR" altLang="en-US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까지</a:t>
            </a:r>
            <a:r>
              <a:rPr lang="ko-KR" altLang="en-US" sz="1500" b="1" dirty="0">
                <a:highlight>
                  <a:srgbClr val="FFFF00"/>
                </a:highlight>
              </a:rPr>
              <a:t> </a:t>
            </a:r>
            <a:endParaRPr lang="en-US" altLang="ko-KR" sz="1500" b="1" dirty="0">
              <a:highlight>
                <a:srgbClr val="FFFF00"/>
              </a:highlight>
            </a:endParaRPr>
          </a:p>
          <a:p>
            <a:pPr marL="390525" lvl="1" indent="0">
              <a:lnSpc>
                <a:spcPct val="150000"/>
              </a:lnSpc>
              <a:buNone/>
            </a:pPr>
            <a:r>
              <a:rPr lang="en-US" altLang="ko-KR" sz="1500" dirty="0"/>
              <a:t>   </a:t>
            </a:r>
            <a:r>
              <a:rPr lang="ko-KR" altLang="en-US" sz="1500" dirty="0"/>
              <a:t>꼭</a:t>
            </a:r>
            <a:r>
              <a:rPr lang="en-US" altLang="ko-KR" sz="1500" dirty="0"/>
              <a:t>!! </a:t>
            </a:r>
            <a:r>
              <a:rPr lang="ko-KR" altLang="en-US" sz="1500" dirty="0" err="1"/>
              <a:t>이클래스에</a:t>
            </a:r>
            <a:r>
              <a:rPr lang="ko-KR" altLang="en-US" sz="1500" dirty="0"/>
              <a:t> 제출</a:t>
            </a:r>
            <a:r>
              <a:rPr lang="en-US" altLang="ko-KR" sz="1500" b="1" dirty="0"/>
              <a:t> </a:t>
            </a:r>
            <a:r>
              <a:rPr lang="en-US" altLang="ko-KR" sz="1500" dirty="0">
                <a:highlight>
                  <a:srgbClr val="FFFF00"/>
                </a:highlight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이메일 제출 불가</a:t>
            </a:r>
            <a:r>
              <a:rPr lang="en-US" altLang="ko-KR" sz="15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반드시 </a:t>
            </a:r>
            <a:r>
              <a:rPr lang="ko-KR" altLang="en-US" sz="15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이클래스를</a:t>
            </a:r>
            <a:r>
              <a:rPr lang="ko-KR" altLang="en-US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 통해 제출</a:t>
            </a:r>
            <a:r>
              <a:rPr lang="en-US" altLang="ko-KR" sz="1500" dirty="0">
                <a:highlight>
                  <a:srgbClr val="FFFF00"/>
                </a:highlight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실습 과제 제출 기한 엄수</a:t>
            </a:r>
            <a:r>
              <a:rPr lang="en-US" altLang="ko-KR" sz="1500" dirty="0"/>
              <a:t>(</a:t>
            </a:r>
            <a:r>
              <a:rPr lang="ko-KR" altLang="en-US" sz="1500" dirty="0"/>
              <a:t>제출기한 이후로는 </a:t>
            </a:r>
            <a:r>
              <a:rPr lang="en-US" altLang="ko-KR" sz="1500" dirty="0"/>
              <a:t>0</a:t>
            </a:r>
            <a:r>
              <a:rPr lang="ko-KR" altLang="en-US" sz="1500" dirty="0"/>
              <a:t>점 처리</a:t>
            </a:r>
            <a:r>
              <a:rPr lang="en-US" altLang="ko-KR" sz="15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500" b="1" dirty="0">
                <a:solidFill>
                  <a:srgbClr val="0033CC"/>
                </a:solidFill>
              </a:rPr>
              <a:t>보고서는 출력하여 수업 시작 전에 제출 </a:t>
            </a:r>
            <a:r>
              <a:rPr lang="en-US" altLang="ko-KR" sz="1500" b="1" dirty="0">
                <a:solidFill>
                  <a:srgbClr val="0033CC"/>
                </a:solidFill>
              </a:rPr>
              <a:t>(</a:t>
            </a:r>
            <a:r>
              <a:rPr lang="ko-KR" altLang="en-US" sz="1500" b="1" dirty="0">
                <a:solidFill>
                  <a:srgbClr val="0033CC"/>
                </a:solidFill>
              </a:rPr>
              <a:t>대면으로 실습수업 진행 시</a:t>
            </a:r>
            <a:r>
              <a:rPr lang="en-US" altLang="ko-KR" sz="1500" b="1" dirty="0">
                <a:solidFill>
                  <a:srgbClr val="0033CC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Q &amp; A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 err="1"/>
              <a:t>이클래스나</a:t>
            </a:r>
            <a:r>
              <a:rPr lang="en-US" altLang="ko-KR" sz="1500" dirty="0"/>
              <a:t> </a:t>
            </a:r>
            <a:r>
              <a:rPr lang="ko-KR" altLang="en-US" sz="1500" dirty="0"/>
              <a:t>메일로 질의응답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ko-KR" altLang="en-US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이메일 제목 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: [</a:t>
            </a:r>
            <a:r>
              <a:rPr lang="ko-KR" altLang="en-US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인터넷프로그래밍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] </a:t>
            </a:r>
            <a:r>
              <a:rPr lang="ko-KR" altLang="en-US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본인 성명을 꼭 작성</a:t>
            </a:r>
            <a:endParaRPr lang="en-US" altLang="ko-KR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b="1" dirty="0">
                <a:solidFill>
                  <a:srgbClr val="0033CC"/>
                </a:solidFill>
              </a:rPr>
              <a:t>실습조교 메일 주소 </a:t>
            </a:r>
            <a:r>
              <a:rPr lang="en-US" altLang="ko-KR" sz="1500" b="1" dirty="0">
                <a:solidFill>
                  <a:srgbClr val="0033CC"/>
                </a:solidFill>
              </a:rPr>
              <a:t>:   code@dgu.ac.kr</a:t>
            </a:r>
            <a:endParaRPr lang="en-US" altLang="ko-KR" sz="1700" b="1" dirty="0">
              <a:solidFill>
                <a:srgbClr val="0033CC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17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C028-01C6-4401-AE84-02B9F005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보고서 작성 방법 </a:t>
            </a:r>
            <a:r>
              <a:rPr lang="en-US" altLang="ko-KR" b="1" dirty="0"/>
              <a:t>[1/2]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E068C-4911-4943-83CF-006A390B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실습 보고서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문제 분석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실습 문제에 대한 요구 사항 파악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해결 방법 등 기술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프로그램 설계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알고리즘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 해결 방법에 따라 프로그램 설계 및 알고리즘 등 기술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e.g.) </a:t>
            </a:r>
            <a:r>
              <a:rPr lang="ko-KR" altLang="en-US" sz="1400" dirty="0"/>
              <a:t>문제 해결 과정 및 핵심 알고리즘 기술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소스코드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주석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 소스코드와 그에 해당하는 주석 첨부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각각의 함수가 수행하는 작업</a:t>
            </a:r>
            <a:r>
              <a:rPr lang="en-US" altLang="ko-KR" sz="1400" dirty="0"/>
              <a:t>, 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, </a:t>
            </a:r>
            <a:r>
              <a:rPr lang="ko-KR" altLang="en-US" sz="1400" dirty="0"/>
              <a:t>반환 값 등을 명시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 소스코드 전체 첨부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소스코드 화면 캡쳐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X, 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소스코드는 복사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붙여넣기로 첨부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결과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결과 분석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결과 화면을 캡쳐 하여 첨부</a:t>
            </a:r>
            <a:r>
              <a:rPr lang="en-US" altLang="ko-KR" sz="1400" dirty="0"/>
              <a:t>, </a:t>
            </a:r>
            <a:r>
              <a:rPr lang="ko-KR" altLang="en-US" sz="1400" dirty="0"/>
              <a:t>해당 결과가 도출된 이유와 타당성 분석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소감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실습 문제를 통해 습득할 수 있었던 지식</a:t>
            </a:r>
            <a:r>
              <a:rPr lang="en-US" altLang="ko-KR" sz="1400" dirty="0"/>
              <a:t>, </a:t>
            </a:r>
            <a:r>
              <a:rPr lang="ko-KR" altLang="en-US" sz="1400" dirty="0"/>
              <a:t>느낀 점 등을 기술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8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1D2F4-757B-4176-940C-76B20EA9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보고서 작성 방법 </a:t>
            </a:r>
            <a:r>
              <a:rPr lang="en-US" altLang="ko-KR" b="1" dirty="0"/>
              <a:t>[2/2]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49F3-B0EA-4F38-BEF5-EFC1AE31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제출 방법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보고서</a:t>
            </a:r>
            <a:r>
              <a:rPr lang="en-US" altLang="ko-KR" sz="1400" dirty="0"/>
              <a:t>, </a:t>
            </a:r>
            <a:r>
              <a:rPr lang="ko-KR" altLang="en-US" sz="1400" dirty="0"/>
              <a:t>소스코드</a:t>
            </a:r>
            <a:r>
              <a:rPr lang="en-US" altLang="ko-KR" sz="1400" dirty="0"/>
              <a:t>, </a:t>
            </a:r>
            <a:r>
              <a:rPr lang="ko-KR" altLang="en-US" sz="1400" dirty="0"/>
              <a:t>실행파일을 </a:t>
            </a:r>
            <a:r>
              <a:rPr lang="en-US" altLang="ko-KR" sz="1400" dirty="0"/>
              <a:t>1</a:t>
            </a:r>
            <a:r>
              <a:rPr lang="ko-KR" altLang="en-US" sz="1400" dirty="0"/>
              <a:t>개의 파일로 압축하여 </a:t>
            </a:r>
            <a:r>
              <a:rPr lang="en-US" altLang="ko-KR" sz="1400" dirty="0"/>
              <a:t>e-class “</a:t>
            </a:r>
            <a:r>
              <a:rPr lang="ko-KR" altLang="en-US" sz="1400" dirty="0"/>
              <a:t>과제</a:t>
            </a:r>
            <a:r>
              <a:rPr lang="en-US" altLang="ko-KR" sz="1400" dirty="0"/>
              <a:t>“ </a:t>
            </a:r>
            <a:r>
              <a:rPr lang="ko-KR" altLang="en-US" sz="1400" dirty="0"/>
              <a:t>메뉴를 통해 제출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0033CC"/>
                </a:solidFill>
                <a:highlight>
                  <a:srgbClr val="FFFF00"/>
                </a:highlight>
              </a:rPr>
              <a:t>“</a:t>
            </a:r>
            <a:r>
              <a:rPr lang="ko-KR" altLang="en-US" sz="1400" b="1" dirty="0" err="1">
                <a:solidFill>
                  <a:srgbClr val="0033CC"/>
                </a:solidFill>
                <a:highlight>
                  <a:srgbClr val="FFFF00"/>
                </a:highlight>
              </a:rPr>
              <a:t>이름학번실습주차</a:t>
            </a:r>
            <a:r>
              <a:rPr lang="en-US" altLang="ko-KR" sz="1400" b="1" dirty="0">
                <a:solidFill>
                  <a:srgbClr val="0033CC"/>
                </a:solidFill>
                <a:highlight>
                  <a:srgbClr val="FFFF00"/>
                </a:highlight>
              </a:rPr>
              <a:t>.zip” </a:t>
            </a:r>
            <a:r>
              <a:rPr lang="ko-KR" altLang="en-US" sz="1400" b="1" dirty="0">
                <a:solidFill>
                  <a:srgbClr val="0033CC"/>
                </a:solidFill>
                <a:highlight>
                  <a:srgbClr val="FFFF00"/>
                </a:highlight>
              </a:rPr>
              <a:t>형태로 제출</a:t>
            </a:r>
            <a:r>
              <a:rPr lang="en-US" altLang="ko-KR" sz="1400" b="1" dirty="0">
                <a:solidFill>
                  <a:srgbClr val="0033CC"/>
                </a:solidFill>
                <a:highlight>
                  <a:srgbClr val="FFFF00"/>
                </a:highlight>
              </a:rPr>
              <a:t>(e.g. :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김동국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19919876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실습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1.zip</a:t>
            </a:r>
            <a:r>
              <a:rPr lang="en-US" altLang="ko-KR" sz="1400" b="1" dirty="0">
                <a:solidFill>
                  <a:srgbClr val="0033CC"/>
                </a:solidFill>
                <a:highlight>
                  <a:srgbClr val="FFFF00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파일명에 공백</a:t>
            </a:r>
            <a:r>
              <a:rPr lang="en-US" altLang="ko-KR" sz="1400" dirty="0"/>
              <a:t>, </a:t>
            </a:r>
            <a:r>
              <a:rPr lang="ko-KR" altLang="en-US" sz="1400" dirty="0"/>
              <a:t>특수 문자 등 사용 금지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대면 수업일 경우 출력한 보고서를 실습 시간에 제출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유의 사항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보고서의 표지에는 학과</a:t>
            </a:r>
            <a:r>
              <a:rPr lang="en-US" altLang="ko-KR" sz="1400" dirty="0"/>
              <a:t>, </a:t>
            </a:r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담당 교수님</a:t>
            </a:r>
            <a:r>
              <a:rPr lang="en-US" altLang="ko-KR" sz="1400" dirty="0"/>
              <a:t>, </a:t>
            </a:r>
            <a:r>
              <a:rPr lang="ko-KR" altLang="en-US" sz="1400" dirty="0"/>
              <a:t>제출일자 반드시 작성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정해진 기한내 제출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기한 넘기면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점</a:t>
            </a:r>
            <a:r>
              <a:rPr lang="ko-KR" altLang="en-US" sz="1200" dirty="0"/>
              <a:t> 처리</a:t>
            </a:r>
            <a:endParaRPr lang="en-US" altLang="ko-KR" sz="1200" dirty="0"/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E-class</a:t>
            </a:r>
            <a:r>
              <a:rPr lang="ko-KR" altLang="en-US" sz="1200" dirty="0"/>
              <a:t>가 과제 제출 마지막 날 오류로 동작하지 않을 수 있으므로</a:t>
            </a:r>
            <a:r>
              <a:rPr lang="en-US" altLang="ko-KR" sz="1200" dirty="0"/>
              <a:t>, </a:t>
            </a:r>
            <a:r>
              <a:rPr lang="ko-KR" altLang="en-US" sz="1200" dirty="0"/>
              <a:t>최소 </a:t>
            </a:r>
            <a:r>
              <a:rPr lang="en-US" altLang="ko-KR" sz="1200" dirty="0"/>
              <a:t>1~2</a:t>
            </a:r>
            <a:r>
              <a:rPr lang="ko-KR" altLang="en-US" sz="1200" dirty="0"/>
              <a:t>일전에 제출 </a:t>
            </a:r>
            <a:endParaRPr lang="en-US" altLang="ko-KR" sz="1200" dirty="0"/>
          </a:p>
          <a:p>
            <a:pPr lvl="2"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</a:rPr>
              <a:t>당일 </a:t>
            </a:r>
            <a:r>
              <a:rPr lang="en-US" altLang="ko-KR" sz="1200" b="1" dirty="0">
                <a:solidFill>
                  <a:srgbClr val="FF0000"/>
                </a:solidFill>
              </a:rPr>
              <a:t>E-class </a:t>
            </a:r>
            <a:r>
              <a:rPr lang="ko-KR" altLang="en-US" sz="1200" b="1" dirty="0">
                <a:solidFill>
                  <a:srgbClr val="FF0000"/>
                </a:solidFill>
              </a:rPr>
              <a:t>오류로 인한 미제출은 불인정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/>
              <a:t>소스코드</a:t>
            </a:r>
            <a:r>
              <a:rPr lang="en-US" altLang="ko-KR" sz="1400" dirty="0"/>
              <a:t>, </a:t>
            </a:r>
            <a:r>
              <a:rPr lang="ko-KR" altLang="en-US" sz="1400" dirty="0"/>
              <a:t>보고서를 자신이 작성하지 않은 경우 </a:t>
            </a:r>
            <a:r>
              <a:rPr lang="ko-KR" altLang="en-US" sz="1400" b="1" dirty="0">
                <a:solidFill>
                  <a:srgbClr val="FF0000"/>
                </a:solidFill>
              </a:rPr>
              <a:t>실습 전체 점수 </a:t>
            </a:r>
            <a:r>
              <a:rPr lang="en-US" altLang="ko-KR" sz="1400" b="1" dirty="0">
                <a:solidFill>
                  <a:srgbClr val="FF0000"/>
                </a:solidFill>
              </a:rPr>
              <a:t>0</a:t>
            </a:r>
            <a:r>
              <a:rPr lang="ko-KR" altLang="en-US" sz="1400" b="1" dirty="0">
                <a:solidFill>
                  <a:srgbClr val="FF0000"/>
                </a:solidFill>
              </a:rPr>
              <a:t>점 처리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highlight>
                  <a:srgbClr val="FFFF00"/>
                </a:highlight>
              </a:rPr>
              <a:t>Visual</a:t>
            </a:r>
            <a:r>
              <a:rPr lang="ko-KR" altLang="en-US" sz="1400" b="1" dirty="0">
                <a:highlight>
                  <a:srgbClr val="FFFF00"/>
                </a:highlight>
              </a:rPr>
              <a:t> </a:t>
            </a:r>
            <a:r>
              <a:rPr lang="en-US" altLang="ko-KR" sz="1400" b="1" dirty="0">
                <a:highlight>
                  <a:srgbClr val="FFFF00"/>
                </a:highlight>
              </a:rPr>
              <a:t>Studio</a:t>
            </a:r>
            <a:r>
              <a:rPr lang="ko-KR" altLang="en-US" sz="1400" b="1" dirty="0">
                <a:highlight>
                  <a:srgbClr val="FFFF00"/>
                </a:highlight>
              </a:rPr>
              <a:t> </a:t>
            </a:r>
            <a:r>
              <a:rPr lang="en-US" altLang="ko-KR" sz="1400" b="1" dirty="0">
                <a:highlight>
                  <a:srgbClr val="FFFF00"/>
                </a:highlight>
              </a:rPr>
              <a:t>Code</a:t>
            </a:r>
            <a:r>
              <a:rPr lang="ko-KR" altLang="en-US" sz="1400" b="1" dirty="0">
                <a:highlight>
                  <a:srgbClr val="FFFF00"/>
                </a:highlight>
              </a:rPr>
              <a:t> 설치</a:t>
            </a:r>
            <a:endParaRPr lang="ko-KR" altLang="en-US" sz="1200" b="1" dirty="0">
              <a:highlight>
                <a:srgbClr val="FFFF00"/>
              </a:highlight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793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C1CCB86-A8E2-48F8-8BC6-7637A2716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78" y="2636912"/>
            <a:ext cx="3408842" cy="2441467"/>
          </a:xfrm>
          <a:prstGeom prst="rect">
            <a:avLst/>
          </a:prstGeom>
          <a:ln>
            <a:solidFill>
              <a:srgbClr val="98C8ED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0740" y="0"/>
            <a:ext cx="8442520" cy="680120"/>
          </a:xfrm>
        </p:spPr>
        <p:txBody>
          <a:bodyPr>
            <a:normAutofit/>
          </a:bodyPr>
          <a:lstStyle/>
          <a:p>
            <a:r>
              <a:rPr lang="en-US" altLang="ko-KR" dirty="0"/>
              <a:t>HTML, CSS, </a:t>
            </a:r>
            <a:r>
              <a:rPr lang="en-US" altLang="ko-KR" dirty="0" err="1"/>
              <a:t>Javascript</a:t>
            </a:r>
            <a:r>
              <a:rPr lang="ko-KR" altLang="en-US" dirty="0"/>
              <a:t>로 분리된 웹 페이지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7551" y="2636912"/>
            <a:ext cx="4248472" cy="3093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300" dirty="0"/>
              <a:t>&lt;!DOCTYPE html&gt;</a:t>
            </a:r>
          </a:p>
          <a:p>
            <a:pPr defTabSz="180000"/>
            <a:r>
              <a:rPr lang="en-US" altLang="ko-KR" sz="1300" dirty="0"/>
              <a:t>&lt;html&gt;</a:t>
            </a:r>
          </a:p>
          <a:p>
            <a:pPr defTabSz="180000"/>
            <a:r>
              <a:rPr lang="en-US" altLang="ko-KR" sz="1300" dirty="0"/>
              <a:t>&lt;head&gt;</a:t>
            </a:r>
          </a:p>
          <a:p>
            <a:pPr defTabSz="180000"/>
            <a:r>
              <a:rPr lang="en-US" altLang="ko-KR" sz="1300" dirty="0"/>
              <a:t>&lt;meta charset=</a:t>
            </a:r>
            <a:r>
              <a:rPr lang="en-US" altLang="ko-KR" sz="1400" dirty="0"/>
              <a:t>"</a:t>
            </a:r>
            <a:r>
              <a:rPr lang="en-US" altLang="ko-KR" sz="1300" dirty="0" err="1"/>
              <a:t>utf</a:t>
            </a:r>
            <a:r>
              <a:rPr lang="en-US" altLang="ko-KR" sz="1300" dirty="0"/>
              <a:t>-8</a:t>
            </a:r>
            <a:r>
              <a:rPr lang="en-US" altLang="ko-KR" sz="1200" dirty="0"/>
              <a:t>"</a:t>
            </a:r>
            <a:r>
              <a:rPr lang="en-US" altLang="ko-KR" sz="1300" dirty="0"/>
              <a:t>&gt;</a:t>
            </a:r>
          </a:p>
          <a:p>
            <a:pPr defTabSz="180000"/>
            <a:r>
              <a:rPr lang="en-US" altLang="ko-KR" sz="1300" dirty="0"/>
              <a:t>&lt;title&gt;</a:t>
            </a:r>
            <a:r>
              <a:rPr lang="ko-KR" altLang="en-US" sz="1300" dirty="0"/>
              <a:t>웹 페이지의 구성 요소</a:t>
            </a:r>
            <a:r>
              <a:rPr lang="en-US" altLang="ko-KR" sz="1300" dirty="0"/>
              <a:t>&lt;/title&gt;</a:t>
            </a:r>
          </a:p>
          <a:p>
            <a:pPr defTabSz="180000"/>
            <a:r>
              <a:rPr lang="en-US" altLang="ko-KR" sz="1300" dirty="0"/>
              <a:t>&lt;/head&gt;</a:t>
            </a:r>
          </a:p>
          <a:p>
            <a:pPr defTabSz="180000"/>
            <a:r>
              <a:rPr lang="en-US" altLang="ko-KR" sz="1300" dirty="0"/>
              <a:t>&lt;body&gt;</a:t>
            </a:r>
          </a:p>
          <a:p>
            <a:pPr defTabSz="180000"/>
            <a:r>
              <a:rPr lang="en-US" altLang="ko-KR" sz="1300" dirty="0"/>
              <a:t>&lt;h3&gt;Elvis Presley&lt;/h3&gt;</a:t>
            </a:r>
          </a:p>
          <a:p>
            <a:pPr defTabSz="180000"/>
            <a:r>
              <a:rPr lang="en-US" altLang="ko-KR" sz="1300" dirty="0"/>
              <a:t>&lt;</a:t>
            </a:r>
            <a:r>
              <a:rPr lang="en-US" altLang="ko-KR" sz="1300" dirty="0" err="1"/>
              <a:t>hr</a:t>
            </a:r>
            <a:r>
              <a:rPr lang="en-US" altLang="ko-KR" sz="1300" dirty="0"/>
              <a:t>&gt;</a:t>
            </a:r>
          </a:p>
          <a:p>
            <a:pPr defTabSz="180000"/>
            <a:r>
              <a:rPr lang="en-US" altLang="ko-KR" sz="1300" dirty="0"/>
              <a:t>He was an American singer and actor. In November</a:t>
            </a:r>
          </a:p>
          <a:p>
            <a:pPr defTabSz="180000"/>
            <a:r>
              <a:rPr lang="en-US" altLang="ko-KR" sz="1300" dirty="0"/>
              <a:t>1956, he made his film debut in &lt;span&gt;Love Me </a:t>
            </a:r>
          </a:p>
          <a:p>
            <a:pPr defTabSz="180000"/>
            <a:r>
              <a:rPr lang="en-US" altLang="ko-KR" sz="1300" dirty="0"/>
              <a:t>Tender&lt;/span&gt;. He is often referred to as </a:t>
            </a:r>
          </a:p>
          <a:p>
            <a:pPr defTabSz="180000"/>
            <a:r>
              <a:rPr lang="en-US" altLang="ko-KR" sz="1300" dirty="0"/>
              <a:t>"&lt;span&gt;the King of Rock and Roll&lt;/span&gt;".</a:t>
            </a:r>
          </a:p>
          <a:p>
            <a:pPr defTabSz="180000"/>
            <a:r>
              <a:rPr lang="en-US" altLang="ko-KR" sz="1300" dirty="0"/>
              <a:t>&lt;/body&gt;</a:t>
            </a:r>
          </a:p>
          <a:p>
            <a:pPr defTabSz="180000"/>
            <a:r>
              <a:rPr lang="en-US" altLang="ko-KR" sz="1300" dirty="0"/>
              <a:t>&lt;/html&gt;</a:t>
            </a:r>
            <a:endParaRPr lang="ko-KR" altLang="en-US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5174878" y="5360140"/>
            <a:ext cx="2850460" cy="280928"/>
          </a:xfrm>
          <a:prstGeom prst="wedgeRoundRectCallout">
            <a:avLst>
              <a:gd name="adj1" fmla="val -62857"/>
              <a:gd name="adj2" fmla="val 59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HTML </a:t>
            </a:r>
            <a:r>
              <a:rPr lang="ko-KR" altLang="en-US" sz="1050" dirty="0"/>
              <a:t>태그로 구조와 내용만 있는 웹 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31640" y="1728292"/>
            <a:ext cx="6200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sz="2400" dirty="0">
                <a:solidFill>
                  <a:srgbClr val="C00000"/>
                </a:solidFill>
              </a:rPr>
              <a:t>1. HTML </a:t>
            </a:r>
            <a:r>
              <a:rPr lang="ko-KR" altLang="en-US" sz="2400" dirty="0">
                <a:solidFill>
                  <a:srgbClr val="C00000"/>
                </a:solidFill>
              </a:rPr>
              <a:t>태그로 문서의 구조와 내용 만들기</a:t>
            </a:r>
          </a:p>
        </p:txBody>
      </p:sp>
    </p:spTree>
    <p:extLst>
      <p:ext uri="{BB962C8B-B14F-4D97-AF65-F5344CB8AC3E}">
        <p14:creationId xmlns:p14="http://schemas.microsoft.com/office/powerpoint/2010/main" val="185066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AA7389-69DB-43E9-886E-C19E9A14E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32654"/>
            <a:ext cx="3137458" cy="2596882"/>
          </a:xfrm>
          <a:prstGeom prst="rect">
            <a:avLst/>
          </a:prstGeom>
          <a:ln w="6350">
            <a:solidFill>
              <a:srgbClr val="1D7AC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95"/>
            <a:ext cx="8229600" cy="561975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HTML,CSS,Javascript</a:t>
            </a:r>
            <a:r>
              <a:rPr lang="ko-KR" altLang="en-US" b="1" dirty="0"/>
              <a:t>로 분리된 웹 페이지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" y="1916832"/>
            <a:ext cx="4248472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300" dirty="0"/>
              <a:t>&lt;!DOCTYPE html&gt;</a:t>
            </a:r>
          </a:p>
          <a:p>
            <a:pPr defTabSz="180000"/>
            <a:r>
              <a:rPr lang="en-US" altLang="ko-KR" sz="1300" dirty="0"/>
              <a:t>&lt;html&gt;</a:t>
            </a:r>
          </a:p>
          <a:p>
            <a:pPr defTabSz="180000"/>
            <a:r>
              <a:rPr lang="en-US" altLang="ko-KR" sz="1300" dirty="0"/>
              <a:t>&lt;head&gt;</a:t>
            </a:r>
          </a:p>
          <a:p>
            <a:pPr defTabSz="180000"/>
            <a:r>
              <a:rPr lang="en-US" altLang="ko-KR" sz="1300" dirty="0"/>
              <a:t>&lt;meta charset=</a:t>
            </a:r>
            <a:r>
              <a:rPr lang="en-US" altLang="ko-KR" sz="1400" dirty="0"/>
              <a:t>"</a:t>
            </a:r>
            <a:r>
              <a:rPr lang="en-US" altLang="ko-KR" sz="1300" dirty="0" err="1"/>
              <a:t>utf</a:t>
            </a:r>
            <a:r>
              <a:rPr lang="en-US" altLang="ko-KR" sz="1300" dirty="0"/>
              <a:t>-8</a:t>
            </a:r>
            <a:r>
              <a:rPr lang="en-US" altLang="ko-KR" sz="1200" dirty="0"/>
              <a:t>"</a:t>
            </a:r>
            <a:r>
              <a:rPr lang="en-US" altLang="ko-KR" sz="1300" dirty="0"/>
              <a:t>&gt;</a:t>
            </a:r>
          </a:p>
          <a:p>
            <a:pPr defTabSz="180000"/>
            <a:r>
              <a:rPr lang="en-US" altLang="ko-KR" sz="1300" dirty="0"/>
              <a:t>&lt;title&gt;</a:t>
            </a:r>
            <a:r>
              <a:rPr lang="ko-KR" altLang="en-US" sz="1300" dirty="0"/>
              <a:t>웹 페이지의 구성 요소</a:t>
            </a:r>
            <a:r>
              <a:rPr lang="en-US" altLang="ko-KR" sz="1300" dirty="0"/>
              <a:t>&lt;/title&gt;</a:t>
            </a:r>
          </a:p>
          <a:p>
            <a:pPr defTabSz="180000"/>
            <a:r>
              <a:rPr lang="en-US" altLang="ko-KR" sz="1300" b="1" dirty="0">
                <a:solidFill>
                  <a:srgbClr val="C00000"/>
                </a:solidFill>
              </a:rPr>
              <a:t>&lt;style&gt;</a:t>
            </a:r>
          </a:p>
          <a:p>
            <a:pPr defTabSz="180000"/>
            <a:r>
              <a:rPr lang="en-US" altLang="ko-KR" sz="1300" dirty="0">
                <a:solidFill>
                  <a:srgbClr val="C00000"/>
                </a:solidFill>
              </a:rPr>
              <a:t>	body { background-color : linen; color : green;</a:t>
            </a:r>
          </a:p>
          <a:p>
            <a:pPr defTabSz="180000"/>
            <a:r>
              <a:rPr lang="en-US" altLang="ko-KR" sz="1300" dirty="0">
                <a:solidFill>
                  <a:srgbClr val="C00000"/>
                </a:solidFill>
              </a:rPr>
              <a:t>				margin-left : 40px; margin-right : 40px;}</a:t>
            </a:r>
          </a:p>
          <a:p>
            <a:pPr defTabSz="180000"/>
            <a:r>
              <a:rPr lang="en-US" altLang="ko-KR" sz="1300" dirty="0">
                <a:solidFill>
                  <a:srgbClr val="C00000"/>
                </a:solidFill>
              </a:rPr>
              <a:t>	h3 { text-align : center; color : </a:t>
            </a:r>
            <a:r>
              <a:rPr lang="en-US" altLang="ko-KR" sz="1300" dirty="0" err="1">
                <a:solidFill>
                  <a:srgbClr val="C00000"/>
                </a:solidFill>
              </a:rPr>
              <a:t>darkred</a:t>
            </a:r>
            <a:r>
              <a:rPr lang="en-US" altLang="ko-KR" sz="1300" dirty="0">
                <a:solidFill>
                  <a:srgbClr val="C00000"/>
                </a:solidFill>
              </a:rPr>
              <a:t>;}</a:t>
            </a:r>
          </a:p>
          <a:p>
            <a:pPr defTabSz="180000"/>
            <a:r>
              <a:rPr lang="en-US" altLang="ko-KR" sz="1300" dirty="0">
                <a:solidFill>
                  <a:srgbClr val="C00000"/>
                </a:solidFill>
              </a:rPr>
              <a:t>	</a:t>
            </a:r>
            <a:r>
              <a:rPr lang="en-US" altLang="ko-KR" sz="1300" dirty="0" err="1">
                <a:solidFill>
                  <a:srgbClr val="C00000"/>
                </a:solidFill>
              </a:rPr>
              <a:t>hr</a:t>
            </a:r>
            <a:r>
              <a:rPr lang="en-US" altLang="ko-KR" sz="1300" dirty="0">
                <a:solidFill>
                  <a:srgbClr val="C00000"/>
                </a:solidFill>
              </a:rPr>
              <a:t> { height : 5px; border : solid grey; </a:t>
            </a:r>
          </a:p>
          <a:p>
            <a:pPr defTabSz="180000"/>
            <a:r>
              <a:rPr lang="en-US" altLang="ko-KR" sz="1300" dirty="0">
                <a:solidFill>
                  <a:srgbClr val="C00000"/>
                </a:solidFill>
              </a:rPr>
              <a:t>				background-color : grey }</a:t>
            </a:r>
          </a:p>
          <a:p>
            <a:pPr defTabSz="180000"/>
            <a:r>
              <a:rPr lang="en-US" altLang="ko-KR" sz="1300" dirty="0">
                <a:solidFill>
                  <a:srgbClr val="C00000"/>
                </a:solidFill>
              </a:rPr>
              <a:t>	span { color: blue; font-size: 20px; }</a:t>
            </a:r>
          </a:p>
          <a:p>
            <a:pPr defTabSz="180000"/>
            <a:r>
              <a:rPr lang="en-US" altLang="ko-KR" sz="1300" b="1" dirty="0">
                <a:solidFill>
                  <a:srgbClr val="C00000"/>
                </a:solidFill>
              </a:rPr>
              <a:t>&lt;/style&gt;</a:t>
            </a:r>
          </a:p>
          <a:p>
            <a:pPr defTabSz="180000"/>
            <a:r>
              <a:rPr lang="en-US" altLang="ko-KR" sz="1300" dirty="0"/>
              <a:t>&lt;/head&gt;</a:t>
            </a:r>
          </a:p>
          <a:p>
            <a:pPr defTabSz="180000"/>
            <a:r>
              <a:rPr lang="en-US" altLang="ko-KR" sz="1300" dirty="0"/>
              <a:t>&lt;body&gt;</a:t>
            </a:r>
          </a:p>
          <a:p>
            <a:pPr defTabSz="180000"/>
            <a:r>
              <a:rPr lang="en-US" altLang="ko-KR" sz="1300" dirty="0"/>
              <a:t>&lt;h3&gt;Elvis Presley&lt;/h3&gt;</a:t>
            </a:r>
          </a:p>
          <a:p>
            <a:pPr defTabSz="180000"/>
            <a:r>
              <a:rPr lang="en-US" altLang="ko-KR" sz="1300" dirty="0"/>
              <a:t>&lt;</a:t>
            </a:r>
            <a:r>
              <a:rPr lang="en-US" altLang="ko-KR" sz="1300" dirty="0" err="1"/>
              <a:t>hr</a:t>
            </a:r>
            <a:r>
              <a:rPr lang="en-US" altLang="ko-KR" sz="1300" dirty="0"/>
              <a:t>&gt;</a:t>
            </a:r>
          </a:p>
          <a:p>
            <a:pPr defTabSz="180000"/>
            <a:r>
              <a:rPr lang="en-US" altLang="ko-KR" sz="1300" dirty="0"/>
              <a:t>He was an American singer and actor. In November</a:t>
            </a:r>
          </a:p>
          <a:p>
            <a:pPr defTabSz="180000"/>
            <a:r>
              <a:rPr lang="en-US" altLang="ko-KR" sz="1300" dirty="0"/>
              <a:t>1956, he made his film debut in &lt;span&gt;Love Me </a:t>
            </a:r>
          </a:p>
          <a:p>
            <a:pPr defTabSz="180000"/>
            <a:r>
              <a:rPr lang="en-US" altLang="ko-KR" sz="1300" dirty="0"/>
              <a:t>Tender&lt;/span&gt;. He is often referred to as </a:t>
            </a:r>
          </a:p>
          <a:p>
            <a:pPr defTabSz="180000"/>
            <a:r>
              <a:rPr lang="en-US" altLang="ko-KR" sz="1300" dirty="0"/>
              <a:t>"&lt;span&gt;the King of Rock and Roll&lt;/span&gt;".</a:t>
            </a:r>
          </a:p>
          <a:p>
            <a:pPr defTabSz="180000"/>
            <a:r>
              <a:rPr lang="en-US" altLang="ko-KR" sz="1300" dirty="0"/>
              <a:t>&lt;/body&gt;</a:t>
            </a:r>
          </a:p>
          <a:p>
            <a:pPr defTabSz="180000"/>
            <a:r>
              <a:rPr lang="en-US" altLang="ko-KR" sz="1300" dirty="0"/>
              <a:t>&lt;/html&gt;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4460864"/>
            <a:ext cx="2146463" cy="280928"/>
          </a:xfrm>
          <a:prstGeom prst="wedgeRoundRectCallout">
            <a:avLst>
              <a:gd name="adj1" fmla="val -67660"/>
              <a:gd name="adj2" fmla="val -489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CSS</a:t>
            </a:r>
            <a:r>
              <a:rPr lang="ko-KR" altLang="en-US" sz="1050" dirty="0"/>
              <a:t>로 문서의 모양</a:t>
            </a:r>
            <a:r>
              <a:rPr lang="en-US" altLang="ko-KR" sz="1050" dirty="0"/>
              <a:t>(</a:t>
            </a:r>
            <a:r>
              <a:rPr lang="ko-KR" altLang="en-US" sz="1050" dirty="0"/>
              <a:t>스타일</a:t>
            </a:r>
            <a:r>
              <a:rPr lang="en-US" altLang="ko-KR" sz="1050" dirty="0"/>
              <a:t>)</a:t>
            </a:r>
            <a:r>
              <a:rPr lang="ko-KR" altLang="en-US" sz="1050" dirty="0"/>
              <a:t> 코딩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23728" y="1389769"/>
            <a:ext cx="4554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sz="2400" dirty="0">
                <a:solidFill>
                  <a:srgbClr val="C00000"/>
                </a:solidFill>
              </a:rPr>
              <a:t>2. CSS </a:t>
            </a:r>
            <a:r>
              <a:rPr lang="ko-KR" altLang="en-US" sz="2400" kern="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코드로 문서 모양 만들기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6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E4DB2A4-06B7-4BE7-ACAE-EDED63B60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27" y="3510070"/>
            <a:ext cx="2860790" cy="3261605"/>
          </a:xfrm>
          <a:prstGeom prst="rect">
            <a:avLst/>
          </a:prstGeom>
          <a:ln w="6350">
            <a:solidFill>
              <a:srgbClr val="1D7AC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A5C862-DB78-42AB-A5B1-728047DB8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27" y="764704"/>
            <a:ext cx="2860790" cy="2570844"/>
          </a:xfrm>
          <a:prstGeom prst="rect">
            <a:avLst/>
          </a:prstGeom>
          <a:ln w="6350">
            <a:solidFill>
              <a:srgbClr val="1D7AC1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45412" y="0"/>
            <a:ext cx="8153400" cy="752475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err="1"/>
              <a:t>Javascript</a:t>
            </a:r>
            <a:r>
              <a:rPr lang="en-US" altLang="ko-KR" b="1" dirty="0"/>
              <a:t> </a:t>
            </a:r>
            <a:r>
              <a:rPr lang="ko-KR" altLang="en-US" b="1" dirty="0"/>
              <a:t>코드로 사용자 인터페이스 처리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4669" y="770032"/>
            <a:ext cx="4573745" cy="6001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</a:t>
            </a:r>
            <a:r>
              <a:rPr lang="en-US" altLang="ko-KR" sz="1100" dirty="0"/>
              <a:t>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웹 페이지의 구성 요소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>
                <a:solidFill>
                  <a:srgbClr val="C00000"/>
                </a:solidFill>
              </a:rPr>
              <a:t>&lt;style&gt;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body { background-color : linen; color : green;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			margin-left : 40px; margin-right : 40px;}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h3 { text-align : center; color : </a:t>
            </a:r>
            <a:r>
              <a:rPr lang="en-US" altLang="ko-KR" sz="1200" dirty="0" err="1">
                <a:solidFill>
                  <a:srgbClr val="C00000"/>
                </a:solidFill>
              </a:rPr>
              <a:t>darkred</a:t>
            </a:r>
            <a:r>
              <a:rPr lang="en-US" altLang="ko-KR" sz="1200" dirty="0">
                <a:solidFill>
                  <a:srgbClr val="C00000"/>
                </a:solidFill>
              </a:rPr>
              <a:t>;}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</a:t>
            </a:r>
            <a:r>
              <a:rPr lang="en-US" altLang="ko-KR" sz="1200" dirty="0" err="1">
                <a:solidFill>
                  <a:srgbClr val="C00000"/>
                </a:solidFill>
              </a:rPr>
              <a:t>hr</a:t>
            </a:r>
            <a:r>
              <a:rPr lang="en-US" altLang="ko-KR" sz="1200" dirty="0">
                <a:solidFill>
                  <a:srgbClr val="C00000"/>
                </a:solidFill>
              </a:rPr>
              <a:t> { height : 5px; border : solid grey; 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			background-color : grey }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span { color: blue; font-size: 20px; }</a:t>
            </a:r>
          </a:p>
          <a:p>
            <a:pPr defTabSz="180000"/>
            <a:r>
              <a:rPr lang="en-US" altLang="ko-KR" sz="1200" b="1" dirty="0">
                <a:solidFill>
                  <a:srgbClr val="C00000"/>
                </a:solidFill>
              </a:rPr>
              <a:t>&lt;/style&gt;</a:t>
            </a:r>
          </a:p>
          <a:p>
            <a:pPr defTabSz="180000"/>
            <a:r>
              <a:rPr lang="en-US" altLang="ko-KR" sz="1200" b="1" dirty="0">
                <a:solidFill>
                  <a:srgbClr val="0070C0"/>
                </a:solidFill>
              </a:rPr>
              <a:t>&lt;script&gt;</a:t>
            </a:r>
          </a:p>
          <a:p>
            <a:pPr defTabSz="180000"/>
            <a:r>
              <a:rPr lang="en-US" altLang="ko-KR" sz="1200" dirty="0">
                <a:solidFill>
                  <a:srgbClr val="0070C0"/>
                </a:solidFill>
              </a:rPr>
              <a:t>	function show() { // &lt;</a:t>
            </a:r>
            <a:r>
              <a:rPr lang="en-US" altLang="ko-KR" sz="1200" dirty="0" err="1">
                <a:solidFill>
                  <a:srgbClr val="0070C0"/>
                </a:solidFill>
              </a:rPr>
              <a:t>img</a:t>
            </a:r>
            <a:r>
              <a:rPr lang="en-US" altLang="ko-KR" sz="1200" dirty="0">
                <a:solidFill>
                  <a:srgbClr val="0070C0"/>
                </a:solidFill>
              </a:rPr>
              <a:t>&gt;</a:t>
            </a:r>
            <a:r>
              <a:rPr lang="ko-KR" altLang="en-US" sz="1200" dirty="0">
                <a:solidFill>
                  <a:srgbClr val="0070C0"/>
                </a:solidFill>
              </a:rPr>
              <a:t>에 이미지 달기</a:t>
            </a:r>
          </a:p>
          <a:p>
            <a:pPr defTabSz="180000"/>
            <a:r>
              <a:rPr lang="en-US" altLang="ko-KR" sz="1200" dirty="0">
                <a:solidFill>
                  <a:srgbClr val="0070C0"/>
                </a:solidFill>
              </a:rPr>
              <a:t>		</a:t>
            </a:r>
            <a:r>
              <a:rPr lang="en-US" altLang="ko-KR" sz="1200" dirty="0" err="1">
                <a:solidFill>
                  <a:srgbClr val="0070C0"/>
                </a:solidFill>
              </a:rPr>
              <a:t>document.getElementById</a:t>
            </a:r>
            <a:r>
              <a:rPr lang="en-US" altLang="ko-KR" sz="1200" dirty="0">
                <a:solidFill>
                  <a:srgbClr val="0070C0"/>
                </a:solidFill>
              </a:rPr>
              <a:t>("fig").</a:t>
            </a:r>
            <a:r>
              <a:rPr lang="en-US" altLang="ko-KR" sz="1200" dirty="0" err="1">
                <a:solidFill>
                  <a:srgbClr val="0070C0"/>
                </a:solidFill>
              </a:rPr>
              <a:t>src</a:t>
            </a:r>
            <a:r>
              <a:rPr lang="en-US" altLang="ko-KR" sz="1200" dirty="0">
                <a:solidFill>
                  <a:srgbClr val="0070C0"/>
                </a:solidFill>
              </a:rPr>
              <a:t> = "ElvisPresley.png"</a:t>
            </a:r>
          </a:p>
          <a:p>
            <a:pPr defTabSz="180000"/>
            <a:r>
              <a:rPr lang="en-US" altLang="ko-KR" sz="1200" dirty="0">
                <a:solidFill>
                  <a:srgbClr val="0070C0"/>
                </a:solidFill>
              </a:rPr>
              <a:t>	}</a:t>
            </a:r>
          </a:p>
          <a:p>
            <a:pPr defTabSz="180000"/>
            <a:r>
              <a:rPr lang="en-US" altLang="ko-KR" sz="1200" dirty="0">
                <a:solidFill>
                  <a:srgbClr val="0070C0"/>
                </a:solidFill>
              </a:rPr>
              <a:t>	function hide() { // &lt;</a:t>
            </a:r>
            <a:r>
              <a:rPr lang="en-US" altLang="ko-KR" sz="1200" dirty="0" err="1">
                <a:solidFill>
                  <a:srgbClr val="0070C0"/>
                </a:solidFill>
              </a:rPr>
              <a:t>img</a:t>
            </a:r>
            <a:r>
              <a:rPr lang="en-US" altLang="ko-KR" sz="1200" dirty="0">
                <a:solidFill>
                  <a:srgbClr val="0070C0"/>
                </a:solidFill>
              </a:rPr>
              <a:t>&gt;</a:t>
            </a:r>
            <a:r>
              <a:rPr lang="ko-KR" altLang="en-US" sz="1200" dirty="0">
                <a:solidFill>
                  <a:srgbClr val="0070C0"/>
                </a:solidFill>
              </a:rPr>
              <a:t>에 이미지 제거</a:t>
            </a:r>
          </a:p>
          <a:p>
            <a:pPr defTabSz="180000"/>
            <a:r>
              <a:rPr lang="en-US" altLang="ko-KR" sz="1200" dirty="0">
                <a:solidFill>
                  <a:srgbClr val="0070C0"/>
                </a:solidFill>
              </a:rPr>
              <a:t>		</a:t>
            </a:r>
            <a:r>
              <a:rPr lang="en-US" altLang="ko-KR" sz="1200" dirty="0" err="1">
                <a:solidFill>
                  <a:srgbClr val="0070C0"/>
                </a:solidFill>
              </a:rPr>
              <a:t>document.getElementById</a:t>
            </a:r>
            <a:r>
              <a:rPr lang="en-US" altLang="ko-KR" sz="1200" dirty="0">
                <a:solidFill>
                  <a:srgbClr val="0070C0"/>
                </a:solidFill>
              </a:rPr>
              <a:t>("fig").</a:t>
            </a:r>
            <a:r>
              <a:rPr lang="en-US" altLang="ko-KR" sz="1200" dirty="0" err="1">
                <a:solidFill>
                  <a:srgbClr val="0070C0"/>
                </a:solidFill>
              </a:rPr>
              <a:t>src</a:t>
            </a:r>
            <a:r>
              <a:rPr lang="en-US" altLang="ko-KR" sz="1200" dirty="0">
                <a:solidFill>
                  <a:srgbClr val="0070C0"/>
                </a:solidFill>
              </a:rPr>
              <a:t>= "";</a:t>
            </a:r>
          </a:p>
          <a:p>
            <a:pPr defTabSz="180000"/>
            <a:r>
              <a:rPr lang="en-US" altLang="ko-KR" sz="1200" dirty="0">
                <a:solidFill>
                  <a:srgbClr val="0070C0"/>
                </a:solidFill>
              </a:rPr>
              <a:t>	}</a:t>
            </a:r>
          </a:p>
          <a:p>
            <a:pPr defTabSz="180000"/>
            <a:r>
              <a:rPr lang="en-US" altLang="ko-KR" sz="1200" b="1" dirty="0">
                <a:solidFill>
                  <a:srgbClr val="0070C0"/>
                </a:solidFill>
              </a:rPr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 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="show()" 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="hide()"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	Elvis Presley&lt;/h3&gt;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id="fig"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=""&gt;</a:t>
            </a:r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He was an American singer and actor. In November</a:t>
            </a:r>
          </a:p>
          <a:p>
            <a:pPr defTabSz="180000"/>
            <a:r>
              <a:rPr lang="en-US" altLang="ko-KR" sz="1200" dirty="0"/>
              <a:t>1956, he made his film debut in &lt;span&gt;Love Me </a:t>
            </a:r>
          </a:p>
          <a:p>
            <a:pPr defTabSz="180000"/>
            <a:r>
              <a:rPr lang="en-US" altLang="ko-KR" sz="1200" dirty="0"/>
              <a:t>Tender&lt;/span&gt;. He is often referred to as </a:t>
            </a:r>
          </a:p>
          <a:p>
            <a:pPr defTabSz="180000"/>
            <a:r>
              <a:rPr lang="en-US" altLang="ko-KR" sz="1200" dirty="0"/>
              <a:t>"&lt;span&gt;the King of Rock and Roll&lt;/span&gt;".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4461490"/>
            <a:ext cx="2844048" cy="232172"/>
          </a:xfrm>
          <a:prstGeom prst="wedgeRoundRectCallout">
            <a:avLst>
              <a:gd name="adj1" fmla="val -47662"/>
              <a:gd name="adj2" fmla="val 1303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텍스트에 마우스를</a:t>
            </a:r>
            <a:r>
              <a:rPr lang="en-US" altLang="ko-KR" sz="1000" dirty="0"/>
              <a:t> </a:t>
            </a:r>
            <a:r>
              <a:rPr lang="ko-KR" altLang="en-US" sz="1000" dirty="0"/>
              <a:t>올리면 </a:t>
            </a:r>
            <a:r>
              <a:rPr lang="en-US" altLang="ko-KR" sz="1000" dirty="0"/>
              <a:t>show() </a:t>
            </a:r>
            <a:r>
              <a:rPr lang="ko-KR" altLang="en-US" sz="1000" dirty="0"/>
              <a:t>함수 호출</a:t>
            </a:r>
            <a:endParaRPr lang="en-US" altLang="ko-KR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2877314"/>
            <a:ext cx="1643107" cy="232172"/>
          </a:xfrm>
          <a:prstGeom prst="wedgeRoundRectCallout">
            <a:avLst>
              <a:gd name="adj1" fmla="val -84891"/>
              <a:gd name="adj2" fmla="val 435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/>
              <a:t>자바스크립트 </a:t>
            </a:r>
            <a:r>
              <a:rPr lang="ko-KR" altLang="en-US" sz="1050" dirty="0"/>
              <a:t>코드 추가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7760" y="4509120"/>
            <a:ext cx="1914456" cy="638473"/>
          </a:xfrm>
          <a:prstGeom prst="wedgeRoundRectCallout">
            <a:avLst>
              <a:gd name="adj1" fmla="val -54073"/>
              <a:gd name="adj2" fmla="val -801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텍스트에 마우스를</a:t>
            </a:r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올리면 </a:t>
            </a:r>
            <a:r>
              <a:rPr lang="ko-KR" altLang="en-US" sz="1050" dirty="0" err="1"/>
              <a:t>엘비스</a:t>
            </a:r>
            <a:r>
              <a:rPr lang="ko-KR" altLang="en-US" sz="1050" dirty="0"/>
              <a:t> 이미지 출력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내리면 없어짐</a:t>
            </a:r>
          </a:p>
        </p:txBody>
      </p:sp>
    </p:spTree>
    <p:extLst>
      <p:ext uri="{BB962C8B-B14F-4D97-AF65-F5344CB8AC3E}">
        <p14:creationId xmlns:p14="http://schemas.microsoft.com/office/powerpoint/2010/main" val="320280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1D2F4-757B-4176-940C-76B20EA9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49F3-B0EA-4F38-BEF5-EFC1AE31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장기 프로젝트 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나만의 홈페이지 만들기 </a:t>
            </a:r>
            <a:endParaRPr lang="en-US" altLang="ko-KR" sz="1400" b="1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매일 당일 배운 인터넷프로그래밍 방법을 토대로 나만의 홈페이지 </a:t>
            </a:r>
            <a:r>
              <a:rPr lang="en-US" altLang="ko-KR" sz="1200" dirty="0"/>
              <a:t>Develop </a:t>
            </a:r>
            <a:r>
              <a:rPr lang="ko-KR" altLang="en-US" sz="1200" dirty="0"/>
              <a:t>및 </a:t>
            </a:r>
            <a:r>
              <a:rPr lang="en-US" altLang="ko-KR" sz="1200" dirty="0"/>
              <a:t>Update </a:t>
            </a:r>
            <a:r>
              <a:rPr lang="ko-KR" altLang="en-US" sz="1200" dirty="0"/>
              <a:t>하기 </a:t>
            </a:r>
            <a:endParaRPr lang="ko-KR" altLang="en-US" sz="1000" b="1" dirty="0">
              <a:highlight>
                <a:srgbClr val="FFFF00"/>
              </a:highlight>
            </a:endParaRPr>
          </a:p>
          <a:p>
            <a:pPr lvl="2"/>
            <a:r>
              <a:rPr lang="ko-KR" altLang="en-US" sz="1200" dirty="0"/>
              <a:t>매일 보고서 작성하여 자정까지 제출 </a:t>
            </a:r>
            <a:endParaRPr lang="en-US" altLang="ko-KR" sz="1200" dirty="0"/>
          </a:p>
          <a:p>
            <a:pPr lvl="2"/>
            <a:r>
              <a:rPr lang="ko-KR" altLang="en-US" sz="1200" dirty="0"/>
              <a:t>지난 주차에서 추가 및 변경된 점 기재</a:t>
            </a:r>
            <a:endParaRPr lang="en-US" altLang="ko-KR" sz="1200" dirty="0"/>
          </a:p>
          <a:p>
            <a:pPr lvl="2"/>
            <a:r>
              <a:rPr lang="ko-KR" altLang="en-US" sz="1200" dirty="0"/>
              <a:t>그 외에는 기존 실습 보고서 작성과 동일  </a:t>
            </a:r>
            <a:endParaRPr lang="en-US" altLang="ko-KR" sz="1200" dirty="0"/>
          </a:p>
          <a:p>
            <a:pPr marL="806450" lvl="2" indent="0">
              <a:buNone/>
            </a:pPr>
            <a:endParaRPr lang="en-US" altLang="ko-KR" sz="1200" dirty="0"/>
          </a:p>
          <a:p>
            <a:r>
              <a:rPr lang="en-US" altLang="ko-KR" sz="1600" b="1" dirty="0"/>
              <a:t>1</a:t>
            </a:r>
            <a:r>
              <a:rPr lang="ko-KR" altLang="en-US" sz="1600" b="1" dirty="0"/>
              <a:t>주차 실습과제 </a:t>
            </a:r>
            <a:endParaRPr lang="en-US" altLang="ko-KR" sz="1600" b="1" dirty="0"/>
          </a:p>
          <a:p>
            <a:pPr lvl="1"/>
            <a:r>
              <a:rPr lang="ko-KR" altLang="en-US" sz="1400" b="1" dirty="0"/>
              <a:t>나만의 홈페이지 컨셉 잡기</a:t>
            </a:r>
            <a:endParaRPr lang="en-US" altLang="ko-KR" sz="1400" b="1" dirty="0"/>
          </a:p>
          <a:p>
            <a:pPr lvl="2"/>
            <a:r>
              <a:rPr lang="ko-KR" altLang="en-US" sz="1200" dirty="0"/>
              <a:t>장기 프로젝트를 위해 향후 만들고 싶은 </a:t>
            </a:r>
            <a:r>
              <a:rPr lang="en-US" altLang="ko-KR" sz="1200" dirty="0"/>
              <a:t>‘</a:t>
            </a:r>
            <a:r>
              <a:rPr lang="ko-KR" altLang="en-US" sz="1200" dirty="0"/>
              <a:t>나만의 홈페이지</a:t>
            </a:r>
            <a:r>
              <a:rPr lang="en-US" altLang="ko-KR" sz="1200" dirty="0"/>
              <a:t>’</a:t>
            </a:r>
            <a:r>
              <a:rPr lang="ko-KR" altLang="en-US" sz="1200" dirty="0"/>
              <a:t>의 컨셉을 </a:t>
            </a:r>
            <a:r>
              <a:rPr lang="ko-KR" altLang="en-US" sz="1200" dirty="0" err="1"/>
              <a:t>생성하시오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만들고 싶은 나만의 홈페이지에서 갖추어야할 기능들을 </a:t>
            </a:r>
            <a:r>
              <a:rPr lang="ko-KR" altLang="en-US" sz="1200" dirty="0" err="1"/>
              <a:t>작성하시오</a:t>
            </a:r>
            <a:r>
              <a:rPr lang="en-US" altLang="ko-KR" sz="1200" dirty="0"/>
              <a:t>. </a:t>
            </a:r>
          </a:p>
          <a:p>
            <a:pPr marL="806450" lvl="2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lvl="1"/>
            <a:r>
              <a:rPr lang="ko-KR" altLang="en-US" sz="1400" b="1" dirty="0"/>
              <a:t>간단한 자기소개 만들기 </a:t>
            </a:r>
            <a:endParaRPr lang="en-US" altLang="ko-KR" sz="1400" b="1" dirty="0"/>
          </a:p>
          <a:p>
            <a:pPr lvl="2"/>
            <a:r>
              <a:rPr lang="en-US" altLang="ko-KR" sz="1200" dirty="0"/>
              <a:t>1</a:t>
            </a:r>
            <a:r>
              <a:rPr lang="ko-KR" altLang="en-US" sz="1200" dirty="0"/>
              <a:t>주차 이론 및 실습 때 배운 내용을 최대한 활용하여 자기소개 홈페이지를 </a:t>
            </a:r>
            <a:r>
              <a:rPr lang="ko-KR" altLang="en-US" sz="1200" dirty="0" err="1"/>
              <a:t>생성하시오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695979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13599</TotalTime>
  <Words>1012</Words>
  <Application>Microsoft Office PowerPoint</Application>
  <PresentationFormat>화면 슬라이드 쇼(4:3)</PresentationFormat>
  <Paragraphs>142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돋움</vt:lpstr>
      <vt:lpstr>맑은 고딕</vt:lpstr>
      <vt:lpstr>-윤고딕140</vt:lpstr>
      <vt:lpstr>Wingdings</vt:lpstr>
      <vt:lpstr>기본 디자인</vt:lpstr>
      <vt:lpstr>1주차 실습과제 (인터넷프로그래밍)</vt:lpstr>
      <vt:lpstr>실습 강좌 소개</vt:lpstr>
      <vt:lpstr>실습 보고서 작성 방법 [1/2]</vt:lpstr>
      <vt:lpstr>실습 보고서 작성 방법 [2/2]</vt:lpstr>
      <vt:lpstr>HTML, CSS, Javascript로 분리된 웹 페이지 만들기</vt:lpstr>
      <vt:lpstr>HTML,CSS,Javascript로 분리된 웹 페이지 만들기</vt:lpstr>
      <vt:lpstr>Javascript 코드로 사용자 인터페이스 처리</vt:lpstr>
      <vt:lpstr>실습 과제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기초 및 실습</dc:title>
  <dc:creator>윤희씨</dc:creator>
  <cp:lastModifiedBy>윤성림</cp:lastModifiedBy>
  <cp:revision>619</cp:revision>
  <dcterms:created xsi:type="dcterms:W3CDTF">2010-03-23T08:25:56Z</dcterms:created>
  <dcterms:modified xsi:type="dcterms:W3CDTF">2022-09-02T04:44:40Z</dcterms:modified>
</cp:coreProperties>
</file>