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424c53fa4e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424c53fa4e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424c53fa4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424c53fa4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424c53fa4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424c53fa4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424c53fa4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424c53fa4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424c53fa4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424c53fa4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424c53fa4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424c53fa4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424c53fa4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424c53fa4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424c53fa4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424c53fa4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424c53fa4e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424c53fa4e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EF62">
            <a:alpha val="10060"/>
          </a:srgbClr>
        </a:solidFill>
      </p:bgPr>
    </p:bg>
    <p:spTree>
      <p:nvGrpSpPr>
        <p:cNvPr id="53" name="Shape 53"/>
        <p:cNvGrpSpPr/>
        <p:nvPr/>
      </p:nvGrpSpPr>
      <p:grpSpPr>
        <a:xfrm>
          <a:off x="0" y="0"/>
          <a:ext cx="0" cy="0"/>
          <a:chOff x="0" y="0"/>
          <a:chExt cx="0" cy="0"/>
        </a:xfrm>
      </p:grpSpPr>
      <p:sp>
        <p:nvSpPr>
          <p:cNvPr id="54" name="Google Shape;54;p13"/>
          <p:cNvSpPr/>
          <p:nvPr/>
        </p:nvSpPr>
        <p:spPr>
          <a:xfrm>
            <a:off x="0" y="0"/>
            <a:ext cx="911100" cy="5143500"/>
          </a:xfrm>
          <a:prstGeom prst="rect">
            <a:avLst/>
          </a:prstGeom>
          <a:solidFill>
            <a:srgbClr val="03EF6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55" name="Google Shape;55;p13"/>
          <p:cNvPicPr preferRelativeResize="0"/>
          <p:nvPr/>
        </p:nvPicPr>
        <p:blipFill>
          <a:blip r:embed="rId3">
            <a:alphaModFix/>
          </a:blip>
          <a:stretch>
            <a:fillRect/>
          </a:stretch>
        </p:blipFill>
        <p:spPr>
          <a:xfrm>
            <a:off x="66600" y="1196375"/>
            <a:ext cx="777900" cy="777900"/>
          </a:xfrm>
          <a:prstGeom prst="rect">
            <a:avLst/>
          </a:prstGeom>
          <a:noFill/>
          <a:ln>
            <a:noFill/>
          </a:ln>
        </p:spPr>
      </p:pic>
      <p:sp>
        <p:nvSpPr>
          <p:cNvPr id="56" name="Google Shape;56;p13"/>
          <p:cNvSpPr txBox="1"/>
          <p:nvPr/>
        </p:nvSpPr>
        <p:spPr>
          <a:xfrm>
            <a:off x="1000350" y="1061363"/>
            <a:ext cx="7143300" cy="104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800">
                <a:solidFill>
                  <a:schemeClr val="dk1"/>
                </a:solidFill>
                <a:latin typeface="Trebuchet MS"/>
                <a:ea typeface="Trebuchet MS"/>
                <a:cs typeface="Trebuchet MS"/>
                <a:sym typeface="Trebuchet MS"/>
              </a:rPr>
              <a:t>Data Analyst Professional Practical Exam</a:t>
            </a:r>
            <a:endParaRPr b="1" sz="28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b="1" lang="en" sz="2800">
                <a:solidFill>
                  <a:schemeClr val="dk1"/>
                </a:solidFill>
                <a:latin typeface="Trebuchet MS"/>
                <a:ea typeface="Trebuchet MS"/>
                <a:cs typeface="Trebuchet MS"/>
                <a:sym typeface="Trebuchet MS"/>
              </a:rPr>
              <a:t>Presentation</a:t>
            </a:r>
            <a:endParaRPr b="1" sz="2800">
              <a:solidFill>
                <a:schemeClr val="dk1"/>
              </a:solidFill>
              <a:latin typeface="Trebuchet MS"/>
              <a:ea typeface="Trebuchet MS"/>
              <a:cs typeface="Trebuchet MS"/>
              <a:sym typeface="Trebuchet MS"/>
            </a:endParaRPr>
          </a:p>
        </p:txBody>
      </p:sp>
      <p:sp>
        <p:nvSpPr>
          <p:cNvPr id="57" name="Google Shape;57;p13"/>
          <p:cNvSpPr txBox="1"/>
          <p:nvPr/>
        </p:nvSpPr>
        <p:spPr>
          <a:xfrm>
            <a:off x="1000350" y="3067600"/>
            <a:ext cx="2406000" cy="4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rebuchet MS"/>
                <a:ea typeface="Trebuchet MS"/>
                <a:cs typeface="Trebuchet MS"/>
                <a:sym typeface="Trebuchet MS"/>
              </a:rPr>
              <a:t>Office Products Sales</a:t>
            </a:r>
            <a:endParaRPr sz="1800">
              <a:solidFill>
                <a:schemeClr val="dk1"/>
              </a:solidFill>
              <a:latin typeface="Trebuchet MS"/>
              <a:ea typeface="Trebuchet MS"/>
              <a:cs typeface="Trebuchet MS"/>
              <a:sym typeface="Trebuchet MS"/>
            </a:endParaRPr>
          </a:p>
        </p:txBody>
      </p:sp>
      <p:cxnSp>
        <p:nvCxnSpPr>
          <p:cNvPr id="58" name="Google Shape;58;p13"/>
          <p:cNvCxnSpPr/>
          <p:nvPr/>
        </p:nvCxnSpPr>
        <p:spPr>
          <a:xfrm>
            <a:off x="1545750" y="3516700"/>
            <a:ext cx="1315200" cy="0"/>
          </a:xfrm>
          <a:prstGeom prst="straightConnector1">
            <a:avLst/>
          </a:prstGeom>
          <a:noFill/>
          <a:ln cap="flat" cmpd="sng" w="38100">
            <a:solidFill>
              <a:srgbClr val="03EF62"/>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EF62">
            <a:alpha val="10060"/>
          </a:srgbClr>
        </a:solidFill>
      </p:bgPr>
    </p:bg>
    <p:spTree>
      <p:nvGrpSpPr>
        <p:cNvPr id="139" name="Shape 139"/>
        <p:cNvGrpSpPr/>
        <p:nvPr/>
      </p:nvGrpSpPr>
      <p:grpSpPr>
        <a:xfrm>
          <a:off x="0" y="0"/>
          <a:ext cx="0" cy="0"/>
          <a:chOff x="0" y="0"/>
          <a:chExt cx="0" cy="0"/>
        </a:xfrm>
      </p:grpSpPr>
      <p:sp>
        <p:nvSpPr>
          <p:cNvPr id="140" name="Google Shape;140;p22"/>
          <p:cNvSpPr/>
          <p:nvPr/>
        </p:nvSpPr>
        <p:spPr>
          <a:xfrm>
            <a:off x="0" y="0"/>
            <a:ext cx="911100" cy="5143500"/>
          </a:xfrm>
          <a:prstGeom prst="rect">
            <a:avLst/>
          </a:prstGeom>
          <a:solidFill>
            <a:srgbClr val="03EF6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41" name="Google Shape;141;p22"/>
          <p:cNvPicPr preferRelativeResize="0"/>
          <p:nvPr/>
        </p:nvPicPr>
        <p:blipFill>
          <a:blip r:embed="rId3">
            <a:alphaModFix/>
          </a:blip>
          <a:stretch>
            <a:fillRect/>
          </a:stretch>
        </p:blipFill>
        <p:spPr>
          <a:xfrm>
            <a:off x="66600" y="277500"/>
            <a:ext cx="777900" cy="777900"/>
          </a:xfrm>
          <a:prstGeom prst="rect">
            <a:avLst/>
          </a:prstGeom>
          <a:noFill/>
          <a:ln>
            <a:noFill/>
          </a:ln>
        </p:spPr>
      </p:pic>
      <p:sp>
        <p:nvSpPr>
          <p:cNvPr id="142" name="Google Shape;142;p22"/>
          <p:cNvSpPr txBox="1"/>
          <p:nvPr/>
        </p:nvSpPr>
        <p:spPr>
          <a:xfrm>
            <a:off x="911100" y="429875"/>
            <a:ext cx="3400500" cy="60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800">
                <a:solidFill>
                  <a:schemeClr val="dk1"/>
                </a:solidFill>
                <a:latin typeface="Trebuchet MS"/>
                <a:ea typeface="Trebuchet MS"/>
                <a:cs typeface="Trebuchet MS"/>
                <a:sym typeface="Trebuchet MS"/>
              </a:rPr>
              <a:t>Recommendations</a:t>
            </a:r>
            <a:endParaRPr b="1" sz="2800">
              <a:solidFill>
                <a:schemeClr val="dk1"/>
              </a:solidFill>
              <a:latin typeface="Trebuchet MS"/>
              <a:ea typeface="Trebuchet MS"/>
              <a:cs typeface="Trebuchet MS"/>
              <a:sym typeface="Trebuchet MS"/>
            </a:endParaRPr>
          </a:p>
        </p:txBody>
      </p:sp>
      <p:sp>
        <p:nvSpPr>
          <p:cNvPr id="143" name="Google Shape;143;p22"/>
          <p:cNvSpPr txBox="1"/>
          <p:nvPr/>
        </p:nvSpPr>
        <p:spPr>
          <a:xfrm>
            <a:off x="1114275" y="976775"/>
            <a:ext cx="7367700" cy="408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Trebuchet MS"/>
                <a:ea typeface="Trebuchet MS"/>
                <a:cs typeface="Trebuchet MS"/>
                <a:sym typeface="Trebuchet MS"/>
              </a:rPr>
              <a:t>To maximize revenue and sales efficiency, the company should implement the following strategies:</a:t>
            </a:r>
            <a:endParaRPr sz="1300">
              <a:solidFill>
                <a:schemeClr val="dk1"/>
              </a:solidFill>
              <a:latin typeface="Trebuchet MS"/>
              <a:ea typeface="Trebuchet MS"/>
              <a:cs typeface="Trebuchet MS"/>
              <a:sym typeface="Trebuchet MS"/>
            </a:endParaRPr>
          </a:p>
          <a:p>
            <a:pPr indent="-298450" lvl="0" marL="457200" rtl="0" algn="l">
              <a:lnSpc>
                <a:spcPct val="115000"/>
              </a:lnSpc>
              <a:spcBef>
                <a:spcPts val="1200"/>
              </a:spcBef>
              <a:spcAft>
                <a:spcPts val="0"/>
              </a:spcAft>
              <a:buClr>
                <a:schemeClr val="dk1"/>
              </a:buClr>
              <a:buSzPts val="1100"/>
              <a:buFont typeface="Trebuchet MS"/>
              <a:buChar char="●"/>
            </a:pPr>
            <a:r>
              <a:rPr b="1" lang="en" sz="1300">
                <a:solidFill>
                  <a:schemeClr val="dk1"/>
                </a:solidFill>
                <a:latin typeface="Trebuchet MS"/>
                <a:ea typeface="Trebuchet MS"/>
                <a:cs typeface="Trebuchet MS"/>
                <a:sym typeface="Trebuchet MS"/>
              </a:rPr>
              <a:t>Prioritize the Most Profitable Sales Method</a:t>
            </a:r>
            <a:r>
              <a:rPr b="1" lang="en" sz="1300">
                <a:solidFill>
                  <a:schemeClr val="dk1"/>
                </a:solidFill>
                <a:latin typeface="Trebuchet MS"/>
                <a:ea typeface="Trebuchet MS"/>
                <a:cs typeface="Trebuchet MS"/>
                <a:sym typeface="Trebuchet MS"/>
              </a:rPr>
              <a:t>:</a:t>
            </a:r>
            <a:endParaRPr b="1" sz="1300">
              <a:solidFill>
                <a:schemeClr val="dk1"/>
              </a:solidFill>
              <a:latin typeface="Trebuchet MS"/>
              <a:ea typeface="Trebuchet MS"/>
              <a:cs typeface="Trebuchet MS"/>
              <a:sym typeface="Trebuchet MS"/>
            </a:endParaRPr>
          </a:p>
          <a:p>
            <a:pPr indent="-298450" lvl="1" marL="914400" rtl="0" algn="l">
              <a:lnSpc>
                <a:spcPct val="115000"/>
              </a:lnSpc>
              <a:spcBef>
                <a:spcPts val="0"/>
              </a:spcBef>
              <a:spcAft>
                <a:spcPts val="0"/>
              </a:spcAft>
              <a:buClr>
                <a:schemeClr val="dk1"/>
              </a:buClr>
              <a:buSzPts val="1100"/>
              <a:buFont typeface="Trebuchet MS"/>
              <a:buChar char="○"/>
            </a:pPr>
            <a:r>
              <a:rPr lang="en" sz="1300">
                <a:solidFill>
                  <a:schemeClr val="dk1"/>
                </a:solidFill>
                <a:latin typeface="Trebuchet MS"/>
                <a:ea typeface="Trebuchet MS"/>
                <a:cs typeface="Trebuchet MS"/>
                <a:sym typeface="Trebuchet MS"/>
              </a:rPr>
              <a:t>Expand the use of Email + Call, as it consistently delivers the highest revenue per customer.</a:t>
            </a:r>
            <a:endParaRPr sz="1300">
              <a:solidFill>
                <a:schemeClr val="dk1"/>
              </a:solidFill>
              <a:latin typeface="Trebuchet MS"/>
              <a:ea typeface="Trebuchet MS"/>
              <a:cs typeface="Trebuchet MS"/>
              <a:sym typeface="Trebuchet MS"/>
            </a:endParaRPr>
          </a:p>
          <a:p>
            <a:pPr indent="-298450" lvl="1" marL="914400" rtl="0" algn="l">
              <a:lnSpc>
                <a:spcPct val="115000"/>
              </a:lnSpc>
              <a:spcBef>
                <a:spcPts val="0"/>
              </a:spcBef>
              <a:spcAft>
                <a:spcPts val="0"/>
              </a:spcAft>
              <a:buClr>
                <a:schemeClr val="dk1"/>
              </a:buClr>
              <a:buSzPts val="1100"/>
              <a:buFont typeface="Trebuchet MS"/>
              <a:buChar char="○"/>
            </a:pPr>
            <a:r>
              <a:rPr lang="en" sz="1300">
                <a:solidFill>
                  <a:schemeClr val="dk1"/>
                </a:solidFill>
                <a:latin typeface="Trebuchet MS"/>
                <a:ea typeface="Trebuchet MS"/>
                <a:cs typeface="Trebuchet MS"/>
                <a:sym typeface="Trebuchet MS"/>
              </a:rPr>
              <a:t>Invest in sales training to refine this method and enhance customer interactions.</a:t>
            </a:r>
            <a:endParaRPr sz="1300">
              <a:solidFill>
                <a:schemeClr val="dk1"/>
              </a:solidFill>
              <a:latin typeface="Trebuchet MS"/>
              <a:ea typeface="Trebuchet MS"/>
              <a:cs typeface="Trebuchet MS"/>
              <a:sym typeface="Trebuchet MS"/>
            </a:endParaRPr>
          </a:p>
          <a:p>
            <a:pPr indent="-298450" lvl="0" marL="457200" rtl="0" algn="l">
              <a:lnSpc>
                <a:spcPct val="115000"/>
              </a:lnSpc>
              <a:spcBef>
                <a:spcPts val="0"/>
              </a:spcBef>
              <a:spcAft>
                <a:spcPts val="0"/>
              </a:spcAft>
              <a:buClr>
                <a:schemeClr val="dk1"/>
              </a:buClr>
              <a:buSzPts val="1100"/>
              <a:buFont typeface="Trebuchet MS"/>
              <a:buChar char="●"/>
            </a:pPr>
            <a:r>
              <a:rPr b="1" lang="en" sz="1300">
                <a:solidFill>
                  <a:schemeClr val="dk1"/>
                </a:solidFill>
                <a:latin typeface="Trebuchet MS"/>
                <a:ea typeface="Trebuchet MS"/>
                <a:cs typeface="Trebuchet MS"/>
                <a:sym typeface="Trebuchet MS"/>
              </a:rPr>
              <a:t>Enhance Email-Only Sales Performance:</a:t>
            </a:r>
            <a:endParaRPr b="1" sz="1300">
              <a:solidFill>
                <a:schemeClr val="dk1"/>
              </a:solidFill>
              <a:latin typeface="Trebuchet MS"/>
              <a:ea typeface="Trebuchet MS"/>
              <a:cs typeface="Trebuchet MS"/>
              <a:sym typeface="Trebuchet MS"/>
            </a:endParaRPr>
          </a:p>
          <a:p>
            <a:pPr indent="-298450" lvl="1" marL="914400" rtl="0" algn="l">
              <a:lnSpc>
                <a:spcPct val="115000"/>
              </a:lnSpc>
              <a:spcBef>
                <a:spcPts val="0"/>
              </a:spcBef>
              <a:spcAft>
                <a:spcPts val="0"/>
              </a:spcAft>
              <a:buClr>
                <a:schemeClr val="dk1"/>
              </a:buClr>
              <a:buSzPts val="1100"/>
              <a:buFont typeface="Trebuchet MS"/>
              <a:buChar char="○"/>
            </a:pPr>
            <a:r>
              <a:rPr lang="en" sz="1300">
                <a:solidFill>
                  <a:schemeClr val="dk1"/>
                </a:solidFill>
                <a:latin typeface="Trebuchet MS"/>
                <a:ea typeface="Trebuchet MS"/>
                <a:cs typeface="Trebuchet MS"/>
                <a:sym typeface="Trebuchet MS"/>
              </a:rPr>
              <a:t>Test pricing or bundling strategies to increase revenue per transaction.</a:t>
            </a:r>
            <a:endParaRPr sz="1300">
              <a:solidFill>
                <a:schemeClr val="dk1"/>
              </a:solidFill>
              <a:latin typeface="Trebuchet MS"/>
              <a:ea typeface="Trebuchet MS"/>
              <a:cs typeface="Trebuchet MS"/>
              <a:sym typeface="Trebuchet MS"/>
            </a:endParaRPr>
          </a:p>
          <a:p>
            <a:pPr indent="-298450" lvl="1" marL="914400" rtl="0" algn="l">
              <a:lnSpc>
                <a:spcPct val="115000"/>
              </a:lnSpc>
              <a:spcBef>
                <a:spcPts val="0"/>
              </a:spcBef>
              <a:spcAft>
                <a:spcPts val="0"/>
              </a:spcAft>
              <a:buClr>
                <a:schemeClr val="dk1"/>
              </a:buClr>
              <a:buSzPts val="1100"/>
              <a:buFont typeface="Trebuchet MS"/>
              <a:buChar char="○"/>
            </a:pPr>
            <a:r>
              <a:rPr lang="en" sz="1300">
                <a:solidFill>
                  <a:schemeClr val="dk1"/>
                </a:solidFill>
                <a:latin typeface="Trebuchet MS"/>
                <a:ea typeface="Trebuchet MS"/>
                <a:cs typeface="Trebuchet MS"/>
                <a:sym typeface="Trebuchet MS"/>
              </a:rPr>
              <a:t>Segment customers and personalize offers to drive higher-value sales.</a:t>
            </a:r>
            <a:endParaRPr sz="1300">
              <a:solidFill>
                <a:schemeClr val="dk1"/>
              </a:solidFill>
              <a:latin typeface="Trebuchet MS"/>
              <a:ea typeface="Trebuchet MS"/>
              <a:cs typeface="Trebuchet MS"/>
              <a:sym typeface="Trebuchet MS"/>
            </a:endParaRPr>
          </a:p>
          <a:p>
            <a:pPr indent="-298450" lvl="0" marL="457200" rtl="0" algn="l">
              <a:lnSpc>
                <a:spcPct val="115000"/>
              </a:lnSpc>
              <a:spcBef>
                <a:spcPts val="0"/>
              </a:spcBef>
              <a:spcAft>
                <a:spcPts val="0"/>
              </a:spcAft>
              <a:buClr>
                <a:schemeClr val="dk1"/>
              </a:buClr>
              <a:buSzPts val="1100"/>
              <a:buFont typeface="Trebuchet MS"/>
              <a:buChar char="●"/>
            </a:pPr>
            <a:r>
              <a:rPr b="1" lang="en" sz="1300">
                <a:solidFill>
                  <a:schemeClr val="dk1"/>
                </a:solidFill>
                <a:latin typeface="Trebuchet MS"/>
                <a:ea typeface="Trebuchet MS"/>
                <a:cs typeface="Trebuchet MS"/>
                <a:sym typeface="Trebuchet MS"/>
              </a:rPr>
              <a:t>Optimize Call-Based Sales:</a:t>
            </a:r>
            <a:endParaRPr b="1" sz="1300">
              <a:solidFill>
                <a:schemeClr val="dk1"/>
              </a:solidFill>
              <a:latin typeface="Trebuchet MS"/>
              <a:ea typeface="Trebuchet MS"/>
              <a:cs typeface="Trebuchet MS"/>
              <a:sym typeface="Trebuchet MS"/>
            </a:endParaRPr>
          </a:p>
          <a:p>
            <a:pPr indent="-298450" lvl="1" marL="914400" rtl="0" algn="l">
              <a:lnSpc>
                <a:spcPct val="115000"/>
              </a:lnSpc>
              <a:spcBef>
                <a:spcPts val="0"/>
              </a:spcBef>
              <a:spcAft>
                <a:spcPts val="0"/>
              </a:spcAft>
              <a:buClr>
                <a:schemeClr val="dk1"/>
              </a:buClr>
              <a:buSzPts val="1100"/>
              <a:buFont typeface="Trebuchet MS"/>
              <a:buChar char="○"/>
            </a:pPr>
            <a:r>
              <a:rPr lang="en" sz="1300">
                <a:solidFill>
                  <a:schemeClr val="dk1"/>
                </a:solidFill>
                <a:latin typeface="Trebuchet MS"/>
                <a:ea typeface="Trebuchet MS"/>
                <a:cs typeface="Trebuchet MS"/>
                <a:sym typeface="Trebuchet MS"/>
              </a:rPr>
              <a:t>Identify high-value leads and prioritize outreach to improve efficiency.</a:t>
            </a:r>
            <a:endParaRPr sz="1300">
              <a:solidFill>
                <a:schemeClr val="dk1"/>
              </a:solidFill>
              <a:latin typeface="Trebuchet MS"/>
              <a:ea typeface="Trebuchet MS"/>
              <a:cs typeface="Trebuchet MS"/>
              <a:sym typeface="Trebuchet MS"/>
            </a:endParaRPr>
          </a:p>
          <a:p>
            <a:pPr indent="-298450" lvl="1" marL="914400" rtl="0" algn="l">
              <a:lnSpc>
                <a:spcPct val="115000"/>
              </a:lnSpc>
              <a:spcBef>
                <a:spcPts val="0"/>
              </a:spcBef>
              <a:spcAft>
                <a:spcPts val="0"/>
              </a:spcAft>
              <a:buClr>
                <a:schemeClr val="dk1"/>
              </a:buClr>
              <a:buSzPts val="1100"/>
              <a:buFont typeface="Trebuchet MS"/>
              <a:buChar char="○"/>
            </a:pPr>
            <a:r>
              <a:rPr lang="en" sz="1300">
                <a:solidFill>
                  <a:schemeClr val="dk1"/>
                </a:solidFill>
                <a:latin typeface="Trebuchet MS"/>
                <a:ea typeface="Trebuchet MS"/>
                <a:cs typeface="Trebuchet MS"/>
                <a:sym typeface="Trebuchet MS"/>
              </a:rPr>
              <a:t>Introduce automated follow-ups to enhance conversion rates.</a:t>
            </a:r>
            <a:endParaRPr sz="1300">
              <a:solidFill>
                <a:schemeClr val="dk1"/>
              </a:solidFill>
              <a:latin typeface="Trebuchet MS"/>
              <a:ea typeface="Trebuchet MS"/>
              <a:cs typeface="Trebuchet MS"/>
              <a:sym typeface="Trebuchet MS"/>
            </a:endParaRPr>
          </a:p>
          <a:p>
            <a:pPr indent="-298450" lvl="0" marL="457200" rtl="0" algn="l">
              <a:lnSpc>
                <a:spcPct val="115000"/>
              </a:lnSpc>
              <a:spcBef>
                <a:spcPts val="0"/>
              </a:spcBef>
              <a:spcAft>
                <a:spcPts val="0"/>
              </a:spcAft>
              <a:buClr>
                <a:schemeClr val="dk1"/>
              </a:buClr>
              <a:buSzPts val="1100"/>
              <a:buFont typeface="Trebuchet MS"/>
              <a:buChar char="●"/>
            </a:pPr>
            <a:r>
              <a:rPr b="1" lang="en" sz="1300">
                <a:solidFill>
                  <a:schemeClr val="dk1"/>
                </a:solidFill>
                <a:latin typeface="Trebuchet MS"/>
                <a:ea typeface="Trebuchet MS"/>
                <a:cs typeface="Trebuchet MS"/>
                <a:sym typeface="Trebuchet MS"/>
              </a:rPr>
              <a:t>Leverage Data for Continuous Improvement:</a:t>
            </a:r>
            <a:endParaRPr b="1" sz="1300">
              <a:solidFill>
                <a:schemeClr val="dk1"/>
              </a:solidFill>
              <a:latin typeface="Trebuchet MS"/>
              <a:ea typeface="Trebuchet MS"/>
              <a:cs typeface="Trebuchet MS"/>
              <a:sym typeface="Trebuchet MS"/>
            </a:endParaRPr>
          </a:p>
          <a:p>
            <a:pPr indent="-298450" lvl="1" marL="914400" rtl="0" algn="l">
              <a:lnSpc>
                <a:spcPct val="115000"/>
              </a:lnSpc>
              <a:spcBef>
                <a:spcPts val="0"/>
              </a:spcBef>
              <a:spcAft>
                <a:spcPts val="0"/>
              </a:spcAft>
              <a:buClr>
                <a:schemeClr val="dk1"/>
              </a:buClr>
              <a:buSzPts val="1100"/>
              <a:buFont typeface="Trebuchet MS"/>
              <a:buChar char="○"/>
            </a:pPr>
            <a:r>
              <a:rPr lang="en" sz="1300">
                <a:solidFill>
                  <a:schemeClr val="dk1"/>
                </a:solidFill>
                <a:latin typeface="Trebuchet MS"/>
                <a:ea typeface="Trebuchet MS"/>
                <a:cs typeface="Trebuchet MS"/>
                <a:sym typeface="Trebuchet MS"/>
              </a:rPr>
              <a:t>Monitor Revenue per Customer per Sales Method to adjust strategies dynamically.</a:t>
            </a:r>
            <a:endParaRPr sz="1300">
              <a:solidFill>
                <a:schemeClr val="dk1"/>
              </a:solidFill>
              <a:latin typeface="Trebuchet MS"/>
              <a:ea typeface="Trebuchet MS"/>
              <a:cs typeface="Trebuchet MS"/>
              <a:sym typeface="Trebuchet MS"/>
            </a:endParaRPr>
          </a:p>
          <a:p>
            <a:pPr indent="-298450" lvl="1" marL="914400" rtl="0" algn="l">
              <a:lnSpc>
                <a:spcPct val="115000"/>
              </a:lnSpc>
              <a:spcBef>
                <a:spcPts val="0"/>
              </a:spcBef>
              <a:spcAft>
                <a:spcPts val="0"/>
              </a:spcAft>
              <a:buClr>
                <a:schemeClr val="dk1"/>
              </a:buClr>
              <a:buSzPts val="1100"/>
              <a:buFont typeface="Trebuchet MS"/>
              <a:buChar char="○"/>
            </a:pPr>
            <a:r>
              <a:rPr lang="en" sz="1300">
                <a:solidFill>
                  <a:schemeClr val="dk1"/>
                </a:solidFill>
                <a:latin typeface="Trebuchet MS"/>
                <a:ea typeface="Trebuchet MS"/>
                <a:cs typeface="Trebuchet MS"/>
                <a:sym typeface="Trebuchet MS"/>
              </a:rPr>
              <a:t>A/B test sales strategies to determine the most effective approaches.</a:t>
            </a:r>
            <a:endParaRPr sz="1300">
              <a:solidFill>
                <a:schemeClr val="dk1"/>
              </a:solidFill>
              <a:latin typeface="Trebuchet MS"/>
              <a:ea typeface="Trebuchet MS"/>
              <a:cs typeface="Trebuchet MS"/>
              <a:sym typeface="Trebuchet MS"/>
            </a:endParaRPr>
          </a:p>
          <a:p>
            <a:pPr indent="-298450" lvl="1" marL="914400" rtl="0" algn="l">
              <a:lnSpc>
                <a:spcPct val="115000"/>
              </a:lnSpc>
              <a:spcBef>
                <a:spcPts val="0"/>
              </a:spcBef>
              <a:spcAft>
                <a:spcPts val="0"/>
              </a:spcAft>
              <a:buClr>
                <a:schemeClr val="dk1"/>
              </a:buClr>
              <a:buSzPts val="1100"/>
              <a:buFont typeface="Trebuchet MS"/>
              <a:buChar char="○"/>
            </a:pPr>
            <a:r>
              <a:rPr lang="en" sz="1300">
                <a:solidFill>
                  <a:schemeClr val="dk1"/>
                </a:solidFill>
                <a:latin typeface="Trebuchet MS"/>
                <a:ea typeface="Trebuchet MS"/>
                <a:cs typeface="Trebuchet MS"/>
                <a:sym typeface="Trebuchet MS"/>
              </a:rPr>
              <a:t>Encourage website engagement as data suggests site visitors tend to spend more.</a:t>
            </a:r>
            <a:endParaRPr sz="1300">
              <a:solidFill>
                <a:schemeClr val="dk1"/>
              </a:solidFill>
              <a:latin typeface="Trebuchet MS"/>
              <a:ea typeface="Trebuchet MS"/>
              <a:cs typeface="Trebuchet MS"/>
              <a:sym typeface="Trebuchet MS"/>
            </a:endParaRPr>
          </a:p>
          <a:p>
            <a:pPr indent="0" lvl="0" marL="0" rtl="0" algn="l">
              <a:spcBef>
                <a:spcPts val="1200"/>
              </a:spcBef>
              <a:spcAft>
                <a:spcPts val="0"/>
              </a:spcAft>
              <a:buNone/>
            </a:pPr>
            <a:r>
              <a:t/>
            </a:r>
            <a:endParaRPr sz="1300">
              <a:solidFill>
                <a:schemeClr val="dk1"/>
              </a:solidFill>
              <a:latin typeface="Trebuchet MS"/>
              <a:ea typeface="Trebuchet MS"/>
              <a:cs typeface="Trebuchet MS"/>
              <a:sym typeface="Trebuchet MS"/>
            </a:endParaRPr>
          </a:p>
          <a:p>
            <a:pPr indent="0" lvl="0" marL="0" rtl="0" algn="l">
              <a:lnSpc>
                <a:spcPct val="115000"/>
              </a:lnSpc>
              <a:spcBef>
                <a:spcPts val="1200"/>
              </a:spcBef>
              <a:spcAft>
                <a:spcPts val="0"/>
              </a:spcAft>
              <a:buNone/>
            </a:pPr>
            <a:r>
              <a:t/>
            </a:r>
            <a:endParaRPr sz="13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EF62">
            <a:alpha val="10060"/>
          </a:srgbClr>
        </a:solidFill>
      </p:bgPr>
    </p:bg>
    <p:spTree>
      <p:nvGrpSpPr>
        <p:cNvPr id="62" name="Shape 62"/>
        <p:cNvGrpSpPr/>
        <p:nvPr/>
      </p:nvGrpSpPr>
      <p:grpSpPr>
        <a:xfrm>
          <a:off x="0" y="0"/>
          <a:ext cx="0" cy="0"/>
          <a:chOff x="0" y="0"/>
          <a:chExt cx="0" cy="0"/>
        </a:xfrm>
      </p:grpSpPr>
      <p:sp>
        <p:nvSpPr>
          <p:cNvPr id="63" name="Google Shape;63;p14"/>
          <p:cNvSpPr/>
          <p:nvPr/>
        </p:nvSpPr>
        <p:spPr>
          <a:xfrm>
            <a:off x="0" y="0"/>
            <a:ext cx="911100" cy="5143500"/>
          </a:xfrm>
          <a:prstGeom prst="rect">
            <a:avLst/>
          </a:prstGeom>
          <a:solidFill>
            <a:srgbClr val="03EF6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64" name="Google Shape;64;p14"/>
          <p:cNvPicPr preferRelativeResize="0"/>
          <p:nvPr/>
        </p:nvPicPr>
        <p:blipFill>
          <a:blip r:embed="rId3">
            <a:alphaModFix/>
          </a:blip>
          <a:stretch>
            <a:fillRect/>
          </a:stretch>
        </p:blipFill>
        <p:spPr>
          <a:xfrm>
            <a:off x="66600" y="277500"/>
            <a:ext cx="777900" cy="777900"/>
          </a:xfrm>
          <a:prstGeom prst="rect">
            <a:avLst/>
          </a:prstGeom>
          <a:noFill/>
          <a:ln>
            <a:noFill/>
          </a:ln>
        </p:spPr>
      </p:pic>
      <p:sp>
        <p:nvSpPr>
          <p:cNvPr id="65" name="Google Shape;65;p14"/>
          <p:cNvSpPr txBox="1"/>
          <p:nvPr/>
        </p:nvSpPr>
        <p:spPr>
          <a:xfrm>
            <a:off x="957750" y="346700"/>
            <a:ext cx="2652000" cy="60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800">
                <a:solidFill>
                  <a:schemeClr val="dk1"/>
                </a:solidFill>
                <a:latin typeface="Trebuchet MS"/>
                <a:ea typeface="Trebuchet MS"/>
                <a:cs typeface="Trebuchet MS"/>
                <a:sym typeface="Trebuchet MS"/>
              </a:rPr>
              <a:t>Business Goals</a:t>
            </a:r>
            <a:endParaRPr b="1" sz="2800">
              <a:solidFill>
                <a:schemeClr val="dk1"/>
              </a:solidFill>
              <a:latin typeface="Trebuchet MS"/>
              <a:ea typeface="Trebuchet MS"/>
              <a:cs typeface="Trebuchet MS"/>
              <a:sym typeface="Trebuchet MS"/>
            </a:endParaRPr>
          </a:p>
        </p:txBody>
      </p:sp>
      <p:sp>
        <p:nvSpPr>
          <p:cNvPr id="66" name="Google Shape;66;p14"/>
          <p:cNvSpPr txBox="1"/>
          <p:nvPr/>
        </p:nvSpPr>
        <p:spPr>
          <a:xfrm>
            <a:off x="957750" y="1139475"/>
            <a:ext cx="7228500" cy="36573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1200"/>
              </a:spcBef>
              <a:spcAft>
                <a:spcPts val="0"/>
              </a:spcAft>
              <a:buClr>
                <a:schemeClr val="dk1"/>
              </a:buClr>
              <a:buSzPts val="1300"/>
              <a:buFont typeface="Trebuchet MS"/>
              <a:buChar char="●"/>
            </a:pPr>
            <a:r>
              <a:rPr lang="en" sz="1500">
                <a:solidFill>
                  <a:schemeClr val="dk1"/>
                </a:solidFill>
                <a:latin typeface="Trebuchet MS"/>
                <a:ea typeface="Trebuchet MS"/>
                <a:cs typeface="Trebuchet MS"/>
                <a:sym typeface="Trebuchet MS"/>
              </a:rPr>
              <a:t>The objective is to determine the most effective sales method to maximize revenue and improve sales strategies for office products. By analyzing sales data, we aim to optimize decision-making and enhance profitability.</a:t>
            </a:r>
            <a:br>
              <a:rPr lang="en" sz="1500">
                <a:solidFill>
                  <a:schemeClr val="dk1"/>
                </a:solidFill>
                <a:latin typeface="Trebuchet MS"/>
                <a:ea typeface="Trebuchet MS"/>
                <a:cs typeface="Trebuchet MS"/>
                <a:sym typeface="Trebuchet MS"/>
              </a:rPr>
            </a:br>
            <a:endParaRPr sz="1500">
              <a:solidFill>
                <a:schemeClr val="dk1"/>
              </a:solidFill>
              <a:latin typeface="Trebuchet MS"/>
              <a:ea typeface="Trebuchet MS"/>
              <a:cs typeface="Trebuchet MS"/>
              <a:sym typeface="Trebuchet MS"/>
            </a:endParaRPr>
          </a:p>
          <a:p>
            <a:pPr indent="-311150" lvl="0" marL="457200" rtl="0" algn="l">
              <a:lnSpc>
                <a:spcPct val="100000"/>
              </a:lnSpc>
              <a:spcBef>
                <a:spcPts val="0"/>
              </a:spcBef>
              <a:spcAft>
                <a:spcPts val="0"/>
              </a:spcAft>
              <a:buClr>
                <a:schemeClr val="dk1"/>
              </a:buClr>
              <a:buSzPts val="1300"/>
              <a:buFont typeface="Trebuchet MS"/>
              <a:buChar char="●"/>
            </a:pPr>
            <a:r>
              <a:rPr lang="en" sz="1500">
                <a:solidFill>
                  <a:schemeClr val="dk1"/>
                </a:solidFill>
                <a:latin typeface="Trebuchet MS"/>
                <a:ea typeface="Trebuchet MS"/>
                <a:cs typeface="Trebuchet MS"/>
                <a:sym typeface="Trebuchet MS"/>
              </a:rPr>
              <a:t>To achieve this, we seek to explore the following key areas:</a:t>
            </a:r>
            <a:br>
              <a:rPr lang="en" sz="1500">
                <a:solidFill>
                  <a:schemeClr val="dk1"/>
                </a:solidFill>
                <a:latin typeface="Trebuchet MS"/>
                <a:ea typeface="Trebuchet MS"/>
                <a:cs typeface="Trebuchet MS"/>
                <a:sym typeface="Trebuchet MS"/>
              </a:rPr>
            </a:br>
            <a:endParaRPr sz="1500">
              <a:solidFill>
                <a:schemeClr val="dk1"/>
              </a:solidFill>
              <a:latin typeface="Trebuchet MS"/>
              <a:ea typeface="Trebuchet MS"/>
              <a:cs typeface="Trebuchet MS"/>
              <a:sym typeface="Trebuchet MS"/>
            </a:endParaRPr>
          </a:p>
          <a:p>
            <a:pPr indent="-311150" lvl="1" marL="914400" rtl="0" algn="l">
              <a:lnSpc>
                <a:spcPct val="100000"/>
              </a:lnSpc>
              <a:spcBef>
                <a:spcPts val="0"/>
              </a:spcBef>
              <a:spcAft>
                <a:spcPts val="0"/>
              </a:spcAft>
              <a:buClr>
                <a:schemeClr val="dk1"/>
              </a:buClr>
              <a:buSzPts val="1300"/>
              <a:buFont typeface="Trebuchet MS"/>
              <a:buChar char="○"/>
            </a:pPr>
            <a:r>
              <a:rPr lang="en" sz="1500">
                <a:solidFill>
                  <a:schemeClr val="dk1"/>
                </a:solidFill>
                <a:latin typeface="Trebuchet MS"/>
                <a:ea typeface="Trebuchet MS"/>
                <a:cs typeface="Trebuchet MS"/>
                <a:sym typeface="Trebuchet MS"/>
              </a:rPr>
              <a:t>Number of customers using each sales method</a:t>
            </a:r>
            <a:br>
              <a:rPr lang="en" sz="1500">
                <a:solidFill>
                  <a:schemeClr val="dk1"/>
                </a:solidFill>
                <a:latin typeface="Trebuchet MS"/>
                <a:ea typeface="Trebuchet MS"/>
                <a:cs typeface="Trebuchet MS"/>
                <a:sym typeface="Trebuchet MS"/>
              </a:rPr>
            </a:br>
            <a:endParaRPr sz="1500">
              <a:solidFill>
                <a:schemeClr val="dk1"/>
              </a:solidFill>
              <a:latin typeface="Trebuchet MS"/>
              <a:ea typeface="Trebuchet MS"/>
              <a:cs typeface="Trebuchet MS"/>
              <a:sym typeface="Trebuchet MS"/>
            </a:endParaRPr>
          </a:p>
          <a:p>
            <a:pPr indent="-311150" lvl="1" marL="914400" rtl="0" algn="l">
              <a:lnSpc>
                <a:spcPct val="100000"/>
              </a:lnSpc>
              <a:spcBef>
                <a:spcPts val="0"/>
              </a:spcBef>
              <a:spcAft>
                <a:spcPts val="0"/>
              </a:spcAft>
              <a:buClr>
                <a:schemeClr val="dk1"/>
              </a:buClr>
              <a:buSzPts val="1300"/>
              <a:buFont typeface="Trebuchet MS"/>
              <a:buChar char="○"/>
            </a:pPr>
            <a:r>
              <a:rPr lang="en" sz="1500">
                <a:solidFill>
                  <a:schemeClr val="dk1"/>
                </a:solidFill>
                <a:latin typeface="Trebuchet MS"/>
                <a:ea typeface="Trebuchet MS"/>
                <a:cs typeface="Trebuchet MS"/>
                <a:sym typeface="Trebuchet MS"/>
              </a:rPr>
              <a:t>Overall revenue distribution and trends</a:t>
            </a:r>
            <a:br>
              <a:rPr lang="en" sz="1500">
                <a:solidFill>
                  <a:schemeClr val="dk1"/>
                </a:solidFill>
                <a:latin typeface="Trebuchet MS"/>
                <a:ea typeface="Trebuchet MS"/>
                <a:cs typeface="Trebuchet MS"/>
                <a:sym typeface="Trebuchet MS"/>
              </a:rPr>
            </a:br>
            <a:endParaRPr sz="1500">
              <a:solidFill>
                <a:schemeClr val="dk1"/>
              </a:solidFill>
              <a:latin typeface="Trebuchet MS"/>
              <a:ea typeface="Trebuchet MS"/>
              <a:cs typeface="Trebuchet MS"/>
              <a:sym typeface="Trebuchet MS"/>
            </a:endParaRPr>
          </a:p>
          <a:p>
            <a:pPr indent="-311150" lvl="1" marL="914400" rtl="0" algn="l">
              <a:lnSpc>
                <a:spcPct val="100000"/>
              </a:lnSpc>
              <a:spcBef>
                <a:spcPts val="0"/>
              </a:spcBef>
              <a:spcAft>
                <a:spcPts val="0"/>
              </a:spcAft>
              <a:buClr>
                <a:schemeClr val="dk1"/>
              </a:buClr>
              <a:buSzPts val="1300"/>
              <a:buFont typeface="Trebuchet MS"/>
              <a:buChar char="○"/>
            </a:pPr>
            <a:r>
              <a:rPr lang="en" sz="1500">
                <a:solidFill>
                  <a:schemeClr val="dk1"/>
                </a:solidFill>
                <a:latin typeface="Trebuchet MS"/>
                <a:ea typeface="Trebuchet MS"/>
                <a:cs typeface="Trebuchet MS"/>
                <a:sym typeface="Trebuchet MS"/>
              </a:rPr>
              <a:t>Revenue variations across different sales methods</a:t>
            </a:r>
            <a:br>
              <a:rPr lang="en" sz="1500">
                <a:solidFill>
                  <a:schemeClr val="dk1"/>
                </a:solidFill>
                <a:latin typeface="Trebuchet MS"/>
                <a:ea typeface="Trebuchet MS"/>
                <a:cs typeface="Trebuchet MS"/>
                <a:sym typeface="Trebuchet MS"/>
              </a:rPr>
            </a:br>
            <a:endParaRPr sz="1500">
              <a:solidFill>
                <a:schemeClr val="dk1"/>
              </a:solidFill>
              <a:latin typeface="Trebuchet MS"/>
              <a:ea typeface="Trebuchet MS"/>
              <a:cs typeface="Trebuchet MS"/>
              <a:sym typeface="Trebuchet MS"/>
            </a:endParaRPr>
          </a:p>
          <a:p>
            <a:pPr indent="-311150" lvl="1" marL="914400" rtl="0" algn="l">
              <a:lnSpc>
                <a:spcPct val="100000"/>
              </a:lnSpc>
              <a:spcBef>
                <a:spcPts val="0"/>
              </a:spcBef>
              <a:spcAft>
                <a:spcPts val="0"/>
              </a:spcAft>
              <a:buClr>
                <a:schemeClr val="dk1"/>
              </a:buClr>
              <a:buSzPts val="1300"/>
              <a:buFont typeface="Trebuchet MS"/>
              <a:buChar char="○"/>
            </a:pPr>
            <a:r>
              <a:rPr lang="en" sz="1500">
                <a:solidFill>
                  <a:schemeClr val="dk1"/>
                </a:solidFill>
                <a:latin typeface="Trebuchet MS"/>
                <a:ea typeface="Trebuchet MS"/>
                <a:cs typeface="Trebuchet MS"/>
                <a:sym typeface="Trebuchet MS"/>
              </a:rPr>
              <a:t>Revenue patterns and fluctuations over time</a:t>
            </a:r>
            <a:br>
              <a:rPr lang="en" sz="1500">
                <a:solidFill>
                  <a:schemeClr val="dk1"/>
                </a:solidFill>
                <a:latin typeface="Trebuchet MS"/>
                <a:ea typeface="Trebuchet MS"/>
                <a:cs typeface="Trebuchet MS"/>
                <a:sym typeface="Trebuchet MS"/>
              </a:rPr>
            </a:br>
            <a:endParaRPr sz="1500">
              <a:solidFill>
                <a:schemeClr val="dk1"/>
              </a:solidFill>
              <a:latin typeface="Trebuchet MS"/>
              <a:ea typeface="Trebuchet MS"/>
              <a:cs typeface="Trebuchet MS"/>
              <a:sym typeface="Trebuchet MS"/>
            </a:endParaRPr>
          </a:p>
          <a:p>
            <a:pPr indent="-311150" lvl="1" marL="914400" rtl="0" algn="l">
              <a:lnSpc>
                <a:spcPct val="100000"/>
              </a:lnSpc>
              <a:spcBef>
                <a:spcPts val="0"/>
              </a:spcBef>
              <a:spcAft>
                <a:spcPts val="0"/>
              </a:spcAft>
              <a:buClr>
                <a:schemeClr val="dk1"/>
              </a:buClr>
              <a:buSzPts val="1300"/>
              <a:buFont typeface="Trebuchet MS"/>
              <a:buChar char="○"/>
            </a:pPr>
            <a:r>
              <a:rPr lang="en" sz="1500">
                <a:solidFill>
                  <a:schemeClr val="dk1"/>
                </a:solidFill>
                <a:latin typeface="Trebuchet MS"/>
                <a:ea typeface="Trebuchet MS"/>
                <a:cs typeface="Trebuchet MS"/>
                <a:sym typeface="Trebuchet MS"/>
              </a:rPr>
              <a:t>The most effective sales approach for future optimization</a:t>
            </a:r>
            <a:br>
              <a:rPr lang="en" sz="1500">
                <a:solidFill>
                  <a:schemeClr val="dk1"/>
                </a:solidFill>
                <a:latin typeface="Trebuchet MS"/>
                <a:ea typeface="Trebuchet MS"/>
                <a:cs typeface="Trebuchet MS"/>
                <a:sym typeface="Trebuchet MS"/>
              </a:rPr>
            </a:br>
            <a:endParaRPr sz="1500">
              <a:solidFill>
                <a:schemeClr val="dk1"/>
              </a:solidFill>
              <a:latin typeface="Trebuchet MS"/>
              <a:ea typeface="Trebuchet MS"/>
              <a:cs typeface="Trebuchet MS"/>
              <a:sym typeface="Trebuchet MS"/>
            </a:endParaRPr>
          </a:p>
          <a:p>
            <a:pPr indent="0" lvl="0" marL="0" rtl="0" algn="l">
              <a:lnSpc>
                <a:spcPct val="100000"/>
              </a:lnSpc>
              <a:spcBef>
                <a:spcPts val="1200"/>
              </a:spcBef>
              <a:spcAft>
                <a:spcPts val="0"/>
              </a:spcAft>
              <a:buNone/>
            </a:pPr>
            <a:r>
              <a:t/>
            </a:r>
            <a:endParaRPr sz="15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EF62">
            <a:alpha val="10060"/>
          </a:srgbClr>
        </a:solidFill>
      </p:bgPr>
    </p:bg>
    <p:spTree>
      <p:nvGrpSpPr>
        <p:cNvPr id="70" name="Shape 70"/>
        <p:cNvGrpSpPr/>
        <p:nvPr/>
      </p:nvGrpSpPr>
      <p:grpSpPr>
        <a:xfrm>
          <a:off x="0" y="0"/>
          <a:ext cx="0" cy="0"/>
          <a:chOff x="0" y="0"/>
          <a:chExt cx="0" cy="0"/>
        </a:xfrm>
      </p:grpSpPr>
      <p:sp>
        <p:nvSpPr>
          <p:cNvPr id="71" name="Google Shape;71;p15"/>
          <p:cNvSpPr/>
          <p:nvPr/>
        </p:nvSpPr>
        <p:spPr>
          <a:xfrm>
            <a:off x="0" y="0"/>
            <a:ext cx="911100" cy="5143500"/>
          </a:xfrm>
          <a:prstGeom prst="rect">
            <a:avLst/>
          </a:prstGeom>
          <a:solidFill>
            <a:srgbClr val="03EF6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72" name="Google Shape;72;p15"/>
          <p:cNvPicPr preferRelativeResize="0"/>
          <p:nvPr/>
        </p:nvPicPr>
        <p:blipFill>
          <a:blip r:embed="rId3">
            <a:alphaModFix/>
          </a:blip>
          <a:stretch>
            <a:fillRect/>
          </a:stretch>
        </p:blipFill>
        <p:spPr>
          <a:xfrm>
            <a:off x="66600" y="277500"/>
            <a:ext cx="777900" cy="777900"/>
          </a:xfrm>
          <a:prstGeom prst="rect">
            <a:avLst/>
          </a:prstGeom>
          <a:noFill/>
          <a:ln>
            <a:noFill/>
          </a:ln>
        </p:spPr>
      </p:pic>
      <p:sp>
        <p:nvSpPr>
          <p:cNvPr id="73" name="Google Shape;73;p15"/>
          <p:cNvSpPr txBox="1"/>
          <p:nvPr/>
        </p:nvSpPr>
        <p:spPr>
          <a:xfrm>
            <a:off x="911100" y="307225"/>
            <a:ext cx="1903500" cy="60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800">
                <a:solidFill>
                  <a:schemeClr val="dk1"/>
                </a:solidFill>
                <a:latin typeface="Trebuchet MS"/>
                <a:ea typeface="Trebuchet MS"/>
                <a:cs typeface="Trebuchet MS"/>
                <a:sym typeface="Trebuchet MS"/>
              </a:rPr>
              <a:t>Outcomes</a:t>
            </a:r>
            <a:endParaRPr b="1" sz="2800">
              <a:solidFill>
                <a:schemeClr val="dk1"/>
              </a:solidFill>
              <a:latin typeface="Trebuchet MS"/>
              <a:ea typeface="Trebuchet MS"/>
              <a:cs typeface="Trebuchet MS"/>
              <a:sym typeface="Trebuchet MS"/>
            </a:endParaRPr>
          </a:p>
        </p:txBody>
      </p:sp>
      <p:sp>
        <p:nvSpPr>
          <p:cNvPr id="74" name="Google Shape;74;p15"/>
          <p:cNvSpPr txBox="1"/>
          <p:nvPr/>
        </p:nvSpPr>
        <p:spPr>
          <a:xfrm>
            <a:off x="911100" y="996325"/>
            <a:ext cx="5336100" cy="4011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1200"/>
              </a:spcAft>
              <a:buNone/>
            </a:pPr>
            <a:r>
              <a:rPr i="1" lang="en" sz="1700">
                <a:solidFill>
                  <a:srgbClr val="134F5C"/>
                </a:solidFill>
                <a:latin typeface="Trebuchet MS"/>
                <a:ea typeface="Trebuchet MS"/>
                <a:cs typeface="Trebuchet MS"/>
                <a:sym typeface="Trebuchet MS"/>
              </a:rPr>
              <a:t>1. Number of customers using each sales method</a:t>
            </a:r>
            <a:endParaRPr i="1" sz="1700">
              <a:solidFill>
                <a:srgbClr val="134F5C"/>
              </a:solidFill>
            </a:endParaRPr>
          </a:p>
        </p:txBody>
      </p:sp>
      <p:sp>
        <p:nvSpPr>
          <p:cNvPr id="75" name="Google Shape;75;p15"/>
          <p:cNvSpPr txBox="1"/>
          <p:nvPr/>
        </p:nvSpPr>
        <p:spPr>
          <a:xfrm>
            <a:off x="5299000" y="1948675"/>
            <a:ext cx="3400500" cy="2702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500">
                <a:solidFill>
                  <a:schemeClr val="dk1"/>
                </a:solidFill>
                <a:latin typeface="Trebuchet MS"/>
                <a:ea typeface="Trebuchet MS"/>
                <a:cs typeface="Trebuchet MS"/>
                <a:sym typeface="Trebuchet MS"/>
              </a:rPr>
              <a:t>As we can see from the countplot, </a:t>
            </a:r>
            <a:r>
              <a:rPr b="1" lang="en" sz="1500">
                <a:solidFill>
                  <a:schemeClr val="dk1"/>
                </a:solidFill>
                <a:latin typeface="Trebuchet MS"/>
                <a:ea typeface="Trebuchet MS"/>
                <a:cs typeface="Trebuchet MS"/>
                <a:sym typeface="Trebuchet MS"/>
              </a:rPr>
              <a:t>Email had the highest number of customers</a:t>
            </a:r>
            <a:r>
              <a:rPr lang="en" sz="1500">
                <a:solidFill>
                  <a:schemeClr val="dk1"/>
                </a:solidFill>
                <a:latin typeface="Trebuchet MS"/>
                <a:ea typeface="Trebuchet MS"/>
                <a:cs typeface="Trebuchet MS"/>
                <a:sym typeface="Trebuchet MS"/>
              </a:rPr>
              <a:t>, with approximately 7500 transactions, nearly 1.5 times more than Call and three times more than Email + Call . </a:t>
            </a:r>
            <a:endParaRPr sz="1500">
              <a:solidFill>
                <a:schemeClr val="dk1"/>
              </a:solidFill>
              <a:latin typeface="Trebuchet MS"/>
              <a:ea typeface="Trebuchet MS"/>
              <a:cs typeface="Trebuchet MS"/>
              <a:sym typeface="Trebuchet MS"/>
            </a:endParaRPr>
          </a:p>
          <a:p>
            <a:pPr indent="0" lvl="0" marL="0" rtl="0" algn="l">
              <a:lnSpc>
                <a:spcPct val="100000"/>
              </a:lnSpc>
              <a:spcBef>
                <a:spcPts val="0"/>
              </a:spcBef>
              <a:spcAft>
                <a:spcPts val="0"/>
              </a:spcAft>
              <a:buNone/>
            </a:pPr>
            <a:r>
              <a:t/>
            </a:r>
            <a:endParaRPr sz="1500">
              <a:solidFill>
                <a:schemeClr val="dk1"/>
              </a:solidFill>
              <a:latin typeface="Trebuchet MS"/>
              <a:ea typeface="Trebuchet MS"/>
              <a:cs typeface="Trebuchet MS"/>
              <a:sym typeface="Trebuchet MS"/>
            </a:endParaRPr>
          </a:p>
          <a:p>
            <a:pPr indent="0" lvl="0" marL="0" rtl="0" algn="l">
              <a:lnSpc>
                <a:spcPct val="100000"/>
              </a:lnSpc>
              <a:spcBef>
                <a:spcPts val="0"/>
              </a:spcBef>
              <a:spcAft>
                <a:spcPts val="0"/>
              </a:spcAft>
              <a:buNone/>
            </a:pPr>
            <a:r>
              <a:rPr lang="en" sz="1500">
                <a:solidFill>
                  <a:schemeClr val="dk1"/>
                </a:solidFill>
                <a:latin typeface="Trebuchet MS"/>
                <a:ea typeface="Trebuchet MS"/>
                <a:cs typeface="Trebuchet MS"/>
                <a:sym typeface="Trebuchet MS"/>
              </a:rPr>
              <a:t>While Email attracts the most customers, it does not necessarily generate the highest revenue per transaction.</a:t>
            </a:r>
            <a:endParaRPr sz="1500">
              <a:solidFill>
                <a:schemeClr val="dk1"/>
              </a:solidFill>
              <a:latin typeface="Trebuchet MS"/>
              <a:ea typeface="Trebuchet MS"/>
              <a:cs typeface="Trebuchet MS"/>
              <a:sym typeface="Trebuchet MS"/>
            </a:endParaRPr>
          </a:p>
        </p:txBody>
      </p:sp>
      <p:pic>
        <p:nvPicPr>
          <p:cNvPr id="76" name="Google Shape;76;p15"/>
          <p:cNvPicPr preferRelativeResize="0"/>
          <p:nvPr/>
        </p:nvPicPr>
        <p:blipFill>
          <a:blip r:embed="rId4">
            <a:alphaModFix/>
          </a:blip>
          <a:stretch>
            <a:fillRect/>
          </a:stretch>
        </p:blipFill>
        <p:spPr>
          <a:xfrm>
            <a:off x="1012750" y="1763200"/>
            <a:ext cx="4223373" cy="3073051"/>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EF62">
            <a:alpha val="10060"/>
          </a:srgbClr>
        </a:solidFill>
      </p:bgPr>
    </p:bg>
    <p:spTree>
      <p:nvGrpSpPr>
        <p:cNvPr id="80" name="Shape 80"/>
        <p:cNvGrpSpPr/>
        <p:nvPr/>
      </p:nvGrpSpPr>
      <p:grpSpPr>
        <a:xfrm>
          <a:off x="0" y="0"/>
          <a:ext cx="0" cy="0"/>
          <a:chOff x="0" y="0"/>
          <a:chExt cx="0" cy="0"/>
        </a:xfrm>
      </p:grpSpPr>
      <p:sp>
        <p:nvSpPr>
          <p:cNvPr id="81" name="Google Shape;81;p16"/>
          <p:cNvSpPr/>
          <p:nvPr/>
        </p:nvSpPr>
        <p:spPr>
          <a:xfrm>
            <a:off x="0" y="0"/>
            <a:ext cx="911100" cy="5143500"/>
          </a:xfrm>
          <a:prstGeom prst="rect">
            <a:avLst/>
          </a:prstGeom>
          <a:solidFill>
            <a:srgbClr val="03EF6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82" name="Google Shape;82;p16"/>
          <p:cNvPicPr preferRelativeResize="0"/>
          <p:nvPr/>
        </p:nvPicPr>
        <p:blipFill>
          <a:blip r:embed="rId3">
            <a:alphaModFix/>
          </a:blip>
          <a:stretch>
            <a:fillRect/>
          </a:stretch>
        </p:blipFill>
        <p:spPr>
          <a:xfrm>
            <a:off x="66600" y="277500"/>
            <a:ext cx="777900" cy="777900"/>
          </a:xfrm>
          <a:prstGeom prst="rect">
            <a:avLst/>
          </a:prstGeom>
          <a:noFill/>
          <a:ln>
            <a:noFill/>
          </a:ln>
        </p:spPr>
      </p:pic>
      <p:sp>
        <p:nvSpPr>
          <p:cNvPr id="83" name="Google Shape;83;p16"/>
          <p:cNvSpPr txBox="1"/>
          <p:nvPr/>
        </p:nvSpPr>
        <p:spPr>
          <a:xfrm>
            <a:off x="911100" y="346400"/>
            <a:ext cx="1903500" cy="60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800">
                <a:solidFill>
                  <a:schemeClr val="dk1"/>
                </a:solidFill>
                <a:latin typeface="Trebuchet MS"/>
                <a:ea typeface="Trebuchet MS"/>
                <a:cs typeface="Trebuchet MS"/>
                <a:sym typeface="Trebuchet MS"/>
              </a:rPr>
              <a:t>Outcomes</a:t>
            </a:r>
            <a:endParaRPr b="1" sz="2800">
              <a:solidFill>
                <a:schemeClr val="dk1"/>
              </a:solidFill>
              <a:latin typeface="Trebuchet MS"/>
              <a:ea typeface="Trebuchet MS"/>
              <a:cs typeface="Trebuchet MS"/>
              <a:sym typeface="Trebuchet MS"/>
            </a:endParaRPr>
          </a:p>
        </p:txBody>
      </p:sp>
      <p:sp>
        <p:nvSpPr>
          <p:cNvPr id="84" name="Google Shape;84;p16"/>
          <p:cNvSpPr txBox="1"/>
          <p:nvPr/>
        </p:nvSpPr>
        <p:spPr>
          <a:xfrm>
            <a:off x="911100" y="1035500"/>
            <a:ext cx="4726500" cy="4011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1200"/>
              </a:spcAft>
              <a:buNone/>
            </a:pPr>
            <a:r>
              <a:rPr i="1" lang="en" sz="1700">
                <a:solidFill>
                  <a:srgbClr val="134F5C"/>
                </a:solidFill>
                <a:latin typeface="Trebuchet MS"/>
                <a:ea typeface="Trebuchet MS"/>
                <a:cs typeface="Trebuchet MS"/>
                <a:sym typeface="Trebuchet MS"/>
              </a:rPr>
              <a:t>2. </a:t>
            </a:r>
            <a:r>
              <a:rPr i="1" lang="en" sz="1700">
                <a:solidFill>
                  <a:srgbClr val="134F5C"/>
                </a:solidFill>
                <a:latin typeface="Trebuchet MS"/>
                <a:ea typeface="Trebuchet MS"/>
                <a:cs typeface="Trebuchet MS"/>
                <a:sym typeface="Trebuchet MS"/>
              </a:rPr>
              <a:t>Overall revenue distribution and trends</a:t>
            </a:r>
            <a:endParaRPr i="1" sz="1700">
              <a:solidFill>
                <a:srgbClr val="134F5C"/>
              </a:solidFill>
            </a:endParaRPr>
          </a:p>
        </p:txBody>
      </p:sp>
      <p:sp>
        <p:nvSpPr>
          <p:cNvPr id="85" name="Google Shape;85;p16"/>
          <p:cNvSpPr txBox="1"/>
          <p:nvPr/>
        </p:nvSpPr>
        <p:spPr>
          <a:xfrm>
            <a:off x="5299000" y="1888038"/>
            <a:ext cx="3400500" cy="276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latin typeface="Trebuchet MS"/>
                <a:ea typeface="Trebuchet MS"/>
                <a:cs typeface="Trebuchet MS"/>
                <a:sym typeface="Trebuchet MS"/>
              </a:rPr>
              <a:t>The histogram reveals that </a:t>
            </a:r>
            <a:r>
              <a:rPr b="1" lang="en">
                <a:solidFill>
                  <a:schemeClr val="dk1"/>
                </a:solidFill>
                <a:latin typeface="Trebuchet MS"/>
                <a:ea typeface="Trebuchet MS"/>
                <a:cs typeface="Trebuchet MS"/>
                <a:sym typeface="Trebuchet MS"/>
              </a:rPr>
              <a:t>most transactions generate revenue between $50 and $120</a:t>
            </a:r>
            <a:r>
              <a:rPr lang="en">
                <a:solidFill>
                  <a:schemeClr val="dk1"/>
                </a:solidFill>
                <a:latin typeface="Trebuchet MS"/>
                <a:ea typeface="Trebuchet MS"/>
                <a:cs typeface="Trebuchet MS"/>
                <a:sym typeface="Trebuchet MS"/>
              </a:rPr>
              <a:t>, while fewer transactions exceed $230. The revenue distribution is slightly </a:t>
            </a:r>
            <a:r>
              <a:rPr b="1" lang="en">
                <a:solidFill>
                  <a:schemeClr val="dk1"/>
                </a:solidFill>
                <a:latin typeface="Trebuchet MS"/>
                <a:ea typeface="Trebuchet MS"/>
                <a:cs typeface="Trebuchet MS"/>
                <a:sym typeface="Trebuchet MS"/>
              </a:rPr>
              <a:t>right-skewed</a:t>
            </a:r>
            <a:r>
              <a:rPr lang="en">
                <a:solidFill>
                  <a:schemeClr val="dk1"/>
                </a:solidFill>
                <a:latin typeface="Trebuchet MS"/>
                <a:ea typeface="Trebuchet MS"/>
                <a:cs typeface="Trebuchet MS"/>
                <a:sym typeface="Trebuchet MS"/>
              </a:rPr>
              <a:t>, meaning a small number of transactions contribute significantly more revenue than the majority. </a:t>
            </a:r>
            <a:endParaRPr>
              <a:solidFill>
                <a:schemeClr val="dk1"/>
              </a:solidFill>
              <a:latin typeface="Trebuchet MS"/>
              <a:ea typeface="Trebuchet MS"/>
              <a:cs typeface="Trebuchet MS"/>
              <a:sym typeface="Trebuchet MS"/>
            </a:endParaRPr>
          </a:p>
          <a:p>
            <a:pPr indent="0" lvl="0" marL="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rtl="0" algn="l">
              <a:lnSpc>
                <a:spcPct val="100000"/>
              </a:lnSpc>
              <a:spcBef>
                <a:spcPts val="0"/>
              </a:spcBef>
              <a:spcAft>
                <a:spcPts val="0"/>
              </a:spcAft>
              <a:buNone/>
            </a:pPr>
            <a:r>
              <a:rPr lang="en">
                <a:solidFill>
                  <a:schemeClr val="dk1"/>
                </a:solidFill>
                <a:latin typeface="Trebuchet MS"/>
                <a:ea typeface="Trebuchet MS"/>
                <a:cs typeface="Trebuchet MS"/>
                <a:sym typeface="Trebuchet MS"/>
              </a:rPr>
              <a:t>Understanding these high-revenue transactions is crucial for maximizing profitability.</a:t>
            </a:r>
            <a:endParaRPr>
              <a:solidFill>
                <a:schemeClr val="dk1"/>
              </a:solidFill>
              <a:latin typeface="Trebuchet MS"/>
              <a:ea typeface="Trebuchet MS"/>
              <a:cs typeface="Trebuchet MS"/>
              <a:sym typeface="Trebuchet MS"/>
            </a:endParaRPr>
          </a:p>
        </p:txBody>
      </p:sp>
      <p:pic>
        <p:nvPicPr>
          <p:cNvPr id="86" name="Google Shape;86;p16"/>
          <p:cNvPicPr preferRelativeResize="0"/>
          <p:nvPr/>
        </p:nvPicPr>
        <p:blipFill>
          <a:blip r:embed="rId4">
            <a:alphaModFix/>
          </a:blip>
          <a:stretch>
            <a:fillRect/>
          </a:stretch>
        </p:blipFill>
        <p:spPr>
          <a:xfrm>
            <a:off x="1008950" y="1748600"/>
            <a:ext cx="4189648" cy="3048499"/>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EF62">
            <a:alpha val="10060"/>
          </a:srgbClr>
        </a:solidFill>
      </p:bgPr>
    </p:bg>
    <p:spTree>
      <p:nvGrpSpPr>
        <p:cNvPr id="90" name="Shape 90"/>
        <p:cNvGrpSpPr/>
        <p:nvPr/>
      </p:nvGrpSpPr>
      <p:grpSpPr>
        <a:xfrm>
          <a:off x="0" y="0"/>
          <a:ext cx="0" cy="0"/>
          <a:chOff x="0" y="0"/>
          <a:chExt cx="0" cy="0"/>
        </a:xfrm>
      </p:grpSpPr>
      <p:sp>
        <p:nvSpPr>
          <p:cNvPr id="91" name="Google Shape;91;p17"/>
          <p:cNvSpPr/>
          <p:nvPr/>
        </p:nvSpPr>
        <p:spPr>
          <a:xfrm>
            <a:off x="0" y="0"/>
            <a:ext cx="911100" cy="5143500"/>
          </a:xfrm>
          <a:prstGeom prst="rect">
            <a:avLst/>
          </a:prstGeom>
          <a:solidFill>
            <a:srgbClr val="03EF6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92" name="Google Shape;92;p17"/>
          <p:cNvPicPr preferRelativeResize="0"/>
          <p:nvPr/>
        </p:nvPicPr>
        <p:blipFill>
          <a:blip r:embed="rId3">
            <a:alphaModFix/>
          </a:blip>
          <a:stretch>
            <a:fillRect/>
          </a:stretch>
        </p:blipFill>
        <p:spPr>
          <a:xfrm>
            <a:off x="66600" y="277500"/>
            <a:ext cx="777900" cy="777900"/>
          </a:xfrm>
          <a:prstGeom prst="rect">
            <a:avLst/>
          </a:prstGeom>
          <a:noFill/>
          <a:ln>
            <a:noFill/>
          </a:ln>
        </p:spPr>
      </p:pic>
      <p:sp>
        <p:nvSpPr>
          <p:cNvPr id="93" name="Google Shape;93;p17"/>
          <p:cNvSpPr txBox="1"/>
          <p:nvPr/>
        </p:nvSpPr>
        <p:spPr>
          <a:xfrm>
            <a:off x="911100" y="332150"/>
            <a:ext cx="1903500" cy="60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800">
                <a:solidFill>
                  <a:schemeClr val="dk1"/>
                </a:solidFill>
                <a:latin typeface="Trebuchet MS"/>
                <a:ea typeface="Trebuchet MS"/>
                <a:cs typeface="Trebuchet MS"/>
                <a:sym typeface="Trebuchet MS"/>
              </a:rPr>
              <a:t>Outcomes</a:t>
            </a:r>
            <a:endParaRPr b="1" sz="2800">
              <a:solidFill>
                <a:schemeClr val="dk1"/>
              </a:solidFill>
              <a:latin typeface="Trebuchet MS"/>
              <a:ea typeface="Trebuchet MS"/>
              <a:cs typeface="Trebuchet MS"/>
              <a:sym typeface="Trebuchet MS"/>
            </a:endParaRPr>
          </a:p>
        </p:txBody>
      </p:sp>
      <p:sp>
        <p:nvSpPr>
          <p:cNvPr id="94" name="Google Shape;94;p17"/>
          <p:cNvSpPr txBox="1"/>
          <p:nvPr/>
        </p:nvSpPr>
        <p:spPr>
          <a:xfrm>
            <a:off x="911100" y="1021250"/>
            <a:ext cx="5346600" cy="4011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1200"/>
              </a:spcAft>
              <a:buNone/>
            </a:pPr>
            <a:r>
              <a:rPr i="1" lang="en" sz="1700">
                <a:solidFill>
                  <a:srgbClr val="134F5C"/>
                </a:solidFill>
                <a:latin typeface="Trebuchet MS"/>
                <a:ea typeface="Trebuchet MS"/>
                <a:cs typeface="Trebuchet MS"/>
                <a:sym typeface="Trebuchet MS"/>
              </a:rPr>
              <a:t>3</a:t>
            </a:r>
            <a:r>
              <a:rPr i="1" lang="en" sz="1700">
                <a:solidFill>
                  <a:srgbClr val="134F5C"/>
                </a:solidFill>
                <a:latin typeface="Trebuchet MS"/>
                <a:ea typeface="Trebuchet MS"/>
                <a:cs typeface="Trebuchet MS"/>
                <a:sym typeface="Trebuchet MS"/>
              </a:rPr>
              <a:t>. </a:t>
            </a:r>
            <a:r>
              <a:rPr i="1" lang="en" sz="1700">
                <a:solidFill>
                  <a:srgbClr val="134F5C"/>
                </a:solidFill>
                <a:latin typeface="Trebuchet MS"/>
                <a:ea typeface="Trebuchet MS"/>
                <a:cs typeface="Trebuchet MS"/>
                <a:sym typeface="Trebuchet MS"/>
              </a:rPr>
              <a:t>Revenue variations across different sales methods</a:t>
            </a:r>
            <a:endParaRPr i="1" sz="1700">
              <a:solidFill>
                <a:srgbClr val="134F5C"/>
              </a:solidFill>
            </a:endParaRPr>
          </a:p>
        </p:txBody>
      </p:sp>
      <p:sp>
        <p:nvSpPr>
          <p:cNvPr id="95" name="Google Shape;95;p17"/>
          <p:cNvSpPr txBox="1"/>
          <p:nvPr/>
        </p:nvSpPr>
        <p:spPr>
          <a:xfrm>
            <a:off x="5299000" y="1725300"/>
            <a:ext cx="3400500" cy="3066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latin typeface="Trebuchet MS"/>
                <a:ea typeface="Trebuchet MS"/>
                <a:cs typeface="Trebuchet MS"/>
                <a:sym typeface="Trebuchet MS"/>
              </a:rPr>
              <a:t>As shown in the box plot,</a:t>
            </a:r>
            <a:r>
              <a:rPr b="1" lang="en">
                <a:solidFill>
                  <a:schemeClr val="dk1"/>
                </a:solidFill>
                <a:latin typeface="Trebuchet MS"/>
                <a:ea typeface="Trebuchet MS"/>
                <a:cs typeface="Trebuchet MS"/>
                <a:sym typeface="Trebuchet MS"/>
              </a:rPr>
              <a:t> Email + Call has the highest median revenue per transaction</a:t>
            </a:r>
            <a:r>
              <a:rPr lang="en">
                <a:solidFill>
                  <a:schemeClr val="dk1"/>
                </a:solidFill>
                <a:latin typeface="Trebuchet MS"/>
                <a:ea typeface="Trebuchet MS"/>
                <a:cs typeface="Trebuchet MS"/>
                <a:sym typeface="Trebuchet MS"/>
              </a:rPr>
              <a:t> at approximately </a:t>
            </a:r>
            <a:r>
              <a:rPr b="1" lang="en">
                <a:solidFill>
                  <a:schemeClr val="dk1"/>
                </a:solidFill>
                <a:latin typeface="Trebuchet MS"/>
                <a:ea typeface="Trebuchet MS"/>
                <a:cs typeface="Trebuchet MS"/>
                <a:sym typeface="Trebuchet MS"/>
              </a:rPr>
              <a:t>$185</a:t>
            </a:r>
            <a:r>
              <a:rPr lang="en">
                <a:solidFill>
                  <a:schemeClr val="dk1"/>
                </a:solidFill>
                <a:latin typeface="Trebuchet MS"/>
                <a:ea typeface="Trebuchet MS"/>
                <a:cs typeface="Trebuchet MS"/>
                <a:sym typeface="Trebuchet MS"/>
              </a:rPr>
              <a:t> and </a:t>
            </a:r>
            <a:r>
              <a:rPr b="1" lang="en">
                <a:solidFill>
                  <a:schemeClr val="dk1"/>
                </a:solidFill>
                <a:latin typeface="Trebuchet MS"/>
                <a:ea typeface="Trebuchet MS"/>
                <a:cs typeface="Trebuchet MS"/>
                <a:sym typeface="Trebuchet MS"/>
              </a:rPr>
              <a:t>the widest revenue range</a:t>
            </a:r>
            <a:r>
              <a:rPr lang="en">
                <a:solidFill>
                  <a:schemeClr val="dk1"/>
                </a:solidFill>
                <a:latin typeface="Trebuchet MS"/>
                <a:ea typeface="Trebuchet MS"/>
                <a:cs typeface="Trebuchet MS"/>
                <a:sym typeface="Trebuchet MS"/>
              </a:rPr>
              <a:t>, indicating a large variation in revenue per sale. This makes it almost twice as profitable as Email and nearly four times higher than Call. </a:t>
            </a:r>
            <a:endParaRPr>
              <a:solidFill>
                <a:schemeClr val="dk1"/>
              </a:solidFill>
              <a:latin typeface="Trebuchet MS"/>
              <a:ea typeface="Trebuchet MS"/>
              <a:cs typeface="Trebuchet MS"/>
              <a:sym typeface="Trebuchet MS"/>
            </a:endParaRPr>
          </a:p>
          <a:p>
            <a:pPr indent="0" lvl="0" marL="0" rtl="0" algn="l">
              <a:lnSpc>
                <a:spcPct val="100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rtl="0" algn="l">
              <a:lnSpc>
                <a:spcPct val="100000"/>
              </a:lnSpc>
              <a:spcBef>
                <a:spcPts val="0"/>
              </a:spcBef>
              <a:spcAft>
                <a:spcPts val="0"/>
              </a:spcAft>
              <a:buNone/>
            </a:pPr>
            <a:r>
              <a:rPr lang="en">
                <a:solidFill>
                  <a:schemeClr val="dk1"/>
                </a:solidFill>
                <a:latin typeface="Trebuchet MS"/>
                <a:ea typeface="Trebuchet MS"/>
                <a:cs typeface="Trebuchet MS"/>
                <a:sym typeface="Trebuchet MS"/>
              </a:rPr>
              <a:t>This confirms that Email + Call delivers the most value per sale, while also showing opportunities to optimize high-revenue transactions.</a:t>
            </a:r>
            <a:endParaRPr>
              <a:solidFill>
                <a:schemeClr val="dk1"/>
              </a:solidFill>
              <a:latin typeface="Trebuchet MS"/>
              <a:ea typeface="Trebuchet MS"/>
              <a:cs typeface="Trebuchet MS"/>
              <a:sym typeface="Trebuchet MS"/>
            </a:endParaRPr>
          </a:p>
        </p:txBody>
      </p:sp>
      <p:pic>
        <p:nvPicPr>
          <p:cNvPr id="96" name="Google Shape;96;p17"/>
          <p:cNvPicPr preferRelativeResize="0"/>
          <p:nvPr/>
        </p:nvPicPr>
        <p:blipFill>
          <a:blip r:embed="rId4">
            <a:alphaModFix/>
          </a:blip>
          <a:stretch>
            <a:fillRect/>
          </a:stretch>
        </p:blipFill>
        <p:spPr>
          <a:xfrm>
            <a:off x="1012750" y="1705850"/>
            <a:ext cx="4190750" cy="3105499"/>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EF62">
            <a:alpha val="10060"/>
          </a:srgbClr>
        </a:solidFill>
      </p:bgPr>
    </p:bg>
    <p:spTree>
      <p:nvGrpSpPr>
        <p:cNvPr id="100" name="Shape 100"/>
        <p:cNvGrpSpPr/>
        <p:nvPr/>
      </p:nvGrpSpPr>
      <p:grpSpPr>
        <a:xfrm>
          <a:off x="0" y="0"/>
          <a:ext cx="0" cy="0"/>
          <a:chOff x="0" y="0"/>
          <a:chExt cx="0" cy="0"/>
        </a:xfrm>
      </p:grpSpPr>
      <p:sp>
        <p:nvSpPr>
          <p:cNvPr id="101" name="Google Shape;101;p18"/>
          <p:cNvSpPr/>
          <p:nvPr/>
        </p:nvSpPr>
        <p:spPr>
          <a:xfrm>
            <a:off x="0" y="0"/>
            <a:ext cx="911100" cy="5143500"/>
          </a:xfrm>
          <a:prstGeom prst="rect">
            <a:avLst/>
          </a:prstGeom>
          <a:solidFill>
            <a:srgbClr val="03EF6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02" name="Google Shape;102;p18"/>
          <p:cNvPicPr preferRelativeResize="0"/>
          <p:nvPr/>
        </p:nvPicPr>
        <p:blipFill>
          <a:blip r:embed="rId3">
            <a:alphaModFix/>
          </a:blip>
          <a:stretch>
            <a:fillRect/>
          </a:stretch>
        </p:blipFill>
        <p:spPr>
          <a:xfrm>
            <a:off x="66600" y="277500"/>
            <a:ext cx="777900" cy="777900"/>
          </a:xfrm>
          <a:prstGeom prst="rect">
            <a:avLst/>
          </a:prstGeom>
          <a:noFill/>
          <a:ln>
            <a:noFill/>
          </a:ln>
        </p:spPr>
      </p:pic>
      <p:sp>
        <p:nvSpPr>
          <p:cNvPr id="103" name="Google Shape;103;p18"/>
          <p:cNvSpPr txBox="1"/>
          <p:nvPr/>
        </p:nvSpPr>
        <p:spPr>
          <a:xfrm>
            <a:off x="911100" y="297100"/>
            <a:ext cx="1903500" cy="60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800">
                <a:solidFill>
                  <a:schemeClr val="dk1"/>
                </a:solidFill>
                <a:latin typeface="Trebuchet MS"/>
                <a:ea typeface="Trebuchet MS"/>
                <a:cs typeface="Trebuchet MS"/>
                <a:sym typeface="Trebuchet MS"/>
              </a:rPr>
              <a:t>Outcomes</a:t>
            </a:r>
            <a:endParaRPr b="1" sz="2800">
              <a:solidFill>
                <a:schemeClr val="dk1"/>
              </a:solidFill>
              <a:latin typeface="Trebuchet MS"/>
              <a:ea typeface="Trebuchet MS"/>
              <a:cs typeface="Trebuchet MS"/>
              <a:sym typeface="Trebuchet MS"/>
            </a:endParaRPr>
          </a:p>
        </p:txBody>
      </p:sp>
      <p:sp>
        <p:nvSpPr>
          <p:cNvPr id="104" name="Google Shape;104;p18"/>
          <p:cNvSpPr txBox="1"/>
          <p:nvPr/>
        </p:nvSpPr>
        <p:spPr>
          <a:xfrm>
            <a:off x="911100" y="986200"/>
            <a:ext cx="4940400" cy="4011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1200"/>
              </a:spcAft>
              <a:buNone/>
            </a:pPr>
            <a:r>
              <a:rPr i="1" lang="en" sz="1700">
                <a:solidFill>
                  <a:srgbClr val="134F5C"/>
                </a:solidFill>
                <a:latin typeface="Trebuchet MS"/>
                <a:ea typeface="Trebuchet MS"/>
                <a:cs typeface="Trebuchet MS"/>
                <a:sym typeface="Trebuchet MS"/>
              </a:rPr>
              <a:t>4</a:t>
            </a:r>
            <a:r>
              <a:rPr i="1" lang="en" sz="1700">
                <a:solidFill>
                  <a:srgbClr val="134F5C"/>
                </a:solidFill>
                <a:latin typeface="Trebuchet MS"/>
                <a:ea typeface="Trebuchet MS"/>
                <a:cs typeface="Trebuchet MS"/>
                <a:sym typeface="Trebuchet MS"/>
              </a:rPr>
              <a:t>. </a:t>
            </a:r>
            <a:r>
              <a:rPr i="1" lang="en" sz="1700">
                <a:solidFill>
                  <a:srgbClr val="134F5C"/>
                </a:solidFill>
                <a:latin typeface="Trebuchet MS"/>
                <a:ea typeface="Trebuchet MS"/>
                <a:cs typeface="Trebuchet MS"/>
                <a:sym typeface="Trebuchet MS"/>
              </a:rPr>
              <a:t>Revenue patterns and fluctuations over time</a:t>
            </a:r>
            <a:endParaRPr i="1" sz="1900">
              <a:solidFill>
                <a:srgbClr val="134F5C"/>
              </a:solidFill>
            </a:endParaRPr>
          </a:p>
        </p:txBody>
      </p:sp>
      <p:sp>
        <p:nvSpPr>
          <p:cNvPr id="105" name="Google Shape;105;p18"/>
          <p:cNvSpPr txBox="1"/>
          <p:nvPr/>
        </p:nvSpPr>
        <p:spPr>
          <a:xfrm>
            <a:off x="5288325" y="2094050"/>
            <a:ext cx="3400500" cy="235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Trebuchet MS"/>
                <a:ea typeface="Trebuchet MS"/>
                <a:cs typeface="Trebuchet MS"/>
                <a:sym typeface="Trebuchet MS"/>
              </a:rPr>
              <a:t>The line chart demonstrates how Email starts strong in Week 1 but declines steadily and does not recover. Call grows gradually, reaching its peak in Week 5, but drops afterward. Email + Call also peaks in Week 5 but </a:t>
            </a:r>
            <a:r>
              <a:rPr b="1" lang="en">
                <a:solidFill>
                  <a:schemeClr val="dk1"/>
                </a:solidFill>
                <a:latin typeface="Trebuchet MS"/>
                <a:ea typeface="Trebuchet MS"/>
                <a:cs typeface="Trebuchet MS"/>
                <a:sym typeface="Trebuchet MS"/>
              </a:rPr>
              <a:t>maintains higher revenue</a:t>
            </a:r>
            <a:r>
              <a:rPr lang="en">
                <a:solidFill>
                  <a:schemeClr val="dk1"/>
                </a:solidFill>
                <a:latin typeface="Trebuchet MS"/>
                <a:ea typeface="Trebuchet MS"/>
                <a:cs typeface="Trebuchet MS"/>
                <a:sym typeface="Trebuchet MS"/>
              </a:rPr>
              <a:t> after its peak, making it the most stable and profitable method </a:t>
            </a:r>
            <a:r>
              <a:rPr b="1" lang="en">
                <a:solidFill>
                  <a:schemeClr val="dk1"/>
                </a:solidFill>
                <a:latin typeface="Trebuchet MS"/>
                <a:ea typeface="Trebuchet MS"/>
                <a:cs typeface="Trebuchet MS"/>
                <a:sym typeface="Trebuchet MS"/>
              </a:rPr>
              <a:t>long-term</a:t>
            </a:r>
            <a:r>
              <a:rPr lang="en">
                <a:solidFill>
                  <a:schemeClr val="dk1"/>
                </a:solidFill>
                <a:latin typeface="Trebuchet MS"/>
                <a:ea typeface="Trebuchet MS"/>
                <a:cs typeface="Trebuchet MS"/>
                <a:sym typeface="Trebuchet MS"/>
              </a:rPr>
              <a:t>.</a:t>
            </a:r>
            <a:endParaRPr>
              <a:solidFill>
                <a:schemeClr val="dk1"/>
              </a:solidFill>
              <a:latin typeface="Trebuchet MS"/>
              <a:ea typeface="Trebuchet MS"/>
              <a:cs typeface="Trebuchet MS"/>
              <a:sym typeface="Trebuchet MS"/>
            </a:endParaRPr>
          </a:p>
        </p:txBody>
      </p:sp>
      <p:pic>
        <p:nvPicPr>
          <p:cNvPr id="106" name="Google Shape;106;p18"/>
          <p:cNvPicPr preferRelativeResize="0"/>
          <p:nvPr/>
        </p:nvPicPr>
        <p:blipFill>
          <a:blip r:embed="rId4">
            <a:alphaModFix/>
          </a:blip>
          <a:stretch>
            <a:fillRect/>
          </a:stretch>
        </p:blipFill>
        <p:spPr>
          <a:xfrm>
            <a:off x="1012575" y="1692800"/>
            <a:ext cx="4180049" cy="3153600"/>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EF62">
            <a:alpha val="10060"/>
          </a:srgbClr>
        </a:solidFill>
      </p:bgPr>
    </p:bg>
    <p:spTree>
      <p:nvGrpSpPr>
        <p:cNvPr id="110" name="Shape 110"/>
        <p:cNvGrpSpPr/>
        <p:nvPr/>
      </p:nvGrpSpPr>
      <p:grpSpPr>
        <a:xfrm>
          <a:off x="0" y="0"/>
          <a:ext cx="0" cy="0"/>
          <a:chOff x="0" y="0"/>
          <a:chExt cx="0" cy="0"/>
        </a:xfrm>
      </p:grpSpPr>
      <p:sp>
        <p:nvSpPr>
          <p:cNvPr id="111" name="Google Shape;111;p19"/>
          <p:cNvSpPr/>
          <p:nvPr/>
        </p:nvSpPr>
        <p:spPr>
          <a:xfrm>
            <a:off x="0" y="0"/>
            <a:ext cx="911100" cy="5143500"/>
          </a:xfrm>
          <a:prstGeom prst="rect">
            <a:avLst/>
          </a:prstGeom>
          <a:solidFill>
            <a:srgbClr val="03EF6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12" name="Google Shape;112;p19"/>
          <p:cNvPicPr preferRelativeResize="0"/>
          <p:nvPr/>
        </p:nvPicPr>
        <p:blipFill>
          <a:blip r:embed="rId3">
            <a:alphaModFix/>
          </a:blip>
          <a:stretch>
            <a:fillRect/>
          </a:stretch>
        </p:blipFill>
        <p:spPr>
          <a:xfrm>
            <a:off x="66600" y="277500"/>
            <a:ext cx="777900" cy="777900"/>
          </a:xfrm>
          <a:prstGeom prst="rect">
            <a:avLst/>
          </a:prstGeom>
          <a:noFill/>
          <a:ln>
            <a:noFill/>
          </a:ln>
        </p:spPr>
      </p:pic>
      <p:sp>
        <p:nvSpPr>
          <p:cNvPr id="113" name="Google Shape;113;p19"/>
          <p:cNvSpPr txBox="1"/>
          <p:nvPr/>
        </p:nvSpPr>
        <p:spPr>
          <a:xfrm>
            <a:off x="911100" y="283763"/>
            <a:ext cx="1903500" cy="60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800">
                <a:solidFill>
                  <a:schemeClr val="dk1"/>
                </a:solidFill>
                <a:latin typeface="Trebuchet MS"/>
                <a:ea typeface="Trebuchet MS"/>
                <a:cs typeface="Trebuchet MS"/>
                <a:sym typeface="Trebuchet MS"/>
              </a:rPr>
              <a:t>Outcomes</a:t>
            </a:r>
            <a:endParaRPr b="1" sz="2800">
              <a:solidFill>
                <a:schemeClr val="dk1"/>
              </a:solidFill>
              <a:latin typeface="Trebuchet MS"/>
              <a:ea typeface="Trebuchet MS"/>
              <a:cs typeface="Trebuchet MS"/>
              <a:sym typeface="Trebuchet MS"/>
            </a:endParaRPr>
          </a:p>
        </p:txBody>
      </p:sp>
      <p:sp>
        <p:nvSpPr>
          <p:cNvPr id="114" name="Google Shape;114;p19"/>
          <p:cNvSpPr txBox="1"/>
          <p:nvPr/>
        </p:nvSpPr>
        <p:spPr>
          <a:xfrm>
            <a:off x="911100" y="972863"/>
            <a:ext cx="7977600" cy="4011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1200"/>
              </a:spcAft>
              <a:buNone/>
            </a:pPr>
            <a:r>
              <a:rPr i="1" lang="en" sz="1700">
                <a:solidFill>
                  <a:srgbClr val="134F5C"/>
                </a:solidFill>
                <a:latin typeface="Trebuchet MS"/>
                <a:ea typeface="Trebuchet MS"/>
                <a:cs typeface="Trebuchet MS"/>
                <a:sym typeface="Trebuchet MS"/>
              </a:rPr>
              <a:t>5</a:t>
            </a:r>
            <a:r>
              <a:rPr i="1" lang="en" sz="1700">
                <a:solidFill>
                  <a:srgbClr val="134F5C"/>
                </a:solidFill>
                <a:latin typeface="Trebuchet MS"/>
                <a:ea typeface="Trebuchet MS"/>
                <a:cs typeface="Trebuchet MS"/>
                <a:sym typeface="Trebuchet MS"/>
              </a:rPr>
              <a:t>.</a:t>
            </a:r>
            <a:r>
              <a:rPr b="1" i="1" lang="en" sz="1700">
                <a:solidFill>
                  <a:srgbClr val="E76060"/>
                </a:solidFill>
                <a:latin typeface="Trebuchet MS"/>
                <a:ea typeface="Trebuchet MS"/>
                <a:cs typeface="Trebuchet MS"/>
                <a:sym typeface="Trebuchet MS"/>
              </a:rPr>
              <a:t>1.</a:t>
            </a:r>
            <a:r>
              <a:rPr i="1" lang="en" sz="1700">
                <a:solidFill>
                  <a:srgbClr val="134F5C"/>
                </a:solidFill>
                <a:latin typeface="Trebuchet MS"/>
                <a:ea typeface="Trebuchet MS"/>
                <a:cs typeface="Trebuchet MS"/>
                <a:sym typeface="Trebuchet MS"/>
              </a:rPr>
              <a:t> </a:t>
            </a:r>
            <a:r>
              <a:rPr i="1" lang="en" sz="1700">
                <a:solidFill>
                  <a:srgbClr val="134F5C"/>
                </a:solidFill>
                <a:latin typeface="Trebuchet MS"/>
                <a:ea typeface="Trebuchet MS"/>
                <a:cs typeface="Trebuchet MS"/>
                <a:sym typeface="Trebuchet MS"/>
              </a:rPr>
              <a:t>The most effective sales approach for future optimization </a:t>
            </a:r>
            <a:r>
              <a:rPr b="1" i="1" lang="en" sz="1700">
                <a:solidFill>
                  <a:srgbClr val="E76060"/>
                </a:solidFill>
                <a:latin typeface="Trebuchet MS"/>
                <a:ea typeface="Trebuchet MS"/>
                <a:cs typeface="Trebuchet MS"/>
                <a:sym typeface="Trebuchet MS"/>
              </a:rPr>
              <a:t>- total revenue</a:t>
            </a:r>
            <a:endParaRPr b="1" i="1" sz="1900">
              <a:solidFill>
                <a:srgbClr val="E76060"/>
              </a:solidFill>
            </a:endParaRPr>
          </a:p>
        </p:txBody>
      </p:sp>
      <p:sp>
        <p:nvSpPr>
          <p:cNvPr id="115" name="Google Shape;115;p19"/>
          <p:cNvSpPr txBox="1"/>
          <p:nvPr/>
        </p:nvSpPr>
        <p:spPr>
          <a:xfrm>
            <a:off x="5092200" y="1742138"/>
            <a:ext cx="3796500" cy="311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dk1"/>
                </a:solidFill>
                <a:latin typeface="Trebuchet MS"/>
                <a:ea typeface="Trebuchet MS"/>
                <a:cs typeface="Trebuchet MS"/>
                <a:sym typeface="Trebuchet MS"/>
              </a:rPr>
              <a:t>As we can see from the bar chart, </a:t>
            </a:r>
            <a:r>
              <a:rPr b="1" lang="en">
                <a:solidFill>
                  <a:schemeClr val="dk1"/>
                </a:solidFill>
                <a:latin typeface="Trebuchet MS"/>
                <a:ea typeface="Trebuchet MS"/>
                <a:cs typeface="Trebuchet MS"/>
                <a:sym typeface="Trebuchet MS"/>
              </a:rPr>
              <a:t>Email generated the highest total revenue</a:t>
            </a:r>
            <a:r>
              <a:rPr lang="en">
                <a:solidFill>
                  <a:schemeClr val="dk1"/>
                </a:solidFill>
                <a:latin typeface="Trebuchet MS"/>
                <a:ea typeface="Trebuchet MS"/>
                <a:cs typeface="Trebuchet MS"/>
                <a:sym typeface="Trebuchet MS"/>
              </a:rPr>
              <a:t>, over </a:t>
            </a:r>
            <a:r>
              <a:rPr b="1" lang="en">
                <a:solidFill>
                  <a:schemeClr val="dk1"/>
                </a:solidFill>
                <a:latin typeface="Trebuchet MS"/>
                <a:ea typeface="Trebuchet MS"/>
                <a:cs typeface="Trebuchet MS"/>
                <a:sym typeface="Trebuchet MS"/>
              </a:rPr>
              <a:t>$700K</a:t>
            </a:r>
            <a:r>
              <a:rPr lang="en">
                <a:solidFill>
                  <a:schemeClr val="dk1"/>
                </a:solidFill>
                <a:latin typeface="Trebuchet MS"/>
                <a:ea typeface="Trebuchet MS"/>
                <a:cs typeface="Trebuchet MS"/>
                <a:sym typeface="Trebuchet MS"/>
              </a:rPr>
              <a:t>, which is approximately three times that of Call. Meanwhile, Email + Call, despite having fewer customers, still contributed over </a:t>
            </a:r>
            <a:r>
              <a:rPr b="1" lang="en">
                <a:solidFill>
                  <a:schemeClr val="dk1"/>
                </a:solidFill>
                <a:latin typeface="Trebuchet MS"/>
                <a:ea typeface="Trebuchet MS"/>
                <a:cs typeface="Trebuchet MS"/>
                <a:sym typeface="Trebuchet MS"/>
              </a:rPr>
              <a:t>$450K</a:t>
            </a:r>
            <a:r>
              <a:rPr lang="en">
                <a:solidFill>
                  <a:schemeClr val="dk1"/>
                </a:solidFill>
                <a:latin typeface="Trebuchet MS"/>
                <a:ea typeface="Trebuchet MS"/>
                <a:cs typeface="Trebuchet MS"/>
                <a:sym typeface="Trebuchet MS"/>
              </a:rPr>
              <a:t>, proving its efficiency in generating high-value transactions. Call has the lowest total revenue, reinforcing its lower effectiveness. </a:t>
            </a:r>
            <a:endParaRPr>
              <a:solidFill>
                <a:schemeClr val="dk1"/>
              </a:solidFill>
              <a:latin typeface="Trebuchet MS"/>
              <a:ea typeface="Trebuchet MS"/>
              <a:cs typeface="Trebuchet MS"/>
              <a:sym typeface="Trebuchet MS"/>
            </a:endParaRPr>
          </a:p>
          <a:p>
            <a:pPr indent="0" lvl="0" marL="0" rtl="0" algn="l">
              <a:lnSpc>
                <a:spcPct val="100000"/>
              </a:lnSpc>
              <a:spcBef>
                <a:spcPts val="0"/>
              </a:spcBef>
              <a:spcAft>
                <a:spcPts val="0"/>
              </a:spcAft>
              <a:buNone/>
            </a:pPr>
            <a:r>
              <a:t/>
            </a:r>
            <a:endParaRPr b="1">
              <a:solidFill>
                <a:schemeClr val="dk1"/>
              </a:solidFill>
              <a:latin typeface="Trebuchet MS"/>
              <a:ea typeface="Trebuchet MS"/>
              <a:cs typeface="Trebuchet MS"/>
              <a:sym typeface="Trebuchet MS"/>
            </a:endParaRPr>
          </a:p>
          <a:p>
            <a:pPr indent="0" lvl="0" marL="0" rtl="0" algn="l">
              <a:lnSpc>
                <a:spcPct val="100000"/>
              </a:lnSpc>
              <a:spcBef>
                <a:spcPts val="0"/>
              </a:spcBef>
              <a:spcAft>
                <a:spcPts val="0"/>
              </a:spcAft>
              <a:buNone/>
            </a:pPr>
            <a:r>
              <a:rPr b="1" lang="en">
                <a:solidFill>
                  <a:schemeClr val="dk1"/>
                </a:solidFill>
                <a:latin typeface="Trebuchet MS"/>
                <a:ea typeface="Trebuchet MS"/>
                <a:cs typeface="Trebuchet MS"/>
                <a:sym typeface="Trebuchet MS"/>
              </a:rPr>
              <a:t>However, total revenue alone does not determine the best method, as revenue efficiency per customer is equally important.</a:t>
            </a:r>
            <a:endParaRPr b="1">
              <a:solidFill>
                <a:schemeClr val="dk1"/>
              </a:solidFill>
              <a:latin typeface="Trebuchet MS"/>
              <a:ea typeface="Trebuchet MS"/>
              <a:cs typeface="Trebuchet MS"/>
              <a:sym typeface="Trebuchet MS"/>
            </a:endParaRPr>
          </a:p>
        </p:txBody>
      </p:sp>
      <p:pic>
        <p:nvPicPr>
          <p:cNvPr id="116" name="Google Shape;116;p19"/>
          <p:cNvPicPr preferRelativeResize="0"/>
          <p:nvPr/>
        </p:nvPicPr>
        <p:blipFill>
          <a:blip r:embed="rId4">
            <a:alphaModFix/>
          </a:blip>
          <a:stretch>
            <a:fillRect/>
          </a:stretch>
        </p:blipFill>
        <p:spPr>
          <a:xfrm>
            <a:off x="1012750" y="1776087"/>
            <a:ext cx="4016774" cy="3049726"/>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EF62">
            <a:alpha val="10060"/>
          </a:srgbClr>
        </a:solidFill>
      </p:bgPr>
    </p:bg>
    <p:spTree>
      <p:nvGrpSpPr>
        <p:cNvPr id="120" name="Shape 120"/>
        <p:cNvGrpSpPr/>
        <p:nvPr/>
      </p:nvGrpSpPr>
      <p:grpSpPr>
        <a:xfrm>
          <a:off x="0" y="0"/>
          <a:ext cx="0" cy="0"/>
          <a:chOff x="0" y="0"/>
          <a:chExt cx="0" cy="0"/>
        </a:xfrm>
      </p:grpSpPr>
      <p:sp>
        <p:nvSpPr>
          <p:cNvPr id="121" name="Google Shape;121;p20"/>
          <p:cNvSpPr/>
          <p:nvPr/>
        </p:nvSpPr>
        <p:spPr>
          <a:xfrm>
            <a:off x="0" y="0"/>
            <a:ext cx="911100" cy="5143500"/>
          </a:xfrm>
          <a:prstGeom prst="rect">
            <a:avLst/>
          </a:prstGeom>
          <a:solidFill>
            <a:srgbClr val="03EF6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22" name="Google Shape;122;p20"/>
          <p:cNvPicPr preferRelativeResize="0"/>
          <p:nvPr/>
        </p:nvPicPr>
        <p:blipFill>
          <a:blip r:embed="rId3">
            <a:alphaModFix/>
          </a:blip>
          <a:stretch>
            <a:fillRect/>
          </a:stretch>
        </p:blipFill>
        <p:spPr>
          <a:xfrm>
            <a:off x="66600" y="127800"/>
            <a:ext cx="777900" cy="777900"/>
          </a:xfrm>
          <a:prstGeom prst="rect">
            <a:avLst/>
          </a:prstGeom>
          <a:noFill/>
          <a:ln>
            <a:noFill/>
          </a:ln>
        </p:spPr>
      </p:pic>
      <p:sp>
        <p:nvSpPr>
          <p:cNvPr id="123" name="Google Shape;123;p20"/>
          <p:cNvSpPr txBox="1"/>
          <p:nvPr/>
        </p:nvSpPr>
        <p:spPr>
          <a:xfrm>
            <a:off x="911100" y="138225"/>
            <a:ext cx="1903500" cy="60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800">
                <a:solidFill>
                  <a:schemeClr val="dk1"/>
                </a:solidFill>
                <a:latin typeface="Trebuchet MS"/>
                <a:ea typeface="Trebuchet MS"/>
                <a:cs typeface="Trebuchet MS"/>
                <a:sym typeface="Trebuchet MS"/>
              </a:rPr>
              <a:t>Outcomes</a:t>
            </a:r>
            <a:endParaRPr b="1" sz="2800">
              <a:solidFill>
                <a:schemeClr val="dk1"/>
              </a:solidFill>
              <a:latin typeface="Trebuchet MS"/>
              <a:ea typeface="Trebuchet MS"/>
              <a:cs typeface="Trebuchet MS"/>
              <a:sym typeface="Trebuchet MS"/>
            </a:endParaRPr>
          </a:p>
        </p:txBody>
      </p:sp>
      <p:sp>
        <p:nvSpPr>
          <p:cNvPr id="124" name="Google Shape;124;p20"/>
          <p:cNvSpPr txBox="1"/>
          <p:nvPr/>
        </p:nvSpPr>
        <p:spPr>
          <a:xfrm>
            <a:off x="911100" y="827325"/>
            <a:ext cx="7859700" cy="3924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1200"/>
              </a:spcAft>
              <a:buNone/>
            </a:pPr>
            <a:r>
              <a:rPr i="1" lang="en" sz="1500">
                <a:solidFill>
                  <a:srgbClr val="134F5C"/>
                </a:solidFill>
                <a:latin typeface="Trebuchet MS"/>
                <a:ea typeface="Trebuchet MS"/>
                <a:cs typeface="Trebuchet MS"/>
                <a:sym typeface="Trebuchet MS"/>
              </a:rPr>
              <a:t>5.</a:t>
            </a:r>
            <a:r>
              <a:rPr b="1" i="1" lang="en" sz="1500">
                <a:solidFill>
                  <a:srgbClr val="E76060"/>
                </a:solidFill>
                <a:latin typeface="Trebuchet MS"/>
                <a:ea typeface="Trebuchet MS"/>
                <a:cs typeface="Trebuchet MS"/>
                <a:sym typeface="Trebuchet MS"/>
              </a:rPr>
              <a:t>2.</a:t>
            </a:r>
            <a:r>
              <a:rPr i="1" lang="en" sz="1500">
                <a:solidFill>
                  <a:srgbClr val="134F5C"/>
                </a:solidFill>
                <a:latin typeface="Trebuchet MS"/>
                <a:ea typeface="Trebuchet MS"/>
                <a:cs typeface="Trebuchet MS"/>
                <a:sym typeface="Trebuchet MS"/>
              </a:rPr>
              <a:t> The most effective sales approach for future optimization </a:t>
            </a:r>
            <a:r>
              <a:rPr b="1" i="1" lang="en" sz="1500">
                <a:solidFill>
                  <a:srgbClr val="E76060"/>
                </a:solidFill>
                <a:latin typeface="Trebuchet MS"/>
                <a:ea typeface="Trebuchet MS"/>
                <a:cs typeface="Trebuchet MS"/>
                <a:sym typeface="Trebuchet MS"/>
              </a:rPr>
              <a:t>- revenue per customer</a:t>
            </a:r>
            <a:endParaRPr b="1" i="1" sz="1500">
              <a:solidFill>
                <a:srgbClr val="E76060"/>
              </a:solidFill>
            </a:endParaRPr>
          </a:p>
        </p:txBody>
      </p:sp>
      <p:sp>
        <p:nvSpPr>
          <p:cNvPr id="125" name="Google Shape;125;p20"/>
          <p:cNvSpPr txBox="1"/>
          <p:nvPr/>
        </p:nvSpPr>
        <p:spPr>
          <a:xfrm>
            <a:off x="5135700" y="1421513"/>
            <a:ext cx="3678600" cy="268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Trebuchet MS"/>
                <a:ea typeface="Trebuchet MS"/>
                <a:cs typeface="Trebuchet MS"/>
                <a:sym typeface="Trebuchet MS"/>
              </a:rPr>
              <a:t>The bar chart confirms that </a:t>
            </a:r>
            <a:r>
              <a:rPr b="1" lang="en">
                <a:solidFill>
                  <a:schemeClr val="dk1"/>
                </a:solidFill>
                <a:latin typeface="Trebuchet MS"/>
                <a:ea typeface="Trebuchet MS"/>
                <a:cs typeface="Trebuchet MS"/>
                <a:sym typeface="Trebuchet MS"/>
              </a:rPr>
              <a:t>Email + Call generates the highest revenue per customer</a:t>
            </a:r>
            <a:r>
              <a:rPr lang="en">
                <a:solidFill>
                  <a:schemeClr val="dk1"/>
                </a:solidFill>
                <a:latin typeface="Trebuchet MS"/>
                <a:ea typeface="Trebuchet MS"/>
                <a:cs typeface="Trebuchet MS"/>
                <a:sym typeface="Trebuchet MS"/>
              </a:rPr>
              <a:t> at over </a:t>
            </a:r>
            <a:r>
              <a:rPr b="1" lang="en">
                <a:solidFill>
                  <a:schemeClr val="dk1"/>
                </a:solidFill>
                <a:latin typeface="Trebuchet MS"/>
                <a:ea typeface="Trebuchet MS"/>
                <a:cs typeface="Trebuchet MS"/>
                <a:sym typeface="Trebuchet MS"/>
              </a:rPr>
              <a:t>$180</a:t>
            </a:r>
            <a:r>
              <a:rPr lang="en">
                <a:solidFill>
                  <a:schemeClr val="dk1"/>
                </a:solidFill>
                <a:latin typeface="Trebuchet MS"/>
                <a:ea typeface="Trebuchet MS"/>
                <a:cs typeface="Trebuchet MS"/>
                <a:sym typeface="Trebuchet MS"/>
              </a:rPr>
              <a:t>, making it almost double that of Email (around </a:t>
            </a:r>
            <a:r>
              <a:rPr b="1" lang="en">
                <a:solidFill>
                  <a:schemeClr val="dk1"/>
                </a:solidFill>
                <a:latin typeface="Trebuchet MS"/>
                <a:ea typeface="Trebuchet MS"/>
                <a:cs typeface="Trebuchet MS"/>
                <a:sym typeface="Trebuchet MS"/>
              </a:rPr>
              <a:t>$95</a:t>
            </a:r>
            <a:r>
              <a:rPr lang="en">
                <a:solidFill>
                  <a:schemeClr val="dk1"/>
                </a:solidFill>
                <a:latin typeface="Trebuchet MS"/>
                <a:ea typeface="Trebuchet MS"/>
                <a:cs typeface="Trebuchet MS"/>
                <a:sym typeface="Trebuchet MS"/>
              </a:rPr>
              <a:t> per customer) and nearly four times higher than Call (around </a:t>
            </a:r>
            <a:r>
              <a:rPr b="1" lang="en">
                <a:solidFill>
                  <a:schemeClr val="dk1"/>
                </a:solidFill>
                <a:latin typeface="Trebuchet MS"/>
                <a:ea typeface="Trebuchet MS"/>
                <a:cs typeface="Trebuchet MS"/>
                <a:sym typeface="Trebuchet MS"/>
              </a:rPr>
              <a:t>$</a:t>
            </a:r>
            <a:r>
              <a:rPr b="1" lang="en">
                <a:solidFill>
                  <a:schemeClr val="dk1"/>
                </a:solidFill>
                <a:latin typeface="Trebuchet MS"/>
                <a:ea typeface="Trebuchet MS"/>
                <a:cs typeface="Trebuchet MS"/>
                <a:sym typeface="Trebuchet MS"/>
              </a:rPr>
              <a:t>45 </a:t>
            </a:r>
            <a:r>
              <a:rPr lang="en">
                <a:solidFill>
                  <a:schemeClr val="dk1"/>
                </a:solidFill>
                <a:latin typeface="Trebuchet MS"/>
                <a:ea typeface="Trebuchet MS"/>
                <a:cs typeface="Trebuchet MS"/>
                <a:sym typeface="Trebuchet MS"/>
              </a:rPr>
              <a:t>per customer). </a:t>
            </a:r>
            <a:endParaRPr>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b="1">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lang="en">
                <a:solidFill>
                  <a:schemeClr val="dk1"/>
                </a:solidFill>
                <a:latin typeface="Trebuchet MS"/>
                <a:ea typeface="Trebuchet MS"/>
                <a:cs typeface="Trebuchet MS"/>
                <a:sym typeface="Trebuchet MS"/>
              </a:rPr>
              <a:t>This confirms that Email + Call ensures maximum revenue efficiency per transaction.</a:t>
            </a:r>
            <a:endParaRPr>
              <a:solidFill>
                <a:schemeClr val="dk1"/>
              </a:solidFill>
              <a:latin typeface="Trebuchet MS"/>
              <a:ea typeface="Trebuchet MS"/>
              <a:cs typeface="Trebuchet MS"/>
              <a:sym typeface="Trebuchet MS"/>
            </a:endParaRPr>
          </a:p>
        </p:txBody>
      </p:sp>
      <p:sp>
        <p:nvSpPr>
          <p:cNvPr id="126" name="Google Shape;126;p20"/>
          <p:cNvSpPr txBox="1"/>
          <p:nvPr/>
        </p:nvSpPr>
        <p:spPr>
          <a:xfrm>
            <a:off x="1007325" y="4459875"/>
            <a:ext cx="7710000" cy="545400"/>
          </a:xfrm>
          <a:prstGeom prst="rect">
            <a:avLst/>
          </a:prstGeom>
          <a:noFill/>
          <a:ln cap="flat" cmpd="sng" w="28575">
            <a:solidFill>
              <a:srgbClr val="E7606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Trebuchet MS"/>
                <a:ea typeface="Trebuchet MS"/>
                <a:cs typeface="Trebuchet MS"/>
                <a:sym typeface="Trebuchet MS"/>
              </a:rPr>
              <a:t>This comparison highlights that</a:t>
            </a:r>
            <a:r>
              <a:rPr b="1" lang="en" sz="1300">
                <a:solidFill>
                  <a:schemeClr val="dk1"/>
                </a:solidFill>
                <a:latin typeface="Trebuchet MS"/>
                <a:ea typeface="Trebuchet MS"/>
                <a:cs typeface="Trebuchet MS"/>
                <a:sym typeface="Trebuchet MS"/>
              </a:rPr>
              <a:t> </a:t>
            </a:r>
            <a:r>
              <a:rPr b="1" i="1" lang="en" sz="1300">
                <a:solidFill>
                  <a:schemeClr val="dk1"/>
                </a:solidFill>
                <a:latin typeface="Trebuchet MS"/>
                <a:ea typeface="Trebuchet MS"/>
                <a:cs typeface="Trebuchet MS"/>
                <a:sym typeface="Trebuchet MS"/>
              </a:rPr>
              <a:t>while Email brings in more total revenue, Email + Call ensures the highest revenue efficiency per transaction,</a:t>
            </a:r>
            <a:r>
              <a:rPr lang="en" sz="1300">
                <a:solidFill>
                  <a:schemeClr val="dk1"/>
                </a:solidFill>
                <a:latin typeface="Trebuchet MS"/>
                <a:ea typeface="Trebuchet MS"/>
                <a:cs typeface="Trebuchet MS"/>
                <a:sym typeface="Trebuchet MS"/>
              </a:rPr>
              <a:t> making it the strongest option moving forward.</a:t>
            </a:r>
            <a:endParaRPr sz="1300">
              <a:solidFill>
                <a:schemeClr val="dk1"/>
              </a:solidFill>
              <a:latin typeface="Trebuchet MS"/>
              <a:ea typeface="Trebuchet MS"/>
              <a:cs typeface="Trebuchet MS"/>
              <a:sym typeface="Trebuchet MS"/>
            </a:endParaRPr>
          </a:p>
        </p:txBody>
      </p:sp>
      <p:pic>
        <p:nvPicPr>
          <p:cNvPr id="127" name="Google Shape;127;p20"/>
          <p:cNvPicPr preferRelativeResize="0"/>
          <p:nvPr/>
        </p:nvPicPr>
        <p:blipFill>
          <a:blip r:embed="rId4">
            <a:alphaModFix/>
          </a:blip>
          <a:stretch>
            <a:fillRect/>
          </a:stretch>
        </p:blipFill>
        <p:spPr>
          <a:xfrm>
            <a:off x="1007325" y="1295600"/>
            <a:ext cx="4051396" cy="2935351"/>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EF62">
            <a:alpha val="10060"/>
          </a:srgbClr>
        </a:solidFill>
      </p:bgPr>
    </p:bg>
    <p:spTree>
      <p:nvGrpSpPr>
        <p:cNvPr id="131" name="Shape 131"/>
        <p:cNvGrpSpPr/>
        <p:nvPr/>
      </p:nvGrpSpPr>
      <p:grpSpPr>
        <a:xfrm>
          <a:off x="0" y="0"/>
          <a:ext cx="0" cy="0"/>
          <a:chOff x="0" y="0"/>
          <a:chExt cx="0" cy="0"/>
        </a:xfrm>
      </p:grpSpPr>
      <p:sp>
        <p:nvSpPr>
          <p:cNvPr id="132" name="Google Shape;132;p21"/>
          <p:cNvSpPr/>
          <p:nvPr/>
        </p:nvSpPr>
        <p:spPr>
          <a:xfrm>
            <a:off x="0" y="0"/>
            <a:ext cx="911100" cy="5143500"/>
          </a:xfrm>
          <a:prstGeom prst="rect">
            <a:avLst/>
          </a:prstGeom>
          <a:solidFill>
            <a:srgbClr val="03EF6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33" name="Google Shape;133;p21"/>
          <p:cNvPicPr preferRelativeResize="0"/>
          <p:nvPr/>
        </p:nvPicPr>
        <p:blipFill>
          <a:blip r:embed="rId3">
            <a:alphaModFix/>
          </a:blip>
          <a:stretch>
            <a:fillRect/>
          </a:stretch>
        </p:blipFill>
        <p:spPr>
          <a:xfrm>
            <a:off x="66600" y="277500"/>
            <a:ext cx="777900" cy="777900"/>
          </a:xfrm>
          <a:prstGeom prst="rect">
            <a:avLst/>
          </a:prstGeom>
          <a:noFill/>
          <a:ln>
            <a:noFill/>
          </a:ln>
        </p:spPr>
      </p:pic>
      <p:sp>
        <p:nvSpPr>
          <p:cNvPr id="134" name="Google Shape;134;p21"/>
          <p:cNvSpPr txBox="1"/>
          <p:nvPr/>
        </p:nvSpPr>
        <p:spPr>
          <a:xfrm>
            <a:off x="911100" y="451475"/>
            <a:ext cx="3207900" cy="60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800">
                <a:solidFill>
                  <a:schemeClr val="dk1"/>
                </a:solidFill>
                <a:latin typeface="Trebuchet MS"/>
                <a:ea typeface="Trebuchet MS"/>
                <a:cs typeface="Trebuchet MS"/>
                <a:sym typeface="Trebuchet MS"/>
              </a:rPr>
              <a:t>Business Metrics</a:t>
            </a:r>
            <a:endParaRPr b="1" sz="2800">
              <a:solidFill>
                <a:schemeClr val="dk1"/>
              </a:solidFill>
              <a:latin typeface="Trebuchet MS"/>
              <a:ea typeface="Trebuchet MS"/>
              <a:cs typeface="Trebuchet MS"/>
              <a:sym typeface="Trebuchet MS"/>
            </a:endParaRPr>
          </a:p>
        </p:txBody>
      </p:sp>
      <p:sp>
        <p:nvSpPr>
          <p:cNvPr id="135" name="Google Shape;135;p21"/>
          <p:cNvSpPr txBox="1"/>
          <p:nvPr/>
        </p:nvSpPr>
        <p:spPr>
          <a:xfrm>
            <a:off x="1114275" y="1458125"/>
            <a:ext cx="7367700" cy="290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dk1"/>
                </a:solidFill>
                <a:latin typeface="Trebuchet MS"/>
                <a:ea typeface="Trebuchet MS"/>
                <a:cs typeface="Trebuchet MS"/>
                <a:sym typeface="Trebuchet MS"/>
              </a:rPr>
              <a:t>To ensure long-term profitability, the company should focus on </a:t>
            </a:r>
            <a:r>
              <a:rPr b="1" lang="en" sz="1500">
                <a:solidFill>
                  <a:schemeClr val="dk1"/>
                </a:solidFill>
                <a:latin typeface="Trebuchet MS"/>
                <a:ea typeface="Trebuchet MS"/>
                <a:cs typeface="Trebuchet MS"/>
                <a:sym typeface="Trebuchet MS"/>
              </a:rPr>
              <a:t>Revenue per Customer per Sales Method</a:t>
            </a:r>
            <a:r>
              <a:rPr lang="en" sz="1500">
                <a:solidFill>
                  <a:schemeClr val="dk1"/>
                </a:solidFill>
                <a:latin typeface="Trebuchet MS"/>
                <a:ea typeface="Trebuchet MS"/>
                <a:cs typeface="Trebuchet MS"/>
                <a:sym typeface="Trebuchet MS"/>
              </a:rPr>
              <a:t> as our metric rather than just total sales volume. This metric provides a clearer understanding of revenue efficiency by showing how much each customer contributes to overall sales. By tracking this metric, the company can identify the most valuable sales approach and optimize its strategy accordingly. </a:t>
            </a:r>
            <a:endParaRPr sz="15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t/>
            </a:r>
            <a:endParaRPr sz="1500">
              <a:solidFill>
                <a:schemeClr val="dk1"/>
              </a:solidFill>
              <a:latin typeface="Trebuchet MS"/>
              <a:ea typeface="Trebuchet MS"/>
              <a:cs typeface="Trebuchet MS"/>
              <a:sym typeface="Trebuchet MS"/>
            </a:endParaRPr>
          </a:p>
          <a:p>
            <a:pPr indent="0" lvl="0" marL="0" rtl="0" algn="l">
              <a:lnSpc>
                <a:spcPct val="115000"/>
              </a:lnSpc>
              <a:spcBef>
                <a:spcPts val="0"/>
              </a:spcBef>
              <a:spcAft>
                <a:spcPts val="0"/>
              </a:spcAft>
              <a:buNone/>
            </a:pPr>
            <a:r>
              <a:rPr lang="en" sz="1500">
                <a:solidFill>
                  <a:schemeClr val="dk1"/>
                </a:solidFill>
                <a:latin typeface="Trebuchet MS"/>
                <a:ea typeface="Trebuchet MS"/>
                <a:cs typeface="Trebuchet MS"/>
                <a:sym typeface="Trebuchet MS"/>
              </a:rPr>
              <a:t>The initial estimates suggest that Email + Call generates the highest revenue per customer, making it the most effective method. Monitoring this metric will allow the company to refine its sales strategy and focus on high-value transactions.</a:t>
            </a:r>
            <a:endParaRPr sz="15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