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Candara" panose="020E05020303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w1TJlUjr6MJIDdXoU3XYiqGq2R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mis Elsayed"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6DED5B-EDBC-4C25-855A-0CD5CB7E8210}">
  <a:tblStyle styleId="{E66DED5B-EDBC-4C25-855A-0CD5CB7E82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0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30" Type="http://customschemas.google.com/relationships/presentationmetadata" Target="meta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8f6380139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28f6380139a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db87870ea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2db87870eae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db902845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2db9028454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db9028454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2db90284544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db9028454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2db90284544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db5e73559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2db5e73559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b5e73559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db5e73559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db87870ea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2db87870eae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db87870ea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g2db87870eae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sp>
        <p:nvSpPr>
          <p:cNvPr id="17" name="Google Shape;17;p1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4"/>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ndara"/>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ndara"/>
                <a:ea typeface="Candara"/>
                <a:cs typeface="Candara"/>
                <a:sym typeface="Candara"/>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1" name="Google Shape;21;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4" name="Google Shape;24;p14"/>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3"/>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228600" algn="l">
              <a:lnSpc>
                <a:spcPct val="90000"/>
              </a:lnSpc>
              <a:spcBef>
                <a:spcPts val="1200"/>
              </a:spcBef>
              <a:spcAft>
                <a:spcPts val="0"/>
              </a:spcAft>
              <a:buSzPts val="1800"/>
              <a:buNone/>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8" name="Google Shape;88;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2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4"/>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24"/>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228600" algn="l">
              <a:lnSpc>
                <a:spcPct val="90000"/>
              </a:lnSpc>
              <a:spcBef>
                <a:spcPts val="1200"/>
              </a:spcBef>
              <a:spcAft>
                <a:spcPts val="0"/>
              </a:spcAft>
              <a:buSzPts val="1800"/>
              <a:buNone/>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6" name="Google Shape;96;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ndar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SzPts val="1800"/>
              <a:buNone/>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8" name="Google Shape;28;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1"/>
        <p:cNvGrpSpPr/>
        <p:nvPr/>
      </p:nvGrpSpPr>
      <p:grpSpPr>
        <a:xfrm>
          <a:off x="0" y="0"/>
          <a:ext cx="0" cy="0"/>
          <a:chOff x="0" y="0"/>
          <a:chExt cx="0" cy="0"/>
        </a:xfrm>
      </p:grpSpPr>
      <p:sp>
        <p:nvSpPr>
          <p:cNvPr id="32" name="Google Shape;32;p1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6"/>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ndara"/>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ndara"/>
                <a:ea typeface="Candara"/>
                <a:cs typeface="Candara"/>
                <a:sym typeface="Candara"/>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6" name="Google Shape;36;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9" name="Google Shape;39;p16"/>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SzPts val="1800"/>
              <a:buNone/>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3" name="Google Shape;43;p17"/>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SzPts val="1800"/>
              <a:buNone/>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4" name="Google Shape;44;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18"/>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SzPts val="1800"/>
              <a:buNone/>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18"/>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2" name="Google Shape;52;p18"/>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SzPts val="1800"/>
              <a:buNone/>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1"/>
        <p:cNvGrpSpPr/>
        <p:nvPr/>
      </p:nvGrpSpPr>
      <p:grpSpPr>
        <a:xfrm>
          <a:off x="0" y="0"/>
          <a:ext cx="0" cy="0"/>
          <a:chOff x="0" y="0"/>
          <a:chExt cx="0" cy="0"/>
        </a:xfrm>
      </p:grpSpPr>
      <p:sp>
        <p:nvSpPr>
          <p:cNvPr id="62" name="Google Shape;62;p2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7"/>
        <p:cNvGrpSpPr/>
        <p:nvPr/>
      </p:nvGrpSpPr>
      <p:grpSpPr>
        <a:xfrm>
          <a:off x="0" y="0"/>
          <a:ext cx="0" cy="0"/>
          <a:chOff x="0" y="0"/>
          <a:chExt cx="0" cy="0"/>
        </a:xfrm>
      </p:grpSpPr>
      <p:sp>
        <p:nvSpPr>
          <p:cNvPr id="68" name="Google Shape;68;p21"/>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1"/>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1"/>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ndara"/>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1"/>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SzPts val="1800"/>
              <a:buNone/>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2" name="Google Shape;72;p21"/>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3" name="Google Shape;73;p21"/>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chemeClr val="dk2"/>
                </a:solidFill>
                <a:latin typeface="Candara"/>
                <a:ea typeface="Candara"/>
                <a:cs typeface="Candara"/>
                <a:sym typeface="Candara"/>
              </a:defRPr>
            </a:lvl1pPr>
            <a:lvl2pPr marL="0" lvl="1" indent="0" algn="r">
              <a:spcBef>
                <a:spcPts val="0"/>
              </a:spcBef>
              <a:buNone/>
              <a:defRPr sz="1050" b="0" i="0" u="none" strike="noStrike" cap="none">
                <a:solidFill>
                  <a:schemeClr val="dk2"/>
                </a:solidFill>
                <a:latin typeface="Candara"/>
                <a:ea typeface="Candara"/>
                <a:cs typeface="Candara"/>
                <a:sym typeface="Candara"/>
              </a:defRPr>
            </a:lvl2pPr>
            <a:lvl3pPr marL="0" lvl="2" indent="0" algn="r">
              <a:spcBef>
                <a:spcPts val="0"/>
              </a:spcBef>
              <a:buNone/>
              <a:defRPr sz="1050" b="0" i="0" u="none" strike="noStrike" cap="none">
                <a:solidFill>
                  <a:schemeClr val="dk2"/>
                </a:solidFill>
                <a:latin typeface="Candara"/>
                <a:ea typeface="Candara"/>
                <a:cs typeface="Candara"/>
                <a:sym typeface="Candara"/>
              </a:defRPr>
            </a:lvl3pPr>
            <a:lvl4pPr marL="0" lvl="3" indent="0" algn="r">
              <a:spcBef>
                <a:spcPts val="0"/>
              </a:spcBef>
              <a:buNone/>
              <a:defRPr sz="1050" b="0" i="0" u="none" strike="noStrike" cap="none">
                <a:solidFill>
                  <a:schemeClr val="dk2"/>
                </a:solidFill>
                <a:latin typeface="Candara"/>
                <a:ea typeface="Candara"/>
                <a:cs typeface="Candara"/>
                <a:sym typeface="Candara"/>
              </a:defRPr>
            </a:lvl4pPr>
            <a:lvl5pPr marL="0" lvl="4" indent="0" algn="r">
              <a:spcBef>
                <a:spcPts val="0"/>
              </a:spcBef>
              <a:buNone/>
              <a:defRPr sz="1050" b="0" i="0" u="none" strike="noStrike" cap="none">
                <a:solidFill>
                  <a:schemeClr val="dk2"/>
                </a:solidFill>
                <a:latin typeface="Candara"/>
                <a:ea typeface="Candara"/>
                <a:cs typeface="Candara"/>
                <a:sym typeface="Candara"/>
              </a:defRPr>
            </a:lvl5pPr>
            <a:lvl6pPr marL="0" lvl="5" indent="0" algn="r">
              <a:spcBef>
                <a:spcPts val="0"/>
              </a:spcBef>
              <a:buNone/>
              <a:defRPr sz="1050" b="0" i="0" u="none" strike="noStrike" cap="none">
                <a:solidFill>
                  <a:schemeClr val="dk2"/>
                </a:solidFill>
                <a:latin typeface="Candara"/>
                <a:ea typeface="Candara"/>
                <a:cs typeface="Candara"/>
                <a:sym typeface="Candara"/>
              </a:defRPr>
            </a:lvl6pPr>
            <a:lvl7pPr marL="0" lvl="6" indent="0" algn="r">
              <a:spcBef>
                <a:spcPts val="0"/>
              </a:spcBef>
              <a:buNone/>
              <a:defRPr sz="1050" b="0" i="0" u="none" strike="noStrike" cap="none">
                <a:solidFill>
                  <a:schemeClr val="dk2"/>
                </a:solidFill>
                <a:latin typeface="Candara"/>
                <a:ea typeface="Candara"/>
                <a:cs typeface="Candara"/>
                <a:sym typeface="Candara"/>
              </a:defRPr>
            </a:lvl7pPr>
            <a:lvl8pPr marL="0" lvl="7" indent="0" algn="r">
              <a:spcBef>
                <a:spcPts val="0"/>
              </a:spcBef>
              <a:buNone/>
              <a:defRPr sz="1050" b="0" i="0" u="none" strike="noStrike" cap="none">
                <a:solidFill>
                  <a:schemeClr val="dk2"/>
                </a:solidFill>
                <a:latin typeface="Candara"/>
                <a:ea typeface="Candara"/>
                <a:cs typeface="Candara"/>
                <a:sym typeface="Candara"/>
              </a:defRPr>
            </a:lvl8pPr>
            <a:lvl9pPr marL="0" lvl="8" indent="0" algn="r">
              <a:spcBef>
                <a:spcPts val="0"/>
              </a:spcBef>
              <a:buNone/>
              <a:defRPr sz="1050" b="0" i="0" u="none" strike="noStrike" cap="none">
                <a:solidFill>
                  <a:schemeClr val="dk2"/>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6"/>
        <p:cNvGrpSpPr/>
        <p:nvPr/>
      </p:nvGrpSpPr>
      <p:grpSpPr>
        <a:xfrm>
          <a:off x="0" y="0"/>
          <a:ext cx="0" cy="0"/>
          <a:chOff x="0" y="0"/>
          <a:chExt cx="0" cy="0"/>
        </a:xfrm>
      </p:grpSpPr>
      <p:sp>
        <p:nvSpPr>
          <p:cNvPr id="77" name="Google Shape;77;p22"/>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2"/>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2"/>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ndara"/>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0" name="Google Shape;80;p22"/>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81" name="Google Shape;81;p22"/>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2" name="Google Shape;82;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DFDFD"/>
            </a:gs>
            <a:gs pos="65000">
              <a:srgbClr val="E6E6E6"/>
            </a:gs>
            <a:gs pos="100000">
              <a:srgbClr val="B6B6B6"/>
            </a:gs>
          </a:gsLst>
          <a:lin ang="16200000" scaled="0"/>
        </a:gradFill>
        <a:effectLst/>
      </p:bgPr>
    </p:bg>
    <p:spTree>
      <p:nvGrpSpPr>
        <p:cNvPr id="1" name="Shape 5"/>
        <p:cNvGrpSpPr/>
        <p:nvPr/>
      </p:nvGrpSpPr>
      <p:grpSpPr>
        <a:xfrm>
          <a:off x="0" y="0"/>
          <a:ext cx="0" cy="0"/>
          <a:chOff x="0" y="0"/>
          <a:chExt cx="0" cy="0"/>
        </a:xfrm>
      </p:grpSpPr>
      <p:sp>
        <p:nvSpPr>
          <p:cNvPr id="6" name="Google Shape;6;p13"/>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3"/>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ndara"/>
              <a:buNone/>
              <a:defRPr sz="4800" b="0" i="0" u="none" strike="noStrike" cap="none">
                <a:solidFill>
                  <a:srgbClr val="3F3F3F"/>
                </a:solidFill>
                <a:latin typeface="Candara"/>
                <a:ea typeface="Candara"/>
                <a:cs typeface="Candara"/>
                <a:sym typeface="Candar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228600" algn="l" rtl="0">
              <a:lnSpc>
                <a:spcPct val="90000"/>
              </a:lnSpc>
              <a:spcBef>
                <a:spcPts val="1200"/>
              </a:spcBef>
              <a:spcAft>
                <a:spcPts val="0"/>
              </a:spcAft>
              <a:buClr>
                <a:schemeClr val="accent1"/>
              </a:buClr>
              <a:buSzPts val="2000"/>
              <a:buFont typeface="Calibri"/>
              <a:buNone/>
              <a:defRPr sz="2000" b="0" i="0" u="none" strike="noStrike" cap="none">
                <a:solidFill>
                  <a:srgbClr val="3F3F3F"/>
                </a:solidFill>
                <a:latin typeface="Candara"/>
                <a:ea typeface="Candara"/>
                <a:cs typeface="Candara"/>
                <a:sym typeface="Candara"/>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ndara"/>
                <a:ea typeface="Candara"/>
                <a:cs typeface="Candara"/>
                <a:sym typeface="Candara"/>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ndara"/>
                <a:ea typeface="Candara"/>
                <a:cs typeface="Candara"/>
                <a:sym typeface="Candara"/>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ndara"/>
                <a:ea typeface="Candara"/>
                <a:cs typeface="Candara"/>
                <a:sym typeface="Candara"/>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ndara"/>
                <a:ea typeface="Candara"/>
                <a:cs typeface="Candara"/>
                <a:sym typeface="Candara"/>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ndara"/>
                <a:ea typeface="Candara"/>
                <a:cs typeface="Candara"/>
                <a:sym typeface="Candara"/>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ndara"/>
                <a:ea typeface="Candara"/>
                <a:cs typeface="Candara"/>
                <a:sym typeface="Candara"/>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ndara"/>
                <a:ea typeface="Candara"/>
                <a:cs typeface="Candara"/>
                <a:sym typeface="Candara"/>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ndara"/>
                <a:ea typeface="Candara"/>
                <a:cs typeface="Candara"/>
                <a:sym typeface="Candara"/>
              </a:defRPr>
            </a:lvl9pPr>
          </a:lstStyle>
          <a:p>
            <a:endParaRPr/>
          </a:p>
        </p:txBody>
      </p:sp>
      <p:sp>
        <p:nvSpPr>
          <p:cNvPr id="10" name="Google Shape;10;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11" name="Google Shape;11;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12" name="Google Shape;12;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ndara"/>
                <a:ea typeface="Candara"/>
                <a:cs typeface="Candara"/>
                <a:sym typeface="Candara"/>
              </a:defRPr>
            </a:lvl1pPr>
            <a:lvl2pPr marL="0" marR="0" lvl="1" indent="0" algn="r" rtl="0">
              <a:spcBef>
                <a:spcPts val="0"/>
              </a:spcBef>
              <a:buNone/>
              <a:defRPr sz="1050" b="0" i="0" u="none" strike="noStrike" cap="none">
                <a:solidFill>
                  <a:srgbClr val="FFFFFF"/>
                </a:solidFill>
                <a:latin typeface="Candara"/>
                <a:ea typeface="Candara"/>
                <a:cs typeface="Candara"/>
                <a:sym typeface="Candara"/>
              </a:defRPr>
            </a:lvl2pPr>
            <a:lvl3pPr marL="0" marR="0" lvl="2" indent="0" algn="r" rtl="0">
              <a:spcBef>
                <a:spcPts val="0"/>
              </a:spcBef>
              <a:buNone/>
              <a:defRPr sz="1050" b="0" i="0" u="none" strike="noStrike" cap="none">
                <a:solidFill>
                  <a:srgbClr val="FFFFFF"/>
                </a:solidFill>
                <a:latin typeface="Candara"/>
                <a:ea typeface="Candara"/>
                <a:cs typeface="Candara"/>
                <a:sym typeface="Candara"/>
              </a:defRPr>
            </a:lvl3pPr>
            <a:lvl4pPr marL="0" marR="0" lvl="3" indent="0" algn="r" rtl="0">
              <a:spcBef>
                <a:spcPts val="0"/>
              </a:spcBef>
              <a:buNone/>
              <a:defRPr sz="1050" b="0" i="0" u="none" strike="noStrike" cap="none">
                <a:solidFill>
                  <a:srgbClr val="FFFFFF"/>
                </a:solidFill>
                <a:latin typeface="Candara"/>
                <a:ea typeface="Candara"/>
                <a:cs typeface="Candara"/>
                <a:sym typeface="Candara"/>
              </a:defRPr>
            </a:lvl4pPr>
            <a:lvl5pPr marL="0" marR="0" lvl="4" indent="0" algn="r" rtl="0">
              <a:spcBef>
                <a:spcPts val="0"/>
              </a:spcBef>
              <a:buNone/>
              <a:defRPr sz="1050" b="0" i="0" u="none" strike="noStrike" cap="none">
                <a:solidFill>
                  <a:srgbClr val="FFFFFF"/>
                </a:solidFill>
                <a:latin typeface="Candara"/>
                <a:ea typeface="Candara"/>
                <a:cs typeface="Candara"/>
                <a:sym typeface="Candara"/>
              </a:defRPr>
            </a:lvl5pPr>
            <a:lvl6pPr marL="0" marR="0" lvl="5" indent="0" algn="r" rtl="0">
              <a:spcBef>
                <a:spcPts val="0"/>
              </a:spcBef>
              <a:buNone/>
              <a:defRPr sz="1050" b="0" i="0" u="none" strike="noStrike" cap="none">
                <a:solidFill>
                  <a:srgbClr val="FFFFFF"/>
                </a:solidFill>
                <a:latin typeface="Candara"/>
                <a:ea typeface="Candara"/>
                <a:cs typeface="Candara"/>
                <a:sym typeface="Candara"/>
              </a:defRPr>
            </a:lvl6pPr>
            <a:lvl7pPr marL="0" marR="0" lvl="6" indent="0" algn="r" rtl="0">
              <a:spcBef>
                <a:spcPts val="0"/>
              </a:spcBef>
              <a:buNone/>
              <a:defRPr sz="1050" b="0" i="0" u="none" strike="noStrike" cap="none">
                <a:solidFill>
                  <a:srgbClr val="FFFFFF"/>
                </a:solidFill>
                <a:latin typeface="Candara"/>
                <a:ea typeface="Candara"/>
                <a:cs typeface="Candara"/>
                <a:sym typeface="Candara"/>
              </a:defRPr>
            </a:lvl7pPr>
            <a:lvl8pPr marL="0" marR="0" lvl="7" indent="0" algn="r" rtl="0">
              <a:spcBef>
                <a:spcPts val="0"/>
              </a:spcBef>
              <a:buNone/>
              <a:defRPr sz="1050" b="0" i="0" u="none" strike="noStrike" cap="none">
                <a:solidFill>
                  <a:srgbClr val="FFFFFF"/>
                </a:solidFill>
                <a:latin typeface="Candara"/>
                <a:ea typeface="Candara"/>
                <a:cs typeface="Candara"/>
                <a:sym typeface="Candara"/>
              </a:defRPr>
            </a:lvl8pPr>
            <a:lvl9pPr marL="0" marR="0" lvl="8" indent="0" algn="r" rtl="0">
              <a:spcBef>
                <a:spcPts val="0"/>
              </a:spcBef>
              <a:buNone/>
              <a:defRPr sz="1050" b="0" i="0" u="none" strike="noStrike" cap="none">
                <a:solidFill>
                  <a:srgbClr val="FFFFFF"/>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13"/>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14" name="Google Shape;14;p13"/>
          <p:cNvSpPr/>
          <p:nvPr/>
        </p:nvSpPr>
        <p:spPr>
          <a:xfrm>
            <a:off x="0" y="0"/>
            <a:ext cx="12192000" cy="551981"/>
          </a:xfrm>
          <a:prstGeom prst="rect">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ndara"/>
                <a:ea typeface="Candara"/>
                <a:cs typeface="Candara"/>
                <a:sym typeface="Candara"/>
              </a:rPr>
              <a:t>COE49413 Computer Vision</a:t>
            </a:r>
            <a:endParaRPr/>
          </a:p>
          <a:p>
            <a:pPr marL="0" marR="0" lvl="0" indent="0" algn="ctr" rtl="0">
              <a:spcBef>
                <a:spcPts val="0"/>
              </a:spcBef>
              <a:spcAft>
                <a:spcPts val="0"/>
              </a:spcAft>
              <a:buNone/>
            </a:pPr>
            <a:r>
              <a:rPr lang="en-US" sz="1800" b="0" i="0" u="none" strike="noStrike" cap="none">
                <a:solidFill>
                  <a:schemeClr val="lt1"/>
                </a:solidFill>
                <a:latin typeface="Candara"/>
                <a:ea typeface="Candara"/>
                <a:cs typeface="Candara"/>
                <a:sym typeface="Candara"/>
              </a:rPr>
              <a:t>Spring 2024</a:t>
            </a:r>
            <a:endParaRPr/>
          </a:p>
        </p:txBody>
      </p:sp>
      <p:pic>
        <p:nvPicPr>
          <p:cNvPr id="15" name="Google Shape;15;p13" descr="CSE Portal | AUS Programming Contest"/>
          <p:cNvPicPr preferRelativeResize="0"/>
          <p:nvPr/>
        </p:nvPicPr>
        <p:blipFill rotWithShape="1">
          <a:blip r:embed="rId13">
            <a:alphaModFix/>
          </a:blip>
          <a:srcRect/>
          <a:stretch/>
        </p:blipFill>
        <p:spPr>
          <a:xfrm>
            <a:off x="-26505" y="20885"/>
            <a:ext cx="3018322" cy="5635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ultralytics.com/models/yolov9/#impact-on-lightweight-mode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
          <p:cNvSpPr txBox="1">
            <a:spLocks noGrp="1"/>
          </p:cNvSpPr>
          <p:nvPr>
            <p:ph type="ctrTitle"/>
          </p:nvPr>
        </p:nvSpPr>
        <p:spPr>
          <a:xfrm>
            <a:off x="1097275" y="758950"/>
            <a:ext cx="10253700" cy="35661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ndara"/>
              <a:buNone/>
            </a:pPr>
            <a:r>
              <a:rPr lang="en-US" sz="5500"/>
              <a:t>Improving Aerial Object Detection: Deep Learning Insights from RarePlanes Satellite Dataset</a:t>
            </a:r>
            <a:endParaRPr sz="5500"/>
          </a:p>
          <a:p>
            <a:pPr marL="0" lvl="0" indent="0" algn="l" rtl="0">
              <a:lnSpc>
                <a:spcPct val="85000"/>
              </a:lnSpc>
              <a:spcBef>
                <a:spcPts val="0"/>
              </a:spcBef>
              <a:spcAft>
                <a:spcPts val="0"/>
              </a:spcAft>
              <a:buClr>
                <a:srgbClr val="262626"/>
              </a:buClr>
              <a:buSzPts val="8000"/>
              <a:buFont typeface="Candara"/>
              <a:buNone/>
            </a:pPr>
            <a:endParaRPr sz="1500"/>
          </a:p>
        </p:txBody>
      </p:sp>
      <p:sp>
        <p:nvSpPr>
          <p:cNvPr id="104" name="Google Shape;104;p1"/>
          <p:cNvSpPr txBox="1">
            <a:spLocks noGrp="1"/>
          </p:cNvSpPr>
          <p:nvPr>
            <p:ph type="subTitle" idx="1"/>
          </p:nvPr>
        </p:nvSpPr>
        <p:spPr>
          <a:xfrm>
            <a:off x="1212100" y="4440250"/>
            <a:ext cx="9896100" cy="1462500"/>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SzPts val="2220"/>
              <a:buNone/>
            </a:pPr>
            <a:endParaRPr sz="600"/>
          </a:p>
          <a:p>
            <a:pPr marL="0" lvl="0" indent="0" algn="l" rtl="0">
              <a:lnSpc>
                <a:spcPct val="90000"/>
              </a:lnSpc>
              <a:spcBef>
                <a:spcPts val="0"/>
              </a:spcBef>
              <a:spcAft>
                <a:spcPts val="0"/>
              </a:spcAft>
              <a:buSzPct val="117073"/>
              <a:buNone/>
            </a:pPr>
            <a:r>
              <a:rPr lang="en-US" sz="2050" u="sng"/>
              <a:t>Group 12: </a:t>
            </a:r>
            <a:endParaRPr sz="2050" u="sng"/>
          </a:p>
          <a:p>
            <a:pPr marL="0" lvl="0" indent="0" algn="l" rtl="0">
              <a:lnSpc>
                <a:spcPct val="90000"/>
              </a:lnSpc>
              <a:spcBef>
                <a:spcPts val="0"/>
              </a:spcBef>
              <a:spcAft>
                <a:spcPts val="0"/>
              </a:spcAft>
              <a:buSzPct val="300000"/>
              <a:buNone/>
            </a:pPr>
            <a:endParaRPr sz="800" u="sng"/>
          </a:p>
          <a:p>
            <a:pPr marL="0" lvl="0" indent="0" algn="l" rtl="0">
              <a:lnSpc>
                <a:spcPct val="90000"/>
              </a:lnSpc>
              <a:spcBef>
                <a:spcPts val="0"/>
              </a:spcBef>
              <a:spcAft>
                <a:spcPts val="0"/>
              </a:spcAft>
              <a:buSzPct val="117073"/>
              <a:buNone/>
            </a:pPr>
            <a:r>
              <a:rPr lang="en-US" sz="2050"/>
              <a:t>Abdelrahman Rateb (87521)</a:t>
            </a:r>
            <a:endParaRPr sz="2050"/>
          </a:p>
          <a:p>
            <a:pPr marL="0" lvl="0" indent="0" algn="l" rtl="0">
              <a:lnSpc>
                <a:spcPct val="90000"/>
              </a:lnSpc>
              <a:spcBef>
                <a:spcPts val="0"/>
              </a:spcBef>
              <a:spcAft>
                <a:spcPts val="0"/>
              </a:spcAft>
              <a:buSzPct val="342857"/>
              <a:buNone/>
            </a:pPr>
            <a:endParaRPr sz="700"/>
          </a:p>
          <a:p>
            <a:pPr marL="0" lvl="0" indent="0" algn="l" rtl="0">
              <a:lnSpc>
                <a:spcPct val="90000"/>
              </a:lnSpc>
              <a:spcBef>
                <a:spcPts val="0"/>
              </a:spcBef>
              <a:spcAft>
                <a:spcPts val="0"/>
              </a:spcAft>
              <a:buSzPct val="117073"/>
              <a:buNone/>
            </a:pPr>
            <a:r>
              <a:rPr lang="en-US" sz="2050"/>
              <a:t>Aljawharah Alanazi (91308)</a:t>
            </a:r>
            <a:endParaRPr sz="2050"/>
          </a:p>
          <a:p>
            <a:pPr marL="0" lvl="0" indent="0" algn="l" rtl="0">
              <a:lnSpc>
                <a:spcPct val="90000"/>
              </a:lnSpc>
              <a:spcBef>
                <a:spcPts val="0"/>
              </a:spcBef>
              <a:spcAft>
                <a:spcPts val="0"/>
              </a:spcAft>
              <a:buSzPct val="342857"/>
              <a:buNone/>
            </a:pPr>
            <a:endParaRPr sz="700"/>
          </a:p>
          <a:p>
            <a:pPr marL="0" lvl="0" indent="0" algn="l" rtl="0">
              <a:lnSpc>
                <a:spcPct val="90000"/>
              </a:lnSpc>
              <a:spcBef>
                <a:spcPts val="0"/>
              </a:spcBef>
              <a:spcAft>
                <a:spcPts val="0"/>
              </a:spcAft>
              <a:buSzPct val="117073"/>
              <a:buNone/>
            </a:pPr>
            <a:r>
              <a:rPr lang="en-US" sz="2050"/>
              <a:t>Lamis Elsayed (87174)</a:t>
            </a:r>
            <a:endParaRPr sz="2050"/>
          </a:p>
          <a:p>
            <a:pPr marL="0" lvl="0" indent="0" algn="l" rtl="0">
              <a:lnSpc>
                <a:spcPct val="90000"/>
              </a:lnSpc>
              <a:spcBef>
                <a:spcPts val="0"/>
              </a:spcBef>
              <a:spcAft>
                <a:spcPts val="0"/>
              </a:spcAft>
              <a:buSzPct val="300000"/>
              <a:buNone/>
            </a:pPr>
            <a:endParaRPr sz="800"/>
          </a:p>
          <a:p>
            <a:pPr marL="0" lvl="0" indent="0" algn="l" rtl="0">
              <a:lnSpc>
                <a:spcPct val="90000"/>
              </a:lnSpc>
              <a:spcBef>
                <a:spcPts val="0"/>
              </a:spcBef>
              <a:spcAft>
                <a:spcPts val="0"/>
              </a:spcAft>
              <a:buSzPct val="117073"/>
              <a:buNone/>
            </a:pPr>
            <a:r>
              <a:rPr lang="en-US" sz="2050"/>
              <a:t>Johnny Kortbawi (88581)</a:t>
            </a:r>
            <a:endParaRPr sz="20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28f6380139a_0_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ndara"/>
              <a:buNone/>
            </a:pPr>
            <a:r>
              <a:rPr lang="en-US"/>
              <a:t>Implementation</a:t>
            </a:r>
            <a:endParaRPr/>
          </a:p>
        </p:txBody>
      </p:sp>
      <p:sp>
        <p:nvSpPr>
          <p:cNvPr id="168" name="Google Shape;168;g28f6380139a_0_2"/>
          <p:cNvSpPr txBox="1">
            <a:spLocks noGrp="1"/>
          </p:cNvSpPr>
          <p:nvPr>
            <p:ph type="body" idx="1"/>
          </p:nvPr>
        </p:nvSpPr>
        <p:spPr>
          <a:xfrm>
            <a:off x="1178875" y="1845725"/>
            <a:ext cx="61383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SzPts val="2000"/>
              <a:buNone/>
            </a:pPr>
            <a:r>
              <a:rPr lang="en-US" b="1" u="sng">
                <a:solidFill>
                  <a:schemeClr val="accent1"/>
                </a:solidFill>
              </a:rPr>
              <a:t>Model III: DETR </a:t>
            </a:r>
            <a:endParaRPr/>
          </a:p>
        </p:txBody>
      </p:sp>
      <p:pic>
        <p:nvPicPr>
          <p:cNvPr id="169" name="Google Shape;169;g28f6380139a_0_2"/>
          <p:cNvPicPr preferRelativeResize="0"/>
          <p:nvPr/>
        </p:nvPicPr>
        <p:blipFill>
          <a:blip r:embed="rId3">
            <a:alphaModFix/>
          </a:blip>
          <a:stretch>
            <a:fillRect/>
          </a:stretch>
        </p:blipFill>
        <p:spPr>
          <a:xfrm>
            <a:off x="177625" y="2327400"/>
            <a:ext cx="11836750" cy="305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db87870eae_0_2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ndara"/>
              <a:buNone/>
            </a:pPr>
            <a:r>
              <a:rPr lang="en-US"/>
              <a:t>Implementation</a:t>
            </a:r>
            <a:endParaRPr/>
          </a:p>
        </p:txBody>
      </p:sp>
      <p:sp>
        <p:nvSpPr>
          <p:cNvPr id="175" name="Google Shape;175;g2db87870eae_0_21"/>
          <p:cNvSpPr txBox="1">
            <a:spLocks noGrp="1"/>
          </p:cNvSpPr>
          <p:nvPr>
            <p:ph type="body" idx="1"/>
          </p:nvPr>
        </p:nvSpPr>
        <p:spPr>
          <a:xfrm>
            <a:off x="1178875" y="1845725"/>
            <a:ext cx="9326400" cy="4023300"/>
          </a:xfrm>
          <a:prstGeom prst="rect">
            <a:avLst/>
          </a:prstGeom>
          <a:noFill/>
          <a:ln>
            <a:noFill/>
          </a:ln>
        </p:spPr>
        <p:txBody>
          <a:bodyPr spcFirstLastPara="1" wrap="square" lIns="0" tIns="45700" rIns="0" bIns="45700" anchor="t" anchorCtr="0">
            <a:normAutofit lnSpcReduction="20000"/>
          </a:bodyPr>
          <a:lstStyle/>
          <a:p>
            <a:pPr marL="0" lvl="0" indent="0" algn="l" rtl="0">
              <a:lnSpc>
                <a:spcPct val="90000"/>
              </a:lnSpc>
              <a:spcBef>
                <a:spcPts val="0"/>
              </a:spcBef>
              <a:spcAft>
                <a:spcPts val="0"/>
              </a:spcAft>
              <a:buSzPts val="2000"/>
              <a:buNone/>
            </a:pPr>
            <a:r>
              <a:rPr lang="en-US" b="1" u="sng">
                <a:solidFill>
                  <a:schemeClr val="accent1"/>
                </a:solidFill>
              </a:rPr>
              <a:t>Model IV: RetinaNet</a:t>
            </a:r>
            <a:endParaRPr b="1" u="sng">
              <a:solidFill>
                <a:schemeClr val="accent1"/>
              </a:solidFill>
            </a:endParaRPr>
          </a:p>
          <a:p>
            <a:pPr marL="457200" lvl="0" indent="-342900" algn="l" rtl="0">
              <a:spcBef>
                <a:spcPts val="1400"/>
              </a:spcBef>
              <a:spcAft>
                <a:spcPts val="0"/>
              </a:spcAft>
              <a:buSzPts val="1800"/>
              <a:buChar char="●"/>
            </a:pPr>
            <a:r>
              <a:rPr lang="en-US" b="1"/>
              <a:t>Architecture:</a:t>
            </a:r>
            <a:endParaRPr b="1"/>
          </a:p>
          <a:p>
            <a:pPr marL="914400" lvl="1" indent="-342900" algn="l" rtl="0">
              <a:spcBef>
                <a:spcPts val="0"/>
              </a:spcBef>
              <a:spcAft>
                <a:spcPts val="0"/>
              </a:spcAft>
              <a:buSzPts val="1800"/>
              <a:buChar char="○"/>
            </a:pPr>
            <a:r>
              <a:rPr lang="en-US" sz="2150"/>
              <a:t>RetinaNet is built on the Feature Pyramid Network (FPN), allowing efficient detection of objects of different sizes. </a:t>
            </a:r>
            <a:endParaRPr sz="2150"/>
          </a:p>
          <a:p>
            <a:pPr marL="914400" lvl="1" indent="-342900" algn="l" rtl="0">
              <a:spcBef>
                <a:spcPts val="0"/>
              </a:spcBef>
              <a:spcAft>
                <a:spcPts val="0"/>
              </a:spcAft>
              <a:buSzPts val="1800"/>
              <a:buChar char="○"/>
            </a:pPr>
            <a:r>
              <a:rPr lang="en-US" sz="2150"/>
              <a:t>FPN generates a multi-scale feature pyramid using feature maps, enabling detection across various scales, improving handling of small and large objects simultaneously.</a:t>
            </a:r>
            <a:endParaRPr sz="2150"/>
          </a:p>
          <a:p>
            <a:pPr marL="0" lvl="0" indent="0" algn="l" rtl="0">
              <a:spcBef>
                <a:spcPts val="1400"/>
              </a:spcBef>
              <a:spcAft>
                <a:spcPts val="0"/>
              </a:spcAft>
              <a:buNone/>
            </a:pPr>
            <a:endParaRPr sz="2150"/>
          </a:p>
          <a:p>
            <a:pPr marL="457200" lvl="0" indent="-342900" algn="l" rtl="0">
              <a:spcBef>
                <a:spcPts val="1400"/>
              </a:spcBef>
              <a:spcAft>
                <a:spcPts val="0"/>
              </a:spcAft>
              <a:buSzPts val="1800"/>
              <a:buChar char="●"/>
            </a:pPr>
            <a:r>
              <a:rPr lang="en-US"/>
              <a:t>Images were processed in </a:t>
            </a:r>
            <a:r>
              <a:rPr lang="en-US" b="1"/>
              <a:t>batches of 16</a:t>
            </a:r>
            <a:endParaRPr/>
          </a:p>
          <a:p>
            <a:pPr marL="457200" lvl="0" indent="0" algn="l" rtl="0">
              <a:spcBef>
                <a:spcPts val="1400"/>
              </a:spcBef>
              <a:spcAft>
                <a:spcPts val="0"/>
              </a:spcAft>
              <a:buNone/>
            </a:pPr>
            <a:endParaRPr/>
          </a:p>
          <a:p>
            <a:pPr marL="457200" lvl="0" indent="-342900" algn="l" rtl="0">
              <a:spcBef>
                <a:spcPts val="1400"/>
              </a:spcBef>
              <a:spcAft>
                <a:spcPts val="0"/>
              </a:spcAft>
              <a:buSzPts val="1800"/>
              <a:buChar char="●"/>
            </a:pPr>
            <a:r>
              <a:rPr lang="en-US" b="1"/>
              <a:t>Training the Model:</a:t>
            </a:r>
            <a:endParaRPr b="1"/>
          </a:p>
          <a:p>
            <a:pPr marL="914400" lvl="1" indent="-342900" algn="l" rtl="0">
              <a:spcBef>
                <a:spcPts val="0"/>
              </a:spcBef>
              <a:spcAft>
                <a:spcPts val="0"/>
              </a:spcAft>
              <a:buSzPts val="1800"/>
              <a:buChar char="○"/>
            </a:pPr>
            <a:r>
              <a:rPr lang="en-US"/>
              <a:t>Number of Epochs = 10</a:t>
            </a:r>
            <a:endParaRPr/>
          </a:p>
          <a:p>
            <a:pPr marL="914400" lvl="1" indent="-342900" algn="l" rtl="0">
              <a:spcBef>
                <a:spcPts val="0"/>
              </a:spcBef>
              <a:spcAft>
                <a:spcPts val="0"/>
              </a:spcAft>
              <a:buSzPts val="1800"/>
              <a:buChar char="○"/>
            </a:pPr>
            <a:r>
              <a:rPr lang="en-US"/>
              <a:t>Learning Rate = 0.001</a:t>
            </a:r>
            <a:endParaRPr/>
          </a:p>
          <a:p>
            <a:pPr marL="914400" lvl="1" indent="-342900" algn="l" rtl="0">
              <a:spcBef>
                <a:spcPts val="0"/>
              </a:spcBef>
              <a:spcAft>
                <a:spcPts val="0"/>
              </a:spcAft>
              <a:buSzPts val="1800"/>
              <a:buChar char="○"/>
            </a:pPr>
            <a:r>
              <a:rPr lang="en-US"/>
              <a:t>Optimizer = Adam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ndara"/>
              <a:buNone/>
            </a:pPr>
            <a:r>
              <a:rPr lang="en-US"/>
              <a:t>Results</a:t>
            </a:r>
            <a:endParaRPr/>
          </a:p>
        </p:txBody>
      </p:sp>
      <p:sp>
        <p:nvSpPr>
          <p:cNvPr id="181" name="Google Shape;181;p8"/>
          <p:cNvSpPr txBox="1">
            <a:spLocks noGrp="1"/>
          </p:cNvSpPr>
          <p:nvPr>
            <p:ph type="body" idx="1"/>
          </p:nvPr>
        </p:nvSpPr>
        <p:spPr>
          <a:xfrm>
            <a:off x="1097277" y="1845725"/>
            <a:ext cx="5067600" cy="4023300"/>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0"/>
              </a:spcBef>
              <a:spcAft>
                <a:spcPts val="0"/>
              </a:spcAft>
              <a:buSzPts val="1800"/>
              <a:buChar char="●"/>
            </a:pPr>
            <a:r>
              <a:rPr lang="en-US" b="1" u="sng">
                <a:solidFill>
                  <a:schemeClr val="accent1"/>
                </a:solidFill>
              </a:rPr>
              <a:t>YOLOv8</a:t>
            </a:r>
            <a:endParaRPr b="1" u="sng">
              <a:solidFill>
                <a:schemeClr val="accent1"/>
              </a:solidFill>
            </a:endParaRPr>
          </a:p>
        </p:txBody>
      </p:sp>
      <p:pic>
        <p:nvPicPr>
          <p:cNvPr id="182" name="Google Shape;182;p8"/>
          <p:cNvPicPr preferRelativeResize="0"/>
          <p:nvPr/>
        </p:nvPicPr>
        <p:blipFill>
          <a:blip r:embed="rId3">
            <a:alphaModFix/>
          </a:blip>
          <a:stretch>
            <a:fillRect/>
          </a:stretch>
        </p:blipFill>
        <p:spPr>
          <a:xfrm>
            <a:off x="5251225" y="1845725"/>
            <a:ext cx="5640852" cy="4230624"/>
          </a:xfrm>
          <a:prstGeom prst="rect">
            <a:avLst/>
          </a:prstGeom>
          <a:noFill/>
          <a:ln>
            <a:noFill/>
          </a:ln>
        </p:spPr>
      </p:pic>
      <p:pic>
        <p:nvPicPr>
          <p:cNvPr id="183" name="Google Shape;183;p8"/>
          <p:cNvPicPr preferRelativeResize="0"/>
          <p:nvPr/>
        </p:nvPicPr>
        <p:blipFill rotWithShape="1">
          <a:blip r:embed="rId4">
            <a:alphaModFix/>
          </a:blip>
          <a:srcRect r="78999"/>
          <a:stretch/>
        </p:blipFill>
        <p:spPr>
          <a:xfrm>
            <a:off x="2727250" y="1845725"/>
            <a:ext cx="1807652" cy="4303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2db90284544_0_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ndara"/>
              <a:buNone/>
            </a:pPr>
            <a:r>
              <a:rPr lang="en-US"/>
              <a:t>Results</a:t>
            </a:r>
            <a:endParaRPr/>
          </a:p>
        </p:txBody>
      </p:sp>
      <p:sp>
        <p:nvSpPr>
          <p:cNvPr id="189" name="Google Shape;189;g2db90284544_0_0"/>
          <p:cNvSpPr txBox="1">
            <a:spLocks noGrp="1"/>
          </p:cNvSpPr>
          <p:nvPr>
            <p:ph type="body" idx="1"/>
          </p:nvPr>
        </p:nvSpPr>
        <p:spPr>
          <a:xfrm>
            <a:off x="1097277" y="1845725"/>
            <a:ext cx="5067600" cy="4023300"/>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0"/>
              </a:spcBef>
              <a:spcAft>
                <a:spcPts val="0"/>
              </a:spcAft>
              <a:buSzPts val="1800"/>
              <a:buChar char="●"/>
            </a:pPr>
            <a:r>
              <a:rPr lang="en-US" b="1" u="sng">
                <a:solidFill>
                  <a:schemeClr val="accent1"/>
                </a:solidFill>
              </a:rPr>
              <a:t>YOLOv9</a:t>
            </a:r>
            <a:endParaRPr b="1" u="sng">
              <a:solidFill>
                <a:schemeClr val="accent1"/>
              </a:solidFill>
            </a:endParaRPr>
          </a:p>
        </p:txBody>
      </p:sp>
      <p:pic>
        <p:nvPicPr>
          <p:cNvPr id="190" name="Google Shape;190;g2db90284544_0_0"/>
          <p:cNvPicPr preferRelativeResize="0"/>
          <p:nvPr/>
        </p:nvPicPr>
        <p:blipFill>
          <a:blip r:embed="rId3">
            <a:alphaModFix/>
          </a:blip>
          <a:stretch>
            <a:fillRect/>
          </a:stretch>
        </p:blipFill>
        <p:spPr>
          <a:xfrm>
            <a:off x="5059640" y="1845728"/>
            <a:ext cx="5722322" cy="4291741"/>
          </a:xfrm>
          <a:prstGeom prst="rect">
            <a:avLst/>
          </a:prstGeom>
          <a:noFill/>
          <a:ln>
            <a:noFill/>
          </a:ln>
        </p:spPr>
      </p:pic>
      <p:pic>
        <p:nvPicPr>
          <p:cNvPr id="191" name="Google Shape;191;g2db90284544_0_0"/>
          <p:cNvPicPr preferRelativeResize="0"/>
          <p:nvPr/>
        </p:nvPicPr>
        <p:blipFill>
          <a:blip r:embed="rId4">
            <a:alphaModFix/>
          </a:blip>
          <a:stretch>
            <a:fillRect/>
          </a:stretch>
        </p:blipFill>
        <p:spPr>
          <a:xfrm>
            <a:off x="2741826" y="1845725"/>
            <a:ext cx="1778508" cy="4291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db90284544_0_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ndara"/>
              <a:buNone/>
            </a:pPr>
            <a:r>
              <a:rPr lang="en-US"/>
              <a:t>Results</a:t>
            </a:r>
            <a:endParaRPr/>
          </a:p>
        </p:txBody>
      </p:sp>
      <p:sp>
        <p:nvSpPr>
          <p:cNvPr id="197" name="Google Shape;197;g2db90284544_0_7"/>
          <p:cNvSpPr txBox="1">
            <a:spLocks noGrp="1"/>
          </p:cNvSpPr>
          <p:nvPr>
            <p:ph type="body" idx="1"/>
          </p:nvPr>
        </p:nvSpPr>
        <p:spPr>
          <a:xfrm>
            <a:off x="1097277" y="1845725"/>
            <a:ext cx="5067600" cy="4023300"/>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0"/>
              </a:spcBef>
              <a:spcAft>
                <a:spcPts val="0"/>
              </a:spcAft>
              <a:buSzPts val="1800"/>
              <a:buChar char="●"/>
            </a:pPr>
            <a:r>
              <a:rPr lang="en-US" b="1" u="sng">
                <a:solidFill>
                  <a:schemeClr val="accent1"/>
                </a:solidFill>
              </a:rPr>
              <a:t>DETR</a:t>
            </a:r>
            <a:endParaRPr b="1" u="sng">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2db90284544_0_14"/>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ndara"/>
              <a:buNone/>
            </a:pPr>
            <a:r>
              <a:rPr lang="en-US"/>
              <a:t>Results</a:t>
            </a:r>
            <a:endParaRPr/>
          </a:p>
        </p:txBody>
      </p:sp>
      <p:sp>
        <p:nvSpPr>
          <p:cNvPr id="203" name="Google Shape;203;g2db90284544_0_14"/>
          <p:cNvSpPr txBox="1">
            <a:spLocks noGrp="1"/>
          </p:cNvSpPr>
          <p:nvPr>
            <p:ph type="body" idx="1"/>
          </p:nvPr>
        </p:nvSpPr>
        <p:spPr>
          <a:xfrm>
            <a:off x="1097277" y="1845725"/>
            <a:ext cx="5067600" cy="4023300"/>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0"/>
              </a:spcBef>
              <a:spcAft>
                <a:spcPts val="0"/>
              </a:spcAft>
              <a:buSzPts val="1800"/>
              <a:buChar char="●"/>
            </a:pPr>
            <a:r>
              <a:rPr lang="en-US" b="1" u="sng">
                <a:solidFill>
                  <a:schemeClr val="accent1"/>
                </a:solidFill>
              </a:rPr>
              <a:t>RetinaNet</a:t>
            </a:r>
            <a:endParaRPr b="1" u="sng">
              <a:solidFill>
                <a:schemeClr val="accent1"/>
              </a:solidFill>
            </a:endParaRPr>
          </a:p>
        </p:txBody>
      </p:sp>
      <p:pic>
        <p:nvPicPr>
          <p:cNvPr id="204" name="Google Shape;204;g2db90284544_0_14"/>
          <p:cNvPicPr preferRelativeResize="0"/>
          <p:nvPr/>
        </p:nvPicPr>
        <p:blipFill>
          <a:blip r:embed="rId3">
            <a:alphaModFix/>
          </a:blip>
          <a:stretch>
            <a:fillRect/>
          </a:stretch>
        </p:blipFill>
        <p:spPr>
          <a:xfrm>
            <a:off x="3345177" y="1845728"/>
            <a:ext cx="5562600" cy="4333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2db5e735595_0_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ndara"/>
              <a:buNone/>
            </a:pPr>
            <a:r>
              <a:rPr lang="en-US"/>
              <a:t>Performance Evaluation</a:t>
            </a:r>
            <a:endParaRPr/>
          </a:p>
        </p:txBody>
      </p:sp>
      <p:sp>
        <p:nvSpPr>
          <p:cNvPr id="210" name="Google Shape;210;g2db5e735595_0_5"/>
          <p:cNvSpPr txBox="1">
            <a:spLocks noGrp="1"/>
          </p:cNvSpPr>
          <p:nvPr>
            <p:ph type="body" idx="1"/>
          </p:nvPr>
        </p:nvSpPr>
        <p:spPr>
          <a:xfrm>
            <a:off x="1097271" y="1845725"/>
            <a:ext cx="10058400" cy="4023300"/>
          </a:xfrm>
          <a:prstGeom prst="rect">
            <a:avLst/>
          </a:prstGeom>
        </p:spPr>
        <p:txBody>
          <a:bodyPr spcFirstLastPara="1" wrap="square" lIns="0" tIns="45700" rIns="0" bIns="45700" anchor="t" anchorCtr="0">
            <a:normAutofit/>
          </a:bodyPr>
          <a:lstStyle/>
          <a:p>
            <a:pPr marL="0" lvl="0" indent="0" algn="l" rtl="0">
              <a:spcBef>
                <a:spcPts val="0"/>
              </a:spcBef>
              <a:spcAft>
                <a:spcPts val="0"/>
              </a:spcAft>
              <a:buClr>
                <a:schemeClr val="dk1"/>
              </a:buClr>
              <a:buSzPts val="2000"/>
              <a:buFont typeface="Arial"/>
              <a:buNone/>
            </a:pPr>
            <a:r>
              <a:rPr lang="en-US"/>
              <a:t>The following metrics were used to evaluate the performance of our models:</a:t>
            </a:r>
            <a:endParaRPr/>
          </a:p>
        </p:txBody>
      </p:sp>
      <p:graphicFrame>
        <p:nvGraphicFramePr>
          <p:cNvPr id="211" name="Google Shape;211;g2db5e735595_0_5"/>
          <p:cNvGraphicFramePr/>
          <p:nvPr/>
        </p:nvGraphicFramePr>
        <p:xfrm>
          <a:off x="1097275" y="2562100"/>
          <a:ext cx="10058400" cy="3230700"/>
        </p:xfrm>
        <a:graphic>
          <a:graphicData uri="http://schemas.openxmlformats.org/drawingml/2006/table">
            <a:tbl>
              <a:tblPr>
                <a:noFill/>
                <a:tableStyleId>{E66DED5B-EDBC-4C25-855A-0CD5CB7E8210}</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381000">
                <a:tc rowSpan="2">
                  <a:txBody>
                    <a:bodyPr/>
                    <a:lstStyle/>
                    <a:p>
                      <a:pPr marL="0" lvl="0" indent="0" algn="ctr" rtl="0">
                        <a:spcBef>
                          <a:spcPts val="0"/>
                        </a:spcBef>
                        <a:spcAft>
                          <a:spcPts val="0"/>
                        </a:spcAft>
                        <a:buNone/>
                      </a:pPr>
                      <a:r>
                        <a:rPr lang="en-US" b="1"/>
                        <a:t>Model</a:t>
                      </a:r>
                      <a:endParaRPr b="1"/>
                    </a:p>
                  </a:txBody>
                  <a:tcPr marL="91425" marR="91425" marT="91425" marB="91425" anchor="ctr">
                    <a:solidFill>
                      <a:srgbClr val="FCE5CD"/>
                    </a:solidFill>
                  </a:tcPr>
                </a:tc>
                <a:tc gridSpan="3">
                  <a:txBody>
                    <a:bodyPr/>
                    <a:lstStyle/>
                    <a:p>
                      <a:pPr marL="0" lvl="0" indent="0" algn="ctr" rtl="0">
                        <a:spcBef>
                          <a:spcPts val="0"/>
                        </a:spcBef>
                        <a:spcAft>
                          <a:spcPts val="0"/>
                        </a:spcAft>
                        <a:buNone/>
                      </a:pPr>
                      <a:r>
                        <a:rPr lang="en-US" b="1"/>
                        <a:t>Metric</a:t>
                      </a:r>
                      <a:endParaRPr b="1"/>
                    </a:p>
                  </a:txBody>
                  <a:tcPr marL="91425" marR="91425" marT="91425" marB="91425" anchor="ctr">
                    <a:solidFill>
                      <a:srgbClr val="FCE5C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vMerge="1">
                  <a:txBody>
                    <a:bodyPr/>
                    <a:lstStyle/>
                    <a:p>
                      <a:endParaRPr lang="en-US"/>
                    </a:p>
                  </a:txBody>
                  <a:tcPr/>
                </a:tc>
                <a:tc>
                  <a:txBody>
                    <a:bodyPr/>
                    <a:lstStyle/>
                    <a:p>
                      <a:pPr marL="0" lvl="0" indent="0" algn="ctr" rtl="0">
                        <a:spcBef>
                          <a:spcPts val="0"/>
                        </a:spcBef>
                        <a:spcAft>
                          <a:spcPts val="0"/>
                        </a:spcAft>
                        <a:buNone/>
                      </a:pPr>
                      <a:r>
                        <a:rPr lang="en-US" b="1"/>
                        <a:t>Precision</a:t>
                      </a:r>
                      <a:endParaRPr b="1"/>
                    </a:p>
                  </a:txBody>
                  <a:tcPr marL="91425" marR="91425" marT="91425" marB="91425" anchor="ctr">
                    <a:solidFill>
                      <a:srgbClr val="D9D9D9"/>
                    </a:solidFill>
                  </a:tcPr>
                </a:tc>
                <a:tc>
                  <a:txBody>
                    <a:bodyPr/>
                    <a:lstStyle/>
                    <a:p>
                      <a:pPr marL="0" lvl="0" indent="0" algn="ctr" rtl="0">
                        <a:spcBef>
                          <a:spcPts val="0"/>
                        </a:spcBef>
                        <a:spcAft>
                          <a:spcPts val="0"/>
                        </a:spcAft>
                        <a:buNone/>
                      </a:pPr>
                      <a:r>
                        <a:rPr lang="en-US" b="1"/>
                        <a:t>Recall</a:t>
                      </a:r>
                      <a:endParaRPr b="1"/>
                    </a:p>
                  </a:txBody>
                  <a:tcPr marL="91425" marR="91425" marT="91425" marB="91425" anchor="ctr">
                    <a:solidFill>
                      <a:srgbClr val="D9D9D9"/>
                    </a:solidFill>
                  </a:tcPr>
                </a:tc>
                <a:tc>
                  <a:txBody>
                    <a:bodyPr/>
                    <a:lstStyle/>
                    <a:p>
                      <a:pPr marL="0" lvl="0" indent="0" algn="ctr" rtl="0">
                        <a:spcBef>
                          <a:spcPts val="0"/>
                        </a:spcBef>
                        <a:spcAft>
                          <a:spcPts val="0"/>
                        </a:spcAft>
                        <a:buNone/>
                      </a:pPr>
                      <a:r>
                        <a:rPr lang="en-US" b="1"/>
                        <a:t>Mean Average Precision (mAP)</a:t>
                      </a:r>
                      <a:endParaRPr b="1"/>
                    </a:p>
                  </a:txBody>
                  <a:tcPr marL="91425" marR="91425" marT="91425" marB="91425" anchor="ctr">
                    <a:solidFill>
                      <a:srgbClr val="D9D9D9"/>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b="1">
                          <a:solidFill>
                            <a:srgbClr val="9900FF"/>
                          </a:solidFill>
                        </a:rPr>
                        <a:t>YOLOv8</a:t>
                      </a:r>
                      <a:endParaRPr b="1">
                        <a:solidFill>
                          <a:srgbClr val="9900FF"/>
                        </a:solidFill>
                      </a:endParaRPr>
                    </a:p>
                  </a:txBody>
                  <a:tcPr marL="91425" marR="91425" marT="91425" marB="91425" anchor="ctr"/>
                </a:tc>
                <a:tc>
                  <a:txBody>
                    <a:bodyPr/>
                    <a:lstStyle/>
                    <a:p>
                      <a:pPr marL="0" lvl="0" indent="0" algn="ctr" rtl="0">
                        <a:spcBef>
                          <a:spcPts val="0"/>
                        </a:spcBef>
                        <a:spcAft>
                          <a:spcPts val="0"/>
                        </a:spcAft>
                        <a:buNone/>
                      </a:pPr>
                      <a:r>
                        <a:rPr lang="en-US" b="1">
                          <a:solidFill>
                            <a:srgbClr val="9900FF"/>
                          </a:solidFill>
                        </a:rPr>
                        <a:t>96.6%</a:t>
                      </a:r>
                      <a:endParaRPr b="1">
                        <a:solidFill>
                          <a:srgbClr val="9900FF"/>
                        </a:solidFill>
                      </a:endParaRPr>
                    </a:p>
                  </a:txBody>
                  <a:tcPr marL="91425" marR="91425" marT="91425" marB="91425" anchor="ctr"/>
                </a:tc>
                <a:tc>
                  <a:txBody>
                    <a:bodyPr/>
                    <a:lstStyle/>
                    <a:p>
                      <a:pPr marL="0" lvl="0" indent="0" algn="ctr" rtl="0">
                        <a:spcBef>
                          <a:spcPts val="0"/>
                        </a:spcBef>
                        <a:spcAft>
                          <a:spcPts val="0"/>
                        </a:spcAft>
                        <a:buNone/>
                      </a:pPr>
                      <a:r>
                        <a:rPr lang="en-US" b="1">
                          <a:solidFill>
                            <a:srgbClr val="9900FF"/>
                          </a:solidFill>
                        </a:rPr>
                        <a:t>92.4%</a:t>
                      </a:r>
                      <a:endParaRPr b="1">
                        <a:solidFill>
                          <a:srgbClr val="9900FF"/>
                        </a:solidFill>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b="1">
                          <a:solidFill>
                            <a:srgbClr val="9900FF"/>
                          </a:solidFill>
                        </a:rPr>
                        <a:t>mAP50 = 97.6% </a:t>
                      </a:r>
                      <a:endParaRPr b="1">
                        <a:solidFill>
                          <a:srgbClr val="9900FF"/>
                        </a:solidFill>
                      </a:endParaRPr>
                    </a:p>
                    <a:p>
                      <a:pPr marL="0" lvl="0" indent="0" algn="ctr" rtl="0">
                        <a:spcBef>
                          <a:spcPts val="0"/>
                        </a:spcBef>
                        <a:spcAft>
                          <a:spcPts val="0"/>
                        </a:spcAft>
                        <a:buClr>
                          <a:schemeClr val="dk1"/>
                        </a:buClr>
                        <a:buSzPts val="1100"/>
                        <a:buFont typeface="Arial"/>
                        <a:buNone/>
                      </a:pPr>
                      <a:r>
                        <a:rPr lang="en-US" b="1">
                          <a:solidFill>
                            <a:srgbClr val="9900FF"/>
                          </a:solidFill>
                        </a:rPr>
                        <a:t>mAP50-95 = 75.1%</a:t>
                      </a:r>
                      <a:endParaRPr b="1">
                        <a:solidFill>
                          <a:srgbClr val="9900FF"/>
                        </a:solidFill>
                      </a:endParaRPr>
                    </a:p>
                  </a:txBody>
                  <a:tcPr marL="91425" marR="91425" marT="91425" marB="91425" anchor="ctr"/>
                </a:tc>
                <a:extLst>
                  <a:ext uri="{0D108BD9-81ED-4DB2-BD59-A6C34878D82A}">
                    <a16:rowId xmlns:a16="http://schemas.microsoft.com/office/drawing/2014/main" val="10002"/>
                  </a:ext>
                </a:extLst>
              </a:tr>
              <a:tr h="569850">
                <a:tc>
                  <a:txBody>
                    <a:bodyPr/>
                    <a:lstStyle/>
                    <a:p>
                      <a:pPr marL="0" lvl="0" indent="0" algn="ctr" rtl="0">
                        <a:spcBef>
                          <a:spcPts val="0"/>
                        </a:spcBef>
                        <a:spcAft>
                          <a:spcPts val="0"/>
                        </a:spcAft>
                        <a:buNone/>
                      </a:pPr>
                      <a:r>
                        <a:rPr lang="en-US"/>
                        <a:t>YOLOv9</a:t>
                      </a:r>
                      <a:endParaRPr/>
                    </a:p>
                  </a:txBody>
                  <a:tcPr marL="91425" marR="91425" marT="91425" marB="91425" anchor="ctr"/>
                </a:tc>
                <a:tc>
                  <a:txBody>
                    <a:bodyPr/>
                    <a:lstStyle/>
                    <a:p>
                      <a:pPr marL="0" lvl="0" indent="0" algn="ctr" rtl="0">
                        <a:spcBef>
                          <a:spcPts val="0"/>
                        </a:spcBef>
                        <a:spcAft>
                          <a:spcPts val="0"/>
                        </a:spcAft>
                        <a:buNone/>
                      </a:pPr>
                      <a:r>
                        <a:rPr lang="en-US"/>
                        <a:t>96.5%</a:t>
                      </a:r>
                      <a:endParaRPr/>
                    </a:p>
                  </a:txBody>
                  <a:tcPr marL="91425" marR="91425" marT="91425" marB="91425" anchor="ctr"/>
                </a:tc>
                <a:tc>
                  <a:txBody>
                    <a:bodyPr/>
                    <a:lstStyle/>
                    <a:p>
                      <a:pPr marL="0" lvl="0" indent="0" algn="ctr" rtl="0">
                        <a:spcBef>
                          <a:spcPts val="0"/>
                        </a:spcBef>
                        <a:spcAft>
                          <a:spcPts val="0"/>
                        </a:spcAft>
                        <a:buNone/>
                      </a:pPr>
                      <a:r>
                        <a:rPr lang="en-US"/>
                        <a:t>92.1%</a:t>
                      </a:r>
                      <a:endParaRPr/>
                    </a:p>
                  </a:txBody>
                  <a:tcPr marL="91425" marR="91425" marT="91425" marB="91425" anchor="ctr"/>
                </a:tc>
                <a:tc>
                  <a:txBody>
                    <a:bodyPr/>
                    <a:lstStyle/>
                    <a:p>
                      <a:pPr marL="0" lvl="0" indent="0" algn="ctr" rtl="0">
                        <a:spcBef>
                          <a:spcPts val="0"/>
                        </a:spcBef>
                        <a:spcAft>
                          <a:spcPts val="0"/>
                        </a:spcAft>
                        <a:buNone/>
                      </a:pPr>
                      <a:r>
                        <a:rPr lang="en-US"/>
                        <a:t>mAP50 = 97.5% </a:t>
                      </a:r>
                      <a:endParaRPr/>
                    </a:p>
                    <a:p>
                      <a:pPr marL="0" lvl="0" indent="0" algn="ctr" rtl="0">
                        <a:spcBef>
                          <a:spcPts val="0"/>
                        </a:spcBef>
                        <a:spcAft>
                          <a:spcPts val="0"/>
                        </a:spcAft>
                        <a:buNone/>
                      </a:pPr>
                      <a:r>
                        <a:rPr lang="en-US"/>
                        <a:t>mAP50-95 = 74.2%</a:t>
                      </a:r>
                      <a:endParaRPr/>
                    </a:p>
                  </a:txBody>
                  <a:tcPr marL="91425" marR="91425" marT="91425" marB="91425" anchor="ctr"/>
                </a:tc>
                <a:extLst>
                  <a:ext uri="{0D108BD9-81ED-4DB2-BD59-A6C34878D82A}">
                    <a16:rowId xmlns:a16="http://schemas.microsoft.com/office/drawing/2014/main" val="10003"/>
                  </a:ext>
                </a:extLst>
              </a:tr>
              <a:tr h="594175">
                <a:tc>
                  <a:txBody>
                    <a:bodyPr/>
                    <a:lstStyle/>
                    <a:p>
                      <a:pPr marL="0" lvl="0" indent="0" algn="ctr" rtl="0">
                        <a:spcBef>
                          <a:spcPts val="0"/>
                        </a:spcBef>
                        <a:spcAft>
                          <a:spcPts val="0"/>
                        </a:spcAft>
                        <a:buNone/>
                      </a:pPr>
                      <a:r>
                        <a:rPr lang="en-US"/>
                        <a:t>DETR</a:t>
                      </a:r>
                      <a:endParaRPr/>
                    </a:p>
                  </a:txBody>
                  <a:tcPr marL="91425" marR="91425" marT="91425" marB="91425" anchor="ctr"/>
                </a:tc>
                <a:tc>
                  <a:txBody>
                    <a:bodyPr/>
                    <a:lstStyle/>
                    <a:p>
                      <a:pPr marL="0" lvl="0" indent="0" algn="ctr" rtl="0">
                        <a:spcBef>
                          <a:spcPts val="0"/>
                        </a:spcBef>
                        <a:spcAft>
                          <a:spcPts val="0"/>
                        </a:spcAft>
                        <a:buNone/>
                      </a:pPr>
                      <a:r>
                        <a:rPr lang="en-US"/>
                        <a:t>86.6%</a:t>
                      </a:r>
                      <a:endParaRPr/>
                    </a:p>
                  </a:txBody>
                  <a:tcPr marL="91425" marR="91425" marT="91425" marB="91425" anchor="ctr"/>
                </a:tc>
                <a:tc>
                  <a:txBody>
                    <a:bodyPr/>
                    <a:lstStyle/>
                    <a:p>
                      <a:pPr marL="0" lvl="0" indent="0" algn="ctr" rtl="0">
                        <a:spcBef>
                          <a:spcPts val="0"/>
                        </a:spcBef>
                        <a:spcAft>
                          <a:spcPts val="0"/>
                        </a:spcAft>
                        <a:buNone/>
                      </a:pPr>
                      <a:r>
                        <a:rPr lang="en-US"/>
                        <a:t>58.6%</a:t>
                      </a:r>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mAP50 = 86.6% </a:t>
                      </a:r>
                      <a:endParaRPr>
                        <a:solidFill>
                          <a:schemeClr val="dk1"/>
                        </a:solidFill>
                      </a:endParaRPr>
                    </a:p>
                    <a:p>
                      <a:pPr marL="0" lvl="0" indent="0" algn="ctr" rtl="0">
                        <a:spcBef>
                          <a:spcPts val="0"/>
                        </a:spcBef>
                        <a:spcAft>
                          <a:spcPts val="0"/>
                        </a:spcAft>
                        <a:buClr>
                          <a:schemeClr val="dk1"/>
                        </a:buClr>
                        <a:buSzPts val="1100"/>
                        <a:buFont typeface="Arial"/>
                        <a:buNone/>
                      </a:pPr>
                      <a:r>
                        <a:rPr lang="en-US">
                          <a:solidFill>
                            <a:schemeClr val="dk1"/>
                          </a:solidFill>
                        </a:rPr>
                        <a:t>mAP50-95 = 50.4%</a:t>
                      </a:r>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US"/>
                        <a:t>RetinaNet</a:t>
                      </a:r>
                      <a:endParaRPr/>
                    </a:p>
                  </a:txBody>
                  <a:tcPr marL="91425" marR="91425" marT="91425" marB="91425" anchor="ctr"/>
                </a:tc>
                <a:tc>
                  <a:txBody>
                    <a:bodyPr/>
                    <a:lstStyle/>
                    <a:p>
                      <a:pPr marL="0" lvl="0" indent="0" algn="ctr" rtl="0">
                        <a:spcBef>
                          <a:spcPts val="0"/>
                        </a:spcBef>
                        <a:spcAft>
                          <a:spcPts val="0"/>
                        </a:spcAft>
                        <a:buNone/>
                      </a:pPr>
                      <a:r>
                        <a:rPr lang="en-US"/>
                        <a:t>99.9%</a:t>
                      </a:r>
                      <a:endParaRPr/>
                    </a:p>
                  </a:txBody>
                  <a:tcPr marL="91425" marR="91425" marT="91425" marB="91425" anchor="ctr"/>
                </a:tc>
                <a:tc>
                  <a:txBody>
                    <a:bodyPr/>
                    <a:lstStyle/>
                    <a:p>
                      <a:pPr marL="0" lvl="0" indent="0" algn="ctr" rtl="0">
                        <a:spcBef>
                          <a:spcPts val="0"/>
                        </a:spcBef>
                        <a:spcAft>
                          <a:spcPts val="0"/>
                        </a:spcAft>
                        <a:buNone/>
                      </a:pPr>
                      <a:r>
                        <a:rPr lang="en-U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35.6%</a:t>
                      </a:r>
                      <a:endParaRPr/>
                    </a:p>
                  </a:txBody>
                  <a:tcPr marL="91425" marR="91425" marT="91425" marB="91425" anchor="ctr"/>
                </a:tc>
                <a:tc>
                  <a:txBody>
                    <a:bodyPr/>
                    <a:lstStyle/>
                    <a:p>
                      <a:pPr marL="0" lvl="0" indent="0" algn="ctr" rtl="0">
                        <a:spcBef>
                          <a:spcPts val="0"/>
                        </a:spcBef>
                        <a:spcAft>
                          <a:spcPts val="0"/>
                        </a:spcAft>
                        <a:buNone/>
                      </a:pPr>
                      <a:r>
                        <a:rPr lang="en-U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35.6%</a:t>
                      </a:r>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ndara"/>
              <a:buNone/>
            </a:pPr>
            <a:r>
              <a:rPr lang="en-US"/>
              <a:t>Discussion</a:t>
            </a:r>
            <a:endParaRPr/>
          </a:p>
        </p:txBody>
      </p:sp>
      <p:sp>
        <p:nvSpPr>
          <p:cNvPr id="217" name="Google Shape;217;p10"/>
          <p:cNvSpPr txBox="1">
            <a:spLocks noGrp="1"/>
          </p:cNvSpPr>
          <p:nvPr>
            <p:ph type="body" idx="1"/>
          </p:nvPr>
        </p:nvSpPr>
        <p:spPr>
          <a:xfrm>
            <a:off x="1178875" y="1845725"/>
            <a:ext cx="10291800" cy="3285000"/>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0"/>
              </a:spcBef>
              <a:spcAft>
                <a:spcPts val="0"/>
              </a:spcAft>
              <a:buSzPts val="1800"/>
              <a:buChar char="●"/>
            </a:pPr>
            <a:r>
              <a:rPr lang="en-US"/>
              <a:t>Our dataset achieved the highest performance when run on the two YOLO models, YOLOv8 and YOLOv9, achieving a good balance between precision and recall</a:t>
            </a:r>
            <a:endParaRPr/>
          </a:p>
          <a:p>
            <a:pPr marL="914400" lvl="1" indent="-342900" algn="l" rtl="0">
              <a:lnSpc>
                <a:spcPct val="90000"/>
              </a:lnSpc>
              <a:spcBef>
                <a:spcPts val="0"/>
              </a:spcBef>
              <a:spcAft>
                <a:spcPts val="0"/>
              </a:spcAft>
              <a:buSzPts val="1800"/>
              <a:buChar char="○"/>
            </a:pPr>
            <a:r>
              <a:rPr lang="en-US"/>
              <a:t>Yielded similar recall scores of 92.4% and 92.1%, respectively</a:t>
            </a:r>
            <a:endParaRPr/>
          </a:p>
          <a:p>
            <a:pPr marL="914400" lvl="1" indent="-342900" algn="l" rtl="0">
              <a:lnSpc>
                <a:spcPct val="90000"/>
              </a:lnSpc>
              <a:spcBef>
                <a:spcPts val="0"/>
              </a:spcBef>
              <a:spcAft>
                <a:spcPts val="0"/>
              </a:spcAft>
              <a:buSzPts val="1800"/>
              <a:buChar char="○"/>
            </a:pPr>
            <a:r>
              <a:rPr lang="en-US"/>
              <a:t>Models are able to identify most instances of the positive class correctly</a:t>
            </a:r>
            <a:endParaRPr/>
          </a:p>
          <a:p>
            <a:pPr marL="914400" lvl="1" indent="-342900" algn="l" rtl="0">
              <a:lnSpc>
                <a:spcPct val="90000"/>
              </a:lnSpc>
              <a:spcBef>
                <a:spcPts val="0"/>
              </a:spcBef>
              <a:spcAft>
                <a:spcPts val="0"/>
              </a:spcAft>
              <a:buSzPts val="1800"/>
              <a:buChar char="○"/>
            </a:pPr>
            <a:r>
              <a:rPr lang="en-US"/>
              <a:t>Achieved similar precision scores of 96.6% and 96.5% scores respectively, indicating that a high proportion of the predictions made by the models are correct.</a:t>
            </a:r>
            <a:endParaRPr/>
          </a:p>
          <a:p>
            <a:pPr marL="914400" lvl="0" indent="0" algn="l" rtl="0">
              <a:lnSpc>
                <a:spcPct val="90000"/>
              </a:lnSpc>
              <a:spcBef>
                <a:spcPts val="0"/>
              </a:spcBef>
              <a:spcAft>
                <a:spcPts val="0"/>
              </a:spcAft>
              <a:buNone/>
            </a:pPr>
            <a:endParaRPr/>
          </a:p>
          <a:p>
            <a:pPr marL="457200" lvl="0" indent="-342900" algn="l" rtl="0">
              <a:lnSpc>
                <a:spcPct val="90000"/>
              </a:lnSpc>
              <a:spcBef>
                <a:spcPts val="0"/>
              </a:spcBef>
              <a:spcAft>
                <a:spcPts val="0"/>
              </a:spcAft>
              <a:buSzPts val="1800"/>
              <a:buChar char="●"/>
            </a:pPr>
            <a:r>
              <a:rPr lang="en-US"/>
              <a:t>DETR achieves a relatively lower recall value of 58.6% and precision value of  86.6%.</a:t>
            </a:r>
            <a:endParaRPr/>
          </a:p>
          <a:p>
            <a:pPr marL="457200" lvl="0" indent="-342900" algn="l" rtl="0">
              <a:lnSpc>
                <a:spcPct val="90000"/>
              </a:lnSpc>
              <a:spcBef>
                <a:spcPts val="0"/>
              </a:spcBef>
              <a:spcAft>
                <a:spcPts val="0"/>
              </a:spcAft>
              <a:buSzPts val="1800"/>
              <a:buChar char="●"/>
            </a:pPr>
            <a:r>
              <a:rPr lang="en-US"/>
              <a:t>Interestingly, RetinaNet achieves the highest precision value of 99.9, but with an extremely low recall and mAP values of 35.6%. </a:t>
            </a:r>
            <a:endParaRPr/>
          </a:p>
          <a:p>
            <a:pPr marL="914400" lvl="1" indent="-342900" algn="l" rtl="0">
              <a:lnSpc>
                <a:spcPct val="90000"/>
              </a:lnSpc>
              <a:spcBef>
                <a:spcPts val="0"/>
              </a:spcBef>
              <a:spcAft>
                <a:spcPts val="0"/>
              </a:spcAft>
              <a:buSzPts val="1800"/>
              <a:buChar char="○"/>
            </a:pPr>
            <a:r>
              <a:rPr lang="en-US"/>
              <a:t>This means that RetinaNet is only detecting a small number of objects, but most of those detections are correct</a:t>
            </a:r>
            <a:endParaRPr/>
          </a:p>
        </p:txBody>
      </p:sp>
      <p:graphicFrame>
        <p:nvGraphicFramePr>
          <p:cNvPr id="218" name="Google Shape;218;p10"/>
          <p:cNvGraphicFramePr/>
          <p:nvPr/>
        </p:nvGraphicFramePr>
        <p:xfrm>
          <a:off x="8077775" y="4862800"/>
          <a:ext cx="3762225" cy="1310610"/>
        </p:xfrm>
        <a:graphic>
          <a:graphicData uri="http://schemas.openxmlformats.org/drawingml/2006/table">
            <a:tbl>
              <a:tblPr>
                <a:noFill/>
                <a:tableStyleId>{E66DED5B-EDBC-4C25-855A-0CD5CB7E8210}</a:tableStyleId>
              </a:tblPr>
              <a:tblGrid>
                <a:gridCol w="1201325">
                  <a:extLst>
                    <a:ext uri="{9D8B030D-6E8A-4147-A177-3AD203B41FA5}">
                      <a16:colId xmlns:a16="http://schemas.microsoft.com/office/drawing/2014/main" val="20000"/>
                    </a:ext>
                  </a:extLst>
                </a:gridCol>
                <a:gridCol w="996950">
                  <a:extLst>
                    <a:ext uri="{9D8B030D-6E8A-4147-A177-3AD203B41FA5}">
                      <a16:colId xmlns:a16="http://schemas.microsoft.com/office/drawing/2014/main" val="20001"/>
                    </a:ext>
                  </a:extLst>
                </a:gridCol>
                <a:gridCol w="15639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US" sz="1200" b="1"/>
                        <a:t>Metric</a:t>
                      </a:r>
                      <a:endParaRPr sz="1200" b="1"/>
                    </a:p>
                  </a:txBody>
                  <a:tcPr marL="91425" marR="91425" marT="91425" marB="91425" anchor="ctr">
                    <a:solidFill>
                      <a:srgbClr val="FCE5CD"/>
                    </a:solidFill>
                  </a:tcPr>
                </a:tc>
                <a:tc>
                  <a:txBody>
                    <a:bodyPr/>
                    <a:lstStyle/>
                    <a:p>
                      <a:pPr marL="0" lvl="0" indent="0" algn="ctr" rtl="0">
                        <a:spcBef>
                          <a:spcPts val="0"/>
                        </a:spcBef>
                        <a:spcAft>
                          <a:spcPts val="0"/>
                        </a:spcAft>
                        <a:buNone/>
                      </a:pPr>
                      <a:r>
                        <a:rPr lang="en-US" sz="1200" b="1"/>
                        <a:t>YOLOv8</a:t>
                      </a:r>
                      <a:endParaRPr sz="1200" b="1"/>
                    </a:p>
                  </a:txBody>
                  <a:tcPr marL="91425" marR="91425" marT="91425" marB="91425" anchor="ctr">
                    <a:solidFill>
                      <a:srgbClr val="FCE5CD"/>
                    </a:solidFill>
                  </a:tcPr>
                </a:tc>
                <a:tc>
                  <a:txBody>
                    <a:bodyPr/>
                    <a:lstStyle/>
                    <a:p>
                      <a:pPr marL="0" lvl="0" indent="0" algn="ctr" rtl="0">
                        <a:spcBef>
                          <a:spcPts val="0"/>
                        </a:spcBef>
                        <a:spcAft>
                          <a:spcPts val="0"/>
                        </a:spcAft>
                        <a:buNone/>
                      </a:pPr>
                      <a:r>
                        <a:rPr lang="en-US" sz="1200" b="1"/>
                        <a:t>Faster R-CNN from Reviewed Work [1]</a:t>
                      </a:r>
                      <a:endParaRPr sz="1200" b="1"/>
                    </a:p>
                  </a:txBody>
                  <a:tcPr marL="91425" marR="91425" marT="91425" marB="91425" anchor="ctr">
                    <a:solidFill>
                      <a:srgbClr val="FCE5CD"/>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sz="1200"/>
                        <a:t>mAP-50-95</a:t>
                      </a:r>
                      <a:endParaRPr sz="1200"/>
                    </a:p>
                  </a:txBody>
                  <a:tcPr marL="91425" marR="91425" marT="91425" marB="91425" anchor="ctr"/>
                </a:tc>
                <a:tc>
                  <a:txBody>
                    <a:bodyPr/>
                    <a:lstStyle/>
                    <a:p>
                      <a:pPr marL="0" lvl="0" indent="0" algn="ctr" rtl="0">
                        <a:spcBef>
                          <a:spcPts val="0"/>
                        </a:spcBef>
                        <a:spcAft>
                          <a:spcPts val="0"/>
                        </a:spcAft>
                        <a:buNone/>
                      </a:pPr>
                      <a:r>
                        <a:rPr lang="en-US" sz="1200" b="1">
                          <a:solidFill>
                            <a:srgbClr val="9900FF"/>
                          </a:solidFill>
                        </a:rPr>
                        <a:t>75.1</a:t>
                      </a:r>
                      <a:endParaRPr sz="1200" b="1">
                        <a:solidFill>
                          <a:srgbClr val="9900FF"/>
                        </a:solidFill>
                      </a:endParaRPr>
                    </a:p>
                  </a:txBody>
                  <a:tcPr marL="91425" marR="91425" marT="91425" marB="91425" anchor="ctr"/>
                </a:tc>
                <a:tc>
                  <a:txBody>
                    <a:bodyPr/>
                    <a:lstStyle/>
                    <a:p>
                      <a:pPr marL="0" lvl="0" indent="0" algn="ctr" rtl="0">
                        <a:spcBef>
                          <a:spcPts val="0"/>
                        </a:spcBef>
                        <a:spcAft>
                          <a:spcPts val="0"/>
                        </a:spcAft>
                        <a:buNone/>
                      </a:pPr>
                      <a:r>
                        <a:rPr lang="en-US" sz="1200">
                          <a:solidFill>
                            <a:schemeClr val="dk1"/>
                          </a:solidFill>
                        </a:rPr>
                        <a:t>73.32</a:t>
                      </a:r>
                      <a:endParaRPr sz="1200"/>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sz="1200"/>
                        <a:t>mAP-50</a:t>
                      </a:r>
                      <a:endParaRPr sz="1200"/>
                    </a:p>
                  </a:txBody>
                  <a:tcPr marL="91425" marR="91425" marT="91425" marB="91425" anchor="ctr"/>
                </a:tc>
                <a:tc>
                  <a:txBody>
                    <a:bodyPr/>
                    <a:lstStyle/>
                    <a:p>
                      <a:pPr marL="0" lvl="0" indent="0" algn="ctr" rtl="0">
                        <a:spcBef>
                          <a:spcPts val="0"/>
                        </a:spcBef>
                        <a:spcAft>
                          <a:spcPts val="0"/>
                        </a:spcAft>
                        <a:buNone/>
                      </a:pPr>
                      <a:r>
                        <a:rPr lang="en-US" sz="1200" b="1">
                          <a:solidFill>
                            <a:srgbClr val="9900FF"/>
                          </a:solidFill>
                        </a:rPr>
                        <a:t>97.6</a:t>
                      </a:r>
                      <a:endParaRPr sz="1200" b="1">
                        <a:solidFill>
                          <a:srgbClr val="9900FF"/>
                        </a:solidFill>
                      </a:endParaRPr>
                    </a:p>
                  </a:txBody>
                  <a:tcPr marL="91425" marR="91425" marT="91425" marB="91425" anchor="ctr"/>
                </a:tc>
                <a:tc>
                  <a:txBody>
                    <a:bodyPr/>
                    <a:lstStyle/>
                    <a:p>
                      <a:pPr marL="0" lvl="0" indent="0" algn="ctr" rtl="0">
                        <a:spcBef>
                          <a:spcPts val="0"/>
                        </a:spcBef>
                        <a:spcAft>
                          <a:spcPts val="0"/>
                        </a:spcAft>
                        <a:buNone/>
                      </a:pPr>
                      <a:r>
                        <a:rPr lang="en-US" sz="1200">
                          <a:solidFill>
                            <a:schemeClr val="dk1"/>
                          </a:solidFill>
                        </a:rPr>
                        <a:t>96.80</a:t>
                      </a:r>
                      <a:endParaRPr sz="1200"/>
                    </a:p>
                  </a:txBody>
                  <a:tcPr marL="91425" marR="91425" marT="91425" marB="91425" anchor="ctr"/>
                </a:tc>
                <a:extLst>
                  <a:ext uri="{0D108BD9-81ED-4DB2-BD59-A6C34878D82A}">
                    <a16:rowId xmlns:a16="http://schemas.microsoft.com/office/drawing/2014/main" val="10002"/>
                  </a:ext>
                </a:extLst>
              </a:tr>
            </a:tbl>
          </a:graphicData>
        </a:graphic>
      </p:graphicFrame>
      <p:sp>
        <p:nvSpPr>
          <p:cNvPr id="219" name="Google Shape;219;p10"/>
          <p:cNvSpPr txBox="1"/>
          <p:nvPr/>
        </p:nvSpPr>
        <p:spPr>
          <a:xfrm>
            <a:off x="1097275" y="5094500"/>
            <a:ext cx="6550200" cy="949500"/>
          </a:xfrm>
          <a:prstGeom prst="rect">
            <a:avLst/>
          </a:prstGeom>
          <a:noFill/>
          <a:ln>
            <a:noFill/>
          </a:ln>
        </p:spPr>
        <p:txBody>
          <a:bodyPr spcFirstLastPara="1" wrap="square" lIns="91425" tIns="91425" rIns="91425" bIns="91425" anchor="t" anchorCtr="0">
            <a:noAutofit/>
          </a:bodyPr>
          <a:lstStyle/>
          <a:p>
            <a:pPr marL="457200" lvl="0" indent="-342900" algn="l" rtl="0">
              <a:lnSpc>
                <a:spcPct val="90000"/>
              </a:lnSpc>
              <a:spcBef>
                <a:spcPts val="0"/>
              </a:spcBef>
              <a:spcAft>
                <a:spcPts val="0"/>
              </a:spcAft>
              <a:buClr>
                <a:schemeClr val="accent1"/>
              </a:buClr>
              <a:buSzPts val="1800"/>
              <a:buFont typeface="Calibri"/>
              <a:buChar char="●"/>
            </a:pPr>
            <a:r>
              <a:rPr lang="en-US" sz="2000">
                <a:solidFill>
                  <a:srgbClr val="3F3F3F"/>
                </a:solidFill>
                <a:latin typeface="Candara"/>
                <a:ea typeface="Candara"/>
                <a:cs typeface="Candara"/>
                <a:sym typeface="Candara"/>
              </a:rPr>
              <a:t>Overall, when examining the mAP metrics, as displayed in the table, our YOLOv8 outperformed the Faster R-CNN model used by the authors of [1]</a:t>
            </a:r>
            <a:endParaRPr sz="2000">
              <a:solidFill>
                <a:srgbClr val="3F3F3F"/>
              </a:solidFill>
              <a:latin typeface="Candara"/>
              <a:ea typeface="Candara"/>
              <a:cs typeface="Candara"/>
              <a:sym typeface="Candar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ndara"/>
              <a:buNone/>
            </a:pPr>
            <a:r>
              <a:rPr lang="en-US"/>
              <a:t>Work Division</a:t>
            </a:r>
            <a:endParaRPr/>
          </a:p>
        </p:txBody>
      </p:sp>
      <p:graphicFrame>
        <p:nvGraphicFramePr>
          <p:cNvPr id="225" name="Google Shape;225;p11"/>
          <p:cNvGraphicFramePr/>
          <p:nvPr/>
        </p:nvGraphicFramePr>
        <p:xfrm>
          <a:off x="1229150" y="2029350"/>
          <a:ext cx="3000000" cy="3000000"/>
        </p:xfrm>
        <a:graphic>
          <a:graphicData uri="http://schemas.openxmlformats.org/drawingml/2006/table">
            <a:tbl>
              <a:tblPr>
                <a:noFill/>
                <a:tableStyleId>{E66DED5B-EDBC-4C25-855A-0CD5CB7E8210}</a:tableStyleId>
              </a:tblPr>
              <a:tblGrid>
                <a:gridCol w="4897325">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82200">
                <a:tc>
                  <a:txBody>
                    <a:bodyPr/>
                    <a:lstStyle/>
                    <a:p>
                      <a:pPr marL="0" lvl="0" indent="0" algn="ctr" rtl="0">
                        <a:spcBef>
                          <a:spcPts val="0"/>
                        </a:spcBef>
                        <a:spcAft>
                          <a:spcPts val="0"/>
                        </a:spcAft>
                        <a:buNone/>
                      </a:pPr>
                      <a:r>
                        <a:rPr lang="en-US" b="1"/>
                        <a:t>Task</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D2E9"/>
                    </a:solidFill>
                  </a:tcPr>
                </a:tc>
                <a:tc>
                  <a:txBody>
                    <a:bodyPr/>
                    <a:lstStyle/>
                    <a:p>
                      <a:pPr marL="0" lvl="0" indent="0" algn="ctr" rtl="0">
                        <a:spcBef>
                          <a:spcPts val="0"/>
                        </a:spcBef>
                        <a:spcAft>
                          <a:spcPts val="0"/>
                        </a:spcAft>
                        <a:buNone/>
                      </a:pPr>
                      <a:r>
                        <a:rPr lang="en-US" b="1"/>
                        <a:t>Responsible Team Member</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D2E9"/>
                    </a:solidFill>
                  </a:tcPr>
                </a:tc>
                <a:extLst>
                  <a:ext uri="{0D108BD9-81ED-4DB2-BD59-A6C34878D82A}">
                    <a16:rowId xmlns:a16="http://schemas.microsoft.com/office/drawing/2014/main" val="10000"/>
                  </a:ext>
                </a:extLst>
              </a:tr>
              <a:tr h="382200">
                <a:tc gridSpan="2">
                  <a:txBody>
                    <a:bodyPr/>
                    <a:lstStyle/>
                    <a:p>
                      <a:pPr marL="0" lvl="0" indent="0" algn="ctr" rtl="0">
                        <a:spcBef>
                          <a:spcPts val="0"/>
                        </a:spcBef>
                        <a:spcAft>
                          <a:spcPts val="0"/>
                        </a:spcAft>
                        <a:buNone/>
                      </a:pPr>
                      <a:r>
                        <a:rPr lang="en-US" b="1" i="1"/>
                        <a:t>Research &amp; Documentation</a:t>
                      </a:r>
                      <a:endParaRPr b="1" i="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tc hMerge="1">
                  <a:txBody>
                    <a:bodyPr/>
                    <a:lstStyle/>
                    <a:p>
                      <a:endParaRPr lang="en-US"/>
                    </a:p>
                  </a:txBody>
                  <a:tcPr/>
                </a:tc>
                <a:extLst>
                  <a:ext uri="{0D108BD9-81ED-4DB2-BD59-A6C34878D82A}">
                    <a16:rowId xmlns:a16="http://schemas.microsoft.com/office/drawing/2014/main" val="10001"/>
                  </a:ext>
                </a:extLst>
              </a:tr>
              <a:tr h="382200">
                <a:tc>
                  <a:txBody>
                    <a:bodyPr/>
                    <a:lstStyle/>
                    <a:p>
                      <a:pPr marL="0" lvl="0" indent="0" algn="l" rtl="0">
                        <a:spcBef>
                          <a:spcPts val="0"/>
                        </a:spcBef>
                        <a:spcAft>
                          <a:spcPts val="0"/>
                        </a:spcAft>
                        <a:buNone/>
                      </a:pPr>
                      <a:r>
                        <a:rPr lang="en-US"/>
                        <a:t>Preliminary Research &amp; Selecting Dataset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All Team Members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2200">
                <a:tc>
                  <a:txBody>
                    <a:bodyPr/>
                    <a:lstStyle/>
                    <a:p>
                      <a:pPr marL="0" lvl="0" indent="0" algn="l" rtl="0">
                        <a:spcBef>
                          <a:spcPts val="0"/>
                        </a:spcBef>
                        <a:spcAft>
                          <a:spcPts val="0"/>
                        </a:spcAft>
                        <a:buNone/>
                      </a:pPr>
                      <a:r>
                        <a:rPr lang="en-US"/>
                        <a:t>Literature Review</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All Team Members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2200">
                <a:tc>
                  <a:txBody>
                    <a:bodyPr/>
                    <a:lstStyle/>
                    <a:p>
                      <a:pPr marL="0" lvl="0" indent="0" algn="l" rtl="0">
                        <a:spcBef>
                          <a:spcPts val="0"/>
                        </a:spcBef>
                        <a:spcAft>
                          <a:spcPts val="0"/>
                        </a:spcAft>
                        <a:buNone/>
                      </a:pPr>
                      <a:r>
                        <a:rPr lang="en-US"/>
                        <a:t>Presentation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All Team Members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2200">
                <a:tc gridSpan="2">
                  <a:txBody>
                    <a:bodyPr/>
                    <a:lstStyle/>
                    <a:p>
                      <a:pPr marL="0" lvl="0" indent="0" algn="ctr" rtl="0">
                        <a:spcBef>
                          <a:spcPts val="0"/>
                        </a:spcBef>
                        <a:spcAft>
                          <a:spcPts val="0"/>
                        </a:spcAft>
                        <a:buNone/>
                      </a:pPr>
                      <a:r>
                        <a:rPr lang="en-US" b="1" i="1"/>
                        <a:t>Implementation</a:t>
                      </a:r>
                      <a:endParaRPr b="1" i="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tc hMerge="1">
                  <a:txBody>
                    <a:bodyPr/>
                    <a:lstStyle/>
                    <a:p>
                      <a:endParaRPr lang="en-US"/>
                    </a:p>
                  </a:txBody>
                  <a:tcPr/>
                </a:tc>
                <a:extLst>
                  <a:ext uri="{0D108BD9-81ED-4DB2-BD59-A6C34878D82A}">
                    <a16:rowId xmlns:a16="http://schemas.microsoft.com/office/drawing/2014/main" val="10005"/>
                  </a:ext>
                </a:extLst>
              </a:tr>
              <a:tr h="382200">
                <a:tc>
                  <a:txBody>
                    <a:bodyPr/>
                    <a:lstStyle/>
                    <a:p>
                      <a:pPr marL="0" lvl="0" indent="0" algn="l" rtl="0">
                        <a:spcBef>
                          <a:spcPts val="0"/>
                        </a:spcBef>
                        <a:spcAft>
                          <a:spcPts val="0"/>
                        </a:spcAft>
                        <a:buNone/>
                      </a:pPr>
                      <a:r>
                        <a:rPr lang="en-US"/>
                        <a:t>Model I: YOLOv8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Abdelrahman &amp; Johnny</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82200">
                <a:tc>
                  <a:txBody>
                    <a:bodyPr/>
                    <a:lstStyle/>
                    <a:p>
                      <a:pPr marL="0" lvl="0" indent="0" algn="l" rtl="0">
                        <a:spcBef>
                          <a:spcPts val="0"/>
                        </a:spcBef>
                        <a:spcAft>
                          <a:spcPts val="0"/>
                        </a:spcAft>
                        <a:buNone/>
                      </a:pPr>
                      <a:r>
                        <a:rPr lang="en-US"/>
                        <a:t>Model II: YOLOv9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Aljawharah &amp; Lamis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82200">
                <a:tc>
                  <a:txBody>
                    <a:bodyPr/>
                    <a:lstStyle/>
                    <a:p>
                      <a:pPr marL="0" lvl="0" indent="0" algn="l" rtl="0">
                        <a:spcBef>
                          <a:spcPts val="0"/>
                        </a:spcBef>
                        <a:spcAft>
                          <a:spcPts val="0"/>
                        </a:spcAft>
                        <a:buNone/>
                      </a:pPr>
                      <a:r>
                        <a:rPr lang="en-US"/>
                        <a:t>Model III: Detection Transformer (DETR)</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Abdelrahman &amp; Johnny</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82200">
                <a:tc>
                  <a:txBody>
                    <a:bodyPr/>
                    <a:lstStyle/>
                    <a:p>
                      <a:pPr marL="0" lvl="0" indent="0" algn="l" rtl="0">
                        <a:spcBef>
                          <a:spcPts val="0"/>
                        </a:spcBef>
                        <a:spcAft>
                          <a:spcPts val="0"/>
                        </a:spcAft>
                        <a:buNone/>
                      </a:pPr>
                      <a:r>
                        <a:rPr lang="en-US"/>
                        <a:t>Model IV: RetinaNet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Aljawharah &amp; Lamis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ndara"/>
              <a:buNone/>
            </a:pPr>
            <a:r>
              <a:rPr lang="en-US"/>
              <a:t>Demonstration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ndara"/>
              <a:buNone/>
            </a:pPr>
            <a:r>
              <a:rPr lang="en-U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Introduction</a:t>
            </a:r>
            <a:endParaRPr/>
          </a:p>
        </p:txBody>
      </p:sp>
      <p:sp>
        <p:nvSpPr>
          <p:cNvPr id="110" name="Google Shape;110;p2"/>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0"/>
              </a:spcBef>
              <a:spcAft>
                <a:spcPts val="0"/>
              </a:spcAft>
              <a:buSzPts val="1800"/>
              <a:buChar char="●"/>
            </a:pPr>
            <a:r>
              <a:rPr lang="en-US"/>
              <a:t>As satellite technology and advancements in computer vision and deep learning continue to evolve, the problem of aircraft detection becomes more vital.</a:t>
            </a:r>
            <a:endParaRPr/>
          </a:p>
          <a:p>
            <a:pPr marL="457200" lvl="0" indent="0" algn="l" rtl="0">
              <a:lnSpc>
                <a:spcPct val="90000"/>
              </a:lnSpc>
              <a:spcBef>
                <a:spcPts val="0"/>
              </a:spcBef>
              <a:spcAft>
                <a:spcPts val="0"/>
              </a:spcAft>
              <a:buNone/>
            </a:pPr>
            <a:endParaRPr/>
          </a:p>
          <a:p>
            <a:pPr marL="457200" lvl="0" indent="-342900" algn="l" rtl="0">
              <a:lnSpc>
                <a:spcPct val="90000"/>
              </a:lnSpc>
              <a:spcBef>
                <a:spcPts val="0"/>
              </a:spcBef>
              <a:spcAft>
                <a:spcPts val="0"/>
              </a:spcAft>
              <a:buSzPts val="1800"/>
              <a:buChar char="●"/>
            </a:pPr>
            <a:r>
              <a:rPr lang="en-US"/>
              <a:t>Airplanes serve as means of exchange and communication, are crucial in maintaining national security, and can be used for national aid efforts</a:t>
            </a:r>
            <a:endParaRPr/>
          </a:p>
          <a:p>
            <a:pPr marL="457200" lvl="0" indent="0" algn="l" rtl="0">
              <a:lnSpc>
                <a:spcPct val="90000"/>
              </a:lnSpc>
              <a:spcBef>
                <a:spcPts val="0"/>
              </a:spcBef>
              <a:spcAft>
                <a:spcPts val="0"/>
              </a:spcAft>
              <a:buNone/>
            </a:pPr>
            <a:endParaRPr/>
          </a:p>
          <a:p>
            <a:pPr marL="457200" lvl="0" indent="-342900" algn="l" rtl="0">
              <a:lnSpc>
                <a:spcPct val="90000"/>
              </a:lnSpc>
              <a:spcBef>
                <a:spcPts val="0"/>
              </a:spcBef>
              <a:spcAft>
                <a:spcPts val="0"/>
              </a:spcAft>
              <a:buSzPts val="1800"/>
              <a:buChar char="●"/>
            </a:pPr>
            <a:r>
              <a:rPr lang="en-US"/>
              <a:t>Challenges faced by researchers in aircraft detection include</a:t>
            </a:r>
            <a:endParaRPr/>
          </a:p>
          <a:p>
            <a:pPr marL="914400" lvl="1" indent="-355600" algn="l" rtl="0">
              <a:lnSpc>
                <a:spcPct val="90000"/>
              </a:lnSpc>
              <a:spcBef>
                <a:spcPts val="0"/>
              </a:spcBef>
              <a:spcAft>
                <a:spcPts val="0"/>
              </a:spcAft>
              <a:buSzPts val="2000"/>
              <a:buChar char="○"/>
            </a:pPr>
            <a:r>
              <a:rPr lang="en-US" sz="2000"/>
              <a:t>Variations in the aircraft’s:</a:t>
            </a:r>
            <a:endParaRPr sz="2000"/>
          </a:p>
          <a:p>
            <a:pPr marL="1371600" lvl="2" indent="-355600" algn="l" rtl="0">
              <a:lnSpc>
                <a:spcPct val="90000"/>
              </a:lnSpc>
              <a:spcBef>
                <a:spcPts val="0"/>
              </a:spcBef>
              <a:spcAft>
                <a:spcPts val="0"/>
              </a:spcAft>
              <a:buSzPts val="2000"/>
              <a:buChar char="■"/>
            </a:pPr>
            <a:r>
              <a:rPr lang="en-US" sz="2000"/>
              <a:t>Orientation</a:t>
            </a:r>
            <a:endParaRPr sz="2000"/>
          </a:p>
          <a:p>
            <a:pPr marL="1371600" lvl="2" indent="-355600" algn="l" rtl="0">
              <a:lnSpc>
                <a:spcPct val="90000"/>
              </a:lnSpc>
              <a:spcBef>
                <a:spcPts val="0"/>
              </a:spcBef>
              <a:spcAft>
                <a:spcPts val="0"/>
              </a:spcAft>
              <a:buSzPts val="2000"/>
              <a:buChar char="■"/>
            </a:pPr>
            <a:r>
              <a:rPr lang="en-US" sz="2000"/>
              <a:t>Size</a:t>
            </a:r>
            <a:endParaRPr sz="2000"/>
          </a:p>
          <a:p>
            <a:pPr marL="1371600" lvl="2" indent="-355600" algn="l" rtl="0">
              <a:lnSpc>
                <a:spcPct val="90000"/>
              </a:lnSpc>
              <a:spcBef>
                <a:spcPts val="0"/>
              </a:spcBef>
              <a:spcAft>
                <a:spcPts val="0"/>
              </a:spcAft>
              <a:buSzPts val="2000"/>
              <a:buChar char="■"/>
            </a:pPr>
            <a:r>
              <a:rPr lang="en-US" sz="2000"/>
              <a:t>Shape</a:t>
            </a:r>
            <a:endParaRPr sz="2000"/>
          </a:p>
          <a:p>
            <a:pPr marL="914400" lvl="1" indent="-355600" algn="l" rtl="0">
              <a:lnSpc>
                <a:spcPct val="90000"/>
              </a:lnSpc>
              <a:spcBef>
                <a:spcPts val="0"/>
              </a:spcBef>
              <a:spcAft>
                <a:spcPts val="0"/>
              </a:spcAft>
              <a:buSzPts val="2000"/>
              <a:buChar char="○"/>
            </a:pPr>
            <a:r>
              <a:rPr lang="en-US" sz="2000"/>
              <a:t>Complexity of the sky’s background </a:t>
            </a:r>
            <a:endParaRPr sz="2000"/>
          </a:p>
          <a:p>
            <a:pPr marL="914400" lvl="1" indent="-355600" algn="l" rtl="0">
              <a:lnSpc>
                <a:spcPct val="90000"/>
              </a:lnSpc>
              <a:spcBef>
                <a:spcPts val="0"/>
              </a:spcBef>
              <a:spcAft>
                <a:spcPts val="0"/>
              </a:spcAft>
              <a:buSzPts val="2000"/>
              <a:buChar char="○"/>
            </a:pPr>
            <a:r>
              <a:rPr lang="en-US" sz="2000"/>
              <a:t>Potential occlusion by other objects like clouds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ndara"/>
              <a:buNone/>
            </a:pPr>
            <a:r>
              <a:rPr lang="en-U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Problem Statement</a:t>
            </a:r>
            <a:endParaRPr/>
          </a:p>
        </p:txBody>
      </p:sp>
      <p:sp>
        <p:nvSpPr>
          <p:cNvPr id="116" name="Google Shape;116;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1400"/>
              </a:spcBef>
              <a:spcAft>
                <a:spcPts val="0"/>
              </a:spcAft>
              <a:buSzPts val="1800"/>
              <a:buChar char="●"/>
            </a:pPr>
            <a:r>
              <a:rPr lang="en-US" b="1"/>
              <a:t>Problem Statement:</a:t>
            </a:r>
            <a:r>
              <a:rPr lang="en-US"/>
              <a:t> This project addresses the challenge of accurately detecting aircraft in satellite imagery, hindered by variations in aircraft orientation, size, and complex backgrounds. </a:t>
            </a:r>
            <a:endParaRPr/>
          </a:p>
          <a:p>
            <a:pPr marL="457200" lvl="0" indent="0" algn="l" rtl="0">
              <a:lnSpc>
                <a:spcPct val="90000"/>
              </a:lnSpc>
              <a:spcBef>
                <a:spcPts val="1400"/>
              </a:spcBef>
              <a:spcAft>
                <a:spcPts val="0"/>
              </a:spcAft>
              <a:buNone/>
            </a:pPr>
            <a:endParaRPr/>
          </a:p>
          <a:p>
            <a:pPr marL="457200" lvl="0" indent="-342900" algn="l" rtl="0">
              <a:lnSpc>
                <a:spcPct val="90000"/>
              </a:lnSpc>
              <a:spcBef>
                <a:spcPts val="1400"/>
              </a:spcBef>
              <a:spcAft>
                <a:spcPts val="0"/>
              </a:spcAft>
              <a:buSzPts val="1800"/>
              <a:buChar char="●"/>
            </a:pPr>
            <a:r>
              <a:rPr lang="en-US"/>
              <a:t>To address these challenges with the use of the Rareplanes dataset, we aim to investigate and refine deep learning models to reliably differentiate aircraft from other elements under real conditions, enhancing detection capabilities for improved global security and emergency response applications in realistic environments.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ndara"/>
              <a:buNone/>
            </a:pPr>
            <a:r>
              <a:rPr lang="en-US"/>
              <a:t>Literature Review</a:t>
            </a:r>
            <a:endParaRPr/>
          </a:p>
        </p:txBody>
      </p:sp>
      <p:sp>
        <p:nvSpPr>
          <p:cNvPr id="122" name="Google Shape;122;p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SzPts val="2000"/>
              <a:buNone/>
            </a:pPr>
            <a:r>
              <a:rPr lang="en-US"/>
              <a:t>Initially, works using the same dataset in addition to works using similar datasets were explored. Below are our three top papers:</a:t>
            </a:r>
            <a:endParaRPr/>
          </a:p>
          <a:p>
            <a:pPr marL="0" lvl="0" indent="0" algn="l" rtl="0">
              <a:lnSpc>
                <a:spcPct val="90000"/>
              </a:lnSpc>
              <a:spcBef>
                <a:spcPts val="0"/>
              </a:spcBef>
              <a:spcAft>
                <a:spcPts val="0"/>
              </a:spcAft>
              <a:buSzPts val="1800"/>
              <a:buNone/>
            </a:pPr>
            <a:endParaRPr sz="1800"/>
          </a:p>
          <a:p>
            <a:pPr marL="0" lvl="0" indent="0" algn="l" rtl="0">
              <a:lnSpc>
                <a:spcPct val="90000"/>
              </a:lnSpc>
              <a:spcBef>
                <a:spcPts val="0"/>
              </a:spcBef>
              <a:spcAft>
                <a:spcPts val="0"/>
              </a:spcAft>
              <a:buSzPts val="1800"/>
              <a:buNone/>
            </a:pPr>
            <a:endParaRPr sz="1800"/>
          </a:p>
          <a:p>
            <a:pPr marL="342900" lvl="0" indent="-342900" algn="l" rtl="0">
              <a:lnSpc>
                <a:spcPct val="90000"/>
              </a:lnSpc>
              <a:spcBef>
                <a:spcPts val="0"/>
              </a:spcBef>
              <a:spcAft>
                <a:spcPts val="0"/>
              </a:spcAft>
              <a:buSzPts val="1800"/>
              <a:buFont typeface="Candara"/>
              <a:buAutoNum type="arabicPeriod"/>
            </a:pPr>
            <a:r>
              <a:rPr lang="en-US" sz="1800"/>
              <a:t>J. Shermeyer, T. Hossler, A. Van Etten, D. Hogan, R. Lewis, and D. Kim, “RarePlanes: Synthetic data takes flight,” in </a:t>
            </a:r>
            <a:r>
              <a:rPr lang="en-US" sz="1800" i="1"/>
              <a:t>2021 IEEE Winter Conference on Applications of Computer Vision (WACV 2021)</a:t>
            </a:r>
            <a:r>
              <a:rPr lang="en-US" sz="1800"/>
              <a:t>, 2021, IEEE. doi: 10.1109/WACV48630.2021.00025</a:t>
            </a:r>
            <a:endParaRPr sz="1800"/>
          </a:p>
          <a:p>
            <a:pPr marL="0" lvl="0" indent="0" algn="l" rtl="0">
              <a:lnSpc>
                <a:spcPct val="90000"/>
              </a:lnSpc>
              <a:spcBef>
                <a:spcPts val="0"/>
              </a:spcBef>
              <a:spcAft>
                <a:spcPts val="0"/>
              </a:spcAft>
              <a:buNone/>
            </a:pPr>
            <a:endParaRPr/>
          </a:p>
          <a:p>
            <a:pPr marL="342900" lvl="0" indent="-342900" algn="l" rtl="0">
              <a:lnSpc>
                <a:spcPct val="90000"/>
              </a:lnSpc>
              <a:spcBef>
                <a:spcPts val="0"/>
              </a:spcBef>
              <a:spcAft>
                <a:spcPts val="0"/>
              </a:spcAft>
              <a:buSzPts val="1800"/>
              <a:buFont typeface="Candara"/>
              <a:buAutoNum type="arabicPeriod"/>
            </a:pPr>
            <a:r>
              <a:rPr lang="en-US" sz="1800"/>
              <a:t>S. Hussaini, J. James, and J. J. Ford, “Vision-based aircraft detection using deep learning with synthetic data,” in </a:t>
            </a:r>
            <a:r>
              <a:rPr lang="en-US" sz="1800" i="1"/>
              <a:t>Australian Conference on Robotics and Automation (ACRA 2020)</a:t>
            </a:r>
            <a:r>
              <a:rPr lang="en-US" sz="1800"/>
              <a:t>, 2020, Australian Robotics and Automation Association (ARAA).</a:t>
            </a:r>
            <a:endParaRPr sz="1800"/>
          </a:p>
          <a:p>
            <a:pPr marL="0" lvl="0" indent="0" algn="l" rtl="0">
              <a:lnSpc>
                <a:spcPct val="90000"/>
              </a:lnSpc>
              <a:spcBef>
                <a:spcPts val="0"/>
              </a:spcBef>
              <a:spcAft>
                <a:spcPts val="0"/>
              </a:spcAft>
              <a:buNone/>
            </a:pPr>
            <a:endParaRPr sz="1800"/>
          </a:p>
          <a:p>
            <a:pPr marL="342900" lvl="0" indent="-342900" algn="l" rtl="0">
              <a:lnSpc>
                <a:spcPct val="90000"/>
              </a:lnSpc>
              <a:spcBef>
                <a:spcPts val="0"/>
              </a:spcBef>
              <a:spcAft>
                <a:spcPts val="0"/>
              </a:spcAft>
              <a:buSzPts val="1800"/>
              <a:buFont typeface="Candara"/>
              <a:buAutoNum type="arabicPeriod"/>
            </a:pPr>
            <a:r>
              <a:rPr lang="en-US" sz="1800"/>
              <a:t>A. Van Etten, “Satellite imagery multiscale rapid detection with windowed networks,” in 2</a:t>
            </a:r>
            <a:r>
              <a:rPr lang="en-US" sz="1800" i="1"/>
              <a:t>019 IEEE Winter Conference on Applications of Computer Vision (WACV 2019)</a:t>
            </a:r>
            <a:r>
              <a:rPr lang="en-US" sz="1800"/>
              <a:t>, 2019, IEEE. doi: 10.1109/WACV.2019.00083</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db5e735595_0_1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ndara"/>
              <a:buNone/>
            </a:pPr>
            <a:r>
              <a:rPr lang="en-U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Literature Review</a:t>
            </a:r>
            <a:endParaRPr/>
          </a:p>
        </p:txBody>
      </p:sp>
      <p:sp>
        <p:nvSpPr>
          <p:cNvPr id="128" name="Google Shape;128;g2db5e735595_0_15"/>
          <p:cNvSpPr txBox="1">
            <a:spLocks noGrp="1"/>
          </p:cNvSpPr>
          <p:nvPr>
            <p:ph type="body" idx="1"/>
          </p:nvPr>
        </p:nvSpPr>
        <p:spPr>
          <a:xfrm>
            <a:off x="1097275" y="1845725"/>
            <a:ext cx="32454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SzPts val="2000"/>
              <a:buNone/>
            </a:pPr>
            <a:r>
              <a:rPr lang="en-US" b="1" dirty="0" err="1"/>
              <a:t>RarePlanes</a:t>
            </a:r>
            <a:r>
              <a:rPr lang="en-US" b="1" dirty="0"/>
              <a:t>: Synthetic Data Takes Flight [1]</a:t>
            </a:r>
            <a:endParaRPr b="1" dirty="0"/>
          </a:p>
          <a:p>
            <a:pPr marL="457200" lvl="0" indent="-342900" algn="l" rtl="0">
              <a:lnSpc>
                <a:spcPct val="90000"/>
              </a:lnSpc>
              <a:spcBef>
                <a:spcPts val="1400"/>
              </a:spcBef>
              <a:spcAft>
                <a:spcPts val="0"/>
              </a:spcAft>
              <a:buSzPts val="1800"/>
              <a:buChar char="●"/>
            </a:pPr>
            <a:r>
              <a:rPr lang="en-US" u="sng" dirty="0"/>
              <a:t>Dataset</a:t>
            </a:r>
            <a:r>
              <a:rPr lang="en-US" dirty="0"/>
              <a:t>: </a:t>
            </a:r>
            <a:r>
              <a:rPr lang="en-US" dirty="0" err="1"/>
              <a:t>RarePlanes</a:t>
            </a:r>
            <a:endParaRPr dirty="0"/>
          </a:p>
          <a:p>
            <a:pPr marL="914400" lvl="1" indent="-342900" algn="l" rtl="0">
              <a:lnSpc>
                <a:spcPct val="90000"/>
              </a:lnSpc>
              <a:spcBef>
                <a:spcPts val="0"/>
              </a:spcBef>
              <a:spcAft>
                <a:spcPts val="0"/>
              </a:spcAft>
              <a:buSzPts val="1800"/>
              <a:buChar char="○"/>
            </a:pPr>
            <a:r>
              <a:rPr lang="en-US" dirty="0"/>
              <a:t>Real Data</a:t>
            </a:r>
            <a:endParaRPr dirty="0"/>
          </a:p>
          <a:p>
            <a:pPr marL="914400" lvl="1" indent="-342900" algn="l" rtl="0">
              <a:lnSpc>
                <a:spcPct val="90000"/>
              </a:lnSpc>
              <a:spcBef>
                <a:spcPts val="0"/>
              </a:spcBef>
              <a:spcAft>
                <a:spcPts val="0"/>
              </a:spcAft>
              <a:buSzPts val="1800"/>
              <a:buChar char="○"/>
            </a:pPr>
            <a:r>
              <a:rPr lang="en-US" dirty="0"/>
              <a:t>Synthetic Data</a:t>
            </a:r>
            <a:endParaRPr dirty="0"/>
          </a:p>
          <a:p>
            <a:pPr marL="457200" lvl="0" indent="-342900" algn="l" rtl="0">
              <a:lnSpc>
                <a:spcPct val="90000"/>
              </a:lnSpc>
              <a:spcBef>
                <a:spcPts val="0"/>
              </a:spcBef>
              <a:spcAft>
                <a:spcPts val="0"/>
              </a:spcAft>
              <a:buSzPts val="1800"/>
              <a:buChar char="●"/>
            </a:pPr>
            <a:r>
              <a:rPr lang="en-US" u="sng" dirty="0"/>
              <a:t>Models</a:t>
            </a:r>
            <a:r>
              <a:rPr lang="en-US" dirty="0"/>
              <a:t>: </a:t>
            </a:r>
            <a:r>
              <a:rPr lang="en-US" i="1" dirty="0"/>
              <a:t>Faster R-CNN</a:t>
            </a:r>
            <a:r>
              <a:rPr lang="en-US" dirty="0"/>
              <a:t> , Mask R-CNN</a:t>
            </a:r>
            <a:endParaRPr dirty="0"/>
          </a:p>
          <a:p>
            <a:pPr marL="457200" lvl="0" indent="-342900" algn="l" rtl="0">
              <a:lnSpc>
                <a:spcPct val="90000"/>
              </a:lnSpc>
              <a:spcBef>
                <a:spcPts val="0"/>
              </a:spcBef>
              <a:spcAft>
                <a:spcPts val="0"/>
              </a:spcAft>
              <a:buSzPts val="1800"/>
              <a:buChar char="●"/>
            </a:pPr>
            <a:r>
              <a:rPr lang="en-US" u="sng" dirty="0"/>
              <a:t>Results</a:t>
            </a:r>
            <a:r>
              <a:rPr lang="en-US" dirty="0"/>
              <a:t>:</a:t>
            </a:r>
            <a:endParaRPr dirty="0"/>
          </a:p>
          <a:p>
            <a:pPr marL="0" lvl="0" indent="0" algn="l" rtl="0">
              <a:lnSpc>
                <a:spcPct val="90000"/>
              </a:lnSpc>
              <a:spcBef>
                <a:spcPts val="1400"/>
              </a:spcBef>
              <a:spcAft>
                <a:spcPts val="0"/>
              </a:spcAft>
              <a:buNone/>
            </a:pPr>
            <a:endParaRPr dirty="0"/>
          </a:p>
          <a:p>
            <a:pPr marL="0" lvl="0" indent="0" algn="l" rtl="0">
              <a:lnSpc>
                <a:spcPct val="90000"/>
              </a:lnSpc>
              <a:spcBef>
                <a:spcPts val="1400"/>
              </a:spcBef>
              <a:spcAft>
                <a:spcPts val="0"/>
              </a:spcAft>
              <a:buSzPts val="2000"/>
              <a:buNone/>
            </a:pPr>
            <a:endParaRPr dirty="0"/>
          </a:p>
        </p:txBody>
      </p:sp>
      <p:sp>
        <p:nvSpPr>
          <p:cNvPr id="129" name="Google Shape;129;g2db5e735595_0_15"/>
          <p:cNvSpPr txBox="1">
            <a:spLocks noGrp="1"/>
          </p:cNvSpPr>
          <p:nvPr>
            <p:ph type="body" idx="1"/>
          </p:nvPr>
        </p:nvSpPr>
        <p:spPr>
          <a:xfrm>
            <a:off x="4658600" y="1845725"/>
            <a:ext cx="35553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SzPts val="2000"/>
              <a:buNone/>
            </a:pPr>
            <a:r>
              <a:rPr lang="en-US" sz="1900" b="1" dirty="0"/>
              <a:t>Vision-based Aircraft Detection Using Deep Learning with Synthetic Data [2]</a:t>
            </a:r>
            <a:endParaRPr sz="1900" b="1" dirty="0"/>
          </a:p>
          <a:p>
            <a:pPr marL="457200" lvl="0" indent="-342900" algn="l" rtl="0">
              <a:lnSpc>
                <a:spcPct val="90000"/>
              </a:lnSpc>
              <a:spcBef>
                <a:spcPts val="1400"/>
              </a:spcBef>
              <a:spcAft>
                <a:spcPts val="0"/>
              </a:spcAft>
              <a:buSzPts val="1800"/>
              <a:buChar char="●"/>
            </a:pPr>
            <a:r>
              <a:rPr lang="en-US" u="sng" dirty="0"/>
              <a:t>Dataset</a:t>
            </a:r>
            <a:r>
              <a:rPr lang="en-US" dirty="0"/>
              <a:t>: </a:t>
            </a:r>
            <a:r>
              <a:rPr lang="en-US" sz="1800" dirty="0"/>
              <a:t>Synthetic dataset of videos of different aircraft trajectories captured under different weather conditions</a:t>
            </a:r>
            <a:endParaRPr sz="1800" dirty="0"/>
          </a:p>
          <a:p>
            <a:pPr marL="457200" lvl="0" indent="-342900" algn="l" rtl="0">
              <a:lnSpc>
                <a:spcPct val="90000"/>
              </a:lnSpc>
              <a:spcBef>
                <a:spcPts val="0"/>
              </a:spcBef>
              <a:spcAft>
                <a:spcPts val="0"/>
              </a:spcAft>
              <a:buSzPts val="1800"/>
              <a:buChar char="●"/>
            </a:pPr>
            <a:r>
              <a:rPr lang="en-US" u="sng" dirty="0"/>
              <a:t>Model</a:t>
            </a:r>
            <a:r>
              <a:rPr lang="en-US" dirty="0"/>
              <a:t> ⇒ </a:t>
            </a:r>
            <a:r>
              <a:rPr lang="en-US" sz="1800" dirty="0"/>
              <a:t>4 stacks of a Convolutional LSTM Layer + Batch Normalization Layer + Convolutional 3D Layer</a:t>
            </a:r>
            <a:endParaRPr sz="1800" dirty="0"/>
          </a:p>
          <a:p>
            <a:pPr marL="457200" lvl="0" indent="-342900" algn="l" rtl="0">
              <a:lnSpc>
                <a:spcPct val="90000"/>
              </a:lnSpc>
              <a:spcBef>
                <a:spcPts val="0"/>
              </a:spcBef>
              <a:spcAft>
                <a:spcPts val="0"/>
              </a:spcAft>
              <a:buSzPts val="1800"/>
              <a:buChar char="●"/>
            </a:pPr>
            <a:r>
              <a:rPr lang="en-US" u="sng" dirty="0"/>
              <a:t>Results</a:t>
            </a:r>
            <a:r>
              <a:rPr lang="en-US" dirty="0"/>
              <a:t>:</a:t>
            </a:r>
            <a:endParaRPr dirty="0"/>
          </a:p>
          <a:p>
            <a:pPr marL="0" lvl="0" indent="0" algn="l" rtl="0">
              <a:lnSpc>
                <a:spcPct val="90000"/>
              </a:lnSpc>
              <a:spcBef>
                <a:spcPts val="1400"/>
              </a:spcBef>
              <a:spcAft>
                <a:spcPts val="0"/>
              </a:spcAft>
              <a:buNone/>
            </a:pPr>
            <a:r>
              <a:rPr lang="en-US" dirty="0"/>
              <a:t>  </a:t>
            </a:r>
            <a:endParaRPr dirty="0"/>
          </a:p>
        </p:txBody>
      </p:sp>
      <p:sp>
        <p:nvSpPr>
          <p:cNvPr id="130" name="Google Shape;130;g2db5e735595_0_15"/>
          <p:cNvSpPr txBox="1">
            <a:spLocks noGrp="1"/>
          </p:cNvSpPr>
          <p:nvPr>
            <p:ph type="body" idx="1"/>
          </p:nvPr>
        </p:nvSpPr>
        <p:spPr>
          <a:xfrm>
            <a:off x="8473625" y="1845725"/>
            <a:ext cx="33057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SzPts val="2000"/>
              <a:buNone/>
            </a:pPr>
            <a:r>
              <a:rPr lang="en-US" b="1"/>
              <a:t>Satellite Imagery Multiscale Rapid Detection with Widowed Networks [3]</a:t>
            </a:r>
            <a:endParaRPr b="1"/>
          </a:p>
          <a:p>
            <a:pPr marL="457200" lvl="0" indent="-342900" algn="l" rtl="0">
              <a:lnSpc>
                <a:spcPct val="90000"/>
              </a:lnSpc>
              <a:spcBef>
                <a:spcPts val="1400"/>
              </a:spcBef>
              <a:spcAft>
                <a:spcPts val="0"/>
              </a:spcAft>
              <a:buSzPts val="1800"/>
              <a:buChar char="●"/>
            </a:pPr>
            <a:r>
              <a:rPr lang="en-US" u="sng"/>
              <a:t>Dataset</a:t>
            </a:r>
            <a:r>
              <a:rPr lang="en-US"/>
              <a:t>: Satellite images of cars, boats, airplanes, and airports</a:t>
            </a:r>
            <a:endParaRPr/>
          </a:p>
          <a:p>
            <a:pPr marL="457200" lvl="0" indent="-342900" algn="l" rtl="0">
              <a:lnSpc>
                <a:spcPct val="90000"/>
              </a:lnSpc>
              <a:spcBef>
                <a:spcPts val="0"/>
              </a:spcBef>
              <a:spcAft>
                <a:spcPts val="0"/>
              </a:spcAft>
              <a:buSzPts val="1800"/>
              <a:buChar char="●"/>
            </a:pPr>
            <a:r>
              <a:rPr lang="en-US" u="sng"/>
              <a:t>Models</a:t>
            </a:r>
            <a:r>
              <a:rPr lang="en-US"/>
              <a:t>: YOLT, SSD, Faster R-CNN, R-FCN</a:t>
            </a:r>
            <a:endParaRPr/>
          </a:p>
          <a:p>
            <a:pPr marL="457200" lvl="0" indent="-342900" algn="l" rtl="0">
              <a:lnSpc>
                <a:spcPct val="90000"/>
              </a:lnSpc>
              <a:spcBef>
                <a:spcPts val="0"/>
              </a:spcBef>
              <a:spcAft>
                <a:spcPts val="0"/>
              </a:spcAft>
              <a:buSzPts val="1800"/>
              <a:buChar char="●"/>
            </a:pPr>
            <a:r>
              <a:rPr lang="en-US" u="sng"/>
              <a:t>Results</a:t>
            </a:r>
            <a:r>
              <a:rPr lang="en-US"/>
              <a:t>: </a:t>
            </a:r>
            <a:endParaRPr/>
          </a:p>
          <a:p>
            <a:pPr marL="914400" lvl="1" indent="-342900" algn="l" rtl="0">
              <a:lnSpc>
                <a:spcPct val="90000"/>
              </a:lnSpc>
              <a:spcBef>
                <a:spcPts val="0"/>
              </a:spcBef>
              <a:spcAft>
                <a:spcPts val="0"/>
              </a:spcAft>
              <a:buSzPts val="1800"/>
              <a:buChar char="○"/>
            </a:pPr>
            <a:r>
              <a:rPr lang="en-US"/>
              <a:t>You-Only-Look-Twice (YOLT) architecture achieved the highest mAP value of </a:t>
            </a:r>
            <a:r>
              <a:rPr lang="en-US" b="1"/>
              <a:t>0.68</a:t>
            </a:r>
            <a:endParaRPr b="1"/>
          </a:p>
        </p:txBody>
      </p:sp>
      <p:cxnSp>
        <p:nvCxnSpPr>
          <p:cNvPr id="131" name="Google Shape;131;g2db5e735595_0_15"/>
          <p:cNvCxnSpPr/>
          <p:nvPr/>
        </p:nvCxnSpPr>
        <p:spPr>
          <a:xfrm>
            <a:off x="4500700" y="1832600"/>
            <a:ext cx="12600" cy="4361400"/>
          </a:xfrm>
          <a:prstGeom prst="straightConnector1">
            <a:avLst/>
          </a:prstGeom>
          <a:noFill/>
          <a:ln w="9525" cap="flat" cmpd="sng">
            <a:solidFill>
              <a:schemeClr val="accent1"/>
            </a:solidFill>
            <a:prstDash val="solid"/>
            <a:round/>
            <a:headEnd type="none" w="med" len="med"/>
            <a:tailEnd type="none" w="med" len="med"/>
          </a:ln>
        </p:spPr>
      </p:cxnSp>
      <p:graphicFrame>
        <p:nvGraphicFramePr>
          <p:cNvPr id="132" name="Google Shape;132;g2db5e735595_0_15"/>
          <p:cNvGraphicFramePr/>
          <p:nvPr/>
        </p:nvGraphicFramePr>
        <p:xfrm>
          <a:off x="1097275" y="4353925"/>
          <a:ext cx="3245400" cy="1524000"/>
        </p:xfrm>
        <a:graphic>
          <a:graphicData uri="http://schemas.openxmlformats.org/drawingml/2006/table">
            <a:tbl>
              <a:tblPr>
                <a:noFill/>
                <a:tableStyleId>{E66DED5B-EDBC-4C25-855A-0CD5CB7E8210}</a:tableStyleId>
              </a:tblPr>
              <a:tblGrid>
                <a:gridCol w="918875">
                  <a:extLst>
                    <a:ext uri="{9D8B030D-6E8A-4147-A177-3AD203B41FA5}">
                      <a16:colId xmlns:a16="http://schemas.microsoft.com/office/drawing/2014/main" val="20000"/>
                    </a:ext>
                  </a:extLst>
                </a:gridCol>
                <a:gridCol w="1081800">
                  <a:extLst>
                    <a:ext uri="{9D8B030D-6E8A-4147-A177-3AD203B41FA5}">
                      <a16:colId xmlns:a16="http://schemas.microsoft.com/office/drawing/2014/main" val="20001"/>
                    </a:ext>
                  </a:extLst>
                </a:gridCol>
                <a:gridCol w="124472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US" sz="1200" b="1"/>
                        <a:t>Metric</a:t>
                      </a:r>
                      <a:endParaRPr sz="1200" b="1"/>
                    </a:p>
                  </a:txBody>
                  <a:tcPr marL="91425" marR="91425" marT="91425" marB="91425" anchor="ctr">
                    <a:solidFill>
                      <a:srgbClr val="FCE5CD"/>
                    </a:solidFill>
                  </a:tcPr>
                </a:tc>
                <a:tc>
                  <a:txBody>
                    <a:bodyPr/>
                    <a:lstStyle/>
                    <a:p>
                      <a:pPr marL="0" lvl="0" indent="0" algn="ctr" rtl="0">
                        <a:spcBef>
                          <a:spcPts val="0"/>
                        </a:spcBef>
                        <a:spcAft>
                          <a:spcPts val="0"/>
                        </a:spcAft>
                        <a:buNone/>
                      </a:pPr>
                      <a:r>
                        <a:rPr lang="en-US" sz="1200" b="1"/>
                        <a:t>Real Data</a:t>
                      </a:r>
                      <a:endParaRPr sz="1200" b="1"/>
                    </a:p>
                  </a:txBody>
                  <a:tcPr marL="91425" marR="91425" marT="91425" marB="91425" anchor="ctr">
                    <a:solidFill>
                      <a:srgbClr val="FCE5CD"/>
                    </a:solidFill>
                  </a:tcPr>
                </a:tc>
                <a:tc>
                  <a:txBody>
                    <a:bodyPr/>
                    <a:lstStyle/>
                    <a:p>
                      <a:pPr marL="0" lvl="0" indent="0" algn="ctr" rtl="0">
                        <a:spcBef>
                          <a:spcPts val="0"/>
                        </a:spcBef>
                        <a:spcAft>
                          <a:spcPts val="0"/>
                        </a:spcAft>
                        <a:buNone/>
                      </a:pPr>
                      <a:r>
                        <a:rPr lang="en-US" sz="1200" b="1"/>
                        <a:t>Synthetic Data</a:t>
                      </a:r>
                      <a:endParaRPr sz="1200" b="1"/>
                    </a:p>
                  </a:txBody>
                  <a:tcPr marL="91425" marR="91425" marT="91425" marB="91425" anchor="ctr">
                    <a:solidFill>
                      <a:srgbClr val="FCE5CD"/>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sz="1200"/>
                        <a:t>mAP</a:t>
                      </a:r>
                      <a:endParaRPr sz="1200"/>
                    </a:p>
                  </a:txBody>
                  <a:tcPr marL="91425" marR="91425" marT="91425" marB="91425" anchor="ctr"/>
                </a:tc>
                <a:tc>
                  <a:txBody>
                    <a:bodyPr/>
                    <a:lstStyle/>
                    <a:p>
                      <a:pPr marL="0" lvl="0" indent="0" algn="ctr" rtl="0">
                        <a:spcBef>
                          <a:spcPts val="0"/>
                        </a:spcBef>
                        <a:spcAft>
                          <a:spcPts val="0"/>
                        </a:spcAft>
                        <a:buNone/>
                      </a:pPr>
                      <a:r>
                        <a:rPr lang="en-US" sz="1200"/>
                        <a:t>73.32</a:t>
                      </a:r>
                      <a:endParaRPr sz="1200"/>
                    </a:p>
                  </a:txBody>
                  <a:tcPr marL="91425" marR="91425" marT="91425" marB="91425" anchor="ctr"/>
                </a:tc>
                <a:tc>
                  <a:txBody>
                    <a:bodyPr/>
                    <a:lstStyle/>
                    <a:p>
                      <a:pPr marL="0" lvl="0" indent="0" algn="ctr" rtl="0">
                        <a:spcBef>
                          <a:spcPts val="0"/>
                        </a:spcBef>
                        <a:spcAft>
                          <a:spcPts val="0"/>
                        </a:spcAft>
                        <a:buNone/>
                      </a:pPr>
                      <a:r>
                        <a:rPr lang="en-US" sz="1200"/>
                        <a:t>54.86</a:t>
                      </a:r>
                      <a:endParaRPr sz="1200"/>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sz="1200"/>
                        <a:t>mAP50</a:t>
                      </a:r>
                      <a:endParaRPr sz="1200"/>
                    </a:p>
                  </a:txBody>
                  <a:tcPr marL="91425" marR="91425" marT="91425" marB="91425" anchor="ctr"/>
                </a:tc>
                <a:tc>
                  <a:txBody>
                    <a:bodyPr/>
                    <a:lstStyle/>
                    <a:p>
                      <a:pPr marL="0" lvl="0" indent="0" algn="ctr" rtl="0">
                        <a:spcBef>
                          <a:spcPts val="0"/>
                        </a:spcBef>
                        <a:spcAft>
                          <a:spcPts val="0"/>
                        </a:spcAft>
                        <a:buNone/>
                      </a:pPr>
                      <a:r>
                        <a:rPr lang="en-US" sz="1200"/>
                        <a:t>96.80</a:t>
                      </a:r>
                      <a:endParaRPr sz="1200"/>
                    </a:p>
                  </a:txBody>
                  <a:tcPr marL="91425" marR="91425" marT="91425" marB="91425" anchor="ctr"/>
                </a:tc>
                <a:tc>
                  <a:txBody>
                    <a:bodyPr/>
                    <a:lstStyle/>
                    <a:p>
                      <a:pPr marL="0" lvl="0" indent="0" algn="ctr" rtl="0">
                        <a:spcBef>
                          <a:spcPts val="0"/>
                        </a:spcBef>
                        <a:spcAft>
                          <a:spcPts val="0"/>
                        </a:spcAft>
                        <a:buNone/>
                      </a:pPr>
                      <a:r>
                        <a:rPr lang="en-US" sz="1200"/>
                        <a:t>87.03</a:t>
                      </a:r>
                      <a:endParaRPr sz="1200"/>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sz="1200"/>
                        <a:t>AR</a:t>
                      </a:r>
                      <a:endParaRPr sz="1200"/>
                    </a:p>
                  </a:txBody>
                  <a:tcPr marL="91425" marR="91425" marT="91425" marB="91425" anchor="ctr"/>
                </a:tc>
                <a:tc>
                  <a:txBody>
                    <a:bodyPr/>
                    <a:lstStyle/>
                    <a:p>
                      <a:pPr marL="0" lvl="0" indent="0" algn="ctr" rtl="0">
                        <a:spcBef>
                          <a:spcPts val="0"/>
                        </a:spcBef>
                        <a:spcAft>
                          <a:spcPts val="0"/>
                        </a:spcAft>
                        <a:buNone/>
                      </a:pPr>
                      <a:r>
                        <a:rPr lang="en-US" sz="1200"/>
                        <a:t>77.16</a:t>
                      </a:r>
                      <a:endParaRPr sz="1200"/>
                    </a:p>
                  </a:txBody>
                  <a:tcPr marL="91425" marR="91425" marT="91425" marB="91425" anchor="ctr"/>
                </a:tc>
                <a:tc>
                  <a:txBody>
                    <a:bodyPr/>
                    <a:lstStyle/>
                    <a:p>
                      <a:pPr marL="0" lvl="0" indent="0" algn="ctr" rtl="0">
                        <a:spcBef>
                          <a:spcPts val="0"/>
                        </a:spcBef>
                        <a:spcAft>
                          <a:spcPts val="0"/>
                        </a:spcAft>
                        <a:buNone/>
                      </a:pPr>
                      <a:r>
                        <a:rPr lang="en-US" sz="1200"/>
                        <a:t>60.67</a:t>
                      </a:r>
                      <a:endParaRPr sz="1200"/>
                    </a:p>
                  </a:txBody>
                  <a:tcPr marL="91425" marR="91425" marT="91425" marB="91425" anchor="ctr"/>
                </a:tc>
                <a:extLst>
                  <a:ext uri="{0D108BD9-81ED-4DB2-BD59-A6C34878D82A}">
                    <a16:rowId xmlns:a16="http://schemas.microsoft.com/office/drawing/2014/main" val="10003"/>
                  </a:ext>
                </a:extLst>
              </a:tr>
            </a:tbl>
          </a:graphicData>
        </a:graphic>
      </p:graphicFrame>
      <p:graphicFrame>
        <p:nvGraphicFramePr>
          <p:cNvPr id="133" name="Google Shape;133;g2db5e735595_0_15"/>
          <p:cNvGraphicFramePr/>
          <p:nvPr>
            <p:extLst>
              <p:ext uri="{D42A27DB-BD31-4B8C-83A1-F6EECF244321}">
                <p14:modId xmlns:p14="http://schemas.microsoft.com/office/powerpoint/2010/main" val="539534752"/>
              </p:ext>
            </p:extLst>
          </p:nvPr>
        </p:nvGraphicFramePr>
        <p:xfrm>
          <a:off x="4718775" y="5343290"/>
          <a:ext cx="3495125" cy="1051470"/>
        </p:xfrm>
        <a:graphic>
          <a:graphicData uri="http://schemas.openxmlformats.org/drawingml/2006/table">
            <a:tbl>
              <a:tblPr>
                <a:noFill/>
                <a:tableStyleId>{E66DED5B-EDBC-4C25-855A-0CD5CB7E8210}</a:tableStyleId>
              </a:tblPr>
              <a:tblGrid>
                <a:gridCol w="699025">
                  <a:extLst>
                    <a:ext uri="{9D8B030D-6E8A-4147-A177-3AD203B41FA5}">
                      <a16:colId xmlns:a16="http://schemas.microsoft.com/office/drawing/2014/main" val="20000"/>
                    </a:ext>
                  </a:extLst>
                </a:gridCol>
                <a:gridCol w="699025">
                  <a:extLst>
                    <a:ext uri="{9D8B030D-6E8A-4147-A177-3AD203B41FA5}">
                      <a16:colId xmlns:a16="http://schemas.microsoft.com/office/drawing/2014/main" val="20001"/>
                    </a:ext>
                  </a:extLst>
                </a:gridCol>
                <a:gridCol w="699025">
                  <a:extLst>
                    <a:ext uri="{9D8B030D-6E8A-4147-A177-3AD203B41FA5}">
                      <a16:colId xmlns:a16="http://schemas.microsoft.com/office/drawing/2014/main" val="20002"/>
                    </a:ext>
                  </a:extLst>
                </a:gridCol>
                <a:gridCol w="699025">
                  <a:extLst>
                    <a:ext uri="{9D8B030D-6E8A-4147-A177-3AD203B41FA5}">
                      <a16:colId xmlns:a16="http://schemas.microsoft.com/office/drawing/2014/main" val="20003"/>
                    </a:ext>
                  </a:extLst>
                </a:gridCol>
                <a:gridCol w="699025">
                  <a:extLst>
                    <a:ext uri="{9D8B030D-6E8A-4147-A177-3AD203B41FA5}">
                      <a16:colId xmlns:a16="http://schemas.microsoft.com/office/drawing/2014/main" val="20004"/>
                    </a:ext>
                  </a:extLst>
                </a:gridCol>
              </a:tblGrid>
              <a:tr h="280750">
                <a:tc rowSpan="2">
                  <a:txBody>
                    <a:bodyPr/>
                    <a:lstStyle/>
                    <a:p>
                      <a:pPr marL="0" lvl="0" indent="0" algn="ctr" rtl="0">
                        <a:spcBef>
                          <a:spcPts val="0"/>
                        </a:spcBef>
                        <a:spcAft>
                          <a:spcPts val="0"/>
                        </a:spcAft>
                        <a:buNone/>
                      </a:pPr>
                      <a:r>
                        <a:rPr lang="en-US" sz="1100" b="1"/>
                        <a:t>Metric</a:t>
                      </a:r>
                      <a:endParaRPr sz="1100" b="1"/>
                    </a:p>
                  </a:txBody>
                  <a:tcPr marL="91425" marR="91425" marT="91425" marB="91425" anchor="ctr">
                    <a:solidFill>
                      <a:srgbClr val="FCE5CD"/>
                    </a:solidFill>
                  </a:tcPr>
                </a:tc>
                <a:tc gridSpan="2">
                  <a:txBody>
                    <a:bodyPr/>
                    <a:lstStyle/>
                    <a:p>
                      <a:pPr marL="0" lvl="0" indent="0" algn="ctr" rtl="0">
                        <a:spcBef>
                          <a:spcPts val="0"/>
                        </a:spcBef>
                        <a:spcAft>
                          <a:spcPts val="0"/>
                        </a:spcAft>
                        <a:buNone/>
                      </a:pPr>
                      <a:r>
                        <a:rPr lang="en-US" sz="1100" b="1"/>
                        <a:t>Clear Conditions</a:t>
                      </a:r>
                      <a:endParaRPr sz="1100" b="1"/>
                    </a:p>
                  </a:txBody>
                  <a:tcPr marL="91425" marR="91425" marT="91425" marB="91425">
                    <a:solidFill>
                      <a:srgbClr val="FCE5CD"/>
                    </a:solidFill>
                  </a:tcPr>
                </a:tc>
                <a:tc hMerge="1">
                  <a:txBody>
                    <a:bodyPr/>
                    <a:lstStyle/>
                    <a:p>
                      <a:endParaRPr lang="en-US"/>
                    </a:p>
                  </a:txBody>
                  <a:tcPr/>
                </a:tc>
                <a:tc gridSpan="2">
                  <a:txBody>
                    <a:bodyPr/>
                    <a:lstStyle/>
                    <a:p>
                      <a:pPr marL="0" lvl="0" indent="0" algn="ctr" rtl="0">
                        <a:spcBef>
                          <a:spcPts val="0"/>
                        </a:spcBef>
                        <a:spcAft>
                          <a:spcPts val="0"/>
                        </a:spcAft>
                        <a:buNone/>
                      </a:pPr>
                      <a:r>
                        <a:rPr lang="en-US" sz="1050" b="1"/>
                        <a:t>Cloudy Conditions</a:t>
                      </a:r>
                      <a:endParaRPr sz="1050" b="1"/>
                    </a:p>
                  </a:txBody>
                  <a:tcPr marL="91425" marR="91425" marT="91425" marB="91425">
                    <a:solidFill>
                      <a:srgbClr val="FCE5CD"/>
                    </a:solidFill>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lvl="0" indent="0" algn="ctr" rtl="0">
                        <a:spcBef>
                          <a:spcPts val="0"/>
                        </a:spcBef>
                        <a:spcAft>
                          <a:spcPts val="0"/>
                        </a:spcAft>
                        <a:buNone/>
                      </a:pPr>
                      <a:r>
                        <a:rPr lang="en-US" sz="1100" b="1"/>
                        <a:t>Case 1</a:t>
                      </a:r>
                      <a:endParaRPr sz="1100" b="1"/>
                    </a:p>
                  </a:txBody>
                  <a:tcPr marL="91425" marR="91425" marT="91425" marB="91425" anchor="ctr">
                    <a:solidFill>
                      <a:srgbClr val="D9D9D9"/>
                    </a:solidFill>
                  </a:tcPr>
                </a:tc>
                <a:tc>
                  <a:txBody>
                    <a:bodyPr/>
                    <a:lstStyle/>
                    <a:p>
                      <a:pPr marL="0" lvl="0" indent="0" algn="ctr" rtl="0">
                        <a:spcBef>
                          <a:spcPts val="0"/>
                        </a:spcBef>
                        <a:spcAft>
                          <a:spcPts val="0"/>
                        </a:spcAft>
                        <a:buNone/>
                      </a:pPr>
                      <a:r>
                        <a:rPr lang="en-US" sz="1100" b="1"/>
                        <a:t>Case 2</a:t>
                      </a:r>
                      <a:endParaRPr sz="1100" b="1"/>
                    </a:p>
                  </a:txBody>
                  <a:tcPr marL="91425" marR="91425" marT="91425" marB="91425" anchor="ctr">
                    <a:solidFill>
                      <a:srgbClr val="D9D9D9"/>
                    </a:solidFill>
                  </a:tcPr>
                </a:tc>
                <a:tc>
                  <a:txBody>
                    <a:bodyPr/>
                    <a:lstStyle/>
                    <a:p>
                      <a:pPr marL="0" lvl="0" indent="0" algn="ctr" rtl="0">
                        <a:spcBef>
                          <a:spcPts val="0"/>
                        </a:spcBef>
                        <a:spcAft>
                          <a:spcPts val="0"/>
                        </a:spcAft>
                        <a:buNone/>
                      </a:pPr>
                      <a:r>
                        <a:rPr lang="en-US" sz="1100" b="1"/>
                        <a:t>Case 1</a:t>
                      </a:r>
                      <a:endParaRPr sz="1100" b="1"/>
                    </a:p>
                  </a:txBody>
                  <a:tcPr marL="91425" marR="91425" marT="91425" marB="91425" anchor="ctr">
                    <a:solidFill>
                      <a:srgbClr val="D9D9D9"/>
                    </a:solidFill>
                  </a:tcPr>
                </a:tc>
                <a:tc>
                  <a:txBody>
                    <a:bodyPr/>
                    <a:lstStyle/>
                    <a:p>
                      <a:pPr marL="0" lvl="0" indent="0" algn="ctr" rtl="0">
                        <a:spcBef>
                          <a:spcPts val="0"/>
                        </a:spcBef>
                        <a:spcAft>
                          <a:spcPts val="0"/>
                        </a:spcAft>
                        <a:buNone/>
                      </a:pPr>
                      <a:r>
                        <a:rPr lang="en-US" sz="1100" b="1"/>
                        <a:t>Case 2</a:t>
                      </a:r>
                      <a:endParaRPr sz="1100" b="1"/>
                    </a:p>
                  </a:txBody>
                  <a:tcPr marL="91425" marR="91425" marT="91425" marB="91425" anchor="ctr">
                    <a:solidFill>
                      <a:srgbClr val="D9D9D9"/>
                    </a:solidFill>
                  </a:tcPr>
                </a:tc>
                <a:extLst>
                  <a:ext uri="{0D108BD9-81ED-4DB2-BD59-A6C34878D82A}">
                    <a16:rowId xmlns:a16="http://schemas.microsoft.com/office/drawing/2014/main" val="10001"/>
                  </a:ext>
                </a:extLst>
              </a:tr>
              <a:tr h="317750">
                <a:tc>
                  <a:txBody>
                    <a:bodyPr/>
                    <a:lstStyle/>
                    <a:p>
                      <a:pPr marL="0" lvl="0" indent="0" algn="ctr" rtl="0">
                        <a:spcBef>
                          <a:spcPts val="0"/>
                        </a:spcBef>
                        <a:spcAft>
                          <a:spcPts val="0"/>
                        </a:spcAft>
                        <a:buNone/>
                      </a:pPr>
                      <a:r>
                        <a:rPr lang="en-US" sz="1100"/>
                        <a:t>TPR</a:t>
                      </a:r>
                      <a:endParaRPr sz="1100"/>
                    </a:p>
                  </a:txBody>
                  <a:tcPr marL="91425" marR="91425" marT="91425" marB="91425"/>
                </a:tc>
                <a:tc>
                  <a:txBody>
                    <a:bodyPr/>
                    <a:lstStyle/>
                    <a:p>
                      <a:pPr marL="0" lvl="0" indent="0" algn="ctr" rtl="0">
                        <a:spcBef>
                          <a:spcPts val="0"/>
                        </a:spcBef>
                        <a:spcAft>
                          <a:spcPts val="0"/>
                        </a:spcAft>
                        <a:buNone/>
                      </a:pPr>
                      <a:r>
                        <a:rPr lang="en-US" sz="1100"/>
                        <a:t>69.37%</a:t>
                      </a:r>
                      <a:endParaRPr sz="1100"/>
                    </a:p>
                  </a:txBody>
                  <a:tcPr marL="91425" marR="91425" marT="91425" marB="91425" anchor="ctr"/>
                </a:tc>
                <a:tc>
                  <a:txBody>
                    <a:bodyPr/>
                    <a:lstStyle/>
                    <a:p>
                      <a:pPr marL="0" lvl="0" indent="0" algn="ctr" rtl="0">
                        <a:spcBef>
                          <a:spcPts val="0"/>
                        </a:spcBef>
                        <a:spcAft>
                          <a:spcPts val="0"/>
                        </a:spcAft>
                        <a:buNone/>
                      </a:pPr>
                      <a:r>
                        <a:rPr lang="en-US" sz="1100"/>
                        <a:t>78.30%</a:t>
                      </a:r>
                      <a:endParaRPr sz="1100"/>
                    </a:p>
                  </a:txBody>
                  <a:tcPr marL="91425" marR="91425" marT="91425" marB="91425" anchor="ctr"/>
                </a:tc>
                <a:tc>
                  <a:txBody>
                    <a:bodyPr/>
                    <a:lstStyle/>
                    <a:p>
                      <a:pPr marL="0" lvl="0" indent="0" algn="ctr" rtl="0">
                        <a:spcBef>
                          <a:spcPts val="0"/>
                        </a:spcBef>
                        <a:spcAft>
                          <a:spcPts val="0"/>
                        </a:spcAft>
                        <a:buNone/>
                      </a:pPr>
                      <a:r>
                        <a:rPr lang="en-US" sz="1100"/>
                        <a:t>42.30%</a:t>
                      </a:r>
                      <a:endParaRPr sz="1100"/>
                    </a:p>
                  </a:txBody>
                  <a:tcPr marL="91425" marR="91425" marT="91425" marB="91425" anchor="ctr"/>
                </a:tc>
                <a:tc>
                  <a:txBody>
                    <a:bodyPr/>
                    <a:lstStyle/>
                    <a:p>
                      <a:pPr marL="0" lvl="0" indent="0" algn="ctr" rtl="0">
                        <a:spcBef>
                          <a:spcPts val="0"/>
                        </a:spcBef>
                        <a:spcAft>
                          <a:spcPts val="0"/>
                        </a:spcAft>
                        <a:buNone/>
                      </a:pPr>
                      <a:r>
                        <a:rPr lang="en-US" sz="1100" dirty="0"/>
                        <a:t>61.33%</a:t>
                      </a:r>
                      <a:endParaRPr sz="1100" dirty="0"/>
                    </a:p>
                  </a:txBody>
                  <a:tcPr marL="91425" marR="91425" marT="91425" marB="91425" anchor="ctr"/>
                </a:tc>
                <a:extLst>
                  <a:ext uri="{0D108BD9-81ED-4DB2-BD59-A6C34878D82A}">
                    <a16:rowId xmlns:a16="http://schemas.microsoft.com/office/drawing/2014/main" val="10002"/>
                  </a:ext>
                </a:extLst>
              </a:tr>
            </a:tbl>
          </a:graphicData>
        </a:graphic>
      </p:graphicFrame>
      <p:cxnSp>
        <p:nvCxnSpPr>
          <p:cNvPr id="134" name="Google Shape;134;g2db5e735595_0_15"/>
          <p:cNvCxnSpPr/>
          <p:nvPr/>
        </p:nvCxnSpPr>
        <p:spPr>
          <a:xfrm>
            <a:off x="8347875" y="1832600"/>
            <a:ext cx="12600" cy="43614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ndara"/>
              <a:buNone/>
            </a:pPr>
            <a:r>
              <a:rPr lang="en-US"/>
              <a:t>Methodology</a:t>
            </a:r>
            <a:endParaRPr/>
          </a:p>
        </p:txBody>
      </p:sp>
      <p:sp>
        <p:nvSpPr>
          <p:cNvPr id="140" name="Google Shape;140;p6"/>
          <p:cNvSpPr txBox="1">
            <a:spLocks noGrp="1"/>
          </p:cNvSpPr>
          <p:nvPr>
            <p:ph type="body" idx="1"/>
          </p:nvPr>
        </p:nvSpPr>
        <p:spPr>
          <a:xfrm>
            <a:off x="1097275" y="1845725"/>
            <a:ext cx="6965100" cy="4348500"/>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0"/>
              </a:spcBef>
              <a:spcAft>
                <a:spcPts val="0"/>
              </a:spcAft>
              <a:buSzPts val="1800"/>
              <a:buChar char="●"/>
            </a:pPr>
            <a:r>
              <a:rPr lang="en-US" u="sng"/>
              <a:t>Dataset</a:t>
            </a:r>
            <a:r>
              <a:rPr lang="en-US"/>
              <a:t> ⇒ RarePlanes Dataset</a:t>
            </a:r>
            <a:endParaRPr/>
          </a:p>
          <a:p>
            <a:pPr marL="914400" lvl="1" indent="-342900" algn="l" rtl="0">
              <a:lnSpc>
                <a:spcPct val="90000"/>
              </a:lnSpc>
              <a:spcBef>
                <a:spcPts val="0"/>
              </a:spcBef>
              <a:spcAft>
                <a:spcPts val="0"/>
              </a:spcAft>
              <a:buSzPts val="1800"/>
              <a:buChar char="○"/>
            </a:pPr>
            <a:r>
              <a:rPr lang="en-US"/>
              <a:t>Comprises real and synthetic images of the overhead view of aircrafts from a satellite</a:t>
            </a:r>
            <a:endParaRPr/>
          </a:p>
          <a:p>
            <a:pPr marL="914400" lvl="1" indent="-342900" algn="l" rtl="0">
              <a:lnSpc>
                <a:spcPct val="90000"/>
              </a:lnSpc>
              <a:spcBef>
                <a:spcPts val="0"/>
              </a:spcBef>
              <a:spcAft>
                <a:spcPts val="0"/>
              </a:spcAft>
              <a:buSzPts val="1800"/>
              <a:buChar char="○"/>
            </a:pPr>
            <a:r>
              <a:rPr lang="en-US"/>
              <a:t>Utilizing only the real images for the scope of this project</a:t>
            </a:r>
            <a:endParaRPr/>
          </a:p>
          <a:p>
            <a:pPr marL="914400" lvl="1" indent="-342900" algn="l" rtl="0">
              <a:lnSpc>
                <a:spcPct val="90000"/>
              </a:lnSpc>
              <a:spcBef>
                <a:spcPts val="0"/>
              </a:spcBef>
              <a:spcAft>
                <a:spcPts val="0"/>
              </a:spcAft>
              <a:buSzPts val="1800"/>
              <a:buChar char="○"/>
            </a:pPr>
            <a:r>
              <a:rPr lang="en-US"/>
              <a:t>8525 Total Real Images</a:t>
            </a:r>
            <a:endParaRPr/>
          </a:p>
          <a:p>
            <a:pPr marL="914400" lvl="1" indent="-342900" algn="l" rtl="0">
              <a:lnSpc>
                <a:spcPct val="90000"/>
              </a:lnSpc>
              <a:spcBef>
                <a:spcPts val="0"/>
              </a:spcBef>
              <a:spcAft>
                <a:spcPts val="0"/>
              </a:spcAft>
              <a:buSzPts val="1800"/>
              <a:buChar char="○"/>
            </a:pPr>
            <a:r>
              <a:rPr lang="en-US"/>
              <a:t>Images come with annotations files (json files)</a:t>
            </a:r>
            <a:endParaRPr/>
          </a:p>
          <a:p>
            <a:pPr marL="914400" lvl="1" indent="-342900" algn="l" rtl="0">
              <a:lnSpc>
                <a:spcPct val="90000"/>
              </a:lnSpc>
              <a:spcBef>
                <a:spcPts val="0"/>
              </a:spcBef>
              <a:spcAft>
                <a:spcPts val="0"/>
              </a:spcAft>
              <a:buSzPts val="1800"/>
              <a:buChar char="○"/>
            </a:pPr>
            <a:r>
              <a:rPr lang="en-US"/>
              <a:t>Uploaded to Roboflow</a:t>
            </a:r>
            <a:endParaRPr/>
          </a:p>
          <a:p>
            <a:pPr marL="914400" lvl="0" indent="0" algn="l" rtl="0">
              <a:lnSpc>
                <a:spcPct val="90000"/>
              </a:lnSpc>
              <a:spcBef>
                <a:spcPts val="0"/>
              </a:spcBef>
              <a:spcAft>
                <a:spcPts val="0"/>
              </a:spcAft>
              <a:buNone/>
            </a:pPr>
            <a:endParaRPr/>
          </a:p>
          <a:p>
            <a:pPr marL="457200" lvl="0" indent="-342900" algn="l" rtl="0">
              <a:spcBef>
                <a:spcPts val="0"/>
              </a:spcBef>
              <a:spcAft>
                <a:spcPts val="0"/>
              </a:spcAft>
              <a:buSzPts val="1800"/>
              <a:buChar char="●"/>
            </a:pPr>
            <a:r>
              <a:rPr lang="en-US" u="sng"/>
              <a:t>Data Preprocessing</a:t>
            </a:r>
            <a:r>
              <a:rPr lang="en-US"/>
              <a:t> ⇒ Images were resized to 256 x 256</a:t>
            </a:r>
            <a:endParaRPr/>
          </a:p>
          <a:p>
            <a:pPr marL="457200" lvl="0" indent="0" algn="l" rtl="0">
              <a:lnSpc>
                <a:spcPct val="90000"/>
              </a:lnSpc>
              <a:spcBef>
                <a:spcPts val="0"/>
              </a:spcBef>
              <a:spcAft>
                <a:spcPts val="0"/>
              </a:spcAft>
              <a:buNone/>
            </a:pPr>
            <a:endParaRPr u="sng"/>
          </a:p>
          <a:p>
            <a:pPr marL="457200" lvl="0" indent="-342900" algn="l" rtl="0">
              <a:lnSpc>
                <a:spcPct val="90000"/>
              </a:lnSpc>
              <a:spcBef>
                <a:spcPts val="0"/>
              </a:spcBef>
              <a:spcAft>
                <a:spcPts val="0"/>
              </a:spcAft>
              <a:buSzPts val="1800"/>
              <a:buChar char="●"/>
            </a:pPr>
            <a:r>
              <a:rPr lang="en-US" u="sng"/>
              <a:t>Train-Validate-Test Split</a:t>
            </a:r>
            <a:r>
              <a:rPr lang="en-US"/>
              <a:t> ⇒ 60-20-20</a:t>
            </a:r>
            <a:endParaRPr/>
          </a:p>
          <a:p>
            <a:pPr marL="914400" lvl="1" indent="-342900" algn="l" rtl="0">
              <a:lnSpc>
                <a:spcPct val="90000"/>
              </a:lnSpc>
              <a:spcBef>
                <a:spcPts val="0"/>
              </a:spcBef>
              <a:spcAft>
                <a:spcPts val="0"/>
              </a:spcAft>
              <a:buSzPts val="1800"/>
              <a:buChar char="○"/>
            </a:pPr>
            <a:r>
              <a:rPr lang="en-US"/>
              <a:t>5115 training images</a:t>
            </a:r>
            <a:endParaRPr/>
          </a:p>
          <a:p>
            <a:pPr marL="914400" lvl="1" indent="-342900" algn="l" rtl="0">
              <a:lnSpc>
                <a:spcPct val="90000"/>
              </a:lnSpc>
              <a:spcBef>
                <a:spcPts val="0"/>
              </a:spcBef>
              <a:spcAft>
                <a:spcPts val="0"/>
              </a:spcAft>
              <a:buSzPts val="1800"/>
              <a:buChar char="○"/>
            </a:pPr>
            <a:r>
              <a:rPr lang="en-US"/>
              <a:t>1705 validation images</a:t>
            </a:r>
            <a:endParaRPr/>
          </a:p>
          <a:p>
            <a:pPr marL="914400" lvl="1" indent="-342900" algn="l" rtl="0">
              <a:lnSpc>
                <a:spcPct val="90000"/>
              </a:lnSpc>
              <a:spcBef>
                <a:spcPts val="0"/>
              </a:spcBef>
              <a:spcAft>
                <a:spcPts val="0"/>
              </a:spcAft>
              <a:buSzPts val="1800"/>
              <a:buChar char="○"/>
            </a:pPr>
            <a:r>
              <a:rPr lang="en-US"/>
              <a:t>1705 testing images</a:t>
            </a:r>
            <a:endParaRPr/>
          </a:p>
          <a:p>
            <a:pPr marL="0" lvl="0" indent="0" algn="l" rtl="0">
              <a:lnSpc>
                <a:spcPct val="90000"/>
              </a:lnSpc>
              <a:spcBef>
                <a:spcPts val="0"/>
              </a:spcBef>
              <a:spcAft>
                <a:spcPts val="0"/>
              </a:spcAft>
              <a:buNone/>
            </a:pPr>
            <a:endParaRPr/>
          </a:p>
          <a:p>
            <a:pPr marL="457200" lvl="0" indent="-342900" algn="l" rtl="0">
              <a:lnSpc>
                <a:spcPct val="90000"/>
              </a:lnSpc>
              <a:spcBef>
                <a:spcPts val="0"/>
              </a:spcBef>
              <a:spcAft>
                <a:spcPts val="0"/>
              </a:spcAft>
              <a:buSzPts val="1800"/>
              <a:buChar char="●"/>
            </a:pPr>
            <a:r>
              <a:rPr lang="en-US" u="sng"/>
              <a:t>Models Run</a:t>
            </a:r>
            <a:r>
              <a:rPr lang="en-US"/>
              <a:t> ⇒  YOLOv8 , YOLOv9 , DETR , RetinaNet</a:t>
            </a:r>
            <a:endParaRPr/>
          </a:p>
        </p:txBody>
      </p:sp>
      <p:grpSp>
        <p:nvGrpSpPr>
          <p:cNvPr id="141" name="Google Shape;141;p6"/>
          <p:cNvGrpSpPr/>
          <p:nvPr/>
        </p:nvGrpSpPr>
        <p:grpSpPr>
          <a:xfrm>
            <a:off x="8253425" y="2107688"/>
            <a:ext cx="3543300" cy="3467100"/>
            <a:chOff x="8253425" y="2107688"/>
            <a:chExt cx="3543300" cy="3467100"/>
          </a:xfrm>
        </p:grpSpPr>
        <p:pic>
          <p:nvPicPr>
            <p:cNvPr id="142" name="Google Shape;142;p6"/>
            <p:cNvPicPr preferRelativeResize="0"/>
            <p:nvPr/>
          </p:nvPicPr>
          <p:blipFill>
            <a:blip r:embed="rId3">
              <a:alphaModFix/>
            </a:blip>
            <a:stretch>
              <a:fillRect/>
            </a:stretch>
          </p:blipFill>
          <p:spPr>
            <a:xfrm>
              <a:off x="8253425" y="2107688"/>
              <a:ext cx="3543300" cy="1743075"/>
            </a:xfrm>
            <a:prstGeom prst="rect">
              <a:avLst/>
            </a:prstGeom>
            <a:noFill/>
            <a:ln w="19050" cap="flat" cmpd="sng">
              <a:solidFill>
                <a:schemeClr val="dk2"/>
              </a:solidFill>
              <a:prstDash val="solid"/>
              <a:round/>
              <a:headEnd type="none" w="sm" len="sm"/>
              <a:tailEnd type="none" w="sm" len="sm"/>
            </a:ln>
          </p:spPr>
        </p:pic>
        <p:pic>
          <p:nvPicPr>
            <p:cNvPr id="143" name="Google Shape;143;p6"/>
            <p:cNvPicPr preferRelativeResize="0"/>
            <p:nvPr/>
          </p:nvPicPr>
          <p:blipFill>
            <a:blip r:embed="rId4">
              <a:alphaModFix/>
            </a:blip>
            <a:stretch>
              <a:fillRect/>
            </a:stretch>
          </p:blipFill>
          <p:spPr>
            <a:xfrm>
              <a:off x="8258188" y="3850763"/>
              <a:ext cx="3533775" cy="1724025"/>
            </a:xfrm>
            <a:prstGeom prst="rect">
              <a:avLst/>
            </a:prstGeom>
            <a:noFill/>
            <a:ln w="19050" cap="flat" cmpd="sng">
              <a:solidFill>
                <a:schemeClr val="dk2"/>
              </a:solidFill>
              <a:prstDash val="solid"/>
              <a:round/>
              <a:headEnd type="none" w="sm" len="sm"/>
              <a:tailEnd type="none" w="sm" len="sm"/>
            </a:ln>
          </p:spPr>
        </p:pic>
      </p:grpSp>
      <p:sp>
        <p:nvSpPr>
          <p:cNvPr id="144" name="Google Shape;144;p6"/>
          <p:cNvSpPr txBox="1"/>
          <p:nvPr/>
        </p:nvSpPr>
        <p:spPr>
          <a:xfrm>
            <a:off x="8962025" y="5585650"/>
            <a:ext cx="2834700" cy="396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800" b="1" i="1">
                <a:solidFill>
                  <a:srgbClr val="3F3F3F"/>
                </a:solidFill>
                <a:latin typeface="Candara"/>
                <a:ea typeface="Candara"/>
                <a:cs typeface="Candara"/>
                <a:sym typeface="Candara"/>
              </a:rPr>
              <a:t>Sample Dataset Records</a:t>
            </a:r>
            <a:endParaRPr sz="1800" b="1" i="1">
              <a:solidFill>
                <a:srgbClr val="3F3F3F"/>
              </a:solidFill>
              <a:latin typeface="Candara"/>
              <a:ea typeface="Candara"/>
              <a:cs typeface="Candara"/>
              <a:sym typeface="Candar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ndara"/>
              <a:buNone/>
            </a:pPr>
            <a:r>
              <a:rPr lang="en-US"/>
              <a:t>Implementation</a:t>
            </a:r>
            <a:endParaRPr/>
          </a:p>
        </p:txBody>
      </p:sp>
      <p:sp>
        <p:nvSpPr>
          <p:cNvPr id="150" name="Google Shape;150;p7"/>
          <p:cNvSpPr txBox="1">
            <a:spLocks noGrp="1"/>
          </p:cNvSpPr>
          <p:nvPr>
            <p:ph type="body" idx="1"/>
          </p:nvPr>
        </p:nvSpPr>
        <p:spPr>
          <a:xfrm>
            <a:off x="1178875" y="1845725"/>
            <a:ext cx="99768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SzPts val="2000"/>
              <a:buNone/>
            </a:pPr>
            <a:r>
              <a:rPr lang="en-US" b="1" u="sng">
                <a:solidFill>
                  <a:schemeClr val="accent1"/>
                </a:solidFill>
              </a:rPr>
              <a:t>Model I: YOLOv8 </a:t>
            </a:r>
            <a:endParaRPr b="1" u="sng">
              <a:solidFill>
                <a:schemeClr val="accent1"/>
              </a:solidFill>
            </a:endParaRPr>
          </a:p>
          <a:p>
            <a:pPr marL="457200" lvl="0" indent="-355600" algn="l" rtl="0">
              <a:lnSpc>
                <a:spcPct val="150000"/>
              </a:lnSpc>
              <a:spcBef>
                <a:spcPts val="1400"/>
              </a:spcBef>
              <a:spcAft>
                <a:spcPts val="0"/>
              </a:spcAft>
              <a:buSzPts val="2000"/>
              <a:buChar char="●"/>
            </a:pPr>
            <a:r>
              <a:rPr lang="en-US" b="1"/>
              <a:t>Architecture:</a:t>
            </a:r>
            <a:endParaRPr b="1"/>
          </a:p>
          <a:p>
            <a:pPr marL="914400" lvl="1" indent="-355600" algn="l" rtl="0">
              <a:lnSpc>
                <a:spcPct val="150000"/>
              </a:lnSpc>
              <a:spcBef>
                <a:spcPts val="0"/>
              </a:spcBef>
              <a:spcAft>
                <a:spcPts val="0"/>
              </a:spcAft>
              <a:buSzPts val="2000"/>
              <a:buChar char="○"/>
            </a:pPr>
            <a:r>
              <a:rPr lang="en-US" sz="2000"/>
              <a:t>53 convolutional layers </a:t>
            </a:r>
            <a:endParaRPr sz="2000"/>
          </a:p>
          <a:p>
            <a:pPr marL="914400" lvl="1" indent="-355600" algn="l" rtl="0">
              <a:lnSpc>
                <a:spcPct val="150000"/>
              </a:lnSpc>
              <a:spcBef>
                <a:spcPts val="0"/>
              </a:spcBef>
              <a:spcAft>
                <a:spcPts val="0"/>
              </a:spcAft>
              <a:buSzPts val="2000"/>
              <a:buChar char="○"/>
            </a:pPr>
            <a:r>
              <a:rPr lang="en-US" sz="2000"/>
              <a:t>CSPNet backbone</a:t>
            </a:r>
            <a:endParaRPr sz="2000"/>
          </a:p>
          <a:p>
            <a:pPr marL="914400" lvl="1" indent="-355600" algn="l" rtl="0">
              <a:lnSpc>
                <a:spcPct val="150000"/>
              </a:lnSpc>
              <a:spcBef>
                <a:spcPts val="0"/>
              </a:spcBef>
              <a:spcAft>
                <a:spcPts val="0"/>
              </a:spcAft>
              <a:buSzPts val="2000"/>
              <a:buChar char="○"/>
            </a:pPr>
            <a:r>
              <a:rPr lang="en-US" sz="2000"/>
              <a:t>Integrates self-attention mechanism and feature pyramid network </a:t>
            </a:r>
            <a:endParaRPr sz="2000"/>
          </a:p>
          <a:p>
            <a:pPr marL="457200" lvl="0" indent="-355600" algn="l" rtl="0">
              <a:spcBef>
                <a:spcPts val="0"/>
              </a:spcBef>
              <a:spcAft>
                <a:spcPts val="0"/>
              </a:spcAft>
              <a:buSzPts val="2000"/>
              <a:buChar char="●"/>
            </a:pPr>
            <a:r>
              <a:rPr lang="en-US"/>
              <a:t>Images were processed in </a:t>
            </a:r>
            <a:r>
              <a:rPr lang="en-US" b="1"/>
              <a:t>batches of 16</a:t>
            </a:r>
            <a:endParaRPr b="1"/>
          </a:p>
          <a:p>
            <a:pPr marL="457200" lvl="0" indent="-355600" algn="l" rtl="0">
              <a:lnSpc>
                <a:spcPct val="150000"/>
              </a:lnSpc>
              <a:spcBef>
                <a:spcPts val="0"/>
              </a:spcBef>
              <a:spcAft>
                <a:spcPts val="0"/>
              </a:spcAft>
              <a:buSzPts val="2000"/>
              <a:buChar char="●"/>
            </a:pPr>
            <a:r>
              <a:rPr lang="en-US" b="1"/>
              <a:t>Training the Model:</a:t>
            </a:r>
            <a:endParaRPr b="1"/>
          </a:p>
          <a:p>
            <a:pPr marL="914400" lvl="1" indent="-355600" algn="l" rtl="0">
              <a:lnSpc>
                <a:spcPct val="150000"/>
              </a:lnSpc>
              <a:spcBef>
                <a:spcPts val="0"/>
              </a:spcBef>
              <a:spcAft>
                <a:spcPts val="0"/>
              </a:spcAft>
              <a:buSzPts val="2000"/>
              <a:buChar char="○"/>
            </a:pPr>
            <a:r>
              <a:rPr lang="en-US" sz="2000"/>
              <a:t>Number of Epochs = 20</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db87870eae_0_1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ndara"/>
              <a:buNone/>
            </a:pPr>
            <a:r>
              <a:rPr lang="en-US"/>
              <a:t>Implementation</a:t>
            </a:r>
            <a:endParaRPr/>
          </a:p>
        </p:txBody>
      </p:sp>
      <p:sp>
        <p:nvSpPr>
          <p:cNvPr id="156" name="Google Shape;156;g2db87870eae_0_11"/>
          <p:cNvSpPr txBox="1">
            <a:spLocks noGrp="1"/>
          </p:cNvSpPr>
          <p:nvPr>
            <p:ph type="body" idx="1"/>
          </p:nvPr>
        </p:nvSpPr>
        <p:spPr>
          <a:xfrm>
            <a:off x="1178875" y="1845725"/>
            <a:ext cx="10213500" cy="4224600"/>
          </a:xfrm>
          <a:prstGeom prst="rect">
            <a:avLst/>
          </a:prstGeom>
          <a:noFill/>
          <a:ln>
            <a:noFill/>
          </a:ln>
        </p:spPr>
        <p:txBody>
          <a:bodyPr spcFirstLastPara="1" wrap="square" lIns="0" tIns="45700" rIns="0" bIns="45700" anchor="t" anchorCtr="0">
            <a:normAutofit lnSpcReduction="20000"/>
          </a:bodyPr>
          <a:lstStyle/>
          <a:p>
            <a:pPr marL="0" lvl="0" indent="0" algn="l" rtl="0">
              <a:lnSpc>
                <a:spcPct val="90000"/>
              </a:lnSpc>
              <a:spcBef>
                <a:spcPts val="0"/>
              </a:spcBef>
              <a:spcAft>
                <a:spcPts val="0"/>
              </a:spcAft>
              <a:buSzPts val="2000"/>
              <a:buNone/>
            </a:pPr>
            <a:r>
              <a:rPr lang="en-US" b="1" u="sng">
                <a:solidFill>
                  <a:schemeClr val="accent1"/>
                </a:solidFill>
              </a:rPr>
              <a:t>Model II: YOLOv9 </a:t>
            </a:r>
            <a:endParaRPr b="1" u="sng">
              <a:solidFill>
                <a:schemeClr val="accent1"/>
              </a:solidFill>
            </a:endParaRPr>
          </a:p>
          <a:p>
            <a:pPr marL="457200" lvl="0" indent="-355600" algn="l" rtl="0">
              <a:lnSpc>
                <a:spcPct val="90000"/>
              </a:lnSpc>
              <a:spcBef>
                <a:spcPts val="1400"/>
              </a:spcBef>
              <a:spcAft>
                <a:spcPts val="0"/>
              </a:spcAft>
              <a:buSzPts val="2000"/>
              <a:buChar char="●"/>
            </a:pPr>
            <a:r>
              <a:rPr lang="en-US" b="1"/>
              <a:t>General Information:</a:t>
            </a:r>
            <a:endParaRPr b="1"/>
          </a:p>
          <a:p>
            <a:pPr marL="914400" lvl="1" indent="-355600" algn="l" rtl="0">
              <a:lnSpc>
                <a:spcPct val="90000"/>
              </a:lnSpc>
              <a:spcBef>
                <a:spcPts val="0"/>
              </a:spcBef>
              <a:spcAft>
                <a:spcPts val="0"/>
              </a:spcAft>
              <a:buSzPts val="2000"/>
              <a:buChar char="○"/>
            </a:pPr>
            <a:r>
              <a:rPr lang="en-US" sz="2000"/>
              <a:t>Latest version of YOLO  </a:t>
            </a:r>
            <a:endParaRPr sz="2000"/>
          </a:p>
          <a:p>
            <a:pPr marL="914400" lvl="0" indent="0" algn="l" rtl="0">
              <a:lnSpc>
                <a:spcPct val="90000"/>
              </a:lnSpc>
              <a:spcBef>
                <a:spcPts val="1400"/>
              </a:spcBef>
              <a:spcAft>
                <a:spcPts val="0"/>
              </a:spcAft>
              <a:buNone/>
            </a:pPr>
            <a:endParaRPr sz="400"/>
          </a:p>
          <a:p>
            <a:pPr marL="914400" lvl="1" indent="-355600" algn="l" rtl="0">
              <a:lnSpc>
                <a:spcPct val="90000"/>
              </a:lnSpc>
              <a:spcBef>
                <a:spcPts val="1400"/>
              </a:spcBef>
              <a:spcAft>
                <a:spcPts val="0"/>
              </a:spcAft>
              <a:buSzPts val="2000"/>
              <a:buChar char="○"/>
            </a:pPr>
            <a:r>
              <a:rPr lang="en-US" sz="2000"/>
              <a:t>Programmable Gradient Information (PGI) and the Generalized Efficient Layer Aggregation Network (GELAN) are introduced in its architecture</a:t>
            </a:r>
            <a:endParaRPr sz="2000"/>
          </a:p>
          <a:p>
            <a:pPr marL="1371600" lvl="2" indent="-355600" algn="l" rtl="0">
              <a:lnSpc>
                <a:spcPct val="90000"/>
              </a:lnSpc>
              <a:spcBef>
                <a:spcPts val="0"/>
              </a:spcBef>
              <a:spcAft>
                <a:spcPts val="0"/>
              </a:spcAft>
              <a:buSzPts val="2000"/>
              <a:buChar char="■"/>
            </a:pPr>
            <a:r>
              <a:rPr lang="en-US" sz="2000"/>
              <a:t>PGI helps overcome the information bottleneck problem in deep learning</a:t>
            </a:r>
            <a:endParaRPr sz="2000"/>
          </a:p>
          <a:p>
            <a:pPr marL="1371600" lvl="2" indent="-355600" algn="l" rtl="0">
              <a:lnSpc>
                <a:spcPct val="90000"/>
              </a:lnSpc>
              <a:spcBef>
                <a:spcPts val="0"/>
              </a:spcBef>
              <a:spcAft>
                <a:spcPts val="0"/>
              </a:spcAft>
              <a:buSzPts val="2000"/>
              <a:buChar char="■"/>
            </a:pPr>
            <a:r>
              <a:rPr lang="en-US" sz="2000"/>
              <a:t>“The design of GELAN allows for flexible integration of various computational blocks, making YOLOv9 adaptable to a wide range of applications without sacrificing speed or accuracy.” (</a:t>
            </a:r>
            <a:r>
              <a:rPr lang="en-US" sz="2000" u="sng">
                <a:solidFill>
                  <a:schemeClr val="hlink"/>
                </a:solidFill>
                <a:hlinkClick r:id="rId3"/>
              </a:rPr>
              <a:t>Ultralytics Documentation</a:t>
            </a:r>
            <a:r>
              <a:rPr lang="en-US" sz="2000"/>
              <a:t>)</a:t>
            </a:r>
            <a:endParaRPr sz="2000"/>
          </a:p>
          <a:p>
            <a:pPr marL="1371600" lvl="0" indent="0" algn="l" rtl="0">
              <a:lnSpc>
                <a:spcPct val="90000"/>
              </a:lnSpc>
              <a:spcBef>
                <a:spcPts val="1400"/>
              </a:spcBef>
              <a:spcAft>
                <a:spcPts val="0"/>
              </a:spcAft>
              <a:buNone/>
            </a:pPr>
            <a:endParaRPr sz="2000"/>
          </a:p>
          <a:p>
            <a:pPr marL="457200" lvl="0" indent="-355600" algn="l" rtl="0">
              <a:spcBef>
                <a:spcPts val="1400"/>
              </a:spcBef>
              <a:spcAft>
                <a:spcPts val="0"/>
              </a:spcAft>
              <a:buSzPts val="2000"/>
              <a:buChar char="●"/>
            </a:pPr>
            <a:r>
              <a:rPr lang="en-US"/>
              <a:t>Images were processed in </a:t>
            </a:r>
            <a:r>
              <a:rPr lang="en-US" b="1"/>
              <a:t>batches of 16</a:t>
            </a:r>
            <a:endParaRPr b="1"/>
          </a:p>
          <a:p>
            <a:pPr marL="457200" lvl="0" indent="-355600" algn="l" rtl="0">
              <a:lnSpc>
                <a:spcPct val="90000"/>
              </a:lnSpc>
              <a:spcBef>
                <a:spcPts val="0"/>
              </a:spcBef>
              <a:spcAft>
                <a:spcPts val="0"/>
              </a:spcAft>
              <a:buSzPts val="2000"/>
              <a:buChar char="●"/>
            </a:pPr>
            <a:r>
              <a:rPr lang="en-US" b="1"/>
              <a:t>Training the Model:</a:t>
            </a:r>
            <a:endParaRPr b="1"/>
          </a:p>
          <a:p>
            <a:pPr marL="914400" lvl="1" indent="-355600" algn="l" rtl="0">
              <a:lnSpc>
                <a:spcPct val="90000"/>
              </a:lnSpc>
              <a:spcBef>
                <a:spcPts val="0"/>
              </a:spcBef>
              <a:spcAft>
                <a:spcPts val="0"/>
              </a:spcAft>
              <a:buSzPts val="2000"/>
              <a:buChar char="○"/>
            </a:pPr>
            <a:r>
              <a:rPr lang="en-US" sz="2000"/>
              <a:t>Number of Epochs = 20</a:t>
            </a:r>
            <a:endParaRPr sz="2000"/>
          </a:p>
          <a:p>
            <a:pPr marL="914400" lvl="1" indent="-355600" algn="l" rtl="0">
              <a:lnSpc>
                <a:spcPct val="90000"/>
              </a:lnSpc>
              <a:spcBef>
                <a:spcPts val="0"/>
              </a:spcBef>
              <a:spcAft>
                <a:spcPts val="0"/>
              </a:spcAft>
              <a:buSzPts val="2000"/>
              <a:buChar char="○"/>
            </a:pPr>
            <a:r>
              <a:rPr lang="en-US" sz="2000"/>
              <a:t>Learning Rate = 0.01</a:t>
            </a:r>
            <a:endParaRPr sz="2000"/>
          </a:p>
          <a:p>
            <a:pPr marL="914400" lvl="1" indent="-355600" algn="l" rtl="0">
              <a:lnSpc>
                <a:spcPct val="90000"/>
              </a:lnSpc>
              <a:spcBef>
                <a:spcPts val="0"/>
              </a:spcBef>
              <a:spcAft>
                <a:spcPts val="0"/>
              </a:spcAft>
              <a:buSzPts val="2000"/>
              <a:buChar char="○"/>
            </a:pPr>
            <a:r>
              <a:rPr lang="en-US" sz="2000"/>
              <a:t>Momentum = 0.937</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2db87870eae_0_1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ndara"/>
              <a:buNone/>
            </a:pPr>
            <a:r>
              <a:rPr lang="en-US"/>
              <a:t>Implementation</a:t>
            </a:r>
            <a:endParaRPr/>
          </a:p>
        </p:txBody>
      </p:sp>
      <p:sp>
        <p:nvSpPr>
          <p:cNvPr id="162" name="Google Shape;162;g2db87870eae_0_16"/>
          <p:cNvSpPr txBox="1">
            <a:spLocks noGrp="1"/>
          </p:cNvSpPr>
          <p:nvPr>
            <p:ph type="body" idx="1"/>
          </p:nvPr>
        </p:nvSpPr>
        <p:spPr>
          <a:xfrm>
            <a:off x="977150" y="1869525"/>
            <a:ext cx="11013000" cy="4023300"/>
          </a:xfrm>
          <a:prstGeom prst="rect">
            <a:avLst/>
          </a:prstGeom>
          <a:noFill/>
          <a:ln>
            <a:noFill/>
          </a:ln>
        </p:spPr>
        <p:txBody>
          <a:bodyPr spcFirstLastPara="1" wrap="square" lIns="0" tIns="45700" rIns="0" bIns="45700" anchor="t" anchorCtr="0">
            <a:normAutofit fontScale="92500" lnSpcReduction="20000"/>
          </a:bodyPr>
          <a:lstStyle/>
          <a:p>
            <a:pPr marL="0" lvl="0" indent="0" algn="l" rtl="0">
              <a:lnSpc>
                <a:spcPct val="90000"/>
              </a:lnSpc>
              <a:spcBef>
                <a:spcPts val="0"/>
              </a:spcBef>
              <a:spcAft>
                <a:spcPts val="0"/>
              </a:spcAft>
              <a:buSzPct val="100000"/>
              <a:buNone/>
            </a:pPr>
            <a:r>
              <a:rPr lang="en-US" b="1" u="sng">
                <a:solidFill>
                  <a:schemeClr val="accent1"/>
                </a:solidFill>
              </a:rPr>
              <a:t>Model III: DETR </a:t>
            </a:r>
            <a:endParaRPr b="1" u="sng">
              <a:solidFill>
                <a:schemeClr val="accent1"/>
              </a:solidFill>
            </a:endParaRPr>
          </a:p>
          <a:p>
            <a:pPr marL="457200" lvl="0" indent="-334327" algn="l" rtl="0">
              <a:spcBef>
                <a:spcPts val="1400"/>
              </a:spcBef>
              <a:spcAft>
                <a:spcPts val="0"/>
              </a:spcAft>
              <a:buSzPct val="90000"/>
              <a:buChar char="●"/>
            </a:pPr>
            <a:r>
              <a:rPr lang="en-US" b="1"/>
              <a:t>Architecture:</a:t>
            </a:r>
            <a:endParaRPr b="1"/>
          </a:p>
          <a:p>
            <a:pPr marL="914400" lvl="1" indent="-334327" algn="l" rtl="0">
              <a:lnSpc>
                <a:spcPct val="115000"/>
              </a:lnSpc>
              <a:spcBef>
                <a:spcPts val="0"/>
              </a:spcBef>
              <a:spcAft>
                <a:spcPts val="0"/>
              </a:spcAft>
              <a:buSzPct val="100000"/>
              <a:buChar char="○"/>
            </a:pPr>
            <a:r>
              <a:rPr lang="en-US"/>
              <a:t>Backbone: Convolutional Blocks (Feature Extraction)</a:t>
            </a:r>
            <a:endParaRPr/>
          </a:p>
          <a:p>
            <a:pPr marL="914400" lvl="1" indent="-334327" algn="l" rtl="0">
              <a:lnSpc>
                <a:spcPct val="115000"/>
              </a:lnSpc>
              <a:spcBef>
                <a:spcPts val="0"/>
              </a:spcBef>
              <a:spcAft>
                <a:spcPts val="0"/>
              </a:spcAft>
              <a:buSzPct val="100000"/>
              <a:buChar char="○"/>
            </a:pPr>
            <a:r>
              <a:rPr lang="en-US"/>
              <a:t>Positional Embedding: DetrSinePositionEmbedding (Adds information about feature location)</a:t>
            </a:r>
            <a:endParaRPr/>
          </a:p>
          <a:p>
            <a:pPr marL="914400" lvl="1" indent="-334327" algn="l" rtl="0">
              <a:lnSpc>
                <a:spcPct val="115000"/>
              </a:lnSpc>
              <a:spcBef>
                <a:spcPts val="0"/>
              </a:spcBef>
              <a:spcAft>
                <a:spcPts val="0"/>
              </a:spcAft>
              <a:buSzPct val="100000"/>
              <a:buChar char="○"/>
            </a:pPr>
            <a:r>
              <a:rPr lang="en-US"/>
              <a:t>Transformer Encoder: Self-Attention, Layer Normalization (Enhances Extracted Features)</a:t>
            </a:r>
            <a:endParaRPr/>
          </a:p>
          <a:p>
            <a:pPr marL="914400" lvl="1" indent="-334327" algn="l" rtl="0">
              <a:lnSpc>
                <a:spcPct val="115000"/>
              </a:lnSpc>
              <a:spcBef>
                <a:spcPts val="0"/>
              </a:spcBef>
              <a:spcAft>
                <a:spcPts val="0"/>
              </a:spcAft>
              <a:buSzPct val="100000"/>
              <a:buChar char="○"/>
            </a:pPr>
            <a:r>
              <a:rPr lang="en-US"/>
              <a:t>Transformer Decoder: Object Queries, Cross-Attention ( Decodes the Encoded Features to Help Prediction)</a:t>
            </a:r>
            <a:endParaRPr/>
          </a:p>
          <a:p>
            <a:pPr marL="914400" lvl="1" indent="-334327" algn="l" rtl="0">
              <a:lnSpc>
                <a:spcPct val="115000"/>
              </a:lnSpc>
              <a:spcBef>
                <a:spcPts val="0"/>
              </a:spcBef>
              <a:spcAft>
                <a:spcPts val="0"/>
              </a:spcAft>
              <a:buSzPct val="100000"/>
              <a:buChar char="○"/>
            </a:pPr>
            <a:r>
              <a:rPr lang="en-US"/>
              <a:t>Prediction Heads: Class Labels Classifier, Bounding Box Predictor (Predict Class and Bounding Box)</a:t>
            </a:r>
            <a:endParaRPr/>
          </a:p>
          <a:p>
            <a:pPr marL="0" lvl="0" indent="0" algn="l" rtl="0">
              <a:spcBef>
                <a:spcPts val="1400"/>
              </a:spcBef>
              <a:spcAft>
                <a:spcPts val="0"/>
              </a:spcAft>
              <a:buNone/>
            </a:pPr>
            <a:endParaRPr/>
          </a:p>
          <a:p>
            <a:pPr marL="457200" lvl="0" indent="-334327" algn="l" rtl="0">
              <a:spcBef>
                <a:spcPts val="1400"/>
              </a:spcBef>
              <a:spcAft>
                <a:spcPts val="0"/>
              </a:spcAft>
              <a:buSzPct val="90000"/>
              <a:buChar char="●"/>
            </a:pPr>
            <a:r>
              <a:rPr lang="en-US"/>
              <a:t>Images were processed in </a:t>
            </a:r>
            <a:r>
              <a:rPr lang="en-US" b="1"/>
              <a:t>batches of 16</a:t>
            </a:r>
            <a:endParaRPr b="1"/>
          </a:p>
          <a:p>
            <a:pPr marL="457200" lvl="0" indent="0" algn="l" rtl="0">
              <a:spcBef>
                <a:spcPts val="1400"/>
              </a:spcBef>
              <a:spcAft>
                <a:spcPts val="0"/>
              </a:spcAft>
              <a:buNone/>
            </a:pPr>
            <a:endParaRPr b="1"/>
          </a:p>
          <a:p>
            <a:pPr marL="457200" lvl="0" indent="-334327" algn="l" rtl="0">
              <a:spcBef>
                <a:spcPts val="1400"/>
              </a:spcBef>
              <a:spcAft>
                <a:spcPts val="0"/>
              </a:spcAft>
              <a:buSzPct val="90000"/>
              <a:buChar char="●"/>
            </a:pPr>
            <a:r>
              <a:rPr lang="en-US" b="1"/>
              <a:t>Training the Model:</a:t>
            </a:r>
            <a:endParaRPr b="1"/>
          </a:p>
          <a:p>
            <a:pPr marL="914400" lvl="1" indent="-334327" algn="l" rtl="0">
              <a:spcBef>
                <a:spcPts val="0"/>
              </a:spcBef>
              <a:spcAft>
                <a:spcPts val="0"/>
              </a:spcAft>
              <a:buSzPct val="100000"/>
              <a:buChar char="○"/>
            </a:pPr>
            <a:r>
              <a:rPr lang="en-US"/>
              <a:t>Number of Epochs = 5</a:t>
            </a:r>
            <a:endParaRPr/>
          </a:p>
          <a:p>
            <a:pPr marL="914400" lvl="1" indent="-334327" algn="l" rtl="0">
              <a:spcBef>
                <a:spcPts val="0"/>
              </a:spcBef>
              <a:spcAft>
                <a:spcPts val="0"/>
              </a:spcAft>
              <a:buSzPct val="100000"/>
              <a:buChar char="○"/>
            </a:pPr>
            <a:r>
              <a:rPr lang="en-US"/>
              <a:t>Learning Rate = 0.0001</a:t>
            </a:r>
            <a:endParaRPr/>
          </a:p>
          <a:p>
            <a:pPr marL="914400" lvl="1" indent="-334327" algn="l" rtl="0">
              <a:spcBef>
                <a:spcPts val="0"/>
              </a:spcBef>
              <a:spcAft>
                <a:spcPts val="0"/>
              </a:spcAft>
              <a:buSzPct val="100000"/>
              <a:buChar char="○"/>
            </a:pPr>
            <a:r>
              <a:rPr lang="en-US"/>
              <a:t>Weight Decay = 0.0001</a:t>
            </a:r>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1230</Words>
  <Application>Microsoft Office PowerPoint</Application>
  <PresentationFormat>Widescreen</PresentationFormat>
  <Paragraphs>219</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Candara</vt:lpstr>
      <vt:lpstr>Retrospect</vt:lpstr>
      <vt:lpstr>Improving Aerial Object Detection: Deep Learning Insights from RarePlanes Satellite Dataset </vt:lpstr>
      <vt:lpstr>Introduction</vt:lpstr>
      <vt:lpstr>Problem Statement</vt:lpstr>
      <vt:lpstr>Literature Review</vt:lpstr>
      <vt:lpstr>Literature Review</vt:lpstr>
      <vt:lpstr>Methodology</vt:lpstr>
      <vt:lpstr>Implementation</vt:lpstr>
      <vt:lpstr>Implementation</vt:lpstr>
      <vt:lpstr>Implementation</vt:lpstr>
      <vt:lpstr>Implementation</vt:lpstr>
      <vt:lpstr>Implementation</vt:lpstr>
      <vt:lpstr>Results</vt:lpstr>
      <vt:lpstr>Results</vt:lpstr>
      <vt:lpstr>Results</vt:lpstr>
      <vt:lpstr>Results</vt:lpstr>
      <vt:lpstr>Performance Evaluation</vt:lpstr>
      <vt:lpstr>Discussion</vt:lpstr>
      <vt:lpstr>Work Division</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Aerial Object Detection: Deep Learning Insights from RarePlanes Satellite Dataset </dc:title>
  <dc:creator>Omar Arif</dc:creator>
  <cp:lastModifiedBy>Lamis Elsayed</cp:lastModifiedBy>
  <cp:revision>2</cp:revision>
  <dcterms:created xsi:type="dcterms:W3CDTF">2019-10-30T06:18:52Z</dcterms:created>
  <dcterms:modified xsi:type="dcterms:W3CDTF">2024-05-12T19:58:09Z</dcterms:modified>
</cp:coreProperties>
</file>