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1" r:id="rId8"/>
    <p:sldId id="263"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6" d="100"/>
          <a:sy n="116"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10/31/19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881306"/>
          </a:xfrm>
        </p:spPr>
        <p:txBody>
          <a:bodyPr>
            <a:noAutofit/>
          </a:bodyPr>
          <a:lstStyle/>
          <a:p>
            <a:r>
              <a:rPr lang="en-US" sz="6000" dirty="0" err="1">
                <a:latin typeface="Tahoma" panose="020B0604030504040204" pitchFamily="34" charset="0"/>
                <a:ea typeface="Tahoma" panose="020B0604030504040204" pitchFamily="34" charset="0"/>
                <a:cs typeface="Tahoma" panose="020B0604030504040204" pitchFamily="34" charset="0"/>
              </a:rPr>
              <a:t>Jquery</a:t>
            </a:r>
            <a:endParaRPr lang="vi-VN" sz="60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751012" y="2389910"/>
            <a:ext cx="8689976" cy="2867890"/>
          </a:xfrm>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2389909"/>
            <a:ext cx="8689976" cy="2867891"/>
          </a:xfrm>
          <a:prstGeom prst="rect">
            <a:avLst/>
          </a:prstGeom>
        </p:spPr>
      </p:pic>
    </p:spTree>
    <p:extLst>
      <p:ext uri="{BB962C8B-B14F-4D97-AF65-F5344CB8AC3E}">
        <p14:creationId xmlns:p14="http://schemas.microsoft.com/office/powerpoint/2010/main" val="380831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0347"/>
          </a:xfrm>
        </p:spPr>
        <p:txBody>
          <a:bodyPr>
            <a:normAutofit fontScale="90000"/>
          </a:bodyPr>
          <a:lstStyle/>
          <a:p>
            <a:br>
              <a:rPr lang="vi-VN" dirty="0"/>
            </a:br>
            <a:r>
              <a:rPr lang="vi-VN" dirty="0"/>
              <a:t>Thao tác DOM trong jQuery</a:t>
            </a:r>
            <a:br>
              <a:rPr lang="vi-VN"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206136426"/>
              </p:ext>
            </p:extLst>
          </p:nvPr>
        </p:nvGraphicFramePr>
        <p:xfrm>
          <a:off x="914400" y="1611307"/>
          <a:ext cx="10363200" cy="304659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8420100">
                  <a:extLst>
                    <a:ext uri="{9D8B030D-6E8A-4147-A177-3AD203B41FA5}">
                      <a16:colId xmlns:a16="http://schemas.microsoft.com/office/drawing/2014/main" val="20001"/>
                    </a:ext>
                  </a:extLst>
                </a:gridCol>
              </a:tblGrid>
              <a:tr h="507766">
                <a:tc>
                  <a:txBody>
                    <a:bodyPr/>
                    <a:lstStyle/>
                    <a:p>
                      <a:r>
                        <a:rPr lang="vi-VN" dirty="0">
                          <a:latin typeface="Times New Roman" panose="02020603050405020304" pitchFamily="18" charset="0"/>
                          <a:cs typeface="Times New Roman" panose="02020603050405020304" pitchFamily="18" charset="0"/>
                        </a:rPr>
                        <a:t>Phương thức</a:t>
                      </a:r>
                    </a:p>
                  </a:txBody>
                  <a:tcPr/>
                </a:tc>
                <a:tc>
                  <a:txBody>
                    <a:bodyPr/>
                    <a:lstStyle/>
                    <a:p>
                      <a:r>
                        <a:rPr lang="vi-VN" dirty="0">
                          <a:latin typeface="Times New Roman" panose="02020603050405020304" pitchFamily="18" charset="0"/>
                          <a:cs typeface="Times New Roman" panose="02020603050405020304" pitchFamily="18" charset="0"/>
                        </a:rPr>
                        <a:t>Miêu</a:t>
                      </a:r>
                      <a:r>
                        <a:rPr lang="vi-VN" baseline="0" dirty="0">
                          <a:latin typeface="Times New Roman" panose="02020603050405020304" pitchFamily="18" charset="0"/>
                          <a:cs typeface="Times New Roman" panose="02020603050405020304" pitchFamily="18" charset="0"/>
                        </a:rPr>
                        <a:t> tả</a:t>
                      </a: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07766">
                <a:tc>
                  <a:txBody>
                    <a:bodyPr/>
                    <a:lstStyle/>
                    <a:p>
                      <a:r>
                        <a:rPr lang="vi-VN" b="1" dirty="0">
                          <a:latin typeface="Times New Roman" panose="02020603050405020304" pitchFamily="18" charset="0"/>
                          <a:cs typeface="Times New Roman" panose="02020603050405020304" pitchFamily="18" charset="0"/>
                        </a:rPr>
                        <a:t>empty</a:t>
                      </a:r>
                      <a:r>
                        <a:rPr lang="vi-VN" dirty="0">
                          <a:latin typeface="Times New Roman" panose="02020603050405020304" pitchFamily="18" charset="0"/>
                          <a:cs typeface="Times New Roman" panose="02020603050405020304" pitchFamily="18" charset="0"/>
                        </a:rPr>
                        <a:t>( )</a:t>
                      </a:r>
                    </a:p>
                  </a:txBody>
                  <a:tcPr/>
                </a:tc>
                <a:tc>
                  <a:txBody>
                    <a:bodyPr/>
                    <a:lstStyle/>
                    <a:p>
                      <a:r>
                        <a:rPr lang="vi-VN" dirty="0">
                          <a:latin typeface="Times New Roman" panose="02020603050405020304" pitchFamily="18" charset="0"/>
                          <a:cs typeface="Times New Roman" panose="02020603050405020304" pitchFamily="18" charset="0"/>
                        </a:rPr>
                        <a:t>Gỡ bỏ tất cả các node con từ tập hợp các phần tử đã so khớp</a:t>
                      </a:r>
                    </a:p>
                  </a:txBody>
                  <a:tcPr/>
                </a:tc>
                <a:extLst>
                  <a:ext uri="{0D108BD9-81ED-4DB2-BD59-A6C34878D82A}">
                    <a16:rowId xmlns:a16="http://schemas.microsoft.com/office/drawing/2014/main" val="10003"/>
                  </a:ext>
                </a:extLst>
              </a:tr>
              <a:tr h="507766">
                <a:tc>
                  <a:txBody>
                    <a:bodyPr/>
                    <a:lstStyle/>
                    <a:p>
                      <a:r>
                        <a:rPr lang="vi-VN" b="1" dirty="0">
                          <a:latin typeface="Times New Roman" panose="02020603050405020304" pitchFamily="18" charset="0"/>
                          <a:cs typeface="Times New Roman" panose="02020603050405020304" pitchFamily="18" charset="0"/>
                        </a:rPr>
                        <a:t>html</a:t>
                      </a:r>
                      <a:r>
                        <a:rPr lang="vi-VN" dirty="0">
                          <a:latin typeface="Times New Roman" panose="02020603050405020304" pitchFamily="18" charset="0"/>
                          <a:cs typeface="Times New Roman" panose="02020603050405020304" pitchFamily="18" charset="0"/>
                        </a:rPr>
                        <a:t>( val )</a:t>
                      </a:r>
                    </a:p>
                  </a:txBody>
                  <a:tcPr/>
                </a:tc>
                <a:tc>
                  <a:txBody>
                    <a:bodyPr/>
                    <a:lstStyle/>
                    <a:p>
                      <a:r>
                        <a:rPr lang="vi-VN" dirty="0">
                          <a:latin typeface="Times New Roman" panose="02020603050405020304" pitchFamily="18" charset="0"/>
                          <a:cs typeface="Times New Roman" panose="02020603050405020304" pitchFamily="18" charset="0"/>
                        </a:rPr>
                        <a:t>Thiết lập các nội dung HTML của mỗi phần tử đã so khớp</a:t>
                      </a:r>
                    </a:p>
                  </a:txBody>
                  <a:tcPr/>
                </a:tc>
                <a:extLst>
                  <a:ext uri="{0D108BD9-81ED-4DB2-BD59-A6C34878D82A}">
                    <a16:rowId xmlns:a16="http://schemas.microsoft.com/office/drawing/2014/main" val="10004"/>
                  </a:ext>
                </a:extLst>
              </a:tr>
              <a:tr h="507766">
                <a:tc>
                  <a:txBody>
                    <a:bodyPr/>
                    <a:lstStyle/>
                    <a:p>
                      <a:r>
                        <a:rPr lang="vi-VN" b="1" dirty="0">
                          <a:latin typeface="Times New Roman" panose="02020603050405020304" pitchFamily="18" charset="0"/>
                          <a:cs typeface="Times New Roman" panose="02020603050405020304" pitchFamily="18" charset="0"/>
                        </a:rPr>
                        <a:t>text</a:t>
                      </a:r>
                      <a:r>
                        <a:rPr lang="vi-VN" dirty="0">
                          <a:latin typeface="Times New Roman" panose="02020603050405020304" pitchFamily="18" charset="0"/>
                          <a:cs typeface="Times New Roman" panose="02020603050405020304" pitchFamily="18" charset="0"/>
                        </a:rPr>
                        <a:t>( val )</a:t>
                      </a:r>
                    </a:p>
                  </a:txBody>
                  <a:tcPr/>
                </a:tc>
                <a:tc>
                  <a:txBody>
                    <a:bodyPr/>
                    <a:lstStyle/>
                    <a:p>
                      <a:r>
                        <a:rPr lang="vi-VN" dirty="0">
                          <a:latin typeface="Times New Roman" panose="02020603050405020304" pitchFamily="18" charset="0"/>
                          <a:cs typeface="Times New Roman" panose="02020603050405020304" pitchFamily="18" charset="0"/>
                        </a:rPr>
                        <a:t>Thiết lập các nội dung text của tất cả phần tử đã so khớp</a:t>
                      </a:r>
                    </a:p>
                  </a:txBody>
                  <a:tcPr/>
                </a:tc>
                <a:extLst>
                  <a:ext uri="{0D108BD9-81ED-4DB2-BD59-A6C34878D82A}">
                    <a16:rowId xmlns:a16="http://schemas.microsoft.com/office/drawing/2014/main" val="10005"/>
                  </a:ext>
                </a:extLst>
              </a:tr>
              <a:tr h="507766">
                <a:tc>
                  <a:txBody>
                    <a:bodyPr/>
                    <a:lstStyle/>
                    <a:p>
                      <a:r>
                        <a:rPr lang="vi-VN" b="1" dirty="0">
                          <a:latin typeface="Times New Roman" panose="02020603050405020304" pitchFamily="18" charset="0"/>
                          <a:cs typeface="Times New Roman" panose="02020603050405020304" pitchFamily="18" charset="0"/>
                        </a:rPr>
                        <a:t>text</a:t>
                      </a:r>
                      <a:r>
                        <a:rPr lang="vi-VN" dirty="0">
                          <a:latin typeface="Times New Roman" panose="02020603050405020304" pitchFamily="18" charset="0"/>
                          <a:cs typeface="Times New Roman" panose="02020603050405020304" pitchFamily="18" charset="0"/>
                        </a:rPr>
                        <a:t>( )</a:t>
                      </a:r>
                    </a:p>
                  </a:txBody>
                  <a:tcPr/>
                </a:tc>
                <a:tc>
                  <a:txBody>
                    <a:bodyPr/>
                    <a:lstStyle/>
                    <a:p>
                      <a:r>
                        <a:rPr lang="vi-VN" dirty="0">
                          <a:latin typeface="Times New Roman" panose="02020603050405020304" pitchFamily="18" charset="0"/>
                          <a:cs typeface="Times New Roman" panose="02020603050405020304" pitchFamily="18" charset="0"/>
                        </a:rPr>
                        <a:t>Nhận các nội dung text đã tổ hợp của tất cả phần tử đã so khớp</a:t>
                      </a:r>
                    </a:p>
                  </a:txBody>
                  <a:tcPr/>
                </a:tc>
                <a:extLst>
                  <a:ext uri="{0D108BD9-81ED-4DB2-BD59-A6C34878D82A}">
                    <a16:rowId xmlns:a16="http://schemas.microsoft.com/office/drawing/2014/main" val="10006"/>
                  </a:ext>
                </a:extLst>
              </a:tr>
              <a:tr h="507766">
                <a:tc>
                  <a:txBody>
                    <a:bodyPr/>
                    <a:lstStyle/>
                    <a:p>
                      <a:r>
                        <a:rPr lang="vi-VN" b="1" dirty="0">
                          <a:latin typeface="Times New Roman" panose="02020603050405020304" pitchFamily="18" charset="0"/>
                          <a:cs typeface="Times New Roman" panose="02020603050405020304" pitchFamily="18" charset="0"/>
                        </a:rPr>
                        <a:t>html</a:t>
                      </a:r>
                      <a:r>
                        <a:rPr lang="vi-VN" dirty="0">
                          <a:latin typeface="Times New Roman" panose="02020603050405020304" pitchFamily="18" charset="0"/>
                          <a:cs typeface="Times New Roman" panose="02020603050405020304" pitchFamily="18" charset="0"/>
                        </a:rPr>
                        <a:t>( )</a:t>
                      </a:r>
                    </a:p>
                  </a:txBody>
                  <a:tcPr/>
                </a:tc>
                <a:tc>
                  <a:txBody>
                    <a:bodyPr/>
                    <a:lstStyle/>
                    <a:p>
                      <a:r>
                        <a:rPr lang="vi-VN" dirty="0">
                          <a:latin typeface="Times New Roman" panose="02020603050405020304" pitchFamily="18" charset="0"/>
                          <a:cs typeface="Times New Roman" panose="02020603050405020304" pitchFamily="18" charset="0"/>
                        </a:rPr>
                        <a:t>Nhận các nội dung HTML (HTML bên trong) của phần tử đã so khớp đầu tiên</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21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10182"/>
          </a:xfrm>
        </p:spPr>
        <p:txBody>
          <a:bodyPr>
            <a:normAutofit fontScale="90000"/>
          </a:bodyPr>
          <a:lstStyle/>
          <a:p>
            <a:br>
              <a:rPr lang="vi-VN" dirty="0"/>
            </a:br>
            <a:r>
              <a:rPr lang="vi-VN" dirty="0"/>
              <a:t>Hiệu ứng trong jQuery</a:t>
            </a:r>
            <a:br>
              <a:rPr lang="vi-VN"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59241997"/>
              </p:ext>
            </p:extLst>
          </p:nvPr>
        </p:nvGraphicFramePr>
        <p:xfrm>
          <a:off x="914400" y="1174173"/>
          <a:ext cx="10363200" cy="5263140"/>
        </p:xfrm>
        <a:graphic>
          <a:graphicData uri="http://schemas.openxmlformats.org/drawingml/2006/table">
            <a:tbl>
              <a:tblPr firstRow="1" bandRow="1">
                <a:tableStyleId>{5C22544A-7EE6-4342-B048-85BDC9FD1C3A}</a:tableStyleId>
              </a:tblPr>
              <a:tblGrid>
                <a:gridCol w="3138055">
                  <a:extLst>
                    <a:ext uri="{9D8B030D-6E8A-4147-A177-3AD203B41FA5}">
                      <a16:colId xmlns:a16="http://schemas.microsoft.com/office/drawing/2014/main" val="20000"/>
                    </a:ext>
                  </a:extLst>
                </a:gridCol>
                <a:gridCol w="7225145">
                  <a:extLst>
                    <a:ext uri="{9D8B030D-6E8A-4147-A177-3AD203B41FA5}">
                      <a16:colId xmlns:a16="http://schemas.microsoft.com/office/drawing/2014/main" val="20001"/>
                    </a:ext>
                  </a:extLst>
                </a:gridCol>
              </a:tblGrid>
              <a:tr h="390060">
                <a:tc>
                  <a:txBody>
                    <a:bodyPr/>
                    <a:lstStyle/>
                    <a:p>
                      <a:r>
                        <a:rPr lang="vi-VN" sz="1600" dirty="0">
                          <a:latin typeface="Times New Roman" panose="02020603050405020304" pitchFamily="18" charset="0"/>
                          <a:cs typeface="Times New Roman" panose="02020603050405020304" pitchFamily="18" charset="0"/>
                        </a:rPr>
                        <a:t>Phương thức</a:t>
                      </a:r>
                    </a:p>
                  </a:txBody>
                  <a:tcPr/>
                </a:tc>
                <a:tc>
                  <a:txBody>
                    <a:bodyPr/>
                    <a:lstStyle/>
                    <a:p>
                      <a:r>
                        <a:rPr lang="vi-VN" sz="1600" dirty="0">
                          <a:latin typeface="Times New Roman" panose="02020603050405020304" pitchFamily="18" charset="0"/>
                          <a:cs typeface="Times New Roman" panose="02020603050405020304" pitchFamily="18" charset="0"/>
                        </a:rPr>
                        <a:t>Miêu</a:t>
                      </a:r>
                      <a:r>
                        <a:rPr lang="vi-VN" sz="1600" baseline="0" dirty="0">
                          <a:latin typeface="Times New Roman" panose="02020603050405020304" pitchFamily="18" charset="0"/>
                          <a:cs typeface="Times New Roman" panose="02020603050405020304" pitchFamily="18" charset="0"/>
                        </a:rPr>
                        <a:t> tả</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09135">
                <a:tc>
                  <a:txBody>
                    <a:bodyPr/>
                    <a:lstStyle/>
                    <a:p>
                      <a:r>
                        <a:rPr lang="vi-VN" sz="1600" b="1" dirty="0">
                          <a:latin typeface="Times New Roman" panose="02020603050405020304" pitchFamily="18" charset="0"/>
                          <a:cs typeface="Times New Roman" panose="02020603050405020304" pitchFamily="18" charset="0"/>
                        </a:rPr>
                        <a:t>fadeIn</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Fade in tất cả các phần tử đã so khớp bởi việc điều chỉnh opacity (độ chắn sáng) và kích hoạt một callback tùy ý sau khi hoàn thành.</a:t>
                      </a:r>
                    </a:p>
                  </a:txBody>
                  <a:tcPr/>
                </a:tc>
                <a:extLst>
                  <a:ext uri="{0D108BD9-81ED-4DB2-BD59-A6C34878D82A}">
                    <a16:rowId xmlns:a16="http://schemas.microsoft.com/office/drawing/2014/main" val="10001"/>
                  </a:ext>
                </a:extLst>
              </a:tr>
              <a:tr h="609135">
                <a:tc>
                  <a:txBody>
                    <a:bodyPr/>
                    <a:lstStyle/>
                    <a:p>
                      <a:r>
                        <a:rPr lang="vi-VN" sz="1600" b="1" dirty="0">
                          <a:latin typeface="Times New Roman" panose="02020603050405020304" pitchFamily="18" charset="0"/>
                          <a:cs typeface="Times New Roman" panose="02020603050405020304" pitchFamily="18" charset="0"/>
                        </a:rPr>
                        <a:t>fadeOut</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Fade out tất cả phần tử đã so khớp bởi điều chỉnh opacity về 0, sau đó thiết lập hiển thị về "none" và kích hoạt một callback tùy ý sau khi hoàn thành</a:t>
                      </a:r>
                    </a:p>
                  </a:txBody>
                  <a:tcPr/>
                </a:tc>
                <a:extLst>
                  <a:ext uri="{0D108BD9-81ED-4DB2-BD59-A6C34878D82A}">
                    <a16:rowId xmlns:a16="http://schemas.microsoft.com/office/drawing/2014/main" val="10002"/>
                  </a:ext>
                </a:extLst>
              </a:tr>
              <a:tr h="609135">
                <a:tc>
                  <a:txBody>
                    <a:bodyPr/>
                    <a:lstStyle/>
                    <a:p>
                      <a:r>
                        <a:rPr lang="vi-VN" sz="1600" b="1" dirty="0">
                          <a:latin typeface="Times New Roman" panose="02020603050405020304" pitchFamily="18" charset="0"/>
                          <a:cs typeface="Times New Roman" panose="02020603050405020304" pitchFamily="18" charset="0"/>
                        </a:rPr>
                        <a:t>hide</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Ẩn tất cả phần tử đã so khớp bởi sử dụng một hiệu ứng đẹp và kích hoạt một callback tùy ý sau khi hoàn thành</a:t>
                      </a:r>
                    </a:p>
                  </a:txBody>
                  <a:tcPr/>
                </a:tc>
                <a:extLst>
                  <a:ext uri="{0D108BD9-81ED-4DB2-BD59-A6C34878D82A}">
                    <a16:rowId xmlns:a16="http://schemas.microsoft.com/office/drawing/2014/main" val="10003"/>
                  </a:ext>
                </a:extLst>
              </a:tr>
              <a:tr h="609135">
                <a:tc>
                  <a:txBody>
                    <a:bodyPr/>
                    <a:lstStyle/>
                    <a:p>
                      <a:r>
                        <a:rPr lang="vi-VN" sz="1600" b="1" dirty="0">
                          <a:latin typeface="Times New Roman" panose="02020603050405020304" pitchFamily="18" charset="0"/>
                          <a:cs typeface="Times New Roman" panose="02020603050405020304" pitchFamily="18" charset="0"/>
                        </a:rPr>
                        <a:t>show</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Hiển thị tất cả phần tử đã so khớp bởi sử dụng một hiệu ứng đẹp và kích hoạt một callback tùy ý sau khi hoàn thành</a:t>
                      </a:r>
                    </a:p>
                  </a:txBody>
                  <a:tcPr/>
                </a:tc>
                <a:extLst>
                  <a:ext uri="{0D108BD9-81ED-4DB2-BD59-A6C34878D82A}">
                    <a16:rowId xmlns:a16="http://schemas.microsoft.com/office/drawing/2014/main" val="10004"/>
                  </a:ext>
                </a:extLst>
              </a:tr>
              <a:tr h="609135">
                <a:tc>
                  <a:txBody>
                    <a:bodyPr/>
                    <a:lstStyle/>
                    <a:p>
                      <a:r>
                        <a:rPr lang="vi-VN" sz="1600" b="1" dirty="0">
                          <a:latin typeface="Times New Roman" panose="02020603050405020304" pitchFamily="18" charset="0"/>
                          <a:cs typeface="Times New Roman" panose="02020603050405020304" pitchFamily="18" charset="0"/>
                        </a:rPr>
                        <a:t>slideDown</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Bộc lộ tất cả phần tử đã so khớp bởi điều chỉnh chiều cao của chúng và kích hoạt một callback tùy ý sau khi hoàn thành</a:t>
                      </a:r>
                    </a:p>
                  </a:txBody>
                  <a:tcPr/>
                </a:tc>
                <a:extLst>
                  <a:ext uri="{0D108BD9-81ED-4DB2-BD59-A6C34878D82A}">
                    <a16:rowId xmlns:a16="http://schemas.microsoft.com/office/drawing/2014/main" val="10005"/>
                  </a:ext>
                </a:extLst>
              </a:tr>
              <a:tr h="609135">
                <a:tc>
                  <a:txBody>
                    <a:bodyPr/>
                    <a:lstStyle/>
                    <a:p>
                      <a:r>
                        <a:rPr lang="vi-VN" sz="1600" b="1" dirty="0">
                          <a:latin typeface="Times New Roman" panose="02020603050405020304" pitchFamily="18" charset="0"/>
                          <a:cs typeface="Times New Roman" panose="02020603050405020304" pitchFamily="18" charset="0"/>
                        </a:rPr>
                        <a:t>slideUp</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Ẩn tất cả phần tử đã so khớp bởi điều chỉnh chiều cao của chúng và kích hoạt một callback tùy ý sau khi hoàn thành.</a:t>
                      </a:r>
                    </a:p>
                  </a:txBody>
                  <a:tcPr/>
                </a:tc>
                <a:extLst>
                  <a:ext uri="{0D108BD9-81ED-4DB2-BD59-A6C34878D82A}">
                    <a16:rowId xmlns:a16="http://schemas.microsoft.com/office/drawing/2014/main" val="10006"/>
                  </a:ext>
                </a:extLst>
              </a:tr>
              <a:tr h="609135">
                <a:tc>
                  <a:txBody>
                    <a:bodyPr/>
                    <a:lstStyle/>
                    <a:p>
                      <a:r>
                        <a:rPr lang="vi-VN" sz="1600" b="1" dirty="0">
                          <a:latin typeface="Times New Roman" panose="02020603050405020304" pitchFamily="18" charset="0"/>
                          <a:cs typeface="Times New Roman" panose="02020603050405020304" pitchFamily="18" charset="0"/>
                        </a:rPr>
                        <a:t>toggle</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Toggle sự hiển thị mỗi phần tử trong tập hợp các phần tử đã so khớp bởi sử dụng một hiệu ứng đẹp và kích hoạt một callback tùy ý sau khi hoàn thành</a:t>
                      </a:r>
                    </a:p>
                  </a:txBody>
                  <a:tcPr/>
                </a:tc>
                <a:extLst>
                  <a:ext uri="{0D108BD9-81ED-4DB2-BD59-A6C34878D82A}">
                    <a16:rowId xmlns:a16="http://schemas.microsoft.com/office/drawing/2014/main" val="10007"/>
                  </a:ext>
                </a:extLst>
              </a:tr>
              <a:tr h="609135">
                <a:tc>
                  <a:txBody>
                    <a:bodyPr/>
                    <a:lstStyle/>
                    <a:p>
                      <a:r>
                        <a:rPr lang="vi-VN" sz="1600" b="1" dirty="0">
                          <a:latin typeface="Times New Roman" panose="02020603050405020304" pitchFamily="18" charset="0"/>
                          <a:cs typeface="Times New Roman" panose="02020603050405020304" pitchFamily="18" charset="0"/>
                        </a:rPr>
                        <a:t>slideToggle</a:t>
                      </a:r>
                      <a:r>
                        <a:rPr lang="vi-VN" sz="1600" dirty="0">
                          <a:latin typeface="Times New Roman" panose="02020603050405020304" pitchFamily="18" charset="0"/>
                          <a:cs typeface="Times New Roman" panose="02020603050405020304" pitchFamily="18" charset="0"/>
                        </a:rPr>
                        <a:t>( speed, [callback] )</a:t>
                      </a:r>
                    </a:p>
                  </a:txBody>
                  <a:tcPr/>
                </a:tc>
                <a:tc>
                  <a:txBody>
                    <a:bodyPr/>
                    <a:lstStyle/>
                    <a:p>
                      <a:r>
                        <a:rPr lang="vi-VN" sz="1600" dirty="0">
                          <a:latin typeface="Times New Roman" panose="02020603050405020304" pitchFamily="18" charset="0"/>
                          <a:cs typeface="Times New Roman" panose="02020603050405020304" pitchFamily="18" charset="0"/>
                        </a:rPr>
                        <a:t>Toggle sự nhìn thấy của tất cả phần tử đã so khớp bởi điều chỉnh chiều cao và kích hoạt một callback tùy ý sau khi hoàn thành</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0837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77" y="826335"/>
            <a:ext cx="10364451" cy="711519"/>
          </a:xfrm>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Jquery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gì</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quarter" idx="13"/>
          </p:nvPr>
        </p:nvSpPr>
        <p:spPr>
          <a:xfrm>
            <a:off x="436417" y="1974272"/>
            <a:ext cx="11461173" cy="4655127"/>
          </a:xfrm>
        </p:spPr>
        <p:txBody>
          <a:bodyPr/>
          <a:lstStyle/>
          <a:p>
            <a:r>
              <a:rPr lang="vi-VN" dirty="0">
                <a:latin typeface="Tahoma" panose="020B0604030504040204" pitchFamily="34" charset="0"/>
                <a:ea typeface="Tahoma" panose="020B0604030504040204" pitchFamily="34" charset="0"/>
                <a:cs typeface="Tahoma" panose="020B0604030504040204" pitchFamily="34" charset="0"/>
              </a:rPr>
              <a:t>jQuery là một thư viện kiểu mới của JavaScript, được tạo bởi John Resig vào năm 2006 với một phương châm tuyệt vời: </a:t>
            </a:r>
            <a:r>
              <a:rPr lang="vi-VN" b="1" dirty="0">
                <a:latin typeface="Tahoma" panose="020B0604030504040204" pitchFamily="34" charset="0"/>
                <a:ea typeface="Tahoma" panose="020B0604030504040204" pitchFamily="34" charset="0"/>
                <a:cs typeface="Tahoma" panose="020B0604030504040204" pitchFamily="34" charset="0"/>
              </a:rPr>
              <a:t>Write less, do more - Viết ít hơn, làm nhiều hơn.</a:t>
            </a:r>
          </a:p>
          <a:p>
            <a:r>
              <a:rPr lang="vi-VN" dirty="0"/>
              <a:t>jQuery làm đơn giản hóa việc truyền tải HTML, xử lý sự kiện, tạo hiệu ứng động và tương tác Ajax. </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348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a:t>
            </a:r>
            <a:r>
              <a:rPr lang="en-US" dirty="0" err="1"/>
              <a:t>làm</a:t>
            </a:r>
            <a:r>
              <a:rPr lang="en-US" dirty="0"/>
              <a:t> </a:t>
            </a:r>
            <a:r>
              <a:rPr lang="en-US" dirty="0" err="1"/>
              <a:t>được</a:t>
            </a:r>
            <a:r>
              <a:rPr lang="en-US" dirty="0"/>
              <a:t> </a:t>
            </a:r>
            <a:r>
              <a:rPr lang="en-US" dirty="0" err="1"/>
              <a:t>gì</a:t>
            </a:r>
            <a:r>
              <a:rPr lang="en-US" dirty="0"/>
              <a:t> ?</a:t>
            </a:r>
            <a:endParaRPr lang="vi-VN" dirty="0"/>
          </a:p>
        </p:txBody>
      </p:sp>
      <p:sp>
        <p:nvSpPr>
          <p:cNvPr id="3" name="Content Placeholder 2"/>
          <p:cNvSpPr>
            <a:spLocks noGrp="1"/>
          </p:cNvSpPr>
          <p:nvPr>
            <p:ph sz="quarter" idx="13"/>
          </p:nvPr>
        </p:nvSpPr>
        <p:spPr>
          <a:xfrm>
            <a:off x="913774" y="1911928"/>
            <a:ext cx="10363826" cy="4291445"/>
          </a:xfrm>
        </p:spPr>
        <p:txBody>
          <a:bodyPr>
            <a:normAutofit fontScale="85000" lnSpcReduction="20000"/>
          </a:bodyPr>
          <a:lstStyle/>
          <a:p>
            <a:r>
              <a:rPr lang="vi-VN" b="1" dirty="0"/>
              <a:t>Thao tác DOM −</a:t>
            </a:r>
            <a:r>
              <a:rPr lang="vi-VN" dirty="0"/>
              <a:t> jQuery giúp dễ dàng lựa chọn các phần tử DOM để </a:t>
            </a:r>
            <a:r>
              <a:rPr lang="vi-VN" i="1" dirty="0"/>
              <a:t>traverse (duyệt)</a:t>
            </a:r>
            <a:r>
              <a:rPr lang="vi-VN" dirty="0"/>
              <a:t> một cách dễ dàng như sử dụng CSS, và chỉnh sửa nội dung của chúng.</a:t>
            </a:r>
          </a:p>
          <a:p>
            <a:r>
              <a:rPr lang="vi-VN" b="1" dirty="0"/>
              <a:t>Xử lý sự kiện −</a:t>
            </a:r>
            <a:r>
              <a:rPr lang="vi-VN" dirty="0"/>
              <a:t> jQuery giúp tương tác với người dùng tốt hơn bằng việc xử lý các sự kiện đa dạng mà không làm cho HTML code rối tung lên với các Event Handler.</a:t>
            </a:r>
          </a:p>
          <a:p>
            <a:r>
              <a:rPr lang="vi-VN" b="1" dirty="0"/>
              <a:t>Hỗ trợ AJAX −</a:t>
            </a:r>
            <a:r>
              <a:rPr lang="vi-VN" dirty="0"/>
              <a:t> jQuery giúp bạn rất nhiều để phát triển một site giàu tính năng và phản hồi tốt bởi sử dụng công nghệ AJAX.</a:t>
            </a:r>
          </a:p>
          <a:p>
            <a:r>
              <a:rPr lang="vi-VN" b="1" dirty="0"/>
              <a:t>Hiệu ứng −</a:t>
            </a:r>
            <a:r>
              <a:rPr lang="vi-VN" dirty="0"/>
              <a:t> jQuery đi kèm với rất nhiều các hiệu ứng đa dạng và đẹp mắt mà bạn có thể sử dụng trong các Website của mình.</a:t>
            </a:r>
          </a:p>
          <a:p>
            <a:r>
              <a:rPr lang="vi-VN" b="1" dirty="0"/>
              <a:t>Gọn nhẹ −</a:t>
            </a:r>
            <a:r>
              <a:rPr lang="vi-VN" dirty="0"/>
              <a:t> jQuery là thư viện gọn nhẹ - nó chỉ có kích cỡ khoảng 19KB (gzipped).</a:t>
            </a:r>
          </a:p>
          <a:p>
            <a:r>
              <a:rPr lang="vi-VN" b="1" dirty="0"/>
              <a:t>Được hỗ trợ hầu hết bởi các trình duyệt hiện đại −</a:t>
            </a:r>
            <a:r>
              <a:rPr lang="vi-VN" dirty="0"/>
              <a:t> jQuery được hỗ trợ hầu hết bởi các trình duyệt hiện đại, và làm việc tốt trên IE 6.0+, FF 2.0+, Safari 3.0+, Chrome và Opera 9.0+</a:t>
            </a:r>
          </a:p>
          <a:p>
            <a:endParaRPr lang="vi-VN" dirty="0"/>
          </a:p>
        </p:txBody>
      </p:sp>
    </p:spTree>
    <p:extLst>
      <p:ext uri="{BB962C8B-B14F-4D97-AF65-F5344CB8AC3E}">
        <p14:creationId xmlns:p14="http://schemas.microsoft.com/office/powerpoint/2010/main" val="172929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Cách sử dụng jquery vào website</a:t>
            </a:r>
          </a:p>
        </p:txBody>
      </p:sp>
      <p:sp>
        <p:nvSpPr>
          <p:cNvPr id="3" name="Content Placeholder 2"/>
          <p:cNvSpPr>
            <a:spLocks noGrp="1"/>
          </p:cNvSpPr>
          <p:nvPr>
            <p:ph sz="quarter" idx="13"/>
          </p:nvPr>
        </p:nvSpPr>
        <p:spPr/>
        <p:txBody>
          <a:bodyPr/>
          <a:lstStyle/>
          <a:p>
            <a:r>
              <a:rPr lang="vi-VN" dirty="0"/>
              <a:t>Có hai cách để sử dụng jQuery:</a:t>
            </a:r>
          </a:p>
          <a:p>
            <a:r>
              <a:rPr lang="vi-VN" b="1" dirty="0"/>
              <a:t>Cài đặt nội bộ −</a:t>
            </a:r>
            <a:r>
              <a:rPr lang="vi-VN" dirty="0"/>
              <a:t> tải jQuery Library trên thiết bị nội bộ của bạn và nhúng nó vào trong HTML code.</a:t>
            </a:r>
          </a:p>
          <a:p>
            <a:r>
              <a:rPr lang="vi-VN" b="1" dirty="0"/>
              <a:t>Sử dụng từ CDN (CDN Based Version) −</a:t>
            </a:r>
            <a:r>
              <a:rPr lang="vi-VN" dirty="0"/>
              <a:t> nhúng trực tiếp thư viện jQuery vào trong HTML code từ Content Delivery Network (CDN).</a:t>
            </a:r>
          </a:p>
          <a:p>
            <a:endParaRPr lang="vi-VN" dirty="0"/>
          </a:p>
        </p:txBody>
      </p:sp>
    </p:spTree>
    <p:extLst>
      <p:ext uri="{BB962C8B-B14F-4D97-AF65-F5344CB8AC3E}">
        <p14:creationId xmlns:p14="http://schemas.microsoft.com/office/powerpoint/2010/main" val="132193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Selector trong jquery</a:t>
            </a:r>
          </a:p>
        </p:txBody>
      </p:sp>
      <p:sp>
        <p:nvSpPr>
          <p:cNvPr id="3" name="Content Placeholder 2"/>
          <p:cNvSpPr>
            <a:spLocks noGrp="1"/>
          </p:cNvSpPr>
          <p:nvPr>
            <p:ph sz="quarter" idx="13"/>
          </p:nvPr>
        </p:nvSpPr>
        <p:spPr/>
        <p:txBody>
          <a:bodyPr/>
          <a:lstStyle/>
          <a:p>
            <a:r>
              <a:rPr lang="vi-VN" dirty="0"/>
              <a:t>Jquery sử dụng cú pháp selector giống như selector của css.</a:t>
            </a:r>
          </a:p>
          <a:p>
            <a:r>
              <a:rPr lang="vi-VN" dirty="0"/>
              <a:t>Ví dụ : </a:t>
            </a:r>
          </a:p>
          <a:p>
            <a:r>
              <a:rPr lang="vi-VN" b="1" dirty="0"/>
              <a:t>$("ul li:first") : </a:t>
            </a:r>
            <a:r>
              <a:rPr lang="vi-VN" dirty="0"/>
              <a:t>Selector này chỉ nhận phần tử &lt;li&gt; đầu tiên của phần tử &lt;ul&gt;.</a:t>
            </a:r>
          </a:p>
          <a:p>
            <a:r>
              <a:rPr lang="vi-VN" b="1" dirty="0"/>
              <a:t>$(":checked") : </a:t>
            </a:r>
            <a:r>
              <a:rPr lang="en-US" dirty="0" err="1"/>
              <a:t>Chọn</a:t>
            </a:r>
            <a:r>
              <a:rPr lang="en-US" dirty="0"/>
              <a:t> </a:t>
            </a:r>
            <a:r>
              <a:rPr lang="en-US" dirty="0" err="1"/>
              <a:t>tất</a:t>
            </a:r>
            <a:r>
              <a:rPr lang="en-US" dirty="0"/>
              <a:t> </a:t>
            </a:r>
            <a:r>
              <a:rPr lang="en-US" dirty="0" err="1"/>
              <a:t>cả</a:t>
            </a:r>
            <a:r>
              <a:rPr lang="en-US" dirty="0"/>
              <a:t> </a:t>
            </a:r>
            <a:r>
              <a:rPr lang="en-US" dirty="0" err="1"/>
              <a:t>hộp</a:t>
            </a:r>
            <a:r>
              <a:rPr lang="en-US" dirty="0"/>
              <a:t> </a:t>
            </a:r>
            <a:r>
              <a:rPr lang="en-US" dirty="0" err="1"/>
              <a:t>thoại</a:t>
            </a:r>
            <a:r>
              <a:rPr lang="en-US" dirty="0"/>
              <a:t> checked </a:t>
            </a:r>
            <a:r>
              <a:rPr lang="en-US" dirty="0" err="1"/>
              <a:t>trong</a:t>
            </a:r>
            <a:r>
              <a:rPr lang="en-US" dirty="0"/>
              <a:t> Form</a:t>
            </a:r>
            <a:endParaRPr lang="vi-VN" dirty="0"/>
          </a:p>
          <a:p>
            <a:endParaRPr lang="vi-VN" dirty="0"/>
          </a:p>
        </p:txBody>
      </p:sp>
    </p:spTree>
    <p:extLst>
      <p:ext uri="{BB962C8B-B14F-4D97-AF65-F5344CB8AC3E}">
        <p14:creationId xmlns:p14="http://schemas.microsoft.com/office/powerpoint/2010/main" val="274611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kiện trong jQuery</a:t>
            </a:r>
            <a:br>
              <a:rPr lang="vi-VN" dirty="0"/>
            </a:br>
            <a:endParaRPr lang="vi-VN" dirty="0"/>
          </a:p>
        </p:txBody>
      </p:sp>
      <p:sp>
        <p:nvSpPr>
          <p:cNvPr id="3" name="Content Placeholder 2"/>
          <p:cNvSpPr>
            <a:spLocks noGrp="1"/>
          </p:cNvSpPr>
          <p:nvPr>
            <p:ph sz="quarter" idx="13"/>
          </p:nvPr>
        </p:nvSpPr>
        <p:spPr/>
        <p:txBody>
          <a:bodyPr/>
          <a:lstStyle/>
          <a:p>
            <a:r>
              <a:rPr lang="vi-VN" dirty="0"/>
              <a:t>CÁc sự kiện được kế thừa hoàn toàn từ javascript.</a:t>
            </a:r>
          </a:p>
          <a:p>
            <a:r>
              <a:rPr lang="vi-VN" dirty="0"/>
              <a:t>Cú pháp .</a:t>
            </a:r>
          </a:p>
          <a:p>
            <a:r>
              <a:rPr lang="vi-VN" dirty="0"/>
              <a:t>$(‘selector’).eventname(function(){ // code some thing });</a:t>
            </a:r>
          </a:p>
        </p:txBody>
      </p:sp>
    </p:spTree>
    <p:extLst>
      <p:ext uri="{BB962C8B-B14F-4D97-AF65-F5344CB8AC3E}">
        <p14:creationId xmlns:p14="http://schemas.microsoft.com/office/powerpoint/2010/main" val="374467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7610"/>
          </a:xfrm>
        </p:spPr>
        <p:txBody>
          <a:bodyPr/>
          <a:lstStyle/>
          <a:p>
            <a:r>
              <a:rPr lang="vi-VN" dirty="0"/>
              <a:t>Thuộc tính trong jquery</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898711324"/>
              </p:ext>
            </p:extLst>
          </p:nvPr>
        </p:nvGraphicFramePr>
        <p:xfrm>
          <a:off x="913775" y="1600344"/>
          <a:ext cx="10363200" cy="4978586"/>
        </p:xfrm>
        <a:graphic>
          <a:graphicData uri="http://schemas.openxmlformats.org/drawingml/2006/table">
            <a:tbl>
              <a:tblPr firstRow="1" bandRow="1">
                <a:tableStyleId>{5C22544A-7EE6-4342-B048-85BDC9FD1C3A}</a:tableStyleId>
              </a:tblPr>
              <a:tblGrid>
                <a:gridCol w="2688741">
                  <a:extLst>
                    <a:ext uri="{9D8B030D-6E8A-4147-A177-3AD203B41FA5}">
                      <a16:colId xmlns:a16="http://schemas.microsoft.com/office/drawing/2014/main" val="20000"/>
                    </a:ext>
                  </a:extLst>
                </a:gridCol>
                <a:gridCol w="7674459">
                  <a:extLst>
                    <a:ext uri="{9D8B030D-6E8A-4147-A177-3AD203B41FA5}">
                      <a16:colId xmlns:a16="http://schemas.microsoft.com/office/drawing/2014/main" val="20001"/>
                    </a:ext>
                  </a:extLst>
                </a:gridCol>
              </a:tblGrid>
              <a:tr h="489148">
                <a:tc>
                  <a:txBody>
                    <a:bodyPr/>
                    <a:lstStyle/>
                    <a:p>
                      <a:r>
                        <a:rPr lang="vi-VN" dirty="0">
                          <a:latin typeface="+mj-lt"/>
                        </a:rPr>
                        <a:t>Phuong</a:t>
                      </a:r>
                      <a:r>
                        <a:rPr lang="vi-VN" baseline="0" dirty="0">
                          <a:latin typeface="+mj-lt"/>
                        </a:rPr>
                        <a:t> thuc</a:t>
                      </a:r>
                      <a:endParaRPr lang="vi-VN" dirty="0">
                        <a:latin typeface="+mj-lt"/>
                      </a:endParaRPr>
                    </a:p>
                  </a:txBody>
                  <a:tcPr/>
                </a:tc>
                <a:tc>
                  <a:txBody>
                    <a:bodyPr/>
                    <a:lstStyle/>
                    <a:p>
                      <a:r>
                        <a:rPr lang="vi-VN" dirty="0">
                          <a:latin typeface="+mj-lt"/>
                        </a:rPr>
                        <a:t>Miêu</a:t>
                      </a:r>
                      <a:r>
                        <a:rPr lang="vi-VN" baseline="0" dirty="0">
                          <a:latin typeface="+mj-lt"/>
                        </a:rPr>
                        <a:t> tả</a:t>
                      </a:r>
                      <a:endParaRPr lang="vi-VN" dirty="0">
                        <a:latin typeface="+mj-lt"/>
                      </a:endParaRPr>
                    </a:p>
                  </a:txBody>
                  <a:tcPr/>
                </a:tc>
                <a:extLst>
                  <a:ext uri="{0D108BD9-81ED-4DB2-BD59-A6C34878D82A}">
                    <a16:rowId xmlns:a16="http://schemas.microsoft.com/office/drawing/2014/main" val="10000"/>
                  </a:ext>
                </a:extLst>
              </a:tr>
              <a:tr h="844282">
                <a:tc>
                  <a:txBody>
                    <a:bodyPr/>
                    <a:lstStyle/>
                    <a:p>
                      <a:r>
                        <a:rPr lang="en-US" sz="1800" b="1" i="0" kern="1200" dirty="0">
                          <a:solidFill>
                            <a:schemeClr val="dk1"/>
                          </a:solidFill>
                          <a:effectLst/>
                          <a:latin typeface="Times New Roman" charset="0"/>
                          <a:ea typeface="Times New Roman" charset="0"/>
                          <a:cs typeface="Times New Roman" charset="0"/>
                        </a:rPr>
                        <a:t>prop/</a:t>
                      </a:r>
                      <a:r>
                        <a:rPr lang="en-US" sz="1800" b="1" i="0" kern="1200" dirty="0" err="1">
                          <a:solidFill>
                            <a:schemeClr val="dk1"/>
                          </a:solidFill>
                          <a:effectLst/>
                          <a:latin typeface="Times New Roman" charset="0"/>
                          <a:ea typeface="Times New Roman" charset="0"/>
                          <a:cs typeface="Times New Roman" charset="0"/>
                        </a:rPr>
                        <a:t>attr</a:t>
                      </a:r>
                      <a:r>
                        <a:rPr lang="vi-VN" dirty="0">
                          <a:latin typeface="+mj-lt"/>
                        </a:rPr>
                        <a:t>( properties )</a:t>
                      </a:r>
                    </a:p>
                  </a:txBody>
                  <a:tcPr/>
                </a:tc>
                <a:tc>
                  <a:txBody>
                    <a:bodyPr/>
                    <a:lstStyle/>
                    <a:p>
                      <a:r>
                        <a:rPr lang="en-US" sz="1800" b="0" i="0" kern="1200" dirty="0" err="1">
                          <a:solidFill>
                            <a:schemeClr val="dk1"/>
                          </a:solidFill>
                          <a:effectLst/>
                          <a:latin typeface="Times New Roman" charset="0"/>
                          <a:ea typeface="Times New Roman" charset="0"/>
                          <a:cs typeface="Times New Roman" charset="0"/>
                        </a:rPr>
                        <a:t>Lấy</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giá</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trị</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của</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một</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thuộc</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tính</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cho</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phần</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tử</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đầu</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tiên</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trong</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tập</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hợp</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các</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phần</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tử</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được</a:t>
                      </a:r>
                      <a:r>
                        <a:rPr lang="en-US" sz="1800" b="0" i="0" kern="1200" dirty="0">
                          <a:solidFill>
                            <a:schemeClr val="dk1"/>
                          </a:solidFill>
                          <a:effectLst/>
                          <a:latin typeface="Times New Roman" charset="0"/>
                          <a:ea typeface="Times New Roman" charset="0"/>
                          <a:cs typeface="Times New Roman" charset="0"/>
                        </a:rPr>
                        <a:t> so </a:t>
                      </a:r>
                      <a:r>
                        <a:rPr lang="en-US" sz="1800" b="0" i="0" kern="1200" dirty="0" err="1">
                          <a:solidFill>
                            <a:schemeClr val="dk1"/>
                          </a:solidFill>
                          <a:effectLst/>
                          <a:latin typeface="Times New Roman" charset="0"/>
                          <a:ea typeface="Times New Roman" charset="0"/>
                          <a:cs typeface="Times New Roman" charset="0"/>
                        </a:rPr>
                        <a:t>khớp</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hoặc</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đặt</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một</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hoặc</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nhiều</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thuộc</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tính</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cho</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mỗi</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phần</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tử</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được</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kết</a:t>
                      </a:r>
                      <a:r>
                        <a:rPr lang="en-US" sz="1800" b="0" i="0" kern="1200" dirty="0">
                          <a:solidFill>
                            <a:schemeClr val="dk1"/>
                          </a:solidFill>
                          <a:effectLst/>
                          <a:latin typeface="Times New Roman" charset="0"/>
                          <a:ea typeface="Times New Roman" charset="0"/>
                          <a:cs typeface="Times New Roman" charset="0"/>
                        </a:rPr>
                        <a:t> </a:t>
                      </a:r>
                      <a:r>
                        <a:rPr lang="en-US" sz="1800" b="0" i="0" kern="1200" dirty="0" err="1">
                          <a:solidFill>
                            <a:schemeClr val="dk1"/>
                          </a:solidFill>
                          <a:effectLst/>
                          <a:latin typeface="Times New Roman" charset="0"/>
                          <a:ea typeface="Times New Roman" charset="0"/>
                          <a:cs typeface="Times New Roman" charset="0"/>
                        </a:rPr>
                        <a:t>hợp</a:t>
                      </a:r>
                      <a:r>
                        <a:rPr lang="en-US" sz="1800" b="0" i="0" kern="1200" dirty="0">
                          <a:solidFill>
                            <a:schemeClr val="dk1"/>
                          </a:solidFill>
                          <a:effectLst/>
                          <a:latin typeface="Times New Roman" charset="0"/>
                          <a:ea typeface="Times New Roman" charset="0"/>
                          <a:cs typeface="Times New Roman" charset="0"/>
                        </a:rPr>
                        <a:t>.</a:t>
                      </a:r>
                      <a:endParaRPr lang="vi-VN"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489148">
                <a:tc>
                  <a:txBody>
                    <a:bodyPr/>
                    <a:lstStyle/>
                    <a:p>
                      <a:r>
                        <a:rPr lang="vi-VN" b="1" dirty="0">
                          <a:latin typeface="+mj-lt"/>
                        </a:rPr>
                        <a:t>removeAttr</a:t>
                      </a:r>
                      <a:r>
                        <a:rPr lang="vi-VN" dirty="0">
                          <a:latin typeface="+mj-lt"/>
                        </a:rPr>
                        <a:t>( name )</a:t>
                      </a:r>
                    </a:p>
                  </a:txBody>
                  <a:tcPr/>
                </a:tc>
                <a:tc>
                  <a:txBody>
                    <a:bodyPr/>
                    <a:lstStyle/>
                    <a:p>
                      <a:r>
                        <a:rPr lang="vi-VN" dirty="0">
                          <a:latin typeface="+mj-lt"/>
                        </a:rPr>
                        <a:t>Gỡ bỏ một thuộc tính từ mỗi phần tử được so khớp.</a:t>
                      </a:r>
                    </a:p>
                  </a:txBody>
                  <a:tcPr/>
                </a:tc>
                <a:extLst>
                  <a:ext uri="{0D108BD9-81ED-4DB2-BD59-A6C34878D82A}">
                    <a16:rowId xmlns:a16="http://schemas.microsoft.com/office/drawing/2014/main" val="10002"/>
                  </a:ext>
                </a:extLst>
              </a:tr>
              <a:tr h="844282">
                <a:tc>
                  <a:txBody>
                    <a:bodyPr/>
                    <a:lstStyle/>
                    <a:p>
                      <a:r>
                        <a:rPr lang="vi-VN" b="1" dirty="0">
                          <a:latin typeface="+mj-lt"/>
                        </a:rPr>
                        <a:t>hasClass</a:t>
                      </a:r>
                      <a:r>
                        <a:rPr lang="vi-VN" dirty="0">
                          <a:latin typeface="+mj-lt"/>
                        </a:rPr>
                        <a:t>( class )</a:t>
                      </a:r>
                    </a:p>
                  </a:txBody>
                  <a:tcPr/>
                </a:tc>
                <a:tc>
                  <a:txBody>
                    <a:bodyPr/>
                    <a:lstStyle/>
                    <a:p>
                      <a:r>
                        <a:rPr lang="vi-VN" dirty="0">
                          <a:latin typeface="+mj-lt"/>
                        </a:rPr>
                        <a:t>Trả về true nếu class đã cho là có mặt ở ít nhất một phần tử trong tập hợp các phần tử được so khớp.</a:t>
                      </a:r>
                    </a:p>
                  </a:txBody>
                  <a:tcPr/>
                </a:tc>
                <a:extLst>
                  <a:ext uri="{0D108BD9-81ED-4DB2-BD59-A6C34878D82A}">
                    <a16:rowId xmlns:a16="http://schemas.microsoft.com/office/drawing/2014/main" val="10003"/>
                  </a:ext>
                </a:extLst>
              </a:tr>
              <a:tr h="489148">
                <a:tc>
                  <a:txBody>
                    <a:bodyPr/>
                    <a:lstStyle/>
                    <a:p>
                      <a:r>
                        <a:rPr lang="vi-VN" b="1" dirty="0">
                          <a:latin typeface="+mj-lt"/>
                        </a:rPr>
                        <a:t>removeClass</a:t>
                      </a:r>
                      <a:r>
                        <a:rPr lang="vi-VN" dirty="0">
                          <a:latin typeface="+mj-lt"/>
                        </a:rPr>
                        <a:t>( class )</a:t>
                      </a:r>
                    </a:p>
                  </a:txBody>
                  <a:tcPr/>
                </a:tc>
                <a:tc>
                  <a:txBody>
                    <a:bodyPr/>
                    <a:lstStyle/>
                    <a:p>
                      <a:r>
                        <a:rPr lang="vi-VN" dirty="0">
                          <a:latin typeface="+mj-lt"/>
                        </a:rPr>
                        <a:t>Gỡ bỏ tất cả hoặc các class đã cho từ tập hợp các phần tử được so khớp</a:t>
                      </a:r>
                    </a:p>
                  </a:txBody>
                  <a:tcPr/>
                </a:tc>
                <a:extLst>
                  <a:ext uri="{0D108BD9-81ED-4DB2-BD59-A6C34878D82A}">
                    <a16:rowId xmlns:a16="http://schemas.microsoft.com/office/drawing/2014/main" val="10004"/>
                  </a:ext>
                </a:extLst>
              </a:tr>
              <a:tr h="489148">
                <a:tc>
                  <a:txBody>
                    <a:bodyPr/>
                    <a:lstStyle/>
                    <a:p>
                      <a:r>
                        <a:rPr lang="vi-VN" b="1" dirty="0">
                          <a:latin typeface="+mj-lt"/>
                        </a:rPr>
                        <a:t>toggleClass</a:t>
                      </a:r>
                      <a:r>
                        <a:rPr lang="vi-VN" dirty="0">
                          <a:latin typeface="+mj-lt"/>
                        </a:rPr>
                        <a:t>( class )</a:t>
                      </a:r>
                    </a:p>
                  </a:txBody>
                  <a:tcPr/>
                </a:tc>
                <a:tc>
                  <a:txBody>
                    <a:bodyPr/>
                    <a:lstStyle/>
                    <a:p>
                      <a:r>
                        <a:rPr lang="vi-VN" dirty="0">
                          <a:latin typeface="+mj-lt"/>
                        </a:rPr>
                        <a:t>Thêm class đã cho nếu nó không có mặt, gỡ bỏ class đã cho nếu nó có mặt</a:t>
                      </a:r>
                    </a:p>
                  </a:txBody>
                  <a:tcPr/>
                </a:tc>
                <a:extLst>
                  <a:ext uri="{0D108BD9-81ED-4DB2-BD59-A6C34878D82A}">
                    <a16:rowId xmlns:a16="http://schemas.microsoft.com/office/drawing/2014/main" val="10005"/>
                  </a:ext>
                </a:extLst>
              </a:tr>
              <a:tr h="489148">
                <a:tc>
                  <a:txBody>
                    <a:bodyPr/>
                    <a:lstStyle/>
                    <a:p>
                      <a:r>
                        <a:rPr lang="vi-VN" b="1" dirty="0">
                          <a:latin typeface="+mj-lt"/>
                        </a:rPr>
                        <a:t>val</a:t>
                      </a:r>
                      <a:r>
                        <a:rPr lang="vi-VN" dirty="0">
                          <a:latin typeface="+mj-lt"/>
                        </a:rPr>
                        <a:t>( )</a:t>
                      </a:r>
                    </a:p>
                  </a:txBody>
                  <a:tcPr/>
                </a:tc>
                <a:tc>
                  <a:txBody>
                    <a:bodyPr/>
                    <a:lstStyle/>
                    <a:p>
                      <a:r>
                        <a:rPr lang="vi-VN" dirty="0">
                          <a:latin typeface="+mj-lt"/>
                        </a:rPr>
                        <a:t>Nhận giá trị đầu vào của phần tử đầu tiên được so khớp</a:t>
                      </a:r>
                    </a:p>
                  </a:txBody>
                  <a:tcPr/>
                </a:tc>
                <a:extLst>
                  <a:ext uri="{0D108BD9-81ED-4DB2-BD59-A6C34878D82A}">
                    <a16:rowId xmlns:a16="http://schemas.microsoft.com/office/drawing/2014/main" val="10006"/>
                  </a:ext>
                </a:extLst>
              </a:tr>
              <a:tr h="844282">
                <a:tc>
                  <a:txBody>
                    <a:bodyPr/>
                    <a:lstStyle/>
                    <a:p>
                      <a:r>
                        <a:rPr lang="en-US" b="1" dirty="0" err="1">
                          <a:latin typeface="Times New Roman" charset="0"/>
                          <a:ea typeface="Times New Roman" charset="0"/>
                          <a:cs typeface="Times New Roman" charset="0"/>
                        </a:rPr>
                        <a:t>addClass</a:t>
                      </a:r>
                      <a:r>
                        <a:rPr lang="en-US" b="0" dirty="0">
                          <a:latin typeface="Times New Roman" charset="0"/>
                          <a:ea typeface="Times New Roman" charset="0"/>
                          <a:cs typeface="Times New Roman" charset="0"/>
                        </a:rPr>
                        <a:t>(class</a:t>
                      </a:r>
                      <a:r>
                        <a:rPr lang="en-US" b="1" dirty="0">
                          <a:latin typeface="Times New Roman" charset="0"/>
                          <a:ea typeface="Times New Roman" charset="0"/>
                          <a:cs typeface="Times New Roman" charset="0"/>
                        </a:rPr>
                        <a:t>)</a:t>
                      </a:r>
                      <a:endParaRPr lang="vi-VN" b="1" dirty="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latin typeface="Times New Roman" charset="0"/>
                          <a:ea typeface="Times New Roman" charset="0"/>
                          <a:cs typeface="Times New Roman" charset="0"/>
                        </a:rPr>
                        <a:t>Thêm class mới cho mã html.</a:t>
                      </a:r>
                    </a:p>
                    <a:p>
                      <a:endParaRPr lang="vi-VN" dirty="0">
                        <a:latin typeface="+mj-lt"/>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2920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9893"/>
            <a:ext cx="10364451" cy="628392"/>
          </a:xfrm>
        </p:spPr>
        <p:txBody>
          <a:bodyPr>
            <a:normAutofit fontScale="90000"/>
          </a:bodyPr>
          <a:lstStyle/>
          <a:p>
            <a:r>
              <a:rPr lang="en-US" dirty="0"/>
              <a:t> </a:t>
            </a:r>
            <a:br>
              <a:rPr lang="en-US" dirty="0"/>
            </a:br>
            <a:r>
              <a:rPr lang="en-US" dirty="0" err="1"/>
              <a:t>phương</a:t>
            </a:r>
            <a:r>
              <a:rPr lang="en-US" dirty="0"/>
              <a:t> </a:t>
            </a:r>
            <a:r>
              <a:rPr lang="en-US" dirty="0" err="1"/>
              <a:t>thức</a:t>
            </a:r>
            <a:r>
              <a:rPr lang="en-US" dirty="0"/>
              <a:t> CSS </a:t>
            </a:r>
            <a:r>
              <a:rPr lang="en-US" dirty="0" err="1"/>
              <a:t>trong</a:t>
            </a:r>
            <a:r>
              <a:rPr lang="en-US" dirty="0"/>
              <a:t> </a:t>
            </a:r>
            <a:r>
              <a:rPr lang="en-US" dirty="0" err="1"/>
              <a:t>jQuery</a:t>
            </a:r>
            <a:br>
              <a:rPr lang="en-US"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62606568"/>
              </p:ext>
            </p:extLst>
          </p:nvPr>
        </p:nvGraphicFramePr>
        <p:xfrm>
          <a:off x="915651" y="818286"/>
          <a:ext cx="10363200" cy="3396527"/>
        </p:xfrm>
        <a:graphic>
          <a:graphicData uri="http://schemas.openxmlformats.org/drawingml/2006/table">
            <a:tbl>
              <a:tblPr firstRow="1" bandRow="1">
                <a:tableStyleId>{5C22544A-7EE6-4342-B048-85BDC9FD1C3A}</a:tableStyleId>
              </a:tblPr>
              <a:tblGrid>
                <a:gridCol w="1974273">
                  <a:extLst>
                    <a:ext uri="{9D8B030D-6E8A-4147-A177-3AD203B41FA5}">
                      <a16:colId xmlns:a16="http://schemas.microsoft.com/office/drawing/2014/main" val="20000"/>
                    </a:ext>
                  </a:extLst>
                </a:gridCol>
                <a:gridCol w="8388927">
                  <a:extLst>
                    <a:ext uri="{9D8B030D-6E8A-4147-A177-3AD203B41FA5}">
                      <a16:colId xmlns:a16="http://schemas.microsoft.com/office/drawing/2014/main" val="20001"/>
                    </a:ext>
                  </a:extLst>
                </a:gridCol>
              </a:tblGrid>
              <a:tr h="417437">
                <a:tc>
                  <a: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vi-V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Miêu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720509">
                <a:tc>
                  <a:txBody>
                    <a:bodyPr/>
                    <a:lstStyle/>
                    <a:p>
                      <a:r>
                        <a:rPr lang="vi-VN" b="1" dirty="0">
                          <a:latin typeface="Times New Roman" panose="02020603050405020304" pitchFamily="18" charset="0"/>
                          <a:cs typeface="Times New Roman" panose="02020603050405020304" pitchFamily="18" charset="0"/>
                        </a:rPr>
                        <a:t>css</a:t>
                      </a:r>
                      <a:r>
                        <a:rPr lang="vi-VN" dirty="0">
                          <a:latin typeface="Times New Roman" panose="02020603050405020304" pitchFamily="18" charset="0"/>
                          <a:cs typeface="Times New Roman" panose="02020603050405020304" pitchFamily="18" charset="0"/>
                        </a:rPr>
                        <a:t>( properties )</a:t>
                      </a:r>
                    </a:p>
                  </a:txBody>
                  <a:tcPr/>
                </a:tc>
                <a:tc>
                  <a:txBody>
                    <a:bodyPr/>
                    <a:lstStyle/>
                    <a:p>
                      <a:r>
                        <a:rPr lang="vi-VN" dirty="0">
                          <a:latin typeface="Times New Roman" panose="02020603050405020304" pitchFamily="18" charset="0"/>
                          <a:cs typeface="Times New Roman" panose="02020603050405020304" pitchFamily="18" charset="0"/>
                        </a:rPr>
                        <a:t>Thiết lập một đối tượng key/value như là các thuộc tính style tới tất cả các phần tử đã so khớp</a:t>
                      </a:r>
                    </a:p>
                  </a:txBody>
                  <a:tcPr/>
                </a:tc>
                <a:extLst>
                  <a:ext uri="{0D108BD9-81ED-4DB2-BD59-A6C34878D82A}">
                    <a16:rowId xmlns:a16="http://schemas.microsoft.com/office/drawing/2014/main" val="10001"/>
                  </a:ext>
                </a:extLst>
              </a:tr>
              <a:tr h="417437">
                <a:tc>
                  <a:txBody>
                    <a:bodyPr/>
                    <a:lstStyle/>
                    <a:p>
                      <a:r>
                        <a:rPr lang="vi-VN" b="1" dirty="0">
                          <a:latin typeface="Times New Roman" panose="02020603050405020304" pitchFamily="18" charset="0"/>
                          <a:cs typeface="Times New Roman" panose="02020603050405020304" pitchFamily="18" charset="0"/>
                        </a:rPr>
                        <a:t>height</a:t>
                      </a:r>
                      <a:r>
                        <a:rPr lang="vi-VN" dirty="0">
                          <a:latin typeface="Times New Roman" panose="02020603050405020304" pitchFamily="18" charset="0"/>
                          <a:cs typeface="Times New Roman" panose="02020603050405020304" pitchFamily="18" charset="0"/>
                        </a:rPr>
                        <a:t>( val )</a:t>
                      </a:r>
                    </a:p>
                  </a:txBody>
                  <a:tcPr/>
                </a:tc>
                <a:tc>
                  <a:txBody>
                    <a:bodyPr/>
                    <a:lstStyle/>
                    <a:p>
                      <a:r>
                        <a:rPr lang="vi-VN" dirty="0">
                          <a:latin typeface="Times New Roman" panose="02020603050405020304" pitchFamily="18" charset="0"/>
                          <a:cs typeface="Times New Roman" panose="02020603050405020304" pitchFamily="18" charset="0"/>
                        </a:rPr>
                        <a:t>Thiết lập chiều cao CSS của mỗi phần tử đã so khớp</a:t>
                      </a:r>
                    </a:p>
                  </a:txBody>
                  <a:tcPr/>
                </a:tc>
                <a:extLst>
                  <a:ext uri="{0D108BD9-81ED-4DB2-BD59-A6C34878D82A}">
                    <a16:rowId xmlns:a16="http://schemas.microsoft.com/office/drawing/2014/main" val="10002"/>
                  </a:ext>
                </a:extLst>
              </a:tr>
              <a:tr h="417437">
                <a:tc>
                  <a:txBody>
                    <a:bodyPr/>
                    <a:lstStyle/>
                    <a:p>
                      <a:r>
                        <a:rPr lang="vi-VN" b="1" dirty="0">
                          <a:latin typeface="Times New Roman" panose="02020603050405020304" pitchFamily="18" charset="0"/>
                          <a:cs typeface="Times New Roman" panose="02020603050405020304" pitchFamily="18" charset="0"/>
                        </a:rPr>
                        <a:t>width</a:t>
                      </a:r>
                      <a:r>
                        <a:rPr lang="vi-VN" dirty="0">
                          <a:latin typeface="Times New Roman" panose="02020603050405020304" pitchFamily="18" charset="0"/>
                          <a:cs typeface="Times New Roman" panose="02020603050405020304" pitchFamily="18" charset="0"/>
                        </a:rPr>
                        <a:t>( val )</a:t>
                      </a:r>
                    </a:p>
                  </a:txBody>
                  <a:tcPr/>
                </a:tc>
                <a:tc>
                  <a:txBody>
                    <a:bodyPr/>
                    <a:lstStyle/>
                    <a:p>
                      <a:r>
                        <a:rPr lang="vi-VN" dirty="0">
                          <a:latin typeface="Times New Roman" panose="02020603050405020304" pitchFamily="18" charset="0"/>
                          <a:cs typeface="Times New Roman" panose="02020603050405020304" pitchFamily="18" charset="0"/>
                        </a:rPr>
                        <a:t>Thiết lập độ rộng CSS của mỗi phần tử đã so khớp</a:t>
                      </a:r>
                    </a:p>
                  </a:txBody>
                  <a:tcPr/>
                </a:tc>
                <a:extLst>
                  <a:ext uri="{0D108BD9-81ED-4DB2-BD59-A6C34878D82A}">
                    <a16:rowId xmlns:a16="http://schemas.microsoft.com/office/drawing/2014/main" val="10003"/>
                  </a:ext>
                </a:extLst>
              </a:tr>
              <a:tr h="720509">
                <a:tc>
                  <a:txBody>
                    <a:bodyPr/>
                    <a:lstStyle/>
                    <a:p>
                      <a:r>
                        <a:rPr lang="vi-VN" b="1" dirty="0">
                          <a:latin typeface="Times New Roman" panose="02020603050405020304" pitchFamily="18" charset="0"/>
                          <a:cs typeface="Times New Roman" panose="02020603050405020304" pitchFamily="18" charset="0"/>
                        </a:rPr>
                        <a:t>innerHeight</a:t>
                      </a:r>
                      <a:r>
                        <a:rPr lang="vi-VN" dirty="0">
                          <a:latin typeface="Times New Roman" panose="02020603050405020304" pitchFamily="18" charset="0"/>
                          <a:cs typeface="Times New Roman" panose="02020603050405020304" pitchFamily="18" charset="0"/>
                        </a:rPr>
                        <a:t>( )</a:t>
                      </a:r>
                    </a:p>
                  </a:txBody>
                  <a:tcPr/>
                </a:tc>
                <a:tc>
                  <a:txBody>
                    <a:bodyPr/>
                    <a:lstStyle/>
                    <a:p>
                      <a:r>
                        <a:rPr lang="vi-VN" dirty="0">
                          <a:latin typeface="Times New Roman" panose="02020603050405020304" pitchFamily="18" charset="0"/>
                          <a:cs typeface="Times New Roman" panose="02020603050405020304" pitchFamily="18" charset="0"/>
                        </a:rPr>
                        <a:t>Nhận chiều cao bên trong (trừ Border và bao gồm padding) cho phần tử đã so khớp đầu tiên</a:t>
                      </a:r>
                    </a:p>
                  </a:txBody>
                  <a:tcPr/>
                </a:tc>
                <a:extLst>
                  <a:ext uri="{0D108BD9-81ED-4DB2-BD59-A6C34878D82A}">
                    <a16:rowId xmlns:a16="http://schemas.microsoft.com/office/drawing/2014/main" val="10004"/>
                  </a:ext>
                </a:extLst>
              </a:tr>
              <a:tr h="703198">
                <a:tc>
                  <a:txBody>
                    <a:bodyPr/>
                    <a:lstStyle/>
                    <a:p>
                      <a:r>
                        <a:rPr lang="vi-VN" b="1" dirty="0">
                          <a:latin typeface="Times New Roman" panose="02020603050405020304" pitchFamily="18" charset="0"/>
                          <a:cs typeface="Times New Roman" panose="02020603050405020304" pitchFamily="18" charset="0"/>
                        </a:rPr>
                        <a:t>innerWidth</a:t>
                      </a:r>
                      <a:r>
                        <a:rPr lang="vi-VN" dirty="0">
                          <a:latin typeface="Times New Roman" panose="02020603050405020304" pitchFamily="18" charset="0"/>
                          <a:cs typeface="Times New Roman" panose="02020603050405020304" pitchFamily="18" charset="0"/>
                        </a:rPr>
                        <a:t>( )</a:t>
                      </a:r>
                    </a:p>
                  </a:txBody>
                  <a:tcPr/>
                </a:tc>
                <a:tc>
                  <a:txBody>
                    <a:bodyPr/>
                    <a:lstStyle/>
                    <a:p>
                      <a:r>
                        <a:rPr lang="vi-VN" dirty="0">
                          <a:latin typeface="Times New Roman" panose="02020603050405020304" pitchFamily="18" charset="0"/>
                          <a:cs typeface="Times New Roman" panose="02020603050405020304" pitchFamily="18" charset="0"/>
                        </a:rPr>
                        <a:t>Nhận độ rộng bên trong (trừ Border và bao gồm padding) cho phần tử đã so khớp đầu tiên.</a:t>
                      </a:r>
                    </a:p>
                  </a:txBody>
                  <a:tcPr/>
                </a:tc>
                <a:extLst>
                  <a:ext uri="{0D108BD9-81ED-4DB2-BD59-A6C34878D82A}">
                    <a16:rowId xmlns:a16="http://schemas.microsoft.com/office/drawing/2014/main" val="10005"/>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25" y="4348886"/>
            <a:ext cx="4906626" cy="25091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214813"/>
            <a:ext cx="4814888" cy="2781300"/>
          </a:xfrm>
          <a:prstGeom prst="rect">
            <a:avLst/>
          </a:prstGeom>
        </p:spPr>
      </p:pic>
    </p:spTree>
    <p:extLst>
      <p:ext uri="{BB962C8B-B14F-4D97-AF65-F5344CB8AC3E}">
        <p14:creationId xmlns:p14="http://schemas.microsoft.com/office/powerpoint/2010/main" val="367060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46601"/>
          </a:xfrm>
        </p:spPr>
        <p:txBody>
          <a:bodyPr>
            <a:normAutofit fontScale="90000"/>
          </a:bodyPr>
          <a:lstStyle/>
          <a:p>
            <a:r>
              <a:rPr lang="vi-VN" dirty="0"/>
              <a:t>phương thức DOM trong jQuery</a:t>
            </a:r>
            <a:br>
              <a:rPr lang="vi-VN"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762981425"/>
              </p:ext>
            </p:extLst>
          </p:nvPr>
        </p:nvGraphicFramePr>
        <p:xfrm>
          <a:off x="914400" y="1465263"/>
          <a:ext cx="10363200" cy="3260544"/>
        </p:xfrm>
        <a:graphic>
          <a:graphicData uri="http://schemas.openxmlformats.org/drawingml/2006/table">
            <a:tbl>
              <a:tblPr firstRow="1" bandRow="1">
                <a:tableStyleId>{5C22544A-7EE6-4342-B048-85BDC9FD1C3A}</a:tableStyleId>
              </a:tblPr>
              <a:tblGrid>
                <a:gridCol w="2015836">
                  <a:extLst>
                    <a:ext uri="{9D8B030D-6E8A-4147-A177-3AD203B41FA5}">
                      <a16:colId xmlns:a16="http://schemas.microsoft.com/office/drawing/2014/main" val="20000"/>
                    </a:ext>
                  </a:extLst>
                </a:gridCol>
                <a:gridCol w="8347364">
                  <a:extLst>
                    <a:ext uri="{9D8B030D-6E8A-4147-A177-3AD203B41FA5}">
                      <a16:colId xmlns:a16="http://schemas.microsoft.com/office/drawing/2014/main" val="20001"/>
                    </a:ext>
                  </a:extLst>
                </a:gridCol>
              </a:tblGrid>
              <a:tr h="398693">
                <a:tc>
                  <a:txBody>
                    <a:bodyPr/>
                    <a:lstStyle/>
                    <a:p>
                      <a:r>
                        <a:rPr lang="vi-VN" dirty="0">
                          <a:latin typeface="+mj-lt"/>
                        </a:rPr>
                        <a:t>Phương thức</a:t>
                      </a:r>
                    </a:p>
                  </a:txBody>
                  <a:tcPr/>
                </a:tc>
                <a:tc>
                  <a:txBody>
                    <a:bodyPr/>
                    <a:lstStyle/>
                    <a:p>
                      <a:r>
                        <a:rPr lang="vi-VN" dirty="0">
                          <a:latin typeface="+mj-lt"/>
                        </a:rPr>
                        <a:t>Miêu</a:t>
                      </a:r>
                      <a:r>
                        <a:rPr lang="vi-VN" baseline="0" dirty="0">
                          <a:latin typeface="+mj-lt"/>
                        </a:rPr>
                        <a:t> tả</a:t>
                      </a:r>
                      <a:endParaRPr lang="vi-VN" dirty="0">
                        <a:latin typeface="+mj-lt"/>
                      </a:endParaRPr>
                    </a:p>
                  </a:txBody>
                  <a:tcPr/>
                </a:tc>
                <a:extLst>
                  <a:ext uri="{0D108BD9-81ED-4DB2-BD59-A6C34878D82A}">
                    <a16:rowId xmlns:a16="http://schemas.microsoft.com/office/drawing/2014/main" val="10000"/>
                  </a:ext>
                </a:extLst>
              </a:tr>
              <a:tr h="398693">
                <a:tc>
                  <a:txBody>
                    <a:bodyPr/>
                    <a:lstStyle/>
                    <a:p>
                      <a:r>
                        <a:rPr lang="vi-VN" b="1" dirty="0">
                          <a:latin typeface="+mj-lt"/>
                        </a:rPr>
                        <a:t>eq</a:t>
                      </a:r>
                      <a:r>
                        <a:rPr lang="vi-VN" dirty="0">
                          <a:latin typeface="+mj-lt"/>
                        </a:rPr>
                        <a:t>( index )</a:t>
                      </a:r>
                    </a:p>
                  </a:txBody>
                  <a:tcPr/>
                </a:tc>
                <a:tc>
                  <a:txBody>
                    <a:bodyPr/>
                    <a:lstStyle/>
                    <a:p>
                      <a:r>
                        <a:rPr lang="vi-VN" dirty="0">
                          <a:latin typeface="+mj-lt"/>
                        </a:rPr>
                        <a:t>Rút gọn tập hợp phần tử được so khớp thành một phần tử đơn</a:t>
                      </a:r>
                    </a:p>
                  </a:txBody>
                  <a:tcPr/>
                </a:tc>
                <a:extLst>
                  <a:ext uri="{0D108BD9-81ED-4DB2-BD59-A6C34878D82A}">
                    <a16:rowId xmlns:a16="http://schemas.microsoft.com/office/drawing/2014/main" val="10001"/>
                  </a:ext>
                </a:extLst>
              </a:tr>
              <a:tr h="688155">
                <a:tc>
                  <a:txBody>
                    <a:bodyPr/>
                    <a:lstStyle/>
                    <a:p>
                      <a:r>
                        <a:rPr lang="vi-VN" b="1" dirty="0">
                          <a:latin typeface="+mj-lt"/>
                        </a:rPr>
                        <a:t>is</a:t>
                      </a:r>
                      <a:r>
                        <a:rPr lang="vi-VN" dirty="0">
                          <a:latin typeface="+mj-lt"/>
                        </a:rPr>
                        <a:t>( selector )</a:t>
                      </a:r>
                    </a:p>
                  </a:txBody>
                  <a:tcPr/>
                </a:tc>
                <a:tc>
                  <a:txBody>
                    <a:bodyPr/>
                    <a:lstStyle/>
                    <a:p>
                      <a:r>
                        <a:rPr lang="vi-VN" dirty="0">
                          <a:latin typeface="+mj-lt"/>
                        </a:rPr>
                        <a:t>Kiểm tra sự chọn lọc hiện tại với một Expression và trả về true, nếu ít nhất một phần tử của sự chọn lọc đó phù hợp với selector đã cho</a:t>
                      </a:r>
                    </a:p>
                  </a:txBody>
                  <a:tcPr/>
                </a:tc>
                <a:extLst>
                  <a:ext uri="{0D108BD9-81ED-4DB2-BD59-A6C34878D82A}">
                    <a16:rowId xmlns:a16="http://schemas.microsoft.com/office/drawing/2014/main" val="10003"/>
                  </a:ext>
                </a:extLst>
              </a:tr>
              <a:tr h="398693">
                <a:tc>
                  <a:txBody>
                    <a:bodyPr/>
                    <a:lstStyle/>
                    <a:p>
                      <a:r>
                        <a:rPr lang="vi-VN" b="1" dirty="0">
                          <a:latin typeface="+mj-lt"/>
                        </a:rPr>
                        <a:t>find</a:t>
                      </a:r>
                      <a:r>
                        <a:rPr lang="vi-VN" dirty="0">
                          <a:latin typeface="+mj-lt"/>
                        </a:rPr>
                        <a:t>( selector )</a:t>
                      </a:r>
                    </a:p>
                  </a:txBody>
                  <a:tcPr/>
                </a:tc>
                <a:tc>
                  <a:txBody>
                    <a:bodyPr/>
                    <a:lstStyle/>
                    <a:p>
                      <a:r>
                        <a:rPr lang="vi-VN" dirty="0">
                          <a:latin typeface="+mj-lt"/>
                        </a:rPr>
                        <a:t>Tìm kiếm các phần tử con mà so khớp với selector đã cho.</a:t>
                      </a:r>
                    </a:p>
                  </a:txBody>
                  <a:tcPr/>
                </a:tc>
                <a:extLst>
                  <a:ext uri="{0D108BD9-81ED-4DB2-BD59-A6C34878D82A}">
                    <a16:rowId xmlns:a16="http://schemas.microsoft.com/office/drawing/2014/main" val="10005"/>
                  </a:ext>
                </a:extLst>
              </a:tr>
              <a:tr h="688155">
                <a:tc>
                  <a:txBody>
                    <a:bodyPr/>
                    <a:lstStyle/>
                    <a:p>
                      <a:r>
                        <a:rPr lang="vi-VN" b="1" dirty="0">
                          <a:latin typeface="+mj-lt"/>
                        </a:rPr>
                        <a:t>next</a:t>
                      </a:r>
                      <a:r>
                        <a:rPr lang="vi-VN" dirty="0">
                          <a:latin typeface="+mj-lt"/>
                        </a:rPr>
                        <a:t>( [selector] )</a:t>
                      </a:r>
                    </a:p>
                  </a:txBody>
                  <a:tcPr/>
                </a:tc>
                <a:tc>
                  <a:txBody>
                    <a:bodyPr/>
                    <a:lstStyle/>
                    <a:p>
                      <a:r>
                        <a:rPr lang="vi-VN" dirty="0">
                          <a:latin typeface="+mj-lt"/>
                        </a:rPr>
                        <a:t>Nhận một tập hợp các phần tử chứa anh (em) kế tiếp duy nhất của mỗi phần tử trong tập hợp phần tử đã cho.</a:t>
                      </a:r>
                    </a:p>
                  </a:txBody>
                  <a:tcPr/>
                </a:tc>
                <a:extLst>
                  <a:ext uri="{0D108BD9-81ED-4DB2-BD59-A6C34878D82A}">
                    <a16:rowId xmlns:a16="http://schemas.microsoft.com/office/drawing/2014/main" val="10006"/>
                  </a:ext>
                </a:extLst>
              </a:tr>
              <a:tr h="688155">
                <a:tc>
                  <a:txBody>
                    <a:bodyPr/>
                    <a:lstStyle/>
                    <a:p>
                      <a:r>
                        <a:rPr lang="vi-VN" b="1" dirty="0">
                          <a:latin typeface="+mj-lt"/>
                        </a:rPr>
                        <a:t>prev</a:t>
                      </a:r>
                      <a:r>
                        <a:rPr lang="vi-VN" dirty="0">
                          <a:latin typeface="+mj-lt"/>
                        </a:rPr>
                        <a:t>( [selector] )</a:t>
                      </a:r>
                    </a:p>
                  </a:txBody>
                  <a:tcPr/>
                </a:tc>
                <a:tc>
                  <a:txBody>
                    <a:bodyPr/>
                    <a:lstStyle/>
                    <a:p>
                      <a:r>
                        <a:rPr lang="vi-VN" dirty="0">
                          <a:latin typeface="+mj-lt"/>
                        </a:rPr>
                        <a:t>Nhận một tập hợp các phần tử chứa phần tử anh em ở trước duy nhất của mỗi phần tử trong tập hợp các phần tử đã so khớp.</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029610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1065</TotalTime>
  <Words>1274</Words>
  <Application>Microsoft Macintosh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Tahoma</vt:lpstr>
      <vt:lpstr>Times New Roman</vt:lpstr>
      <vt:lpstr>Tw Cen MT</vt:lpstr>
      <vt:lpstr>Droplet</vt:lpstr>
      <vt:lpstr>Jquery</vt:lpstr>
      <vt:lpstr>Jquery là gì ?</vt:lpstr>
      <vt:lpstr>Jquery làm được gì ?</vt:lpstr>
      <vt:lpstr>Cách sử dụng jquery vào website</vt:lpstr>
      <vt:lpstr>Selector trong jquery</vt:lpstr>
      <vt:lpstr>sự kiện trong jQuery </vt:lpstr>
      <vt:lpstr>Thuộc tính trong jquery</vt:lpstr>
      <vt:lpstr>  phương thức CSS trong jQuery </vt:lpstr>
      <vt:lpstr>phương thức DOM trong jQuery </vt:lpstr>
      <vt:lpstr> Thao tác DOM trong jQuery </vt:lpstr>
      <vt:lpstr> Hiệu ứng trong jQuery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Thanh Trieu Nguyen</dc:creator>
  <cp:lastModifiedBy>Microsoft Office User</cp:lastModifiedBy>
  <cp:revision>71</cp:revision>
  <dcterms:created xsi:type="dcterms:W3CDTF">2016-10-01T04:08:02Z</dcterms:created>
  <dcterms:modified xsi:type="dcterms:W3CDTF">2019-10-31T09:59:52Z</dcterms:modified>
</cp:coreProperties>
</file>