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7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3EB813-78B4-4A71-B96C-425B89ADEE83}">
          <p14:sldIdLst>
            <p14:sldId id="27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91"/>
          </p14:sldIdLst>
        </p14:section>
        <p14:section name="Untitled Section" id="{BFCC7350-3BEC-42D1-9E32-A696C809047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1096739" initials="V" lastIdx="1" clrIdx="0">
    <p:extLst>
      <p:ext uri="{19B8F6BF-5375-455C-9EA6-DF929625EA0E}">
        <p15:presenceInfo xmlns:p15="http://schemas.microsoft.com/office/powerpoint/2012/main" userId="V109673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7B0"/>
    <a:srgbClr val="2939AD"/>
    <a:srgbClr val="384AD0"/>
    <a:srgbClr val="5D71D7"/>
    <a:srgbClr val="0066CC"/>
    <a:srgbClr val="0042A2"/>
    <a:srgbClr val="001F5A"/>
    <a:srgbClr val="003278"/>
    <a:srgbClr val="00337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7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47B5-ADAF-41B0-8E25-798150F70C66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EC7-D770-4470-B266-BEBD01C74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41D0E4-FF82-5DD9-C9AF-96EB9C5ED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9">
            <a:extLst>
              <a:ext uri="{FF2B5EF4-FFF2-40B4-BE49-F238E27FC236}">
                <a16:creationId xmlns:a16="http://schemas.microsoft.com/office/drawing/2014/main" id="{673CD43A-3AA2-AB46-ECE0-EBCBA294F62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587396" y="6559925"/>
            <a:ext cx="5596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A0DB2DC-4C9A-4742-B13C-FB6460FD3503}" type="slidenum">
              <a:rPr lang="en-US" altLang="zh-CN" sz="14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D774B4-BEE5-72E1-AE4D-B986F7906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9">
            <a:extLst>
              <a:ext uri="{FF2B5EF4-FFF2-40B4-BE49-F238E27FC236}">
                <a16:creationId xmlns:a16="http://schemas.microsoft.com/office/drawing/2014/main" id="{3CD063DE-C94D-C5E0-CEFB-D52420DCC16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587396" y="6559925"/>
            <a:ext cx="5596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A0DB2DC-4C9A-4742-B13C-FB6460FD3503}" type="slidenum">
              <a:rPr lang="en-US" altLang="zh-CN" sz="14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110031" y="316402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880"/>
            <a:ext cx="1041400" cy="579071"/>
          </a:xfrm>
          <a:prstGeom prst="rect">
            <a:avLst/>
          </a:prstGeom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DBBFEF6D-1FC1-B518-1C76-46EBB581ECDF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670520" y="6587633"/>
            <a:ext cx="5596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A0DB2DC-4C9A-4742-B13C-FB6460FD3503}" type="slidenum">
              <a:rPr lang="en-US" altLang="zh-CN" sz="14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CA5CA-C40B-40CB-AF4D-82AD435B27B2}"/>
              </a:ext>
            </a:extLst>
          </p:cNvPr>
          <p:cNvSpPr txBox="1"/>
          <p:nvPr userDrawn="1"/>
        </p:nvSpPr>
        <p:spPr>
          <a:xfrm>
            <a:off x="461639" y="6590703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1F5F8"/>
                </a:solidFill>
                <a:highlight>
                  <a:srgbClr val="002F7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2025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>
            <a:extLst>
              <a:ext uri="{FF2B5EF4-FFF2-40B4-BE49-F238E27FC236}">
                <a16:creationId xmlns:a16="http://schemas.microsoft.com/office/drawing/2014/main" id="{C58A96C0-BA05-56EC-4693-A738AD742B0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587396" y="6559925"/>
            <a:ext cx="5596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9A0DB2DC-4C9A-4742-B13C-FB6460FD3503}" type="slidenum">
              <a:rPr lang="en-US" altLang="zh-CN" sz="14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FF7F58-64C5-43F2-A098-2E2FA6CB8726}"/>
              </a:ext>
            </a:extLst>
          </p:cNvPr>
          <p:cNvSpPr txBox="1"/>
          <p:nvPr/>
        </p:nvSpPr>
        <p:spPr>
          <a:xfrm>
            <a:off x="453413" y="2249551"/>
            <a:ext cx="1133893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PROPOSAL ENF TRACKING FORM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49419-7EDA-442F-B8FD-C42A5BE9AF38}"/>
              </a:ext>
            </a:extLst>
          </p:cNvPr>
          <p:cNvSpPr txBox="1"/>
          <p:nvPr/>
        </p:nvSpPr>
        <p:spPr>
          <a:xfrm>
            <a:off x="9555480" y="6149453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Report by </a:t>
            </a:r>
            <a:r>
              <a:rPr lang="zh-CN" altLang="en-US" sz="1600" dirty="0" smtClean="0">
                <a:solidFill>
                  <a:schemeClr val="bg1"/>
                </a:solidFill>
              </a:rPr>
              <a:t>阮清平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8716" y="36223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: Nguyen </a:t>
            </a:r>
            <a:r>
              <a:rPr lang="en-US" dirty="0" err="1" smtClean="0">
                <a:solidFill>
                  <a:schemeClr val="bg1"/>
                </a:solidFill>
              </a:rPr>
              <a:t>Thanh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阮清平）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ID Card:V1096739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Department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Fii</a:t>
            </a:r>
            <a:r>
              <a:rPr lang="en-US" dirty="0" smtClean="0">
                <a:solidFill>
                  <a:schemeClr val="bg1"/>
                </a:solidFill>
              </a:rPr>
              <a:t> - DT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3446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chemeClr val="bg1"/>
                </a:solidFill>
              </a:rPr>
              <a:t>Acceptance and Final Reporting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804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,ME,TE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1940819"/>
            <a:ext cx="8725144" cy="310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Acceptance document number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>
                <a:solidFill>
                  <a:schemeClr val="bg1"/>
                </a:solidFill>
              </a:rPr>
              <a:t>Acceptance </a:t>
            </a:r>
            <a:r>
              <a:rPr lang="en-US" sz="1200" dirty="0" smtClean="0">
                <a:solidFill>
                  <a:schemeClr val="bg1"/>
                </a:solidFill>
              </a:rPr>
              <a:t> completion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Serial number.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Storage location.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DRI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200" dirty="0">
                <a:solidFill>
                  <a:schemeClr val="bg1"/>
                </a:solidFill>
              </a:rPr>
              <a:t>Acceptance document </a:t>
            </a:r>
            <a:r>
              <a:rPr lang="en-US" sz="1200" dirty="0" smtClean="0">
                <a:solidFill>
                  <a:schemeClr val="bg1"/>
                </a:solidFill>
              </a:rPr>
              <a:t>number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yêu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cầu</a:t>
            </a:r>
            <a:r>
              <a:rPr lang="en-US" altLang="zh-CN" sz="1200" dirty="0" smtClean="0">
                <a:solidFill>
                  <a:schemeClr val="bg1"/>
                </a:solidFill>
              </a:rPr>
              <a:t> upload file PDF.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vi-VN" sz="1200" dirty="0">
                <a:solidFill>
                  <a:schemeClr val="bg1"/>
                </a:solidFill>
              </a:rPr>
              <a:t>Tự kiểm tra ETA đến 30 ngày chưa nghiệm thu → gửi nhắc EPM hàng </a:t>
            </a:r>
            <a:r>
              <a:rPr lang="vi-VN" sz="1200" dirty="0" smtClean="0">
                <a:solidFill>
                  <a:schemeClr val="bg1"/>
                </a:solidFill>
              </a:rPr>
              <a:t>tuần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2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7018" y="522515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sz="1200" b="1" dirty="0" err="1" smtClean="0">
                <a:solidFill>
                  <a:schemeClr val="bg1"/>
                </a:solidFill>
              </a:rPr>
              <a:t>Lưu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trình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và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phác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thảo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giao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diện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195" y="1070541"/>
            <a:ext cx="112514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Equipment Info (EPM) → Customer PO (CPM) → PR Approval (</a:t>
            </a:r>
            <a:r>
              <a:rPr lang="en-US" sz="1050" dirty="0" err="1">
                <a:solidFill>
                  <a:schemeClr val="bg1"/>
                </a:solidFill>
              </a:rPr>
              <a:t>Toolroom</a:t>
            </a:r>
            <a:r>
              <a:rPr lang="en-US" sz="1050" dirty="0">
                <a:solidFill>
                  <a:schemeClr val="bg1"/>
                </a:solidFill>
              </a:rPr>
              <a:t>) </a:t>
            </a:r>
            <a:r>
              <a:rPr lang="en-US" sz="1050" dirty="0" smtClean="0">
                <a:solidFill>
                  <a:schemeClr val="bg1"/>
                </a:solidFill>
              </a:rPr>
              <a:t>→ </a:t>
            </a:r>
            <a:r>
              <a:rPr lang="en-US" sz="1050" dirty="0">
                <a:solidFill>
                  <a:schemeClr val="bg1"/>
                </a:solidFill>
              </a:rPr>
              <a:t>PO Approval (</a:t>
            </a:r>
            <a:r>
              <a:rPr lang="en-US" sz="1050" dirty="0" err="1">
                <a:solidFill>
                  <a:schemeClr val="bg1"/>
                </a:solidFill>
              </a:rPr>
              <a:t>Toolroom</a:t>
            </a:r>
            <a:r>
              <a:rPr lang="en-US" sz="1050" dirty="0">
                <a:solidFill>
                  <a:schemeClr val="bg1"/>
                </a:solidFill>
              </a:rPr>
              <a:t>) → Delivery </a:t>
            </a:r>
            <a:r>
              <a:rPr lang="en-US" sz="1050" dirty="0" smtClean="0">
                <a:solidFill>
                  <a:schemeClr val="bg1"/>
                </a:solidFill>
              </a:rPr>
              <a:t>&amp;Customs </a:t>
            </a:r>
            <a:r>
              <a:rPr lang="en-US" sz="1050" dirty="0">
                <a:solidFill>
                  <a:schemeClr val="bg1"/>
                </a:solidFill>
              </a:rPr>
              <a:t>(</a:t>
            </a:r>
            <a:r>
              <a:rPr lang="en-US" sz="1050" dirty="0" err="1">
                <a:solidFill>
                  <a:schemeClr val="bg1"/>
                </a:solidFill>
              </a:rPr>
              <a:t>Toolroom</a:t>
            </a:r>
            <a:r>
              <a:rPr lang="en-US" sz="1050" dirty="0">
                <a:solidFill>
                  <a:schemeClr val="bg1"/>
                </a:solidFill>
              </a:rPr>
              <a:t>) </a:t>
            </a:r>
            <a:r>
              <a:rPr lang="en-US" sz="1050" dirty="0" smtClean="0">
                <a:solidFill>
                  <a:schemeClr val="bg1"/>
                </a:solidFill>
              </a:rPr>
              <a:t>→ </a:t>
            </a:r>
            <a:r>
              <a:rPr lang="en-US" sz="1050" dirty="0">
                <a:solidFill>
                  <a:schemeClr val="bg1"/>
                </a:solidFill>
              </a:rPr>
              <a:t>Acceptance (ME/TE + </a:t>
            </a:r>
            <a:r>
              <a:rPr lang="en-US" sz="1050" dirty="0" err="1">
                <a:solidFill>
                  <a:schemeClr val="bg1"/>
                </a:solidFill>
              </a:rPr>
              <a:t>Toolroom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0195" y="827915"/>
            <a:ext cx="994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ea"/>
              </a:rPr>
              <a:t>-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Work flow: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2114" y="1463039"/>
            <a:ext cx="10267405" cy="4885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132114" y="2551612"/>
            <a:ext cx="10267405" cy="26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06583" y="4921010"/>
            <a:ext cx="1907177" cy="2612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Equipment info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rgbClr val="C00000"/>
                </a:solidFill>
              </a:rPr>
              <a:t>Pending - </a:t>
            </a:r>
            <a:r>
              <a:rPr lang="en-US" sz="800" dirty="0" err="1" smtClean="0">
                <a:solidFill>
                  <a:srgbClr val="C00000"/>
                </a:solidFill>
              </a:rPr>
              <a:t>toolroom</a:t>
            </a:r>
            <a:r>
              <a:rPr lang="en-US" sz="800" dirty="0" smtClean="0">
                <a:solidFill>
                  <a:srgbClr val="C00000"/>
                </a:solidFill>
              </a:rPr>
              <a:t> 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0" y="4195353"/>
            <a:ext cx="1907177" cy="2612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Customer </a:t>
            </a:r>
            <a:r>
              <a:rPr lang="en-US" sz="800" dirty="0" err="1" smtClean="0"/>
              <a:t>po</a:t>
            </a:r>
            <a:endParaRPr lang="en-US" sz="800" dirty="0" smtClean="0"/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chemeClr val="accent1"/>
                </a:solidFill>
              </a:rPr>
              <a:t>waiting- </a:t>
            </a:r>
            <a:r>
              <a:rPr lang="en-US" sz="800" dirty="0" err="1" smtClean="0">
                <a:solidFill>
                  <a:schemeClr val="accent1"/>
                </a:solidFill>
              </a:rPr>
              <a:t>toolroom</a:t>
            </a:r>
            <a:r>
              <a:rPr lang="en-US" sz="800" dirty="0" smtClean="0">
                <a:solidFill>
                  <a:schemeClr val="accent1"/>
                </a:solidFill>
              </a:rPr>
              <a:t> 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0" y="3535681"/>
            <a:ext cx="1907177" cy="2612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 status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chemeClr val="accent4"/>
                </a:solidFill>
              </a:rPr>
              <a:t>In progress - CPM 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23063" y="2564674"/>
            <a:ext cx="26126" cy="3783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524000" y="2817977"/>
            <a:ext cx="1907177" cy="2612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Equipment info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chemeClr val="accent6"/>
                </a:solidFill>
              </a:rPr>
              <a:t>Complete  - </a:t>
            </a:r>
            <a:r>
              <a:rPr lang="en-US" sz="800" dirty="0" err="1" smtClean="0">
                <a:solidFill>
                  <a:schemeClr val="accent6"/>
                </a:solidFill>
              </a:rPr>
              <a:t>toolroom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26" name="Straight Arrow Connector 25"/>
          <p:cNvCxnSpPr>
            <a:stCxn id="24" idx="2"/>
            <a:endCxn id="19" idx="0"/>
          </p:cNvCxnSpPr>
          <p:nvPr/>
        </p:nvCxnSpPr>
        <p:spPr>
          <a:xfrm>
            <a:off x="2477589" y="3079234"/>
            <a:ext cx="0" cy="456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0"/>
          </p:cNvCxnSpPr>
          <p:nvPr/>
        </p:nvCxnSpPr>
        <p:spPr>
          <a:xfrm>
            <a:off x="2460172" y="3796938"/>
            <a:ext cx="17417" cy="3984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60172" y="4456610"/>
            <a:ext cx="0" cy="456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104709" y="3298749"/>
            <a:ext cx="2960914" cy="20384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fill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394960" y="1724392"/>
            <a:ext cx="2481942" cy="4267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4195" y="5828588"/>
            <a:ext cx="2481942" cy="4267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0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F30DA-9A33-4C86-8FDD-B4CF7DC5FE5E}"/>
              </a:ext>
            </a:extLst>
          </p:cNvPr>
          <p:cNvSpPr txBox="1"/>
          <p:nvPr/>
        </p:nvSpPr>
        <p:spPr>
          <a:xfrm>
            <a:off x="272044" y="2875002"/>
            <a:ext cx="11647912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</a:rPr>
              <a:t>THANK YOU!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49419-7EDA-442F-B8FD-C42A5BE9AF38}"/>
              </a:ext>
            </a:extLst>
          </p:cNvPr>
          <p:cNvSpPr txBox="1"/>
          <p:nvPr/>
        </p:nvSpPr>
        <p:spPr>
          <a:xfrm>
            <a:off x="9555480" y="6149453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Report by </a:t>
            </a:r>
            <a:r>
              <a:rPr lang="zh-CN" altLang="en-US" sz="1600" dirty="0" smtClean="0">
                <a:solidFill>
                  <a:schemeClr val="bg1"/>
                </a:solidFill>
              </a:rPr>
              <a:t>阮清平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2824" y="3522621"/>
            <a:ext cx="849085" cy="2960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15246" y="1245326"/>
            <a:ext cx="250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TABLE CONTENTS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2824" y="2834643"/>
            <a:ext cx="849085" cy="32656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02824" y="2155374"/>
            <a:ext cx="849085" cy="3178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4126" y="215537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4125" y="2791880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4126" y="351827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yêu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cầu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0789" y="2934788"/>
            <a:ext cx="6957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Xây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dựng</a:t>
            </a:r>
            <a:r>
              <a:rPr lang="en-US" sz="1200" dirty="0" smtClean="0">
                <a:solidFill>
                  <a:schemeClr val="bg1"/>
                </a:solidFill>
              </a:rPr>
              <a:t> form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từng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phân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đoạn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mỗi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phân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đoạn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sẽ</a:t>
            </a:r>
            <a:r>
              <a:rPr lang="en-US" sz="1200" dirty="0" smtClean="0">
                <a:solidFill>
                  <a:schemeClr val="bg1"/>
                </a:solidFill>
              </a:rPr>
              <a:t> do </a:t>
            </a:r>
            <a:r>
              <a:rPr lang="en-US" sz="1200" dirty="0" err="1" smtClean="0">
                <a:solidFill>
                  <a:schemeClr val="bg1"/>
                </a:solidFill>
              </a:rPr>
              <a:t>bộ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phụ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Cảnh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báo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khi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quá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hạn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Xây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dựng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ngôn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ngữ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</a:rPr>
              <a:t>Anh</a:t>
            </a:r>
            <a:r>
              <a:rPr lang="en-US" sz="1200" dirty="0" smtClean="0">
                <a:solidFill>
                  <a:schemeClr val="bg1"/>
                </a:solidFill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</a:rPr>
              <a:t>trung</a:t>
            </a:r>
            <a:r>
              <a:rPr lang="en-US" sz="1200" dirty="0" smtClean="0">
                <a:solidFill>
                  <a:schemeClr val="bg1"/>
                </a:solidFill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</a:rPr>
              <a:t>việt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Mỗi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bộ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chỉ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được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chỉnh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sửa</a:t>
            </a:r>
            <a:r>
              <a:rPr lang="en-US" sz="1200" dirty="0" smtClean="0">
                <a:solidFill>
                  <a:schemeClr val="bg1"/>
                </a:solidFill>
              </a:rPr>
              <a:t> section </a:t>
            </a:r>
            <a:r>
              <a:rPr lang="en-US" sz="1200" dirty="0" err="1" smtClean="0">
                <a:solidFill>
                  <a:schemeClr val="bg1"/>
                </a:solidFill>
              </a:rPr>
              <a:t>của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mình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Lưu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lại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lịch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sử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thay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đổi</a:t>
            </a: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–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320" y="1097280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Mục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tiêu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thống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9166" y="1641267"/>
            <a:ext cx="428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Xây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dựng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trang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theo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dỗi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tiến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độ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mua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hàng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và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nghiệm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thu</a:t>
            </a:r>
            <a:endParaRPr lang="en-US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2287732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err="1" smtClean="0">
                <a:solidFill>
                  <a:schemeClr val="bg1"/>
                </a:solidFill>
              </a:rPr>
              <a:t>Yêu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cầu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phát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triển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259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Equipment </a:t>
            </a:r>
            <a:r>
              <a:rPr lang="en-US" sz="1600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72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trách:EPM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&amp;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1926619"/>
            <a:ext cx="8725144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Customer (</a:t>
            </a:r>
            <a:r>
              <a:rPr lang="en-US" sz="1200" dirty="0" err="1" smtClean="0">
                <a:solidFill>
                  <a:schemeClr val="bg1"/>
                </a:solidFill>
              </a:rPr>
              <a:t>khách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hàng</a:t>
            </a:r>
            <a:r>
              <a:rPr lang="en-US" sz="1200" dirty="0" smtClean="0">
                <a:solidFill>
                  <a:schemeClr val="bg1"/>
                </a:solidFill>
              </a:rPr>
              <a:t>) -&gt; EPM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Project (</a:t>
            </a:r>
            <a:r>
              <a:rPr lang="en-US" sz="1200" dirty="0" err="1" smtClean="0">
                <a:solidFill>
                  <a:schemeClr val="bg1"/>
                </a:solidFill>
              </a:rPr>
              <a:t>dự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án</a:t>
            </a:r>
            <a:r>
              <a:rPr lang="en-US" sz="1200" dirty="0" smtClean="0">
                <a:solidFill>
                  <a:schemeClr val="bg1"/>
                </a:solidFill>
              </a:rPr>
              <a:t>) -&gt; EPM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Application Date / </a:t>
            </a:r>
            <a:r>
              <a:rPr lang="en-US" sz="1200" dirty="0">
                <a:solidFill>
                  <a:schemeClr val="bg1"/>
                </a:solidFill>
              </a:rPr>
              <a:t>Requirement </a:t>
            </a:r>
            <a:r>
              <a:rPr lang="en-US" sz="1200" dirty="0" smtClean="0">
                <a:solidFill>
                  <a:schemeClr val="bg1"/>
                </a:solidFill>
              </a:rPr>
              <a:t>Date (</a:t>
            </a:r>
            <a:r>
              <a:rPr lang="en-US" sz="1200" dirty="0" err="1" smtClean="0">
                <a:solidFill>
                  <a:schemeClr val="bg1"/>
                </a:solidFill>
              </a:rPr>
              <a:t>Ngày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nộp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đơn</a:t>
            </a:r>
            <a:r>
              <a:rPr lang="en-US" sz="1200" dirty="0" smtClean="0">
                <a:solidFill>
                  <a:schemeClr val="bg1"/>
                </a:solidFill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</a:rPr>
              <a:t>ngày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yêu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cầu</a:t>
            </a:r>
            <a:r>
              <a:rPr lang="en-US" sz="1200" dirty="0" smtClean="0">
                <a:solidFill>
                  <a:schemeClr val="bg1"/>
                </a:solidFill>
              </a:rPr>
              <a:t>) </a:t>
            </a:r>
            <a:r>
              <a:rPr lang="en-US" sz="1200" dirty="0">
                <a:solidFill>
                  <a:schemeClr val="bg1"/>
                </a:solidFill>
              </a:rPr>
              <a:t>-&gt; </a:t>
            </a:r>
            <a:r>
              <a:rPr lang="en-US" sz="1200" dirty="0" smtClean="0">
                <a:solidFill>
                  <a:schemeClr val="bg1"/>
                </a:solidFill>
              </a:rPr>
              <a:t>EPM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Legal / BU  -&gt; </a:t>
            </a:r>
            <a:r>
              <a:rPr lang="en-US" sz="1200" dirty="0" err="1" smtClean="0">
                <a:solidFill>
                  <a:schemeClr val="bg1"/>
                </a:solidFill>
              </a:rPr>
              <a:t>Toolroom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altLang="zh-CN" sz="1200" dirty="0">
                <a:solidFill>
                  <a:schemeClr val="bg1"/>
                </a:solidFill>
              </a:rPr>
              <a:t>Product Name/Brand / Model  / QTY / </a:t>
            </a:r>
            <a:r>
              <a:rPr lang="en-US" altLang="zh-CN" sz="1200" dirty="0" smtClean="0">
                <a:solidFill>
                  <a:schemeClr val="bg1"/>
                </a:solidFill>
              </a:rPr>
              <a:t>Unit  </a:t>
            </a:r>
            <a:r>
              <a:rPr lang="en-US" sz="1200" dirty="0">
                <a:solidFill>
                  <a:schemeClr val="bg1"/>
                </a:solidFill>
              </a:rPr>
              <a:t>-&gt; </a:t>
            </a:r>
            <a:r>
              <a:rPr lang="en-US" sz="1200" dirty="0" smtClean="0">
                <a:solidFill>
                  <a:schemeClr val="bg1"/>
                </a:solidFill>
              </a:rPr>
              <a:t>EPM &amp; EPM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PR price / PR amount </a:t>
            </a:r>
            <a:r>
              <a:rPr lang="en-US" sz="1200" dirty="0">
                <a:solidFill>
                  <a:schemeClr val="bg1"/>
                </a:solidFill>
              </a:rPr>
              <a:t>-&gt; </a:t>
            </a:r>
            <a:r>
              <a:rPr lang="en-US" sz="1200" dirty="0" err="1" smtClean="0">
                <a:solidFill>
                  <a:schemeClr val="bg1"/>
                </a:solidFill>
              </a:rPr>
              <a:t>Toolroom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Tính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toán</a:t>
            </a:r>
            <a:r>
              <a:rPr lang="en-US" altLang="zh-CN" sz="1200" dirty="0" smtClean="0">
                <a:solidFill>
                  <a:schemeClr val="bg1"/>
                </a:solidFill>
              </a:rPr>
              <a:t> PR amount= PR price * QTY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Khi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mã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thiết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bị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chặn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trùng,mỗi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mã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thiết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bị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sẽ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là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duy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nhất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PR price &amp; PR amount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chỉ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chủ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quản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được</a:t>
            </a:r>
            <a:r>
              <a:rPr lang="en-US" altLang="zh-CN" sz="1200" dirty="0" smtClean="0">
                <a:solidFill>
                  <a:schemeClr val="bg1"/>
                </a:solidFill>
              </a:rPr>
              <a:t> &amp;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Toolroom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xem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Các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trường</a:t>
            </a:r>
            <a:r>
              <a:rPr lang="en-US" altLang="zh-CN" sz="1200" dirty="0" smtClean="0">
                <a:solidFill>
                  <a:schemeClr val="bg1"/>
                </a:solidFill>
              </a:rPr>
              <a:t> Customer, project, legal ,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dùng</a:t>
            </a:r>
            <a:r>
              <a:rPr lang="en-US" altLang="zh-CN" sz="1200" dirty="0" smtClean="0">
                <a:solidFill>
                  <a:schemeClr val="bg1"/>
                </a:solidFill>
              </a:rPr>
              <a:t> select.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4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bg1"/>
                </a:solidFill>
              </a:rPr>
              <a:t>Development Status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664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ME,TE &amp; CPM 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2083373"/>
            <a:ext cx="8725144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>
                <a:solidFill>
                  <a:schemeClr val="bg1"/>
                </a:solidFill>
              </a:rPr>
              <a:t>CNT provide DFM </a:t>
            </a:r>
            <a:r>
              <a:rPr lang="en-US" sz="1200" dirty="0" smtClean="0">
                <a:solidFill>
                  <a:schemeClr val="bg1"/>
                </a:solidFill>
              </a:rPr>
              <a:t>date -&gt; TE / ME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>
                <a:solidFill>
                  <a:schemeClr val="bg1"/>
                </a:solidFill>
              </a:rPr>
              <a:t>DFM approved </a:t>
            </a:r>
            <a:r>
              <a:rPr lang="en-US" sz="1200" dirty="0" smtClean="0">
                <a:solidFill>
                  <a:schemeClr val="bg1"/>
                </a:solidFill>
              </a:rPr>
              <a:t>date -&gt; EPM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>
                <a:solidFill>
                  <a:schemeClr val="bg1"/>
                </a:solidFill>
              </a:rPr>
              <a:t>CNT provide Cost date -&gt; </a:t>
            </a:r>
            <a:r>
              <a:rPr lang="en-US" sz="1200" dirty="0" smtClean="0">
                <a:solidFill>
                  <a:schemeClr val="bg1"/>
                </a:solidFill>
              </a:rPr>
              <a:t>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>
                <a:solidFill>
                  <a:schemeClr val="bg1"/>
                </a:solidFill>
              </a:rPr>
              <a:t>Cost approval date -&gt; </a:t>
            </a:r>
            <a:r>
              <a:rPr lang="en-US" sz="1200" dirty="0" smtClean="0">
                <a:solidFill>
                  <a:schemeClr val="bg1"/>
                </a:solidFill>
              </a:rPr>
              <a:t>CPM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bg1"/>
                </a:solidFill>
              </a:rPr>
              <a:t>Customer PO and Payment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3095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EPM,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, CPM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2002374"/>
            <a:ext cx="8725144" cy="449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Customer pay or not -&gt; EPM &amp; </a:t>
            </a:r>
            <a:r>
              <a:rPr lang="en-US" sz="1200" dirty="0" err="1" smtClean="0">
                <a:solidFill>
                  <a:schemeClr val="bg1"/>
                </a:solidFill>
              </a:rPr>
              <a:t>Toolroom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Customer Payment Method </a:t>
            </a:r>
            <a:r>
              <a:rPr lang="en-US" sz="1200" dirty="0">
                <a:solidFill>
                  <a:schemeClr val="bg1"/>
                </a:solidFill>
              </a:rPr>
              <a:t>-&gt; </a:t>
            </a:r>
            <a:r>
              <a:rPr lang="en-US" sz="1200" dirty="0" smtClean="0">
                <a:solidFill>
                  <a:schemeClr val="bg1"/>
                </a:solidFill>
              </a:rPr>
              <a:t>CPM </a:t>
            </a:r>
            <a:r>
              <a:rPr lang="en-US" sz="1200" dirty="0">
                <a:solidFill>
                  <a:schemeClr val="bg1"/>
                </a:solidFill>
              </a:rPr>
              <a:t>&amp; </a:t>
            </a:r>
            <a:r>
              <a:rPr lang="en-US" sz="1200" dirty="0" err="1">
                <a:solidFill>
                  <a:schemeClr val="bg1"/>
                </a:solidFill>
              </a:rPr>
              <a:t>Toolroom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Payment Ratio-&gt;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Project no -&gt; </a:t>
            </a:r>
            <a:r>
              <a:rPr lang="en-US" sz="1200" dirty="0" err="1" smtClean="0">
                <a:solidFill>
                  <a:schemeClr val="bg1"/>
                </a:solidFill>
              </a:rPr>
              <a:t>Toolroom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Customer PO 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date 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NRE -&gt; CPM 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NRE Date 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Billing Date 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Invoice -&gt; CPM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Customer payment date -&gt; CPM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Customer PO &amp; NRE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yêu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cầu</a:t>
            </a:r>
            <a:r>
              <a:rPr lang="en-US" altLang="zh-CN" sz="1200" dirty="0" smtClean="0">
                <a:solidFill>
                  <a:schemeClr val="bg1"/>
                </a:solidFill>
              </a:rPr>
              <a:t> upload file PDF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bg1"/>
                </a:solidFill>
              </a:rPr>
              <a:t>PR approval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24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2074664"/>
            <a:ext cx="8725144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Inquiry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PR No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Inquiry Completion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Application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Completion 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PR No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yêu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cầu</a:t>
            </a:r>
            <a:r>
              <a:rPr lang="en-US" altLang="zh-CN" sz="1200" dirty="0" smtClean="0">
                <a:solidFill>
                  <a:schemeClr val="bg1"/>
                </a:solidFill>
              </a:rPr>
              <a:t> upload file PDF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Tính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toán</a:t>
            </a:r>
            <a:r>
              <a:rPr lang="en-US" altLang="zh-CN" sz="1200" dirty="0">
                <a:solidFill>
                  <a:schemeClr val="bg1"/>
                </a:solidFill>
              </a:rPr>
              <a:t> Duration = Completion date - application </a:t>
            </a:r>
            <a:r>
              <a:rPr lang="en-US" altLang="zh-CN" sz="1200" dirty="0" smtClean="0">
                <a:solidFill>
                  <a:schemeClr val="bg1"/>
                </a:solidFill>
              </a:rPr>
              <a:t>date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nếu</a:t>
            </a:r>
            <a:r>
              <a:rPr lang="en-US" altLang="zh-CN" sz="1200" dirty="0" smtClean="0">
                <a:solidFill>
                  <a:schemeClr val="bg1"/>
                </a:solidFill>
              </a:rPr>
              <a:t> duration &gt;3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đến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toolroom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và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toolroom</a:t>
            </a:r>
            <a:r>
              <a:rPr lang="en-US" altLang="zh-CN" sz="1200" dirty="0" smtClean="0">
                <a:solidFill>
                  <a:schemeClr val="bg1"/>
                </a:solidFill>
              </a:rPr>
              <a:t> leader</a:t>
            </a:r>
          </a:p>
          <a:p>
            <a:pPr lvl="5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	&gt;5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đến</a:t>
            </a:r>
            <a:r>
              <a:rPr lang="en-US" altLang="zh-CN" sz="1200" dirty="0" smtClean="0">
                <a:solidFill>
                  <a:schemeClr val="bg1"/>
                </a:solidFill>
              </a:rPr>
              <a:t> Boss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6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solidFill>
                  <a:schemeClr val="bg1"/>
                </a:solidFill>
              </a:rPr>
              <a:t>PO approval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24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2100790"/>
            <a:ext cx="8725144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No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Application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Completion Date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price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PO amount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PO No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yêu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cầu</a:t>
            </a:r>
            <a:r>
              <a:rPr lang="en-US" altLang="zh-CN" sz="1200" dirty="0" smtClean="0">
                <a:solidFill>
                  <a:schemeClr val="bg1"/>
                </a:solidFill>
              </a:rPr>
              <a:t> upload file PDF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Tính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toán</a:t>
            </a:r>
            <a:r>
              <a:rPr lang="en-US" altLang="zh-CN" sz="1200" dirty="0">
                <a:solidFill>
                  <a:schemeClr val="bg1"/>
                </a:solidFill>
              </a:rPr>
              <a:t> Duration = Completion date - application </a:t>
            </a:r>
            <a:r>
              <a:rPr lang="en-US" altLang="zh-CN" sz="1200" dirty="0" smtClean="0">
                <a:solidFill>
                  <a:schemeClr val="bg1"/>
                </a:solidFill>
              </a:rPr>
              <a:t>date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nếu</a:t>
            </a:r>
            <a:r>
              <a:rPr lang="en-US" altLang="zh-CN" sz="1200" dirty="0" smtClean="0">
                <a:solidFill>
                  <a:schemeClr val="bg1"/>
                </a:solidFill>
              </a:rPr>
              <a:t> duration &gt;3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đến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toolroom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và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toolroom</a:t>
            </a:r>
            <a:r>
              <a:rPr lang="en-US" altLang="zh-CN" sz="1200" dirty="0" smtClean="0">
                <a:solidFill>
                  <a:schemeClr val="bg1"/>
                </a:solidFill>
              </a:rPr>
              <a:t> leader</a:t>
            </a:r>
          </a:p>
          <a:p>
            <a:pPr lvl="5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	&gt;5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cảnh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đến</a:t>
            </a:r>
            <a:r>
              <a:rPr lang="en-US" altLang="zh-CN" sz="1200" dirty="0" smtClean="0">
                <a:solidFill>
                  <a:schemeClr val="bg1"/>
                </a:solidFill>
              </a:rPr>
              <a:t> Boss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8" y="522515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năng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theo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đoạn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49" y="1036320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chemeClr val="bg1"/>
                </a:solidFill>
              </a:rPr>
              <a:t>Delivery and Customs Clearance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0010" y="1519347"/>
            <a:ext cx="224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Bộ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phận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phụ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trách</a:t>
            </a:r>
            <a:r>
              <a:rPr lang="en-US" sz="12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en-US" sz="1200" dirty="0" err="1" smtClean="0">
                <a:solidFill>
                  <a:schemeClr val="bg1"/>
                </a:solidFill>
                <a:latin typeface="+mn-ea"/>
              </a:rPr>
              <a:t>Toolroom</a:t>
            </a:r>
            <a:endParaRPr 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010" y="2031121"/>
            <a:ext cx="8725144" cy="449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>
                <a:solidFill>
                  <a:schemeClr val="bg1"/>
                </a:solidFill>
              </a:rPr>
              <a:t>Các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trường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nhập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liệu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Supplier.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Commit ETD.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Actual ETD.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Contact number.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Send document to customs date.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Customs review date.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Custom declaration.</a:t>
            </a:r>
          </a:p>
          <a:p>
            <a:pPr marL="2000250" lvl="4" indent="-171450">
              <a:lnSpc>
                <a:spcPct val="150000"/>
              </a:lnSpc>
              <a:buFontTx/>
              <a:buChar char="+"/>
            </a:pPr>
            <a:r>
              <a:rPr lang="en-US" sz="1200" dirty="0" smtClean="0">
                <a:solidFill>
                  <a:schemeClr val="bg1"/>
                </a:solidFill>
              </a:rPr>
              <a:t>ETA.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Chức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năng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chính</a:t>
            </a:r>
            <a:r>
              <a:rPr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smtClean="0">
                <a:solidFill>
                  <a:schemeClr val="bg1"/>
                </a:solidFill>
              </a:rPr>
              <a:t>Validate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nhập</a:t>
            </a:r>
            <a:r>
              <a:rPr lang="en-US" altLang="zh-CN" sz="1200" dirty="0" smtClean="0">
                <a:solidFill>
                  <a:schemeClr val="bg1"/>
                </a:solidFill>
              </a:rPr>
              <a:t> 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200" dirty="0">
                <a:solidFill>
                  <a:schemeClr val="bg1"/>
                </a:solidFill>
              </a:rPr>
              <a:t>Custom </a:t>
            </a:r>
            <a:r>
              <a:rPr lang="en-US" sz="1200" dirty="0" smtClean="0">
                <a:solidFill>
                  <a:schemeClr val="bg1"/>
                </a:solidFill>
              </a:rPr>
              <a:t>declaration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yêu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cầu</a:t>
            </a:r>
            <a:r>
              <a:rPr lang="en-US" altLang="zh-CN" sz="1200" dirty="0" smtClean="0">
                <a:solidFill>
                  <a:schemeClr val="bg1"/>
                </a:solidFill>
              </a:rPr>
              <a:t> upload file PDF.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Tính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toán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Date of </a:t>
            </a:r>
            <a:r>
              <a:rPr lang="en-US" sz="1200" dirty="0" smtClean="0">
                <a:solidFill>
                  <a:schemeClr val="bg1"/>
                </a:solidFill>
              </a:rPr>
              <a:t>difference 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= </a:t>
            </a:r>
            <a:r>
              <a:rPr lang="en-US" sz="1200" dirty="0">
                <a:solidFill>
                  <a:schemeClr val="bg1"/>
                </a:solidFill>
              </a:rPr>
              <a:t>Actual </a:t>
            </a:r>
            <a:r>
              <a:rPr lang="en-US" sz="1200" dirty="0" smtClean="0">
                <a:solidFill>
                  <a:schemeClr val="bg1"/>
                </a:solidFill>
              </a:rPr>
              <a:t>ETD </a:t>
            </a:r>
            <a:r>
              <a:rPr lang="en-US" altLang="zh-CN" sz="1200" dirty="0" smtClean="0">
                <a:solidFill>
                  <a:schemeClr val="bg1"/>
                </a:solidFill>
              </a:rPr>
              <a:t>- </a:t>
            </a:r>
            <a:r>
              <a:rPr lang="en-US" sz="1200" dirty="0">
                <a:solidFill>
                  <a:schemeClr val="bg1"/>
                </a:solidFill>
              </a:rPr>
              <a:t>Commit </a:t>
            </a:r>
            <a:r>
              <a:rPr lang="en-US" sz="1200" dirty="0" smtClean="0">
                <a:solidFill>
                  <a:schemeClr val="bg1"/>
                </a:solidFill>
              </a:rPr>
              <a:t>ETD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Gửi</a:t>
            </a:r>
            <a:r>
              <a:rPr lang="en-US" altLang="zh-CN" sz="1200" dirty="0" smtClean="0">
                <a:solidFill>
                  <a:schemeClr val="bg1"/>
                </a:solidFill>
              </a:rPr>
              <a:t> mail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thông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2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trước</a:t>
            </a:r>
            <a:r>
              <a:rPr lang="en-US" altLang="zh-CN" sz="1200" dirty="0" smtClean="0">
                <a:solidFill>
                  <a:schemeClr val="bg1"/>
                </a:solidFill>
              </a:rPr>
              <a:t> commit date.</a:t>
            </a: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Nếu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quá</a:t>
            </a:r>
            <a:r>
              <a:rPr lang="en-US" altLang="zh-CN" sz="1200" dirty="0" smtClean="0">
                <a:solidFill>
                  <a:schemeClr val="bg1"/>
                </a:solidFill>
              </a:rPr>
              <a:t> commit date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gửi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thông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báo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mỗi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ngày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r>
              <a:rPr lang="zh-CN" altLang="en-US" sz="1200" dirty="0">
                <a:solidFill>
                  <a:schemeClr val="bg1"/>
                </a:solidFill>
              </a:rPr>
              <a:t/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70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wYTcyMWZjMWI3NDZiYzEyNTk1MjVjNjNjMGYwOG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 sz="1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ccf059-af5d-4b92-932d-3690a1231c55}" enabled="1" method="Standard" siteId="{cb3d8dcd-2ed2-4bad-89a5-e0a7195fb64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25578</TotalTime>
  <Words>818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微软雅黑</vt:lpstr>
      <vt:lpstr>黑体</vt:lpstr>
      <vt:lpstr>宋体</vt:lpstr>
      <vt:lpstr>思源黑体 CN Heavy</vt:lpstr>
      <vt:lpstr>思源黑体 CN Normal</vt:lpstr>
      <vt:lpstr>Arial</vt:lpstr>
      <vt:lpstr>Calibri</vt:lpstr>
      <vt:lpstr>Office 主题​​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阮清平</dc:title>
  <dc:creator>ZMY</dc:creator>
  <cp:lastModifiedBy>V1096739</cp:lastModifiedBy>
  <cp:revision>681</cp:revision>
  <dcterms:created xsi:type="dcterms:W3CDTF">2022-05-19T09:53:00Z</dcterms:created>
  <dcterms:modified xsi:type="dcterms:W3CDTF">2025-08-01T11:50:58Z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7B54E248D5E74C45B50FC95368D550F8_12</vt:lpwstr>
  </property>
  <property fmtid="{D5CDD505-2E9C-101B-9397-08002B2CF9AE}" pid="3" name="KSOProductBuildVer">
    <vt:lpwstr>2052-12.1.0.16120</vt:lpwstr>
  </property>
</Properties>
</file>