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8" r:id="rId5"/>
    <p:sldId id="259" r:id="rId6"/>
    <p:sldId id="260" r:id="rId7"/>
    <p:sldId id="261" r:id="rId8"/>
    <p:sldId id="257" r:id="rId9"/>
    <p:sldId id="262" r:id="rId10"/>
    <p:sldId id="263" r:id="rId11"/>
  </p:sldIdLst>
  <p:sldSz cx="9144000" cy="6858000" type="screen4x3"/>
  <p:notesSz cx="7102475" cy="1023461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AE59-9C34-44D4-925A-CC8C23F7E11F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959D-7965-45FB-9408-6628AF2FB4A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AE59-9C34-44D4-925A-CC8C23F7E11F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959D-7965-45FB-9408-6628AF2FB4A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AE59-9C34-44D4-925A-CC8C23F7E11F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959D-7965-45FB-9408-6628AF2FB4A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AE59-9C34-44D4-925A-CC8C23F7E11F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959D-7965-45FB-9408-6628AF2FB4A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AE59-9C34-44D4-925A-CC8C23F7E11F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959D-7965-45FB-9408-6628AF2FB4A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AE59-9C34-44D4-925A-CC8C23F7E11F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959D-7965-45FB-9408-6628AF2FB4A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AE59-9C34-44D4-925A-CC8C23F7E11F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959D-7965-45FB-9408-6628AF2FB4A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AE59-9C34-44D4-925A-CC8C23F7E11F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959D-7965-45FB-9408-6628AF2FB4A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AE59-9C34-44D4-925A-CC8C23F7E11F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959D-7965-45FB-9408-6628AF2FB4A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AE59-9C34-44D4-925A-CC8C23F7E11F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959D-7965-45FB-9408-6628AF2FB4A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AE59-9C34-44D4-925A-CC8C23F7E11F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959D-7965-45FB-9408-6628AF2FB4A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AE59-9C34-44D4-925A-CC8C23F7E11F}" type="datetimeFigureOut">
              <a:rPr lang="th-TH" smtClean="0"/>
              <a:t>25/08/62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3959D-7965-45FB-9408-6628AF2FB4A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lamloei2-A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0648"/>
            <a:ext cx="7560840" cy="5544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949280"/>
            <a:ext cx="769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https://www.facebook.com/lamloeicom</a:t>
            </a:r>
            <a:endParaRPr lang="th-TH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lamloei2-A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0648"/>
            <a:ext cx="7560840" cy="5544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949280"/>
            <a:ext cx="769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https://www.facebook.com/lamloeicom</a:t>
            </a:r>
            <a:endParaRPr lang="th-TH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/>
          </a:bodyPr>
          <a:lstStyle/>
          <a:p>
            <a:r>
              <a:rPr lang="th-TH" sz="4000" dirty="0" err="1" smtClean="0">
                <a:latin typeface="CordiaUPC" pitchFamily="34" charset="-34"/>
                <a:cs typeface="CordiaUPC" pitchFamily="34" charset="-34"/>
              </a:rPr>
              <a:t>แล่ม</a:t>
            </a:r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เลย</a:t>
            </a:r>
            <a:br>
              <a:rPr lang="th-TH" sz="4000" dirty="0" smtClean="0">
                <a:latin typeface="CordiaUPC" pitchFamily="34" charset="-34"/>
                <a:cs typeface="CordiaUPC" pitchFamily="34" charset="-34"/>
              </a:rPr>
            </a:br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ปฏิวัติอุตสาหกรรม 5.0 กลจักรประดิษฐ์</a:t>
            </a:r>
            <a:endParaRPr lang="th-TH" sz="4000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5" name="ตัวยึดเนื้อหา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นิยาม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แล่ม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เลย  การปฏิวัติอุตสาหกรรมครั้งที่ 5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1.0 กลจักรไอน้ำ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2.0 กลจักรไฟฟ้า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3.0 กลจักรกึ่งตัวนำ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*4.0 กลจักรเครือข่าย – โนดทุกโนดเชื่อมโยง และส่งข้อมูลถึงกัน</a:t>
            </a:r>
          </a:p>
          <a:p>
            <a:pPr marL="514350" indent="-51435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*5.0 กลจักรประดิษฐ์ - เลียนแบบและสร้างมนุษย์</a:t>
            </a:r>
          </a:p>
          <a:p>
            <a:pPr marL="514350" indent="-514350">
              <a:buNone/>
            </a:pPr>
            <a:endParaRPr lang="th-TH" dirty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เอกสารประกอบนี้อ้างอิงตามนิยาม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แล่ม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เลย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i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068960"/>
            <a:ext cx="1800200" cy="3200356"/>
          </a:xfrm>
          <a:prstGeom prst="rect">
            <a:avLst/>
          </a:prstGeom>
        </p:spPr>
      </p:pic>
      <p:pic>
        <p:nvPicPr>
          <p:cNvPr id="5" name="รูปภาพ 4" descr="65455921_397157194229118_7094205810191892480_n.png"/>
          <p:cNvPicPr>
            <a:picLocks noChangeAspect="1"/>
          </p:cNvPicPr>
          <p:nvPr/>
        </p:nvPicPr>
        <p:blipFill>
          <a:blip r:embed="rId3" cstate="print"/>
          <a:srcRect l="18920" t="6601" r="39080" b="55600"/>
          <a:stretch>
            <a:fillRect/>
          </a:stretch>
        </p:blipFill>
        <p:spPr>
          <a:xfrm rot="16200000" flipV="1">
            <a:off x="2941153" y="3907719"/>
            <a:ext cx="3333703" cy="1800200"/>
          </a:xfrm>
          <a:prstGeom prst="rect">
            <a:avLst/>
          </a:prstGeom>
        </p:spPr>
      </p:pic>
      <p:pic>
        <p:nvPicPr>
          <p:cNvPr id="6" name="รูปภาพ 5" descr="65377017_339219526973729_4922833425242521600_n.jpg"/>
          <p:cNvPicPr>
            <a:picLocks noChangeAspect="1"/>
          </p:cNvPicPr>
          <p:nvPr/>
        </p:nvPicPr>
        <p:blipFill>
          <a:blip r:embed="rId4" cstate="print"/>
          <a:srcRect l="5113" t="18500" r="5113" b="38450"/>
          <a:stretch>
            <a:fillRect/>
          </a:stretch>
        </p:blipFill>
        <p:spPr>
          <a:xfrm rot="16200000">
            <a:off x="6149861" y="4227405"/>
            <a:ext cx="3168352" cy="1139495"/>
          </a:xfrm>
          <a:prstGeom prst="rect">
            <a:avLst/>
          </a:prstGeom>
        </p:spPr>
      </p:pic>
      <p:sp>
        <p:nvSpPr>
          <p:cNvPr id="7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เครื่องมือหลัก</a:t>
            </a:r>
            <a:endParaRPr lang="th-TH" sz="4000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3707904" y="1340768"/>
            <a:ext cx="259228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>IoT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/>
            </a:r>
            <a:b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</a:br>
            <a:endParaRPr kumimoji="0" lang="th-TH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sp>
        <p:nvSpPr>
          <p:cNvPr id="10" name="ชื่อเรื่อง 1"/>
          <p:cNvSpPr txBox="1">
            <a:spLocks/>
          </p:cNvSpPr>
          <p:nvPr/>
        </p:nvSpPr>
        <p:spPr>
          <a:xfrm>
            <a:off x="6551712" y="1412776"/>
            <a:ext cx="219675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>NRF</a:t>
            </a:r>
            <a:b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</a:br>
            <a:endParaRPr kumimoji="0" lang="th-TH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sp>
        <p:nvSpPr>
          <p:cNvPr id="11" name="ชื่อเรื่อง 1"/>
          <p:cNvSpPr txBox="1">
            <a:spLocks/>
          </p:cNvSpPr>
          <p:nvPr/>
        </p:nvSpPr>
        <p:spPr>
          <a:xfrm>
            <a:off x="539552" y="1340768"/>
            <a:ext cx="259228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>AIoT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/>
            </a:r>
            <a:b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</a:br>
            <a:endParaRPr kumimoji="0" lang="th-TH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sp>
        <p:nvSpPr>
          <p:cNvPr id="12" name="ชื่อเรื่อง 1"/>
          <p:cNvSpPr txBox="1">
            <a:spLocks/>
          </p:cNvSpPr>
          <p:nvPr/>
        </p:nvSpPr>
        <p:spPr>
          <a:xfrm>
            <a:off x="467544" y="1916832"/>
            <a:ext cx="3456384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4000" dirty="0" smtClean="0">
                <a:latin typeface="CordiaUPC" pitchFamily="34" charset="-34"/>
                <a:ea typeface="+mj-ea"/>
                <a:cs typeface="CordiaUPC" pitchFamily="34" charset="-34"/>
              </a:rPr>
              <a:t>กล้อง</a:t>
            </a:r>
            <a:r>
              <a:rPr lang="en-US" sz="4000" dirty="0" smtClean="0">
                <a:latin typeface="CordiaUPC" pitchFamily="34" charset="-34"/>
                <a:ea typeface="+mj-ea"/>
                <a:cs typeface="CordiaUPC" pitchFamily="34" charset="-34"/>
              </a:rPr>
              <a:t>, </a:t>
            </a:r>
            <a:r>
              <a:rPr lang="th-TH" sz="4000" dirty="0" smtClean="0">
                <a:latin typeface="CordiaUPC" pitchFamily="34" charset="-34"/>
                <a:ea typeface="+mj-ea"/>
                <a:cs typeface="CordiaUPC" pitchFamily="34" charset="-34"/>
              </a:rPr>
              <a:t>จอ</a:t>
            </a:r>
            <a:r>
              <a:rPr lang="th-TH" sz="4000" dirty="0">
                <a:latin typeface="CordiaUPC" pitchFamily="34" charset="-34"/>
                <a:ea typeface="+mj-ea"/>
                <a:cs typeface="CordiaUPC" pitchFamily="34" charset="-34"/>
              </a:rPr>
              <a:t> </a:t>
            </a:r>
            <a:r>
              <a:rPr lang="th-TH" sz="4000" dirty="0" smtClean="0">
                <a:latin typeface="CordiaUPC" pitchFamily="34" charset="-34"/>
                <a:ea typeface="+mj-ea"/>
                <a:cs typeface="CordiaUPC" pitchFamily="34" charset="-34"/>
              </a:rPr>
              <a:t>– จักษุประดิษฐ์</a:t>
            </a:r>
            <a:br>
              <a:rPr lang="th-TH" sz="4000" dirty="0" smtClean="0">
                <a:latin typeface="CordiaUPC" pitchFamily="34" charset="-34"/>
                <a:ea typeface="+mj-ea"/>
                <a:cs typeface="CordiaUPC" pitchFamily="34" charset="-34"/>
              </a:rPr>
            </a:br>
            <a:r>
              <a:rPr lang="th-TH" sz="4000" dirty="0" smtClean="0">
                <a:latin typeface="CordiaUPC" pitchFamily="34" charset="-34"/>
                <a:ea typeface="+mj-ea"/>
                <a:cs typeface="CordiaUPC" pitchFamily="34" charset="-34"/>
              </a:rPr>
              <a:t>ไมโครโฟน</a:t>
            </a:r>
            <a:r>
              <a:rPr lang="en-US" sz="4000" dirty="0" smtClean="0">
                <a:latin typeface="CordiaUPC" pitchFamily="34" charset="-34"/>
                <a:ea typeface="+mj-ea"/>
                <a:cs typeface="CordiaUPC" pitchFamily="34" charset="-34"/>
              </a:rPr>
              <a:t>,</a:t>
            </a:r>
            <a:r>
              <a:rPr lang="th-TH" sz="4000" dirty="0" smtClean="0">
                <a:latin typeface="CordiaUPC" pitchFamily="34" charset="-34"/>
                <a:ea typeface="+mj-ea"/>
                <a:cs typeface="CordiaUPC" pitchFamily="34" charset="-34"/>
              </a:rPr>
              <a:t>ลำโพง - โสตประดิษฐ์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/>
            </a:r>
            <a:b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</a:br>
            <a:endParaRPr kumimoji="0" lang="th-TH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sp>
        <p:nvSpPr>
          <p:cNvPr id="13" name="ชื่อเรื่อง 1"/>
          <p:cNvSpPr txBox="1">
            <a:spLocks/>
          </p:cNvSpPr>
          <p:nvPr/>
        </p:nvSpPr>
        <p:spPr>
          <a:xfrm>
            <a:off x="4247456" y="1916832"/>
            <a:ext cx="219675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 smtClean="0">
                <a:latin typeface="CordiaUPC" pitchFamily="34" charset="-34"/>
                <a:ea typeface="+mj-ea"/>
                <a:cs typeface="CordiaUPC" pitchFamily="34" charset="-34"/>
              </a:rPr>
              <a:t>WiFi</a:t>
            </a:r>
            <a:r>
              <a:rPr lang="en-US" sz="4000" dirty="0">
                <a:latin typeface="CordiaUPC" pitchFamily="34" charset="-34"/>
                <a:ea typeface="+mj-ea"/>
                <a:cs typeface="CordiaUPC" pitchFamily="34" charset="-34"/>
              </a:rPr>
              <a:t> </a:t>
            </a:r>
            <a:r>
              <a:rPr lang="en-US" sz="4000" dirty="0" smtClean="0">
                <a:latin typeface="CordiaUPC" pitchFamily="34" charset="-34"/>
                <a:ea typeface="+mj-ea"/>
                <a:cs typeface="CordiaUPC" pitchFamily="34" charset="-34"/>
              </a:rPr>
              <a:t>&amp; BLE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/>
            </a:r>
            <a:b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</a:br>
            <a:endParaRPr kumimoji="0" lang="th-TH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  <p:sp>
        <p:nvSpPr>
          <p:cNvPr id="14" name="ชื่อเรื่อง 1"/>
          <p:cNvSpPr txBox="1">
            <a:spLocks/>
          </p:cNvSpPr>
          <p:nvPr/>
        </p:nvSpPr>
        <p:spPr>
          <a:xfrm>
            <a:off x="6804248" y="1916832"/>
            <a:ext cx="18002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CordiaUPC" pitchFamily="34" charset="-34"/>
                <a:ea typeface="+mj-ea"/>
                <a:cs typeface="CordiaUPC" pitchFamily="34" charset="-34"/>
              </a:rPr>
              <a:t>Low Energy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  <a:t/>
            </a:r>
            <a:b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diaUPC" pitchFamily="34" charset="-34"/>
                <a:ea typeface="+mj-ea"/>
                <a:cs typeface="CordiaUPC" pitchFamily="34" charset="-34"/>
              </a:rPr>
            </a:br>
            <a:endParaRPr kumimoji="0" lang="th-TH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diaUPC" pitchFamily="34" charset="-34"/>
              <a:ea typeface="+mj-ea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68945171_517878665634166_5012170072144216064_n.jpg"/>
          <p:cNvPicPr>
            <a:picLocks noChangeAspect="1"/>
          </p:cNvPicPr>
          <p:nvPr/>
        </p:nvPicPr>
        <p:blipFill>
          <a:blip r:embed="rId2" cstate="print"/>
          <a:srcRect l="15350" t="33200" r="17713"/>
          <a:stretch>
            <a:fillRect/>
          </a:stretch>
        </p:blipFill>
        <p:spPr>
          <a:xfrm>
            <a:off x="611560" y="1916832"/>
            <a:ext cx="3463463" cy="1944216"/>
          </a:xfrm>
          <a:prstGeom prst="rect">
            <a:avLst/>
          </a:prstGeom>
        </p:spPr>
      </p:pic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h-TH" sz="4000" dirty="0" err="1" smtClean="0">
                <a:latin typeface="CordiaUPC" pitchFamily="34" charset="-34"/>
                <a:cs typeface="CordiaUPC" pitchFamily="34" charset="-34"/>
              </a:rPr>
              <a:t>คอร์</a:t>
            </a:r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สอบรม </a:t>
            </a:r>
            <a:r>
              <a:rPr lang="en-US" sz="4000" dirty="0" err="1" smtClean="0">
                <a:latin typeface="CordiaUPC" pitchFamily="34" charset="-34"/>
                <a:cs typeface="CordiaUPC" pitchFamily="34" charset="-34"/>
              </a:rPr>
              <a:t>IoT</a:t>
            </a: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, </a:t>
            </a:r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ออกแบบบอร์ดคอนโทรลเลอร์</a:t>
            </a: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, </a:t>
            </a:r>
            <a:r>
              <a:rPr lang="en-US" sz="4000" dirty="0" err="1" smtClean="0">
                <a:latin typeface="CordiaUPC" pitchFamily="34" charset="-34"/>
                <a:cs typeface="CordiaUPC" pitchFamily="34" charset="-34"/>
              </a:rPr>
              <a:t>AIoT</a:t>
            </a: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 </a:t>
            </a:r>
            <a:endParaRPr lang="th-TH" sz="40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9" name="รูปภาพ 8" descr="69291153_1150880558439889_6290018976957202432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492896"/>
            <a:ext cx="3584398" cy="2016224"/>
          </a:xfrm>
          <a:prstGeom prst="rect">
            <a:avLst/>
          </a:prstGeom>
        </p:spPr>
      </p:pic>
      <p:pic>
        <p:nvPicPr>
          <p:cNvPr id="10" name="รูปภาพ 9" descr="69242301_2372065122886035_158633835393712128_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4005064"/>
            <a:ext cx="4499992" cy="25312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ชุดทดลองการเรียนรู้ บอร์ดคอนโทรลเลอร์</a:t>
            </a:r>
            <a:r>
              <a:rPr lang="en-US" sz="4000" dirty="0" smtClean="0">
                <a:latin typeface="CordiaUPC" pitchFamily="34" charset="-34"/>
                <a:cs typeface="CordiaUPC" pitchFamily="34" charset="-34"/>
              </a:rPr>
              <a:t> Learning Kit </a:t>
            </a:r>
            <a:endParaRPr lang="th-TH" sz="40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2018-03-15_010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700808"/>
            <a:ext cx="6480720" cy="49801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2019-07-06_1338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2348880"/>
            <a:ext cx="3240360" cy="2162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7664" y="1988840"/>
            <a:ext cx="11432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Gerber</a:t>
            </a:r>
            <a:endParaRPr lang="th-TH" sz="3600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3358733"/>
            <a:ext cx="8066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CordiaUPC" pitchFamily="34" charset="-34"/>
                <a:cs typeface="CordiaUPC" pitchFamily="34" charset="-34"/>
              </a:rPr>
              <a:t>Bom</a:t>
            </a:r>
            <a:endParaRPr lang="th-TH" sz="3600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582869"/>
            <a:ext cx="17956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CordiaUPC" pitchFamily="34" charset="-34"/>
                <a:cs typeface="CordiaUPC" pitchFamily="34" charset="-34"/>
              </a:rPr>
              <a:t>Centroid</a:t>
            </a:r>
            <a:r>
              <a:rPr lang="en-US" sz="3600" dirty="0" smtClean="0">
                <a:latin typeface="CordiaUPC" pitchFamily="34" charset="-34"/>
                <a:cs typeface="CordiaUPC" pitchFamily="34" charset="-34"/>
              </a:rPr>
              <a:t> XY</a:t>
            </a:r>
            <a:endParaRPr lang="th-TH" sz="3600" dirty="0">
              <a:latin typeface="CordiaUPC" pitchFamily="34" charset="-34"/>
              <a:cs typeface="CordiaUPC" pitchFamily="34" charset="-34"/>
            </a:endParaRPr>
          </a:p>
        </p:txBody>
      </p:sp>
      <p:cxnSp>
        <p:nvCxnSpPr>
          <p:cNvPr id="9" name="ลูกศรเชื่อมต่อแบบตรง 8"/>
          <p:cNvCxnSpPr/>
          <p:nvPr/>
        </p:nvCxnSpPr>
        <p:spPr>
          <a:xfrm>
            <a:off x="2915816" y="2348880"/>
            <a:ext cx="13681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/>
          <p:cNvCxnSpPr/>
          <p:nvPr/>
        </p:nvCxnSpPr>
        <p:spPr>
          <a:xfrm flipV="1">
            <a:off x="2483768" y="3429000"/>
            <a:ext cx="16561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/>
          <p:nvPr/>
        </p:nvCxnSpPr>
        <p:spPr>
          <a:xfrm flipV="1">
            <a:off x="3491880" y="4149080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1880" y="4869160"/>
            <a:ext cx="4549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Gravitech</a:t>
            </a:r>
            <a:r>
              <a:rPr lang="en-US" dirty="0" smtClean="0"/>
              <a:t>, KX, </a:t>
            </a:r>
            <a:r>
              <a:rPr lang="en-US" dirty="0" err="1" smtClean="0"/>
              <a:t>Seeed</a:t>
            </a:r>
            <a:r>
              <a:rPr lang="en-US" dirty="0" smtClean="0"/>
              <a:t>, </a:t>
            </a:r>
            <a:r>
              <a:rPr lang="en-US" dirty="0" err="1" smtClean="0"/>
              <a:t>PCBWay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484784"/>
            <a:ext cx="6906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jlcpcb</a:t>
            </a:r>
            <a:r>
              <a:rPr lang="en-US" dirty="0" smtClean="0"/>
              <a:t>, </a:t>
            </a:r>
            <a:r>
              <a:rPr lang="en-US" dirty="0" err="1" smtClean="0"/>
              <a:t>seeed</a:t>
            </a:r>
            <a:r>
              <a:rPr lang="en-US" dirty="0" smtClean="0"/>
              <a:t>, </a:t>
            </a:r>
            <a:r>
              <a:rPr lang="en-US" dirty="0" err="1" smtClean="0"/>
              <a:t>pcbway</a:t>
            </a:r>
            <a:r>
              <a:rPr lang="en-US" dirty="0" smtClean="0"/>
              <a:t>, </a:t>
            </a:r>
            <a:r>
              <a:rPr lang="en-US" dirty="0" err="1" smtClean="0"/>
              <a:t>allpcb</a:t>
            </a:r>
            <a:r>
              <a:rPr lang="en-US" dirty="0" smtClean="0"/>
              <a:t>, </a:t>
            </a:r>
            <a:r>
              <a:rPr lang="en-US" dirty="0" err="1" smtClean="0"/>
              <a:t>oshpark</a:t>
            </a:r>
            <a:r>
              <a:rPr lang="en-US" dirty="0" smtClean="0"/>
              <a:t>, pcbs.io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2924944"/>
            <a:ext cx="4109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lcsc</a:t>
            </a:r>
            <a:r>
              <a:rPr lang="en-US" dirty="0" smtClean="0"/>
              <a:t>, mouser, </a:t>
            </a:r>
            <a:r>
              <a:rPr lang="en-US" dirty="0" err="1" smtClean="0"/>
              <a:t>digikey</a:t>
            </a:r>
            <a:r>
              <a:rPr lang="en-US" dirty="0" smtClean="0"/>
              <a:t>,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endParaRPr lang="th-TH" dirty="0"/>
          </a:p>
        </p:txBody>
      </p:sp>
      <p:sp>
        <p:nvSpPr>
          <p:cNvPr id="17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งานเอกสารประกอบบอร์ด</a:t>
            </a:r>
            <a:endParaRPr lang="th-TH" sz="40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18" name="รูปภาพ 17" descr="bo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5517232"/>
            <a:ext cx="3336252" cy="1001371"/>
          </a:xfrm>
          <a:prstGeom prst="rect">
            <a:avLst/>
          </a:prstGeom>
        </p:spPr>
      </p:pic>
      <p:pic>
        <p:nvPicPr>
          <p:cNvPr id="19" name="รูปภาพ 18" descr="2019-08-25_23425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1584" y="5373216"/>
            <a:ext cx="2248288" cy="14127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9-08-25_23445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916832"/>
            <a:ext cx="7416824" cy="4263003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วางระบบงานเซนเซอร์ </a:t>
            </a:r>
            <a:r>
              <a:rPr lang="en-US" sz="4000" dirty="0" err="1" smtClean="0">
                <a:latin typeface="CordiaUPC" pitchFamily="34" charset="-34"/>
                <a:cs typeface="CordiaUPC" pitchFamily="34" charset="-34"/>
              </a:rPr>
              <a:t>IoT</a:t>
            </a:r>
            <a:endParaRPr lang="th-TH" sz="4000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48422877_132218634330067_4609709504542539776_n.jpg"/>
          <p:cNvPicPr>
            <a:picLocks noChangeAspect="1"/>
          </p:cNvPicPr>
          <p:nvPr/>
        </p:nvPicPr>
        <p:blipFill>
          <a:blip r:embed="rId2" cstate="print"/>
          <a:srcRect t="9051" r="20134"/>
          <a:stretch>
            <a:fillRect/>
          </a:stretch>
        </p:blipFill>
        <p:spPr>
          <a:xfrm>
            <a:off x="386963" y="1628800"/>
            <a:ext cx="2240821" cy="4536504"/>
          </a:xfrm>
          <a:prstGeom prst="rect">
            <a:avLst/>
          </a:prstGeom>
        </p:spPr>
      </p:pic>
      <p:pic>
        <p:nvPicPr>
          <p:cNvPr id="5" name="รูปภาพ 4" descr="67506415_467003090546979_4607782885292769280_n.jpg"/>
          <p:cNvPicPr>
            <a:picLocks noChangeAspect="1"/>
          </p:cNvPicPr>
          <p:nvPr/>
        </p:nvPicPr>
        <p:blipFill>
          <a:blip r:embed="rId3" cstate="print"/>
          <a:srcRect t="8400" r="14135"/>
          <a:stretch>
            <a:fillRect/>
          </a:stretch>
        </p:blipFill>
        <p:spPr>
          <a:xfrm>
            <a:off x="2771800" y="1556792"/>
            <a:ext cx="2448272" cy="4643170"/>
          </a:xfrm>
          <a:prstGeom prst="rect">
            <a:avLst/>
          </a:prstGeom>
        </p:spPr>
      </p:pic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ระบบบันทึกแจ้งเตือนอุณหภูมิความชื้นตู้ยา</a:t>
            </a:r>
            <a:endParaRPr lang="th-TH" sz="40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" name="รูปภาพ 6" descr="2019-08-25_23174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8104" y="1196753"/>
            <a:ext cx="2880320" cy="3081390"/>
          </a:xfrm>
          <a:prstGeom prst="rect">
            <a:avLst/>
          </a:prstGeom>
        </p:spPr>
      </p:pic>
      <p:pic>
        <p:nvPicPr>
          <p:cNvPr id="8" name="รูปภาพ 7" descr="68905993_2424186621204313_2191469391625846784_n.jpg"/>
          <p:cNvPicPr>
            <a:picLocks noChangeAspect="1"/>
          </p:cNvPicPr>
          <p:nvPr/>
        </p:nvPicPr>
        <p:blipFill>
          <a:blip r:embed="rId5" cstate="print"/>
          <a:srcRect t="5901" r="1467" b="9051"/>
          <a:stretch>
            <a:fillRect/>
          </a:stretch>
        </p:blipFill>
        <p:spPr>
          <a:xfrm>
            <a:off x="5796136" y="4005064"/>
            <a:ext cx="1754114" cy="2691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h-TH" sz="4000" dirty="0" err="1" smtClean="0">
                <a:latin typeface="CordiaUPC" pitchFamily="34" charset="-34"/>
                <a:cs typeface="CordiaUPC" pitchFamily="34" charset="-34"/>
              </a:rPr>
              <a:t>แล่ม</a:t>
            </a:r>
            <a:r>
              <a:rPr lang="th-TH" sz="4000" dirty="0" smtClean="0">
                <a:latin typeface="CordiaUPC" pitchFamily="34" charset="-34"/>
                <a:cs typeface="CordiaUPC" pitchFamily="34" charset="-34"/>
              </a:rPr>
              <a:t>เลย 2020</a:t>
            </a:r>
            <a:endParaRPr lang="th-TH" sz="4000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5" name="ตัวยึดเนื้อหา 2"/>
          <p:cNvSpPr>
            <a:spLocks noGrp="1"/>
          </p:cNvSpPr>
          <p:nvPr>
            <p:ph idx="1"/>
          </p:nvPr>
        </p:nvSpPr>
        <p:spPr>
          <a:xfrm>
            <a:off x="179512" y="1340768"/>
            <a:ext cx="8964488" cy="504056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กำหนดข้อตกลง นิยาม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แล่ม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เลย เกี่ยวกับ อุตสาหกรรม 5.0</a:t>
            </a:r>
          </a:p>
          <a:p>
            <a:pPr marL="514350" indent="-514350">
              <a:buAutoNum type="arabicPeriod"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ร่างข้อกำหนดใบอนุญาต มาตรฐาน อุตสาหกรรม 5.0</a:t>
            </a:r>
          </a:p>
          <a:p>
            <a:pPr marL="514350" indent="-514350">
              <a:buAutoNum type="arabicPeriod"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บันทึกข้อตกลงความเข้าใจ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MOU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เพื่อร่วมมือกับสถาบันอื่น</a:t>
            </a:r>
          </a:p>
          <a:p>
            <a:pPr marL="514350" indent="-514350">
              <a:buAutoNum type="arabicPeriod"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เปิด</a:t>
            </a:r>
            <a:r>
              <a:rPr lang="th-TH" dirty="0" err="1" smtClean="0">
                <a:latin typeface="CordiaUPC" pitchFamily="34" charset="-34"/>
                <a:cs typeface="CordiaUPC" pitchFamily="34" charset="-34"/>
              </a:rPr>
              <a:t>คอร์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สอบรม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AIoT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,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IoT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, Design Board Hardware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AutoNum type="arabicPeriod"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ระบบบันทึกแจ้งเตือนอุณหภูมิความชื้นตู้ยา - ขยายผล</a:t>
            </a:r>
          </a:p>
          <a:p>
            <a:pPr marL="514350" indent="-514350">
              <a:buAutoNum type="arabicPeriod"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ระบบการคงคลังยาและเวชภัณฑ์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RFID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AutoNum type="arabicPeriod"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ระบบบันทึกแจ้งเตือนขนส่ง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Logistic GPS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ภายนอกอาคาร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AutoNum type="arabicPeriod"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ระบบเซนเซอร์ระยะไกล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3G4G5G, CAT-M1, NB-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IoT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,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Lorawan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,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SigFox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AutoNum type="arabicPeriod"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ระบบเซนเซอร์ระยะใกล้ ไร้สาย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WiFi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, BLE, Lora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มีสาย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Ethernet, RS485, CAN </a:t>
            </a:r>
          </a:p>
          <a:p>
            <a:pPr marL="514350" indent="-514350">
              <a:buAutoNum type="arabicPeriod"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พัฒนาระบบไร้เงินสด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CashLess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AutoNum type="arabicPeriod"/>
            </a:pP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246</Words>
  <Application>Microsoft Office PowerPoint</Application>
  <PresentationFormat>นำเสนอทางหน้าจอ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10</vt:i4>
      </vt:variant>
    </vt:vector>
  </HeadingPairs>
  <TitlesOfParts>
    <vt:vector size="11" baseType="lpstr">
      <vt:lpstr>ชุดรูปแบบของ Office</vt:lpstr>
      <vt:lpstr>ภาพนิ่ง 1</vt:lpstr>
      <vt:lpstr>แล่มเลย ปฏิวัติอุตสาหกรรม 5.0 กลจักรประดิษฐ์</vt:lpstr>
      <vt:lpstr>เครื่องมือหลัก</vt:lpstr>
      <vt:lpstr>คอร์สอบรม IoT, ออกแบบบอร์ดคอนโทรลเลอร์, AIoT </vt:lpstr>
      <vt:lpstr>ชุดทดลองการเรียนรู้ บอร์ดคอนโทรลเลอร์ Learning Kit </vt:lpstr>
      <vt:lpstr>งานเอกสารประกอบบอร์ด</vt:lpstr>
      <vt:lpstr>วางระบบงานเซนเซอร์ IoT</vt:lpstr>
      <vt:lpstr>ระบบบันทึกแจ้งเตือนอุณหภูมิความชื้นตู้ยา</vt:lpstr>
      <vt:lpstr>แล่มเลย 2020</vt:lpstr>
      <vt:lpstr>ภาพนิ่ง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admin</dc:creator>
  <cp:lastModifiedBy>admin</cp:lastModifiedBy>
  <cp:revision>30</cp:revision>
  <dcterms:created xsi:type="dcterms:W3CDTF">2019-08-25T16:07:42Z</dcterms:created>
  <dcterms:modified xsi:type="dcterms:W3CDTF">2019-08-25T19:48:50Z</dcterms:modified>
</cp:coreProperties>
</file>