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30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31" r:id="rId11"/>
    <p:sldId id="295" r:id="rId12"/>
    <p:sldId id="334" r:id="rId13"/>
    <p:sldId id="335" r:id="rId14"/>
    <p:sldId id="336" r:id="rId15"/>
    <p:sldId id="337" r:id="rId16"/>
    <p:sldId id="338" r:id="rId17"/>
    <p:sldId id="366" r:id="rId18"/>
    <p:sldId id="339" r:id="rId19"/>
    <p:sldId id="340" r:id="rId20"/>
    <p:sldId id="367" r:id="rId21"/>
    <p:sldId id="341" r:id="rId22"/>
    <p:sldId id="368" r:id="rId23"/>
    <p:sldId id="342" r:id="rId24"/>
    <p:sldId id="369" r:id="rId25"/>
    <p:sldId id="343" r:id="rId26"/>
    <p:sldId id="344" r:id="rId27"/>
    <p:sldId id="371" r:id="rId28"/>
    <p:sldId id="370" r:id="rId29"/>
    <p:sldId id="372" r:id="rId30"/>
    <p:sldId id="345" r:id="rId31"/>
    <p:sldId id="289" r:id="rId32"/>
  </p:sldIdLst>
  <p:sldSz cx="9144000" cy="6858000" type="screen4x3"/>
  <p:notesSz cx="7102475" cy="10234613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7452E345-4766-411B-B215-EADEF41C1E90}" type="datetimeFigureOut">
              <a:rPr lang="th-TH" smtClean="0"/>
              <a:pPr/>
              <a:t>28/02/62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F26CC290-C471-4235-889B-AC78B6A6ED6E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2A01A-4F4B-4FD4-8F05-3F1F3AAD900B}" type="datetimeFigureOut">
              <a:rPr lang="th-TH" smtClean="0"/>
              <a:pPr/>
              <a:t>28/02/62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D8E61-65E6-4E53-8AE6-A3F35142FB4E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28/02/62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28/02/62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28/02/62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28/02/62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28/02/62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28/02/62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28/02/62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28/02/62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28/02/62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28/02/62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28/02/62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293D-20BF-487A-BFA7-792ABC73B8A5}" type="datetimeFigureOut">
              <a:rPr lang="th-TH" smtClean="0"/>
              <a:pPr/>
              <a:t>28/02/62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lamloei2-A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60648"/>
            <a:ext cx="7560840" cy="5544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584" y="5949280"/>
            <a:ext cx="7697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https://www.facebook.com/lamloeicom</a:t>
            </a:r>
            <a:endParaRPr lang="th-TH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ดาวน์โหลด 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Library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ดาวน์โหลดไฟล์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https://github.com/lamloei/ESP32_Microgear</a:t>
            </a:r>
          </a:p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แตกไฟล์ลงโฟลเดอร์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Arduino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/libraries</a:t>
            </a:r>
          </a:p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ปิดและเปิด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Arduino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IDE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ใหม่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5" name="รูปภาพ 4" descr="2018-02-17_1553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3573016"/>
            <a:ext cx="7314286" cy="1495238"/>
          </a:xfrm>
          <a:prstGeom prst="rect">
            <a:avLst/>
          </a:prstGeom>
        </p:spPr>
      </p:pic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11430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File &gt; Examples &gt; ESP32 </a:t>
            </a:r>
            <a:r>
              <a:rPr lang="en-US" sz="4800" b="1" dirty="0" err="1" smtClean="0">
                <a:latin typeface="CordiaUPC" pitchFamily="34" charset="-34"/>
                <a:cs typeface="CordiaUPC" pitchFamily="34" charset="-34"/>
              </a:rPr>
              <a:t>Microgear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 &gt; Basic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017-11-24_1531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4176464" cy="52751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5976" y="1844824"/>
            <a:ext cx="47295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//</a:t>
            </a:r>
            <a:r>
              <a:rPr lang="th-TH" sz="3200" dirty="0" smtClean="0">
                <a:latin typeface="CordiaUPC" pitchFamily="34" charset="-34"/>
                <a:cs typeface="CordiaUPC" pitchFamily="34" charset="-34"/>
              </a:rPr>
              <a:t>ให้ใส่ค่าตัวแปร</a:t>
            </a:r>
          </a:p>
          <a:p>
            <a:endParaRPr lang="en-US" sz="3200" dirty="0" smtClean="0">
              <a:latin typeface="CordiaUPC" pitchFamily="34" charset="-34"/>
              <a:cs typeface="CordiaUPC" pitchFamily="34" charset="-34"/>
            </a:endParaRPr>
          </a:p>
          <a:p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const char* </a:t>
            </a:r>
            <a:r>
              <a:rPr lang="en-US" sz="3200" dirty="0" err="1" smtClean="0">
                <a:latin typeface="CordiaUPC" pitchFamily="34" charset="-34"/>
                <a:cs typeface="CordiaUPC" pitchFamily="34" charset="-34"/>
              </a:rPr>
              <a:t>ssid</a:t>
            </a:r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     = “</a:t>
            </a:r>
            <a:r>
              <a:rPr lang="en-US" sz="3200" dirty="0" err="1" smtClean="0">
                <a:latin typeface="CordiaUPC" pitchFamily="34" charset="-34"/>
                <a:cs typeface="CordiaUPC" pitchFamily="34" charset="-34"/>
              </a:rPr>
              <a:t>lamloeiWIFI</a:t>
            </a:r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”;</a:t>
            </a:r>
          </a:p>
          <a:p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const char* password = “123456789”;</a:t>
            </a:r>
          </a:p>
          <a:p>
            <a:endParaRPr lang="en-US" sz="3200" dirty="0" smtClean="0">
              <a:latin typeface="CordiaUPC" pitchFamily="34" charset="-34"/>
              <a:cs typeface="CordiaUPC" pitchFamily="34" charset="-34"/>
            </a:endParaRPr>
          </a:p>
          <a:p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#define APPID   &lt;APPID&gt;</a:t>
            </a:r>
          </a:p>
          <a:p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#define KEY     &lt;APPKEY&gt;</a:t>
            </a:r>
          </a:p>
          <a:p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#define SECRET  &lt;APPSECRET&gt;</a:t>
            </a:r>
          </a:p>
          <a:p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#define ALIAS   </a:t>
            </a:r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“Node32Pico"</a:t>
            </a:r>
            <a:endParaRPr lang="th-TH" sz="3200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7" name="รูปภาพ 6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 descr="2018-02-17_16030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9749" y="214714"/>
            <a:ext cx="6866667" cy="6428572"/>
          </a:xfrm>
          <a:prstGeom prst="rect">
            <a:avLst/>
          </a:prstGeom>
        </p:spPr>
      </p:pic>
      <p:pic>
        <p:nvPicPr>
          <p:cNvPr id="7" name="รูปภาพ 6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 descr="2018-02-17_1604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714" y="1681381"/>
            <a:ext cx="9028572" cy="3495238"/>
          </a:xfrm>
          <a:prstGeom prst="rect">
            <a:avLst/>
          </a:prstGeom>
        </p:spPr>
      </p:pic>
      <p:pic>
        <p:nvPicPr>
          <p:cNvPr id="7" name="รูปภาพ 6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 smtClean="0">
                <a:latin typeface="CordiaUPC" pitchFamily="34" charset="-34"/>
                <a:cs typeface="CordiaUPC" pitchFamily="34" charset="-34"/>
              </a:rPr>
              <a:t>FreeBoard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268760"/>
            <a:ext cx="59939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เปิดไฟล์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node32lite_sht30.ino</a:t>
            </a:r>
            <a:endParaRPr lang="en-US" dirty="0" smtClean="0">
              <a:latin typeface="CordiaUPC" pitchFamily="34" charset="-34"/>
              <a:cs typeface="CordiaUPC" pitchFamily="34" charset="-34"/>
            </a:endParaRPr>
          </a:p>
          <a:p>
            <a:pPr marL="514350" indent="-514350">
              <a:buAutoNum type="arabicPeriod"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ปรับ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ssid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, password, APPID, KEY, SECRET, ALIAS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8" name="รูปภาพ 7" descr="lamloei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  <p:pic>
        <p:nvPicPr>
          <p:cNvPr id="6" name="รูปภาพ 5" descr="2019-02-28_23105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5736" y="2132856"/>
            <a:ext cx="4824536" cy="410643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 descr="2018-02-17_16185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999" y="1676619"/>
            <a:ext cx="9000001" cy="3504762"/>
          </a:xfrm>
          <a:prstGeom prst="rect">
            <a:avLst/>
          </a:prstGeom>
        </p:spPr>
      </p:pic>
      <p:pic>
        <p:nvPicPr>
          <p:cNvPr id="7" name="รูปภาพ 6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RESOURCES &gt; FREEBOARDS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017-11-26_01233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340768"/>
            <a:ext cx="8497968" cy="23379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7864" y="3861048"/>
            <a:ext cx="29209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diaUPC" pitchFamily="34" charset="-34"/>
                <a:cs typeface="CordiaUPC" pitchFamily="34" charset="-34"/>
              </a:rPr>
              <a:t>CLICK +</a:t>
            </a:r>
            <a:br>
              <a:rPr lang="en-US" dirty="0" smtClean="0">
                <a:latin typeface="CordiaUPC" pitchFamily="34" charset="-34"/>
                <a:cs typeface="CordiaUPC" pitchFamily="34" charset="-34"/>
              </a:rPr>
            </a:br>
            <a:r>
              <a:rPr lang="th-TH" dirty="0" smtClean="0">
                <a:latin typeface="CordiaUPC" pitchFamily="34" charset="-34"/>
                <a:cs typeface="CordiaUPC" pitchFamily="34" charset="-34"/>
              </a:rPr>
              <a:t>ตั้งชื่อ แล้วคลิกปุ่ม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CREATE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9" name="รูปภาพ 8" descr="2018-02-17_16294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999" y="4941168"/>
            <a:ext cx="9000001" cy="1514286"/>
          </a:xfrm>
          <a:prstGeom prst="rect">
            <a:avLst/>
          </a:prstGeom>
        </p:spPr>
      </p:pic>
      <p:pic>
        <p:nvPicPr>
          <p:cNvPr id="10" name="รูปภาพ 9" descr="lamloei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2018-02-17_1633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740209"/>
            <a:ext cx="7771429" cy="2857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7824" y="2690917"/>
            <a:ext cx="25154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diaUPC" pitchFamily="34" charset="-34"/>
                <a:cs typeface="CordiaUPC" pitchFamily="34" charset="-34"/>
              </a:rPr>
              <a:t>CLICK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 ที่ชื่อที่ตั้งขึ้นใหม่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/>
            </a:r>
            <a:br>
              <a:rPr lang="en-US" dirty="0" smtClean="0">
                <a:latin typeface="CordiaUPC" pitchFamily="34" charset="-34"/>
                <a:cs typeface="CordiaUPC" pitchFamily="34" charset="-34"/>
              </a:rPr>
            </a:br>
            <a:r>
              <a:rPr lang="th-TH" dirty="0" smtClean="0">
                <a:latin typeface="CordiaUPC" pitchFamily="34" charset="-34"/>
                <a:cs typeface="CordiaUPC" pitchFamily="34" charset="-34"/>
              </a:rPr>
              <a:t>คลิกปุ่ม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ADD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7" name="รูปภาพ 6" descr="2018-02-17_17294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496" y="1258983"/>
            <a:ext cx="9009524" cy="1161905"/>
          </a:xfrm>
          <a:prstGeom prst="rect">
            <a:avLst/>
          </a:prstGeom>
        </p:spPr>
      </p:pic>
      <p:sp>
        <p:nvSpPr>
          <p:cNvPr id="8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latin typeface="CordiaUPC" pitchFamily="34" charset="-34"/>
                <a:cs typeface="CordiaUPC" pitchFamily="34" charset="-34"/>
              </a:rPr>
              <a:t>lamloeiFreeboard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9" name="รูปภาพ 8" descr="lamloei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017-11-26_0127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332656"/>
            <a:ext cx="8571429" cy="6209524"/>
          </a:xfrm>
          <a:prstGeom prst="rect">
            <a:avLst/>
          </a:prstGeom>
        </p:spPr>
      </p:pic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475656" y="764705"/>
            <a:ext cx="6552728" cy="3600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rdiaUPC" pitchFamily="34" charset="-34"/>
                <a:cs typeface="CordiaUPC" pitchFamily="34" charset="-34"/>
              </a:rPr>
              <a:t>TYPE NETPIE </a:t>
            </a:r>
            <a:r>
              <a:rPr lang="en-US" sz="2800" dirty="0" err="1" smtClean="0">
                <a:latin typeface="CordiaUPC" pitchFamily="34" charset="-34"/>
                <a:cs typeface="CordiaUPC" pitchFamily="34" charset="-34"/>
              </a:rPr>
              <a:t>Mirogear</a:t>
            </a:r>
            <a:endParaRPr lang="en-US" sz="2800" dirty="0" smtClean="0">
              <a:latin typeface="CordiaUPC" pitchFamily="34" charset="-34"/>
              <a:cs typeface="CordiaUPC" pitchFamily="34" charset="-34"/>
            </a:endParaRPr>
          </a:p>
          <a:p>
            <a:r>
              <a:rPr lang="th-TH" sz="2800" dirty="0" smtClean="0">
                <a:latin typeface="CordiaUPC" pitchFamily="34" charset="-34"/>
                <a:cs typeface="CordiaUPC" pitchFamily="34" charset="-34"/>
              </a:rPr>
              <a:t>ตั้งชื่อ </a:t>
            </a:r>
            <a:r>
              <a:rPr lang="en-US" sz="2800" dirty="0" smtClean="0">
                <a:latin typeface="CordiaUPC" pitchFamily="34" charset="-34"/>
                <a:cs typeface="CordiaUPC" pitchFamily="34" charset="-34"/>
              </a:rPr>
              <a:t>NAME (</a:t>
            </a:r>
            <a:r>
              <a:rPr lang="en-US" sz="2800" dirty="0" err="1" smtClean="0">
                <a:latin typeface="CordiaUPC" pitchFamily="34" charset="-34"/>
                <a:cs typeface="CordiaUPC" pitchFamily="34" charset="-34"/>
              </a:rPr>
              <a:t>myFreeboard</a:t>
            </a:r>
            <a:r>
              <a:rPr lang="en-US" sz="2800" dirty="0" smtClean="0">
                <a:latin typeface="CordiaUPC" pitchFamily="34" charset="-34"/>
                <a:cs typeface="CordiaUPC" pitchFamily="34" charset="-34"/>
              </a:rPr>
              <a:t>)</a:t>
            </a:r>
          </a:p>
          <a:p>
            <a:r>
              <a:rPr lang="th-TH" sz="2800" dirty="0" smtClean="0">
                <a:latin typeface="CordiaUPC" pitchFamily="34" charset="-34"/>
                <a:cs typeface="CordiaUPC" pitchFamily="34" charset="-34"/>
              </a:rPr>
              <a:t>ใส่ค่า </a:t>
            </a:r>
            <a:r>
              <a:rPr lang="en-US" sz="2800" dirty="0" smtClean="0">
                <a:latin typeface="CordiaUPC" pitchFamily="34" charset="-34"/>
                <a:cs typeface="CordiaUPC" pitchFamily="34" charset="-34"/>
              </a:rPr>
              <a:t>APP ID</a:t>
            </a:r>
          </a:p>
          <a:p>
            <a:r>
              <a:rPr lang="en-US" sz="2800" dirty="0" smtClean="0">
                <a:latin typeface="CordiaUPC" pitchFamily="34" charset="-34"/>
                <a:cs typeface="CordiaUPC" pitchFamily="34" charset="-34"/>
              </a:rPr>
              <a:t>KEY</a:t>
            </a:r>
          </a:p>
          <a:p>
            <a:r>
              <a:rPr lang="en-US" sz="2800" dirty="0" smtClean="0">
                <a:latin typeface="CordiaUPC" pitchFamily="34" charset="-34"/>
                <a:cs typeface="CordiaUPC" pitchFamily="34" charset="-34"/>
              </a:rPr>
              <a:t>SECRET</a:t>
            </a:r>
          </a:p>
          <a:p>
            <a:r>
              <a:rPr lang="th-TH" sz="2800" dirty="0" smtClean="0">
                <a:latin typeface="CordiaUPC" pitchFamily="34" charset="-34"/>
                <a:cs typeface="CordiaUPC" pitchFamily="34" charset="-34"/>
              </a:rPr>
              <a:t>แล้วคลิกปุ่ม </a:t>
            </a:r>
            <a:r>
              <a:rPr lang="en-US" sz="2800" dirty="0" smtClean="0">
                <a:latin typeface="CordiaUPC" pitchFamily="34" charset="-34"/>
                <a:cs typeface="CordiaUPC" pitchFamily="34" charset="-34"/>
              </a:rPr>
              <a:t>SAVE</a:t>
            </a:r>
          </a:p>
          <a:p>
            <a:pPr>
              <a:buNone/>
            </a:pPr>
            <a:r>
              <a:rPr lang="th-TH" sz="2800" dirty="0" smtClean="0">
                <a:latin typeface="CordiaUPC" pitchFamily="34" charset="-34"/>
                <a:cs typeface="CordiaUPC" pitchFamily="34" charset="-34"/>
              </a:rPr>
              <a:t>ถ้าเชื่อมต่อได้จะขึ้นชื่อ </a:t>
            </a:r>
            <a:r>
              <a:rPr lang="en-US" sz="2800" dirty="0" smtClean="0">
                <a:latin typeface="CordiaUPC" pitchFamily="34" charset="-34"/>
                <a:cs typeface="CordiaUPC" pitchFamily="34" charset="-34"/>
              </a:rPr>
              <a:t>Name </a:t>
            </a:r>
            <a:r>
              <a:rPr lang="th-TH" sz="2800" dirty="0" smtClean="0">
                <a:latin typeface="CordiaUPC" pitchFamily="34" charset="-34"/>
                <a:cs typeface="CordiaUPC" pitchFamily="34" charset="-34"/>
              </a:rPr>
              <a:t>ที่ตั้งไว้ กับค่า </a:t>
            </a:r>
            <a:r>
              <a:rPr lang="en-US" sz="2800" dirty="0" smtClean="0">
                <a:latin typeface="CordiaUPC" pitchFamily="34" charset="-34"/>
                <a:cs typeface="CordiaUPC" pitchFamily="34" charset="-34"/>
              </a:rPr>
              <a:t>Last Updated</a:t>
            </a:r>
          </a:p>
          <a:p>
            <a:endParaRPr lang="th-TH" sz="2800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5" name="รูปภาพ 4" descr="2018-02-17_16365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686" y="4274701"/>
            <a:ext cx="8923810" cy="2466667"/>
          </a:xfrm>
          <a:prstGeom prst="rect">
            <a:avLst/>
          </a:prstGeom>
        </p:spPr>
      </p:pic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latin typeface="CordiaUPC" pitchFamily="34" charset="-34"/>
                <a:cs typeface="CordiaUPC" pitchFamily="34" charset="-34"/>
              </a:rPr>
              <a:t>DataSource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sz="4800" b="1" dirty="0" err="1" smtClean="0">
                <a:latin typeface="CordiaUPC" pitchFamily="34" charset="-34"/>
                <a:cs typeface="CordiaUPC" pitchFamily="34" charset="-34"/>
              </a:rPr>
              <a:t>myFreeboard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7" name="รูปภาพ 6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สมัคร </a:t>
            </a:r>
            <a:r>
              <a:rPr lang="en-US" sz="4800" b="1" dirty="0" err="1" smtClean="0">
                <a:latin typeface="CordiaUPC" pitchFamily="34" charset="-34"/>
                <a:cs typeface="CordiaUPC" pitchFamily="34" charset="-34"/>
              </a:rPr>
              <a:t>Netpie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จะได้ 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User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Password	-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สำหรับเข้าหน้าเว็บ</a:t>
            </a:r>
            <a:endParaRPr lang="en-US" dirty="0" smtClean="0">
              <a:latin typeface="CordiaUPC" pitchFamily="34" charset="-34"/>
              <a:cs typeface="CordiaUPC" pitchFamily="34" charset="-34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Appid</a:t>
            </a:r>
            <a:endParaRPr lang="en-US" dirty="0" smtClean="0">
              <a:latin typeface="CordiaUPC" pitchFamily="34" charset="-34"/>
              <a:cs typeface="CordiaUPC" pitchFamily="34" charset="-34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Appkey</a:t>
            </a:r>
            <a:endParaRPr lang="en-US" dirty="0" smtClean="0">
              <a:latin typeface="CordiaUPC" pitchFamily="34" charset="-34"/>
              <a:cs typeface="CordiaUPC" pitchFamily="34" charset="-34"/>
            </a:endParaRPr>
          </a:p>
          <a:p>
            <a:pPr marL="514350" indent="-514350">
              <a:buAutoNum type="arabicPeriod"/>
            </a:pP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Appsecret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	-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สำหรับให้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Thing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เข้าใช้งาน</a:t>
            </a:r>
            <a:endParaRPr lang="en-US" dirty="0" smtClean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5" name="รูปภาพ 4" descr="lamloei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018-02-17_1639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628800"/>
            <a:ext cx="8476191" cy="4142857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ADD PANE &gt; +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ADD PANE &gt; +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052736"/>
            <a:ext cx="74975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TYPE </a:t>
            </a:r>
            <a:r>
              <a:rPr lang="th-TH" sz="3200" dirty="0" smtClean="0">
                <a:latin typeface="CordiaUPC" pitchFamily="34" charset="-34"/>
                <a:cs typeface="CordiaUPC" pitchFamily="34" charset="-34"/>
              </a:rPr>
              <a:t>เป็น </a:t>
            </a:r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Text</a:t>
            </a:r>
            <a:br>
              <a:rPr lang="en-US" sz="3200" dirty="0" smtClean="0">
                <a:latin typeface="CordiaUPC" pitchFamily="34" charset="-34"/>
                <a:cs typeface="CordiaUPC" pitchFamily="34" charset="-34"/>
              </a:rPr>
            </a:br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value </a:t>
            </a:r>
            <a:r>
              <a:rPr lang="th-TH" sz="3200" dirty="0" smtClean="0">
                <a:latin typeface="CordiaUPC" pitchFamily="34" charset="-34"/>
                <a:cs typeface="CordiaUPC" pitchFamily="34" charset="-34"/>
              </a:rPr>
              <a:t>เป็น </a:t>
            </a:r>
            <a:r>
              <a:rPr lang="en-US" sz="3200" dirty="0" err="1" smtClean="0">
                <a:latin typeface="CordiaUPC" pitchFamily="34" charset="-34"/>
                <a:cs typeface="CordiaUPC" pitchFamily="34" charset="-34"/>
              </a:rPr>
              <a:t>datasources</a:t>
            </a:r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[“</a:t>
            </a:r>
            <a:r>
              <a:rPr lang="en-US" sz="3200" dirty="0" err="1" smtClean="0">
                <a:latin typeface="CordiaUPC" pitchFamily="34" charset="-34"/>
                <a:cs typeface="CordiaUPC" pitchFamily="34" charset="-34"/>
              </a:rPr>
              <a:t>myFreeboard</a:t>
            </a:r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"]["/LAML/</a:t>
            </a:r>
            <a:r>
              <a:rPr lang="en-US" sz="3200" dirty="0" err="1" smtClean="0">
                <a:latin typeface="CordiaUPC" pitchFamily="34" charset="-34"/>
                <a:cs typeface="CordiaUPC" pitchFamily="34" charset="-34"/>
              </a:rPr>
              <a:t>dht</a:t>
            </a:r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/</a:t>
            </a:r>
            <a:r>
              <a:rPr lang="en-US" sz="3200" dirty="0" err="1" smtClean="0">
                <a:latin typeface="CordiaUPC" pitchFamily="34" charset="-34"/>
                <a:cs typeface="CordiaUPC" pitchFamily="34" charset="-34"/>
              </a:rPr>
              <a:t>myFeed</a:t>
            </a:r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"]</a:t>
            </a:r>
          </a:p>
          <a:p>
            <a:r>
              <a:rPr lang="th-TH" sz="3200" dirty="0" smtClean="0">
                <a:latin typeface="CordiaUPC" pitchFamily="34" charset="-34"/>
                <a:cs typeface="CordiaUPC" pitchFamily="34" charset="-34"/>
              </a:rPr>
              <a:t>คลิกปุ่ม </a:t>
            </a:r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SAVE</a:t>
            </a:r>
            <a:endParaRPr lang="th-TH" sz="3200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8" name="รูปภาพ 7" descr="2018-02-17_16413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492896"/>
            <a:ext cx="8542858" cy="4152381"/>
          </a:xfrm>
          <a:prstGeom prst="rect">
            <a:avLst/>
          </a:prstGeom>
        </p:spPr>
      </p:pic>
      <p:pic>
        <p:nvPicPr>
          <p:cNvPr id="9" name="รูปภาพ 8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018-02-17_16423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556792"/>
            <a:ext cx="6609524" cy="4676191"/>
          </a:xfrm>
          <a:prstGeom prst="rect">
            <a:avLst/>
          </a:prstGeom>
        </p:spPr>
      </p:pic>
      <p:sp>
        <p:nvSpPr>
          <p:cNvPr id="5" name="วงรี 4"/>
          <p:cNvSpPr/>
          <p:nvPr/>
        </p:nvSpPr>
        <p:spPr>
          <a:xfrm>
            <a:off x="1187624" y="5013176"/>
            <a:ext cx="5184576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ADD</a:t>
            </a:r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PANE &gt; +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948" y="1052736"/>
            <a:ext cx="9038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TYPE </a:t>
            </a:r>
            <a:r>
              <a:rPr lang="th-TH" sz="2400" dirty="0" smtClean="0">
                <a:latin typeface="CordiaUPC" pitchFamily="34" charset="-34"/>
                <a:cs typeface="CordiaUPC" pitchFamily="34" charset="-34"/>
              </a:rPr>
              <a:t>เป็น 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Gauge</a:t>
            </a:r>
          </a:p>
          <a:p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TITLE </a:t>
            </a:r>
            <a:r>
              <a:rPr lang="th-TH" sz="2400" dirty="0" smtClean="0">
                <a:latin typeface="CordiaUPC" pitchFamily="34" charset="-34"/>
                <a:cs typeface="CordiaUPC" pitchFamily="34" charset="-34"/>
              </a:rPr>
              <a:t>เป็น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sz="2400" dirty="0" err="1" smtClean="0">
                <a:latin typeface="CordiaUPC" pitchFamily="34" charset="-34"/>
                <a:cs typeface="CordiaUPC" pitchFamily="34" charset="-34"/>
              </a:rPr>
              <a:t>humi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/>
            </a:r>
            <a:br>
              <a:rPr lang="en-US" sz="2400" dirty="0" smtClean="0">
                <a:latin typeface="CordiaUPC" pitchFamily="34" charset="-34"/>
                <a:cs typeface="CordiaUPC" pitchFamily="34" charset="-34"/>
              </a:rPr>
            </a:b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value </a:t>
            </a:r>
            <a:r>
              <a:rPr lang="th-TH" sz="2400" dirty="0" smtClean="0">
                <a:latin typeface="CordiaUPC" pitchFamily="34" charset="-34"/>
                <a:cs typeface="CordiaUPC" pitchFamily="34" charset="-34"/>
              </a:rPr>
              <a:t>เป็น </a:t>
            </a:r>
            <a:r>
              <a:rPr lang="en-US" sz="2400" dirty="0" err="1" smtClean="0">
                <a:latin typeface="CordiaUPC" pitchFamily="34" charset="-34"/>
                <a:cs typeface="CordiaUPC" pitchFamily="34" charset="-34"/>
              </a:rPr>
              <a:t>datasources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["</a:t>
            </a:r>
            <a:r>
              <a:rPr lang="en-US" sz="2400" dirty="0" err="1" smtClean="0">
                <a:latin typeface="CordiaUPC" pitchFamily="34" charset="-34"/>
                <a:cs typeface="CordiaUPC" pitchFamily="34" charset="-34"/>
              </a:rPr>
              <a:t>myFreeboard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"]["/LAML/</a:t>
            </a:r>
            <a:r>
              <a:rPr lang="en-US" sz="2400" dirty="0" err="1" smtClean="0">
                <a:latin typeface="CordiaUPC" pitchFamily="34" charset="-34"/>
                <a:cs typeface="CordiaUPC" pitchFamily="34" charset="-34"/>
              </a:rPr>
              <a:t>dht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/</a:t>
            </a:r>
            <a:r>
              <a:rPr lang="en-US" sz="2400" dirty="0" err="1" smtClean="0">
                <a:latin typeface="CordiaUPC" pitchFamily="34" charset="-34"/>
                <a:cs typeface="CordiaUPC" pitchFamily="34" charset="-34"/>
              </a:rPr>
              <a:t>myFeed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"].split(",")[0]</a:t>
            </a:r>
            <a:br>
              <a:rPr lang="en-US" sz="2400" dirty="0" smtClean="0">
                <a:latin typeface="CordiaUPC" pitchFamily="34" charset="-34"/>
                <a:cs typeface="CordiaUPC" pitchFamily="34" charset="-34"/>
              </a:rPr>
            </a:b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UNITS </a:t>
            </a:r>
            <a:r>
              <a:rPr lang="th-TH" sz="2400" dirty="0" smtClean="0">
                <a:latin typeface="CordiaUPC" pitchFamily="34" charset="-34"/>
                <a:cs typeface="CordiaUPC" pitchFamily="34" charset="-34"/>
              </a:rPr>
              <a:t>เป็น 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%</a:t>
            </a:r>
          </a:p>
          <a:p>
            <a:r>
              <a:rPr lang="th-TH" sz="2400" dirty="0" smtClean="0">
                <a:latin typeface="CordiaUPC" pitchFamily="34" charset="-34"/>
                <a:cs typeface="CordiaUPC" pitchFamily="34" charset="-34"/>
              </a:rPr>
              <a:t>คลิกปุ่ม 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SAVE</a:t>
            </a:r>
          </a:p>
          <a:p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*** .split(",")[0] </a:t>
            </a:r>
            <a:r>
              <a:rPr lang="th-TH" sz="2400" dirty="0" smtClean="0">
                <a:latin typeface="CordiaUPC" pitchFamily="34" charset="-34"/>
                <a:cs typeface="CordiaUPC" pitchFamily="34" charset="-34"/>
              </a:rPr>
              <a:t>ต้องพิมพ์เพิ่มต่อท้ายเอง</a:t>
            </a:r>
            <a:endParaRPr lang="th-TH" sz="2400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7" name="รูปภาพ 6" descr="2018-02-17_16475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098" y="3238952"/>
            <a:ext cx="8552382" cy="3619048"/>
          </a:xfrm>
          <a:prstGeom prst="rect">
            <a:avLst/>
          </a:prstGeom>
        </p:spPr>
      </p:pic>
      <p:pic>
        <p:nvPicPr>
          <p:cNvPr id="8" name="รูปภาพ 7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สามารถขยับ 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panel </a:t>
            </a:r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ได้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2018-02-17_1651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420888"/>
            <a:ext cx="7811789" cy="3946581"/>
          </a:xfrm>
          <a:prstGeom prst="rect">
            <a:avLst/>
          </a:prstGeom>
        </p:spPr>
      </p:pic>
      <p:pic>
        <p:nvPicPr>
          <p:cNvPr id="5" name="รูปภาพ 4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ADD</a:t>
            </a:r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PANE &gt; +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8" name="รูปภาพ 7" descr="2018-02-17_1654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3" y="3312210"/>
            <a:ext cx="7848872" cy="33799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948" y="1052736"/>
            <a:ext cx="9038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TYPE </a:t>
            </a:r>
            <a:r>
              <a:rPr lang="th-TH" sz="2400" dirty="0" smtClean="0">
                <a:latin typeface="CordiaUPC" pitchFamily="34" charset="-34"/>
                <a:cs typeface="CordiaUPC" pitchFamily="34" charset="-34"/>
              </a:rPr>
              <a:t>เป็น 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Gauge</a:t>
            </a:r>
          </a:p>
          <a:p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TITLE </a:t>
            </a:r>
            <a:r>
              <a:rPr lang="th-TH" sz="2400" dirty="0" smtClean="0">
                <a:latin typeface="CordiaUPC" pitchFamily="34" charset="-34"/>
                <a:cs typeface="CordiaUPC" pitchFamily="34" charset="-34"/>
              </a:rPr>
              <a:t>เป็น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2400" dirty="0" smtClean="0">
                <a:latin typeface="CordiaUPC" pitchFamily="34" charset="-34"/>
                <a:cs typeface="CordiaUPC" pitchFamily="34" charset="-34"/>
              </a:rPr>
              <a:t>อุณหภูมิ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/>
            </a:r>
            <a:br>
              <a:rPr lang="en-US" sz="2400" dirty="0" smtClean="0">
                <a:latin typeface="CordiaUPC" pitchFamily="34" charset="-34"/>
                <a:cs typeface="CordiaUPC" pitchFamily="34" charset="-34"/>
              </a:rPr>
            </a:b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value </a:t>
            </a:r>
            <a:r>
              <a:rPr lang="th-TH" sz="2400" dirty="0" smtClean="0">
                <a:latin typeface="CordiaUPC" pitchFamily="34" charset="-34"/>
                <a:cs typeface="CordiaUPC" pitchFamily="34" charset="-34"/>
              </a:rPr>
              <a:t>เป็น </a:t>
            </a:r>
            <a:r>
              <a:rPr lang="en-US" sz="2400" dirty="0" err="1" smtClean="0">
                <a:latin typeface="CordiaUPC" pitchFamily="34" charset="-34"/>
                <a:cs typeface="CordiaUPC" pitchFamily="34" charset="-34"/>
              </a:rPr>
              <a:t>datasources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["</a:t>
            </a:r>
            <a:r>
              <a:rPr lang="en-US" sz="2400" dirty="0" err="1" smtClean="0">
                <a:latin typeface="CordiaUPC" pitchFamily="34" charset="-34"/>
                <a:cs typeface="CordiaUPC" pitchFamily="34" charset="-34"/>
              </a:rPr>
              <a:t>myFreeboard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"]["/LAML/</a:t>
            </a:r>
            <a:r>
              <a:rPr lang="en-US" sz="2400" dirty="0" err="1" smtClean="0">
                <a:latin typeface="CordiaUPC" pitchFamily="34" charset="-34"/>
                <a:cs typeface="CordiaUPC" pitchFamily="34" charset="-34"/>
              </a:rPr>
              <a:t>dht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/</a:t>
            </a:r>
            <a:r>
              <a:rPr lang="en-US" sz="2400" dirty="0" err="1" smtClean="0">
                <a:latin typeface="CordiaUPC" pitchFamily="34" charset="-34"/>
                <a:cs typeface="CordiaUPC" pitchFamily="34" charset="-34"/>
              </a:rPr>
              <a:t>myFeed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"].split(",")[1]</a:t>
            </a:r>
            <a:br>
              <a:rPr lang="en-US" sz="2400" dirty="0" smtClean="0">
                <a:latin typeface="CordiaUPC" pitchFamily="34" charset="-34"/>
                <a:cs typeface="CordiaUPC" pitchFamily="34" charset="-34"/>
              </a:rPr>
            </a:b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UNITS </a:t>
            </a:r>
            <a:r>
              <a:rPr lang="th-TH" sz="2400" dirty="0" smtClean="0">
                <a:latin typeface="CordiaUPC" pitchFamily="34" charset="-34"/>
                <a:cs typeface="CordiaUPC" pitchFamily="34" charset="-34"/>
              </a:rPr>
              <a:t>เป็น 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C</a:t>
            </a:r>
          </a:p>
          <a:p>
            <a:r>
              <a:rPr lang="th-TH" sz="2400" dirty="0" smtClean="0">
                <a:latin typeface="CordiaUPC" pitchFamily="34" charset="-34"/>
                <a:cs typeface="CordiaUPC" pitchFamily="34" charset="-34"/>
              </a:rPr>
              <a:t>คลิกปุ่ม 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SAVE</a:t>
            </a:r>
          </a:p>
          <a:p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*** .split(",")[1] </a:t>
            </a:r>
            <a:r>
              <a:rPr lang="th-TH" sz="2400" dirty="0" smtClean="0">
                <a:latin typeface="CordiaUPC" pitchFamily="34" charset="-34"/>
                <a:cs typeface="CordiaUPC" pitchFamily="34" charset="-34"/>
              </a:rPr>
              <a:t>ต้องพิมพ์เพิ่มต่อท้ายเอง</a:t>
            </a:r>
            <a:endParaRPr lang="th-TH" sz="2400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10" name="รูปภาพ 9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Freeboard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6" name="รูปภาพ 5" descr="2018-02-17_16565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556792"/>
            <a:ext cx="8244408" cy="4534842"/>
          </a:xfrm>
          <a:prstGeom prst="rect">
            <a:avLst/>
          </a:prstGeom>
        </p:spPr>
      </p:pic>
      <p:pic>
        <p:nvPicPr>
          <p:cNvPr id="7" name="รูปภาพ 6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268760"/>
            <a:ext cx="79224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diaUPC" pitchFamily="34" charset="-34"/>
                <a:cs typeface="CordiaUPC" pitchFamily="34" charset="-34"/>
              </a:rPr>
              <a:t>TYPE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เป็น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Toggle</a:t>
            </a:r>
          </a:p>
          <a:p>
            <a:r>
              <a:rPr lang="en-US" dirty="0" smtClean="0">
                <a:latin typeface="CordiaUPC" pitchFamily="34" charset="-34"/>
                <a:cs typeface="CordiaUPC" pitchFamily="34" charset="-34"/>
              </a:rPr>
              <a:t>TOGGLE CAPTION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เป็น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ปุ่ม</a:t>
            </a:r>
          </a:p>
          <a:p>
            <a:r>
              <a:rPr lang="en-US" dirty="0" smtClean="0">
                <a:latin typeface="CordiaUPC" pitchFamily="34" charset="-34"/>
                <a:cs typeface="CordiaUPC" pitchFamily="34" charset="-34"/>
              </a:rPr>
              <a:t>TOGGLE STATE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เป็น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datasources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["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myFreeboard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"]["/LAML/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ledstate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/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myFeed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"]==1</a:t>
            </a:r>
            <a:br>
              <a:rPr lang="en-US" dirty="0" smtClean="0">
                <a:latin typeface="CordiaUPC" pitchFamily="34" charset="-34"/>
                <a:cs typeface="CordiaUPC" pitchFamily="34" charset="-34"/>
              </a:rPr>
            </a:br>
            <a:r>
              <a:rPr lang="en-US" dirty="0" smtClean="0">
                <a:latin typeface="CordiaUPC" pitchFamily="34" charset="-34"/>
                <a:cs typeface="CordiaUPC" pitchFamily="34" charset="-34"/>
              </a:rPr>
              <a:t>ONTOGGLEON ACTION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เป็น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microgear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["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myFreeboard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"].chat("myFeed","1")</a:t>
            </a:r>
          </a:p>
          <a:p>
            <a:r>
              <a:rPr lang="en-US" dirty="0" smtClean="0">
                <a:latin typeface="CordiaUPC" pitchFamily="34" charset="-34"/>
                <a:cs typeface="CordiaUPC" pitchFamily="34" charset="-34"/>
              </a:rPr>
              <a:t>OFFTOGGLEOFF ACTION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เป็น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microgear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["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myFreeboard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"].chat("myFeed",“0")</a:t>
            </a:r>
          </a:p>
          <a:p>
            <a:r>
              <a:rPr lang="th-TH" dirty="0" smtClean="0">
                <a:latin typeface="CordiaUPC" pitchFamily="34" charset="-34"/>
                <a:cs typeface="CordiaUPC" pitchFamily="34" charset="-34"/>
              </a:rPr>
              <a:t>คลิกปุ่ม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SAVE</a:t>
            </a:r>
          </a:p>
          <a:p>
            <a:endParaRPr lang="en-US" dirty="0" smtClean="0">
              <a:latin typeface="CordiaUPC" pitchFamily="34" charset="-34"/>
              <a:cs typeface="CordiaUPC" pitchFamily="34" charset="-34"/>
            </a:endParaRPr>
          </a:p>
          <a:p>
            <a:r>
              <a:rPr lang="en-US" dirty="0" smtClean="0">
                <a:latin typeface="CordiaUPC" pitchFamily="34" charset="-34"/>
                <a:cs typeface="CordiaUPC" pitchFamily="34" charset="-34"/>
              </a:rPr>
              <a:t>*** ==1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ต้องพิมพ์เพิ่มต่อท้ายเอง</a:t>
            </a:r>
            <a:br>
              <a:rPr lang="th-TH" dirty="0" smtClean="0">
                <a:latin typeface="CordiaUPC" pitchFamily="34" charset="-34"/>
                <a:cs typeface="CordiaUPC" pitchFamily="34" charset="-34"/>
              </a:rPr>
            </a:br>
            <a:r>
              <a:rPr lang="th-TH" dirty="0" smtClean="0">
                <a:latin typeface="CordiaUPC" pitchFamily="34" charset="-34"/>
                <a:cs typeface="CordiaUPC" pitchFamily="34" charset="-34"/>
              </a:rPr>
              <a:t>***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microgear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ต้องพิมพ์เพิ่ม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ADD</a:t>
            </a:r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PANE &gt; +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WIDGET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5" name="รูปภาพ 4" descr="2018-02-17_1707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268760"/>
            <a:ext cx="8154392" cy="5363291"/>
          </a:xfrm>
          <a:prstGeom prst="rect">
            <a:avLst/>
          </a:prstGeom>
        </p:spPr>
      </p:pic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2018-02-17_1714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780928"/>
            <a:ext cx="8532440" cy="3181588"/>
          </a:xfrm>
          <a:prstGeom prst="rect">
            <a:avLst/>
          </a:prstGeom>
        </p:spPr>
      </p:pic>
      <p:sp>
        <p:nvSpPr>
          <p:cNvPr id="5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Freeboard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Internet of Thing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5373216"/>
            <a:ext cx="11320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THING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2195736" y="5373216"/>
            <a:ext cx="11320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THING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3995936" y="5373216"/>
            <a:ext cx="11320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THING</a:t>
            </a:r>
            <a:endParaRPr lang="th-TH" dirty="0"/>
          </a:p>
        </p:txBody>
      </p:sp>
      <p:sp>
        <p:nvSpPr>
          <p:cNvPr id="7" name="เมฆ 6"/>
          <p:cNvSpPr/>
          <p:nvPr/>
        </p:nvSpPr>
        <p:spPr>
          <a:xfrm>
            <a:off x="3275856" y="1700808"/>
            <a:ext cx="2520280" cy="122413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8" name="TextBox 7"/>
          <p:cNvSpPr txBox="1"/>
          <p:nvPr/>
        </p:nvSpPr>
        <p:spPr>
          <a:xfrm>
            <a:off x="3707904" y="2060848"/>
            <a:ext cx="1633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5724128" y="5373216"/>
            <a:ext cx="11320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THING</a:t>
            </a:r>
            <a:endParaRPr lang="th-TH" dirty="0"/>
          </a:p>
        </p:txBody>
      </p:sp>
      <p:sp>
        <p:nvSpPr>
          <p:cNvPr id="10" name="TextBox 9"/>
          <p:cNvSpPr txBox="1"/>
          <p:nvPr/>
        </p:nvSpPr>
        <p:spPr>
          <a:xfrm>
            <a:off x="7380312" y="5373216"/>
            <a:ext cx="11320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THING</a:t>
            </a:r>
            <a:endParaRPr lang="th-TH" dirty="0"/>
          </a:p>
        </p:txBody>
      </p:sp>
      <p:sp>
        <p:nvSpPr>
          <p:cNvPr id="11" name="สี่เหลี่ยมมุมมน 10"/>
          <p:cNvSpPr/>
          <p:nvPr/>
        </p:nvSpPr>
        <p:spPr>
          <a:xfrm>
            <a:off x="3635896" y="3717032"/>
            <a:ext cx="1872208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3923928" y="3789040"/>
            <a:ext cx="1389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ROUTER</a:t>
            </a:r>
            <a:endParaRPr lang="th-TH" dirty="0"/>
          </a:p>
        </p:txBody>
      </p:sp>
      <p:sp>
        <p:nvSpPr>
          <p:cNvPr id="13" name="ลูกศรขึ้น-ลง 12"/>
          <p:cNvSpPr/>
          <p:nvPr/>
        </p:nvSpPr>
        <p:spPr>
          <a:xfrm>
            <a:off x="4355976" y="2996952"/>
            <a:ext cx="288032" cy="576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0" name="ลูกศรเชื่อมต่อแบบตรง 19"/>
          <p:cNvCxnSpPr/>
          <p:nvPr/>
        </p:nvCxnSpPr>
        <p:spPr>
          <a:xfrm flipV="1">
            <a:off x="1187624" y="4509120"/>
            <a:ext cx="1584176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ลูกศรเชื่อมต่อแบบตรง 21"/>
          <p:cNvCxnSpPr/>
          <p:nvPr/>
        </p:nvCxnSpPr>
        <p:spPr>
          <a:xfrm flipV="1">
            <a:off x="2915816" y="4509120"/>
            <a:ext cx="936104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ลูกศรเชื่อมต่อแบบตรง 24"/>
          <p:cNvCxnSpPr/>
          <p:nvPr/>
        </p:nvCxnSpPr>
        <p:spPr>
          <a:xfrm flipV="1">
            <a:off x="4572000" y="4509120"/>
            <a:ext cx="0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/>
          <p:cNvCxnSpPr/>
          <p:nvPr/>
        </p:nvCxnSpPr>
        <p:spPr>
          <a:xfrm flipH="1" flipV="1">
            <a:off x="5508104" y="4581128"/>
            <a:ext cx="792088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ลูกศรเชื่อมต่อแบบตรง 28"/>
          <p:cNvCxnSpPr/>
          <p:nvPr/>
        </p:nvCxnSpPr>
        <p:spPr>
          <a:xfrm flipH="1" flipV="1">
            <a:off x="6156176" y="4509120"/>
            <a:ext cx="1584176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20272" y="4365104"/>
            <a:ext cx="1933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 || WIFI</a:t>
            </a:r>
            <a:endParaRPr lang="th-TH" dirty="0"/>
          </a:p>
        </p:txBody>
      </p:sp>
      <p:sp>
        <p:nvSpPr>
          <p:cNvPr id="32" name="TextBox 31"/>
          <p:cNvSpPr txBox="1"/>
          <p:nvPr/>
        </p:nvSpPr>
        <p:spPr>
          <a:xfrm>
            <a:off x="5652120" y="2996952"/>
            <a:ext cx="3294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TEL || ADSL || OPTIC</a:t>
            </a:r>
            <a:endParaRPr lang="th-TH" dirty="0"/>
          </a:p>
        </p:txBody>
      </p:sp>
      <p:pic>
        <p:nvPicPr>
          <p:cNvPr id="23" name="รูปภาพ 22" descr="lamloei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th-TH" dirty="0"/>
          </a:p>
        </p:txBody>
      </p:sp>
      <p:pic>
        <p:nvPicPr>
          <p:cNvPr id="5" name="รูปภาพ 4" descr="lamloei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lamloei2-A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60648"/>
            <a:ext cx="7560840" cy="55446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Internet of Thing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4" name="เมฆ 3"/>
          <p:cNvSpPr/>
          <p:nvPr/>
        </p:nvSpPr>
        <p:spPr>
          <a:xfrm>
            <a:off x="3275856" y="1700808"/>
            <a:ext cx="2520280" cy="122413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3707904" y="2060848"/>
            <a:ext cx="1633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th-TH" dirty="0"/>
          </a:p>
        </p:txBody>
      </p:sp>
      <p:sp>
        <p:nvSpPr>
          <p:cNvPr id="6" name="เมฆ 5"/>
          <p:cNvSpPr/>
          <p:nvPr/>
        </p:nvSpPr>
        <p:spPr>
          <a:xfrm>
            <a:off x="1331640" y="1700808"/>
            <a:ext cx="1440160" cy="79208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1403648" y="1844824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NETPIE</a:t>
            </a:r>
            <a:endParaRPr lang="th-TH" dirty="0"/>
          </a:p>
        </p:txBody>
      </p:sp>
      <p:cxnSp>
        <p:nvCxnSpPr>
          <p:cNvPr id="10" name="ลูกศรเชื่อมต่อแบบตรง 9"/>
          <p:cNvCxnSpPr/>
          <p:nvPr/>
        </p:nvCxnSpPr>
        <p:spPr>
          <a:xfrm>
            <a:off x="2987824" y="1988840"/>
            <a:ext cx="288032" cy="720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สี่เหลี่ยมมุมมน 10"/>
          <p:cNvSpPr/>
          <p:nvPr/>
        </p:nvSpPr>
        <p:spPr>
          <a:xfrm>
            <a:off x="1691680" y="3573016"/>
            <a:ext cx="720080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1835696" y="357301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3635896" y="4077072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</a:t>
            </a:r>
            <a:endParaRPr lang="th-TH" dirty="0"/>
          </a:p>
        </p:txBody>
      </p:sp>
      <p:sp>
        <p:nvSpPr>
          <p:cNvPr id="14" name="สี่เหลี่ยมมุมมน 13"/>
          <p:cNvSpPr/>
          <p:nvPr/>
        </p:nvSpPr>
        <p:spPr>
          <a:xfrm>
            <a:off x="3491880" y="4077072"/>
            <a:ext cx="720080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ี่เหลี่ยมมุมมน 14"/>
          <p:cNvSpPr/>
          <p:nvPr/>
        </p:nvSpPr>
        <p:spPr>
          <a:xfrm>
            <a:off x="6732240" y="4077072"/>
            <a:ext cx="720080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TextBox 15"/>
          <p:cNvSpPr txBox="1"/>
          <p:nvPr/>
        </p:nvSpPr>
        <p:spPr>
          <a:xfrm>
            <a:off x="6876256" y="4077072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R3</a:t>
            </a:r>
            <a:endParaRPr lang="th-TH" dirty="0"/>
          </a:p>
        </p:txBody>
      </p:sp>
      <p:sp>
        <p:nvSpPr>
          <p:cNvPr id="17" name="พับมุม 16"/>
          <p:cNvSpPr/>
          <p:nvPr/>
        </p:nvSpPr>
        <p:spPr>
          <a:xfrm>
            <a:off x="6804248" y="1844824"/>
            <a:ext cx="1296144" cy="72008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TextBox 17"/>
          <p:cNvSpPr txBox="1"/>
          <p:nvPr/>
        </p:nvSpPr>
        <p:spPr>
          <a:xfrm>
            <a:off x="6804248" y="1916832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</a:t>
            </a:r>
            <a:endParaRPr lang="th-TH" dirty="0"/>
          </a:p>
        </p:txBody>
      </p:sp>
      <p:sp>
        <p:nvSpPr>
          <p:cNvPr id="19" name="วงรี 18"/>
          <p:cNvSpPr/>
          <p:nvPr/>
        </p:nvSpPr>
        <p:spPr>
          <a:xfrm>
            <a:off x="1187624" y="4725144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1259632" y="4797152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th-TH" dirty="0"/>
          </a:p>
        </p:txBody>
      </p:sp>
      <p:sp>
        <p:nvSpPr>
          <p:cNvPr id="21" name="วงรี 20"/>
          <p:cNvSpPr/>
          <p:nvPr/>
        </p:nvSpPr>
        <p:spPr>
          <a:xfrm>
            <a:off x="683568" y="378904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วงรี 21"/>
          <p:cNvSpPr/>
          <p:nvPr/>
        </p:nvSpPr>
        <p:spPr>
          <a:xfrm>
            <a:off x="539552" y="2996952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TextBox 22"/>
          <p:cNvSpPr txBox="1"/>
          <p:nvPr/>
        </p:nvSpPr>
        <p:spPr>
          <a:xfrm>
            <a:off x="3131840" y="5085184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th-TH" dirty="0"/>
          </a:p>
        </p:txBody>
      </p:sp>
      <p:sp>
        <p:nvSpPr>
          <p:cNvPr id="24" name="วงรี 23"/>
          <p:cNvSpPr/>
          <p:nvPr/>
        </p:nvSpPr>
        <p:spPr>
          <a:xfrm>
            <a:off x="3059832" y="5085184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วงรี 24"/>
          <p:cNvSpPr/>
          <p:nvPr/>
        </p:nvSpPr>
        <p:spPr>
          <a:xfrm>
            <a:off x="3851920" y="5085184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วงรี 25"/>
          <p:cNvSpPr/>
          <p:nvPr/>
        </p:nvSpPr>
        <p:spPr>
          <a:xfrm>
            <a:off x="4644008" y="4941168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วงรี 26"/>
          <p:cNvSpPr/>
          <p:nvPr/>
        </p:nvSpPr>
        <p:spPr>
          <a:xfrm>
            <a:off x="7740352" y="4725144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วงรี 27"/>
          <p:cNvSpPr/>
          <p:nvPr/>
        </p:nvSpPr>
        <p:spPr>
          <a:xfrm>
            <a:off x="7956376" y="378904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วงรี 28"/>
          <p:cNvSpPr/>
          <p:nvPr/>
        </p:nvSpPr>
        <p:spPr>
          <a:xfrm>
            <a:off x="5076056" y="4149080"/>
            <a:ext cx="50405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TextBox 29"/>
          <p:cNvSpPr txBox="1"/>
          <p:nvPr/>
        </p:nvSpPr>
        <p:spPr>
          <a:xfrm>
            <a:off x="755576" y="378904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th-TH" dirty="0"/>
          </a:p>
        </p:txBody>
      </p:sp>
      <p:sp>
        <p:nvSpPr>
          <p:cNvPr id="31" name="TextBox 30"/>
          <p:cNvSpPr txBox="1"/>
          <p:nvPr/>
        </p:nvSpPr>
        <p:spPr>
          <a:xfrm>
            <a:off x="611560" y="2996952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th-TH" dirty="0"/>
          </a:p>
        </p:txBody>
      </p:sp>
      <p:sp>
        <p:nvSpPr>
          <p:cNvPr id="32" name="TextBox 31"/>
          <p:cNvSpPr txBox="1"/>
          <p:nvPr/>
        </p:nvSpPr>
        <p:spPr>
          <a:xfrm>
            <a:off x="3923928" y="5085184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th-TH" dirty="0"/>
          </a:p>
        </p:txBody>
      </p:sp>
      <p:sp>
        <p:nvSpPr>
          <p:cNvPr id="33" name="TextBox 32"/>
          <p:cNvSpPr txBox="1"/>
          <p:nvPr/>
        </p:nvSpPr>
        <p:spPr>
          <a:xfrm>
            <a:off x="4716016" y="494116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th-TH" dirty="0"/>
          </a:p>
        </p:txBody>
      </p:sp>
      <p:sp>
        <p:nvSpPr>
          <p:cNvPr id="34" name="TextBox 33"/>
          <p:cNvSpPr txBox="1"/>
          <p:nvPr/>
        </p:nvSpPr>
        <p:spPr>
          <a:xfrm>
            <a:off x="5148064" y="414908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th-TH" dirty="0"/>
          </a:p>
        </p:txBody>
      </p:sp>
      <p:cxnSp>
        <p:nvCxnSpPr>
          <p:cNvPr id="36" name="ลูกศรเชื่อมต่อแบบตรง 35"/>
          <p:cNvCxnSpPr/>
          <p:nvPr/>
        </p:nvCxnSpPr>
        <p:spPr>
          <a:xfrm flipH="1">
            <a:off x="5940152" y="2276872"/>
            <a:ext cx="576064" cy="720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ลูกศรเชื่อมต่อแบบตรง 37"/>
          <p:cNvCxnSpPr/>
          <p:nvPr/>
        </p:nvCxnSpPr>
        <p:spPr>
          <a:xfrm flipV="1">
            <a:off x="3851920" y="3068960"/>
            <a:ext cx="432048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/>
          <p:cNvCxnSpPr/>
          <p:nvPr/>
        </p:nvCxnSpPr>
        <p:spPr>
          <a:xfrm flipV="1">
            <a:off x="2411760" y="2852936"/>
            <a:ext cx="864096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ลูกศรเชื่อมต่อแบบตรง 41"/>
          <p:cNvCxnSpPr/>
          <p:nvPr/>
        </p:nvCxnSpPr>
        <p:spPr>
          <a:xfrm>
            <a:off x="5652120" y="2996952"/>
            <a:ext cx="936104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ลูกศรเชื่อมต่อแบบตรง 43"/>
          <p:cNvCxnSpPr/>
          <p:nvPr/>
        </p:nvCxnSpPr>
        <p:spPr>
          <a:xfrm>
            <a:off x="1187624" y="3284984"/>
            <a:ext cx="360040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ลูกศรเชื่อมต่อแบบตรง 45"/>
          <p:cNvCxnSpPr/>
          <p:nvPr/>
        </p:nvCxnSpPr>
        <p:spPr>
          <a:xfrm flipV="1">
            <a:off x="1331640" y="3861048"/>
            <a:ext cx="216024" cy="144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ลูกศรเชื่อมต่อแบบตรง 47"/>
          <p:cNvCxnSpPr/>
          <p:nvPr/>
        </p:nvCxnSpPr>
        <p:spPr>
          <a:xfrm flipV="1">
            <a:off x="1763688" y="4221088"/>
            <a:ext cx="216024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ลูกศรเชื่อมต่อแบบตรง 49"/>
          <p:cNvCxnSpPr/>
          <p:nvPr/>
        </p:nvCxnSpPr>
        <p:spPr>
          <a:xfrm flipV="1">
            <a:off x="3419872" y="4653136"/>
            <a:ext cx="288032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ลูกศรเชื่อมต่อแบบตรง 51"/>
          <p:cNvCxnSpPr/>
          <p:nvPr/>
        </p:nvCxnSpPr>
        <p:spPr>
          <a:xfrm flipH="1" flipV="1">
            <a:off x="3923928" y="4653136"/>
            <a:ext cx="72008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ลูกศรเชื่อมต่อแบบตรง 53"/>
          <p:cNvCxnSpPr/>
          <p:nvPr/>
        </p:nvCxnSpPr>
        <p:spPr>
          <a:xfrm flipH="1" flipV="1">
            <a:off x="4283968" y="4653136"/>
            <a:ext cx="360040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ลูกศรเชื่อมต่อแบบตรง 55"/>
          <p:cNvCxnSpPr/>
          <p:nvPr/>
        </p:nvCxnSpPr>
        <p:spPr>
          <a:xfrm flipH="1">
            <a:off x="4355976" y="4293096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ลูกศรเชื่อมต่อแบบตรง 57"/>
          <p:cNvCxnSpPr/>
          <p:nvPr/>
        </p:nvCxnSpPr>
        <p:spPr>
          <a:xfrm flipH="1" flipV="1">
            <a:off x="7236296" y="4653136"/>
            <a:ext cx="432048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ลูกศรเชื่อมต่อแบบตรง 59"/>
          <p:cNvCxnSpPr/>
          <p:nvPr/>
        </p:nvCxnSpPr>
        <p:spPr>
          <a:xfrm flipH="1">
            <a:off x="7524328" y="4005064"/>
            <a:ext cx="288032" cy="144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812360" y="4725144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th-TH" dirty="0"/>
          </a:p>
        </p:txBody>
      </p:sp>
      <p:sp>
        <p:nvSpPr>
          <p:cNvPr id="63" name="TextBox 62"/>
          <p:cNvSpPr txBox="1"/>
          <p:nvPr/>
        </p:nvSpPr>
        <p:spPr>
          <a:xfrm>
            <a:off x="8028384" y="378904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th-TH" dirty="0"/>
          </a:p>
        </p:txBody>
      </p:sp>
      <p:pic>
        <p:nvPicPr>
          <p:cNvPr id="51" name="รูปภาพ 50" descr="lamloei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b="1" dirty="0" smtClean="0">
                <a:latin typeface="CordiaUPC" pitchFamily="34" charset="-34"/>
                <a:cs typeface="CordiaUPC" pitchFamily="34" charset="-34"/>
              </a:rPr>
              <a:t>สมัคร </a:t>
            </a:r>
            <a:r>
              <a:rPr lang="en-US" sz="4800" b="1" dirty="0" err="1" smtClean="0">
                <a:latin typeface="CordiaUPC" pitchFamily="34" charset="-34"/>
                <a:cs typeface="CordiaUPC" pitchFamily="34" charset="-34"/>
              </a:rPr>
              <a:t>Netpie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netpie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7" y="2492896"/>
            <a:ext cx="8547905" cy="3456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1412776"/>
            <a:ext cx="41793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https://netpie.io/</a:t>
            </a:r>
          </a:p>
          <a:p>
            <a:r>
              <a:rPr lang="en-US" sz="3200" dirty="0" smtClean="0">
                <a:latin typeface="CordiaUPC" pitchFamily="34" charset="-34"/>
                <a:cs typeface="CordiaUPC" pitchFamily="34" charset="-34"/>
              </a:rPr>
              <a:t>SIGN UP FREE </a:t>
            </a:r>
            <a:r>
              <a:rPr lang="th-TH" sz="3200" dirty="0" smtClean="0">
                <a:latin typeface="CordiaUPC" pitchFamily="34" charset="-34"/>
                <a:cs typeface="CordiaUPC" pitchFamily="34" charset="-34"/>
              </a:rPr>
              <a:t>แล้วทำตามขั้นตอน</a:t>
            </a:r>
            <a:endParaRPr lang="th-TH" sz="3200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LOGIN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netpie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333" y="1412776"/>
            <a:ext cx="8543139" cy="4468861"/>
          </a:xfrm>
          <a:prstGeom prst="rect">
            <a:avLst/>
          </a:prstGeom>
        </p:spPr>
      </p:pic>
      <p:pic>
        <p:nvPicPr>
          <p:cNvPr id="5" name="รูปภาพ 4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6851104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ordiaUPC" pitchFamily="34" charset="-34"/>
                <a:cs typeface="CordiaUPC" pitchFamily="34" charset="-34"/>
              </a:rPr>
              <a:t>RESOURCES &gt; APPLICATIONS +</a:t>
            </a:r>
            <a:endParaRPr lang="th-TH" sz="48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" name="รูปภาพ 3" descr="netpie-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12777"/>
            <a:ext cx="7704856" cy="3646916"/>
          </a:xfrm>
          <a:prstGeom prst="rect">
            <a:avLst/>
          </a:prstGeom>
        </p:spPr>
      </p:pic>
      <p:pic>
        <p:nvPicPr>
          <p:cNvPr id="5" name="รูปภาพ 4" descr="netpie-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5157192"/>
            <a:ext cx="5685715" cy="1333333"/>
          </a:xfrm>
          <a:prstGeom prst="rect">
            <a:avLst/>
          </a:prstGeom>
        </p:spPr>
      </p:pic>
      <p:sp>
        <p:nvSpPr>
          <p:cNvPr id="6" name="วงรี 5"/>
          <p:cNvSpPr/>
          <p:nvPr/>
        </p:nvSpPr>
        <p:spPr>
          <a:xfrm>
            <a:off x="7596336" y="3717032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8" name="รูปภาพ 7" descr="lamloei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netpie-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90244"/>
            <a:ext cx="8642552" cy="3146868"/>
          </a:xfrm>
          <a:prstGeom prst="rect">
            <a:avLst/>
          </a:prstGeom>
        </p:spPr>
      </p:pic>
      <p:pic>
        <p:nvPicPr>
          <p:cNvPr id="5" name="รูปภาพ 4" descr="netpie-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768780"/>
            <a:ext cx="5695238" cy="1828572"/>
          </a:xfrm>
          <a:prstGeom prst="rect">
            <a:avLst/>
          </a:prstGeom>
        </p:spPr>
      </p:pic>
      <p:sp>
        <p:nvSpPr>
          <p:cNvPr id="6" name="วงรี 5"/>
          <p:cNvSpPr/>
          <p:nvPr/>
        </p:nvSpPr>
        <p:spPr>
          <a:xfrm>
            <a:off x="8028384" y="3933056"/>
            <a:ext cx="648072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6444208" y="5085184"/>
            <a:ext cx="21419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latin typeface="CordiaUPC" pitchFamily="34" charset="-34"/>
                <a:cs typeface="CordiaUPC" pitchFamily="34" charset="-34"/>
              </a:rPr>
              <a:t>ตั้งชื่อ </a:t>
            </a:r>
            <a:r>
              <a:rPr lang="en-US" sz="3200" b="1" dirty="0" err="1" smtClean="0">
                <a:latin typeface="CordiaUPC" pitchFamily="34" charset="-34"/>
                <a:cs typeface="CordiaUPC" pitchFamily="34" charset="-34"/>
              </a:rPr>
              <a:t>MyDevice</a:t>
            </a:r>
            <a:endParaRPr lang="en-US" sz="3200" b="1" dirty="0" smtClean="0">
              <a:latin typeface="CordiaUPC" pitchFamily="34" charset="-34"/>
              <a:cs typeface="CordiaUPC" pitchFamily="34" charset="-34"/>
            </a:endParaRPr>
          </a:p>
          <a:p>
            <a:r>
              <a:rPr lang="th-TH" sz="3200" b="1" dirty="0" smtClean="0">
                <a:latin typeface="CordiaUPC" pitchFamily="34" charset="-34"/>
                <a:cs typeface="CordiaUPC" pitchFamily="34" charset="-34"/>
              </a:rPr>
              <a:t>คลิกปุ่ม </a:t>
            </a:r>
            <a:r>
              <a:rPr lang="en-US" sz="3200" b="1" dirty="0" smtClean="0">
                <a:latin typeface="CordiaUPC" pitchFamily="34" charset="-34"/>
                <a:cs typeface="CordiaUPC" pitchFamily="34" charset="-34"/>
              </a:rPr>
              <a:t>CRATE</a:t>
            </a:r>
            <a:endParaRPr lang="th-TH" sz="32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9" name="รูปภาพ 8" descr="lamloei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netpie-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708920"/>
            <a:ext cx="7557670" cy="39376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59832" y="476672"/>
            <a:ext cx="292900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latin typeface="CordiaUPC" pitchFamily="34" charset="-34"/>
                <a:cs typeface="CordiaUPC" pitchFamily="34" charset="-34"/>
              </a:rPr>
              <a:t>คลิกที่ </a:t>
            </a:r>
            <a:r>
              <a:rPr lang="en-US" sz="3200" b="1" dirty="0" err="1" smtClean="0">
                <a:latin typeface="CordiaUPC" pitchFamily="34" charset="-34"/>
                <a:cs typeface="CordiaUPC" pitchFamily="34" charset="-34"/>
              </a:rPr>
              <a:t>MyDevice</a:t>
            </a:r>
            <a:r>
              <a:rPr lang="en-US" sz="3200" b="1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sz="3200" b="1" dirty="0" smtClean="0">
                <a:latin typeface="CordiaUPC" pitchFamily="34" charset="-34"/>
                <a:cs typeface="CordiaUPC" pitchFamily="34" charset="-34"/>
              </a:rPr>
              <a:t>จะได้</a:t>
            </a:r>
            <a:endParaRPr lang="en-US" sz="3200" b="1" dirty="0" smtClean="0">
              <a:latin typeface="CordiaUPC" pitchFamily="34" charset="-34"/>
              <a:cs typeface="CordiaUPC" pitchFamily="34" charset="-34"/>
            </a:endParaRPr>
          </a:p>
          <a:p>
            <a:r>
              <a:rPr lang="en-US" sz="3200" b="1" dirty="0" smtClean="0">
                <a:latin typeface="CordiaUPC" pitchFamily="34" charset="-34"/>
                <a:cs typeface="CordiaUPC" pitchFamily="34" charset="-34"/>
              </a:rPr>
              <a:t>APPID: 	LAML</a:t>
            </a:r>
          </a:p>
          <a:p>
            <a:r>
              <a:rPr lang="en-US" sz="3200" b="1" dirty="0" smtClean="0">
                <a:latin typeface="CordiaUPC" pitchFamily="34" charset="-34"/>
                <a:cs typeface="CordiaUPC" pitchFamily="34" charset="-34"/>
              </a:rPr>
              <a:t>Key: 		XXX</a:t>
            </a:r>
          </a:p>
          <a:p>
            <a:r>
              <a:rPr lang="en-US" sz="3200" b="1" dirty="0" err="1" smtClean="0">
                <a:latin typeface="CordiaUPC" pitchFamily="34" charset="-34"/>
                <a:cs typeface="CordiaUPC" pitchFamily="34" charset="-34"/>
              </a:rPr>
              <a:t>Secrect</a:t>
            </a:r>
            <a:r>
              <a:rPr lang="en-US" sz="3200" b="1" dirty="0" smtClean="0">
                <a:latin typeface="CordiaUPC" pitchFamily="34" charset="-34"/>
                <a:cs typeface="CordiaUPC" pitchFamily="34" charset="-34"/>
              </a:rPr>
              <a:t>: 	XXX</a:t>
            </a:r>
            <a:endParaRPr lang="th-TH" sz="3200" b="1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6" name="รูปภาพ 5" descr="lamloei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8640"/>
            <a:ext cx="1015873" cy="7428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สำนักงา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สำนักงา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สำนักงา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3504</TotalTime>
  <Words>273</Words>
  <Application>Microsoft Office PowerPoint</Application>
  <PresentationFormat>นำเสนอทางหน้าจอ (4:3)</PresentationFormat>
  <Paragraphs>102</Paragraphs>
  <Slides>31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31</vt:i4>
      </vt:variant>
    </vt:vector>
  </HeadingPairs>
  <TitlesOfParts>
    <vt:vector size="32" baseType="lpstr">
      <vt:lpstr>ชุดรูปแบบของ Office</vt:lpstr>
      <vt:lpstr>ภาพนิ่ง 1</vt:lpstr>
      <vt:lpstr>สมัคร Netpie</vt:lpstr>
      <vt:lpstr>Internet of Thing</vt:lpstr>
      <vt:lpstr>Internet of Thing</vt:lpstr>
      <vt:lpstr>สมัคร Netpie</vt:lpstr>
      <vt:lpstr>LOGIN</vt:lpstr>
      <vt:lpstr>RESOURCES &gt; APPLICATIONS +</vt:lpstr>
      <vt:lpstr>ภาพนิ่ง 8</vt:lpstr>
      <vt:lpstr>ภาพนิ่ง 9</vt:lpstr>
      <vt:lpstr>ดาวน์โหลด Library</vt:lpstr>
      <vt:lpstr>File &gt; Examples &gt; ESP32 Microgear &gt; Basic</vt:lpstr>
      <vt:lpstr>ภาพนิ่ง 12</vt:lpstr>
      <vt:lpstr>ภาพนิ่ง 13</vt:lpstr>
      <vt:lpstr>FreeBoard</vt:lpstr>
      <vt:lpstr>ภาพนิ่ง 15</vt:lpstr>
      <vt:lpstr>RESOURCES &gt; FREEBOARDS</vt:lpstr>
      <vt:lpstr>lamloeiFreeboard</vt:lpstr>
      <vt:lpstr>ภาพนิ่ง 18</vt:lpstr>
      <vt:lpstr>DataSource myFreeboard</vt:lpstr>
      <vt:lpstr>ADD PANE &gt; +</vt:lpstr>
      <vt:lpstr>ADD PANE &gt; +</vt:lpstr>
      <vt:lpstr>ภาพนิ่ง 22</vt:lpstr>
      <vt:lpstr>ADD PANE &gt; +</vt:lpstr>
      <vt:lpstr>สามารถขยับ panel ได้</vt:lpstr>
      <vt:lpstr>ADD PANE &gt; +</vt:lpstr>
      <vt:lpstr>Freeboard</vt:lpstr>
      <vt:lpstr>ADD PANE &gt; +</vt:lpstr>
      <vt:lpstr>WIDGET</vt:lpstr>
      <vt:lpstr>Freeboard</vt:lpstr>
      <vt:lpstr>THE END</vt:lpstr>
      <vt:lpstr>ภาพนิ่ง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admin</dc:creator>
  <cp:lastModifiedBy>admin</cp:lastModifiedBy>
  <cp:revision>232</cp:revision>
  <dcterms:created xsi:type="dcterms:W3CDTF">2017-05-04T14:32:07Z</dcterms:created>
  <dcterms:modified xsi:type="dcterms:W3CDTF">2019-02-28T16:46:23Z</dcterms:modified>
</cp:coreProperties>
</file>