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2" r:id="rId8"/>
  </p:sldIdLst>
  <p:sldSz cx="18288000" cy="10287000"/>
  <p:notesSz cx="6858000" cy="9144000"/>
  <p:embeddedFontLst>
    <p:embeddedFont>
      <p:font typeface="Canva Sans Bold" panose="020B0604020202020204" charset="0"/>
      <p:regular r:id="rId9"/>
    </p:embeddedFont>
    <p:embeddedFont>
      <p:font typeface="DM Sans" pitchFamily="2" charset="0"/>
      <p:regular r:id="rId10"/>
    </p:embeddedFont>
    <p:embeddedFont>
      <p:font typeface="DM Sans Bold" charset="0"/>
      <p:regular r:id="rId11"/>
    </p:embeddedFont>
    <p:embeddedFont>
      <p:font typeface="DM Sans Medium" pitchFamily="2" charset="0"/>
      <p:regular r:id="rId12"/>
    </p:embeddedFont>
    <p:embeddedFont>
      <p:font typeface="Public San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2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5.svg"/><Relationship Id="rId19" Type="http://schemas.openxmlformats.org/officeDocument/2006/relationships/image" Target="../media/image33.pn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4051295" y="1748935"/>
            <a:ext cx="10910396" cy="474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65308A"/>
                </a:solidFill>
                <a:latin typeface="DM Sans Bold"/>
              </a:rPr>
              <a:t>Capstone Project Presentation 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59116" y="169177"/>
            <a:ext cx="4898453" cy="2530867"/>
          </a:xfrm>
          <a:custGeom>
            <a:avLst/>
            <a:gdLst/>
            <a:ahLst/>
            <a:cxnLst/>
            <a:rect l="l" t="t" r="r" b="b"/>
            <a:pathLst>
              <a:path w="4898453" h="2530867">
                <a:moveTo>
                  <a:pt x="0" y="0"/>
                </a:moveTo>
                <a:lnTo>
                  <a:pt x="4898453" y="0"/>
                </a:lnTo>
                <a:lnTo>
                  <a:pt x="4898453" y="2530867"/>
                </a:lnTo>
                <a:lnTo>
                  <a:pt x="0" y="2530867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5462911" y="6420360"/>
            <a:ext cx="8459795" cy="910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1"/>
              </a:lnSpc>
            </a:pPr>
            <a:r>
              <a:rPr lang="en-US" sz="3581" spc="-71">
                <a:solidFill>
                  <a:srgbClr val="65308A"/>
                </a:solidFill>
                <a:latin typeface="DM Sans Bold"/>
              </a:rPr>
              <a:t>By: Oluwayomi Ojo, Yinka Olaniyi, Sukmanjit Singh, Mau Lam Tuan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41605" y="8005610"/>
            <a:ext cx="1587877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65308A"/>
                </a:solidFill>
                <a:latin typeface="Canva Sans Bold"/>
              </a:rPr>
              <a:t>Topic: Email Classification for Helpdesk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31956" y="1804347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65308A"/>
                </a:solidFill>
                <a:latin typeface="DM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5340" y="8148330"/>
            <a:ext cx="9149701" cy="1504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049"/>
              </a:lnSpc>
              <a:spcBef>
                <a:spcPct val="0"/>
              </a:spcBef>
            </a:pPr>
            <a:r>
              <a:rPr lang="en-US" sz="2999" spc="179">
                <a:solidFill>
                  <a:srgbClr val="65308A"/>
                </a:solidFill>
                <a:latin typeface="DM Sans Bold"/>
              </a:rPr>
              <a:t>Email Classification project focused on developing a machine learning model for email content classification. 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835340" y="3157228"/>
            <a:ext cx="10159595" cy="1504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049"/>
              </a:lnSpc>
              <a:spcBef>
                <a:spcPct val="0"/>
              </a:spcBef>
            </a:pPr>
            <a:r>
              <a:rPr lang="en-US" sz="2999" spc="179">
                <a:solidFill>
                  <a:srgbClr val="65308A"/>
                </a:solidFill>
                <a:latin typeface="DM Sans Bold"/>
              </a:rPr>
              <a:t>The increase in email volume poses challenges in effective communication and efficient management.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1956" y="5095875"/>
            <a:ext cx="10162978" cy="200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049"/>
              </a:lnSpc>
              <a:spcBef>
                <a:spcPct val="0"/>
              </a:spcBef>
            </a:pPr>
            <a:r>
              <a:rPr lang="en-US" sz="2999" spc="179">
                <a:solidFill>
                  <a:srgbClr val="65308A"/>
                </a:solidFill>
                <a:latin typeface="DM Sans Bold"/>
              </a:rPr>
              <a:t>Manual Email classification is time-consuming .and expensive. Automating this process could save substantial time for helpdesk agents, allowing them to prioritize critical 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04950" y="3118971"/>
            <a:ext cx="7025086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65308A"/>
                </a:solidFill>
                <a:latin typeface="DM Sans Bold"/>
              </a:rPr>
              <a:t>Problem Statements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360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491672" y="202430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8000" spc="-656">
                <a:solidFill>
                  <a:srgbClr val="FFFFFF"/>
                </a:solidFill>
                <a:latin typeface="DM Sans"/>
              </a:rPr>
              <a:t>01.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975489" y="3862348"/>
            <a:ext cx="6998061" cy="2561528"/>
            <a:chOff x="0" y="0"/>
            <a:chExt cx="2342659" cy="857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360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r>
                <a:rPr lang="en-US" sz="2500" spc="-205">
                  <a:solidFill>
                    <a:srgbClr val="648E38"/>
                  </a:solidFill>
                  <a:latin typeface="Public Sans"/>
                </a:rPr>
                <a:t>. 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360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491672" y="4717783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8000" spc="-656">
                <a:solidFill>
                  <a:srgbClr val="FFFFFF"/>
                </a:solidFill>
                <a:latin typeface="DM San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1672" y="741126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8000" spc="-656">
                <a:solidFill>
                  <a:srgbClr val="FFFFFF"/>
                </a:solidFill>
                <a:latin typeface="DM Sans"/>
              </a:rPr>
              <a:t>03.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70625" y="2023596"/>
            <a:ext cx="4132127" cy="1371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spc="31" dirty="0">
                <a:solidFill>
                  <a:srgbClr val="FFFFFF"/>
                </a:solidFill>
                <a:latin typeface="DM Sans Bold"/>
              </a:rPr>
              <a:t>The nature of email content is varied and unstructured. Therefore, it cannot be processed as structured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18908" y="4634920"/>
            <a:ext cx="4132127" cy="1025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spc="31" dirty="0" err="1">
                <a:solidFill>
                  <a:srgbClr val="FFFFFF"/>
                </a:solidFill>
                <a:latin typeface="DM Sans Bold"/>
              </a:rPr>
              <a:t>Exixting</a:t>
            </a:r>
            <a:r>
              <a:rPr lang="en-US" sz="1999" spc="31" dirty="0">
                <a:solidFill>
                  <a:srgbClr val="FFFFFF"/>
                </a:solidFill>
                <a:latin typeface="DM Sans Bold"/>
              </a:rPr>
              <a:t> solutions are half AI solutions, and they are fragile solutions. Therefore, not reliable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18908" y="7108374"/>
            <a:ext cx="4132127" cy="1717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spc="31" dirty="0">
                <a:solidFill>
                  <a:srgbClr val="FFFFFF"/>
                </a:solidFill>
                <a:latin typeface="DM Sans Medium"/>
              </a:rPr>
              <a:t>Lack of suitable data, especially with sensitive business email. Generative AI to create synthetic data for training and testing the model to the rescue</a:t>
            </a:r>
          </a:p>
        </p:txBody>
      </p:sp>
      <p:sp>
        <p:nvSpPr>
          <p:cNvPr id="19" name="Freeform 19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4873558" y="985974"/>
            <a:ext cx="8822997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dirty="0">
                <a:solidFill>
                  <a:srgbClr val="65308A"/>
                </a:solidFill>
                <a:latin typeface="DM Sans Bold"/>
              </a:rPr>
              <a:t>Creation Process</a:t>
            </a:r>
          </a:p>
        </p:txBody>
      </p:sp>
      <p:sp>
        <p:nvSpPr>
          <p:cNvPr id="25" name="Freeform 25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pic>
        <p:nvPicPr>
          <p:cNvPr id="37" name="Picture 36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59E6F66F-754C-6158-7600-4AD6DB6D0B6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8200" y="3345815"/>
            <a:ext cx="16992600" cy="65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848100" y="-41148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sz="1600"/>
          </a:p>
        </p:txBody>
      </p:sp>
      <p:pic>
        <p:nvPicPr>
          <p:cNvPr id="8" name="Picture 7" descr="A graph with numbers and squares&#10;&#10;Description automatically generated">
            <a:extLst>
              <a:ext uri="{FF2B5EF4-FFF2-40B4-BE49-F238E27FC236}">
                <a16:creationId xmlns:a16="http://schemas.microsoft.com/office/drawing/2014/main" id="{1CD59634-3074-AB5E-B67B-737DD346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90700"/>
            <a:ext cx="14782800" cy="7696200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85975C0F-EFAD-584B-C710-C40E5E892572}"/>
              </a:ext>
            </a:extLst>
          </p:cNvPr>
          <p:cNvSpPr txBox="1"/>
          <p:nvPr/>
        </p:nvSpPr>
        <p:spPr>
          <a:xfrm>
            <a:off x="2514600" y="190500"/>
            <a:ext cx="12649200" cy="1129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8000" dirty="0">
                <a:solidFill>
                  <a:srgbClr val="65308A"/>
                </a:solidFill>
                <a:latin typeface="DM Sans Bold"/>
              </a:rPr>
              <a:t>Confusion Matrix Report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718204" y="507239"/>
            <a:ext cx="13045796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dirty="0">
                <a:solidFill>
                  <a:srgbClr val="65308A"/>
                </a:solidFill>
                <a:latin typeface="DM Sans Bold"/>
              </a:rPr>
              <a:t>One Real Use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3303B-CD97-1616-51FA-1266261C0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66900"/>
            <a:ext cx="15773400" cy="7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64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65308A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165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Canva Sans Bold</vt:lpstr>
      <vt:lpstr>Arial</vt:lpstr>
      <vt:lpstr>Public Sans</vt:lpstr>
      <vt:lpstr>DM Sans</vt:lpstr>
      <vt:lpstr>DM Sans Medium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minimalist professional Business Proposal Presentation</dc:title>
  <cp:lastModifiedBy>Lam, Tuan Mau</cp:lastModifiedBy>
  <cp:revision>5</cp:revision>
  <dcterms:created xsi:type="dcterms:W3CDTF">2006-08-16T00:00:00Z</dcterms:created>
  <dcterms:modified xsi:type="dcterms:W3CDTF">2024-04-04T21:31:28Z</dcterms:modified>
  <dc:identifier>DAF2FiATTIE</dc:identifier>
</cp:coreProperties>
</file>