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32"/>
  </p:notesMasterIdLst>
  <p:sldIdLst>
    <p:sldId id="256" r:id="rId2"/>
    <p:sldId id="257" r:id="rId3"/>
    <p:sldId id="261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87" r:id="rId16"/>
    <p:sldId id="277" r:id="rId17"/>
    <p:sldId id="282" r:id="rId18"/>
    <p:sldId id="281" r:id="rId19"/>
    <p:sldId id="279" r:id="rId20"/>
    <p:sldId id="288" r:id="rId21"/>
    <p:sldId id="280" r:id="rId22"/>
    <p:sldId id="283" r:id="rId23"/>
    <p:sldId id="284" r:id="rId24"/>
    <p:sldId id="285" r:id="rId25"/>
    <p:sldId id="289" r:id="rId26"/>
    <p:sldId id="290" r:id="rId27"/>
    <p:sldId id="291" r:id="rId28"/>
    <p:sldId id="286" r:id="rId29"/>
    <p:sldId id="278" r:id="rId30"/>
    <p:sldId id="265" r:id="rId3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B370043-114A-42F6-B5FE-F68B1AD5A37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CA41476-63D2-4694-9BA8-E975C6724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14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0F7B-220C-4B2E-95C5-0542EEA656D9}" type="datetime1">
              <a:rPr lang="en-US" smtClean="0"/>
              <a:t>4/20/2022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0B85-60B1-4C78-8138-BC4B0AA0EC24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513E-46B4-4E3F-ABE2-3EA4A93F1A46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9D26-312E-44D1-8DF9-94D4EF8E82E1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6274-BCFD-49A4-BF25-B0073996F827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6FD-FE5D-4310-8265-16F7819DD23B}" type="datetime1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90A4-D649-49AC-89DB-DDD8A406244C}" type="datetime1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7BE3-44CD-466C-B359-37D24D12F420}" type="datetime1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85FC6-BC04-4A21-8848-D59705E06813}" type="datetime1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7061-FDC1-4569-8D04-3E140E3BDB39}" type="datetime1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2656-5535-4DBF-B12C-8D9ABBA37E01}" type="datetime1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D16813B-7816-4818-8D14-454B905152A0}" type="datetime1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200400"/>
            <a:ext cx="8610600" cy="2895600"/>
          </a:xfrm>
        </p:spPr>
        <p:txBody>
          <a:bodyPr>
            <a:norm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</a:t>
            </a:r>
          </a:p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</a:t>
            </a:r>
          </a:p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TS.Nguyễn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Khắc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Cường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KHAI PHÁ DỮ 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85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ANN, DL, CNN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610600" cy="51054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Ghép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functions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codes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đầy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đủ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learning model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6000"/>
            <a:ext cx="6553392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57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ANN, DL, CNN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610600" cy="51054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Ghép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functions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codes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đầy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đủ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learning model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625138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43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ANN, DL, CNN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610600" cy="51054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Ghép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functions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codes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đầy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đủ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learning model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6000"/>
            <a:ext cx="4003337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3581400"/>
            <a:ext cx="6944363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83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ANN, DL, CNN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610600" cy="51054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Ghép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functions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codes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đầy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đủ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learning model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07"/>
          <a:stretch/>
        </p:blipFill>
        <p:spPr bwMode="auto">
          <a:xfrm>
            <a:off x="1228344" y="2514600"/>
            <a:ext cx="6439094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283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ANN, DL, CNN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610600" cy="51054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Ghép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functions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codes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đầy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đủ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learning model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29"/>
          <a:stretch/>
        </p:blipFill>
        <p:spPr bwMode="auto">
          <a:xfrm>
            <a:off x="1523998" y="2514600"/>
            <a:ext cx="7162169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873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ANN, DL, CNN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610600" cy="51054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DL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1905000"/>
            <a:ext cx="4924425" cy="471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175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ANN, DL, CNN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610600" cy="51054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Nhắc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trúc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CNN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72866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334000"/>
            <a:ext cx="2062162" cy="1280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33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ANN, DL, CNN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610600" cy="51054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từng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layer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input image  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phân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rã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đặc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trưng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“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học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”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799"/>
            <a:ext cx="6934200" cy="451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226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ANN, DL, CNN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610600" cy="51054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CNN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1828801"/>
            <a:ext cx="4114801" cy="1819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10000"/>
            <a:ext cx="735330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428875"/>
            <a:ext cx="74295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906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ANN, DL, CNN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610600" cy="51054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cao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tế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571637"/>
              </p:ext>
            </p:extLst>
          </p:nvPr>
        </p:nvGraphicFramePr>
        <p:xfrm>
          <a:off x="1371600" y="2057400"/>
          <a:ext cx="7239000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4191000"/>
              </a:tblGrid>
              <a:tr h="2895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.VnAvant" pitchFamily="34" charset="0"/>
                          <a:ea typeface="+mn-ea"/>
                          <a:cs typeface="+mn-cs"/>
                        </a:rPr>
                        <a:t>LeNet</a:t>
                      </a:r>
                      <a:endParaRPr lang="en-US" sz="1400" dirty="0">
                        <a:latin typeface=".VnAvan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.VnAvant" pitchFamily="34" charset="0"/>
                          <a:ea typeface="+mn-ea"/>
                          <a:cs typeface="+mn-cs"/>
                        </a:rPr>
                        <a:t>Inception v2</a:t>
                      </a:r>
                      <a:endParaRPr lang="en-US" sz="1400" dirty="0">
                        <a:latin typeface=".VnAvan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.VnAvant" pitchFamily="34" charset="0"/>
                          <a:ea typeface="+mn-ea"/>
                          <a:cs typeface="+mn-cs"/>
                        </a:rPr>
                        <a:t>AlexNet</a:t>
                      </a:r>
                      <a:endParaRPr lang="en-US" sz="1400" dirty="0">
                        <a:latin typeface=".VnAvan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.VnAvant" pitchFamily="34" charset="0"/>
                          <a:ea typeface="+mn-ea"/>
                          <a:cs typeface="+mn-cs"/>
                        </a:rPr>
                        <a:t>Inception v3 V4 and Inception-</a:t>
                      </a:r>
                      <a:r>
                        <a:rPr kumimoji="0"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.VnAvant" pitchFamily="34" charset="0"/>
                          <a:ea typeface="+mn-ea"/>
                          <a:cs typeface="+mn-cs"/>
                        </a:rPr>
                        <a:t>ResNet</a:t>
                      </a:r>
                      <a:endParaRPr lang="en-US" sz="1400" dirty="0">
                        <a:latin typeface=".VnAvan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.VnAvant" pitchFamily="34" charset="0"/>
                          <a:ea typeface="+mn-ea"/>
                          <a:cs typeface="+mn-cs"/>
                        </a:rPr>
                        <a:t>ResNet</a:t>
                      </a:r>
                      <a:endParaRPr lang="en-US" sz="1400" dirty="0">
                        <a:latin typeface=".VnAvan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.VnAvant" pitchFamily="34" charset="0"/>
                          <a:ea typeface="+mn-ea"/>
                          <a:cs typeface="+mn-cs"/>
                        </a:rPr>
                        <a:t>DenseNet</a:t>
                      </a:r>
                      <a:endParaRPr lang="en-US" sz="1400" dirty="0">
                        <a:latin typeface=".VnAvan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.VnAvant" pitchFamily="34" charset="0"/>
                          <a:ea typeface="+mn-ea"/>
                          <a:cs typeface="+mn-cs"/>
                        </a:rPr>
                        <a:t>GoogleNet</a:t>
                      </a:r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.VnAvant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.VnAvant" pitchFamily="34" charset="0"/>
                          <a:ea typeface="+mn-ea"/>
                          <a:cs typeface="+mn-cs"/>
                        </a:rPr>
                        <a:t>InceptionNet</a:t>
                      </a:r>
                      <a:endParaRPr lang="en-US" sz="1400" dirty="0">
                        <a:latin typeface=".VnAvan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.VnAvant" pitchFamily="34" charset="0"/>
                          <a:ea typeface="+mn-ea"/>
                          <a:cs typeface="+mn-cs"/>
                        </a:rPr>
                        <a:t>Pyramidal Net</a:t>
                      </a:r>
                      <a:endParaRPr lang="en-US" sz="1400" dirty="0">
                        <a:latin typeface=".VnAvan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.VnAvant" pitchFamily="34" charset="0"/>
                          <a:ea typeface="+mn-ea"/>
                          <a:cs typeface="+mn-cs"/>
                        </a:rPr>
                        <a:t>MobileNetV1</a:t>
                      </a:r>
                      <a:endParaRPr lang="en-US" sz="1400" dirty="0">
                        <a:latin typeface=".VnAvan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.VnAvant" pitchFamily="34" charset="0"/>
                          <a:ea typeface="+mn-ea"/>
                          <a:cs typeface="+mn-cs"/>
                        </a:rPr>
                        <a:t>Xception</a:t>
                      </a:r>
                      <a:endParaRPr lang="en-US" sz="1400" dirty="0">
                        <a:latin typeface=".VnAvan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.VnAvant" pitchFamily="34" charset="0"/>
                          <a:ea typeface="+mn-ea"/>
                          <a:cs typeface="+mn-cs"/>
                        </a:rPr>
                        <a:t>ZfNet</a:t>
                      </a:r>
                      <a:endParaRPr lang="en-US" sz="1400" dirty="0">
                        <a:latin typeface=".VnAvan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.VnAvant" pitchFamily="34" charset="0"/>
                          <a:ea typeface="+mn-ea"/>
                          <a:cs typeface="+mn-cs"/>
                        </a:rPr>
                        <a:t>Channel Boosted CNN using TL</a:t>
                      </a:r>
                      <a:endParaRPr lang="en-US" sz="1400" dirty="0">
                        <a:latin typeface=".VnAvan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.VnAvant" pitchFamily="34" charset="0"/>
                          <a:ea typeface="+mn-ea"/>
                          <a:cs typeface="+mn-cs"/>
                        </a:rPr>
                        <a:t>Depth based CNNs</a:t>
                      </a:r>
                      <a:endParaRPr lang="en-US" sz="1400" dirty="0">
                        <a:latin typeface=".VnAvan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.VnAvant" pitchFamily="34" charset="0"/>
                          <a:ea typeface="+mn-ea"/>
                          <a:cs typeface="+mn-cs"/>
                        </a:rPr>
                        <a:t>Residual Attention NN</a:t>
                      </a:r>
                      <a:endParaRPr lang="en-US" sz="1400" dirty="0">
                        <a:latin typeface=".VnAvan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.VnAvant" pitchFamily="34" charset="0"/>
                          <a:ea typeface="+mn-ea"/>
                          <a:cs typeface="+mn-cs"/>
                        </a:rPr>
                        <a:t>Highway Networks</a:t>
                      </a:r>
                      <a:endParaRPr lang="en-US" sz="1400" dirty="0">
                        <a:latin typeface=".VnAvan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.VnAvant" pitchFamily="34" charset="0"/>
                          <a:ea typeface="+mn-ea"/>
                          <a:cs typeface="+mn-cs"/>
                        </a:rPr>
                        <a:t>Attention Based CNNS</a:t>
                      </a:r>
                      <a:endParaRPr lang="en-US" sz="1400" dirty="0">
                        <a:latin typeface=".VnAvan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.VnAvant" pitchFamily="34" charset="0"/>
                          <a:ea typeface="+mn-ea"/>
                          <a:cs typeface="+mn-cs"/>
                        </a:rPr>
                        <a:t>Wide </a:t>
                      </a:r>
                      <a:r>
                        <a:rPr kumimoji="0"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.VnAvant" pitchFamily="34" charset="0"/>
                          <a:ea typeface="+mn-ea"/>
                          <a:cs typeface="+mn-cs"/>
                        </a:rPr>
                        <a:t>ResNet</a:t>
                      </a:r>
                      <a:endParaRPr lang="en-US" sz="1400" dirty="0">
                        <a:latin typeface=".VnAvan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.VnAvant" pitchFamily="34" charset="0"/>
                          <a:ea typeface="+mn-ea"/>
                          <a:cs typeface="+mn-cs"/>
                        </a:rPr>
                        <a:t>Feautre</a:t>
                      </a:r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.VnAvant" pitchFamily="34" charset="0"/>
                          <a:ea typeface="+mn-ea"/>
                          <a:cs typeface="+mn-cs"/>
                        </a:rPr>
                        <a:t>-Map based CNNS</a:t>
                      </a:r>
                      <a:endParaRPr lang="en-US" sz="1400" dirty="0">
                        <a:latin typeface=".VnAvan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.VnAvant" pitchFamily="34" charset="0"/>
                          <a:ea typeface="+mn-ea"/>
                          <a:cs typeface="+mn-cs"/>
                        </a:rPr>
                        <a:t> VGG</a:t>
                      </a:r>
                      <a:endParaRPr lang="en-US" sz="1400" dirty="0">
                        <a:latin typeface=".VnAvan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.VnAvant" pitchFamily="34" charset="0"/>
                          <a:ea typeface="+mn-ea"/>
                          <a:cs typeface="+mn-cs"/>
                        </a:rPr>
                        <a:t>Squeeze and Excitation Networks</a:t>
                      </a:r>
                      <a:endParaRPr lang="en-US" sz="1400" dirty="0">
                        <a:latin typeface=".VnAvan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.VnAvant" pitchFamily="34" charset="0"/>
                          <a:ea typeface="+mn-ea"/>
                          <a:cs typeface="+mn-cs"/>
                        </a:rPr>
                        <a:t>PolyNet</a:t>
                      </a:r>
                      <a:endParaRPr lang="en-US" sz="1400" dirty="0">
                        <a:latin typeface=".VnAvan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.VnAvant" pitchFamily="34" charset="0"/>
                          <a:ea typeface="+mn-ea"/>
                          <a:cs typeface="+mn-cs"/>
                        </a:rPr>
                        <a:t>Competitive Squeeze and Excitation Networks</a:t>
                      </a:r>
                      <a:endParaRPr lang="en-US" sz="1400" dirty="0">
                        <a:latin typeface=".VnAvan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90600" y="1905000"/>
            <a:ext cx="7848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9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28600" y="685800"/>
            <a:ext cx="8763000" cy="5029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CHỦ ĐỀ 4</a:t>
            </a:r>
          </a:p>
          <a:p>
            <a:pPr marL="0" indent="0" algn="ctr">
              <a:buNone/>
            </a:pPr>
            <a:endParaRPr lang="en-US" sz="4800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PHÂN LỚP</a:t>
            </a:r>
          </a:p>
          <a:p>
            <a:pPr marL="0" indent="0" algn="ctr">
              <a:buNone/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(Neural network </a:t>
            </a:r>
          </a:p>
          <a:p>
            <a:pPr marL="0" indent="0" algn="ctr">
              <a:buNone/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Deep learning</a:t>
            </a:r>
          </a:p>
          <a:p>
            <a:pPr marL="0" indent="0" algn="ctr">
              <a:buNone/>
            </a:pPr>
            <a:r>
              <a:rPr lang="en-US" sz="4400" dirty="0">
                <a:latin typeface="Arial" pitchFamily="34" charset="0"/>
                <a:cs typeface="Arial" pitchFamily="34" charset="0"/>
              </a:rPr>
              <a:t>Convolutional Neural </a:t>
            </a:r>
            <a:r>
              <a:rPr lang="en-US" sz="4400" dirty="0" smtClean="0">
                <a:latin typeface="Arial" pitchFamily="34" charset="0"/>
                <a:cs typeface="Arial" pitchFamily="34" charset="0"/>
              </a:rPr>
              <a:t>Network)</a:t>
            </a:r>
          </a:p>
          <a:p>
            <a:pPr marL="0" indent="0" algn="ctr">
              <a:buNone/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THỰC HÀNH</a:t>
            </a: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6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ANN, DL, CNN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610600" cy="51054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cao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4" y="2209800"/>
            <a:ext cx="8207256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159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ANN, DL, CNN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610600" cy="51054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cao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95500"/>
            <a:ext cx="822960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52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ANN, DL, CNN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610600" cy="51054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cao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62200"/>
            <a:ext cx="8564563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74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ANN, DL, CNN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610600" cy="51054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cao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88" y="2209800"/>
            <a:ext cx="880872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441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ANN, DL, CNN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610600" cy="51054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CNN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cao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tế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8000" b="1" dirty="0" smtClean="0">
                <a:latin typeface="Arial" pitchFamily="34" charset="0"/>
                <a:cs typeface="Arial" pitchFamily="34" charset="0"/>
              </a:rPr>
              <a:t>. . 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38" y="2362200"/>
            <a:ext cx="8510954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68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ANN, DL, CNN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610600" cy="51054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codes CNN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bản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Nạp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training data</a:t>
            </a:r>
          </a:p>
          <a:p>
            <a:pPr lvl="1"/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liệu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56484"/>
            <a:ext cx="760996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28" y="3886200"/>
            <a:ext cx="5978501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391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ANN, DL, CNN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610600" cy="51054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codes CNN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bản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Tiền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liệu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041" y="2325624"/>
            <a:ext cx="4876800" cy="126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041" y="3574008"/>
            <a:ext cx="4876800" cy="1898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102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ANN, DL, CNN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610600" cy="51054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codes CNN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bản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kế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network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59736"/>
            <a:ext cx="8239125" cy="4252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402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ANN, DL, CNN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610600" cy="5105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sánh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năng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DL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learning model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3600"/>
            <a:ext cx="6246740" cy="452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580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ANN, DL, CNN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610600" cy="51054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Vấn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trọng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cần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tâm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learning model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8029074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7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ANN, DL, CNN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610600" cy="51054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Giới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thiệu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learning model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ANN, DL, CNN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bày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ở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góc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nguyên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nguyên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khá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phức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tạp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trừu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tượng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hành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giúp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cho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Hiểu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thuyết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rõ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hơn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Hiểu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đoạn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leaning model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đến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Hiểu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kế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learning model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nhau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Khảo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sát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nhau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cùng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training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data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qua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điều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chỉnh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tham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Đánh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tốt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learning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5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81000" y="2438400"/>
            <a:ext cx="8610600" cy="4114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800" dirty="0" smtClean="0">
                <a:latin typeface="Arial" pitchFamily="34" charset="0"/>
                <a:cs typeface="Arial" pitchFamily="34" charset="0"/>
              </a:rPr>
              <a:t>Q / A</a:t>
            </a:r>
            <a:endParaRPr lang="en-US" sz="13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ANN, DL, CNN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610600" cy="51054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TensorFlow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Thư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viện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mềm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nguồn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mở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hành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bởi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Google </a:t>
            </a:r>
          </a:p>
          <a:p>
            <a:pPr lvl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Giúp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lập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kế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tiến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hành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huấn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luyện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learning model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thuận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tiện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Cài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TensorFlow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nhiều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kịch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cài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tùy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thuộc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từng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thống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dụ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114799"/>
            <a:ext cx="6096000" cy="2621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913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ANN, DL, CNN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610600" cy="5105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Sessions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TensorFlow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TensorFlow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graph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toán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session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tương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graph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này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codes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khởi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graph,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khởi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chạy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20440"/>
            <a:ext cx="580411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916" y="3520440"/>
            <a:ext cx="2425484" cy="318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1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ANN, DL, CNN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610600" cy="51054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learning model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lý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7391400" cy="4686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402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ANN, DL, CNN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610600" cy="51054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bước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learning model: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inference: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bố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suất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data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vào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loss: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error function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training: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gradient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tham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cập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nhật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hình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evaluate: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mức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kế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ANN, DL, CNN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610600" cy="51054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Codes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learning model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sau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5029200" cy="2637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554226"/>
            <a:ext cx="5105400" cy="211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429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ANN, DL, CNN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610600" cy="5105400"/>
          </a:xfrm>
        </p:spPr>
        <p:txBody>
          <a:bodyPr>
            <a:normAutofit/>
          </a:bodyPr>
          <a:lstStyle/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6248400" cy="2761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486400"/>
            <a:ext cx="706737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57" y="4138872"/>
            <a:ext cx="6860143" cy="1347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84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3492</TotalTime>
  <Words>833</Words>
  <Application>Microsoft Office PowerPoint</Application>
  <PresentationFormat>On-screen Show (4:3)</PresentationFormat>
  <Paragraphs>166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Equity</vt:lpstr>
      <vt:lpstr>KHAI PHÁ DỮ LIỆU</vt:lpstr>
      <vt:lpstr>PowerPoint Presentation</vt:lpstr>
      <vt:lpstr>Thực hành ANN, DL, CNN</vt:lpstr>
      <vt:lpstr>Thực hành ANN, DL, CNN</vt:lpstr>
      <vt:lpstr>Thực hành ANN, DL, CNN</vt:lpstr>
      <vt:lpstr>Thực hành ANN, DL, CNN</vt:lpstr>
      <vt:lpstr>Thực hành ANN, DL, CNN</vt:lpstr>
      <vt:lpstr>Thực hành ANN, DL, CNN</vt:lpstr>
      <vt:lpstr>Thực hành ANN, DL, CNN</vt:lpstr>
      <vt:lpstr>Thực hành ANN, DL, CNN</vt:lpstr>
      <vt:lpstr>Thực hành ANN, DL, CNN</vt:lpstr>
      <vt:lpstr>Thực hành ANN, DL, CNN</vt:lpstr>
      <vt:lpstr>Thực hành ANN, DL, CNN</vt:lpstr>
      <vt:lpstr>Thực hành ANN, DL, CNN</vt:lpstr>
      <vt:lpstr>Thực hành ANN, DL, CNN</vt:lpstr>
      <vt:lpstr>Thực hành ANN, DL, CNN</vt:lpstr>
      <vt:lpstr>Thực hành ANN, DL, CNN</vt:lpstr>
      <vt:lpstr>Thực hành ANN, DL, CNN</vt:lpstr>
      <vt:lpstr>Thực hành ANN, DL, CNN</vt:lpstr>
      <vt:lpstr>Thực hành ANN, DL, CNN</vt:lpstr>
      <vt:lpstr>Thực hành ANN, DL, CNN</vt:lpstr>
      <vt:lpstr>Thực hành ANN, DL, CNN</vt:lpstr>
      <vt:lpstr>Thực hành ANN, DL, CNN</vt:lpstr>
      <vt:lpstr>Thực hành ANN, DL, CNN</vt:lpstr>
      <vt:lpstr>Thực hành ANN, DL, CNN</vt:lpstr>
      <vt:lpstr>Thực hành ANN, DL, CNN</vt:lpstr>
      <vt:lpstr>Thực hành ANN, DL, CNN</vt:lpstr>
      <vt:lpstr>Thực hành ANN, DL, CNN</vt:lpstr>
      <vt:lpstr>Thực hành ANN, DL, CNN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ĐIỀU HÀNH</dc:title>
  <dc:creator>NKC</dc:creator>
  <cp:lastModifiedBy>ADMIN</cp:lastModifiedBy>
  <cp:revision>275</cp:revision>
  <cp:lastPrinted>2022-04-20T08:19:18Z</cp:lastPrinted>
  <dcterms:created xsi:type="dcterms:W3CDTF">2006-08-16T00:00:00Z</dcterms:created>
  <dcterms:modified xsi:type="dcterms:W3CDTF">2022-04-20T08:19:30Z</dcterms:modified>
</cp:coreProperties>
</file>