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A95F-2FE2-41D5-B18F-EDA661022112}"/>
              </a:ext>
            </a:extLst>
          </p:cNvPr>
          <p:cNvSpPr>
            <a:spLocks noGrp="1"/>
          </p:cNvSpPr>
          <p:nvPr>
            <p:ph type="ctrTitle"/>
          </p:nvPr>
        </p:nvSpPr>
        <p:spPr/>
        <p:txBody>
          <a:bodyPr/>
          <a:lstStyle/>
          <a:p>
            <a:r>
              <a:rPr lang="en-IE" sz="2800" dirty="0"/>
              <a:t>The Battle of </a:t>
            </a:r>
            <a:r>
              <a:rPr lang="en-IE" sz="2800" dirty="0" err="1"/>
              <a:t>Neighborhoods</a:t>
            </a:r>
            <a:br>
              <a:rPr lang="en-IE" dirty="0"/>
            </a:br>
            <a:r>
              <a:rPr lang="en-IE" dirty="0"/>
              <a:t>Toronto </a:t>
            </a:r>
          </a:p>
        </p:txBody>
      </p:sp>
      <p:sp>
        <p:nvSpPr>
          <p:cNvPr id="3" name="Subtitle 2">
            <a:extLst>
              <a:ext uri="{FF2B5EF4-FFF2-40B4-BE49-F238E27FC236}">
                <a16:creationId xmlns:a16="http://schemas.microsoft.com/office/drawing/2014/main" id="{11F8D101-D082-490B-8EE8-7ABE99862E8F}"/>
              </a:ext>
            </a:extLst>
          </p:cNvPr>
          <p:cNvSpPr>
            <a:spLocks noGrp="1"/>
          </p:cNvSpPr>
          <p:nvPr>
            <p:ph type="subTitle" idx="1"/>
          </p:nvPr>
        </p:nvSpPr>
        <p:spPr/>
        <p:txBody>
          <a:bodyPr/>
          <a:lstStyle/>
          <a:p>
            <a:r>
              <a:rPr lang="en-GB" dirty="0"/>
              <a:t>Picking up a location for opening a new restaurant</a:t>
            </a:r>
          </a:p>
          <a:p>
            <a:endParaRPr lang="en-IE" dirty="0"/>
          </a:p>
          <a:p>
            <a:endParaRPr lang="en-IE" dirty="0"/>
          </a:p>
        </p:txBody>
      </p:sp>
    </p:spTree>
    <p:extLst>
      <p:ext uri="{BB962C8B-B14F-4D97-AF65-F5344CB8AC3E}">
        <p14:creationId xmlns:p14="http://schemas.microsoft.com/office/powerpoint/2010/main" val="12845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A49F-4D83-49A4-BEA2-06FC8E32FD7E}"/>
              </a:ext>
            </a:extLst>
          </p:cNvPr>
          <p:cNvSpPr>
            <a:spLocks noGrp="1"/>
          </p:cNvSpPr>
          <p:nvPr>
            <p:ph type="title"/>
          </p:nvPr>
        </p:nvSpPr>
        <p:spPr/>
        <p:txBody>
          <a:bodyPr/>
          <a:lstStyle/>
          <a:p>
            <a:r>
              <a:rPr lang="en-IE" dirty="0"/>
              <a:t>The Conclusion</a:t>
            </a:r>
          </a:p>
        </p:txBody>
      </p:sp>
      <p:sp>
        <p:nvSpPr>
          <p:cNvPr id="3" name="Content Placeholder 2">
            <a:extLst>
              <a:ext uri="{FF2B5EF4-FFF2-40B4-BE49-F238E27FC236}">
                <a16:creationId xmlns:a16="http://schemas.microsoft.com/office/drawing/2014/main" id="{1C017080-CE60-4E1F-B21D-2CA4BFC1E0A7}"/>
              </a:ext>
            </a:extLst>
          </p:cNvPr>
          <p:cNvSpPr>
            <a:spLocks noGrp="1"/>
          </p:cNvSpPr>
          <p:nvPr>
            <p:ph idx="1"/>
          </p:nvPr>
        </p:nvSpPr>
        <p:spPr/>
        <p:txBody>
          <a:bodyPr/>
          <a:lstStyle/>
          <a:p>
            <a:r>
              <a:rPr lang="en-GB" dirty="0"/>
              <a:t>This is only a first-order solution to the question 'Where to open a new restaurant in Toronto?' Using public datasets, we were able to partially address one of the factors that we have mentioned at the beginning - average house prices. There certainly is lot of room for improvement. For example, we have to factor in crime rates, competition etc. Toronto </a:t>
            </a:r>
            <a:r>
              <a:rPr lang="en-GB" dirty="0" err="1"/>
              <a:t>Opendata</a:t>
            </a:r>
            <a:r>
              <a:rPr lang="en-GB"/>
              <a:t> website should have other datasets that we might use to further improve the results.</a:t>
            </a:r>
            <a:endParaRPr lang="en-IE" dirty="0"/>
          </a:p>
        </p:txBody>
      </p:sp>
    </p:spTree>
    <p:extLst>
      <p:ext uri="{BB962C8B-B14F-4D97-AF65-F5344CB8AC3E}">
        <p14:creationId xmlns:p14="http://schemas.microsoft.com/office/powerpoint/2010/main" val="148454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48E-8B21-43E9-8CE4-9D69260F0608}"/>
              </a:ext>
            </a:extLst>
          </p:cNvPr>
          <p:cNvSpPr>
            <a:spLocks noGrp="1"/>
          </p:cNvSpPr>
          <p:nvPr>
            <p:ph type="title"/>
          </p:nvPr>
        </p:nvSpPr>
        <p:spPr/>
        <p:txBody>
          <a:bodyPr/>
          <a:lstStyle/>
          <a:p>
            <a:r>
              <a:rPr lang="en-IE" dirty="0"/>
              <a:t>The Goal</a:t>
            </a:r>
          </a:p>
        </p:txBody>
      </p:sp>
      <p:sp>
        <p:nvSpPr>
          <p:cNvPr id="3" name="Content Placeholder 2">
            <a:extLst>
              <a:ext uri="{FF2B5EF4-FFF2-40B4-BE49-F238E27FC236}">
                <a16:creationId xmlns:a16="http://schemas.microsoft.com/office/drawing/2014/main" id="{E69A609A-1CE5-44A5-89AF-7987AF0CF1F5}"/>
              </a:ext>
            </a:extLst>
          </p:cNvPr>
          <p:cNvSpPr>
            <a:spLocks noGrp="1"/>
          </p:cNvSpPr>
          <p:nvPr>
            <p:ph idx="1"/>
          </p:nvPr>
        </p:nvSpPr>
        <p:spPr/>
        <p:txBody>
          <a:bodyPr/>
          <a:lstStyle/>
          <a:p>
            <a:r>
              <a:rPr lang="en-GB" dirty="0"/>
              <a:t>The entrepreneur is planning to open a new restaurant in Toronto, but he is not sure which location would be most appropriate for his new venue. We noticed that the Toronto already has a lot of restaurants in town, but we need to give an advise on best possible location.</a:t>
            </a:r>
            <a:endParaRPr lang="en-IE" dirty="0"/>
          </a:p>
        </p:txBody>
      </p:sp>
    </p:spTree>
    <p:extLst>
      <p:ext uri="{BB962C8B-B14F-4D97-AF65-F5344CB8AC3E}">
        <p14:creationId xmlns:p14="http://schemas.microsoft.com/office/powerpoint/2010/main" val="426593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1A41-3FED-42CF-99A4-C28589B6D6C2}"/>
              </a:ext>
            </a:extLst>
          </p:cNvPr>
          <p:cNvSpPr>
            <a:spLocks noGrp="1"/>
          </p:cNvSpPr>
          <p:nvPr>
            <p:ph type="title"/>
          </p:nvPr>
        </p:nvSpPr>
        <p:spPr/>
        <p:txBody>
          <a:bodyPr/>
          <a:lstStyle/>
          <a:p>
            <a:r>
              <a:rPr lang="en-IE" dirty="0"/>
              <a:t>The Data</a:t>
            </a:r>
          </a:p>
        </p:txBody>
      </p:sp>
      <p:sp>
        <p:nvSpPr>
          <p:cNvPr id="3" name="Content Placeholder 2">
            <a:extLst>
              <a:ext uri="{FF2B5EF4-FFF2-40B4-BE49-F238E27FC236}">
                <a16:creationId xmlns:a16="http://schemas.microsoft.com/office/drawing/2014/main" id="{C40764BF-2497-4B0A-AEF1-25444ECD0426}"/>
              </a:ext>
            </a:extLst>
          </p:cNvPr>
          <p:cNvSpPr>
            <a:spLocks noGrp="1"/>
          </p:cNvSpPr>
          <p:nvPr>
            <p:ph idx="1"/>
          </p:nvPr>
        </p:nvSpPr>
        <p:spPr/>
        <p:txBody>
          <a:bodyPr>
            <a:normAutofit fontScale="92500" lnSpcReduction="20000"/>
          </a:bodyPr>
          <a:lstStyle/>
          <a:p>
            <a:r>
              <a:rPr lang="en-GB" dirty="0"/>
              <a:t>We can identify the most important factors that contribute to the restaurant’s success to be among the following list: </a:t>
            </a:r>
            <a:r>
              <a:rPr lang="en-GB" dirty="0" err="1"/>
              <a:t>neighborhood</a:t>
            </a:r>
            <a:r>
              <a:rPr lang="en-GB" dirty="0"/>
              <a:t> wealth, accessibility, crime rates, visibility, competition, etc. </a:t>
            </a:r>
          </a:p>
          <a:p>
            <a:r>
              <a:rPr lang="en-GB" dirty="0"/>
              <a:t>We should use the datasets from Toronto </a:t>
            </a:r>
            <a:r>
              <a:rPr lang="en-GB" dirty="0" err="1"/>
              <a:t>Opendata</a:t>
            </a:r>
            <a:r>
              <a:rPr lang="en-GB" dirty="0"/>
              <a:t> website to address some of these considerations.</a:t>
            </a:r>
          </a:p>
          <a:p>
            <a:r>
              <a:rPr lang="en-GB" dirty="0"/>
              <a:t>Due to the scope of this project we would limit our data to the city’s average housing prices list, which we could get from “Get Wellbeing Toronto - Economics data set”. </a:t>
            </a:r>
          </a:p>
          <a:p>
            <a:r>
              <a:rPr lang="en-GB" dirty="0"/>
              <a:t>Also we will use the Foursquare location data to retrieve the food venues. This location data in conjunction with the average house price by </a:t>
            </a:r>
            <a:r>
              <a:rPr lang="en-GB" dirty="0" err="1"/>
              <a:t>Neighborhood</a:t>
            </a:r>
            <a:r>
              <a:rPr lang="en-GB" dirty="0"/>
              <a:t> should help us to determine the best possible location for a new restaurant.</a:t>
            </a:r>
          </a:p>
          <a:p>
            <a:endParaRPr lang="en-IE" dirty="0"/>
          </a:p>
        </p:txBody>
      </p:sp>
    </p:spTree>
    <p:extLst>
      <p:ext uri="{BB962C8B-B14F-4D97-AF65-F5344CB8AC3E}">
        <p14:creationId xmlns:p14="http://schemas.microsoft.com/office/powerpoint/2010/main" val="404820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2F5-66CF-45F7-B299-6DD82960AC19}"/>
              </a:ext>
            </a:extLst>
          </p:cNvPr>
          <p:cNvSpPr>
            <a:spLocks noGrp="1"/>
          </p:cNvSpPr>
          <p:nvPr>
            <p:ph type="title"/>
          </p:nvPr>
        </p:nvSpPr>
        <p:spPr/>
        <p:txBody>
          <a:bodyPr/>
          <a:lstStyle/>
          <a:p>
            <a:r>
              <a:rPr lang="en-IE" dirty="0"/>
              <a:t>The </a:t>
            </a:r>
            <a:r>
              <a:rPr lang="en-GB" dirty="0"/>
              <a:t>Methodology</a:t>
            </a:r>
            <a:endParaRPr lang="en-IE" dirty="0"/>
          </a:p>
        </p:txBody>
      </p:sp>
      <p:sp>
        <p:nvSpPr>
          <p:cNvPr id="3" name="Content Placeholder 2">
            <a:extLst>
              <a:ext uri="{FF2B5EF4-FFF2-40B4-BE49-F238E27FC236}">
                <a16:creationId xmlns:a16="http://schemas.microsoft.com/office/drawing/2014/main" id="{62F9E376-0C21-41D5-85BF-E77825089D78}"/>
              </a:ext>
            </a:extLst>
          </p:cNvPr>
          <p:cNvSpPr>
            <a:spLocks noGrp="1"/>
          </p:cNvSpPr>
          <p:nvPr>
            <p:ph idx="1"/>
          </p:nvPr>
        </p:nvSpPr>
        <p:spPr/>
        <p:txBody>
          <a:bodyPr/>
          <a:lstStyle/>
          <a:p>
            <a:r>
              <a:rPr lang="en-GB" dirty="0"/>
              <a:t>We should combine the average house price from “Get Wellbeing Toronto – Economics” data set with the </a:t>
            </a:r>
            <a:r>
              <a:rPr lang="en-GB" dirty="0" err="1"/>
              <a:t>Neighborhood</a:t>
            </a:r>
            <a:r>
              <a:rPr lang="en-GB" dirty="0"/>
              <a:t> postal code dataset to get house prices per postal codes. </a:t>
            </a:r>
          </a:p>
          <a:p>
            <a:r>
              <a:rPr lang="en-GB" dirty="0"/>
              <a:t>We should get the venues from food category using the “Foursquare” location data. We would cluster the combined data and would try to determine the best possible location for the new restaurant.</a:t>
            </a:r>
            <a:endParaRPr lang="en-IE" dirty="0"/>
          </a:p>
        </p:txBody>
      </p:sp>
    </p:spTree>
    <p:extLst>
      <p:ext uri="{BB962C8B-B14F-4D97-AF65-F5344CB8AC3E}">
        <p14:creationId xmlns:p14="http://schemas.microsoft.com/office/powerpoint/2010/main" val="256466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5" name="Rectangle 24">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5">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8" name="Content Placeholder 4">
            <a:extLst>
              <a:ext uri="{FF2B5EF4-FFF2-40B4-BE49-F238E27FC236}">
                <a16:creationId xmlns:a16="http://schemas.microsoft.com/office/drawing/2014/main" id="{808EABB2-542A-4353-92B0-8A8ECB2C5BA0}"/>
              </a:ext>
            </a:extLst>
          </p:cNvPr>
          <p:cNvPicPr>
            <a:picLocks noChangeAspect="1"/>
          </p:cNvPicPr>
          <p:nvPr/>
        </p:nvPicPr>
        <p:blipFill rotWithShape="1">
          <a:blip r:embed="rId3"/>
          <a:srcRect l="25277" r="23626"/>
          <a:stretch/>
        </p:blipFill>
        <p:spPr>
          <a:xfrm>
            <a:off x="6096000" y="10"/>
            <a:ext cx="6092823" cy="6856310"/>
          </a:xfrm>
          <a:prstGeom prst="rect">
            <a:avLst/>
          </a:prstGeom>
          <a:ln>
            <a:noFill/>
          </a:ln>
          <a:effectLst/>
        </p:spPr>
      </p:pic>
      <p:sp>
        <p:nvSpPr>
          <p:cNvPr id="28" name="Rectangle 27">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680D67-A281-4536-B1BD-A87FD0C73C61}"/>
              </a:ext>
            </a:extLst>
          </p:cNvPr>
          <p:cNvSpPr>
            <a:spLocks noGrp="1"/>
          </p:cNvSpPr>
          <p:nvPr>
            <p:ph type="title"/>
          </p:nvPr>
        </p:nvSpPr>
        <p:spPr>
          <a:xfrm>
            <a:off x="680321" y="753228"/>
            <a:ext cx="5041629" cy="1080938"/>
          </a:xfrm>
        </p:spPr>
        <p:txBody>
          <a:bodyPr>
            <a:normAutofit/>
          </a:bodyPr>
          <a:lstStyle/>
          <a:p>
            <a:r>
              <a:rPr lang="en-IE"/>
              <a:t>Neighborhoods</a:t>
            </a:r>
            <a:endParaRPr lang="en-IE" dirty="0"/>
          </a:p>
        </p:txBody>
      </p:sp>
      <p:pic>
        <p:nvPicPr>
          <p:cNvPr id="30" name="Picture 29">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0" name="Content Placeholder 9">
            <a:extLst>
              <a:ext uri="{FF2B5EF4-FFF2-40B4-BE49-F238E27FC236}">
                <a16:creationId xmlns:a16="http://schemas.microsoft.com/office/drawing/2014/main" id="{526B2461-BE77-42B7-9DE8-9C2A090E8B10}"/>
              </a:ext>
            </a:extLst>
          </p:cNvPr>
          <p:cNvSpPr>
            <a:spLocks noGrp="1"/>
          </p:cNvSpPr>
          <p:nvPr>
            <p:ph idx="1"/>
          </p:nvPr>
        </p:nvSpPr>
        <p:spPr>
          <a:xfrm>
            <a:off x="680322" y="2336873"/>
            <a:ext cx="5041628" cy="3599316"/>
          </a:xfrm>
        </p:spPr>
        <p:txBody>
          <a:bodyPr>
            <a:normAutofit/>
          </a:bodyPr>
          <a:lstStyle/>
          <a:p>
            <a:r>
              <a:rPr lang="en-GB" sz="2000"/>
              <a:t>When we grouped the average house price data with the Neighborhood postal code dataset we were able to get a new dataset for house prices per postal codes.</a:t>
            </a:r>
          </a:p>
          <a:p>
            <a:r>
              <a:rPr lang="en-GB" sz="2000"/>
              <a:t>This provided us with 14 Toronto postal codes areas. </a:t>
            </a:r>
            <a:endParaRPr lang="en-US" sz="2000" dirty="0"/>
          </a:p>
        </p:txBody>
      </p:sp>
    </p:spTree>
    <p:extLst>
      <p:ext uri="{BB962C8B-B14F-4D97-AF65-F5344CB8AC3E}">
        <p14:creationId xmlns:p14="http://schemas.microsoft.com/office/powerpoint/2010/main" val="102751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6" name="Rectangle 35">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8" name="Content Placeholder 4">
            <a:extLst>
              <a:ext uri="{FF2B5EF4-FFF2-40B4-BE49-F238E27FC236}">
                <a16:creationId xmlns:a16="http://schemas.microsoft.com/office/drawing/2014/main" id="{DDC8C924-5F5B-49FE-9FFB-C79D2377017F}"/>
              </a:ext>
            </a:extLst>
          </p:cNvPr>
          <p:cNvPicPr>
            <a:picLocks noChangeAspect="1"/>
          </p:cNvPicPr>
          <p:nvPr/>
        </p:nvPicPr>
        <p:blipFill rotWithShape="1">
          <a:blip r:embed="rId3"/>
          <a:srcRect l="24775" r="34570"/>
          <a:stretch/>
        </p:blipFill>
        <p:spPr>
          <a:xfrm>
            <a:off x="6096000" y="10"/>
            <a:ext cx="6092823" cy="6856310"/>
          </a:xfrm>
          <a:prstGeom prst="rect">
            <a:avLst/>
          </a:prstGeom>
          <a:ln>
            <a:noFill/>
          </a:ln>
          <a:effectLst/>
        </p:spPr>
      </p:pic>
      <p:sp>
        <p:nvSpPr>
          <p:cNvPr id="39" name="Rectangle 38">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02345A-C090-4B9B-98F2-7308F553F3D0}"/>
              </a:ext>
            </a:extLst>
          </p:cNvPr>
          <p:cNvSpPr>
            <a:spLocks noGrp="1"/>
          </p:cNvSpPr>
          <p:nvPr>
            <p:ph type="title"/>
          </p:nvPr>
        </p:nvSpPr>
        <p:spPr>
          <a:xfrm>
            <a:off x="680321" y="753228"/>
            <a:ext cx="5041629" cy="1080938"/>
          </a:xfrm>
        </p:spPr>
        <p:txBody>
          <a:bodyPr>
            <a:normAutofit/>
          </a:bodyPr>
          <a:lstStyle/>
          <a:p>
            <a:r>
              <a:rPr lang="en-IE"/>
              <a:t>House Prices</a:t>
            </a:r>
          </a:p>
        </p:txBody>
      </p:sp>
      <p:pic>
        <p:nvPicPr>
          <p:cNvPr id="41" name="Picture 40">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0" name="Content Placeholder 9">
            <a:extLst>
              <a:ext uri="{FF2B5EF4-FFF2-40B4-BE49-F238E27FC236}">
                <a16:creationId xmlns:a16="http://schemas.microsoft.com/office/drawing/2014/main" id="{167ADABD-5261-449E-B0EC-EF76AEB50FBD}"/>
              </a:ext>
            </a:extLst>
          </p:cNvPr>
          <p:cNvSpPr>
            <a:spLocks noGrp="1"/>
          </p:cNvSpPr>
          <p:nvPr>
            <p:ph idx="1"/>
          </p:nvPr>
        </p:nvSpPr>
        <p:spPr>
          <a:xfrm>
            <a:off x="680322" y="2336873"/>
            <a:ext cx="5041628" cy="3599316"/>
          </a:xfrm>
        </p:spPr>
        <p:txBody>
          <a:bodyPr>
            <a:normAutofit/>
          </a:bodyPr>
          <a:lstStyle/>
          <a:p>
            <a:r>
              <a:rPr lang="en-GB" dirty="0"/>
              <a:t>Unfortunately we were unable to get the average price data for all Toronto </a:t>
            </a:r>
            <a:r>
              <a:rPr lang="en-GB" dirty="0" err="1"/>
              <a:t>neighborhoods</a:t>
            </a:r>
            <a:r>
              <a:rPr lang="en-GB" dirty="0"/>
              <a:t>, but we still can identify areas that could interest our client. </a:t>
            </a:r>
          </a:p>
          <a:p>
            <a:r>
              <a:rPr lang="en-GB" dirty="0"/>
              <a:t>We see three areas where the average house price is above 1 million - around Rosedale, Summerhill East and Lawrence Park.</a:t>
            </a:r>
            <a:endParaRPr lang="en-US" sz="2000" dirty="0"/>
          </a:p>
        </p:txBody>
      </p:sp>
    </p:spTree>
    <p:extLst>
      <p:ext uri="{BB962C8B-B14F-4D97-AF65-F5344CB8AC3E}">
        <p14:creationId xmlns:p14="http://schemas.microsoft.com/office/powerpoint/2010/main" val="274589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 name="Rectangle 13">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8" name="Content Placeholder 4">
            <a:extLst>
              <a:ext uri="{FF2B5EF4-FFF2-40B4-BE49-F238E27FC236}">
                <a16:creationId xmlns:a16="http://schemas.microsoft.com/office/drawing/2014/main" id="{C79DFF08-8396-4486-A298-E94C8C17E163}"/>
              </a:ext>
            </a:extLst>
          </p:cNvPr>
          <p:cNvPicPr>
            <a:picLocks noChangeAspect="1"/>
          </p:cNvPicPr>
          <p:nvPr/>
        </p:nvPicPr>
        <p:blipFill rotWithShape="1">
          <a:blip r:embed="rId3"/>
          <a:srcRect l="26091" r="35697" b="-1"/>
          <a:stretch/>
        </p:blipFill>
        <p:spPr>
          <a:xfrm>
            <a:off x="6096000" y="10"/>
            <a:ext cx="6092823" cy="6856310"/>
          </a:xfrm>
          <a:prstGeom prst="rect">
            <a:avLst/>
          </a:prstGeom>
          <a:ln>
            <a:noFill/>
          </a:ln>
          <a:effectLst/>
        </p:spPr>
      </p:pic>
      <p:sp>
        <p:nvSpPr>
          <p:cNvPr id="17" name="Rectangle 16">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C9C0AD-BB54-46FC-AD24-67BD6138F70A}"/>
              </a:ext>
            </a:extLst>
          </p:cNvPr>
          <p:cNvSpPr>
            <a:spLocks noGrp="1"/>
          </p:cNvSpPr>
          <p:nvPr>
            <p:ph type="title"/>
          </p:nvPr>
        </p:nvSpPr>
        <p:spPr>
          <a:xfrm>
            <a:off x="680321" y="753228"/>
            <a:ext cx="5041629" cy="1080938"/>
          </a:xfrm>
        </p:spPr>
        <p:txBody>
          <a:bodyPr>
            <a:normAutofit/>
          </a:bodyPr>
          <a:lstStyle/>
          <a:p>
            <a:r>
              <a:rPr lang="en-IE" dirty="0"/>
              <a:t>The Clusters</a:t>
            </a:r>
          </a:p>
        </p:txBody>
      </p:sp>
      <p:pic>
        <p:nvPicPr>
          <p:cNvPr id="19" name="Picture 18">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0" name="Content Placeholder 9">
            <a:extLst>
              <a:ext uri="{FF2B5EF4-FFF2-40B4-BE49-F238E27FC236}">
                <a16:creationId xmlns:a16="http://schemas.microsoft.com/office/drawing/2014/main" id="{34E63C30-9821-4895-A901-28BC7319C442}"/>
              </a:ext>
            </a:extLst>
          </p:cNvPr>
          <p:cNvSpPr>
            <a:spLocks noGrp="1"/>
          </p:cNvSpPr>
          <p:nvPr>
            <p:ph idx="1"/>
          </p:nvPr>
        </p:nvSpPr>
        <p:spPr>
          <a:xfrm>
            <a:off x="680322" y="2336873"/>
            <a:ext cx="5041628" cy="3599316"/>
          </a:xfrm>
        </p:spPr>
        <p:txBody>
          <a:bodyPr>
            <a:normAutofit/>
          </a:bodyPr>
          <a:lstStyle/>
          <a:p>
            <a:r>
              <a:rPr lang="en-GB" b="1" dirty="0"/>
              <a:t>Got nearby venues from Food category for all Toronto </a:t>
            </a:r>
            <a:r>
              <a:rPr lang="en-GB" b="1" dirty="0" err="1"/>
              <a:t>neighborhoods</a:t>
            </a:r>
            <a:r>
              <a:rPr lang="en-GB" b="1" dirty="0"/>
              <a:t>, giving us all restaurants in the selected area.</a:t>
            </a:r>
          </a:p>
          <a:p>
            <a:r>
              <a:rPr lang="en-GB" b="1" dirty="0"/>
              <a:t>Get 10 most common venues.</a:t>
            </a:r>
          </a:p>
          <a:p>
            <a:r>
              <a:rPr lang="en-GB" dirty="0"/>
              <a:t>Run *k*-means to cluster the </a:t>
            </a:r>
            <a:r>
              <a:rPr lang="en-GB" dirty="0" err="1"/>
              <a:t>neighborhood</a:t>
            </a:r>
            <a:r>
              <a:rPr lang="en-GB" dirty="0"/>
              <a:t> into 5 clusters.</a:t>
            </a:r>
            <a:endParaRPr lang="en-US" dirty="0"/>
          </a:p>
        </p:txBody>
      </p:sp>
    </p:spTree>
    <p:extLst>
      <p:ext uri="{BB962C8B-B14F-4D97-AF65-F5344CB8AC3E}">
        <p14:creationId xmlns:p14="http://schemas.microsoft.com/office/powerpoint/2010/main" val="403094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F68-F825-4BB1-BEAD-12832EC66C27}"/>
              </a:ext>
            </a:extLst>
          </p:cNvPr>
          <p:cNvSpPr>
            <a:spLocks noGrp="1"/>
          </p:cNvSpPr>
          <p:nvPr>
            <p:ph type="title"/>
          </p:nvPr>
        </p:nvSpPr>
        <p:spPr>
          <a:xfrm>
            <a:off x="680321" y="753228"/>
            <a:ext cx="9613861" cy="1080938"/>
          </a:xfrm>
        </p:spPr>
        <p:txBody>
          <a:bodyPr/>
          <a:lstStyle/>
          <a:p>
            <a:r>
              <a:rPr lang="en-IE" dirty="0"/>
              <a:t>The Results</a:t>
            </a:r>
          </a:p>
        </p:txBody>
      </p:sp>
      <p:pic>
        <p:nvPicPr>
          <p:cNvPr id="9" name="Content Placeholder 8">
            <a:extLst>
              <a:ext uri="{FF2B5EF4-FFF2-40B4-BE49-F238E27FC236}">
                <a16:creationId xmlns:a16="http://schemas.microsoft.com/office/drawing/2014/main" id="{90CCFA6F-50A2-49A3-8FC0-21766658C079}"/>
              </a:ext>
            </a:extLst>
          </p:cNvPr>
          <p:cNvPicPr>
            <a:picLocks noGrp="1" noChangeAspect="1"/>
          </p:cNvPicPr>
          <p:nvPr>
            <p:ph idx="1"/>
          </p:nvPr>
        </p:nvPicPr>
        <p:blipFill>
          <a:blip r:embed="rId2"/>
          <a:stretch>
            <a:fillRect/>
          </a:stretch>
        </p:blipFill>
        <p:spPr>
          <a:xfrm>
            <a:off x="4264091" y="2038221"/>
            <a:ext cx="7861682" cy="4446556"/>
          </a:xfrm>
        </p:spPr>
      </p:pic>
      <p:sp>
        <p:nvSpPr>
          <p:cNvPr id="42" name="Content Placeholder 9">
            <a:extLst>
              <a:ext uri="{FF2B5EF4-FFF2-40B4-BE49-F238E27FC236}">
                <a16:creationId xmlns:a16="http://schemas.microsoft.com/office/drawing/2014/main" id="{0EEF484D-CF87-478A-879F-57EE4A766500}"/>
              </a:ext>
            </a:extLst>
          </p:cNvPr>
          <p:cNvSpPr txBox="1">
            <a:spLocks/>
          </p:cNvSpPr>
          <p:nvPr/>
        </p:nvSpPr>
        <p:spPr>
          <a:xfrm>
            <a:off x="260873" y="2461841"/>
            <a:ext cx="3908455" cy="3599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Most of the </a:t>
            </a:r>
            <a:r>
              <a:rPr lang="en-GB" dirty="0" err="1"/>
              <a:t>neighborhoods</a:t>
            </a:r>
            <a:r>
              <a:rPr lang="en-GB" dirty="0"/>
              <a:t> are located in the 1st cluster.</a:t>
            </a:r>
          </a:p>
          <a:p>
            <a:r>
              <a:rPr lang="en-GB" dirty="0"/>
              <a:t>In the 1st cluster, the most common venues in the </a:t>
            </a:r>
            <a:r>
              <a:rPr lang="en-GB" dirty="0" err="1"/>
              <a:t>neighborhoods</a:t>
            </a:r>
            <a:r>
              <a:rPr lang="en-GB" dirty="0"/>
              <a:t> are cafes and pizza places.</a:t>
            </a:r>
          </a:p>
          <a:p>
            <a:r>
              <a:rPr lang="en-GB" dirty="0"/>
              <a:t>Three clusters are around the most expensive </a:t>
            </a:r>
            <a:r>
              <a:rPr lang="en-GB" dirty="0" err="1"/>
              <a:t>neighborhoods</a:t>
            </a:r>
            <a:r>
              <a:rPr lang="en-GB" dirty="0"/>
              <a:t>.</a:t>
            </a:r>
          </a:p>
        </p:txBody>
      </p:sp>
    </p:spTree>
    <p:extLst>
      <p:ext uri="{BB962C8B-B14F-4D97-AF65-F5344CB8AC3E}">
        <p14:creationId xmlns:p14="http://schemas.microsoft.com/office/powerpoint/2010/main" val="80210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5E8C-925C-44BC-8EE9-DB4DFB93FADB}"/>
              </a:ext>
            </a:extLst>
          </p:cNvPr>
          <p:cNvSpPr>
            <a:spLocks noGrp="1"/>
          </p:cNvSpPr>
          <p:nvPr>
            <p:ph type="title"/>
          </p:nvPr>
        </p:nvSpPr>
        <p:spPr/>
        <p:txBody>
          <a:bodyPr/>
          <a:lstStyle/>
          <a:p>
            <a:r>
              <a:rPr lang="en-IE" dirty="0"/>
              <a:t>The Discussion</a:t>
            </a:r>
          </a:p>
        </p:txBody>
      </p:sp>
      <p:sp>
        <p:nvSpPr>
          <p:cNvPr id="3" name="Content Placeholder 2">
            <a:extLst>
              <a:ext uri="{FF2B5EF4-FFF2-40B4-BE49-F238E27FC236}">
                <a16:creationId xmlns:a16="http://schemas.microsoft.com/office/drawing/2014/main" id="{C189602E-0EC1-4CC3-8EB1-6788DA9FD983}"/>
              </a:ext>
            </a:extLst>
          </p:cNvPr>
          <p:cNvSpPr>
            <a:spLocks noGrp="1"/>
          </p:cNvSpPr>
          <p:nvPr>
            <p:ph idx="1"/>
          </p:nvPr>
        </p:nvSpPr>
        <p:spPr/>
        <p:txBody>
          <a:bodyPr/>
          <a:lstStyle/>
          <a:p>
            <a:r>
              <a:rPr lang="en-GB" dirty="0"/>
              <a:t>Where should we open a new restaurant? Housing price maps show that the Lawrence Park cluster (4) </a:t>
            </a:r>
            <a:r>
              <a:rPr lang="en-GB" dirty="0" err="1"/>
              <a:t>neighborhood</a:t>
            </a:r>
            <a:r>
              <a:rPr lang="en-GB" dirty="0"/>
              <a:t> might be a good candidate. This area looks like a quite </a:t>
            </a:r>
            <a:r>
              <a:rPr lang="en-IE" dirty="0"/>
              <a:t>densely</a:t>
            </a:r>
            <a:r>
              <a:rPr lang="en-GB" dirty="0"/>
              <a:t> populated area, so we expect the region to have a lot of foot and car traffic, so good visibility. This </a:t>
            </a:r>
            <a:r>
              <a:rPr lang="en-GB" dirty="0" err="1"/>
              <a:t>neighborhood</a:t>
            </a:r>
            <a:r>
              <a:rPr lang="en-GB" dirty="0"/>
              <a:t> has also reasonable average house prices.</a:t>
            </a:r>
            <a:endParaRPr lang="en-IE" dirty="0"/>
          </a:p>
        </p:txBody>
      </p:sp>
    </p:spTree>
    <p:extLst>
      <p:ext uri="{BB962C8B-B14F-4D97-AF65-F5344CB8AC3E}">
        <p14:creationId xmlns:p14="http://schemas.microsoft.com/office/powerpoint/2010/main" val="32652505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14</TotalTime>
  <Words>590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The Battle of Neighborhoods Toronto </vt:lpstr>
      <vt:lpstr>The Goal</vt:lpstr>
      <vt:lpstr>The Data</vt:lpstr>
      <vt:lpstr>The Methodology</vt:lpstr>
      <vt:lpstr>Neighborhoods</vt:lpstr>
      <vt:lpstr>House Prices</vt:lpstr>
      <vt:lpstr>The Clusters</vt:lpstr>
      <vt:lpstr>The Results</vt:lpstr>
      <vt:lpstr>The Discussion</vt:lpstr>
      <vt:lpstr>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Toronto </dc:title>
  <dc:creator>SERGEY TSVETKOV</dc:creator>
  <cp:lastModifiedBy>SERGEY TSVETKOV</cp:lastModifiedBy>
  <cp:revision>6</cp:revision>
  <dcterms:created xsi:type="dcterms:W3CDTF">2019-04-11T00:00:04Z</dcterms:created>
  <dcterms:modified xsi:type="dcterms:W3CDTF">2019-04-11T00:21:20Z</dcterms:modified>
</cp:coreProperties>
</file>