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Lst>
  <p:sldSz cy="5143500" cx="9144000"/>
  <p:notesSz cx="6858000" cy="9144000"/>
  <p:embeddedFontLst>
    <p:embeddedFont>
      <p:font typeface="Roboto Mono"/>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A515920-DE4E-47F2-94D3-7380E9B837AA}">
  <a:tblStyle styleId="{6A515920-DE4E-47F2-94D3-7380E9B837A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Mono-bold.fntdata"/><Relationship Id="rId61" Type="http://schemas.openxmlformats.org/officeDocument/2006/relationships/font" Target="fonts/RobotoMono-regular.fntdata"/><Relationship Id="rId20" Type="http://schemas.openxmlformats.org/officeDocument/2006/relationships/slide" Target="slides/slide15.xml"/><Relationship Id="rId64" Type="http://schemas.openxmlformats.org/officeDocument/2006/relationships/font" Target="fonts/RobotoMono-boldItalic.fntdata"/><Relationship Id="rId63" Type="http://schemas.openxmlformats.org/officeDocument/2006/relationships/font" Target="fonts/RobotoMon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68d90880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68d90880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68d90880d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68d90880d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this point I want to mention that this presentation will not cover anything specific to the date and subject fields. Dates are not relevant for what we’re talking about. The subject field is relevant, but the subject categories are not the same between the True and Fake CSV files, in that there are 7 categories in the Fake CSV file, but only 2 in the True CSV file. Given that, in the Project Ideas section I will talk briefly about topic modeling as that can be an interesting replacement for subject.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b553e0495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b553e0495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b7708c25c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b7708c25c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 using spaCy because if you’re new to natural language processing and text mining, it will do a lot of core work for you.</a:t>
            </a:r>
            <a:endParaRPr/>
          </a:p>
          <a:p>
            <a:pPr indent="-298450" lvl="0" marL="457200" rtl="0" algn="l">
              <a:spcBef>
                <a:spcPts val="0"/>
              </a:spcBef>
              <a:spcAft>
                <a:spcPts val="0"/>
              </a:spcAft>
              <a:buSzPts val="1100"/>
              <a:buChar char="-"/>
            </a:pPr>
            <a:r>
              <a:rPr lang="en"/>
              <a:t>It offers 3 pre-trained pipelines.</a:t>
            </a:r>
            <a:endParaRPr/>
          </a:p>
          <a:p>
            <a:pPr indent="-298450" lvl="0" marL="457200" rtl="0" algn="l">
              <a:spcBef>
                <a:spcPts val="0"/>
              </a:spcBef>
              <a:spcAft>
                <a:spcPts val="0"/>
              </a:spcAft>
              <a:buSzPts val="1100"/>
              <a:buChar char="-"/>
            </a:pPr>
            <a:r>
              <a:rPr lang="en"/>
              <a:t>Covers most of the major languages in the world.</a:t>
            </a:r>
            <a:endParaRPr/>
          </a:p>
          <a:p>
            <a:pPr indent="-298450" lvl="0" marL="457200" rtl="0" algn="l">
              <a:spcBef>
                <a:spcPts val="0"/>
              </a:spcBef>
              <a:spcAft>
                <a:spcPts val="0"/>
              </a:spcAft>
              <a:buSzPts val="1100"/>
              <a:buChar char="-"/>
            </a:pPr>
            <a:r>
              <a:rPr lang="en"/>
              <a:t>Integrates well with HuggingFace and LLMs.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b84cc48b2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b84cc48b2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my own work I make decisions about when to do a more thorough text cleaning process.</a:t>
            </a:r>
            <a:endParaRPr/>
          </a:p>
          <a:p>
            <a:pPr indent="-298450" lvl="0" marL="457200" rtl="0" algn="l">
              <a:spcBef>
                <a:spcPts val="0"/>
              </a:spcBef>
              <a:spcAft>
                <a:spcPts val="0"/>
              </a:spcAft>
              <a:buSzPts val="1100"/>
              <a:buChar char="-"/>
            </a:pPr>
            <a:r>
              <a:rPr lang="en"/>
              <a:t>For any reviews of our products or services, I apply a full text cleaning pipeline. It makes it easier to determine sentiment.</a:t>
            </a:r>
            <a:endParaRPr/>
          </a:p>
          <a:p>
            <a:pPr indent="-298450" lvl="0" marL="457200" rtl="0" algn="l">
              <a:spcBef>
                <a:spcPts val="0"/>
              </a:spcBef>
              <a:spcAft>
                <a:spcPts val="0"/>
              </a:spcAft>
              <a:buSzPts val="1100"/>
              <a:buChar char="-"/>
            </a:pPr>
            <a:r>
              <a:rPr lang="en"/>
              <a:t>When looking at social media, I preserve the raw text as much as possible. There are a lot of unique features that can help me create profiles for the types of people engaging around our brand on social media.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b7708c25c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b7708c25c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b7708c25c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b7708c25c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Choice of model is important if you plan to export your pipeline and re-use it later, as some activities require word vectors to run. </a:t>
            </a:r>
            <a:endParaRPr/>
          </a:p>
          <a:p>
            <a:pPr indent="-298450" lvl="0" marL="457200" rtl="0" algn="l">
              <a:spcBef>
                <a:spcPts val="0"/>
              </a:spcBef>
              <a:spcAft>
                <a:spcPts val="0"/>
              </a:spcAft>
              <a:buSzPts val="1100"/>
              <a:buChar char="-"/>
            </a:pPr>
            <a:r>
              <a:rPr lang="en"/>
              <a:t>Example: BERTopic, which I will show you some code for in the Project Ideas section.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b7708c25c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b7708c25c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b7708c25c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b7708c25c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b7708c25c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b7708c25c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b553e0495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b553e0495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68d90880d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68d90880d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68d90880d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68d90880d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batching vs. streaming processing depends on any resource constraints you might have, as well as how quickly you need access to processed data.</a:t>
            </a:r>
            <a:endParaRPr/>
          </a:p>
          <a:p>
            <a:pPr indent="-298450" lvl="0" marL="457200" rtl="0" algn="l">
              <a:spcBef>
                <a:spcPts val="0"/>
              </a:spcBef>
              <a:spcAft>
                <a:spcPts val="0"/>
              </a:spcAft>
              <a:buSzPts val="1100"/>
              <a:buChar char="-"/>
            </a:pPr>
            <a:r>
              <a:rPr lang="en"/>
              <a:t>Batching can help manage resources and take advantage of parallel processing.</a:t>
            </a:r>
            <a:endParaRPr/>
          </a:p>
          <a:p>
            <a:pPr indent="-298450" lvl="0" marL="457200" rtl="0" algn="l">
              <a:spcBef>
                <a:spcPts val="0"/>
              </a:spcBef>
              <a:spcAft>
                <a:spcPts val="0"/>
              </a:spcAft>
              <a:buSzPts val="1100"/>
              <a:buChar char="-"/>
            </a:pPr>
            <a:r>
              <a:rPr lang="en"/>
              <a:t>Streaming processing is good if you need the processed data in real-time/near-to real-time.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68d90880d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68d90880d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lemma_ and pos_ there are also </a:t>
            </a:r>
            <a:r>
              <a:rPr lang="en"/>
              <a:t>elements</a:t>
            </a:r>
            <a:r>
              <a:rPr lang="en"/>
              <a:t> with the same name minus the underscore at the end. Think of them as pointers to the actual objects called out here.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b7708c25c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b7708c25c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b7708c25c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b7708c25c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68d90880d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68d90880d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b84cc48b2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b84cc48b2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68d90880d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68d90880d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68d90880d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68d90880d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b84cc48b2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b84cc48b2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b553e049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b553e049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68d90880d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68d90880d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68d90880d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68d90880d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b84cc48b2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b84cc48b2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b84cc48b2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b84cc48b2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b84cc48b2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b84cc48b2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b84cc48b2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b84cc48b2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b84cc48b2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b84cc48b2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b84cc48b2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b84cc48b2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b84cc48b2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b84cc48b2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b84cc48b2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b84cc48b2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b553e0495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b553e0495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b84cc48b2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b84cc48b2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b84cc48b2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b84cc48b2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b84cc48b20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b84cc48b20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b84cc48b20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b84cc48b20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b84cc48b20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b84cc48b20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b84cc48b2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b84cc48b2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b84cc48b20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b84cc48b20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b553e0495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b553e0495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b553e0495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b553e0495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spaCy’s website depicts a simpler code set up than what I show here, and that’s fine for getting acquainted with BERTopic. However, if you follow what I show here, you get the following:</a:t>
            </a:r>
            <a:endParaRPr/>
          </a:p>
          <a:p>
            <a:pPr indent="-298450" lvl="0" marL="457200" rtl="0" algn="l">
              <a:spcBef>
                <a:spcPts val="0"/>
              </a:spcBef>
              <a:spcAft>
                <a:spcPts val="0"/>
              </a:spcAft>
              <a:buSzPts val="1100"/>
              <a:buChar char="-"/>
            </a:pPr>
            <a:r>
              <a:rPr lang="en"/>
              <a:t>Umap_model enables better topic visualization</a:t>
            </a:r>
            <a:endParaRPr/>
          </a:p>
          <a:p>
            <a:pPr indent="-298450" lvl="0" marL="457200" rtl="0" algn="l">
              <a:spcBef>
                <a:spcPts val="0"/>
              </a:spcBef>
              <a:spcAft>
                <a:spcPts val="0"/>
              </a:spcAft>
              <a:buSzPts val="1100"/>
              <a:buChar char="-"/>
            </a:pPr>
            <a:r>
              <a:rPr lang="en"/>
              <a:t>Representation_model allows you to bring in KeyBERT for better keyword identification, and ChatGPT to help you write summaries and other generative tasks you think might be relevant.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always leave verbose as True while you’re getting used to BERTopic. Any issues with your model, particularly if you’re using an LLM, will </a:t>
            </a:r>
            <a:r>
              <a:rPr lang="en"/>
              <a:t>become very clear and easy to resolve if you do.</a:t>
            </a:r>
            <a:r>
              <a:rPr lang="en"/>
              <a:t>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b88f3e5c6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b88f3e5c6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b553e0495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b553e0495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b88f3e5c6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2b88f3e5c6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b84cc48b20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b84cc48b20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b84cc48b20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b84cc48b2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Silhouette scores range from -1 to 1.</a:t>
            </a:r>
            <a:endParaRPr/>
          </a:p>
          <a:p>
            <a:pPr indent="-298450" lvl="0" marL="457200" rtl="0" algn="l">
              <a:spcBef>
                <a:spcPts val="0"/>
              </a:spcBef>
              <a:spcAft>
                <a:spcPts val="0"/>
              </a:spcAft>
              <a:buSzPts val="1100"/>
              <a:buChar char="-"/>
            </a:pPr>
            <a:r>
              <a:rPr lang="en"/>
              <a:t>Closer to 1 is good, closer to -1 is not so good.</a:t>
            </a:r>
            <a:endParaRPr/>
          </a:p>
          <a:p>
            <a:pPr indent="-298450" lvl="0" marL="457200" rtl="0" algn="l">
              <a:spcBef>
                <a:spcPts val="0"/>
              </a:spcBef>
              <a:spcAft>
                <a:spcPts val="0"/>
              </a:spcAft>
              <a:buSzPts val="1100"/>
              <a:buChar char="-"/>
            </a:pPr>
            <a:r>
              <a:rPr lang="en"/>
              <a:t>Near 0 means that you have a sizable chunk of data points right on the decision line for determining cluster membership, so go back and look at your variables and start tweaking those.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Davies Bouldin should be closer to 0 to </a:t>
            </a:r>
            <a:r>
              <a:rPr lang="en"/>
              <a:t>indicate</a:t>
            </a:r>
            <a:r>
              <a:rPr lang="en"/>
              <a:t> better clustering. </a:t>
            </a:r>
            <a:endParaRPr/>
          </a:p>
          <a:p>
            <a:pPr indent="-298450" lvl="0" marL="457200" rtl="0" algn="l">
              <a:spcBef>
                <a:spcPts val="0"/>
              </a:spcBef>
              <a:spcAft>
                <a:spcPts val="0"/>
              </a:spcAft>
              <a:buSzPts val="1100"/>
              <a:buChar char="-"/>
            </a:pPr>
            <a:r>
              <a:rPr lang="en"/>
              <a:t>1 or higher can mean your cluster composition could be improved.</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b84cc48b20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b84cc48b20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b88f3e5c6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b88f3e5c6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b553e0495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b553e0495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b553e0495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b553e0495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b553e0495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b553e0495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additional point to make here before moving on: Just because something is a metric, doesn’t mean that it can’t be used in the context of a stylometric analysis. Some of the metrics I will show you do double duty in that the do measure some aspect of a text, but that measure also tells you something about the author’s style.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b553e0495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b553e0495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b7708c25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b7708c25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spacy.io/"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spacy.io/api/language#add_pipe" TargetMode="Externa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spacy.io/api/language#pipe" TargetMode="External"/><Relationship Id="rId4" Type="http://schemas.openxmlformats.org/officeDocument/2006/relationships/image" Target="../media/image3.png"/><Relationship Id="rId5"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pypi.org/project/textstat/" TargetMode="Externa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pypi.org/project/lexicalrichness/" TargetMode="Externa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pypi.org/project/lexicalrichnes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cs.stanford.edu/people/eroberts/courses/soco/projects/1999-00/information-theory/entropy_of_english_9.ht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github.com/explosion/spaCy/blob/master/spacy/glossary.py"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0.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github.com/explosion/spaCy/blob/master/spacy/glossary.py"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github.com/dinbav/LeXmo" TargetMode="External"/><Relationship Id="rId4" Type="http://schemas.openxmlformats.org/officeDocument/2006/relationships/hyperlink" Target="https://saifmohammad.com/WebPages/NRC-Emotion-Lexicon.htm" TargetMode="External"/><Relationship Id="rId5"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2.png"/><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4.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hyperlink" Target="https://assets.researchsquare.com/files/rs-3156168/v1/f87824c6-4d9e-4f19-a27f-818a851b1de9.pdf?c=1689691469" TargetMode="External"/><Relationship Id="rId4" Type="http://schemas.openxmlformats.org/officeDocument/2006/relationships/hyperlink" Target="https://github.com/ni9elf/3HAN" TargetMode="External"/><Relationship Id="rId5" Type="http://schemas.openxmlformats.org/officeDocument/2006/relationships/hyperlink" Target="https://www.mdpi.com/2079-9292/12/17/3676" TargetMode="External"/><Relationship Id="rId6" Type="http://schemas.openxmlformats.org/officeDocument/2006/relationships/hyperlink" Target="https://arxiv.org/pdf/2309.12247v2.pdf"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hyperlink" Target="mailto:leslie.mcfarlin@wheels.com" TargetMode="External"/><Relationship Id="rId4" Type="http://schemas.openxmlformats.org/officeDocument/2006/relationships/hyperlink" Target="https://www.linkedin.com/in/lesliemcfarli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cbisaillon/kaggle_projects/blob/master/fake_news_classifier/fake_news_classifier_2.ipynb"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p:nvPr/>
        </p:nvSpPr>
        <p:spPr>
          <a:xfrm>
            <a:off x="-125" y="1680250"/>
            <a:ext cx="9144000" cy="1946400"/>
          </a:xfrm>
          <a:prstGeom prst="rect">
            <a:avLst/>
          </a:prstGeom>
          <a:solidFill>
            <a:srgbClr val="595959">
              <a:alpha val="7532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solidFill>
                  <a:srgbClr val="9FC5E8"/>
                </a:solidFill>
              </a:rPr>
              <a:t>Text Analytics and Stylometrics to Build Analyses</a:t>
            </a:r>
            <a:endParaRPr sz="3000">
              <a:solidFill>
                <a:srgbClr val="9FC5E8"/>
              </a:solidFill>
            </a:endParaRPr>
          </a:p>
        </p:txBody>
      </p:sp>
      <p:sp>
        <p:nvSpPr>
          <p:cNvPr id="56" name="Google Shape;56;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D9D9D9"/>
                </a:solidFill>
              </a:rPr>
              <a:t>Leslie A. McFarlin, Principal UX Architect at Wheels</a:t>
            </a:r>
            <a:endParaRPr sz="1800">
              <a:solidFill>
                <a:srgbClr val="D9D9D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Fake.csv Sample</a:t>
            </a:r>
            <a:endParaRPr/>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0" name="Google Shape;120;p22"/>
          <p:cNvPicPr preferRelativeResize="0"/>
          <p:nvPr/>
        </p:nvPicPr>
        <p:blipFill>
          <a:blip r:embed="rId3">
            <a:alphaModFix/>
          </a:blip>
          <a:stretch>
            <a:fillRect/>
          </a:stretch>
        </p:blipFill>
        <p:spPr>
          <a:xfrm>
            <a:off x="152400" y="1170125"/>
            <a:ext cx="8839200" cy="12966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True</a:t>
            </a:r>
            <a:r>
              <a:rPr lang="en"/>
              <a:t>.csv Sample</a:t>
            </a:r>
            <a:endParaRPr/>
          </a:p>
        </p:txBody>
      </p:sp>
      <p:sp>
        <p:nvSpPr>
          <p:cNvPr id="126" name="Google Shape;126;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7" name="Google Shape;127;p23"/>
          <p:cNvPicPr preferRelativeResize="0"/>
          <p:nvPr/>
        </p:nvPicPr>
        <p:blipFill>
          <a:blip r:embed="rId3">
            <a:alphaModFix/>
          </a:blip>
          <a:stretch>
            <a:fillRect/>
          </a:stretch>
        </p:blipFill>
        <p:spPr>
          <a:xfrm>
            <a:off x="152400" y="1170125"/>
            <a:ext cx="8839200" cy="115729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We Doing?</a:t>
            </a:r>
            <a:endParaRPr/>
          </a:p>
        </p:txBody>
      </p:sp>
      <p:sp>
        <p:nvSpPr>
          <p:cNvPr id="133" name="Google Shape;13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434343"/>
                </a:solidFill>
              </a:rPr>
              <a:t>Processing texts.</a:t>
            </a:r>
            <a:endParaRPr>
              <a:solidFill>
                <a:srgbClr val="434343"/>
              </a:solidFill>
            </a:endParaRPr>
          </a:p>
          <a:p>
            <a:pPr indent="0" lvl="0" marL="0" rtl="0" algn="l">
              <a:spcBef>
                <a:spcPts val="1200"/>
              </a:spcBef>
              <a:spcAft>
                <a:spcPts val="0"/>
              </a:spcAft>
              <a:buNone/>
            </a:pPr>
            <a:r>
              <a:rPr lang="en">
                <a:solidFill>
                  <a:srgbClr val="434343"/>
                </a:solidFill>
              </a:rPr>
              <a:t>Calculate text metrics.</a:t>
            </a:r>
            <a:endParaRPr>
              <a:solidFill>
                <a:srgbClr val="434343"/>
              </a:solidFill>
            </a:endParaRPr>
          </a:p>
          <a:p>
            <a:pPr indent="0" lvl="0" marL="0" rtl="0" algn="l">
              <a:spcBef>
                <a:spcPts val="1200"/>
              </a:spcBef>
              <a:spcAft>
                <a:spcPts val="0"/>
              </a:spcAft>
              <a:buNone/>
            </a:pPr>
            <a:r>
              <a:rPr lang="en">
                <a:solidFill>
                  <a:srgbClr val="434343"/>
                </a:solidFill>
              </a:rPr>
              <a:t>Discuss why you should calculate certain metrics.</a:t>
            </a:r>
            <a:endParaRPr>
              <a:solidFill>
                <a:srgbClr val="434343"/>
              </a:solidFill>
            </a:endParaRPr>
          </a:p>
          <a:p>
            <a:pPr indent="0" lvl="0" marL="0" rtl="0" algn="l">
              <a:spcBef>
                <a:spcPts val="1200"/>
              </a:spcBef>
              <a:spcAft>
                <a:spcPts val="1200"/>
              </a:spcAft>
              <a:buNone/>
            </a:pPr>
            <a:r>
              <a:t/>
            </a:r>
            <a:endParaRPr>
              <a:solidFill>
                <a:srgbClr val="434343"/>
              </a:solidFill>
            </a:endParaRPr>
          </a:p>
        </p:txBody>
      </p:sp>
      <p:sp>
        <p:nvSpPr>
          <p:cNvPr id="134" name="Google Shape;13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Processing Texts</a:t>
            </a:r>
            <a:endParaRPr/>
          </a:p>
        </p:txBody>
      </p:sp>
      <p:sp>
        <p:nvSpPr>
          <p:cNvPr id="140" name="Google Shape;14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434343"/>
                </a:solidFill>
              </a:rPr>
              <a:t>Processing texts encompasses multiple activities:</a:t>
            </a:r>
            <a:endParaRPr>
              <a:solidFill>
                <a:srgbClr val="434343"/>
              </a:solidFill>
            </a:endParaRPr>
          </a:p>
          <a:p>
            <a:pPr indent="-342900" lvl="0" marL="457200" rtl="0" algn="l">
              <a:spcBef>
                <a:spcPts val="1200"/>
              </a:spcBef>
              <a:spcAft>
                <a:spcPts val="0"/>
              </a:spcAft>
              <a:buClr>
                <a:srgbClr val="434343"/>
              </a:buClr>
              <a:buSzPts val="1800"/>
              <a:buAutoNum type="arabicPeriod"/>
            </a:pPr>
            <a:r>
              <a:rPr lang="en">
                <a:solidFill>
                  <a:srgbClr val="434343"/>
                </a:solidFill>
              </a:rPr>
              <a:t>Removing texts according to specific criteria:</a:t>
            </a:r>
            <a:endParaRPr>
              <a:solidFill>
                <a:srgbClr val="434343"/>
              </a:solidFill>
            </a:endParaRPr>
          </a:p>
          <a:p>
            <a:pPr indent="-317500" lvl="1" marL="914400" rtl="0" algn="l">
              <a:spcBef>
                <a:spcPts val="0"/>
              </a:spcBef>
              <a:spcAft>
                <a:spcPts val="0"/>
              </a:spcAft>
              <a:buClr>
                <a:srgbClr val="434343"/>
              </a:buClr>
              <a:buSzPts val="1400"/>
              <a:buAutoNum type="alphaLcPeriod"/>
            </a:pPr>
            <a:r>
              <a:rPr lang="en">
                <a:solidFill>
                  <a:srgbClr val="434343"/>
                </a:solidFill>
              </a:rPr>
              <a:t>Under a specific alphanumeric character length.</a:t>
            </a:r>
            <a:endParaRPr>
              <a:solidFill>
                <a:srgbClr val="434343"/>
              </a:solidFill>
            </a:endParaRPr>
          </a:p>
          <a:p>
            <a:pPr indent="-317500" lvl="1" marL="914400" rtl="0" algn="l">
              <a:spcBef>
                <a:spcPts val="0"/>
              </a:spcBef>
              <a:spcAft>
                <a:spcPts val="0"/>
              </a:spcAft>
              <a:buClr>
                <a:srgbClr val="434343"/>
              </a:buClr>
              <a:buSzPts val="1400"/>
              <a:buAutoNum type="alphaLcPeriod"/>
            </a:pPr>
            <a:r>
              <a:rPr lang="en">
                <a:solidFill>
                  <a:srgbClr val="434343"/>
                </a:solidFill>
              </a:rPr>
              <a:t>No text other than URLs</a:t>
            </a:r>
            <a:endParaRPr>
              <a:solidFill>
                <a:srgbClr val="434343"/>
              </a:solidFill>
            </a:endParaRPr>
          </a:p>
          <a:p>
            <a:pPr indent="-342900" lvl="0" marL="457200" rtl="0" algn="l">
              <a:spcBef>
                <a:spcPts val="0"/>
              </a:spcBef>
              <a:spcAft>
                <a:spcPts val="0"/>
              </a:spcAft>
              <a:buClr>
                <a:srgbClr val="434343"/>
              </a:buClr>
              <a:buSzPts val="1800"/>
              <a:buAutoNum type="arabicPeriod"/>
            </a:pPr>
            <a:r>
              <a:rPr lang="en">
                <a:solidFill>
                  <a:srgbClr val="434343"/>
                </a:solidFill>
              </a:rPr>
              <a:t>Removing news desk information: ‘{City Name} (News Outlet) - ’</a:t>
            </a:r>
            <a:endParaRPr>
              <a:solidFill>
                <a:srgbClr val="434343"/>
              </a:solidFill>
            </a:endParaRPr>
          </a:p>
          <a:p>
            <a:pPr indent="-342900" lvl="0" marL="457200" rtl="0" algn="l">
              <a:spcBef>
                <a:spcPts val="0"/>
              </a:spcBef>
              <a:spcAft>
                <a:spcPts val="0"/>
              </a:spcAft>
              <a:buSzPts val="1800"/>
              <a:buAutoNum type="arabicPeriod"/>
            </a:pPr>
            <a:r>
              <a:rPr lang="en">
                <a:solidFill>
                  <a:srgbClr val="434343"/>
                </a:solidFill>
              </a:rPr>
              <a:t>Build and apply a text processing pipeline in</a:t>
            </a:r>
            <a:r>
              <a:rPr lang="en"/>
              <a:t> </a:t>
            </a:r>
            <a:r>
              <a:rPr lang="en" u="sng">
                <a:solidFill>
                  <a:srgbClr val="6FA8DC"/>
                </a:solidFill>
                <a:hlinkClick r:id="rId3">
                  <a:extLst>
                    <a:ext uri="{A12FA001-AC4F-418D-AE19-62706E023703}">
                      <ahyp:hlinkClr val="tx"/>
                    </a:ext>
                  </a:extLst>
                </a:hlinkClick>
              </a:rPr>
              <a:t>spaCy</a:t>
            </a:r>
            <a:r>
              <a:rPr lang="en"/>
              <a:t>.</a:t>
            </a:r>
            <a:endParaRPr/>
          </a:p>
        </p:txBody>
      </p:sp>
      <p:sp>
        <p:nvSpPr>
          <p:cNvPr id="141" name="Google Shape;141;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Tip: </a:t>
            </a:r>
            <a:r>
              <a:rPr lang="en"/>
              <a:t>Let</a:t>
            </a:r>
            <a:r>
              <a:rPr b="1" lang="en"/>
              <a:t> </a:t>
            </a:r>
            <a:r>
              <a:rPr lang="en"/>
              <a:t>Domain and Hypotheses Guide Text Cleaning</a:t>
            </a:r>
            <a:endParaRPr/>
          </a:p>
        </p:txBody>
      </p:sp>
      <p:sp>
        <p:nvSpPr>
          <p:cNvPr id="147" name="Google Shape;14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434343"/>
                </a:solidFill>
              </a:rPr>
              <a:t>Whether you remove punctuation, stopwords, expand contractions, and correct misspellings depends partly on your data’s domain.</a:t>
            </a:r>
            <a:endParaRPr>
              <a:solidFill>
                <a:srgbClr val="434343"/>
              </a:solidFill>
            </a:endParaRPr>
          </a:p>
          <a:p>
            <a:pPr indent="-342900" lvl="0" marL="457200" rtl="0" algn="l">
              <a:spcBef>
                <a:spcPts val="1200"/>
              </a:spcBef>
              <a:spcAft>
                <a:spcPts val="0"/>
              </a:spcAft>
              <a:buClr>
                <a:srgbClr val="434343"/>
              </a:buClr>
              <a:buSzPts val="1800"/>
              <a:buChar char="-"/>
            </a:pPr>
            <a:r>
              <a:rPr lang="en">
                <a:solidFill>
                  <a:srgbClr val="434343"/>
                </a:solidFill>
              </a:rPr>
              <a:t>All of these elements maintain authenticity and provide important context, but it can build to a point where there is a lot of noise in the data.</a:t>
            </a:r>
            <a:endParaRPr>
              <a:solidFill>
                <a:srgbClr val="434343"/>
              </a:solidFill>
            </a:endParaRPr>
          </a:p>
          <a:p>
            <a:pPr indent="0" lvl="0" marL="0" rtl="0" algn="l">
              <a:spcBef>
                <a:spcPts val="1200"/>
              </a:spcBef>
              <a:spcAft>
                <a:spcPts val="0"/>
              </a:spcAft>
              <a:buNone/>
            </a:pPr>
            <a:r>
              <a:rPr lang="en">
                <a:solidFill>
                  <a:srgbClr val="434343"/>
                </a:solidFill>
              </a:rPr>
              <a:t>Ask yourself: “If I remove this one aspect of my text data, am I possibly removing a feature that will help me perform my analysis?”</a:t>
            </a:r>
            <a:endParaRPr>
              <a:solidFill>
                <a:srgbClr val="434343"/>
              </a:solidFill>
            </a:endParaRPr>
          </a:p>
          <a:p>
            <a:pPr indent="-342900" lvl="0" marL="457200" rtl="0" algn="l">
              <a:spcBef>
                <a:spcPts val="1200"/>
              </a:spcBef>
              <a:spcAft>
                <a:spcPts val="0"/>
              </a:spcAft>
              <a:buClr>
                <a:srgbClr val="434343"/>
              </a:buClr>
              <a:buSzPts val="1800"/>
              <a:buChar char="-"/>
            </a:pPr>
            <a:r>
              <a:rPr lang="en">
                <a:solidFill>
                  <a:srgbClr val="434343"/>
                </a:solidFill>
              </a:rPr>
              <a:t>Think back to any hypotheses you might have. Are they dependent upon features that might be removed by how you clean your text?</a:t>
            </a:r>
            <a:endParaRPr>
              <a:solidFill>
                <a:srgbClr val="434343"/>
              </a:solidFill>
            </a:endParaRPr>
          </a:p>
        </p:txBody>
      </p:sp>
      <p:sp>
        <p:nvSpPr>
          <p:cNvPr id="148" name="Google Shape;148;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 a Text Processing Pipeline</a:t>
            </a:r>
            <a:endParaRPr/>
          </a:p>
        </p:txBody>
      </p:sp>
      <p:sp>
        <p:nvSpPr>
          <p:cNvPr id="154" name="Google Shape;15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400">
                <a:solidFill>
                  <a:srgbClr val="188038"/>
                </a:solidFill>
                <a:latin typeface="Roboto Mono"/>
                <a:ea typeface="Roboto Mono"/>
                <a:cs typeface="Roboto Mono"/>
                <a:sym typeface="Roboto Mono"/>
              </a:rPr>
              <a:t>#</a:t>
            </a:r>
            <a:r>
              <a:rPr lang="en" sz="1400">
                <a:solidFill>
                  <a:schemeClr val="dk1"/>
                </a:solidFill>
              </a:rPr>
              <a:t> </a:t>
            </a:r>
            <a:r>
              <a:rPr lang="en" sz="1400">
                <a:solidFill>
                  <a:srgbClr val="188038"/>
                </a:solidFill>
                <a:latin typeface="Roboto Mono"/>
                <a:ea typeface="Roboto Mono"/>
                <a:cs typeface="Roboto Mono"/>
                <a:sym typeface="Roboto Mono"/>
              </a:rPr>
              <a:t>Installations</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rgbClr val="188038"/>
                </a:solidFill>
                <a:latin typeface="Roboto Mono"/>
                <a:ea typeface="Roboto Mono"/>
                <a:cs typeface="Roboto Mono"/>
                <a:sym typeface="Roboto Mono"/>
              </a:rPr>
              <a:t>!pip</a:t>
            </a:r>
            <a:r>
              <a:rPr lang="en" sz="1400">
                <a:solidFill>
                  <a:schemeClr val="dk1"/>
                </a:solidFill>
              </a:rPr>
              <a:t> </a:t>
            </a:r>
            <a:r>
              <a:rPr lang="en" sz="1400">
                <a:solidFill>
                  <a:srgbClr val="188038"/>
                </a:solidFill>
                <a:latin typeface="Roboto Mono"/>
                <a:ea typeface="Roboto Mono"/>
                <a:cs typeface="Roboto Mono"/>
                <a:sym typeface="Roboto Mono"/>
              </a:rPr>
              <a:t>install</a:t>
            </a:r>
            <a:r>
              <a:rPr lang="en" sz="1400">
                <a:solidFill>
                  <a:schemeClr val="dk1"/>
                </a:solidFill>
              </a:rPr>
              <a:t> </a:t>
            </a:r>
            <a:r>
              <a:rPr lang="en" sz="1400">
                <a:solidFill>
                  <a:srgbClr val="188038"/>
                </a:solidFill>
                <a:latin typeface="Roboto Mono"/>
                <a:ea typeface="Roboto Mono"/>
                <a:cs typeface="Roboto Mono"/>
                <a:sym typeface="Roboto Mono"/>
              </a:rPr>
              <a:t>spacy</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rgbClr val="188038"/>
                </a:solidFill>
                <a:latin typeface="Roboto Mono"/>
                <a:ea typeface="Roboto Mono"/>
                <a:cs typeface="Roboto Mono"/>
                <a:sym typeface="Roboto Mono"/>
              </a:rPr>
              <a:t>!python</a:t>
            </a:r>
            <a:r>
              <a:rPr lang="en" sz="1400">
                <a:solidFill>
                  <a:schemeClr val="dk1"/>
                </a:solidFill>
              </a:rPr>
              <a:t> </a:t>
            </a:r>
            <a:r>
              <a:rPr lang="en" sz="1400">
                <a:solidFill>
                  <a:srgbClr val="188038"/>
                </a:solidFill>
                <a:latin typeface="Roboto Mono"/>
                <a:ea typeface="Roboto Mono"/>
                <a:cs typeface="Roboto Mono"/>
                <a:sym typeface="Roboto Mono"/>
              </a:rPr>
              <a:t>-m</a:t>
            </a:r>
            <a:r>
              <a:rPr lang="en" sz="1400">
                <a:solidFill>
                  <a:schemeClr val="dk1"/>
                </a:solidFill>
              </a:rPr>
              <a:t> </a:t>
            </a:r>
            <a:r>
              <a:rPr lang="en" sz="1400">
                <a:solidFill>
                  <a:srgbClr val="188038"/>
                </a:solidFill>
                <a:latin typeface="Roboto Mono"/>
                <a:ea typeface="Roboto Mono"/>
                <a:cs typeface="Roboto Mono"/>
                <a:sym typeface="Roboto Mono"/>
              </a:rPr>
              <a:t>spacy</a:t>
            </a:r>
            <a:r>
              <a:rPr lang="en" sz="1400">
                <a:solidFill>
                  <a:schemeClr val="dk1"/>
                </a:solidFill>
              </a:rPr>
              <a:t> </a:t>
            </a:r>
            <a:r>
              <a:rPr lang="en" sz="1400">
                <a:solidFill>
                  <a:srgbClr val="188038"/>
                </a:solidFill>
                <a:latin typeface="Roboto Mono"/>
                <a:ea typeface="Roboto Mono"/>
                <a:cs typeface="Roboto Mono"/>
                <a:sym typeface="Roboto Mono"/>
              </a:rPr>
              <a:t>download</a:t>
            </a:r>
            <a:r>
              <a:rPr lang="en" sz="1400">
                <a:solidFill>
                  <a:schemeClr val="dk1"/>
                </a:solidFill>
              </a:rPr>
              <a:t> </a:t>
            </a:r>
            <a:r>
              <a:rPr lang="en" sz="1400">
                <a:solidFill>
                  <a:srgbClr val="188038"/>
                </a:solidFill>
                <a:latin typeface="Roboto Mono"/>
                <a:ea typeface="Roboto Mono"/>
                <a:cs typeface="Roboto Mono"/>
                <a:sym typeface="Roboto Mono"/>
              </a:rPr>
              <a:t>en_core_web_sm ### PRE-TRAINED PIPELINE</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rgbClr val="188038"/>
                </a:solidFill>
                <a:latin typeface="Roboto Mono"/>
                <a:ea typeface="Roboto Mono"/>
                <a:cs typeface="Roboto Mono"/>
                <a:sym typeface="Roboto Mono"/>
              </a:rPr>
              <a:t>#</a:t>
            </a:r>
            <a:r>
              <a:rPr lang="en" sz="1400">
                <a:solidFill>
                  <a:schemeClr val="dk1"/>
                </a:solidFill>
              </a:rPr>
              <a:t> </a:t>
            </a:r>
            <a:r>
              <a:rPr lang="en" sz="1400">
                <a:solidFill>
                  <a:srgbClr val="188038"/>
                </a:solidFill>
                <a:latin typeface="Roboto Mono"/>
                <a:ea typeface="Roboto Mono"/>
                <a:cs typeface="Roboto Mono"/>
                <a:sym typeface="Roboto Mono"/>
              </a:rPr>
              <a:t>Imports</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rgbClr val="188038"/>
                </a:solidFill>
                <a:latin typeface="Roboto Mono"/>
                <a:ea typeface="Roboto Mono"/>
                <a:cs typeface="Roboto Mono"/>
                <a:sym typeface="Roboto Mono"/>
              </a:rPr>
              <a:t>import</a:t>
            </a:r>
            <a:r>
              <a:rPr lang="en" sz="1400">
                <a:solidFill>
                  <a:schemeClr val="dk1"/>
                </a:solidFill>
              </a:rPr>
              <a:t> </a:t>
            </a:r>
            <a:r>
              <a:rPr lang="en" sz="1400">
                <a:solidFill>
                  <a:srgbClr val="188038"/>
                </a:solidFill>
                <a:latin typeface="Roboto Mono"/>
                <a:ea typeface="Roboto Mono"/>
                <a:cs typeface="Roboto Mono"/>
                <a:sym typeface="Roboto Mono"/>
              </a:rPr>
              <a:t>spacy</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rgbClr val="188038"/>
                </a:solidFill>
                <a:latin typeface="Roboto Mono"/>
                <a:ea typeface="Roboto Mono"/>
                <a:cs typeface="Roboto Mono"/>
                <a:sym typeface="Roboto Mono"/>
              </a:rPr>
              <a:t>###</a:t>
            </a:r>
            <a:r>
              <a:rPr lang="en" sz="1400">
                <a:solidFill>
                  <a:schemeClr val="dk1"/>
                </a:solidFill>
              </a:rPr>
              <a:t> </a:t>
            </a:r>
            <a:r>
              <a:rPr lang="en" sz="1400">
                <a:solidFill>
                  <a:srgbClr val="188038"/>
                </a:solidFill>
                <a:latin typeface="Roboto Mono"/>
                <a:ea typeface="Roboto Mono"/>
                <a:cs typeface="Roboto Mono"/>
                <a:sym typeface="Roboto Mono"/>
              </a:rPr>
              <a:t>GLOBAL</a:t>
            </a:r>
            <a:r>
              <a:rPr lang="en" sz="1400">
                <a:solidFill>
                  <a:schemeClr val="dk1"/>
                </a:solidFill>
              </a:rPr>
              <a:t> </a:t>
            </a:r>
            <a:r>
              <a:rPr lang="en" sz="1400">
                <a:solidFill>
                  <a:srgbClr val="188038"/>
                </a:solidFill>
                <a:latin typeface="Roboto Mono"/>
                <a:ea typeface="Roboto Mono"/>
                <a:cs typeface="Roboto Mono"/>
                <a:sym typeface="Roboto Mono"/>
              </a:rPr>
              <a:t>###</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rgbClr val="188038"/>
                </a:solidFill>
                <a:latin typeface="Roboto Mono"/>
                <a:ea typeface="Roboto Mono"/>
                <a:cs typeface="Roboto Mono"/>
                <a:sym typeface="Roboto Mono"/>
              </a:rPr>
              <a:t>nlp</a:t>
            </a:r>
            <a:r>
              <a:rPr lang="en" sz="1400">
                <a:solidFill>
                  <a:schemeClr val="dk1"/>
                </a:solidFill>
              </a:rPr>
              <a:t> </a:t>
            </a:r>
            <a:r>
              <a:rPr lang="en" sz="1400">
                <a:solidFill>
                  <a:srgbClr val="188038"/>
                </a:solidFill>
                <a:latin typeface="Roboto Mono"/>
                <a:ea typeface="Roboto Mono"/>
                <a:cs typeface="Roboto Mono"/>
                <a:sym typeface="Roboto Mono"/>
              </a:rPr>
              <a:t>=</a:t>
            </a:r>
            <a:r>
              <a:rPr lang="en" sz="1400">
                <a:solidFill>
                  <a:schemeClr val="dk1"/>
                </a:solidFill>
              </a:rPr>
              <a:t> </a:t>
            </a:r>
            <a:r>
              <a:rPr lang="en" sz="1400">
                <a:solidFill>
                  <a:srgbClr val="188038"/>
                </a:solidFill>
                <a:latin typeface="Roboto Mono"/>
                <a:ea typeface="Roboto Mono"/>
                <a:cs typeface="Roboto Mono"/>
                <a:sym typeface="Roboto Mono"/>
              </a:rPr>
              <a:t>spacy.load("en_core_web_sm") ### THIS IS YOUR PIPELINE OBJECT</a:t>
            </a:r>
            <a:endParaRPr sz="1400">
              <a:solidFill>
                <a:schemeClr val="dk1"/>
              </a:solidFill>
            </a:endParaRPr>
          </a:p>
          <a:p>
            <a:pPr indent="0" lvl="0" marL="0" rtl="0" algn="l">
              <a:spcBef>
                <a:spcPts val="0"/>
              </a:spcBef>
              <a:spcAft>
                <a:spcPts val="0"/>
              </a:spcAft>
              <a:buNone/>
            </a:pPr>
            <a:r>
              <a:rPr lang="en" sz="1400">
                <a:solidFill>
                  <a:srgbClr val="188038"/>
                </a:solidFill>
                <a:latin typeface="Roboto Mono"/>
                <a:ea typeface="Roboto Mono"/>
                <a:cs typeface="Roboto Mono"/>
                <a:sym typeface="Roboto Mono"/>
              </a:rPr>
              <a:t>STOPWORDS</a:t>
            </a:r>
            <a:r>
              <a:rPr lang="en" sz="1400">
                <a:solidFill>
                  <a:schemeClr val="dk1"/>
                </a:solidFill>
              </a:rPr>
              <a:t> </a:t>
            </a:r>
            <a:r>
              <a:rPr lang="en" sz="1400">
                <a:solidFill>
                  <a:srgbClr val="188038"/>
                </a:solidFill>
                <a:latin typeface="Roboto Mono"/>
                <a:ea typeface="Roboto Mono"/>
                <a:cs typeface="Roboto Mono"/>
                <a:sym typeface="Roboto Mono"/>
              </a:rPr>
              <a:t>=</a:t>
            </a:r>
            <a:r>
              <a:rPr lang="en" sz="1400">
                <a:solidFill>
                  <a:schemeClr val="dk1"/>
                </a:solidFill>
              </a:rPr>
              <a:t> </a:t>
            </a:r>
            <a:r>
              <a:rPr lang="en" sz="1400">
                <a:solidFill>
                  <a:srgbClr val="188038"/>
                </a:solidFill>
                <a:latin typeface="Roboto Mono"/>
                <a:ea typeface="Roboto Mono"/>
                <a:cs typeface="Roboto Mono"/>
                <a:sym typeface="Roboto Mono"/>
              </a:rPr>
              <a:t>nlp.Defaults.stop_words</a:t>
            </a:r>
            <a:endParaRPr sz="14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sz="900">
              <a:solidFill>
                <a:srgbClr val="188038"/>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900">
              <a:solidFill>
                <a:srgbClr val="188038"/>
              </a:solidFill>
              <a:latin typeface="Roboto Mono"/>
              <a:ea typeface="Roboto Mono"/>
              <a:cs typeface="Roboto Mono"/>
              <a:sym typeface="Roboto Mono"/>
            </a:endParaRPr>
          </a:p>
          <a:p>
            <a:pPr indent="0" lvl="0" marL="0" rtl="0" algn="l">
              <a:spcBef>
                <a:spcPts val="0"/>
              </a:spcBef>
              <a:spcAft>
                <a:spcPts val="1200"/>
              </a:spcAft>
              <a:buNone/>
            </a:pPr>
            <a:r>
              <a:t/>
            </a:r>
            <a:endParaRPr sz="1100">
              <a:solidFill>
                <a:srgbClr val="888888"/>
              </a:solidFill>
            </a:endParaRPr>
          </a:p>
        </p:txBody>
      </p:sp>
      <p:sp>
        <p:nvSpPr>
          <p:cNvPr id="155" name="Google Shape;155;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Tip</a:t>
            </a:r>
            <a:r>
              <a:rPr lang="en"/>
              <a:t>: Be Mindful of Your Pre-Trained Pipeline Selection</a:t>
            </a:r>
            <a:endParaRPr/>
          </a:p>
        </p:txBody>
      </p:sp>
      <p:sp>
        <p:nvSpPr>
          <p:cNvPr id="161" name="Google Shape;161;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2" name="Google Shape;162;p28"/>
          <p:cNvPicPr preferRelativeResize="0"/>
          <p:nvPr/>
        </p:nvPicPr>
        <p:blipFill>
          <a:blip r:embed="rId3">
            <a:alphaModFix/>
          </a:blip>
          <a:stretch>
            <a:fillRect/>
          </a:stretch>
        </p:blipFill>
        <p:spPr>
          <a:xfrm>
            <a:off x="396625" y="1474925"/>
            <a:ext cx="2823598" cy="3340700"/>
          </a:xfrm>
          <a:prstGeom prst="rect">
            <a:avLst/>
          </a:prstGeom>
          <a:noFill/>
          <a:ln>
            <a:noFill/>
          </a:ln>
        </p:spPr>
      </p:pic>
      <p:pic>
        <p:nvPicPr>
          <p:cNvPr id="163" name="Google Shape;163;p28"/>
          <p:cNvPicPr preferRelativeResize="0"/>
          <p:nvPr/>
        </p:nvPicPr>
        <p:blipFill>
          <a:blip r:embed="rId4">
            <a:alphaModFix/>
          </a:blip>
          <a:stretch>
            <a:fillRect/>
          </a:stretch>
        </p:blipFill>
        <p:spPr>
          <a:xfrm>
            <a:off x="3362501" y="1474925"/>
            <a:ext cx="2609675" cy="3340700"/>
          </a:xfrm>
          <a:prstGeom prst="rect">
            <a:avLst/>
          </a:prstGeom>
          <a:noFill/>
          <a:ln>
            <a:noFill/>
          </a:ln>
        </p:spPr>
      </p:pic>
      <p:pic>
        <p:nvPicPr>
          <p:cNvPr id="164" name="Google Shape;164;p28"/>
          <p:cNvPicPr preferRelativeResize="0"/>
          <p:nvPr/>
        </p:nvPicPr>
        <p:blipFill>
          <a:blip r:embed="rId5">
            <a:alphaModFix/>
          </a:blip>
          <a:stretch>
            <a:fillRect/>
          </a:stretch>
        </p:blipFill>
        <p:spPr>
          <a:xfrm>
            <a:off x="6124574" y="1474925"/>
            <a:ext cx="2440561" cy="3340692"/>
          </a:xfrm>
          <a:prstGeom prst="rect">
            <a:avLst/>
          </a:prstGeom>
          <a:noFill/>
          <a:ln>
            <a:noFill/>
          </a:ln>
        </p:spPr>
      </p:pic>
      <p:sp>
        <p:nvSpPr>
          <p:cNvPr id="165" name="Google Shape;165;p28"/>
          <p:cNvSpPr txBox="1"/>
          <p:nvPr/>
        </p:nvSpPr>
        <p:spPr>
          <a:xfrm>
            <a:off x="770875" y="1046225"/>
            <a:ext cx="2075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rPr>
              <a:t>en_core_web_sm</a:t>
            </a:r>
            <a:endParaRPr>
              <a:solidFill>
                <a:schemeClr val="dk2"/>
              </a:solidFill>
            </a:endParaRPr>
          </a:p>
        </p:txBody>
      </p:sp>
      <p:sp>
        <p:nvSpPr>
          <p:cNvPr id="166" name="Google Shape;166;p28"/>
          <p:cNvSpPr txBox="1"/>
          <p:nvPr/>
        </p:nvSpPr>
        <p:spPr>
          <a:xfrm>
            <a:off x="3629788" y="1046225"/>
            <a:ext cx="2075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rPr>
              <a:t>en_core_web_md</a:t>
            </a:r>
            <a:endParaRPr>
              <a:solidFill>
                <a:schemeClr val="dk2"/>
              </a:solidFill>
            </a:endParaRPr>
          </a:p>
        </p:txBody>
      </p:sp>
      <p:sp>
        <p:nvSpPr>
          <p:cNvPr id="167" name="Google Shape;167;p28"/>
          <p:cNvSpPr txBox="1"/>
          <p:nvPr/>
        </p:nvSpPr>
        <p:spPr>
          <a:xfrm>
            <a:off x="6307300" y="1046225"/>
            <a:ext cx="2075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rPr>
              <a:t>en_core_web_lg</a:t>
            </a:r>
            <a:endParaRPr>
              <a:solidFill>
                <a:schemeClr val="dk2"/>
              </a:solidFill>
            </a:endParaRPr>
          </a:p>
        </p:txBody>
      </p:sp>
      <p:sp>
        <p:nvSpPr>
          <p:cNvPr id="168" name="Google Shape;168;p28"/>
          <p:cNvSpPr/>
          <p:nvPr/>
        </p:nvSpPr>
        <p:spPr>
          <a:xfrm>
            <a:off x="396625" y="2981750"/>
            <a:ext cx="2793000" cy="2367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9" name="Google Shape;169;p28"/>
          <p:cNvSpPr/>
          <p:nvPr/>
        </p:nvSpPr>
        <p:spPr>
          <a:xfrm>
            <a:off x="3341825" y="2831250"/>
            <a:ext cx="2630400" cy="2367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0" name="Google Shape;170;p28"/>
          <p:cNvSpPr/>
          <p:nvPr/>
        </p:nvSpPr>
        <p:spPr>
          <a:xfrm>
            <a:off x="6093825" y="2831250"/>
            <a:ext cx="2471400" cy="2367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1" name="Google Shape;171;p28"/>
          <p:cNvSpPr/>
          <p:nvPr/>
        </p:nvSpPr>
        <p:spPr>
          <a:xfrm>
            <a:off x="396625" y="2143550"/>
            <a:ext cx="2793000" cy="2367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2" name="Google Shape;172;p28"/>
          <p:cNvSpPr/>
          <p:nvPr/>
        </p:nvSpPr>
        <p:spPr>
          <a:xfrm>
            <a:off x="3341825" y="2069250"/>
            <a:ext cx="2630400" cy="2367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3" name="Google Shape;173;p28"/>
          <p:cNvSpPr/>
          <p:nvPr/>
        </p:nvSpPr>
        <p:spPr>
          <a:xfrm>
            <a:off x="6093825" y="2069250"/>
            <a:ext cx="2471400" cy="2367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77" name="Shape 177"/>
        <p:cNvGrpSpPr/>
        <p:nvPr/>
      </p:nvGrpSpPr>
      <p:grpSpPr>
        <a:xfrm>
          <a:off x="0" y="0"/>
          <a:ext cx="0" cy="0"/>
          <a:chOff x="0" y="0"/>
          <a:chExt cx="0" cy="0"/>
        </a:xfrm>
      </p:grpSpPr>
      <p:sp>
        <p:nvSpPr>
          <p:cNvPr id="178" name="Google Shape;17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 a Text Processing Pipeline</a:t>
            </a:r>
            <a:endParaRPr/>
          </a:p>
        </p:txBody>
      </p:sp>
      <p:sp>
        <p:nvSpPr>
          <p:cNvPr id="179" name="Google Shape;17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400">
                <a:solidFill>
                  <a:srgbClr val="188038"/>
                </a:solidFill>
                <a:latin typeface="Roboto Mono"/>
                <a:ea typeface="Roboto Mono"/>
                <a:cs typeface="Roboto Mono"/>
                <a:sym typeface="Roboto Mono"/>
              </a:rPr>
              <a:t>#</a:t>
            </a:r>
            <a:r>
              <a:rPr lang="en" sz="1400">
                <a:solidFill>
                  <a:srgbClr val="DCDCDC"/>
                </a:solidFill>
                <a:latin typeface="Courier New"/>
                <a:ea typeface="Courier New"/>
                <a:cs typeface="Courier New"/>
                <a:sym typeface="Courier New"/>
              </a:rPr>
              <a:t> </a:t>
            </a:r>
            <a:r>
              <a:rPr lang="en" sz="1400">
                <a:solidFill>
                  <a:srgbClr val="188038"/>
                </a:solidFill>
                <a:latin typeface="Roboto Mono"/>
                <a:ea typeface="Roboto Mono"/>
                <a:cs typeface="Roboto Mono"/>
                <a:sym typeface="Roboto Mono"/>
              </a:rPr>
              <a:t>Include</a:t>
            </a:r>
            <a:r>
              <a:rPr lang="en" sz="1400">
                <a:solidFill>
                  <a:srgbClr val="DCDCDC"/>
                </a:solidFill>
                <a:latin typeface="Courier New"/>
                <a:ea typeface="Courier New"/>
                <a:cs typeface="Courier New"/>
                <a:sym typeface="Courier New"/>
              </a:rPr>
              <a:t> </a:t>
            </a:r>
            <a:r>
              <a:rPr lang="en" sz="1400">
                <a:solidFill>
                  <a:srgbClr val="188038"/>
                </a:solidFill>
                <a:latin typeface="Roboto Mono"/>
                <a:ea typeface="Roboto Mono"/>
                <a:cs typeface="Roboto Mono"/>
                <a:sym typeface="Roboto Mono"/>
              </a:rPr>
              <a:t>sentence</a:t>
            </a:r>
            <a:r>
              <a:rPr lang="en" sz="1400">
                <a:solidFill>
                  <a:srgbClr val="DCDCDC"/>
                </a:solidFill>
                <a:latin typeface="Courier New"/>
                <a:ea typeface="Courier New"/>
                <a:cs typeface="Courier New"/>
                <a:sym typeface="Courier New"/>
              </a:rPr>
              <a:t> </a:t>
            </a:r>
            <a:r>
              <a:rPr lang="en" sz="1400">
                <a:solidFill>
                  <a:srgbClr val="188038"/>
                </a:solidFill>
                <a:latin typeface="Roboto Mono"/>
                <a:ea typeface="Roboto Mono"/>
                <a:cs typeface="Roboto Mono"/>
                <a:sym typeface="Roboto Mono"/>
              </a:rPr>
              <a:t>tokenizer</a:t>
            </a:r>
            <a:endParaRPr sz="1400">
              <a:solidFill>
                <a:srgbClr val="DCDCDC"/>
              </a:solidFill>
              <a:latin typeface="Courier New"/>
              <a:ea typeface="Courier New"/>
              <a:cs typeface="Courier New"/>
              <a:sym typeface="Courier New"/>
            </a:endParaRPr>
          </a:p>
          <a:p>
            <a:pPr indent="0" lvl="0" marL="0" rtl="0" algn="l">
              <a:spcBef>
                <a:spcPts val="0"/>
              </a:spcBef>
              <a:spcAft>
                <a:spcPts val="0"/>
              </a:spcAft>
              <a:buNone/>
            </a:pPr>
            <a:r>
              <a:rPr lang="en" sz="1400">
                <a:solidFill>
                  <a:srgbClr val="188038"/>
                </a:solidFill>
                <a:latin typeface="Roboto Mono"/>
                <a:ea typeface="Roboto Mono"/>
                <a:cs typeface="Roboto Mono"/>
                <a:sym typeface="Roboto Mono"/>
              </a:rPr>
              <a:t>nlp.add_pipe('sentencizer',</a:t>
            </a:r>
            <a:r>
              <a:rPr lang="en" sz="1400">
                <a:solidFill>
                  <a:srgbClr val="DCDCDC"/>
                </a:solidFill>
                <a:latin typeface="Courier New"/>
                <a:ea typeface="Courier New"/>
                <a:cs typeface="Courier New"/>
                <a:sym typeface="Courier New"/>
              </a:rPr>
              <a:t> </a:t>
            </a:r>
            <a:r>
              <a:rPr lang="en" sz="1400">
                <a:solidFill>
                  <a:srgbClr val="188038"/>
                </a:solidFill>
                <a:latin typeface="Roboto Mono"/>
                <a:ea typeface="Roboto Mono"/>
                <a:cs typeface="Roboto Mono"/>
                <a:sym typeface="Roboto Mono"/>
              </a:rPr>
              <a:t>after='parser')</a:t>
            </a:r>
            <a:endParaRPr sz="14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sz="1400">
              <a:solidFill>
                <a:srgbClr val="188038"/>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t>Learn more about </a:t>
            </a:r>
            <a:r>
              <a:rPr lang="en" sz="1400" u="sng">
                <a:solidFill>
                  <a:srgbClr val="6FA8DC"/>
                </a:solidFill>
                <a:hlinkClick r:id="rId3">
                  <a:extLst>
                    <a:ext uri="{A12FA001-AC4F-418D-AE19-62706E023703}">
                      <ahyp:hlinkClr val="tx"/>
                    </a:ext>
                  </a:extLst>
                </a:hlinkClick>
              </a:rPr>
              <a:t>nlp.add_pipe()</a:t>
            </a:r>
            <a:endParaRPr sz="14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sz="1400">
              <a:solidFill>
                <a:srgbClr val="188038"/>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900">
              <a:solidFill>
                <a:srgbClr val="188038"/>
              </a:solidFill>
              <a:latin typeface="Roboto Mono"/>
              <a:ea typeface="Roboto Mono"/>
              <a:cs typeface="Roboto Mono"/>
              <a:sym typeface="Roboto Mono"/>
            </a:endParaRPr>
          </a:p>
        </p:txBody>
      </p:sp>
      <p:sp>
        <p:nvSpPr>
          <p:cNvPr id="180" name="Google Shape;180;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1" name="Google Shape;181;p29"/>
          <p:cNvPicPr preferRelativeResize="0"/>
          <p:nvPr/>
        </p:nvPicPr>
        <p:blipFill>
          <a:blip r:embed="rId4">
            <a:alphaModFix/>
          </a:blip>
          <a:stretch>
            <a:fillRect/>
          </a:stretch>
        </p:blipFill>
        <p:spPr>
          <a:xfrm>
            <a:off x="5355700" y="726124"/>
            <a:ext cx="2905151" cy="40352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85" name="Shape 185"/>
        <p:cNvGrpSpPr/>
        <p:nvPr/>
      </p:nvGrpSpPr>
      <p:grpSpPr>
        <a:xfrm>
          <a:off x="0" y="0"/>
          <a:ext cx="0" cy="0"/>
          <a:chOff x="0" y="0"/>
          <a:chExt cx="0" cy="0"/>
        </a:xfrm>
      </p:grpSpPr>
      <p:sp>
        <p:nvSpPr>
          <p:cNvPr id="186" name="Google Shape;18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 a Text Processing Pipeline</a:t>
            </a:r>
            <a:endParaRPr/>
          </a:p>
        </p:txBody>
      </p:sp>
      <p:sp>
        <p:nvSpPr>
          <p:cNvPr id="187" name="Google Shape;18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188038"/>
                </a:solidFill>
                <a:latin typeface="Roboto Mono"/>
                <a:ea typeface="Roboto Mono"/>
                <a:cs typeface="Roboto Mono"/>
                <a:sym typeface="Roboto Mono"/>
              </a:rPr>
              <a:t># View the pipeline components</a:t>
            </a:r>
            <a:endParaRPr sz="14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 sz="1400">
                <a:solidFill>
                  <a:srgbClr val="188038"/>
                </a:solidFill>
                <a:latin typeface="Roboto Mono"/>
                <a:ea typeface="Roboto Mono"/>
                <a:cs typeface="Roboto Mono"/>
                <a:sym typeface="Roboto Mono"/>
              </a:rPr>
              <a:t>nlp.components</a:t>
            </a:r>
            <a:endParaRPr sz="14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sz="9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sz="900">
              <a:solidFill>
                <a:srgbClr val="188038"/>
              </a:solidFill>
              <a:latin typeface="Roboto Mono"/>
              <a:ea typeface="Roboto Mono"/>
              <a:cs typeface="Roboto Mono"/>
              <a:sym typeface="Roboto Mono"/>
            </a:endParaRPr>
          </a:p>
          <a:p>
            <a:pPr indent="0" lvl="0" marL="0" rtl="0" algn="l">
              <a:spcBef>
                <a:spcPts val="0"/>
              </a:spcBef>
              <a:spcAft>
                <a:spcPts val="1200"/>
              </a:spcAft>
              <a:buNone/>
            </a:pPr>
            <a:r>
              <a:t/>
            </a:r>
            <a:endParaRPr sz="1100">
              <a:solidFill>
                <a:srgbClr val="888888"/>
              </a:solidFill>
            </a:endParaRPr>
          </a:p>
        </p:txBody>
      </p:sp>
      <p:sp>
        <p:nvSpPr>
          <p:cNvPr id="188" name="Google Shape;18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9" name="Google Shape;189;p30"/>
          <p:cNvPicPr preferRelativeResize="0"/>
          <p:nvPr/>
        </p:nvPicPr>
        <p:blipFill>
          <a:blip r:embed="rId3">
            <a:alphaModFix/>
          </a:blip>
          <a:stretch>
            <a:fillRect/>
          </a:stretch>
        </p:blipFill>
        <p:spPr>
          <a:xfrm>
            <a:off x="311700" y="2082800"/>
            <a:ext cx="8264351" cy="2319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93" name="Shape 193"/>
        <p:cNvGrpSpPr/>
        <p:nvPr/>
      </p:nvGrpSpPr>
      <p:grpSpPr>
        <a:xfrm>
          <a:off x="0" y="0"/>
          <a:ext cx="0" cy="0"/>
          <a:chOff x="0" y="0"/>
          <a:chExt cx="0" cy="0"/>
        </a:xfrm>
      </p:grpSpPr>
      <p:sp>
        <p:nvSpPr>
          <p:cNvPr id="194" name="Google Shape;19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Tip</a:t>
            </a:r>
            <a:r>
              <a:rPr lang="en"/>
              <a:t>: Watch the Ordering of Pipeline Components</a:t>
            </a:r>
            <a:endParaRPr/>
          </a:p>
        </p:txBody>
      </p:sp>
      <p:sp>
        <p:nvSpPr>
          <p:cNvPr id="195" name="Google Shape;195;p31"/>
          <p:cNvSpPr txBox="1"/>
          <p:nvPr>
            <p:ph idx="1" type="body"/>
          </p:nvPr>
        </p:nvSpPr>
        <p:spPr>
          <a:xfrm>
            <a:off x="311700" y="1152475"/>
            <a:ext cx="8520600" cy="217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434343"/>
                </a:solidFill>
              </a:rPr>
              <a:t>Order pipeline elements in such a way that the output of an earlier component can be used by components later in the pipeline.</a:t>
            </a:r>
            <a:endParaRPr>
              <a:solidFill>
                <a:srgbClr val="434343"/>
              </a:solidFill>
            </a:endParaRPr>
          </a:p>
          <a:p>
            <a:pPr indent="0" lvl="0" marL="0" rtl="0" algn="l">
              <a:spcBef>
                <a:spcPts val="1200"/>
              </a:spcBef>
              <a:spcAft>
                <a:spcPts val="0"/>
              </a:spcAft>
              <a:buClr>
                <a:schemeClr val="dk1"/>
              </a:buClr>
              <a:buSzPts val="1100"/>
              <a:buFont typeface="Arial"/>
              <a:buNone/>
            </a:pPr>
            <a:r>
              <a:rPr lang="en" sz="1200">
                <a:solidFill>
                  <a:srgbClr val="188038"/>
                </a:solidFill>
                <a:latin typeface="Roboto Mono"/>
                <a:ea typeface="Roboto Mono"/>
                <a:cs typeface="Roboto Mono"/>
                <a:sym typeface="Roboto Mono"/>
              </a:rPr>
              <a:t>#</a:t>
            </a:r>
            <a:r>
              <a:rPr lang="en" sz="1200">
                <a:solidFill>
                  <a:srgbClr val="DCDCDC"/>
                </a:solidFill>
                <a:latin typeface="Courier New"/>
                <a:ea typeface="Courier New"/>
                <a:cs typeface="Courier New"/>
                <a:sym typeface="Courier New"/>
              </a:rPr>
              <a:t> </a:t>
            </a:r>
            <a:r>
              <a:rPr lang="en" sz="1200">
                <a:solidFill>
                  <a:srgbClr val="188038"/>
                </a:solidFill>
                <a:latin typeface="Roboto Mono"/>
                <a:ea typeface="Roboto Mono"/>
                <a:cs typeface="Roboto Mono"/>
                <a:sym typeface="Roboto Mono"/>
              </a:rPr>
              <a:t>Include</a:t>
            </a:r>
            <a:r>
              <a:rPr lang="en" sz="1200">
                <a:solidFill>
                  <a:srgbClr val="DCDCDC"/>
                </a:solidFill>
                <a:latin typeface="Courier New"/>
                <a:ea typeface="Courier New"/>
                <a:cs typeface="Courier New"/>
                <a:sym typeface="Courier New"/>
              </a:rPr>
              <a:t> </a:t>
            </a:r>
            <a:r>
              <a:rPr lang="en" sz="1200">
                <a:solidFill>
                  <a:srgbClr val="188038"/>
                </a:solidFill>
                <a:latin typeface="Roboto Mono"/>
                <a:ea typeface="Roboto Mono"/>
                <a:cs typeface="Roboto Mono"/>
                <a:sym typeface="Roboto Mono"/>
              </a:rPr>
              <a:t>sentence</a:t>
            </a:r>
            <a:r>
              <a:rPr lang="en" sz="1200">
                <a:solidFill>
                  <a:srgbClr val="DCDCDC"/>
                </a:solidFill>
                <a:latin typeface="Courier New"/>
                <a:ea typeface="Courier New"/>
                <a:cs typeface="Courier New"/>
                <a:sym typeface="Courier New"/>
              </a:rPr>
              <a:t> </a:t>
            </a:r>
            <a:r>
              <a:rPr lang="en" sz="1200">
                <a:solidFill>
                  <a:srgbClr val="188038"/>
                </a:solidFill>
                <a:latin typeface="Roboto Mono"/>
                <a:ea typeface="Roboto Mono"/>
                <a:cs typeface="Roboto Mono"/>
                <a:sym typeface="Roboto Mono"/>
              </a:rPr>
              <a:t>tokenizer</a:t>
            </a:r>
            <a:endParaRPr sz="1200">
              <a:solidFill>
                <a:srgbClr val="DCDCD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rgbClr val="188038"/>
                </a:solidFill>
                <a:latin typeface="Roboto Mono"/>
                <a:ea typeface="Roboto Mono"/>
                <a:cs typeface="Roboto Mono"/>
                <a:sym typeface="Roboto Mono"/>
              </a:rPr>
              <a:t>nlp.add_pipe('sentencizer',</a:t>
            </a:r>
            <a:r>
              <a:rPr lang="en" sz="1200">
                <a:solidFill>
                  <a:srgbClr val="DCDCDC"/>
                </a:solidFill>
                <a:latin typeface="Courier New"/>
                <a:ea typeface="Courier New"/>
                <a:cs typeface="Courier New"/>
                <a:sym typeface="Courier New"/>
              </a:rPr>
              <a:t> </a:t>
            </a:r>
            <a:r>
              <a:rPr lang="en" sz="1200">
                <a:solidFill>
                  <a:srgbClr val="188038"/>
                </a:solidFill>
                <a:latin typeface="Roboto Mono"/>
                <a:ea typeface="Roboto Mono"/>
                <a:cs typeface="Roboto Mono"/>
                <a:sym typeface="Roboto Mono"/>
              </a:rPr>
              <a:t>after='parser')</a:t>
            </a:r>
            <a:endParaRPr sz="1600"/>
          </a:p>
        </p:txBody>
      </p:sp>
      <p:sp>
        <p:nvSpPr>
          <p:cNvPr id="196" name="Google Shape;196;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7" name="Google Shape;197;p31"/>
          <p:cNvPicPr preferRelativeResize="0"/>
          <p:nvPr/>
        </p:nvPicPr>
        <p:blipFill>
          <a:blip r:embed="rId3">
            <a:alphaModFix/>
          </a:blip>
          <a:stretch>
            <a:fillRect/>
          </a:stretch>
        </p:blipFill>
        <p:spPr>
          <a:xfrm>
            <a:off x="4780250" y="2017813"/>
            <a:ext cx="3947276" cy="1107875"/>
          </a:xfrm>
          <a:prstGeom prst="rect">
            <a:avLst/>
          </a:prstGeom>
          <a:noFill/>
          <a:ln>
            <a:noFill/>
          </a:ln>
        </p:spPr>
      </p:pic>
      <p:sp>
        <p:nvSpPr>
          <p:cNvPr id="198" name="Google Shape;198;p31"/>
          <p:cNvSpPr/>
          <p:nvPr/>
        </p:nvSpPr>
        <p:spPr>
          <a:xfrm>
            <a:off x="311725" y="3235900"/>
            <a:ext cx="2291400" cy="5964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Parser</a:t>
            </a:r>
            <a:endParaRPr b="1" sz="1000"/>
          </a:p>
          <a:p>
            <a:pPr indent="0" lvl="0" marL="0" rtl="0" algn="ctr">
              <a:spcBef>
                <a:spcPts val="0"/>
              </a:spcBef>
              <a:spcAft>
                <a:spcPts val="0"/>
              </a:spcAft>
              <a:buNone/>
            </a:pPr>
            <a:r>
              <a:rPr lang="en" sz="1000"/>
              <a:t>Identifies relationships between words</a:t>
            </a:r>
            <a:endParaRPr sz="1000"/>
          </a:p>
        </p:txBody>
      </p:sp>
      <p:sp>
        <p:nvSpPr>
          <p:cNvPr id="199" name="Google Shape;199;p31"/>
          <p:cNvSpPr/>
          <p:nvPr/>
        </p:nvSpPr>
        <p:spPr>
          <a:xfrm>
            <a:off x="3352463" y="3235900"/>
            <a:ext cx="2334300" cy="5964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Sentencizer</a:t>
            </a:r>
            <a:endParaRPr b="1" sz="1000"/>
          </a:p>
          <a:p>
            <a:pPr indent="0" lvl="0" marL="0" rtl="0" algn="ctr">
              <a:spcBef>
                <a:spcPts val="0"/>
              </a:spcBef>
              <a:spcAft>
                <a:spcPts val="0"/>
              </a:spcAft>
              <a:buNone/>
            </a:pPr>
            <a:r>
              <a:rPr lang="en" sz="1000"/>
              <a:t>Uses punctuation to tokenize sentences.</a:t>
            </a:r>
            <a:endParaRPr sz="1000"/>
          </a:p>
        </p:txBody>
      </p:sp>
      <p:sp>
        <p:nvSpPr>
          <p:cNvPr id="200" name="Google Shape;200;p31"/>
          <p:cNvSpPr/>
          <p:nvPr/>
        </p:nvSpPr>
        <p:spPr>
          <a:xfrm>
            <a:off x="6436125" y="3235900"/>
            <a:ext cx="2291400" cy="5964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Senter</a:t>
            </a:r>
            <a:endParaRPr b="1" sz="1000"/>
          </a:p>
          <a:p>
            <a:pPr indent="0" lvl="0" marL="0" rtl="0" algn="ctr">
              <a:spcBef>
                <a:spcPts val="0"/>
              </a:spcBef>
              <a:spcAft>
                <a:spcPts val="0"/>
              </a:spcAft>
              <a:buNone/>
            </a:pPr>
            <a:r>
              <a:rPr lang="en" sz="1000"/>
              <a:t>Detects sentence boundaries</a:t>
            </a:r>
            <a:endParaRPr sz="1000"/>
          </a:p>
        </p:txBody>
      </p:sp>
      <p:sp>
        <p:nvSpPr>
          <p:cNvPr id="201" name="Google Shape;201;p31"/>
          <p:cNvSpPr/>
          <p:nvPr/>
        </p:nvSpPr>
        <p:spPr>
          <a:xfrm>
            <a:off x="2607900" y="3482050"/>
            <a:ext cx="739800" cy="104100"/>
          </a:xfrm>
          <a:prstGeom prst="rightArrow">
            <a:avLst>
              <a:gd fmla="val 50000" name="adj1"/>
              <a:gd fmla="val 50000" name="adj2"/>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2" name="Google Shape;202;p31"/>
          <p:cNvSpPr/>
          <p:nvPr/>
        </p:nvSpPr>
        <p:spPr>
          <a:xfrm>
            <a:off x="5686775" y="3482050"/>
            <a:ext cx="739800" cy="104100"/>
          </a:xfrm>
          <a:prstGeom prst="rightArrow">
            <a:avLst>
              <a:gd fmla="val 50000" name="adj1"/>
              <a:gd fmla="val 50000" name="adj2"/>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3" name="Google Shape;203;p31"/>
          <p:cNvSpPr txBox="1"/>
          <p:nvPr/>
        </p:nvSpPr>
        <p:spPr>
          <a:xfrm>
            <a:off x="311725" y="3964825"/>
            <a:ext cx="2291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Offers improved processing time and additional context for better sentence tokenizing.</a:t>
            </a:r>
            <a:endParaRPr sz="1200">
              <a:solidFill>
                <a:schemeClr val="dk2"/>
              </a:solidFill>
            </a:endParaRPr>
          </a:p>
        </p:txBody>
      </p:sp>
      <p:sp>
        <p:nvSpPr>
          <p:cNvPr id="204" name="Google Shape;204;p31"/>
          <p:cNvSpPr txBox="1"/>
          <p:nvPr/>
        </p:nvSpPr>
        <p:spPr>
          <a:xfrm>
            <a:off x="3347700" y="3964825"/>
            <a:ext cx="2291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Tokenizing sentences based on punctuation produces a more accurate starting point for boundary detection.</a:t>
            </a:r>
            <a:endParaRPr sz="1200">
              <a:solidFill>
                <a:schemeClr val="dk2"/>
              </a:solidFill>
            </a:endParaRPr>
          </a:p>
        </p:txBody>
      </p:sp>
      <p:sp>
        <p:nvSpPr>
          <p:cNvPr id="205" name="Google Shape;205;p31"/>
          <p:cNvSpPr txBox="1"/>
          <p:nvPr/>
        </p:nvSpPr>
        <p:spPr>
          <a:xfrm>
            <a:off x="6383675" y="3964825"/>
            <a:ext cx="2291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Improved boundary detection creates better starting points for NER tagging and other processing tasks.</a:t>
            </a:r>
            <a:endParaRPr sz="12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Me</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434343"/>
                </a:solidFill>
              </a:rPr>
              <a:t>Principal UX Architect at Wheels.</a:t>
            </a:r>
            <a:endParaRPr>
              <a:solidFill>
                <a:srgbClr val="434343"/>
              </a:solidFill>
            </a:endParaRPr>
          </a:p>
          <a:p>
            <a:pPr indent="0" lvl="0" marL="0" rtl="0" algn="l">
              <a:spcBef>
                <a:spcPts val="1200"/>
              </a:spcBef>
              <a:spcAft>
                <a:spcPts val="0"/>
              </a:spcAft>
              <a:buNone/>
            </a:pPr>
            <a:r>
              <a:rPr lang="en">
                <a:solidFill>
                  <a:srgbClr val="434343"/>
                </a:solidFill>
              </a:rPr>
              <a:t>Develop UX data analytics discipline within the Digital Engagements Team.</a:t>
            </a:r>
            <a:endParaRPr>
              <a:solidFill>
                <a:srgbClr val="434343"/>
              </a:solidFill>
            </a:endParaRPr>
          </a:p>
          <a:p>
            <a:pPr indent="0" lvl="0" marL="0" rtl="0" algn="l">
              <a:spcBef>
                <a:spcPts val="1200"/>
              </a:spcBef>
              <a:spcAft>
                <a:spcPts val="0"/>
              </a:spcAft>
              <a:buNone/>
            </a:pPr>
            <a:r>
              <a:rPr lang="en">
                <a:solidFill>
                  <a:srgbClr val="434343"/>
                </a:solidFill>
              </a:rPr>
              <a:t>Design generative AI supported experiences.</a:t>
            </a:r>
            <a:endParaRPr>
              <a:solidFill>
                <a:srgbClr val="434343"/>
              </a:solidFill>
            </a:endParaRPr>
          </a:p>
          <a:p>
            <a:pPr indent="0" lvl="0" marL="0" rtl="0" algn="l">
              <a:spcBef>
                <a:spcPts val="1200"/>
              </a:spcBef>
              <a:spcAft>
                <a:spcPts val="1200"/>
              </a:spcAft>
              <a:buNone/>
            </a:pPr>
            <a:r>
              <a:rPr lang="en">
                <a:solidFill>
                  <a:srgbClr val="434343"/>
                </a:solidFill>
              </a:rPr>
              <a:t>Create proofs of concept for internal machine learning tools that support the Digital Engagements Team.</a:t>
            </a:r>
            <a:endParaRPr>
              <a:solidFill>
                <a:srgbClr val="434343"/>
              </a:solidFill>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09" name="Shape 209"/>
        <p:cNvGrpSpPr/>
        <p:nvPr/>
      </p:nvGrpSpPr>
      <p:grpSpPr>
        <a:xfrm>
          <a:off x="0" y="0"/>
          <a:ext cx="0" cy="0"/>
          <a:chOff x="0" y="0"/>
          <a:chExt cx="0" cy="0"/>
        </a:xfrm>
      </p:grpSpPr>
      <p:sp>
        <p:nvSpPr>
          <p:cNvPr id="210" name="Google Shape;21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 a Text Processing Pipeline</a:t>
            </a:r>
            <a:endParaRPr/>
          </a:p>
        </p:txBody>
      </p:sp>
      <p:sp>
        <p:nvSpPr>
          <p:cNvPr id="211" name="Google Shape;211;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434343"/>
                </a:solidFill>
              </a:rPr>
              <a:t>After creating a pipeline, it can be saved and exported for use elsewhere.</a:t>
            </a:r>
            <a:endParaRPr>
              <a:solidFill>
                <a:srgbClr val="434343"/>
              </a:solidFill>
            </a:endParaRPr>
          </a:p>
          <a:p>
            <a:pPr indent="0" lvl="0" marL="0" rtl="0" algn="l">
              <a:spcBef>
                <a:spcPts val="1200"/>
              </a:spcBef>
              <a:spcAft>
                <a:spcPts val="0"/>
              </a:spcAft>
              <a:buClr>
                <a:schemeClr val="dk1"/>
              </a:buClr>
              <a:buSzPts val="1100"/>
              <a:buFont typeface="Arial"/>
              <a:buNone/>
            </a:pPr>
            <a:r>
              <a:rPr lang="en" sz="1400">
                <a:solidFill>
                  <a:srgbClr val="188038"/>
                </a:solidFill>
                <a:latin typeface="Roboto Mono"/>
                <a:ea typeface="Roboto Mono"/>
                <a:cs typeface="Roboto Mono"/>
                <a:sym typeface="Roboto Mono"/>
              </a:rPr>
              <a:t>#</a:t>
            </a:r>
            <a:r>
              <a:rPr lang="en" sz="1400">
                <a:solidFill>
                  <a:schemeClr val="dk1"/>
                </a:solidFill>
                <a:latin typeface="Courier New"/>
                <a:ea typeface="Courier New"/>
                <a:cs typeface="Courier New"/>
                <a:sym typeface="Courier New"/>
              </a:rPr>
              <a:t> </a:t>
            </a:r>
            <a:r>
              <a:rPr lang="en" sz="1400">
                <a:solidFill>
                  <a:srgbClr val="188038"/>
                </a:solidFill>
                <a:latin typeface="Roboto Mono"/>
                <a:ea typeface="Roboto Mono"/>
                <a:cs typeface="Roboto Mono"/>
                <a:sym typeface="Roboto Mono"/>
              </a:rPr>
              <a:t>For</a:t>
            </a:r>
            <a:r>
              <a:rPr lang="en" sz="1400">
                <a:solidFill>
                  <a:schemeClr val="dk1"/>
                </a:solidFill>
                <a:latin typeface="Courier New"/>
                <a:ea typeface="Courier New"/>
                <a:cs typeface="Courier New"/>
                <a:sym typeface="Courier New"/>
              </a:rPr>
              <a:t> </a:t>
            </a:r>
            <a:r>
              <a:rPr lang="en" sz="1400">
                <a:solidFill>
                  <a:srgbClr val="188038"/>
                </a:solidFill>
                <a:latin typeface="Roboto Mono"/>
                <a:ea typeface="Roboto Mono"/>
                <a:cs typeface="Roboto Mono"/>
                <a:sym typeface="Roboto Mono"/>
              </a:rPr>
              <a:t>future</a:t>
            </a:r>
            <a:r>
              <a:rPr lang="en" sz="1400">
                <a:solidFill>
                  <a:schemeClr val="dk1"/>
                </a:solidFill>
                <a:latin typeface="Courier New"/>
                <a:ea typeface="Courier New"/>
                <a:cs typeface="Courier New"/>
                <a:sym typeface="Courier New"/>
              </a:rPr>
              <a:t> </a:t>
            </a:r>
            <a:r>
              <a:rPr lang="en" sz="1400">
                <a:solidFill>
                  <a:srgbClr val="188038"/>
                </a:solidFill>
                <a:latin typeface="Roboto Mono"/>
                <a:ea typeface="Roboto Mono"/>
                <a:cs typeface="Roboto Mono"/>
                <a:sym typeface="Roboto Mono"/>
              </a:rPr>
              <a:t>use,</a:t>
            </a:r>
            <a:r>
              <a:rPr lang="en" sz="1400">
                <a:solidFill>
                  <a:schemeClr val="dk1"/>
                </a:solidFill>
                <a:latin typeface="Courier New"/>
                <a:ea typeface="Courier New"/>
                <a:cs typeface="Courier New"/>
                <a:sym typeface="Courier New"/>
              </a:rPr>
              <a:t> </a:t>
            </a:r>
            <a:r>
              <a:rPr lang="en" sz="1400">
                <a:solidFill>
                  <a:srgbClr val="188038"/>
                </a:solidFill>
                <a:latin typeface="Roboto Mono"/>
                <a:ea typeface="Roboto Mono"/>
                <a:cs typeface="Roboto Mono"/>
                <a:sym typeface="Roboto Mono"/>
              </a:rPr>
              <a:t>export</a:t>
            </a:r>
            <a:r>
              <a:rPr lang="en" sz="1400">
                <a:solidFill>
                  <a:schemeClr val="dk1"/>
                </a:solidFill>
                <a:latin typeface="Courier New"/>
                <a:ea typeface="Courier New"/>
                <a:cs typeface="Courier New"/>
                <a:sym typeface="Courier New"/>
              </a:rPr>
              <a:t> </a:t>
            </a:r>
            <a:r>
              <a:rPr lang="en" sz="1400">
                <a:solidFill>
                  <a:srgbClr val="188038"/>
                </a:solidFill>
                <a:latin typeface="Roboto Mono"/>
                <a:ea typeface="Roboto Mono"/>
                <a:cs typeface="Roboto Mono"/>
                <a:sym typeface="Roboto Mono"/>
              </a:rPr>
              <a:t>this</a:t>
            </a:r>
            <a:r>
              <a:rPr lang="en" sz="1400">
                <a:solidFill>
                  <a:schemeClr val="dk1"/>
                </a:solidFill>
                <a:latin typeface="Courier New"/>
                <a:ea typeface="Courier New"/>
                <a:cs typeface="Courier New"/>
                <a:sym typeface="Courier New"/>
              </a:rPr>
              <a:t> </a:t>
            </a:r>
            <a:r>
              <a:rPr lang="en" sz="1400">
                <a:solidFill>
                  <a:srgbClr val="188038"/>
                </a:solidFill>
                <a:latin typeface="Roboto Mono"/>
                <a:ea typeface="Roboto Mono"/>
                <a:cs typeface="Roboto Mono"/>
                <a:sym typeface="Roboto Mono"/>
              </a:rPr>
              <a:t>pipeline</a:t>
            </a:r>
            <a:endParaRPr sz="1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400">
                <a:solidFill>
                  <a:srgbClr val="188038"/>
                </a:solidFill>
                <a:latin typeface="Roboto Mono"/>
                <a:ea typeface="Roboto Mono"/>
                <a:cs typeface="Roboto Mono"/>
                <a:sym typeface="Roboto Mono"/>
              </a:rPr>
              <a:t>nlp.to_disk('/content/drive/MyDrive/Python/MSCAPP/utils/pipeline/')</a:t>
            </a:r>
            <a:endParaRPr sz="14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sz="14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 sz="1400">
                <a:solidFill>
                  <a:srgbClr val="188038"/>
                </a:solidFill>
                <a:latin typeface="Roboto Mono"/>
                <a:ea typeface="Roboto Mono"/>
                <a:cs typeface="Roboto Mono"/>
                <a:sym typeface="Roboto Mono"/>
              </a:rPr>
              <a:t># FYI - Imported for use </a:t>
            </a:r>
            <a:endParaRPr sz="1400">
              <a:solidFill>
                <a:srgbClr val="188038"/>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400">
                <a:solidFill>
                  <a:srgbClr val="188038"/>
                </a:solidFill>
                <a:latin typeface="Roboto Mono"/>
                <a:ea typeface="Roboto Mono"/>
                <a:cs typeface="Roboto Mono"/>
                <a:sym typeface="Roboto Mono"/>
              </a:rPr>
              <a:t>nlp = English().from_disk(‘</a:t>
            </a:r>
            <a:r>
              <a:rPr lang="en" sz="1400">
                <a:solidFill>
                  <a:srgbClr val="188038"/>
                </a:solidFill>
                <a:latin typeface="Roboto Mono"/>
                <a:ea typeface="Roboto Mono"/>
                <a:cs typeface="Roboto Mono"/>
                <a:sym typeface="Roboto Mono"/>
              </a:rPr>
              <a:t>/content/drive/MyDrive/Python/MSCAPP/utils/pipeline/</a:t>
            </a:r>
            <a:r>
              <a:rPr lang="en" sz="1400">
                <a:solidFill>
                  <a:srgbClr val="188038"/>
                </a:solidFill>
                <a:latin typeface="Roboto Mono"/>
                <a:ea typeface="Roboto Mono"/>
                <a:cs typeface="Roboto Mono"/>
                <a:sym typeface="Roboto Mono"/>
              </a:rPr>
              <a:t>’)</a:t>
            </a:r>
            <a:endParaRPr sz="1400">
              <a:solidFill>
                <a:srgbClr val="188038"/>
              </a:solidFill>
              <a:latin typeface="Roboto Mono"/>
              <a:ea typeface="Roboto Mono"/>
              <a:cs typeface="Roboto Mono"/>
              <a:sym typeface="Roboto Mono"/>
            </a:endParaRPr>
          </a:p>
        </p:txBody>
      </p:sp>
      <p:sp>
        <p:nvSpPr>
          <p:cNvPr id="212" name="Google Shape;212;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16" name="Shape 216"/>
        <p:cNvGrpSpPr/>
        <p:nvPr/>
      </p:nvGrpSpPr>
      <p:grpSpPr>
        <a:xfrm>
          <a:off x="0" y="0"/>
          <a:ext cx="0" cy="0"/>
          <a:chOff x="0" y="0"/>
          <a:chExt cx="0" cy="0"/>
        </a:xfrm>
      </p:grpSpPr>
      <p:sp>
        <p:nvSpPr>
          <p:cNvPr id="217" name="Google Shape;21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Apply</a:t>
            </a:r>
            <a:r>
              <a:rPr lang="en"/>
              <a:t> a Text Processing Pipeline</a:t>
            </a:r>
            <a:endParaRPr/>
          </a:p>
        </p:txBody>
      </p:sp>
      <p:sp>
        <p:nvSpPr>
          <p:cNvPr id="218" name="Google Shape;21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a:t>
            </a:r>
            <a:r>
              <a:rPr lang="en" u="sng">
                <a:solidFill>
                  <a:srgbClr val="6FA8DC"/>
                </a:solidFill>
                <a:hlinkClick r:id="rId3">
                  <a:extLst>
                    <a:ext uri="{A12FA001-AC4F-418D-AE19-62706E023703}">
                      <ahyp:hlinkClr val="tx"/>
                    </a:ext>
                  </a:extLst>
                </a:hlinkClick>
              </a:rPr>
              <a:t> pipe()</a:t>
            </a:r>
            <a:r>
              <a:rPr lang="en"/>
              <a:t> to apply a text processing pipeline.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9" name="Google Shape;219;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20" name="Google Shape;220;p33"/>
          <p:cNvPicPr preferRelativeResize="0"/>
          <p:nvPr/>
        </p:nvPicPr>
        <p:blipFill>
          <a:blip r:embed="rId4">
            <a:alphaModFix/>
          </a:blip>
          <a:stretch>
            <a:fillRect/>
          </a:stretch>
        </p:blipFill>
        <p:spPr>
          <a:xfrm>
            <a:off x="461975" y="1704975"/>
            <a:ext cx="7026199" cy="1164093"/>
          </a:xfrm>
          <a:prstGeom prst="rect">
            <a:avLst/>
          </a:prstGeom>
          <a:noFill/>
          <a:ln>
            <a:noFill/>
          </a:ln>
        </p:spPr>
      </p:pic>
      <p:pic>
        <p:nvPicPr>
          <p:cNvPr id="221" name="Google Shape;221;p33"/>
          <p:cNvPicPr preferRelativeResize="0"/>
          <p:nvPr/>
        </p:nvPicPr>
        <p:blipFill>
          <a:blip r:embed="rId5">
            <a:alphaModFix/>
          </a:blip>
          <a:stretch>
            <a:fillRect/>
          </a:stretch>
        </p:blipFill>
        <p:spPr>
          <a:xfrm>
            <a:off x="466767" y="3357033"/>
            <a:ext cx="7016640" cy="111476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25" name="Shape 225"/>
        <p:cNvGrpSpPr/>
        <p:nvPr/>
      </p:nvGrpSpPr>
      <p:grpSpPr>
        <a:xfrm>
          <a:off x="0" y="0"/>
          <a:ext cx="0" cy="0"/>
          <a:chOff x="0" y="0"/>
          <a:chExt cx="0" cy="0"/>
        </a:xfrm>
      </p:grpSpPr>
      <p:sp>
        <p:nvSpPr>
          <p:cNvPr id="226" name="Google Shape;22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Apply a Text Processing Pipeline</a:t>
            </a:r>
            <a:endParaRPr/>
          </a:p>
        </p:txBody>
      </p:sp>
      <p:sp>
        <p:nvSpPr>
          <p:cNvPr id="227" name="Google Shape;227;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8" name="Google Shape;228;p34"/>
          <p:cNvSpPr/>
          <p:nvPr/>
        </p:nvSpPr>
        <p:spPr>
          <a:xfrm>
            <a:off x="687725" y="2105275"/>
            <a:ext cx="2966100" cy="596400"/>
          </a:xfrm>
          <a:prstGeom prst="roundRect">
            <a:avLst>
              <a:gd fmla="val 16667" name="adj"/>
            </a:avLst>
          </a:prstGeom>
          <a:solidFill>
            <a:srgbClr val="CFE2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Token</a:t>
            </a:r>
            <a:endParaRPr b="1" sz="1000"/>
          </a:p>
          <a:p>
            <a:pPr indent="0" lvl="0" marL="0" rtl="0" algn="ctr">
              <a:spcBef>
                <a:spcPts val="0"/>
              </a:spcBef>
              <a:spcAft>
                <a:spcPts val="0"/>
              </a:spcAft>
              <a:buNone/>
            </a:pPr>
            <a:r>
              <a:rPr lang="en" sz="1000"/>
              <a:t>Smallest unit of processed text. Contain context information and linguistic details.</a:t>
            </a:r>
            <a:endParaRPr sz="1000"/>
          </a:p>
        </p:txBody>
      </p:sp>
      <p:sp>
        <p:nvSpPr>
          <p:cNvPr id="229" name="Google Shape;229;p34"/>
          <p:cNvSpPr/>
          <p:nvPr/>
        </p:nvSpPr>
        <p:spPr>
          <a:xfrm>
            <a:off x="4986525" y="3201975"/>
            <a:ext cx="1296900" cy="596400"/>
          </a:xfrm>
          <a:prstGeom prst="roundRect">
            <a:avLst>
              <a:gd fmla="val 16667" name="adj"/>
            </a:avLst>
          </a:prstGeom>
          <a:solidFill>
            <a:srgbClr val="D9D2E9"/>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sents</a:t>
            </a:r>
            <a:endParaRPr b="1" sz="1000"/>
          </a:p>
          <a:p>
            <a:pPr indent="0" lvl="0" marL="0" rtl="0" algn="ctr">
              <a:spcBef>
                <a:spcPts val="0"/>
              </a:spcBef>
              <a:spcAft>
                <a:spcPts val="0"/>
              </a:spcAft>
              <a:buNone/>
            </a:pPr>
            <a:r>
              <a:rPr lang="en" sz="1000"/>
              <a:t>doc.sents</a:t>
            </a:r>
            <a:endParaRPr sz="1000"/>
          </a:p>
        </p:txBody>
      </p:sp>
      <p:sp>
        <p:nvSpPr>
          <p:cNvPr id="230" name="Google Shape;230;p34"/>
          <p:cNvSpPr/>
          <p:nvPr/>
        </p:nvSpPr>
        <p:spPr>
          <a:xfrm>
            <a:off x="217087" y="3167275"/>
            <a:ext cx="1296900" cy="596400"/>
          </a:xfrm>
          <a:prstGeom prst="roundRect">
            <a:avLst>
              <a:gd fmla="val 16667" name="adj"/>
            </a:avLst>
          </a:prstGeom>
          <a:solidFill>
            <a:srgbClr val="CFE2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text</a:t>
            </a:r>
            <a:endParaRPr b="1" sz="1000"/>
          </a:p>
          <a:p>
            <a:pPr indent="0" lvl="0" marL="0" rtl="0" algn="ctr">
              <a:spcBef>
                <a:spcPts val="0"/>
              </a:spcBef>
              <a:spcAft>
                <a:spcPts val="0"/>
              </a:spcAft>
              <a:buNone/>
            </a:pPr>
            <a:r>
              <a:rPr lang="en" sz="1000"/>
              <a:t>token.text</a:t>
            </a:r>
            <a:endParaRPr sz="1000"/>
          </a:p>
        </p:txBody>
      </p:sp>
      <p:sp>
        <p:nvSpPr>
          <p:cNvPr id="231" name="Google Shape;231;p34"/>
          <p:cNvSpPr/>
          <p:nvPr/>
        </p:nvSpPr>
        <p:spPr>
          <a:xfrm>
            <a:off x="1711874" y="3132525"/>
            <a:ext cx="1296900" cy="596400"/>
          </a:xfrm>
          <a:prstGeom prst="roundRect">
            <a:avLst>
              <a:gd fmla="val 16667" name="adj"/>
            </a:avLst>
          </a:prstGeom>
          <a:solidFill>
            <a:srgbClr val="CFE2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lemma_</a:t>
            </a:r>
            <a:endParaRPr b="1" sz="1000"/>
          </a:p>
          <a:p>
            <a:pPr indent="0" lvl="0" marL="0" rtl="0" algn="ctr">
              <a:spcBef>
                <a:spcPts val="0"/>
              </a:spcBef>
              <a:spcAft>
                <a:spcPts val="0"/>
              </a:spcAft>
              <a:buNone/>
            </a:pPr>
            <a:r>
              <a:rPr lang="en" sz="1000"/>
              <a:t>text.lemma_</a:t>
            </a:r>
            <a:endParaRPr sz="1000"/>
          </a:p>
        </p:txBody>
      </p:sp>
      <p:sp>
        <p:nvSpPr>
          <p:cNvPr id="232" name="Google Shape;232;p34"/>
          <p:cNvSpPr/>
          <p:nvPr/>
        </p:nvSpPr>
        <p:spPr>
          <a:xfrm>
            <a:off x="3254373" y="3132525"/>
            <a:ext cx="1296900" cy="596400"/>
          </a:xfrm>
          <a:prstGeom prst="roundRect">
            <a:avLst>
              <a:gd fmla="val 16667" name="adj"/>
            </a:avLst>
          </a:prstGeom>
          <a:solidFill>
            <a:srgbClr val="CFE2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pos_</a:t>
            </a:r>
            <a:endParaRPr sz="1000"/>
          </a:p>
          <a:p>
            <a:pPr indent="0" lvl="0" marL="0" rtl="0" algn="ctr">
              <a:spcBef>
                <a:spcPts val="0"/>
              </a:spcBef>
              <a:spcAft>
                <a:spcPts val="0"/>
              </a:spcAft>
              <a:buNone/>
            </a:pPr>
            <a:r>
              <a:rPr lang="en" sz="1000"/>
              <a:t>token.pos_</a:t>
            </a:r>
            <a:endParaRPr b="1" sz="1000"/>
          </a:p>
        </p:txBody>
      </p:sp>
      <p:sp>
        <p:nvSpPr>
          <p:cNvPr id="233" name="Google Shape;233;p34"/>
          <p:cNvSpPr/>
          <p:nvPr/>
        </p:nvSpPr>
        <p:spPr>
          <a:xfrm>
            <a:off x="2793200" y="1078025"/>
            <a:ext cx="2966100" cy="596400"/>
          </a:xfrm>
          <a:prstGeom prst="roundRect">
            <a:avLst>
              <a:gd fmla="val 16667" name="adj"/>
            </a:avLst>
          </a:prstGeom>
          <a:solidFill>
            <a:srgbClr val="D9EAD3"/>
          </a:solidFill>
          <a:ln cap="flat" cmpd="sng" w="9525">
            <a:solidFill>
              <a:srgbClr val="1880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Doc </a:t>
            </a:r>
            <a:endParaRPr b="1" sz="1000"/>
          </a:p>
          <a:p>
            <a:pPr indent="0" lvl="0" marL="0" rtl="0" algn="ctr">
              <a:spcBef>
                <a:spcPts val="0"/>
              </a:spcBef>
              <a:spcAft>
                <a:spcPts val="0"/>
              </a:spcAft>
              <a:buNone/>
            </a:pPr>
            <a:r>
              <a:rPr lang="en" sz="1000"/>
              <a:t>A processed document yielded by a generator created by a pipeline.</a:t>
            </a:r>
            <a:endParaRPr sz="1000"/>
          </a:p>
        </p:txBody>
      </p:sp>
      <p:sp>
        <p:nvSpPr>
          <p:cNvPr id="234" name="Google Shape;234;p34"/>
          <p:cNvSpPr/>
          <p:nvPr/>
        </p:nvSpPr>
        <p:spPr>
          <a:xfrm>
            <a:off x="6481335" y="3201975"/>
            <a:ext cx="1296900" cy="596400"/>
          </a:xfrm>
          <a:prstGeom prst="roundRect">
            <a:avLst>
              <a:gd fmla="val 16667" name="adj"/>
            </a:avLst>
          </a:prstGeom>
          <a:solidFill>
            <a:srgbClr val="D9D2E9"/>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ents</a:t>
            </a:r>
            <a:endParaRPr b="1" sz="1000"/>
          </a:p>
          <a:p>
            <a:pPr indent="0" lvl="0" marL="0" rtl="0" algn="ctr">
              <a:spcBef>
                <a:spcPts val="0"/>
              </a:spcBef>
              <a:spcAft>
                <a:spcPts val="0"/>
              </a:spcAft>
              <a:buNone/>
            </a:pPr>
            <a:r>
              <a:rPr lang="en" sz="1000"/>
              <a:t>doc.ents</a:t>
            </a:r>
            <a:endParaRPr sz="1000"/>
          </a:p>
        </p:txBody>
      </p:sp>
      <p:sp>
        <p:nvSpPr>
          <p:cNvPr id="235" name="Google Shape;235;p34"/>
          <p:cNvSpPr/>
          <p:nvPr/>
        </p:nvSpPr>
        <p:spPr>
          <a:xfrm>
            <a:off x="4846900" y="2105275"/>
            <a:ext cx="2966100" cy="596400"/>
          </a:xfrm>
          <a:prstGeom prst="roundRect">
            <a:avLst>
              <a:gd fmla="val 16667" name="adj"/>
            </a:avLst>
          </a:prstGeom>
          <a:solidFill>
            <a:srgbClr val="D9D2E9"/>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Span</a:t>
            </a:r>
            <a:endParaRPr b="1" sz="1000"/>
          </a:p>
          <a:p>
            <a:pPr indent="0" lvl="0" marL="0" rtl="0" algn="ctr">
              <a:spcBef>
                <a:spcPts val="0"/>
              </a:spcBef>
              <a:spcAft>
                <a:spcPts val="0"/>
              </a:spcAft>
              <a:buNone/>
            </a:pPr>
            <a:r>
              <a:rPr lang="en" sz="1000"/>
              <a:t>Contiguous sequence of tokens within a Doc.</a:t>
            </a:r>
            <a:endParaRPr sz="1000"/>
          </a:p>
        </p:txBody>
      </p:sp>
      <p:cxnSp>
        <p:nvCxnSpPr>
          <p:cNvPr id="236" name="Google Shape;236;p34"/>
          <p:cNvCxnSpPr>
            <a:stCxn id="233" idx="2"/>
            <a:endCxn id="235" idx="0"/>
          </p:cNvCxnSpPr>
          <p:nvPr/>
        </p:nvCxnSpPr>
        <p:spPr>
          <a:xfrm>
            <a:off x="4276250" y="1674425"/>
            <a:ext cx="2053800" cy="430800"/>
          </a:xfrm>
          <a:prstGeom prst="straightConnector1">
            <a:avLst/>
          </a:prstGeom>
          <a:noFill/>
          <a:ln cap="flat" cmpd="sng" w="9525">
            <a:solidFill>
              <a:schemeClr val="dk2"/>
            </a:solidFill>
            <a:prstDash val="solid"/>
            <a:round/>
            <a:headEnd len="med" w="med" type="none"/>
            <a:tailEnd len="med" w="med" type="none"/>
          </a:ln>
        </p:spPr>
      </p:cxnSp>
      <p:cxnSp>
        <p:nvCxnSpPr>
          <p:cNvPr id="237" name="Google Shape;237;p34"/>
          <p:cNvCxnSpPr>
            <a:stCxn id="233" idx="2"/>
            <a:endCxn id="228" idx="0"/>
          </p:cNvCxnSpPr>
          <p:nvPr/>
        </p:nvCxnSpPr>
        <p:spPr>
          <a:xfrm flipH="1">
            <a:off x="2170850" y="1674425"/>
            <a:ext cx="2105400" cy="430800"/>
          </a:xfrm>
          <a:prstGeom prst="straightConnector1">
            <a:avLst/>
          </a:prstGeom>
          <a:noFill/>
          <a:ln cap="flat" cmpd="sng" w="9525">
            <a:solidFill>
              <a:schemeClr val="dk2"/>
            </a:solidFill>
            <a:prstDash val="solid"/>
            <a:round/>
            <a:headEnd len="med" w="med" type="none"/>
            <a:tailEnd len="med" w="med" type="none"/>
          </a:ln>
        </p:spPr>
      </p:cxnSp>
      <p:cxnSp>
        <p:nvCxnSpPr>
          <p:cNvPr id="238" name="Google Shape;238;p34"/>
          <p:cNvCxnSpPr>
            <a:stCxn id="235" idx="2"/>
            <a:endCxn id="234" idx="0"/>
          </p:cNvCxnSpPr>
          <p:nvPr/>
        </p:nvCxnSpPr>
        <p:spPr>
          <a:xfrm>
            <a:off x="6329950" y="2701675"/>
            <a:ext cx="799800" cy="500400"/>
          </a:xfrm>
          <a:prstGeom prst="straightConnector1">
            <a:avLst/>
          </a:prstGeom>
          <a:noFill/>
          <a:ln cap="flat" cmpd="sng" w="9525">
            <a:solidFill>
              <a:schemeClr val="dk2"/>
            </a:solidFill>
            <a:prstDash val="solid"/>
            <a:round/>
            <a:headEnd len="med" w="med" type="none"/>
            <a:tailEnd len="med" w="med" type="none"/>
          </a:ln>
        </p:spPr>
      </p:cxnSp>
      <p:cxnSp>
        <p:nvCxnSpPr>
          <p:cNvPr id="239" name="Google Shape;239;p34"/>
          <p:cNvCxnSpPr>
            <a:stCxn id="235" idx="2"/>
            <a:endCxn id="229" idx="0"/>
          </p:cNvCxnSpPr>
          <p:nvPr/>
        </p:nvCxnSpPr>
        <p:spPr>
          <a:xfrm flipH="1">
            <a:off x="5634850" y="2701675"/>
            <a:ext cx="695100" cy="500400"/>
          </a:xfrm>
          <a:prstGeom prst="straightConnector1">
            <a:avLst/>
          </a:prstGeom>
          <a:noFill/>
          <a:ln cap="flat" cmpd="sng" w="9525">
            <a:solidFill>
              <a:schemeClr val="dk2"/>
            </a:solidFill>
            <a:prstDash val="solid"/>
            <a:round/>
            <a:headEnd len="med" w="med" type="none"/>
            <a:tailEnd len="med" w="med" type="none"/>
          </a:ln>
        </p:spPr>
      </p:cxnSp>
      <p:cxnSp>
        <p:nvCxnSpPr>
          <p:cNvPr id="240" name="Google Shape;240;p34"/>
          <p:cNvCxnSpPr>
            <a:stCxn id="228" idx="2"/>
            <a:endCxn id="230" idx="0"/>
          </p:cNvCxnSpPr>
          <p:nvPr/>
        </p:nvCxnSpPr>
        <p:spPr>
          <a:xfrm flipH="1">
            <a:off x="865475" y="2701675"/>
            <a:ext cx="1305300" cy="465600"/>
          </a:xfrm>
          <a:prstGeom prst="straightConnector1">
            <a:avLst/>
          </a:prstGeom>
          <a:noFill/>
          <a:ln cap="flat" cmpd="sng" w="9525">
            <a:solidFill>
              <a:schemeClr val="dk2"/>
            </a:solidFill>
            <a:prstDash val="solid"/>
            <a:round/>
            <a:headEnd len="med" w="med" type="none"/>
            <a:tailEnd len="med" w="med" type="none"/>
          </a:ln>
        </p:spPr>
      </p:cxnSp>
      <p:cxnSp>
        <p:nvCxnSpPr>
          <p:cNvPr id="241" name="Google Shape;241;p34"/>
          <p:cNvCxnSpPr>
            <a:stCxn id="228" idx="2"/>
            <a:endCxn id="231" idx="0"/>
          </p:cNvCxnSpPr>
          <p:nvPr/>
        </p:nvCxnSpPr>
        <p:spPr>
          <a:xfrm>
            <a:off x="2170775" y="2701675"/>
            <a:ext cx="189600" cy="430800"/>
          </a:xfrm>
          <a:prstGeom prst="straightConnector1">
            <a:avLst/>
          </a:prstGeom>
          <a:noFill/>
          <a:ln cap="flat" cmpd="sng" w="9525">
            <a:solidFill>
              <a:schemeClr val="dk2"/>
            </a:solidFill>
            <a:prstDash val="solid"/>
            <a:round/>
            <a:headEnd len="med" w="med" type="none"/>
            <a:tailEnd len="med" w="med" type="none"/>
          </a:ln>
        </p:spPr>
      </p:cxnSp>
      <p:cxnSp>
        <p:nvCxnSpPr>
          <p:cNvPr id="242" name="Google Shape;242;p34"/>
          <p:cNvCxnSpPr>
            <a:stCxn id="228" idx="2"/>
            <a:endCxn id="232" idx="0"/>
          </p:cNvCxnSpPr>
          <p:nvPr/>
        </p:nvCxnSpPr>
        <p:spPr>
          <a:xfrm>
            <a:off x="2170775" y="2701675"/>
            <a:ext cx="1731900" cy="430800"/>
          </a:xfrm>
          <a:prstGeom prst="straightConnector1">
            <a:avLst/>
          </a:prstGeom>
          <a:noFill/>
          <a:ln cap="flat" cmpd="sng" w="9525">
            <a:solidFill>
              <a:schemeClr val="dk2"/>
            </a:solidFill>
            <a:prstDash val="solid"/>
            <a:round/>
            <a:headEnd len="med" w="med" type="none"/>
            <a:tailEnd len="med" w="med" type="none"/>
          </a:ln>
        </p:spPr>
      </p:cxnSp>
      <p:sp>
        <p:nvSpPr>
          <p:cNvPr id="243" name="Google Shape;243;p34"/>
          <p:cNvSpPr/>
          <p:nvPr/>
        </p:nvSpPr>
        <p:spPr>
          <a:xfrm>
            <a:off x="4654712" y="4229325"/>
            <a:ext cx="1296900" cy="596400"/>
          </a:xfrm>
          <a:prstGeom prst="roundRect">
            <a:avLst>
              <a:gd fmla="val 16667" name="adj"/>
            </a:avLst>
          </a:prstGeom>
          <a:solidFill>
            <a:srgbClr val="D9D2E9"/>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t</a:t>
            </a:r>
            <a:r>
              <a:rPr b="1" lang="en" sz="1000"/>
              <a:t>ext</a:t>
            </a:r>
            <a:endParaRPr b="1" sz="1000"/>
          </a:p>
          <a:p>
            <a:pPr indent="0" lvl="0" marL="0" rtl="0" algn="ctr">
              <a:spcBef>
                <a:spcPts val="0"/>
              </a:spcBef>
              <a:spcAft>
                <a:spcPts val="0"/>
              </a:spcAft>
              <a:buNone/>
            </a:pPr>
            <a:r>
              <a:rPr lang="en" sz="1000"/>
              <a:t>ent.text</a:t>
            </a:r>
            <a:endParaRPr sz="1000"/>
          </a:p>
        </p:txBody>
      </p:sp>
      <p:sp>
        <p:nvSpPr>
          <p:cNvPr id="244" name="Google Shape;244;p34"/>
          <p:cNvSpPr/>
          <p:nvPr/>
        </p:nvSpPr>
        <p:spPr>
          <a:xfrm>
            <a:off x="6481337" y="4229325"/>
            <a:ext cx="1296900" cy="596400"/>
          </a:xfrm>
          <a:prstGeom prst="roundRect">
            <a:avLst>
              <a:gd fmla="val 16667" name="adj"/>
            </a:avLst>
          </a:prstGeom>
          <a:solidFill>
            <a:srgbClr val="D9D2E9"/>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label_</a:t>
            </a:r>
            <a:endParaRPr b="1" sz="1000"/>
          </a:p>
          <a:p>
            <a:pPr indent="0" lvl="0" marL="0" rtl="0" algn="ctr">
              <a:spcBef>
                <a:spcPts val="0"/>
              </a:spcBef>
              <a:spcAft>
                <a:spcPts val="0"/>
              </a:spcAft>
              <a:buNone/>
            </a:pPr>
            <a:r>
              <a:rPr lang="en" sz="1000"/>
              <a:t>ent.label</a:t>
            </a:r>
            <a:endParaRPr sz="1000"/>
          </a:p>
        </p:txBody>
      </p:sp>
      <p:cxnSp>
        <p:nvCxnSpPr>
          <p:cNvPr id="245" name="Google Shape;245;p34"/>
          <p:cNvCxnSpPr>
            <a:stCxn id="234" idx="2"/>
            <a:endCxn id="243" idx="0"/>
          </p:cNvCxnSpPr>
          <p:nvPr/>
        </p:nvCxnSpPr>
        <p:spPr>
          <a:xfrm flipH="1">
            <a:off x="5303085" y="3798375"/>
            <a:ext cx="1826700" cy="431100"/>
          </a:xfrm>
          <a:prstGeom prst="straightConnector1">
            <a:avLst/>
          </a:prstGeom>
          <a:noFill/>
          <a:ln cap="flat" cmpd="sng" w="9525">
            <a:solidFill>
              <a:schemeClr val="dk2"/>
            </a:solidFill>
            <a:prstDash val="solid"/>
            <a:round/>
            <a:headEnd len="med" w="med" type="none"/>
            <a:tailEnd len="med" w="med" type="none"/>
          </a:ln>
        </p:spPr>
      </p:cxnSp>
      <p:cxnSp>
        <p:nvCxnSpPr>
          <p:cNvPr id="246" name="Google Shape;246;p34"/>
          <p:cNvCxnSpPr>
            <a:stCxn id="234" idx="2"/>
            <a:endCxn id="244" idx="0"/>
          </p:cNvCxnSpPr>
          <p:nvPr/>
        </p:nvCxnSpPr>
        <p:spPr>
          <a:xfrm>
            <a:off x="7129785" y="3798375"/>
            <a:ext cx="0" cy="431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50" name="Shape 250"/>
        <p:cNvGrpSpPr/>
        <p:nvPr/>
      </p:nvGrpSpPr>
      <p:grpSpPr>
        <a:xfrm>
          <a:off x="0" y="0"/>
          <a:ext cx="0" cy="0"/>
          <a:chOff x="0" y="0"/>
          <a:chExt cx="0" cy="0"/>
        </a:xfrm>
      </p:grpSpPr>
      <p:sp>
        <p:nvSpPr>
          <p:cNvPr id="251" name="Google Shape;25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Calculate Text Metrics</a:t>
            </a:r>
            <a:endParaRPr/>
          </a:p>
        </p:txBody>
      </p:sp>
      <p:sp>
        <p:nvSpPr>
          <p:cNvPr id="252" name="Google Shape;252;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53" name="Google Shape;253;p35"/>
          <p:cNvPicPr preferRelativeResize="0"/>
          <p:nvPr/>
        </p:nvPicPr>
        <p:blipFill>
          <a:blip r:embed="rId3">
            <a:alphaModFix/>
          </a:blip>
          <a:stretch>
            <a:fillRect/>
          </a:stretch>
        </p:blipFill>
        <p:spPr>
          <a:xfrm>
            <a:off x="3675800" y="1663787"/>
            <a:ext cx="5066950" cy="2699550"/>
          </a:xfrm>
          <a:prstGeom prst="rect">
            <a:avLst/>
          </a:prstGeom>
          <a:noFill/>
          <a:ln>
            <a:noFill/>
          </a:ln>
        </p:spPr>
      </p:pic>
      <p:pic>
        <p:nvPicPr>
          <p:cNvPr id="254" name="Google Shape;254;p35"/>
          <p:cNvPicPr preferRelativeResize="0"/>
          <p:nvPr/>
        </p:nvPicPr>
        <p:blipFill>
          <a:blip r:embed="rId4">
            <a:alphaModFix/>
          </a:blip>
          <a:stretch>
            <a:fillRect/>
          </a:stretch>
        </p:blipFill>
        <p:spPr>
          <a:xfrm>
            <a:off x="304800" y="1170125"/>
            <a:ext cx="3176596" cy="382097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58" name="Shape 258"/>
        <p:cNvGrpSpPr/>
        <p:nvPr/>
      </p:nvGrpSpPr>
      <p:grpSpPr>
        <a:xfrm>
          <a:off x="0" y="0"/>
          <a:ext cx="0" cy="0"/>
          <a:chOff x="0" y="0"/>
          <a:chExt cx="0" cy="0"/>
        </a:xfrm>
      </p:grpSpPr>
      <p:sp>
        <p:nvSpPr>
          <p:cNvPr id="259" name="Google Shape;259;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Calculate Text Metrics</a:t>
            </a:r>
            <a:endParaRPr/>
          </a:p>
        </p:txBody>
      </p:sp>
      <p:sp>
        <p:nvSpPr>
          <p:cNvPr id="260" name="Google Shape;26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261" name="Google Shape;261;p36"/>
          <p:cNvGraphicFramePr/>
          <p:nvPr/>
        </p:nvGraphicFramePr>
        <p:xfrm>
          <a:off x="311700" y="1152475"/>
          <a:ext cx="3000000" cy="3000000"/>
        </p:xfrm>
        <a:graphic>
          <a:graphicData uri="http://schemas.openxmlformats.org/drawingml/2006/table">
            <a:tbl>
              <a:tblPr>
                <a:noFill/>
                <a:tableStyleId>{6A515920-DE4E-47F2-94D3-7380E9B837AA}</a:tableStyleId>
              </a:tblPr>
              <a:tblGrid>
                <a:gridCol w="2840200"/>
                <a:gridCol w="2840200"/>
                <a:gridCol w="2840200"/>
              </a:tblGrid>
              <a:tr h="667600">
                <a:tc>
                  <a:txBody>
                    <a:bodyPr/>
                    <a:lstStyle/>
                    <a:p>
                      <a:pPr indent="0" lvl="0" marL="0" rtl="0" algn="l">
                        <a:spcBef>
                          <a:spcPts val="0"/>
                        </a:spcBef>
                        <a:spcAft>
                          <a:spcPts val="0"/>
                        </a:spcAft>
                        <a:buNone/>
                      </a:pPr>
                      <a:r>
                        <a:rPr b="1" lang="en"/>
                        <a:t>Element</a:t>
                      </a:r>
                      <a:endParaRPr b="1"/>
                    </a:p>
                  </a:txBody>
                  <a:tcPr marT="91425" marB="91425" marR="91425" marL="91425"/>
                </a:tc>
                <a:tc>
                  <a:txBody>
                    <a:bodyPr/>
                    <a:lstStyle/>
                    <a:p>
                      <a:pPr indent="0" lvl="0" marL="0" rtl="0" algn="l">
                        <a:spcBef>
                          <a:spcPts val="0"/>
                        </a:spcBef>
                        <a:spcAft>
                          <a:spcPts val="0"/>
                        </a:spcAft>
                        <a:buNone/>
                      </a:pPr>
                      <a:r>
                        <a:rPr b="1" lang="en"/>
                        <a:t>Information</a:t>
                      </a:r>
                      <a:endParaRPr b="1"/>
                    </a:p>
                  </a:txBody>
                  <a:tcPr marT="91425" marB="91425" marR="91425" marL="91425"/>
                </a:tc>
                <a:tc>
                  <a:txBody>
                    <a:bodyPr/>
                    <a:lstStyle/>
                    <a:p>
                      <a:pPr indent="0" lvl="0" marL="0" rtl="0" algn="l">
                        <a:spcBef>
                          <a:spcPts val="0"/>
                        </a:spcBef>
                        <a:spcAft>
                          <a:spcPts val="0"/>
                        </a:spcAft>
                        <a:buNone/>
                      </a:pPr>
                      <a:r>
                        <a:rPr b="1" lang="en"/>
                        <a:t>Use</a:t>
                      </a:r>
                      <a:endParaRPr b="1"/>
                    </a:p>
                  </a:txBody>
                  <a:tcPr marT="91425" marB="91425" marR="91425" marL="91425"/>
                </a:tc>
              </a:tr>
              <a:tr h="641975">
                <a:tc>
                  <a:txBody>
                    <a:bodyPr/>
                    <a:lstStyle/>
                    <a:p>
                      <a:pPr indent="0" lvl="0" marL="0" rtl="0" algn="l">
                        <a:spcBef>
                          <a:spcPts val="0"/>
                        </a:spcBef>
                        <a:spcAft>
                          <a:spcPts val="0"/>
                        </a:spcAft>
                        <a:buNone/>
                      </a:pPr>
                      <a:r>
                        <a:rPr lang="en"/>
                        <a:t>Characters, Words, Sentences</a:t>
                      </a:r>
                      <a:endParaRPr/>
                    </a:p>
                  </a:txBody>
                  <a:tcPr marT="91425" marB="91425" marR="91425" marL="91425"/>
                </a:tc>
                <a:tc>
                  <a:txBody>
                    <a:bodyPr/>
                    <a:lstStyle/>
                    <a:p>
                      <a:pPr indent="0" lvl="0" marL="0" rtl="0" algn="l">
                        <a:spcBef>
                          <a:spcPts val="0"/>
                        </a:spcBef>
                        <a:spcAft>
                          <a:spcPts val="0"/>
                        </a:spcAft>
                        <a:buNone/>
                      </a:pPr>
                      <a:r>
                        <a:rPr lang="en"/>
                        <a:t>Counts</a:t>
                      </a:r>
                      <a:endParaRPr/>
                    </a:p>
                  </a:txBody>
                  <a:tcPr marT="91425" marB="91425" marR="91425" marL="91425"/>
                </a:tc>
                <a:tc>
                  <a:txBody>
                    <a:bodyPr/>
                    <a:lstStyle/>
                    <a:p>
                      <a:pPr indent="0" lvl="0" marL="0" rtl="0" algn="l">
                        <a:spcBef>
                          <a:spcPts val="0"/>
                        </a:spcBef>
                        <a:spcAft>
                          <a:spcPts val="0"/>
                        </a:spcAft>
                        <a:buNone/>
                      </a:pPr>
                      <a:r>
                        <a:rPr lang="en"/>
                        <a:t>Mean or median lengths of words and sentences; measures of readability, vocabulary richness, and lexical diversity.</a:t>
                      </a:r>
                      <a:endParaRPr/>
                    </a:p>
                  </a:txBody>
                  <a:tcPr marT="91425" marB="91425" marR="91425" marL="91425"/>
                </a:tc>
              </a:tr>
              <a:tr h="641975">
                <a:tc>
                  <a:txBody>
                    <a:bodyPr/>
                    <a:lstStyle/>
                    <a:p>
                      <a:pPr indent="0" lvl="0" marL="0" rtl="0" algn="l">
                        <a:spcBef>
                          <a:spcPts val="0"/>
                        </a:spcBef>
                        <a:spcAft>
                          <a:spcPts val="0"/>
                        </a:spcAft>
                        <a:buNone/>
                      </a:pPr>
                      <a:r>
                        <a:rPr lang="en"/>
                        <a:t>Parts of Speech tags</a:t>
                      </a:r>
                      <a:endParaRPr/>
                    </a:p>
                  </a:txBody>
                  <a:tcPr marT="91425" marB="91425" marR="91425" marL="91425"/>
                </a:tc>
                <a:tc>
                  <a:txBody>
                    <a:bodyPr/>
                    <a:lstStyle/>
                    <a:p>
                      <a:pPr indent="0" lvl="0" marL="0" rtl="0" algn="l">
                        <a:spcBef>
                          <a:spcPts val="0"/>
                        </a:spcBef>
                        <a:spcAft>
                          <a:spcPts val="0"/>
                        </a:spcAft>
                        <a:buNone/>
                      </a:pPr>
                      <a:r>
                        <a:rPr lang="en"/>
                        <a:t>Counts</a:t>
                      </a:r>
                      <a:endParaRPr/>
                    </a:p>
                  </a:txBody>
                  <a:tcPr marT="91425" marB="91425" marR="91425" marL="91425"/>
                </a:tc>
                <a:tc>
                  <a:txBody>
                    <a:bodyPr/>
                    <a:lstStyle/>
                    <a:p>
                      <a:pPr indent="0" lvl="0" marL="0" rtl="0" algn="l">
                        <a:spcBef>
                          <a:spcPts val="0"/>
                        </a:spcBef>
                        <a:spcAft>
                          <a:spcPts val="0"/>
                        </a:spcAft>
                        <a:buNone/>
                      </a:pPr>
                      <a:r>
                        <a:rPr lang="en"/>
                        <a:t>Functional-Content Word Ratio</a:t>
                      </a:r>
                      <a:endParaRPr/>
                    </a:p>
                  </a:txBody>
                  <a:tcPr marT="91425" marB="91425" marR="91425" marL="91425"/>
                </a:tc>
              </a:tr>
              <a:tr h="641975">
                <a:tc>
                  <a:txBody>
                    <a:bodyPr/>
                    <a:lstStyle/>
                    <a:p>
                      <a:pPr indent="0" lvl="0" marL="0" rtl="0" algn="l">
                        <a:spcBef>
                          <a:spcPts val="0"/>
                        </a:spcBef>
                        <a:spcAft>
                          <a:spcPts val="0"/>
                        </a:spcAft>
                        <a:buNone/>
                      </a:pPr>
                      <a:r>
                        <a:rPr lang="en"/>
                        <a:t>Named Entity Recognition tags</a:t>
                      </a:r>
                      <a:endParaRPr/>
                    </a:p>
                  </a:txBody>
                  <a:tcPr marT="91425" marB="91425" marR="91425" marL="91425"/>
                </a:tc>
                <a:tc>
                  <a:txBody>
                    <a:bodyPr/>
                    <a:lstStyle/>
                    <a:p>
                      <a:pPr indent="0" lvl="0" marL="0" rtl="0" algn="l">
                        <a:spcBef>
                          <a:spcPts val="0"/>
                        </a:spcBef>
                        <a:spcAft>
                          <a:spcPts val="0"/>
                        </a:spcAft>
                        <a:buNone/>
                      </a:pPr>
                      <a:r>
                        <a:rPr lang="en"/>
                        <a:t>Counts</a:t>
                      </a:r>
                      <a:endParaRPr/>
                    </a:p>
                  </a:txBody>
                  <a:tcPr marT="91425" marB="91425" marR="91425" marL="91425"/>
                </a:tc>
                <a:tc>
                  <a:txBody>
                    <a:bodyPr/>
                    <a:lstStyle/>
                    <a:p>
                      <a:pPr indent="0" lvl="0" marL="0" rtl="0" algn="l">
                        <a:spcBef>
                          <a:spcPts val="0"/>
                        </a:spcBef>
                        <a:spcAft>
                          <a:spcPts val="0"/>
                        </a:spcAft>
                        <a:buNone/>
                      </a:pPr>
                      <a:r>
                        <a:rPr lang="en"/>
                        <a:t>Entity diversity, entity co-occurrence.</a:t>
                      </a:r>
                      <a:endParaRPr/>
                    </a:p>
                  </a:txBody>
                  <a:tcPr marT="91425" marB="91425" marR="91425" marL="91425"/>
                </a:tc>
              </a:tr>
              <a:tr h="641975">
                <a:tc>
                  <a:txBody>
                    <a:bodyPr/>
                    <a:lstStyle/>
                    <a:p>
                      <a:pPr indent="0" lvl="0" marL="0" rtl="0" algn="l">
                        <a:spcBef>
                          <a:spcPts val="0"/>
                        </a:spcBef>
                        <a:spcAft>
                          <a:spcPts val="0"/>
                        </a:spcAft>
                        <a:buNone/>
                      </a:pPr>
                      <a:r>
                        <a:rPr lang="en"/>
                        <a:t>Emotions</a:t>
                      </a:r>
                      <a:endParaRPr/>
                    </a:p>
                  </a:txBody>
                  <a:tcPr marT="91425" marB="91425" marR="91425" marL="91425"/>
                </a:tc>
                <a:tc>
                  <a:txBody>
                    <a:bodyPr/>
                    <a:lstStyle/>
                    <a:p>
                      <a:pPr indent="0" lvl="0" marL="0" rtl="0" algn="l">
                        <a:spcBef>
                          <a:spcPts val="0"/>
                        </a:spcBef>
                        <a:spcAft>
                          <a:spcPts val="0"/>
                        </a:spcAft>
                        <a:buNone/>
                      </a:pPr>
                      <a:r>
                        <a:rPr lang="en"/>
                        <a:t>Association scores (weights)</a:t>
                      </a:r>
                      <a:endParaRPr/>
                    </a:p>
                  </a:txBody>
                  <a:tcPr marT="91425" marB="91425" marR="91425" marL="91425"/>
                </a:tc>
                <a:tc>
                  <a:txBody>
                    <a:bodyPr/>
                    <a:lstStyle/>
                    <a:p>
                      <a:pPr indent="0" lvl="0" marL="0" rtl="0" algn="l">
                        <a:spcBef>
                          <a:spcPts val="0"/>
                        </a:spcBef>
                        <a:spcAft>
                          <a:spcPts val="0"/>
                        </a:spcAft>
                        <a:buNone/>
                      </a:pPr>
                      <a:r>
                        <a:rPr lang="en"/>
                        <a:t>Determine dominant sentiments; feature vector creation</a:t>
                      </a:r>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65" name="Shape 265"/>
        <p:cNvGrpSpPr/>
        <p:nvPr/>
      </p:nvGrpSpPr>
      <p:grpSpPr>
        <a:xfrm>
          <a:off x="0" y="0"/>
          <a:ext cx="0" cy="0"/>
          <a:chOff x="0" y="0"/>
          <a:chExt cx="0" cy="0"/>
        </a:xfrm>
      </p:grpSpPr>
      <p:sp>
        <p:nvSpPr>
          <p:cNvPr id="266" name="Google Shape;266;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Calculate Text Metrics</a:t>
            </a:r>
            <a:endParaRPr/>
          </a:p>
        </p:txBody>
      </p:sp>
      <p:sp>
        <p:nvSpPr>
          <p:cNvPr id="267" name="Google Shape;267;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Readability index values, vocabulary richness, and lexical diversity have demonstrated some reliable patterns in research.</a:t>
            </a:r>
            <a:endParaRPr/>
          </a:p>
          <a:p>
            <a:pPr indent="-342900" lvl="0" marL="457200" rtl="0" algn="l">
              <a:spcBef>
                <a:spcPts val="0"/>
              </a:spcBef>
              <a:spcAft>
                <a:spcPts val="0"/>
              </a:spcAft>
              <a:buSzPts val="1800"/>
              <a:buChar char="-"/>
            </a:pPr>
            <a:r>
              <a:rPr lang="en"/>
              <a:t>Multiple studies have shown that fake news and conspiracy theory-based texts have lower readability index scores, meaning they should be easier to read and more accessible to a wider variety audience.</a:t>
            </a:r>
            <a:endParaRPr/>
          </a:p>
          <a:p>
            <a:pPr indent="-342900" lvl="0" marL="457200" rtl="0" algn="l">
              <a:spcBef>
                <a:spcPts val="0"/>
              </a:spcBef>
              <a:spcAft>
                <a:spcPts val="0"/>
              </a:spcAft>
              <a:buSzPts val="1800"/>
              <a:buChar char="-"/>
            </a:pPr>
            <a:r>
              <a:rPr lang="en"/>
              <a:t>Some studies have found vocabulary richness and lexical diversity measures to be higher for fake news than real news.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Such measures can help you develop important indicators for categories of texts you analyze.</a:t>
            </a:r>
            <a:endParaRPr b="1"/>
          </a:p>
          <a:p>
            <a:pPr indent="0" lvl="0" marL="0" rtl="0" algn="l">
              <a:spcBef>
                <a:spcPts val="0"/>
              </a:spcBef>
              <a:spcAft>
                <a:spcPts val="1200"/>
              </a:spcAft>
              <a:buNone/>
            </a:pPr>
            <a:r>
              <a:t/>
            </a:r>
            <a:endParaRPr/>
          </a:p>
        </p:txBody>
      </p:sp>
      <p:sp>
        <p:nvSpPr>
          <p:cNvPr id="268" name="Google Shape;268;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72" name="Shape 272"/>
        <p:cNvGrpSpPr/>
        <p:nvPr/>
      </p:nvGrpSpPr>
      <p:grpSpPr>
        <a:xfrm>
          <a:off x="0" y="0"/>
          <a:ext cx="0" cy="0"/>
          <a:chOff x="0" y="0"/>
          <a:chExt cx="0" cy="0"/>
        </a:xfrm>
      </p:grpSpPr>
      <p:sp>
        <p:nvSpPr>
          <p:cNvPr id="273" name="Google Shape;27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Calculate Text Metrics: Automated Readability Index</a:t>
            </a:r>
            <a:endParaRPr/>
          </a:p>
        </p:txBody>
      </p:sp>
      <p:sp>
        <p:nvSpPr>
          <p:cNvPr id="274" name="Google Shape;274;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Automated Readability Index (ARI) produces a score indicating the grade level required to understand a text. Accessible via </a:t>
            </a:r>
            <a:r>
              <a:rPr lang="en" u="sng">
                <a:solidFill>
                  <a:srgbClr val="6FA8DC"/>
                </a:solidFill>
                <a:hlinkClick r:id="rId3">
                  <a:extLst>
                    <a:ext uri="{A12FA001-AC4F-418D-AE19-62706E023703}">
                      <ahyp:hlinkClr val="tx"/>
                    </a:ext>
                  </a:extLst>
                </a:hlinkClick>
              </a:rPr>
              <a:t>textstat</a:t>
            </a:r>
            <a:r>
              <a:rPr lang="en"/>
              <a: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200">
                <a:solidFill>
                  <a:srgbClr val="188038"/>
                </a:solidFill>
                <a:latin typeface="Roboto Mono"/>
                <a:ea typeface="Roboto Mono"/>
                <a:cs typeface="Roboto Mono"/>
                <a:sym typeface="Roboto Mono"/>
              </a:rPr>
              <a:t>#</a:t>
            </a:r>
            <a:r>
              <a:rPr lang="en" sz="1200">
                <a:solidFill>
                  <a:schemeClr val="dk1"/>
                </a:solidFill>
              </a:rPr>
              <a:t> </a:t>
            </a:r>
            <a:r>
              <a:rPr lang="en" sz="1200">
                <a:solidFill>
                  <a:srgbClr val="188038"/>
                </a:solidFill>
                <a:latin typeface="Roboto Mono"/>
                <a:ea typeface="Roboto Mono"/>
                <a:cs typeface="Roboto Mono"/>
                <a:sym typeface="Roboto Mono"/>
              </a:rPr>
              <a:t>Calculate</a:t>
            </a:r>
            <a:r>
              <a:rPr lang="en" sz="1200">
                <a:solidFill>
                  <a:schemeClr val="dk1"/>
                </a:solidFill>
              </a:rPr>
              <a:t> </a:t>
            </a:r>
            <a:r>
              <a:rPr lang="en" sz="1200">
                <a:solidFill>
                  <a:srgbClr val="188038"/>
                </a:solidFill>
                <a:latin typeface="Roboto Mono"/>
                <a:ea typeface="Roboto Mono"/>
                <a:cs typeface="Roboto Mono"/>
                <a:sym typeface="Roboto Mono"/>
              </a:rPr>
              <a:t>ARI</a:t>
            </a:r>
            <a:endParaRPr sz="1200">
              <a:solidFill>
                <a:schemeClr val="dk1"/>
              </a:solidFill>
            </a:endParaRPr>
          </a:p>
          <a:p>
            <a:pPr indent="0" lvl="0" marL="0" rtl="0" algn="l">
              <a:spcBef>
                <a:spcPts val="0"/>
              </a:spcBef>
              <a:spcAft>
                <a:spcPts val="0"/>
              </a:spcAft>
              <a:buNone/>
            </a:pPr>
            <a:r>
              <a:rPr lang="en" sz="1200">
                <a:solidFill>
                  <a:srgbClr val="188038"/>
                </a:solidFill>
                <a:latin typeface="Roboto Mono"/>
                <a:ea typeface="Roboto Mono"/>
                <a:cs typeface="Roboto Mono"/>
                <a:sym typeface="Roboto Mono"/>
              </a:rPr>
              <a:t>data['ARI']</a:t>
            </a:r>
            <a:r>
              <a:rPr lang="en" sz="1200">
                <a:solidFill>
                  <a:schemeClr val="dk1"/>
                </a:solidFill>
              </a:rPr>
              <a:t> </a:t>
            </a:r>
            <a:r>
              <a:rPr lang="en" sz="1200">
                <a:solidFill>
                  <a:srgbClr val="188038"/>
                </a:solidFill>
                <a:latin typeface="Roboto Mono"/>
                <a:ea typeface="Roboto Mono"/>
                <a:cs typeface="Roboto Mono"/>
                <a:sym typeface="Roboto Mono"/>
              </a:rPr>
              <a:t>=</a:t>
            </a:r>
            <a:r>
              <a:rPr lang="en" sz="1200">
                <a:solidFill>
                  <a:schemeClr val="dk1"/>
                </a:solidFill>
              </a:rPr>
              <a:t> </a:t>
            </a:r>
            <a:r>
              <a:rPr lang="en" sz="1200">
                <a:solidFill>
                  <a:srgbClr val="188038"/>
                </a:solidFill>
                <a:latin typeface="Roboto Mono"/>
                <a:ea typeface="Roboto Mono"/>
                <a:cs typeface="Roboto Mono"/>
                <a:sym typeface="Roboto Mono"/>
              </a:rPr>
              <a:t>data['original_text'].apply(lambda</a:t>
            </a:r>
            <a:r>
              <a:rPr lang="en" sz="1200">
                <a:solidFill>
                  <a:schemeClr val="dk1"/>
                </a:solidFill>
              </a:rPr>
              <a:t> </a:t>
            </a:r>
            <a:r>
              <a:rPr lang="en" sz="1200">
                <a:solidFill>
                  <a:srgbClr val="188038"/>
                </a:solidFill>
                <a:latin typeface="Roboto Mono"/>
                <a:ea typeface="Roboto Mono"/>
                <a:cs typeface="Roboto Mono"/>
                <a:sym typeface="Roboto Mono"/>
              </a:rPr>
              <a:t>x:</a:t>
            </a:r>
            <a:r>
              <a:rPr lang="en" sz="1200">
                <a:solidFill>
                  <a:schemeClr val="dk1"/>
                </a:solidFill>
              </a:rPr>
              <a:t> </a:t>
            </a:r>
            <a:r>
              <a:rPr lang="en" sz="1200">
                <a:solidFill>
                  <a:srgbClr val="188038"/>
                </a:solidFill>
                <a:latin typeface="Roboto Mono"/>
                <a:ea typeface="Roboto Mono"/>
                <a:cs typeface="Roboto Mono"/>
                <a:sym typeface="Roboto Mono"/>
              </a:rPr>
              <a:t>textstat.automated_readability_index(x))</a:t>
            </a:r>
            <a:endParaRPr sz="1350">
              <a:solidFill>
                <a:srgbClr val="6AA94F"/>
              </a:solidFill>
              <a:latin typeface="Courier New"/>
              <a:ea typeface="Courier New"/>
              <a:cs typeface="Courier New"/>
              <a:sym typeface="Courier New"/>
            </a:endParaRPr>
          </a:p>
          <a:p>
            <a:pPr indent="0" lvl="0" marL="0" rtl="0" algn="l">
              <a:spcBef>
                <a:spcPts val="0"/>
              </a:spcBef>
              <a:spcAft>
                <a:spcPts val="1200"/>
              </a:spcAft>
              <a:buNone/>
            </a:pPr>
            <a:r>
              <a:t/>
            </a:r>
            <a:endParaRPr/>
          </a:p>
        </p:txBody>
      </p:sp>
      <p:sp>
        <p:nvSpPr>
          <p:cNvPr id="275" name="Google Shape;275;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76" name="Google Shape;276;p38"/>
          <p:cNvPicPr preferRelativeResize="0"/>
          <p:nvPr/>
        </p:nvPicPr>
        <p:blipFill>
          <a:blip r:embed="rId4">
            <a:alphaModFix/>
          </a:blip>
          <a:stretch>
            <a:fillRect/>
          </a:stretch>
        </p:blipFill>
        <p:spPr>
          <a:xfrm>
            <a:off x="1587938" y="2285400"/>
            <a:ext cx="5968114" cy="572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80" name="Shape 280"/>
        <p:cNvGrpSpPr/>
        <p:nvPr/>
      </p:nvGrpSpPr>
      <p:grpSpPr>
        <a:xfrm>
          <a:off x="0" y="0"/>
          <a:ext cx="0" cy="0"/>
          <a:chOff x="0" y="0"/>
          <a:chExt cx="0" cy="0"/>
        </a:xfrm>
      </p:grpSpPr>
      <p:sp>
        <p:nvSpPr>
          <p:cNvPr id="281" name="Google Shape;281;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Calculate Text Metrics</a:t>
            </a:r>
            <a:endParaRPr/>
          </a:p>
        </p:txBody>
      </p:sp>
      <p:sp>
        <p:nvSpPr>
          <p:cNvPr id="282" name="Google Shape;282;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Vocabulary richness and lexical diversity both look at the variety of words in a text, but their focus is slightly different.</a:t>
            </a:r>
            <a:endParaRPr/>
          </a:p>
        </p:txBody>
      </p:sp>
      <p:sp>
        <p:nvSpPr>
          <p:cNvPr id="283" name="Google Shape;283;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284" name="Google Shape;284;p39"/>
          <p:cNvGraphicFramePr/>
          <p:nvPr/>
        </p:nvGraphicFramePr>
        <p:xfrm>
          <a:off x="952500" y="2000250"/>
          <a:ext cx="3000000" cy="3000000"/>
        </p:xfrm>
        <a:graphic>
          <a:graphicData uri="http://schemas.openxmlformats.org/drawingml/2006/table">
            <a:tbl>
              <a:tblPr>
                <a:noFill/>
                <a:tableStyleId>{6A515920-DE4E-47F2-94D3-7380E9B837AA}</a:tableStyleId>
              </a:tblPr>
              <a:tblGrid>
                <a:gridCol w="3619500"/>
                <a:gridCol w="3619500"/>
              </a:tblGrid>
              <a:tr h="381000">
                <a:tc>
                  <a:txBody>
                    <a:bodyPr/>
                    <a:lstStyle/>
                    <a:p>
                      <a:pPr indent="0" lvl="0" marL="0" rtl="0" algn="l">
                        <a:spcBef>
                          <a:spcPts val="0"/>
                        </a:spcBef>
                        <a:spcAft>
                          <a:spcPts val="0"/>
                        </a:spcAft>
                        <a:buNone/>
                      </a:pPr>
                      <a:r>
                        <a:rPr b="1" lang="en"/>
                        <a:t>Vocabulary Richness</a:t>
                      </a:r>
                      <a:endParaRPr b="1"/>
                    </a:p>
                  </a:txBody>
                  <a:tcPr marT="91425" marB="91425" marR="91425" marL="91425"/>
                </a:tc>
                <a:tc>
                  <a:txBody>
                    <a:bodyPr/>
                    <a:lstStyle/>
                    <a:p>
                      <a:pPr indent="0" lvl="0" marL="0" rtl="0" algn="l">
                        <a:spcBef>
                          <a:spcPts val="0"/>
                        </a:spcBef>
                        <a:spcAft>
                          <a:spcPts val="0"/>
                        </a:spcAft>
                        <a:buNone/>
                      </a:pPr>
                      <a:r>
                        <a:rPr b="1" lang="en"/>
                        <a:t>Lexical Diversity</a:t>
                      </a:r>
                      <a:endParaRPr b="1"/>
                    </a:p>
                  </a:txBody>
                  <a:tcPr marT="91425" marB="91425" marR="91425" marL="91425"/>
                </a:tc>
              </a:tr>
              <a:tr h="381000">
                <a:tc>
                  <a:txBody>
                    <a:bodyPr/>
                    <a:lstStyle/>
                    <a:p>
                      <a:pPr indent="0" lvl="0" marL="0" rtl="0" algn="l">
                        <a:spcBef>
                          <a:spcPts val="0"/>
                        </a:spcBef>
                        <a:spcAft>
                          <a:spcPts val="0"/>
                        </a:spcAft>
                        <a:buNone/>
                      </a:pPr>
                      <a:r>
                        <a:rPr lang="en"/>
                        <a:t>Total number of unique words in a text.</a:t>
                      </a:r>
                      <a:endParaRPr/>
                    </a:p>
                  </a:txBody>
                  <a:tcPr marT="91425" marB="91425" marR="91425" marL="91425"/>
                </a:tc>
                <a:tc>
                  <a:txBody>
                    <a:bodyPr/>
                    <a:lstStyle/>
                    <a:p>
                      <a:pPr indent="0" lvl="0" marL="0" rtl="0" algn="l">
                        <a:spcBef>
                          <a:spcPts val="0"/>
                        </a:spcBef>
                        <a:spcAft>
                          <a:spcPts val="0"/>
                        </a:spcAft>
                        <a:buNone/>
                      </a:pPr>
                      <a:r>
                        <a:rPr lang="en"/>
                        <a:t>Distribution of unique words within a text.</a:t>
                      </a:r>
                      <a:endParaRPr/>
                    </a:p>
                  </a:txBody>
                  <a:tcPr marT="91425" marB="91425" marR="91425" marL="91425"/>
                </a:tc>
              </a:tr>
              <a:tr h="381000">
                <a:tc>
                  <a:txBody>
                    <a:bodyPr/>
                    <a:lstStyle/>
                    <a:p>
                      <a:pPr indent="0" lvl="0" marL="0" rtl="0" algn="l">
                        <a:spcBef>
                          <a:spcPts val="0"/>
                        </a:spcBef>
                        <a:spcAft>
                          <a:spcPts val="0"/>
                        </a:spcAft>
                        <a:buNone/>
                      </a:pPr>
                      <a:r>
                        <a:rPr lang="en"/>
                        <a:t>Uses the total count.</a:t>
                      </a:r>
                      <a:endParaRPr/>
                    </a:p>
                  </a:txBody>
                  <a:tcPr marT="91425" marB="91425" marR="91425" marL="91425"/>
                </a:tc>
                <a:tc>
                  <a:txBody>
                    <a:bodyPr/>
                    <a:lstStyle/>
                    <a:p>
                      <a:pPr indent="0" lvl="0" marL="0" rtl="0" algn="l">
                        <a:spcBef>
                          <a:spcPts val="0"/>
                        </a:spcBef>
                        <a:spcAft>
                          <a:spcPts val="0"/>
                        </a:spcAft>
                        <a:buNone/>
                      </a:pPr>
                      <a:r>
                        <a:rPr lang="en"/>
                        <a:t>Ratio of unique words to total count of words.</a:t>
                      </a:r>
                      <a:endParaRPr/>
                    </a:p>
                  </a:txBody>
                  <a:tcPr marT="91425" marB="91425" marR="91425" marL="91425"/>
                </a:tc>
              </a:tr>
              <a:tr h="381000">
                <a:tc>
                  <a:txBody>
                    <a:bodyPr/>
                    <a:lstStyle/>
                    <a:p>
                      <a:pPr indent="0" lvl="0" marL="0" rtl="0" algn="l">
                        <a:spcBef>
                          <a:spcPts val="0"/>
                        </a:spcBef>
                        <a:spcAft>
                          <a:spcPts val="0"/>
                        </a:spcAft>
                        <a:buNone/>
                      </a:pPr>
                      <a:r>
                        <a:rPr lang="en"/>
                        <a:t>The higher the vocabulary richness score, the wider the variety of words used in a text.</a:t>
                      </a:r>
                      <a:endParaRPr/>
                    </a:p>
                  </a:txBody>
                  <a:tcPr marT="91425" marB="91425" marR="91425" marL="91425"/>
                </a:tc>
                <a:tc>
                  <a:txBody>
                    <a:bodyPr/>
                    <a:lstStyle/>
                    <a:p>
                      <a:pPr indent="0" lvl="0" marL="0" rtl="0" algn="l">
                        <a:spcBef>
                          <a:spcPts val="0"/>
                        </a:spcBef>
                        <a:spcAft>
                          <a:spcPts val="0"/>
                        </a:spcAft>
                        <a:buNone/>
                      </a:pPr>
                      <a:r>
                        <a:rPr lang="en"/>
                        <a:t>The higher the lexical diversity score, the more variation of word types within a text.</a:t>
                      </a:r>
                      <a:endParaRPr/>
                    </a:p>
                  </a:txBody>
                  <a:tcPr marT="91425" marB="91425" marR="91425" marL="91425"/>
                </a:tc>
              </a:tr>
              <a:tr h="381000">
                <a:tc>
                  <a:txBody>
                    <a:bodyPr/>
                    <a:lstStyle/>
                    <a:p>
                      <a:pPr indent="0" lvl="0" marL="0" rtl="0" algn="l">
                        <a:spcBef>
                          <a:spcPts val="0"/>
                        </a:spcBef>
                        <a:spcAft>
                          <a:spcPts val="0"/>
                        </a:spcAft>
                        <a:buNone/>
                      </a:pPr>
                      <a:r>
                        <a:rPr lang="en"/>
                        <a:t>Indicates range of vocabulary.</a:t>
                      </a:r>
                      <a:endParaRPr/>
                    </a:p>
                  </a:txBody>
                  <a:tcPr marT="91425" marB="91425" marR="91425" marL="91425"/>
                </a:tc>
                <a:tc>
                  <a:txBody>
                    <a:bodyPr/>
                    <a:lstStyle/>
                    <a:p>
                      <a:pPr indent="0" lvl="0" marL="0" rtl="0" algn="l">
                        <a:spcBef>
                          <a:spcPts val="0"/>
                        </a:spcBef>
                        <a:spcAft>
                          <a:spcPts val="0"/>
                        </a:spcAft>
                        <a:buNone/>
                      </a:pPr>
                      <a:r>
                        <a:rPr lang="en"/>
                        <a:t>Indicates range and variety of vocabulary.</a:t>
                      </a:r>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88" name="Shape 288"/>
        <p:cNvGrpSpPr/>
        <p:nvPr/>
      </p:nvGrpSpPr>
      <p:grpSpPr>
        <a:xfrm>
          <a:off x="0" y="0"/>
          <a:ext cx="0" cy="0"/>
          <a:chOff x="0" y="0"/>
          <a:chExt cx="0" cy="0"/>
        </a:xfrm>
      </p:grpSpPr>
      <p:sp>
        <p:nvSpPr>
          <p:cNvPr id="289" name="Google Shape;289;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Calculate Text Metrics: Type-Token Ratio</a:t>
            </a:r>
            <a:endParaRPr/>
          </a:p>
        </p:txBody>
      </p:sp>
      <p:sp>
        <p:nvSpPr>
          <p:cNvPr id="290" name="Google Shape;290;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Type-Token Ratio (TTR) creates a ratio of unique words to total words in a text that serves as a measure of vocabulary richness. Available via </a:t>
            </a:r>
            <a:r>
              <a:rPr lang="en" u="sng">
                <a:solidFill>
                  <a:srgbClr val="6FA8DC"/>
                </a:solidFill>
                <a:hlinkClick r:id="rId3">
                  <a:extLst>
                    <a:ext uri="{A12FA001-AC4F-418D-AE19-62706E023703}">
                      <ahyp:hlinkClr val="tx"/>
                    </a:ext>
                  </a:extLst>
                </a:hlinkClick>
              </a:rPr>
              <a:t>lexicalrichness</a:t>
            </a:r>
            <a:r>
              <a:rPr lang="en">
                <a:solidFill>
                  <a:srgbClr val="6FA8DC"/>
                </a:solidFill>
              </a:rPr>
              <a:t>.</a:t>
            </a:r>
            <a:endParaRPr>
              <a:solidFill>
                <a:srgbClr val="6FA8DC"/>
              </a:solidFill>
            </a:endParaRPr>
          </a:p>
          <a:p>
            <a:pPr indent="0" lvl="0" marL="0" rtl="0" algn="l">
              <a:spcBef>
                <a:spcPts val="1200"/>
              </a:spcBef>
              <a:spcAft>
                <a:spcPts val="0"/>
              </a:spcAft>
              <a:buNone/>
            </a:pPr>
            <a:r>
              <a:t/>
            </a:r>
            <a:endParaRPr>
              <a:solidFill>
                <a:srgbClr val="6FA8DC"/>
              </a:solidFill>
            </a:endParaRPr>
          </a:p>
          <a:p>
            <a:pPr indent="0" lvl="0" marL="0" rtl="0" algn="l">
              <a:spcBef>
                <a:spcPts val="1200"/>
              </a:spcBef>
              <a:spcAft>
                <a:spcPts val="0"/>
              </a:spcAft>
              <a:buNone/>
            </a:pPr>
            <a:r>
              <a:t/>
            </a:r>
            <a:endParaRPr>
              <a:solidFill>
                <a:srgbClr val="6FA8DC"/>
              </a:solidFill>
            </a:endParaRPr>
          </a:p>
          <a:p>
            <a:pPr indent="0" lvl="0" marL="0" rtl="0" algn="l">
              <a:spcBef>
                <a:spcPts val="1200"/>
              </a:spcBef>
              <a:spcAft>
                <a:spcPts val="0"/>
              </a:spcAft>
              <a:buNone/>
            </a:pPr>
            <a:r>
              <a:t/>
            </a:r>
            <a:endParaRPr>
              <a:solidFill>
                <a:srgbClr val="6FA8DC"/>
              </a:solidFill>
            </a:endParaRPr>
          </a:p>
          <a:p>
            <a:pPr indent="0" lvl="0" marL="0" rtl="0" algn="l">
              <a:spcBef>
                <a:spcPts val="1200"/>
              </a:spcBef>
              <a:spcAft>
                <a:spcPts val="0"/>
              </a:spcAft>
              <a:buNone/>
            </a:pPr>
            <a:r>
              <a:t/>
            </a:r>
            <a:endParaRPr>
              <a:solidFill>
                <a:srgbClr val="434343"/>
              </a:solidFill>
            </a:endParaRPr>
          </a:p>
          <a:p>
            <a:pPr indent="0" lvl="0" marL="0" rtl="0" algn="l">
              <a:spcBef>
                <a:spcPts val="1200"/>
              </a:spcBef>
              <a:spcAft>
                <a:spcPts val="1200"/>
              </a:spcAft>
              <a:buNone/>
            </a:pPr>
            <a:r>
              <a:t/>
            </a:r>
            <a:endParaRPr>
              <a:solidFill>
                <a:srgbClr val="434343"/>
              </a:solidFill>
            </a:endParaRPr>
          </a:p>
        </p:txBody>
      </p:sp>
      <p:sp>
        <p:nvSpPr>
          <p:cNvPr id="291" name="Google Shape;291;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92" name="Google Shape;292;p40"/>
          <p:cNvPicPr preferRelativeResize="0"/>
          <p:nvPr/>
        </p:nvPicPr>
        <p:blipFill>
          <a:blip r:embed="rId4">
            <a:alphaModFix/>
          </a:blip>
          <a:stretch>
            <a:fillRect/>
          </a:stretch>
        </p:blipFill>
        <p:spPr>
          <a:xfrm>
            <a:off x="1984838" y="2429490"/>
            <a:ext cx="5174325" cy="8623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96" name="Shape 296"/>
        <p:cNvGrpSpPr/>
        <p:nvPr/>
      </p:nvGrpSpPr>
      <p:grpSpPr>
        <a:xfrm>
          <a:off x="0" y="0"/>
          <a:ext cx="0" cy="0"/>
          <a:chOff x="0" y="0"/>
          <a:chExt cx="0" cy="0"/>
        </a:xfrm>
      </p:grpSpPr>
      <p:sp>
        <p:nvSpPr>
          <p:cNvPr id="297" name="Google Shape;297;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Calculate Text Metrics: TTR in Code</a:t>
            </a:r>
            <a:endParaRPr/>
          </a:p>
        </p:txBody>
      </p:sp>
      <p:sp>
        <p:nvSpPr>
          <p:cNvPr id="298" name="Google Shape;298;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Clr>
                <a:schemeClr val="dk1"/>
              </a:buClr>
              <a:buSzPct val="55000"/>
              <a:buFont typeface="Arial"/>
              <a:buNone/>
            </a:pPr>
            <a:r>
              <a:rPr lang="en" sz="2000">
                <a:solidFill>
                  <a:srgbClr val="188038"/>
                </a:solidFill>
                <a:latin typeface="Roboto Mono"/>
                <a:ea typeface="Roboto Mono"/>
                <a:cs typeface="Roboto Mono"/>
                <a:sym typeface="Roboto Mono"/>
              </a:rPr>
              <a:t>#</a:t>
            </a:r>
            <a:r>
              <a:rPr lang="en" sz="2000">
                <a:solidFill>
                  <a:srgbClr val="DCDCDC"/>
                </a:solidFill>
                <a:latin typeface="Courier New"/>
                <a:ea typeface="Courier New"/>
                <a:cs typeface="Courier New"/>
                <a:sym typeface="Courier New"/>
              </a:rPr>
              <a:t> </a:t>
            </a:r>
            <a:r>
              <a:rPr lang="en" sz="2000">
                <a:solidFill>
                  <a:srgbClr val="188038"/>
                </a:solidFill>
                <a:latin typeface="Roboto Mono"/>
                <a:ea typeface="Roboto Mono"/>
                <a:cs typeface="Roboto Mono"/>
                <a:sym typeface="Roboto Mono"/>
              </a:rPr>
              <a:t>TTR</a:t>
            </a:r>
            <a:endParaRPr sz="2000">
              <a:solidFill>
                <a:srgbClr val="DCDCDC"/>
              </a:solidFill>
              <a:latin typeface="Courier New"/>
              <a:ea typeface="Courier New"/>
              <a:cs typeface="Courier New"/>
              <a:sym typeface="Courier New"/>
            </a:endParaRPr>
          </a:p>
          <a:p>
            <a:pPr indent="0" lvl="0" marL="0" rtl="0" algn="l">
              <a:spcBef>
                <a:spcPts val="0"/>
              </a:spcBef>
              <a:spcAft>
                <a:spcPts val="0"/>
              </a:spcAft>
              <a:buClr>
                <a:schemeClr val="dk1"/>
              </a:buClr>
              <a:buSzPct val="55000"/>
              <a:buFont typeface="Arial"/>
              <a:buNone/>
            </a:pPr>
            <a:r>
              <a:rPr lang="en" sz="2000">
                <a:solidFill>
                  <a:srgbClr val="188038"/>
                </a:solidFill>
                <a:latin typeface="Roboto Mono"/>
                <a:ea typeface="Roboto Mono"/>
                <a:cs typeface="Roboto Mono"/>
                <a:sym typeface="Roboto Mono"/>
              </a:rPr>
              <a:t>def</a:t>
            </a:r>
            <a:r>
              <a:rPr lang="en" sz="2000">
                <a:solidFill>
                  <a:srgbClr val="DCDCDC"/>
                </a:solidFill>
                <a:latin typeface="Courier New"/>
                <a:ea typeface="Courier New"/>
                <a:cs typeface="Courier New"/>
                <a:sym typeface="Courier New"/>
              </a:rPr>
              <a:t> </a:t>
            </a:r>
            <a:r>
              <a:rPr lang="en" sz="2000">
                <a:solidFill>
                  <a:srgbClr val="188038"/>
                </a:solidFill>
                <a:latin typeface="Roboto Mono"/>
                <a:ea typeface="Roboto Mono"/>
                <a:cs typeface="Roboto Mono"/>
                <a:sym typeface="Roboto Mono"/>
              </a:rPr>
              <a:t>ttrCalc(text):</a:t>
            </a:r>
            <a:endParaRPr sz="2000">
              <a:solidFill>
                <a:srgbClr val="DCDCDC"/>
              </a:solidFill>
              <a:latin typeface="Courier New"/>
              <a:ea typeface="Courier New"/>
              <a:cs typeface="Courier New"/>
              <a:sym typeface="Courier New"/>
            </a:endParaRPr>
          </a:p>
          <a:p>
            <a:pPr indent="0" lvl="0" marL="0" rtl="0" algn="l">
              <a:spcBef>
                <a:spcPts val="0"/>
              </a:spcBef>
              <a:spcAft>
                <a:spcPts val="0"/>
              </a:spcAft>
              <a:buClr>
                <a:schemeClr val="dk1"/>
              </a:buClr>
              <a:buSzPct val="55000"/>
              <a:buFont typeface="Arial"/>
              <a:buNone/>
            </a:pPr>
            <a:r>
              <a:rPr lang="en" sz="2000">
                <a:solidFill>
                  <a:srgbClr val="DCDCDC"/>
                </a:solidFill>
                <a:latin typeface="Courier New"/>
                <a:ea typeface="Courier New"/>
                <a:cs typeface="Courier New"/>
                <a:sym typeface="Courier New"/>
              </a:rPr>
              <a:t> </a:t>
            </a:r>
            <a:r>
              <a:rPr lang="en" sz="2000">
                <a:solidFill>
                  <a:srgbClr val="188038"/>
                </a:solidFill>
                <a:latin typeface="Roboto Mono"/>
                <a:ea typeface="Roboto Mono"/>
                <a:cs typeface="Roboto Mono"/>
                <a:sym typeface="Roboto Mono"/>
              </a:rPr>
              <a:t>'''</a:t>
            </a:r>
            <a:endParaRPr sz="2000">
              <a:solidFill>
                <a:srgbClr val="DCDCDC"/>
              </a:solidFill>
              <a:latin typeface="Courier New"/>
              <a:ea typeface="Courier New"/>
              <a:cs typeface="Courier New"/>
              <a:sym typeface="Courier New"/>
            </a:endParaRPr>
          </a:p>
          <a:p>
            <a:pPr indent="0" lvl="0" marL="0" rtl="0" algn="l">
              <a:spcBef>
                <a:spcPts val="0"/>
              </a:spcBef>
              <a:spcAft>
                <a:spcPts val="0"/>
              </a:spcAft>
              <a:buClr>
                <a:schemeClr val="dk1"/>
              </a:buClr>
              <a:buSzPct val="55000"/>
              <a:buFont typeface="Arial"/>
              <a:buNone/>
            </a:pPr>
            <a:r>
              <a:rPr lang="en" sz="2000">
                <a:solidFill>
                  <a:srgbClr val="DCDCDC"/>
                </a:solidFill>
                <a:latin typeface="Courier New"/>
                <a:ea typeface="Courier New"/>
                <a:cs typeface="Courier New"/>
                <a:sym typeface="Courier New"/>
              </a:rPr>
              <a:t> </a:t>
            </a:r>
            <a:r>
              <a:rPr lang="en" sz="2000">
                <a:solidFill>
                  <a:srgbClr val="188038"/>
                </a:solidFill>
                <a:latin typeface="Roboto Mono"/>
                <a:ea typeface="Roboto Mono"/>
                <a:cs typeface="Roboto Mono"/>
                <a:sym typeface="Roboto Mono"/>
              </a:rPr>
              <a:t>Uses</a:t>
            </a:r>
            <a:r>
              <a:rPr lang="en" sz="2000">
                <a:solidFill>
                  <a:srgbClr val="DCDCDC"/>
                </a:solidFill>
                <a:latin typeface="Courier New"/>
                <a:ea typeface="Courier New"/>
                <a:cs typeface="Courier New"/>
                <a:sym typeface="Courier New"/>
              </a:rPr>
              <a:t> </a:t>
            </a:r>
            <a:r>
              <a:rPr lang="en" sz="2000">
                <a:solidFill>
                  <a:srgbClr val="188038"/>
                </a:solidFill>
                <a:latin typeface="Roboto Mono"/>
                <a:ea typeface="Roboto Mono"/>
                <a:cs typeface="Roboto Mono"/>
                <a:sym typeface="Roboto Mono"/>
              </a:rPr>
              <a:t>lexicalrichness</a:t>
            </a:r>
            <a:r>
              <a:rPr lang="en" sz="2000">
                <a:solidFill>
                  <a:srgbClr val="DCDCDC"/>
                </a:solidFill>
                <a:latin typeface="Courier New"/>
                <a:ea typeface="Courier New"/>
                <a:cs typeface="Courier New"/>
                <a:sym typeface="Courier New"/>
              </a:rPr>
              <a:t> </a:t>
            </a:r>
            <a:r>
              <a:rPr lang="en" sz="2000">
                <a:solidFill>
                  <a:srgbClr val="188038"/>
                </a:solidFill>
                <a:latin typeface="Roboto Mono"/>
                <a:ea typeface="Roboto Mono"/>
                <a:cs typeface="Roboto Mono"/>
                <a:sym typeface="Roboto Mono"/>
              </a:rPr>
              <a:t>package</a:t>
            </a:r>
            <a:r>
              <a:rPr lang="en" sz="2000">
                <a:solidFill>
                  <a:srgbClr val="DCDCDC"/>
                </a:solidFill>
                <a:latin typeface="Courier New"/>
                <a:ea typeface="Courier New"/>
                <a:cs typeface="Courier New"/>
                <a:sym typeface="Courier New"/>
              </a:rPr>
              <a:t> </a:t>
            </a:r>
            <a:r>
              <a:rPr lang="en" sz="2000">
                <a:solidFill>
                  <a:srgbClr val="188038"/>
                </a:solidFill>
                <a:latin typeface="Roboto Mono"/>
                <a:ea typeface="Roboto Mono"/>
                <a:cs typeface="Roboto Mono"/>
                <a:sym typeface="Roboto Mono"/>
              </a:rPr>
              <a:t>to</a:t>
            </a:r>
            <a:r>
              <a:rPr lang="en" sz="2000">
                <a:solidFill>
                  <a:srgbClr val="DCDCDC"/>
                </a:solidFill>
                <a:latin typeface="Courier New"/>
                <a:ea typeface="Courier New"/>
                <a:cs typeface="Courier New"/>
                <a:sym typeface="Courier New"/>
              </a:rPr>
              <a:t> </a:t>
            </a:r>
            <a:r>
              <a:rPr lang="en" sz="2000">
                <a:solidFill>
                  <a:srgbClr val="188038"/>
                </a:solidFill>
                <a:latin typeface="Roboto Mono"/>
                <a:ea typeface="Roboto Mono"/>
                <a:cs typeface="Roboto Mono"/>
                <a:sym typeface="Roboto Mono"/>
              </a:rPr>
              <a:t>calculate</a:t>
            </a:r>
            <a:r>
              <a:rPr lang="en" sz="2000">
                <a:solidFill>
                  <a:srgbClr val="DCDCDC"/>
                </a:solidFill>
                <a:latin typeface="Courier New"/>
                <a:ea typeface="Courier New"/>
                <a:cs typeface="Courier New"/>
                <a:sym typeface="Courier New"/>
              </a:rPr>
              <a:t> </a:t>
            </a:r>
            <a:r>
              <a:rPr lang="en" sz="2000">
                <a:solidFill>
                  <a:srgbClr val="188038"/>
                </a:solidFill>
                <a:latin typeface="Roboto Mono"/>
                <a:ea typeface="Roboto Mono"/>
                <a:cs typeface="Roboto Mono"/>
                <a:sym typeface="Roboto Mono"/>
              </a:rPr>
              <a:t>the</a:t>
            </a:r>
            <a:r>
              <a:rPr lang="en" sz="2000">
                <a:solidFill>
                  <a:srgbClr val="DCDCDC"/>
                </a:solidFill>
                <a:latin typeface="Courier New"/>
                <a:ea typeface="Courier New"/>
                <a:cs typeface="Courier New"/>
                <a:sym typeface="Courier New"/>
              </a:rPr>
              <a:t> </a:t>
            </a:r>
            <a:r>
              <a:rPr lang="en" sz="2000">
                <a:solidFill>
                  <a:srgbClr val="188038"/>
                </a:solidFill>
                <a:latin typeface="Roboto Mono"/>
                <a:ea typeface="Roboto Mono"/>
                <a:cs typeface="Roboto Mono"/>
                <a:sym typeface="Roboto Mono"/>
              </a:rPr>
              <a:t>Type-Token</a:t>
            </a:r>
            <a:r>
              <a:rPr lang="en" sz="2000">
                <a:solidFill>
                  <a:srgbClr val="DCDCDC"/>
                </a:solidFill>
                <a:latin typeface="Courier New"/>
                <a:ea typeface="Courier New"/>
                <a:cs typeface="Courier New"/>
                <a:sym typeface="Courier New"/>
              </a:rPr>
              <a:t> </a:t>
            </a:r>
            <a:r>
              <a:rPr lang="en" sz="2000">
                <a:solidFill>
                  <a:srgbClr val="188038"/>
                </a:solidFill>
                <a:latin typeface="Roboto Mono"/>
                <a:ea typeface="Roboto Mono"/>
                <a:cs typeface="Roboto Mono"/>
                <a:sym typeface="Roboto Mono"/>
              </a:rPr>
              <a:t>Ratio.</a:t>
            </a:r>
            <a:endParaRPr sz="2000">
              <a:solidFill>
                <a:srgbClr val="DCDCDC"/>
              </a:solidFill>
              <a:latin typeface="Courier New"/>
              <a:ea typeface="Courier New"/>
              <a:cs typeface="Courier New"/>
              <a:sym typeface="Courier New"/>
            </a:endParaRPr>
          </a:p>
          <a:p>
            <a:pPr indent="0" lvl="0" marL="0" rtl="0" algn="l">
              <a:spcBef>
                <a:spcPts val="0"/>
              </a:spcBef>
              <a:spcAft>
                <a:spcPts val="0"/>
              </a:spcAft>
              <a:buClr>
                <a:schemeClr val="dk1"/>
              </a:buClr>
              <a:buSzPct val="55000"/>
              <a:buFont typeface="Arial"/>
              <a:buNone/>
            </a:pPr>
            <a:r>
              <a:rPr lang="en" sz="2000">
                <a:solidFill>
                  <a:srgbClr val="DCDCDC"/>
                </a:solidFill>
                <a:latin typeface="Courier New"/>
                <a:ea typeface="Courier New"/>
                <a:cs typeface="Courier New"/>
                <a:sym typeface="Courier New"/>
              </a:rPr>
              <a:t> </a:t>
            </a:r>
            <a:r>
              <a:rPr lang="en" sz="2000">
                <a:solidFill>
                  <a:srgbClr val="188038"/>
                </a:solidFill>
                <a:latin typeface="Roboto Mono"/>
                <a:ea typeface="Roboto Mono"/>
                <a:cs typeface="Roboto Mono"/>
                <a:sym typeface="Roboto Mono"/>
              </a:rPr>
              <a:t>Returns</a:t>
            </a:r>
            <a:r>
              <a:rPr lang="en" sz="2000">
                <a:solidFill>
                  <a:srgbClr val="DCDCDC"/>
                </a:solidFill>
                <a:latin typeface="Courier New"/>
                <a:ea typeface="Courier New"/>
                <a:cs typeface="Courier New"/>
                <a:sym typeface="Courier New"/>
              </a:rPr>
              <a:t> </a:t>
            </a:r>
            <a:r>
              <a:rPr lang="en" sz="2000">
                <a:solidFill>
                  <a:srgbClr val="188038"/>
                </a:solidFill>
                <a:latin typeface="Roboto Mono"/>
                <a:ea typeface="Roboto Mono"/>
                <a:cs typeface="Roboto Mono"/>
                <a:sym typeface="Roboto Mono"/>
              </a:rPr>
              <a:t>the</a:t>
            </a:r>
            <a:r>
              <a:rPr lang="en" sz="2000">
                <a:solidFill>
                  <a:srgbClr val="DCDCDC"/>
                </a:solidFill>
                <a:latin typeface="Courier New"/>
                <a:ea typeface="Courier New"/>
                <a:cs typeface="Courier New"/>
                <a:sym typeface="Courier New"/>
              </a:rPr>
              <a:t> </a:t>
            </a:r>
            <a:r>
              <a:rPr lang="en" sz="2000">
                <a:solidFill>
                  <a:srgbClr val="188038"/>
                </a:solidFill>
                <a:latin typeface="Roboto Mono"/>
                <a:ea typeface="Roboto Mono"/>
                <a:cs typeface="Roboto Mono"/>
                <a:sym typeface="Roboto Mono"/>
              </a:rPr>
              <a:t>TTR</a:t>
            </a:r>
            <a:r>
              <a:rPr lang="en" sz="2000">
                <a:solidFill>
                  <a:srgbClr val="DCDCDC"/>
                </a:solidFill>
                <a:latin typeface="Courier New"/>
                <a:ea typeface="Courier New"/>
                <a:cs typeface="Courier New"/>
                <a:sym typeface="Courier New"/>
              </a:rPr>
              <a:t> </a:t>
            </a:r>
            <a:r>
              <a:rPr lang="en" sz="2000">
                <a:solidFill>
                  <a:srgbClr val="188038"/>
                </a:solidFill>
                <a:latin typeface="Roboto Mono"/>
                <a:ea typeface="Roboto Mono"/>
                <a:cs typeface="Roboto Mono"/>
                <a:sym typeface="Roboto Mono"/>
              </a:rPr>
              <a:t>value.</a:t>
            </a:r>
            <a:endParaRPr sz="2000">
              <a:solidFill>
                <a:srgbClr val="DCDCDC"/>
              </a:solidFill>
              <a:latin typeface="Courier New"/>
              <a:ea typeface="Courier New"/>
              <a:cs typeface="Courier New"/>
              <a:sym typeface="Courier New"/>
            </a:endParaRPr>
          </a:p>
          <a:p>
            <a:pPr indent="0" lvl="0" marL="0" rtl="0" algn="l">
              <a:spcBef>
                <a:spcPts val="0"/>
              </a:spcBef>
              <a:spcAft>
                <a:spcPts val="0"/>
              </a:spcAft>
              <a:buClr>
                <a:schemeClr val="dk1"/>
              </a:buClr>
              <a:buSzPct val="55000"/>
              <a:buFont typeface="Arial"/>
              <a:buNone/>
            </a:pPr>
            <a:r>
              <a:rPr lang="en" sz="2000">
                <a:solidFill>
                  <a:srgbClr val="DCDCDC"/>
                </a:solidFill>
                <a:latin typeface="Courier New"/>
                <a:ea typeface="Courier New"/>
                <a:cs typeface="Courier New"/>
                <a:sym typeface="Courier New"/>
              </a:rPr>
              <a:t> </a:t>
            </a:r>
            <a:r>
              <a:rPr lang="en" sz="2000">
                <a:solidFill>
                  <a:srgbClr val="188038"/>
                </a:solidFill>
                <a:latin typeface="Roboto Mono"/>
                <a:ea typeface="Roboto Mono"/>
                <a:cs typeface="Roboto Mono"/>
                <a:sym typeface="Roboto Mono"/>
              </a:rPr>
              <a:t>'''</a:t>
            </a:r>
            <a:endParaRPr sz="2000">
              <a:solidFill>
                <a:srgbClr val="DCDCDC"/>
              </a:solidFill>
              <a:latin typeface="Courier New"/>
              <a:ea typeface="Courier New"/>
              <a:cs typeface="Courier New"/>
              <a:sym typeface="Courier New"/>
            </a:endParaRPr>
          </a:p>
          <a:p>
            <a:pPr indent="0" lvl="0" marL="0" rtl="0" algn="l">
              <a:spcBef>
                <a:spcPts val="0"/>
              </a:spcBef>
              <a:spcAft>
                <a:spcPts val="0"/>
              </a:spcAft>
              <a:buClr>
                <a:schemeClr val="dk1"/>
              </a:buClr>
              <a:buSzPct val="55000"/>
              <a:buFont typeface="Arial"/>
              <a:buNone/>
            </a:pPr>
            <a:r>
              <a:rPr lang="en" sz="2000">
                <a:solidFill>
                  <a:srgbClr val="DCDCDC"/>
                </a:solidFill>
                <a:latin typeface="Courier New"/>
                <a:ea typeface="Courier New"/>
                <a:cs typeface="Courier New"/>
                <a:sym typeface="Courier New"/>
              </a:rPr>
              <a:t> </a:t>
            </a:r>
            <a:r>
              <a:rPr lang="en" sz="2000">
                <a:solidFill>
                  <a:srgbClr val="188038"/>
                </a:solidFill>
                <a:latin typeface="Roboto Mono"/>
                <a:ea typeface="Roboto Mono"/>
                <a:cs typeface="Roboto Mono"/>
                <a:sym typeface="Roboto Mono"/>
              </a:rPr>
              <a:t>assert</a:t>
            </a:r>
            <a:r>
              <a:rPr lang="en" sz="2000">
                <a:solidFill>
                  <a:srgbClr val="DCDCDC"/>
                </a:solidFill>
                <a:latin typeface="Courier New"/>
                <a:ea typeface="Courier New"/>
                <a:cs typeface="Courier New"/>
                <a:sym typeface="Courier New"/>
              </a:rPr>
              <a:t> </a:t>
            </a:r>
            <a:r>
              <a:rPr lang="en" sz="2000">
                <a:solidFill>
                  <a:srgbClr val="188038"/>
                </a:solidFill>
                <a:latin typeface="Roboto Mono"/>
                <a:ea typeface="Roboto Mono"/>
                <a:cs typeface="Roboto Mono"/>
                <a:sym typeface="Roboto Mono"/>
              </a:rPr>
              <a:t>len(text)</a:t>
            </a:r>
            <a:r>
              <a:rPr lang="en" sz="2000">
                <a:solidFill>
                  <a:srgbClr val="DCDCDC"/>
                </a:solidFill>
                <a:latin typeface="Courier New"/>
                <a:ea typeface="Courier New"/>
                <a:cs typeface="Courier New"/>
                <a:sym typeface="Courier New"/>
              </a:rPr>
              <a:t> </a:t>
            </a:r>
            <a:r>
              <a:rPr lang="en" sz="2000">
                <a:solidFill>
                  <a:srgbClr val="188038"/>
                </a:solidFill>
                <a:latin typeface="Roboto Mono"/>
                <a:ea typeface="Roboto Mono"/>
                <a:cs typeface="Roboto Mono"/>
                <a:sym typeface="Roboto Mono"/>
              </a:rPr>
              <a:t>&gt;</a:t>
            </a:r>
            <a:r>
              <a:rPr lang="en" sz="2000">
                <a:solidFill>
                  <a:srgbClr val="DCDCDC"/>
                </a:solidFill>
                <a:latin typeface="Courier New"/>
                <a:ea typeface="Courier New"/>
                <a:cs typeface="Courier New"/>
                <a:sym typeface="Courier New"/>
              </a:rPr>
              <a:t> </a:t>
            </a:r>
            <a:r>
              <a:rPr lang="en" sz="2000">
                <a:solidFill>
                  <a:srgbClr val="188038"/>
                </a:solidFill>
                <a:latin typeface="Roboto Mono"/>
                <a:ea typeface="Roboto Mono"/>
                <a:cs typeface="Roboto Mono"/>
                <a:sym typeface="Roboto Mono"/>
              </a:rPr>
              <a:t>1,</a:t>
            </a:r>
            <a:r>
              <a:rPr lang="en" sz="2000">
                <a:solidFill>
                  <a:srgbClr val="DCDCDC"/>
                </a:solidFill>
                <a:latin typeface="Courier New"/>
                <a:ea typeface="Courier New"/>
                <a:cs typeface="Courier New"/>
                <a:sym typeface="Courier New"/>
              </a:rPr>
              <a:t> </a:t>
            </a:r>
            <a:r>
              <a:rPr lang="en" sz="2000">
                <a:solidFill>
                  <a:srgbClr val="188038"/>
                </a:solidFill>
                <a:latin typeface="Roboto Mono"/>
                <a:ea typeface="Roboto Mono"/>
                <a:cs typeface="Roboto Mono"/>
                <a:sym typeface="Roboto Mono"/>
              </a:rPr>
              <a:t>"Text</a:t>
            </a:r>
            <a:r>
              <a:rPr lang="en" sz="2000">
                <a:solidFill>
                  <a:srgbClr val="DCDCDC"/>
                </a:solidFill>
                <a:latin typeface="Courier New"/>
                <a:ea typeface="Courier New"/>
                <a:cs typeface="Courier New"/>
                <a:sym typeface="Courier New"/>
              </a:rPr>
              <a:t> </a:t>
            </a:r>
            <a:r>
              <a:rPr lang="en" sz="2000">
                <a:solidFill>
                  <a:srgbClr val="188038"/>
                </a:solidFill>
                <a:latin typeface="Roboto Mono"/>
                <a:ea typeface="Roboto Mono"/>
                <a:cs typeface="Roboto Mono"/>
                <a:sym typeface="Roboto Mono"/>
              </a:rPr>
              <a:t>is</a:t>
            </a:r>
            <a:r>
              <a:rPr lang="en" sz="2000">
                <a:solidFill>
                  <a:srgbClr val="DCDCDC"/>
                </a:solidFill>
                <a:latin typeface="Courier New"/>
                <a:ea typeface="Courier New"/>
                <a:cs typeface="Courier New"/>
                <a:sym typeface="Courier New"/>
              </a:rPr>
              <a:t> </a:t>
            </a:r>
            <a:r>
              <a:rPr lang="en" sz="2000">
                <a:solidFill>
                  <a:srgbClr val="188038"/>
                </a:solidFill>
                <a:latin typeface="Roboto Mono"/>
                <a:ea typeface="Roboto Mono"/>
                <a:cs typeface="Roboto Mono"/>
                <a:sym typeface="Roboto Mono"/>
              </a:rPr>
              <a:t>too</a:t>
            </a:r>
            <a:r>
              <a:rPr lang="en" sz="2000">
                <a:solidFill>
                  <a:srgbClr val="DCDCDC"/>
                </a:solidFill>
                <a:latin typeface="Courier New"/>
                <a:ea typeface="Courier New"/>
                <a:cs typeface="Courier New"/>
                <a:sym typeface="Courier New"/>
              </a:rPr>
              <a:t> </a:t>
            </a:r>
            <a:r>
              <a:rPr lang="en" sz="2000">
                <a:solidFill>
                  <a:srgbClr val="188038"/>
                </a:solidFill>
                <a:latin typeface="Roboto Mono"/>
                <a:ea typeface="Roboto Mono"/>
                <a:cs typeface="Roboto Mono"/>
                <a:sym typeface="Roboto Mono"/>
              </a:rPr>
              <a:t>small.</a:t>
            </a:r>
            <a:r>
              <a:rPr lang="en" sz="2000">
                <a:solidFill>
                  <a:srgbClr val="DCDCDC"/>
                </a:solidFill>
                <a:latin typeface="Courier New"/>
                <a:ea typeface="Courier New"/>
                <a:cs typeface="Courier New"/>
                <a:sym typeface="Courier New"/>
              </a:rPr>
              <a:t> </a:t>
            </a:r>
            <a:r>
              <a:rPr lang="en" sz="2000">
                <a:solidFill>
                  <a:srgbClr val="188038"/>
                </a:solidFill>
                <a:latin typeface="Roboto Mono"/>
                <a:ea typeface="Roboto Mono"/>
                <a:cs typeface="Roboto Mono"/>
                <a:sym typeface="Roboto Mono"/>
              </a:rPr>
              <a:t>Check</a:t>
            </a:r>
            <a:r>
              <a:rPr lang="en" sz="2000">
                <a:solidFill>
                  <a:srgbClr val="DCDCDC"/>
                </a:solidFill>
                <a:latin typeface="Courier New"/>
                <a:ea typeface="Courier New"/>
                <a:cs typeface="Courier New"/>
                <a:sym typeface="Courier New"/>
              </a:rPr>
              <a:t> </a:t>
            </a:r>
            <a:r>
              <a:rPr lang="en" sz="2000">
                <a:solidFill>
                  <a:srgbClr val="188038"/>
                </a:solidFill>
                <a:latin typeface="Roboto Mono"/>
                <a:ea typeface="Roboto Mono"/>
                <a:cs typeface="Roboto Mono"/>
                <a:sym typeface="Roboto Mono"/>
              </a:rPr>
              <a:t>text</a:t>
            </a:r>
            <a:r>
              <a:rPr lang="en" sz="2000">
                <a:solidFill>
                  <a:srgbClr val="DCDCDC"/>
                </a:solidFill>
                <a:latin typeface="Courier New"/>
                <a:ea typeface="Courier New"/>
                <a:cs typeface="Courier New"/>
                <a:sym typeface="Courier New"/>
              </a:rPr>
              <a:t> </a:t>
            </a:r>
            <a:r>
              <a:rPr lang="en" sz="2000">
                <a:solidFill>
                  <a:srgbClr val="188038"/>
                </a:solidFill>
                <a:latin typeface="Roboto Mono"/>
                <a:ea typeface="Roboto Mono"/>
                <a:cs typeface="Roboto Mono"/>
                <a:sym typeface="Roboto Mono"/>
              </a:rPr>
              <a:t>lengths</a:t>
            </a:r>
            <a:r>
              <a:rPr lang="en" sz="2000">
                <a:solidFill>
                  <a:srgbClr val="DCDCDC"/>
                </a:solidFill>
                <a:latin typeface="Courier New"/>
                <a:ea typeface="Courier New"/>
                <a:cs typeface="Courier New"/>
                <a:sym typeface="Courier New"/>
              </a:rPr>
              <a:t> </a:t>
            </a:r>
            <a:r>
              <a:rPr lang="en" sz="2000">
                <a:solidFill>
                  <a:srgbClr val="188038"/>
                </a:solidFill>
                <a:latin typeface="Roboto Mono"/>
                <a:ea typeface="Roboto Mono"/>
                <a:cs typeface="Roboto Mono"/>
                <a:sym typeface="Roboto Mono"/>
              </a:rPr>
              <a:t>and</a:t>
            </a:r>
            <a:r>
              <a:rPr lang="en" sz="2000">
                <a:solidFill>
                  <a:srgbClr val="DCDCDC"/>
                </a:solidFill>
                <a:latin typeface="Courier New"/>
                <a:ea typeface="Courier New"/>
                <a:cs typeface="Courier New"/>
                <a:sym typeface="Courier New"/>
              </a:rPr>
              <a:t> </a:t>
            </a:r>
            <a:r>
              <a:rPr lang="en" sz="2000">
                <a:solidFill>
                  <a:srgbClr val="188038"/>
                </a:solidFill>
                <a:latin typeface="Roboto Mono"/>
                <a:ea typeface="Roboto Mono"/>
                <a:cs typeface="Roboto Mono"/>
                <a:sym typeface="Roboto Mono"/>
              </a:rPr>
              <a:t>try</a:t>
            </a:r>
            <a:r>
              <a:rPr lang="en" sz="2000">
                <a:solidFill>
                  <a:srgbClr val="DCDCDC"/>
                </a:solidFill>
                <a:latin typeface="Courier New"/>
                <a:ea typeface="Courier New"/>
                <a:cs typeface="Courier New"/>
                <a:sym typeface="Courier New"/>
              </a:rPr>
              <a:t> </a:t>
            </a:r>
            <a:r>
              <a:rPr lang="en" sz="2000">
                <a:solidFill>
                  <a:srgbClr val="188038"/>
                </a:solidFill>
                <a:latin typeface="Roboto Mono"/>
                <a:ea typeface="Roboto Mono"/>
                <a:cs typeface="Roboto Mono"/>
                <a:sym typeface="Roboto Mono"/>
              </a:rPr>
              <a:t>again."</a:t>
            </a:r>
            <a:endParaRPr sz="2000">
              <a:solidFill>
                <a:srgbClr val="DCDCDC"/>
              </a:solidFill>
              <a:latin typeface="Courier New"/>
              <a:ea typeface="Courier New"/>
              <a:cs typeface="Courier New"/>
              <a:sym typeface="Courier New"/>
            </a:endParaRPr>
          </a:p>
          <a:p>
            <a:pPr indent="0" lvl="0" marL="0" rtl="0" algn="l">
              <a:spcBef>
                <a:spcPts val="0"/>
              </a:spcBef>
              <a:spcAft>
                <a:spcPts val="0"/>
              </a:spcAft>
              <a:buClr>
                <a:schemeClr val="dk1"/>
              </a:buClr>
              <a:buSzPct val="55000"/>
              <a:buFont typeface="Arial"/>
              <a:buNone/>
            </a:pPr>
            <a:r>
              <a:rPr lang="en" sz="2000">
                <a:solidFill>
                  <a:srgbClr val="DCDCDC"/>
                </a:solidFill>
                <a:latin typeface="Courier New"/>
                <a:ea typeface="Courier New"/>
                <a:cs typeface="Courier New"/>
                <a:sym typeface="Courier New"/>
              </a:rPr>
              <a:t> </a:t>
            </a:r>
            <a:r>
              <a:rPr lang="en" sz="2000">
                <a:solidFill>
                  <a:srgbClr val="188038"/>
                </a:solidFill>
                <a:latin typeface="Roboto Mono"/>
                <a:ea typeface="Roboto Mono"/>
                <a:cs typeface="Roboto Mono"/>
                <a:sym typeface="Roboto Mono"/>
              </a:rPr>
              <a:t>#</a:t>
            </a:r>
            <a:r>
              <a:rPr lang="en" sz="2000">
                <a:solidFill>
                  <a:srgbClr val="DCDCDC"/>
                </a:solidFill>
                <a:latin typeface="Courier New"/>
                <a:ea typeface="Courier New"/>
                <a:cs typeface="Courier New"/>
                <a:sym typeface="Courier New"/>
              </a:rPr>
              <a:t> </a:t>
            </a:r>
            <a:r>
              <a:rPr lang="en" sz="2000">
                <a:solidFill>
                  <a:srgbClr val="188038"/>
                </a:solidFill>
                <a:latin typeface="Roboto Mono"/>
                <a:ea typeface="Roboto Mono"/>
                <a:cs typeface="Roboto Mono"/>
                <a:sym typeface="Roboto Mono"/>
              </a:rPr>
              <a:t>New</a:t>
            </a:r>
            <a:r>
              <a:rPr lang="en" sz="2000">
                <a:solidFill>
                  <a:srgbClr val="DCDCDC"/>
                </a:solidFill>
                <a:latin typeface="Courier New"/>
                <a:ea typeface="Courier New"/>
                <a:cs typeface="Courier New"/>
                <a:sym typeface="Courier New"/>
              </a:rPr>
              <a:t> </a:t>
            </a:r>
            <a:r>
              <a:rPr lang="en" sz="2000">
                <a:solidFill>
                  <a:srgbClr val="188038"/>
                </a:solidFill>
                <a:latin typeface="Roboto Mono"/>
                <a:ea typeface="Roboto Mono"/>
                <a:cs typeface="Roboto Mono"/>
                <a:sym typeface="Roboto Mono"/>
              </a:rPr>
              <a:t>text</a:t>
            </a:r>
            <a:r>
              <a:rPr lang="en" sz="2000">
                <a:solidFill>
                  <a:srgbClr val="DCDCDC"/>
                </a:solidFill>
                <a:latin typeface="Courier New"/>
                <a:ea typeface="Courier New"/>
                <a:cs typeface="Courier New"/>
                <a:sym typeface="Courier New"/>
              </a:rPr>
              <a:t> </a:t>
            </a:r>
            <a:r>
              <a:rPr lang="en" sz="2000">
                <a:solidFill>
                  <a:srgbClr val="188038"/>
                </a:solidFill>
                <a:latin typeface="Roboto Mono"/>
                <a:ea typeface="Roboto Mono"/>
                <a:cs typeface="Roboto Mono"/>
                <a:sym typeface="Roboto Mono"/>
              </a:rPr>
              <a:t>object</a:t>
            </a:r>
            <a:endParaRPr sz="2000">
              <a:solidFill>
                <a:srgbClr val="DCDCDC"/>
              </a:solidFill>
              <a:latin typeface="Courier New"/>
              <a:ea typeface="Courier New"/>
              <a:cs typeface="Courier New"/>
              <a:sym typeface="Courier New"/>
            </a:endParaRPr>
          </a:p>
          <a:p>
            <a:pPr indent="0" lvl="0" marL="0" rtl="0" algn="l">
              <a:spcBef>
                <a:spcPts val="0"/>
              </a:spcBef>
              <a:spcAft>
                <a:spcPts val="0"/>
              </a:spcAft>
              <a:buClr>
                <a:schemeClr val="dk1"/>
              </a:buClr>
              <a:buSzPct val="55000"/>
              <a:buFont typeface="Arial"/>
              <a:buNone/>
            </a:pPr>
            <a:r>
              <a:rPr lang="en" sz="2000">
                <a:solidFill>
                  <a:srgbClr val="DCDCDC"/>
                </a:solidFill>
                <a:latin typeface="Courier New"/>
                <a:ea typeface="Courier New"/>
                <a:cs typeface="Courier New"/>
                <a:sym typeface="Courier New"/>
              </a:rPr>
              <a:t> </a:t>
            </a:r>
            <a:r>
              <a:rPr lang="en" sz="2000">
                <a:solidFill>
                  <a:srgbClr val="188038"/>
                </a:solidFill>
                <a:latin typeface="Roboto Mono"/>
                <a:ea typeface="Roboto Mono"/>
                <a:cs typeface="Roboto Mono"/>
                <a:sym typeface="Roboto Mono"/>
              </a:rPr>
              <a:t>lex</a:t>
            </a:r>
            <a:r>
              <a:rPr lang="en" sz="2000">
                <a:solidFill>
                  <a:srgbClr val="DCDCDC"/>
                </a:solidFill>
                <a:latin typeface="Courier New"/>
                <a:ea typeface="Courier New"/>
                <a:cs typeface="Courier New"/>
                <a:sym typeface="Courier New"/>
              </a:rPr>
              <a:t> </a:t>
            </a:r>
            <a:r>
              <a:rPr lang="en" sz="2000">
                <a:solidFill>
                  <a:srgbClr val="188038"/>
                </a:solidFill>
                <a:latin typeface="Roboto Mono"/>
                <a:ea typeface="Roboto Mono"/>
                <a:cs typeface="Roboto Mono"/>
                <a:sym typeface="Roboto Mono"/>
              </a:rPr>
              <a:t>=</a:t>
            </a:r>
            <a:r>
              <a:rPr lang="en" sz="2000">
                <a:solidFill>
                  <a:srgbClr val="DCDCDC"/>
                </a:solidFill>
                <a:latin typeface="Courier New"/>
                <a:ea typeface="Courier New"/>
                <a:cs typeface="Courier New"/>
                <a:sym typeface="Courier New"/>
              </a:rPr>
              <a:t> </a:t>
            </a:r>
            <a:r>
              <a:rPr lang="en" sz="2000">
                <a:solidFill>
                  <a:srgbClr val="188038"/>
                </a:solidFill>
                <a:latin typeface="Roboto Mono"/>
                <a:ea typeface="Roboto Mono"/>
                <a:cs typeface="Roboto Mono"/>
                <a:sym typeface="Roboto Mono"/>
              </a:rPr>
              <a:t>LexicalRichness(text)</a:t>
            </a:r>
            <a:endParaRPr sz="2000">
              <a:solidFill>
                <a:srgbClr val="DCDCDC"/>
              </a:solidFill>
              <a:latin typeface="Courier New"/>
              <a:ea typeface="Courier New"/>
              <a:cs typeface="Courier New"/>
              <a:sym typeface="Courier New"/>
            </a:endParaRPr>
          </a:p>
          <a:p>
            <a:pPr indent="0" lvl="0" marL="0" rtl="0" algn="l">
              <a:spcBef>
                <a:spcPts val="0"/>
              </a:spcBef>
              <a:spcAft>
                <a:spcPts val="0"/>
              </a:spcAft>
              <a:buClr>
                <a:schemeClr val="dk1"/>
              </a:buClr>
              <a:buSzPct val="55000"/>
              <a:buFont typeface="Arial"/>
              <a:buNone/>
            </a:pPr>
            <a:r>
              <a:rPr lang="en" sz="2000">
                <a:solidFill>
                  <a:srgbClr val="DCDCDC"/>
                </a:solidFill>
                <a:latin typeface="Courier New"/>
                <a:ea typeface="Courier New"/>
                <a:cs typeface="Courier New"/>
                <a:sym typeface="Courier New"/>
              </a:rPr>
              <a:t> </a:t>
            </a:r>
            <a:r>
              <a:rPr lang="en" sz="2000">
                <a:solidFill>
                  <a:srgbClr val="188038"/>
                </a:solidFill>
                <a:latin typeface="Roboto Mono"/>
                <a:ea typeface="Roboto Mono"/>
                <a:cs typeface="Roboto Mono"/>
                <a:sym typeface="Roboto Mono"/>
              </a:rPr>
              <a:t>#</a:t>
            </a:r>
            <a:r>
              <a:rPr lang="en" sz="2000">
                <a:solidFill>
                  <a:srgbClr val="DCDCDC"/>
                </a:solidFill>
                <a:latin typeface="Courier New"/>
                <a:ea typeface="Courier New"/>
                <a:cs typeface="Courier New"/>
                <a:sym typeface="Courier New"/>
              </a:rPr>
              <a:t> </a:t>
            </a:r>
            <a:r>
              <a:rPr lang="en" sz="2000">
                <a:solidFill>
                  <a:srgbClr val="188038"/>
                </a:solidFill>
                <a:latin typeface="Roboto Mono"/>
                <a:ea typeface="Roboto Mono"/>
                <a:cs typeface="Roboto Mono"/>
                <a:sym typeface="Roboto Mono"/>
              </a:rPr>
              <a:t>Return</a:t>
            </a:r>
            <a:r>
              <a:rPr lang="en" sz="2000">
                <a:solidFill>
                  <a:srgbClr val="DCDCDC"/>
                </a:solidFill>
                <a:latin typeface="Courier New"/>
                <a:ea typeface="Courier New"/>
                <a:cs typeface="Courier New"/>
                <a:sym typeface="Courier New"/>
              </a:rPr>
              <a:t> </a:t>
            </a:r>
            <a:r>
              <a:rPr lang="en" sz="2000">
                <a:solidFill>
                  <a:srgbClr val="188038"/>
                </a:solidFill>
                <a:latin typeface="Roboto Mono"/>
                <a:ea typeface="Roboto Mono"/>
                <a:cs typeface="Roboto Mono"/>
                <a:sym typeface="Roboto Mono"/>
              </a:rPr>
              <a:t>TTR</a:t>
            </a:r>
            <a:endParaRPr sz="2000">
              <a:solidFill>
                <a:srgbClr val="DCDCDC"/>
              </a:solidFill>
              <a:latin typeface="Courier New"/>
              <a:ea typeface="Courier New"/>
              <a:cs typeface="Courier New"/>
              <a:sym typeface="Courier New"/>
            </a:endParaRPr>
          </a:p>
          <a:p>
            <a:pPr indent="0" lvl="0" marL="0" rtl="0" algn="l">
              <a:spcBef>
                <a:spcPts val="0"/>
              </a:spcBef>
              <a:spcAft>
                <a:spcPts val="0"/>
              </a:spcAft>
              <a:buClr>
                <a:schemeClr val="dk1"/>
              </a:buClr>
              <a:buSzPct val="55000"/>
              <a:buFont typeface="Arial"/>
              <a:buNone/>
            </a:pPr>
            <a:r>
              <a:rPr lang="en" sz="2000">
                <a:solidFill>
                  <a:srgbClr val="DCDCDC"/>
                </a:solidFill>
                <a:latin typeface="Courier New"/>
                <a:ea typeface="Courier New"/>
                <a:cs typeface="Courier New"/>
                <a:sym typeface="Courier New"/>
              </a:rPr>
              <a:t> </a:t>
            </a:r>
            <a:r>
              <a:rPr lang="en" sz="2000">
                <a:solidFill>
                  <a:srgbClr val="188038"/>
                </a:solidFill>
                <a:latin typeface="Roboto Mono"/>
                <a:ea typeface="Roboto Mono"/>
                <a:cs typeface="Roboto Mono"/>
                <a:sym typeface="Roboto Mono"/>
              </a:rPr>
              <a:t>return</a:t>
            </a:r>
            <a:r>
              <a:rPr lang="en" sz="2000">
                <a:solidFill>
                  <a:srgbClr val="DCDCDC"/>
                </a:solidFill>
                <a:latin typeface="Courier New"/>
                <a:ea typeface="Courier New"/>
                <a:cs typeface="Courier New"/>
                <a:sym typeface="Courier New"/>
              </a:rPr>
              <a:t> </a:t>
            </a:r>
            <a:r>
              <a:rPr lang="en" sz="2000">
                <a:solidFill>
                  <a:srgbClr val="188038"/>
                </a:solidFill>
                <a:latin typeface="Roboto Mono"/>
                <a:ea typeface="Roboto Mono"/>
                <a:cs typeface="Roboto Mono"/>
                <a:sym typeface="Roboto Mono"/>
              </a:rPr>
              <a:t>lex.ttr</a:t>
            </a:r>
            <a:endParaRPr sz="2000">
              <a:solidFill>
                <a:srgbClr val="DCDCDC"/>
              </a:solidFill>
              <a:latin typeface="Courier New"/>
              <a:ea typeface="Courier New"/>
              <a:cs typeface="Courier New"/>
              <a:sym typeface="Courier New"/>
            </a:endParaRPr>
          </a:p>
          <a:p>
            <a:pPr indent="0" lvl="0" marL="0" rtl="0" algn="l">
              <a:spcBef>
                <a:spcPts val="0"/>
              </a:spcBef>
              <a:spcAft>
                <a:spcPts val="0"/>
              </a:spcAft>
              <a:buClr>
                <a:schemeClr val="dk1"/>
              </a:buClr>
              <a:buSzPct val="55000"/>
              <a:buFont typeface="Arial"/>
              <a:buNone/>
            </a:pPr>
            <a:r>
              <a:t/>
            </a:r>
            <a:endParaRPr sz="2000">
              <a:solidFill>
                <a:srgbClr val="DCDCDC"/>
              </a:solidFill>
              <a:latin typeface="Courier New"/>
              <a:ea typeface="Courier New"/>
              <a:cs typeface="Courier New"/>
              <a:sym typeface="Courier New"/>
            </a:endParaRPr>
          </a:p>
          <a:p>
            <a:pPr indent="0" lvl="0" marL="0" rtl="0" algn="l">
              <a:spcBef>
                <a:spcPts val="0"/>
              </a:spcBef>
              <a:spcAft>
                <a:spcPts val="0"/>
              </a:spcAft>
              <a:buClr>
                <a:schemeClr val="dk1"/>
              </a:buClr>
              <a:buSzPct val="55000"/>
              <a:buFont typeface="Arial"/>
              <a:buNone/>
            </a:pPr>
            <a:r>
              <a:rPr lang="en" sz="2000">
                <a:solidFill>
                  <a:srgbClr val="188038"/>
                </a:solidFill>
                <a:latin typeface="Roboto Mono"/>
                <a:ea typeface="Roboto Mono"/>
                <a:cs typeface="Roboto Mono"/>
                <a:sym typeface="Roboto Mono"/>
              </a:rPr>
              <a:t>#</a:t>
            </a:r>
            <a:r>
              <a:rPr lang="en" sz="2000">
                <a:solidFill>
                  <a:srgbClr val="DCDCDC"/>
                </a:solidFill>
                <a:latin typeface="Courier New"/>
                <a:ea typeface="Courier New"/>
                <a:cs typeface="Courier New"/>
                <a:sym typeface="Courier New"/>
              </a:rPr>
              <a:t> </a:t>
            </a:r>
            <a:r>
              <a:rPr lang="en" sz="2000">
                <a:solidFill>
                  <a:srgbClr val="188038"/>
                </a:solidFill>
                <a:latin typeface="Roboto Mono"/>
                <a:ea typeface="Roboto Mono"/>
                <a:cs typeface="Roboto Mono"/>
                <a:sym typeface="Roboto Mono"/>
              </a:rPr>
              <a:t>Calculate</a:t>
            </a:r>
            <a:r>
              <a:rPr lang="en" sz="2000">
                <a:solidFill>
                  <a:srgbClr val="DCDCDC"/>
                </a:solidFill>
                <a:latin typeface="Courier New"/>
                <a:ea typeface="Courier New"/>
                <a:cs typeface="Courier New"/>
                <a:sym typeface="Courier New"/>
              </a:rPr>
              <a:t> </a:t>
            </a:r>
            <a:r>
              <a:rPr lang="en" sz="2000">
                <a:solidFill>
                  <a:srgbClr val="188038"/>
                </a:solidFill>
                <a:latin typeface="Roboto Mono"/>
                <a:ea typeface="Roboto Mono"/>
                <a:cs typeface="Roboto Mono"/>
                <a:sym typeface="Roboto Mono"/>
              </a:rPr>
              <a:t>TTR</a:t>
            </a:r>
            <a:endParaRPr sz="2000">
              <a:solidFill>
                <a:srgbClr val="DCDCDC"/>
              </a:solidFill>
              <a:latin typeface="Courier New"/>
              <a:ea typeface="Courier New"/>
              <a:cs typeface="Courier New"/>
              <a:sym typeface="Courier New"/>
            </a:endParaRPr>
          </a:p>
          <a:p>
            <a:pPr indent="0" lvl="0" marL="0" rtl="0" algn="l">
              <a:spcBef>
                <a:spcPts val="0"/>
              </a:spcBef>
              <a:spcAft>
                <a:spcPts val="0"/>
              </a:spcAft>
              <a:buClr>
                <a:schemeClr val="dk1"/>
              </a:buClr>
              <a:buSzPct val="55000"/>
              <a:buFont typeface="Arial"/>
              <a:buNone/>
            </a:pPr>
            <a:r>
              <a:rPr lang="en" sz="2000">
                <a:solidFill>
                  <a:srgbClr val="188038"/>
                </a:solidFill>
                <a:latin typeface="Roboto Mono"/>
                <a:ea typeface="Roboto Mono"/>
                <a:cs typeface="Roboto Mono"/>
                <a:sym typeface="Roboto Mono"/>
              </a:rPr>
              <a:t>data['TTR']</a:t>
            </a:r>
            <a:r>
              <a:rPr lang="en" sz="2000">
                <a:solidFill>
                  <a:srgbClr val="DCDCDC"/>
                </a:solidFill>
                <a:latin typeface="Courier New"/>
                <a:ea typeface="Courier New"/>
                <a:cs typeface="Courier New"/>
                <a:sym typeface="Courier New"/>
              </a:rPr>
              <a:t> </a:t>
            </a:r>
            <a:r>
              <a:rPr lang="en" sz="2000">
                <a:solidFill>
                  <a:srgbClr val="188038"/>
                </a:solidFill>
                <a:latin typeface="Roboto Mono"/>
                <a:ea typeface="Roboto Mono"/>
                <a:cs typeface="Roboto Mono"/>
                <a:sym typeface="Roboto Mono"/>
              </a:rPr>
              <a:t>=</a:t>
            </a:r>
            <a:r>
              <a:rPr lang="en" sz="2000">
                <a:solidFill>
                  <a:srgbClr val="DCDCDC"/>
                </a:solidFill>
                <a:latin typeface="Courier New"/>
                <a:ea typeface="Courier New"/>
                <a:cs typeface="Courier New"/>
                <a:sym typeface="Courier New"/>
              </a:rPr>
              <a:t> </a:t>
            </a:r>
            <a:r>
              <a:rPr lang="en" sz="2000">
                <a:solidFill>
                  <a:srgbClr val="188038"/>
                </a:solidFill>
                <a:latin typeface="Roboto Mono"/>
                <a:ea typeface="Roboto Mono"/>
                <a:cs typeface="Roboto Mono"/>
                <a:sym typeface="Roboto Mono"/>
              </a:rPr>
              <a:t>data['original_text'].apply(lambda</a:t>
            </a:r>
            <a:r>
              <a:rPr lang="en" sz="2000">
                <a:solidFill>
                  <a:srgbClr val="DCDCDC"/>
                </a:solidFill>
                <a:latin typeface="Courier New"/>
                <a:ea typeface="Courier New"/>
                <a:cs typeface="Courier New"/>
                <a:sym typeface="Courier New"/>
              </a:rPr>
              <a:t> </a:t>
            </a:r>
            <a:r>
              <a:rPr lang="en" sz="2000">
                <a:solidFill>
                  <a:srgbClr val="188038"/>
                </a:solidFill>
                <a:latin typeface="Roboto Mono"/>
                <a:ea typeface="Roboto Mono"/>
                <a:cs typeface="Roboto Mono"/>
                <a:sym typeface="Roboto Mono"/>
              </a:rPr>
              <a:t>x:</a:t>
            </a:r>
            <a:r>
              <a:rPr lang="en" sz="2000">
                <a:solidFill>
                  <a:srgbClr val="DCDCDC"/>
                </a:solidFill>
                <a:latin typeface="Courier New"/>
                <a:ea typeface="Courier New"/>
                <a:cs typeface="Courier New"/>
                <a:sym typeface="Courier New"/>
              </a:rPr>
              <a:t> </a:t>
            </a:r>
            <a:r>
              <a:rPr lang="en" sz="2000">
                <a:solidFill>
                  <a:srgbClr val="188038"/>
                </a:solidFill>
                <a:latin typeface="Roboto Mono"/>
                <a:ea typeface="Roboto Mono"/>
                <a:cs typeface="Roboto Mono"/>
                <a:sym typeface="Roboto Mono"/>
              </a:rPr>
              <a:t>ttrCalc(x))</a:t>
            </a:r>
            <a:endParaRPr sz="2000">
              <a:solidFill>
                <a:srgbClr val="DCDCDC"/>
              </a:solidFill>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solidFill>
                <a:srgbClr val="434343"/>
              </a:solidFill>
            </a:endParaRPr>
          </a:p>
        </p:txBody>
      </p:sp>
      <p:sp>
        <p:nvSpPr>
          <p:cNvPr id="299" name="Google Shape;299;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Presentation Overview</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434343"/>
                </a:solidFill>
              </a:rPr>
              <a:t>A Brief Introduction to Text Analytics and Stylometrics</a:t>
            </a:r>
            <a:endParaRPr>
              <a:solidFill>
                <a:srgbClr val="434343"/>
              </a:solidFill>
            </a:endParaRPr>
          </a:p>
          <a:p>
            <a:pPr indent="0" lvl="0" marL="0" rtl="0" algn="l">
              <a:spcBef>
                <a:spcPts val="1200"/>
              </a:spcBef>
              <a:spcAft>
                <a:spcPts val="0"/>
              </a:spcAft>
              <a:buNone/>
            </a:pPr>
            <a:r>
              <a:rPr lang="en">
                <a:solidFill>
                  <a:srgbClr val="434343"/>
                </a:solidFill>
              </a:rPr>
              <a:t>Example </a:t>
            </a:r>
            <a:r>
              <a:rPr lang="en">
                <a:solidFill>
                  <a:srgbClr val="434343"/>
                </a:solidFill>
              </a:rPr>
              <a:t>Walkthrough</a:t>
            </a:r>
            <a:endParaRPr>
              <a:solidFill>
                <a:srgbClr val="434343"/>
              </a:solidFill>
            </a:endParaRPr>
          </a:p>
          <a:p>
            <a:pPr indent="0" lvl="0" marL="0" rtl="0" algn="l">
              <a:spcBef>
                <a:spcPts val="1200"/>
              </a:spcBef>
              <a:spcAft>
                <a:spcPts val="0"/>
              </a:spcAft>
              <a:buNone/>
            </a:pPr>
            <a:r>
              <a:rPr lang="en">
                <a:solidFill>
                  <a:srgbClr val="434343"/>
                </a:solidFill>
              </a:rPr>
              <a:t>Project Ideas</a:t>
            </a:r>
            <a:endParaRPr>
              <a:solidFill>
                <a:srgbClr val="434343"/>
              </a:solidFill>
            </a:endParaRPr>
          </a:p>
          <a:p>
            <a:pPr indent="0" lvl="0" marL="0" rtl="0" algn="l">
              <a:spcBef>
                <a:spcPts val="1200"/>
              </a:spcBef>
              <a:spcAft>
                <a:spcPts val="1200"/>
              </a:spcAft>
              <a:buNone/>
            </a:pPr>
            <a:r>
              <a:t/>
            </a:r>
            <a:endParaRPr>
              <a:solidFill>
                <a:srgbClr val="434343"/>
              </a:solidFill>
            </a:endParaRPr>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03" name="Shape 303"/>
        <p:cNvGrpSpPr/>
        <p:nvPr/>
      </p:nvGrpSpPr>
      <p:grpSpPr>
        <a:xfrm>
          <a:off x="0" y="0"/>
          <a:ext cx="0" cy="0"/>
          <a:chOff x="0" y="0"/>
          <a:chExt cx="0" cy="0"/>
        </a:xfrm>
      </p:grpSpPr>
      <p:sp>
        <p:nvSpPr>
          <p:cNvPr id="304" name="Google Shape;304;p4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a:t>Calculate Text Metrics: Measure of Textual Lexical Diversity</a:t>
            </a:r>
            <a:endParaRPr sz="2420"/>
          </a:p>
        </p:txBody>
      </p:sp>
      <p:sp>
        <p:nvSpPr>
          <p:cNvPr id="305" name="Google Shape;305;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Measure of Textual Lexical Diversity (MTLD) assesses lexical diversity by measuring the number of words someone would need to see for a text to be considered lexically diverse. Also available via </a:t>
            </a:r>
            <a:r>
              <a:rPr lang="en" u="sng">
                <a:solidFill>
                  <a:srgbClr val="6FA8DC"/>
                </a:solidFill>
                <a:hlinkClick r:id="rId3">
                  <a:extLst>
                    <a:ext uri="{A12FA001-AC4F-418D-AE19-62706E023703}">
                      <ahyp:hlinkClr val="tx"/>
                    </a:ext>
                  </a:extLst>
                </a:hlinkClick>
              </a:rPr>
              <a:t>lexicalrichness</a:t>
            </a:r>
            <a:r>
              <a:rPr lang="en"/>
              <a:t>.</a:t>
            </a:r>
            <a:endParaRPr/>
          </a:p>
          <a:p>
            <a:pPr indent="-342900" lvl="0" marL="457200" rtl="0" algn="l">
              <a:spcBef>
                <a:spcPts val="1200"/>
              </a:spcBef>
              <a:spcAft>
                <a:spcPts val="0"/>
              </a:spcAft>
              <a:buSzPts val="1800"/>
              <a:buChar char="-"/>
            </a:pPr>
            <a:r>
              <a:rPr lang="en"/>
              <a:t>Measures TTR after every word of a sample until it reaches some threshold.</a:t>
            </a:r>
            <a:endParaRPr/>
          </a:p>
          <a:p>
            <a:pPr indent="-342900" lvl="0" marL="457200" rtl="0" algn="l">
              <a:spcBef>
                <a:spcPts val="0"/>
              </a:spcBef>
              <a:spcAft>
                <a:spcPts val="0"/>
              </a:spcAft>
              <a:buSzPts val="1800"/>
              <a:buChar char="-"/>
            </a:pPr>
            <a:r>
              <a:rPr lang="en"/>
              <a:t>Repeat until the last token of the sample has been included in calculations.</a:t>
            </a:r>
            <a:endParaRPr/>
          </a:p>
          <a:p>
            <a:pPr indent="-342900" lvl="0" marL="457200" rtl="0" algn="l">
              <a:spcBef>
                <a:spcPts val="0"/>
              </a:spcBef>
              <a:spcAft>
                <a:spcPts val="0"/>
              </a:spcAft>
              <a:buSzPts val="1800"/>
              <a:buChar char="-"/>
            </a:pPr>
            <a:r>
              <a:rPr lang="en"/>
              <a:t>Divide the text length by the total number of TTR values at the threshold.</a:t>
            </a:r>
            <a:endParaRPr/>
          </a:p>
          <a:p>
            <a:pPr indent="-342900" lvl="0" marL="457200" rtl="0" algn="l">
              <a:spcBef>
                <a:spcPts val="0"/>
              </a:spcBef>
              <a:spcAft>
                <a:spcPts val="0"/>
              </a:spcAft>
              <a:buSzPts val="1800"/>
              <a:buChar char="-"/>
            </a:pPr>
            <a:r>
              <a:rPr lang="en"/>
              <a:t>Perform the previous steps in reverse.</a:t>
            </a:r>
            <a:endParaRPr/>
          </a:p>
          <a:p>
            <a:pPr indent="-342900" lvl="0" marL="457200" rtl="0" algn="l">
              <a:spcBef>
                <a:spcPts val="0"/>
              </a:spcBef>
              <a:spcAft>
                <a:spcPts val="0"/>
              </a:spcAft>
              <a:buSzPts val="1800"/>
              <a:buChar char="-"/>
            </a:pPr>
            <a:r>
              <a:rPr lang="en"/>
              <a:t>Take the average of the forward and backward MTLD scores to get the final index.</a:t>
            </a:r>
            <a:endParaRPr/>
          </a:p>
        </p:txBody>
      </p:sp>
      <p:sp>
        <p:nvSpPr>
          <p:cNvPr id="306" name="Google Shape;306;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10" name="Shape 310"/>
        <p:cNvGrpSpPr/>
        <p:nvPr/>
      </p:nvGrpSpPr>
      <p:grpSpPr>
        <a:xfrm>
          <a:off x="0" y="0"/>
          <a:ext cx="0" cy="0"/>
          <a:chOff x="0" y="0"/>
          <a:chExt cx="0" cy="0"/>
        </a:xfrm>
      </p:grpSpPr>
      <p:sp>
        <p:nvSpPr>
          <p:cNvPr id="311" name="Google Shape;311;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Calculate Text Metrics: MTLD in Code</a:t>
            </a:r>
            <a:endParaRPr/>
          </a:p>
        </p:txBody>
      </p:sp>
      <p:sp>
        <p:nvSpPr>
          <p:cNvPr id="312" name="Google Shape;312;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en" sz="1200">
                <a:solidFill>
                  <a:srgbClr val="188038"/>
                </a:solidFill>
                <a:latin typeface="Roboto Mono"/>
                <a:ea typeface="Roboto Mono"/>
                <a:cs typeface="Roboto Mono"/>
                <a:sym typeface="Roboto Mono"/>
              </a:rPr>
              <a:t>#</a:t>
            </a:r>
            <a:r>
              <a:rPr lang="en" sz="1200">
                <a:solidFill>
                  <a:srgbClr val="DCDCDC"/>
                </a:solidFill>
                <a:latin typeface="Courier New"/>
                <a:ea typeface="Courier New"/>
                <a:cs typeface="Courier New"/>
                <a:sym typeface="Courier New"/>
              </a:rPr>
              <a:t> </a:t>
            </a:r>
            <a:r>
              <a:rPr lang="en" sz="1200">
                <a:solidFill>
                  <a:srgbClr val="188038"/>
                </a:solidFill>
                <a:latin typeface="Roboto Mono"/>
                <a:ea typeface="Roboto Mono"/>
                <a:cs typeface="Roboto Mono"/>
                <a:sym typeface="Roboto Mono"/>
              </a:rPr>
              <a:t>MTLD</a:t>
            </a:r>
            <a:endParaRPr sz="120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00">
                <a:solidFill>
                  <a:srgbClr val="188038"/>
                </a:solidFill>
                <a:latin typeface="Roboto Mono"/>
                <a:ea typeface="Roboto Mono"/>
                <a:cs typeface="Roboto Mono"/>
                <a:sym typeface="Roboto Mono"/>
              </a:rPr>
              <a:t>def</a:t>
            </a:r>
            <a:r>
              <a:rPr lang="en" sz="1200">
                <a:solidFill>
                  <a:srgbClr val="DCDCDC"/>
                </a:solidFill>
                <a:latin typeface="Courier New"/>
                <a:ea typeface="Courier New"/>
                <a:cs typeface="Courier New"/>
                <a:sym typeface="Courier New"/>
              </a:rPr>
              <a:t> </a:t>
            </a:r>
            <a:r>
              <a:rPr lang="en" sz="1200">
                <a:solidFill>
                  <a:srgbClr val="188038"/>
                </a:solidFill>
                <a:latin typeface="Roboto Mono"/>
                <a:ea typeface="Roboto Mono"/>
                <a:cs typeface="Roboto Mono"/>
                <a:sym typeface="Roboto Mono"/>
              </a:rPr>
              <a:t>mtldCalc(text):</a:t>
            </a:r>
            <a:endParaRPr sz="120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00">
                <a:solidFill>
                  <a:srgbClr val="DCDCDC"/>
                </a:solidFill>
                <a:latin typeface="Courier New"/>
                <a:ea typeface="Courier New"/>
                <a:cs typeface="Courier New"/>
                <a:sym typeface="Courier New"/>
              </a:rPr>
              <a:t> </a:t>
            </a:r>
            <a:r>
              <a:rPr lang="en" sz="1200">
                <a:solidFill>
                  <a:srgbClr val="188038"/>
                </a:solidFill>
                <a:latin typeface="Roboto Mono"/>
                <a:ea typeface="Roboto Mono"/>
                <a:cs typeface="Roboto Mono"/>
                <a:sym typeface="Roboto Mono"/>
              </a:rPr>
              <a:t>'''</a:t>
            </a:r>
            <a:endParaRPr sz="120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00">
                <a:solidFill>
                  <a:srgbClr val="DCDCDC"/>
                </a:solidFill>
                <a:latin typeface="Courier New"/>
                <a:ea typeface="Courier New"/>
                <a:cs typeface="Courier New"/>
                <a:sym typeface="Courier New"/>
              </a:rPr>
              <a:t> </a:t>
            </a:r>
            <a:r>
              <a:rPr lang="en" sz="1200">
                <a:solidFill>
                  <a:srgbClr val="188038"/>
                </a:solidFill>
                <a:latin typeface="Roboto Mono"/>
                <a:ea typeface="Roboto Mono"/>
                <a:cs typeface="Roboto Mono"/>
                <a:sym typeface="Roboto Mono"/>
              </a:rPr>
              <a:t>Uses</a:t>
            </a:r>
            <a:r>
              <a:rPr lang="en" sz="1200">
                <a:solidFill>
                  <a:srgbClr val="DCDCDC"/>
                </a:solidFill>
                <a:latin typeface="Courier New"/>
                <a:ea typeface="Courier New"/>
                <a:cs typeface="Courier New"/>
                <a:sym typeface="Courier New"/>
              </a:rPr>
              <a:t> </a:t>
            </a:r>
            <a:r>
              <a:rPr lang="en" sz="1200">
                <a:solidFill>
                  <a:srgbClr val="188038"/>
                </a:solidFill>
                <a:latin typeface="Roboto Mono"/>
                <a:ea typeface="Roboto Mono"/>
                <a:cs typeface="Roboto Mono"/>
                <a:sym typeface="Roboto Mono"/>
              </a:rPr>
              <a:t>lexicalrichness</a:t>
            </a:r>
            <a:r>
              <a:rPr lang="en" sz="1200">
                <a:solidFill>
                  <a:srgbClr val="DCDCDC"/>
                </a:solidFill>
                <a:latin typeface="Courier New"/>
                <a:ea typeface="Courier New"/>
                <a:cs typeface="Courier New"/>
                <a:sym typeface="Courier New"/>
              </a:rPr>
              <a:t> </a:t>
            </a:r>
            <a:r>
              <a:rPr lang="en" sz="1200">
                <a:solidFill>
                  <a:srgbClr val="188038"/>
                </a:solidFill>
                <a:latin typeface="Roboto Mono"/>
                <a:ea typeface="Roboto Mono"/>
                <a:cs typeface="Roboto Mono"/>
                <a:sym typeface="Roboto Mono"/>
              </a:rPr>
              <a:t>package</a:t>
            </a:r>
            <a:r>
              <a:rPr lang="en" sz="1200">
                <a:solidFill>
                  <a:srgbClr val="DCDCDC"/>
                </a:solidFill>
                <a:latin typeface="Courier New"/>
                <a:ea typeface="Courier New"/>
                <a:cs typeface="Courier New"/>
                <a:sym typeface="Courier New"/>
              </a:rPr>
              <a:t> </a:t>
            </a:r>
            <a:r>
              <a:rPr lang="en" sz="1200">
                <a:solidFill>
                  <a:srgbClr val="188038"/>
                </a:solidFill>
                <a:latin typeface="Roboto Mono"/>
                <a:ea typeface="Roboto Mono"/>
                <a:cs typeface="Roboto Mono"/>
                <a:sym typeface="Roboto Mono"/>
              </a:rPr>
              <a:t>to</a:t>
            </a:r>
            <a:r>
              <a:rPr lang="en" sz="1200">
                <a:solidFill>
                  <a:srgbClr val="DCDCDC"/>
                </a:solidFill>
                <a:latin typeface="Courier New"/>
                <a:ea typeface="Courier New"/>
                <a:cs typeface="Courier New"/>
                <a:sym typeface="Courier New"/>
              </a:rPr>
              <a:t> </a:t>
            </a:r>
            <a:r>
              <a:rPr lang="en" sz="1200">
                <a:solidFill>
                  <a:srgbClr val="188038"/>
                </a:solidFill>
                <a:latin typeface="Roboto Mono"/>
                <a:ea typeface="Roboto Mono"/>
                <a:cs typeface="Roboto Mono"/>
                <a:sym typeface="Roboto Mono"/>
              </a:rPr>
              <a:t>calculate</a:t>
            </a:r>
            <a:r>
              <a:rPr lang="en" sz="1200">
                <a:solidFill>
                  <a:srgbClr val="DCDCDC"/>
                </a:solidFill>
                <a:latin typeface="Courier New"/>
                <a:ea typeface="Courier New"/>
                <a:cs typeface="Courier New"/>
                <a:sym typeface="Courier New"/>
              </a:rPr>
              <a:t> </a:t>
            </a:r>
            <a:r>
              <a:rPr lang="en" sz="1200">
                <a:solidFill>
                  <a:srgbClr val="188038"/>
                </a:solidFill>
                <a:latin typeface="Roboto Mono"/>
                <a:ea typeface="Roboto Mono"/>
                <a:cs typeface="Roboto Mono"/>
                <a:sym typeface="Roboto Mono"/>
              </a:rPr>
              <a:t>the</a:t>
            </a:r>
            <a:r>
              <a:rPr lang="en" sz="1200">
                <a:solidFill>
                  <a:srgbClr val="DCDCDC"/>
                </a:solidFill>
                <a:latin typeface="Courier New"/>
                <a:ea typeface="Courier New"/>
                <a:cs typeface="Courier New"/>
                <a:sym typeface="Courier New"/>
              </a:rPr>
              <a:t> </a:t>
            </a:r>
            <a:r>
              <a:rPr lang="en" sz="1200">
                <a:solidFill>
                  <a:srgbClr val="188038"/>
                </a:solidFill>
                <a:latin typeface="Roboto Mono"/>
                <a:ea typeface="Roboto Mono"/>
                <a:cs typeface="Roboto Mono"/>
                <a:sym typeface="Roboto Mono"/>
              </a:rPr>
              <a:t>Measure</a:t>
            </a:r>
            <a:r>
              <a:rPr lang="en" sz="1200">
                <a:solidFill>
                  <a:srgbClr val="DCDCDC"/>
                </a:solidFill>
                <a:latin typeface="Courier New"/>
                <a:ea typeface="Courier New"/>
                <a:cs typeface="Courier New"/>
                <a:sym typeface="Courier New"/>
              </a:rPr>
              <a:t> </a:t>
            </a:r>
            <a:r>
              <a:rPr lang="en" sz="1200">
                <a:solidFill>
                  <a:srgbClr val="188038"/>
                </a:solidFill>
                <a:latin typeface="Roboto Mono"/>
                <a:ea typeface="Roboto Mono"/>
                <a:cs typeface="Roboto Mono"/>
                <a:sym typeface="Roboto Mono"/>
              </a:rPr>
              <a:t>of</a:t>
            </a:r>
            <a:r>
              <a:rPr lang="en" sz="1200">
                <a:solidFill>
                  <a:srgbClr val="DCDCDC"/>
                </a:solidFill>
                <a:latin typeface="Courier New"/>
                <a:ea typeface="Courier New"/>
                <a:cs typeface="Courier New"/>
                <a:sym typeface="Courier New"/>
              </a:rPr>
              <a:t> </a:t>
            </a:r>
            <a:r>
              <a:rPr lang="en" sz="1200">
                <a:solidFill>
                  <a:srgbClr val="188038"/>
                </a:solidFill>
                <a:latin typeface="Roboto Mono"/>
                <a:ea typeface="Roboto Mono"/>
                <a:cs typeface="Roboto Mono"/>
                <a:sym typeface="Roboto Mono"/>
              </a:rPr>
              <a:t>Textual</a:t>
            </a:r>
            <a:r>
              <a:rPr lang="en" sz="1200">
                <a:solidFill>
                  <a:srgbClr val="DCDCDC"/>
                </a:solidFill>
                <a:latin typeface="Courier New"/>
                <a:ea typeface="Courier New"/>
                <a:cs typeface="Courier New"/>
                <a:sym typeface="Courier New"/>
              </a:rPr>
              <a:t> </a:t>
            </a:r>
            <a:r>
              <a:rPr lang="en" sz="1200">
                <a:solidFill>
                  <a:srgbClr val="188038"/>
                </a:solidFill>
                <a:latin typeface="Roboto Mono"/>
                <a:ea typeface="Roboto Mono"/>
                <a:cs typeface="Roboto Mono"/>
                <a:sym typeface="Roboto Mono"/>
              </a:rPr>
              <a:t>Lexical</a:t>
            </a:r>
            <a:r>
              <a:rPr lang="en" sz="1200">
                <a:solidFill>
                  <a:srgbClr val="DCDCDC"/>
                </a:solidFill>
                <a:latin typeface="Courier New"/>
                <a:ea typeface="Courier New"/>
                <a:cs typeface="Courier New"/>
                <a:sym typeface="Courier New"/>
              </a:rPr>
              <a:t> </a:t>
            </a:r>
            <a:r>
              <a:rPr lang="en" sz="1200">
                <a:solidFill>
                  <a:srgbClr val="188038"/>
                </a:solidFill>
                <a:latin typeface="Roboto Mono"/>
                <a:ea typeface="Roboto Mono"/>
                <a:cs typeface="Roboto Mono"/>
                <a:sym typeface="Roboto Mono"/>
              </a:rPr>
              <a:t>Diversity.</a:t>
            </a:r>
            <a:endParaRPr sz="120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00">
                <a:solidFill>
                  <a:srgbClr val="DCDCDC"/>
                </a:solidFill>
                <a:latin typeface="Courier New"/>
                <a:ea typeface="Courier New"/>
                <a:cs typeface="Courier New"/>
                <a:sym typeface="Courier New"/>
              </a:rPr>
              <a:t> </a:t>
            </a:r>
            <a:r>
              <a:rPr lang="en" sz="1200">
                <a:solidFill>
                  <a:srgbClr val="188038"/>
                </a:solidFill>
                <a:latin typeface="Roboto Mono"/>
                <a:ea typeface="Roboto Mono"/>
                <a:cs typeface="Roboto Mono"/>
                <a:sym typeface="Roboto Mono"/>
              </a:rPr>
              <a:t>Returns</a:t>
            </a:r>
            <a:r>
              <a:rPr lang="en" sz="1200">
                <a:solidFill>
                  <a:srgbClr val="DCDCDC"/>
                </a:solidFill>
                <a:latin typeface="Courier New"/>
                <a:ea typeface="Courier New"/>
                <a:cs typeface="Courier New"/>
                <a:sym typeface="Courier New"/>
              </a:rPr>
              <a:t> </a:t>
            </a:r>
            <a:r>
              <a:rPr lang="en" sz="1200">
                <a:solidFill>
                  <a:srgbClr val="188038"/>
                </a:solidFill>
                <a:latin typeface="Roboto Mono"/>
                <a:ea typeface="Roboto Mono"/>
                <a:cs typeface="Roboto Mono"/>
                <a:sym typeface="Roboto Mono"/>
              </a:rPr>
              <a:t>the</a:t>
            </a:r>
            <a:r>
              <a:rPr lang="en" sz="1200">
                <a:solidFill>
                  <a:srgbClr val="DCDCDC"/>
                </a:solidFill>
                <a:latin typeface="Courier New"/>
                <a:ea typeface="Courier New"/>
                <a:cs typeface="Courier New"/>
                <a:sym typeface="Courier New"/>
              </a:rPr>
              <a:t> </a:t>
            </a:r>
            <a:r>
              <a:rPr lang="en" sz="1200">
                <a:solidFill>
                  <a:srgbClr val="188038"/>
                </a:solidFill>
                <a:latin typeface="Roboto Mono"/>
                <a:ea typeface="Roboto Mono"/>
                <a:cs typeface="Roboto Mono"/>
                <a:sym typeface="Roboto Mono"/>
              </a:rPr>
              <a:t>MTLD</a:t>
            </a:r>
            <a:r>
              <a:rPr lang="en" sz="1200">
                <a:solidFill>
                  <a:srgbClr val="DCDCDC"/>
                </a:solidFill>
                <a:latin typeface="Courier New"/>
                <a:ea typeface="Courier New"/>
                <a:cs typeface="Courier New"/>
                <a:sym typeface="Courier New"/>
              </a:rPr>
              <a:t> </a:t>
            </a:r>
            <a:r>
              <a:rPr lang="en" sz="1200">
                <a:solidFill>
                  <a:srgbClr val="188038"/>
                </a:solidFill>
                <a:latin typeface="Roboto Mono"/>
                <a:ea typeface="Roboto Mono"/>
                <a:cs typeface="Roboto Mono"/>
                <a:sym typeface="Roboto Mono"/>
              </a:rPr>
              <a:t>value.</a:t>
            </a:r>
            <a:endParaRPr sz="120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00">
                <a:solidFill>
                  <a:srgbClr val="DCDCDC"/>
                </a:solidFill>
                <a:latin typeface="Courier New"/>
                <a:ea typeface="Courier New"/>
                <a:cs typeface="Courier New"/>
                <a:sym typeface="Courier New"/>
              </a:rPr>
              <a:t> </a:t>
            </a:r>
            <a:r>
              <a:rPr lang="en" sz="1200">
                <a:solidFill>
                  <a:srgbClr val="188038"/>
                </a:solidFill>
                <a:latin typeface="Roboto Mono"/>
                <a:ea typeface="Roboto Mono"/>
                <a:cs typeface="Roboto Mono"/>
                <a:sym typeface="Roboto Mono"/>
              </a:rPr>
              <a:t>'''</a:t>
            </a:r>
            <a:endParaRPr sz="120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00">
                <a:solidFill>
                  <a:srgbClr val="DCDCDC"/>
                </a:solidFill>
                <a:latin typeface="Courier New"/>
                <a:ea typeface="Courier New"/>
                <a:cs typeface="Courier New"/>
                <a:sym typeface="Courier New"/>
              </a:rPr>
              <a:t> </a:t>
            </a:r>
            <a:r>
              <a:rPr lang="en" sz="1200">
                <a:solidFill>
                  <a:srgbClr val="188038"/>
                </a:solidFill>
                <a:latin typeface="Roboto Mono"/>
                <a:ea typeface="Roboto Mono"/>
                <a:cs typeface="Roboto Mono"/>
                <a:sym typeface="Roboto Mono"/>
              </a:rPr>
              <a:t>#</a:t>
            </a:r>
            <a:r>
              <a:rPr lang="en" sz="1200">
                <a:solidFill>
                  <a:srgbClr val="DCDCDC"/>
                </a:solidFill>
                <a:latin typeface="Courier New"/>
                <a:ea typeface="Courier New"/>
                <a:cs typeface="Courier New"/>
                <a:sym typeface="Courier New"/>
              </a:rPr>
              <a:t> </a:t>
            </a:r>
            <a:r>
              <a:rPr lang="en" sz="1200">
                <a:solidFill>
                  <a:srgbClr val="188038"/>
                </a:solidFill>
                <a:latin typeface="Roboto Mono"/>
                <a:ea typeface="Roboto Mono"/>
                <a:cs typeface="Roboto Mono"/>
                <a:sym typeface="Roboto Mono"/>
              </a:rPr>
              <a:t>New</a:t>
            </a:r>
            <a:r>
              <a:rPr lang="en" sz="1200">
                <a:solidFill>
                  <a:srgbClr val="DCDCDC"/>
                </a:solidFill>
                <a:latin typeface="Courier New"/>
                <a:ea typeface="Courier New"/>
                <a:cs typeface="Courier New"/>
                <a:sym typeface="Courier New"/>
              </a:rPr>
              <a:t> </a:t>
            </a:r>
            <a:r>
              <a:rPr lang="en" sz="1200">
                <a:solidFill>
                  <a:srgbClr val="188038"/>
                </a:solidFill>
                <a:latin typeface="Roboto Mono"/>
                <a:ea typeface="Roboto Mono"/>
                <a:cs typeface="Roboto Mono"/>
                <a:sym typeface="Roboto Mono"/>
              </a:rPr>
              <a:t>text</a:t>
            </a:r>
            <a:r>
              <a:rPr lang="en" sz="1200">
                <a:solidFill>
                  <a:srgbClr val="DCDCDC"/>
                </a:solidFill>
                <a:latin typeface="Courier New"/>
                <a:ea typeface="Courier New"/>
                <a:cs typeface="Courier New"/>
                <a:sym typeface="Courier New"/>
              </a:rPr>
              <a:t> </a:t>
            </a:r>
            <a:r>
              <a:rPr lang="en" sz="1200">
                <a:solidFill>
                  <a:srgbClr val="188038"/>
                </a:solidFill>
                <a:latin typeface="Roboto Mono"/>
                <a:ea typeface="Roboto Mono"/>
                <a:cs typeface="Roboto Mono"/>
                <a:sym typeface="Roboto Mono"/>
              </a:rPr>
              <a:t>object</a:t>
            </a:r>
            <a:endParaRPr sz="120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00">
                <a:solidFill>
                  <a:srgbClr val="DCDCDC"/>
                </a:solidFill>
                <a:latin typeface="Courier New"/>
                <a:ea typeface="Courier New"/>
                <a:cs typeface="Courier New"/>
                <a:sym typeface="Courier New"/>
              </a:rPr>
              <a:t> </a:t>
            </a:r>
            <a:r>
              <a:rPr lang="en" sz="1200">
                <a:solidFill>
                  <a:srgbClr val="188038"/>
                </a:solidFill>
                <a:latin typeface="Roboto Mono"/>
                <a:ea typeface="Roboto Mono"/>
                <a:cs typeface="Roboto Mono"/>
                <a:sym typeface="Roboto Mono"/>
              </a:rPr>
              <a:t>lex</a:t>
            </a:r>
            <a:r>
              <a:rPr lang="en" sz="1200">
                <a:solidFill>
                  <a:srgbClr val="DCDCDC"/>
                </a:solidFill>
                <a:latin typeface="Courier New"/>
                <a:ea typeface="Courier New"/>
                <a:cs typeface="Courier New"/>
                <a:sym typeface="Courier New"/>
              </a:rPr>
              <a:t> </a:t>
            </a:r>
            <a:r>
              <a:rPr lang="en" sz="1200">
                <a:solidFill>
                  <a:srgbClr val="188038"/>
                </a:solidFill>
                <a:latin typeface="Roboto Mono"/>
                <a:ea typeface="Roboto Mono"/>
                <a:cs typeface="Roboto Mono"/>
                <a:sym typeface="Roboto Mono"/>
              </a:rPr>
              <a:t>=</a:t>
            </a:r>
            <a:r>
              <a:rPr lang="en" sz="1200">
                <a:solidFill>
                  <a:srgbClr val="DCDCDC"/>
                </a:solidFill>
                <a:latin typeface="Courier New"/>
                <a:ea typeface="Courier New"/>
                <a:cs typeface="Courier New"/>
                <a:sym typeface="Courier New"/>
              </a:rPr>
              <a:t> </a:t>
            </a:r>
            <a:r>
              <a:rPr lang="en" sz="1200">
                <a:solidFill>
                  <a:srgbClr val="188038"/>
                </a:solidFill>
                <a:latin typeface="Roboto Mono"/>
                <a:ea typeface="Roboto Mono"/>
                <a:cs typeface="Roboto Mono"/>
                <a:sym typeface="Roboto Mono"/>
              </a:rPr>
              <a:t>LexicalRichness(text)</a:t>
            </a:r>
            <a:endParaRPr sz="120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00">
                <a:solidFill>
                  <a:srgbClr val="DCDCDC"/>
                </a:solidFill>
                <a:latin typeface="Courier New"/>
                <a:ea typeface="Courier New"/>
                <a:cs typeface="Courier New"/>
                <a:sym typeface="Courier New"/>
              </a:rPr>
              <a:t> </a:t>
            </a:r>
            <a:r>
              <a:rPr lang="en" sz="1200">
                <a:solidFill>
                  <a:srgbClr val="188038"/>
                </a:solidFill>
                <a:latin typeface="Roboto Mono"/>
                <a:ea typeface="Roboto Mono"/>
                <a:cs typeface="Roboto Mono"/>
                <a:sym typeface="Roboto Mono"/>
              </a:rPr>
              <a:t>#</a:t>
            </a:r>
            <a:r>
              <a:rPr lang="en" sz="1200">
                <a:solidFill>
                  <a:srgbClr val="DCDCDC"/>
                </a:solidFill>
                <a:latin typeface="Courier New"/>
                <a:ea typeface="Courier New"/>
                <a:cs typeface="Courier New"/>
                <a:sym typeface="Courier New"/>
              </a:rPr>
              <a:t> </a:t>
            </a:r>
            <a:r>
              <a:rPr lang="en" sz="1200">
                <a:solidFill>
                  <a:srgbClr val="188038"/>
                </a:solidFill>
                <a:latin typeface="Roboto Mono"/>
                <a:ea typeface="Roboto Mono"/>
                <a:cs typeface="Roboto Mono"/>
                <a:sym typeface="Roboto Mono"/>
              </a:rPr>
              <a:t>Return</a:t>
            </a:r>
            <a:r>
              <a:rPr lang="en" sz="1200">
                <a:solidFill>
                  <a:srgbClr val="DCDCDC"/>
                </a:solidFill>
                <a:latin typeface="Courier New"/>
                <a:ea typeface="Courier New"/>
                <a:cs typeface="Courier New"/>
                <a:sym typeface="Courier New"/>
              </a:rPr>
              <a:t> </a:t>
            </a:r>
            <a:r>
              <a:rPr lang="en" sz="1200">
                <a:solidFill>
                  <a:srgbClr val="188038"/>
                </a:solidFill>
                <a:latin typeface="Roboto Mono"/>
                <a:ea typeface="Roboto Mono"/>
                <a:cs typeface="Roboto Mono"/>
                <a:sym typeface="Roboto Mono"/>
              </a:rPr>
              <a:t>MTLD</a:t>
            </a:r>
            <a:endParaRPr sz="120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00">
                <a:solidFill>
                  <a:srgbClr val="DCDCDC"/>
                </a:solidFill>
                <a:latin typeface="Courier New"/>
                <a:ea typeface="Courier New"/>
                <a:cs typeface="Courier New"/>
                <a:sym typeface="Courier New"/>
              </a:rPr>
              <a:t> </a:t>
            </a:r>
            <a:r>
              <a:rPr lang="en" sz="1200">
                <a:solidFill>
                  <a:srgbClr val="188038"/>
                </a:solidFill>
                <a:latin typeface="Roboto Mono"/>
                <a:ea typeface="Roboto Mono"/>
                <a:cs typeface="Roboto Mono"/>
                <a:sym typeface="Roboto Mono"/>
              </a:rPr>
              <a:t>return</a:t>
            </a:r>
            <a:r>
              <a:rPr lang="en" sz="1200">
                <a:solidFill>
                  <a:srgbClr val="DCDCDC"/>
                </a:solidFill>
                <a:latin typeface="Courier New"/>
                <a:ea typeface="Courier New"/>
                <a:cs typeface="Courier New"/>
                <a:sym typeface="Courier New"/>
              </a:rPr>
              <a:t> </a:t>
            </a:r>
            <a:r>
              <a:rPr lang="en" sz="1200">
                <a:solidFill>
                  <a:srgbClr val="188038"/>
                </a:solidFill>
                <a:latin typeface="Roboto Mono"/>
                <a:ea typeface="Roboto Mono"/>
                <a:cs typeface="Roboto Mono"/>
                <a:sym typeface="Roboto Mono"/>
              </a:rPr>
              <a:t>lex.mtld(0.72)</a:t>
            </a:r>
            <a:endParaRPr sz="120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00">
                <a:solidFill>
                  <a:srgbClr val="188038"/>
                </a:solidFill>
                <a:latin typeface="Roboto Mono"/>
                <a:ea typeface="Roboto Mono"/>
                <a:cs typeface="Roboto Mono"/>
                <a:sym typeface="Roboto Mono"/>
              </a:rPr>
              <a:t>#</a:t>
            </a:r>
            <a:r>
              <a:rPr lang="en" sz="1200">
                <a:solidFill>
                  <a:srgbClr val="DCDCDC"/>
                </a:solidFill>
                <a:latin typeface="Courier New"/>
                <a:ea typeface="Courier New"/>
                <a:cs typeface="Courier New"/>
                <a:sym typeface="Courier New"/>
              </a:rPr>
              <a:t> </a:t>
            </a:r>
            <a:r>
              <a:rPr lang="en" sz="1200">
                <a:solidFill>
                  <a:srgbClr val="188038"/>
                </a:solidFill>
                <a:latin typeface="Roboto Mono"/>
                <a:ea typeface="Roboto Mono"/>
                <a:cs typeface="Roboto Mono"/>
                <a:sym typeface="Roboto Mono"/>
              </a:rPr>
              <a:t>Calculate</a:t>
            </a:r>
            <a:r>
              <a:rPr lang="en" sz="1200">
                <a:solidFill>
                  <a:srgbClr val="DCDCDC"/>
                </a:solidFill>
                <a:latin typeface="Courier New"/>
                <a:ea typeface="Courier New"/>
                <a:cs typeface="Courier New"/>
                <a:sym typeface="Courier New"/>
              </a:rPr>
              <a:t> </a:t>
            </a:r>
            <a:r>
              <a:rPr lang="en" sz="1200">
                <a:solidFill>
                  <a:srgbClr val="188038"/>
                </a:solidFill>
                <a:latin typeface="Roboto Mono"/>
                <a:ea typeface="Roboto Mono"/>
                <a:cs typeface="Roboto Mono"/>
                <a:sym typeface="Roboto Mono"/>
              </a:rPr>
              <a:t>MTLD</a:t>
            </a:r>
            <a:endParaRPr sz="120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00">
                <a:solidFill>
                  <a:srgbClr val="188038"/>
                </a:solidFill>
                <a:latin typeface="Roboto Mono"/>
                <a:ea typeface="Roboto Mono"/>
                <a:cs typeface="Roboto Mono"/>
                <a:sym typeface="Roboto Mono"/>
              </a:rPr>
              <a:t>data['MTLD']</a:t>
            </a:r>
            <a:r>
              <a:rPr lang="en" sz="1200">
                <a:solidFill>
                  <a:srgbClr val="DCDCDC"/>
                </a:solidFill>
                <a:latin typeface="Courier New"/>
                <a:ea typeface="Courier New"/>
                <a:cs typeface="Courier New"/>
                <a:sym typeface="Courier New"/>
              </a:rPr>
              <a:t> </a:t>
            </a:r>
            <a:r>
              <a:rPr lang="en" sz="1200">
                <a:solidFill>
                  <a:srgbClr val="188038"/>
                </a:solidFill>
                <a:latin typeface="Roboto Mono"/>
                <a:ea typeface="Roboto Mono"/>
                <a:cs typeface="Roboto Mono"/>
                <a:sym typeface="Roboto Mono"/>
              </a:rPr>
              <a:t>=</a:t>
            </a:r>
            <a:r>
              <a:rPr lang="en" sz="1200">
                <a:solidFill>
                  <a:srgbClr val="DCDCDC"/>
                </a:solidFill>
                <a:latin typeface="Courier New"/>
                <a:ea typeface="Courier New"/>
                <a:cs typeface="Courier New"/>
                <a:sym typeface="Courier New"/>
              </a:rPr>
              <a:t> </a:t>
            </a:r>
            <a:r>
              <a:rPr lang="en" sz="1200">
                <a:solidFill>
                  <a:srgbClr val="188038"/>
                </a:solidFill>
                <a:latin typeface="Roboto Mono"/>
                <a:ea typeface="Roboto Mono"/>
                <a:cs typeface="Roboto Mono"/>
                <a:sym typeface="Roboto Mono"/>
              </a:rPr>
              <a:t>data['original_text'].apply(lambda</a:t>
            </a:r>
            <a:r>
              <a:rPr lang="en" sz="1200">
                <a:solidFill>
                  <a:srgbClr val="DCDCDC"/>
                </a:solidFill>
                <a:latin typeface="Courier New"/>
                <a:ea typeface="Courier New"/>
                <a:cs typeface="Courier New"/>
                <a:sym typeface="Courier New"/>
              </a:rPr>
              <a:t> </a:t>
            </a:r>
            <a:r>
              <a:rPr lang="en" sz="1200">
                <a:solidFill>
                  <a:srgbClr val="188038"/>
                </a:solidFill>
                <a:latin typeface="Roboto Mono"/>
                <a:ea typeface="Roboto Mono"/>
                <a:cs typeface="Roboto Mono"/>
                <a:sym typeface="Roboto Mono"/>
              </a:rPr>
              <a:t>x:</a:t>
            </a:r>
            <a:r>
              <a:rPr lang="en" sz="1200">
                <a:solidFill>
                  <a:srgbClr val="DCDCDC"/>
                </a:solidFill>
                <a:latin typeface="Courier New"/>
                <a:ea typeface="Courier New"/>
                <a:cs typeface="Courier New"/>
                <a:sym typeface="Courier New"/>
              </a:rPr>
              <a:t> </a:t>
            </a:r>
            <a:r>
              <a:rPr lang="en" sz="1200">
                <a:solidFill>
                  <a:srgbClr val="188038"/>
                </a:solidFill>
                <a:latin typeface="Roboto Mono"/>
                <a:ea typeface="Roboto Mono"/>
                <a:cs typeface="Roboto Mono"/>
                <a:sym typeface="Roboto Mono"/>
              </a:rPr>
              <a:t>mtldCalc(x))</a:t>
            </a:r>
            <a:endParaRPr sz="2100"/>
          </a:p>
        </p:txBody>
      </p:sp>
      <p:sp>
        <p:nvSpPr>
          <p:cNvPr id="313" name="Google Shape;313;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17" name="Shape 317"/>
        <p:cNvGrpSpPr/>
        <p:nvPr/>
      </p:nvGrpSpPr>
      <p:grpSpPr>
        <a:xfrm>
          <a:off x="0" y="0"/>
          <a:ext cx="0" cy="0"/>
          <a:chOff x="0" y="0"/>
          <a:chExt cx="0" cy="0"/>
        </a:xfrm>
      </p:grpSpPr>
      <p:sp>
        <p:nvSpPr>
          <p:cNvPr id="318" name="Google Shape;318;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Tip: </a:t>
            </a:r>
            <a:r>
              <a:rPr lang="en"/>
              <a:t>Be Aware of Metric Limitations</a:t>
            </a:r>
            <a:endParaRPr/>
          </a:p>
        </p:txBody>
      </p:sp>
      <p:sp>
        <p:nvSpPr>
          <p:cNvPr id="319" name="Google Shape;319;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Some metrics are better suited to for analyses when texts are similar on certain features. Example: text length.</a:t>
            </a:r>
            <a:endParaRPr/>
          </a:p>
          <a:p>
            <a:pPr indent="-342900" lvl="0" marL="457200" rtl="0" algn="l">
              <a:spcBef>
                <a:spcPts val="1200"/>
              </a:spcBef>
              <a:spcAft>
                <a:spcPts val="0"/>
              </a:spcAft>
              <a:buSzPts val="1800"/>
              <a:buChar char="-"/>
            </a:pPr>
            <a:r>
              <a:rPr lang="en"/>
              <a:t>TTR can become </a:t>
            </a:r>
            <a:r>
              <a:rPr lang="en"/>
              <a:t>artificially</a:t>
            </a:r>
            <a:r>
              <a:rPr lang="en"/>
              <a:t> low in longer texts because at some point terms start to be reused.</a:t>
            </a:r>
            <a:endParaRPr/>
          </a:p>
          <a:p>
            <a:pPr indent="0" lvl="0" marL="0" rtl="0" algn="l">
              <a:spcBef>
                <a:spcPts val="1200"/>
              </a:spcBef>
              <a:spcAft>
                <a:spcPts val="0"/>
              </a:spcAft>
              <a:buNone/>
            </a:pPr>
            <a:r>
              <a:rPr lang="en"/>
              <a:t>Either use a different metric that is insensitive to that feature, or include additional measures that look at text aspects such as lexical redundancy.</a:t>
            </a:r>
            <a:endParaRPr/>
          </a:p>
          <a:p>
            <a:pPr indent="-342900" lvl="0" marL="457200" rtl="0" algn="l">
              <a:spcBef>
                <a:spcPts val="1200"/>
              </a:spcBef>
              <a:spcAft>
                <a:spcPts val="0"/>
              </a:spcAft>
              <a:buSzPts val="1800"/>
              <a:buChar char="-"/>
            </a:pPr>
            <a:r>
              <a:rPr lang="en" u="sng">
                <a:solidFill>
                  <a:srgbClr val="6FA8DC"/>
                </a:solidFill>
                <a:hlinkClick r:id="rId3">
                  <a:extLst>
                    <a:ext uri="{A12FA001-AC4F-418D-AE19-62706E023703}">
                      <ahyp:hlinkClr val="tx"/>
                    </a:ext>
                  </a:extLst>
                </a:hlinkClick>
              </a:rPr>
              <a:t>Entropy</a:t>
            </a:r>
            <a:r>
              <a:rPr lang="en"/>
              <a:t> is one way to calculate redundancy in a text.</a:t>
            </a:r>
            <a:endParaRPr/>
          </a:p>
          <a:p>
            <a:pPr indent="0" lvl="0" marL="0" rtl="0" algn="l">
              <a:spcBef>
                <a:spcPts val="1200"/>
              </a:spcBef>
              <a:spcAft>
                <a:spcPts val="1200"/>
              </a:spcAft>
              <a:buNone/>
            </a:pPr>
            <a:r>
              <a:t/>
            </a:r>
            <a:endParaRPr/>
          </a:p>
        </p:txBody>
      </p:sp>
      <p:sp>
        <p:nvSpPr>
          <p:cNvPr id="320" name="Google Shape;320;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24" name="Shape 324"/>
        <p:cNvGrpSpPr/>
        <p:nvPr/>
      </p:nvGrpSpPr>
      <p:grpSpPr>
        <a:xfrm>
          <a:off x="0" y="0"/>
          <a:ext cx="0" cy="0"/>
          <a:chOff x="0" y="0"/>
          <a:chExt cx="0" cy="0"/>
        </a:xfrm>
      </p:grpSpPr>
      <p:sp>
        <p:nvSpPr>
          <p:cNvPr id="325" name="Google Shape;325;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Calculate Text Metrics: Hapax </a:t>
            </a:r>
            <a:endParaRPr/>
          </a:p>
        </p:txBody>
      </p:sp>
      <p:sp>
        <p:nvSpPr>
          <p:cNvPr id="326" name="Google Shape;326;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Hapaxes are words appearing only once within a text or corpus. They are representative of vocabulary richness and lexical diversity.</a:t>
            </a:r>
            <a:endParaRPr/>
          </a:p>
          <a:p>
            <a:pPr indent="-342900" lvl="0" marL="457200" rtl="0" algn="l">
              <a:spcBef>
                <a:spcPts val="1200"/>
              </a:spcBef>
              <a:spcAft>
                <a:spcPts val="0"/>
              </a:spcAft>
              <a:buSzPts val="1800"/>
              <a:buChar char="-"/>
            </a:pPr>
            <a:r>
              <a:rPr lang="en"/>
              <a:t>Start with counts, and then evaluate hapaxes with respect to parts of speech and named entity tags.</a:t>
            </a:r>
            <a:endParaRPr/>
          </a:p>
          <a:p>
            <a:pPr indent="0" lvl="0" marL="0" rtl="0" algn="l">
              <a:spcBef>
                <a:spcPts val="1200"/>
              </a:spcBef>
              <a:spcAft>
                <a:spcPts val="0"/>
              </a:spcAft>
              <a:buNone/>
            </a:pPr>
            <a:r>
              <a:rPr lang="en"/>
              <a:t>A hapax might also hold domain- or context-relevant information (example: technical jargon).</a:t>
            </a:r>
            <a:endParaRPr/>
          </a:p>
          <a:p>
            <a:pPr indent="0" lvl="0" marL="0" rtl="0" algn="l">
              <a:spcBef>
                <a:spcPts val="1200"/>
              </a:spcBef>
              <a:spcAft>
                <a:spcPts val="1200"/>
              </a:spcAft>
              <a:buNone/>
            </a:pPr>
            <a:r>
              <a:rPr b="1" lang="en"/>
              <a:t>Warning: </a:t>
            </a:r>
            <a:r>
              <a:rPr lang="en"/>
              <a:t>Sometimes a hapax can be indicative of typographic errors, so you may need to take additional steps to verify a hapax is a legitimate word.</a:t>
            </a:r>
            <a:endParaRPr/>
          </a:p>
        </p:txBody>
      </p:sp>
      <p:sp>
        <p:nvSpPr>
          <p:cNvPr id="327" name="Google Shape;327;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31" name="Shape 331"/>
        <p:cNvGrpSpPr/>
        <p:nvPr/>
      </p:nvGrpSpPr>
      <p:grpSpPr>
        <a:xfrm>
          <a:off x="0" y="0"/>
          <a:ext cx="0" cy="0"/>
          <a:chOff x="0" y="0"/>
          <a:chExt cx="0" cy="0"/>
        </a:xfrm>
      </p:grpSpPr>
      <p:sp>
        <p:nvSpPr>
          <p:cNvPr id="332" name="Google Shape;332;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Calculate Text Metrics: Hapax and Counts in Code</a:t>
            </a:r>
            <a:endParaRPr/>
          </a:p>
        </p:txBody>
      </p:sp>
      <p:sp>
        <p:nvSpPr>
          <p:cNvPr id="333" name="Google Shape;333;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135714"/>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def</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hapaxCalc(text):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Determine</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hapaxes</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per</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text.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Use</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word</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tokenization</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to</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create</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a</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Counter</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object.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Filter</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counter</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object</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to</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a</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list</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of</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words</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that</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appear</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only</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once.</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Return</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a</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list</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of</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hapaxes.</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Get</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the</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word</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tokens</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counter</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word_token_counter</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Counter([t</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for</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t</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in</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text.split()</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if</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t.isalnum()])</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Filter</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the</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Counter</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to</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values</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of</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only</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1</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hapaxes</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[key</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for</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key,</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value</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in</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word_token_counter.items()</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if</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value</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1]</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Return</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the</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list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return</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hapaxes</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Find</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hapaxes</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data['hapaxes']</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data['original_text'].apply(lambda</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x:</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hapaxCalc(x))</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Get</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the</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count</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of</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hapaxes</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data['hapaxes_count']</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data['hapaxes'].apply(lambda</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x:</a:t>
            </a:r>
            <a:r>
              <a:rPr lang="en" sz="900">
                <a:solidFill>
                  <a:srgbClr val="D4D4D4"/>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len(x))</a:t>
            </a:r>
            <a:endParaRPr/>
          </a:p>
        </p:txBody>
      </p:sp>
      <p:sp>
        <p:nvSpPr>
          <p:cNvPr id="334" name="Google Shape;334;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38" name="Shape 338"/>
        <p:cNvGrpSpPr/>
        <p:nvPr/>
      </p:nvGrpSpPr>
      <p:grpSpPr>
        <a:xfrm>
          <a:off x="0" y="0"/>
          <a:ext cx="0" cy="0"/>
          <a:chOff x="0" y="0"/>
          <a:chExt cx="0" cy="0"/>
        </a:xfrm>
      </p:grpSpPr>
      <p:sp>
        <p:nvSpPr>
          <p:cNvPr id="339" name="Google Shape;339;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Calculate Text Metrics: Part of Speech Tags</a:t>
            </a:r>
            <a:endParaRPr/>
          </a:p>
        </p:txBody>
      </p:sp>
      <p:sp>
        <p:nvSpPr>
          <p:cNvPr id="340" name="Google Shape;340;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of Speech (POS) tags indicate the types of words (noun, adverb, conjunction) appearing in a text.</a:t>
            </a:r>
            <a:endParaRPr/>
          </a:p>
          <a:p>
            <a:pPr indent="-342900" lvl="0" marL="457200" rtl="0" algn="l">
              <a:spcBef>
                <a:spcPts val="1200"/>
              </a:spcBef>
              <a:spcAft>
                <a:spcPts val="0"/>
              </a:spcAft>
              <a:buSzPts val="1800"/>
              <a:buChar char="-"/>
            </a:pPr>
            <a:r>
              <a:rPr lang="en"/>
              <a:t>Important for understanding syntactic structure.</a:t>
            </a:r>
            <a:endParaRPr/>
          </a:p>
          <a:p>
            <a:pPr indent="-342900" lvl="0" marL="457200" rtl="0" algn="l">
              <a:spcBef>
                <a:spcPts val="0"/>
              </a:spcBef>
              <a:spcAft>
                <a:spcPts val="0"/>
              </a:spcAft>
              <a:buSzPts val="1800"/>
              <a:buChar char="-"/>
            </a:pPr>
            <a:r>
              <a:rPr lang="en"/>
              <a:t>Offer insights into distribution of word types in a text.</a:t>
            </a:r>
            <a:endParaRPr/>
          </a:p>
          <a:p>
            <a:pPr indent="-342900" lvl="0" marL="457200" rtl="0" algn="l">
              <a:spcBef>
                <a:spcPts val="0"/>
              </a:spcBef>
              <a:spcAft>
                <a:spcPts val="0"/>
              </a:spcAft>
              <a:buSzPts val="1800"/>
              <a:buChar char="-"/>
            </a:pPr>
            <a:r>
              <a:rPr lang="en"/>
              <a:t>Reduce ambiguity for words with multiple meanings.</a:t>
            </a:r>
            <a:endParaRPr/>
          </a:p>
          <a:p>
            <a:pPr indent="-342900" lvl="0" marL="457200" rtl="0" algn="l">
              <a:spcBef>
                <a:spcPts val="0"/>
              </a:spcBef>
              <a:spcAft>
                <a:spcPts val="0"/>
              </a:spcAft>
              <a:buSzPts val="1800"/>
              <a:buChar char="-"/>
            </a:pPr>
            <a:r>
              <a:rPr lang="en"/>
              <a:t>Enables other activities, such as named entity recognition.</a:t>
            </a:r>
            <a:endParaRPr/>
          </a:p>
          <a:p>
            <a:pPr indent="0" lvl="0" marL="0" rtl="0" algn="l">
              <a:spcBef>
                <a:spcPts val="1200"/>
              </a:spcBef>
              <a:spcAft>
                <a:spcPts val="1200"/>
              </a:spcAft>
              <a:buNone/>
            </a:pPr>
            <a:r>
              <a:rPr lang="en"/>
              <a:t>See the full list of </a:t>
            </a:r>
            <a:r>
              <a:rPr lang="en" u="sng">
                <a:solidFill>
                  <a:srgbClr val="6FA8DC"/>
                </a:solidFill>
                <a:hlinkClick r:id="rId3">
                  <a:extLst>
                    <a:ext uri="{A12FA001-AC4F-418D-AE19-62706E023703}">
                      <ahyp:hlinkClr val="tx"/>
                    </a:ext>
                  </a:extLst>
                </a:hlinkClick>
              </a:rPr>
              <a:t>spaCy POS tags</a:t>
            </a:r>
            <a:r>
              <a:rPr lang="en"/>
              <a:t>.</a:t>
            </a:r>
            <a:endParaRPr/>
          </a:p>
        </p:txBody>
      </p:sp>
      <p:sp>
        <p:nvSpPr>
          <p:cNvPr id="341" name="Google Shape;341;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45" name="Shape 345"/>
        <p:cNvGrpSpPr/>
        <p:nvPr/>
      </p:nvGrpSpPr>
      <p:grpSpPr>
        <a:xfrm>
          <a:off x="0" y="0"/>
          <a:ext cx="0" cy="0"/>
          <a:chOff x="0" y="0"/>
          <a:chExt cx="0" cy="0"/>
        </a:xfrm>
      </p:grpSpPr>
      <p:sp>
        <p:nvSpPr>
          <p:cNvPr id="346" name="Google Shape;346;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Calculate Text Metrics: Functional-Content Word Ratio</a:t>
            </a:r>
            <a:endParaRPr/>
          </a:p>
        </p:txBody>
      </p:sp>
      <p:sp>
        <p:nvSpPr>
          <p:cNvPr id="347" name="Google Shape;347;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Functional-Content Word Ratio (FCR) is the balance of function words to content words within a text. It relies on POS tags.</a:t>
            </a:r>
            <a:endParaRPr/>
          </a:p>
          <a:p>
            <a:pPr indent="-342900" lvl="0" marL="457200" rtl="0" algn="l">
              <a:spcBef>
                <a:spcPts val="1200"/>
              </a:spcBef>
              <a:spcAft>
                <a:spcPts val="0"/>
              </a:spcAft>
              <a:buSzPts val="1800"/>
              <a:buChar char="-"/>
            </a:pPr>
            <a:r>
              <a:rPr lang="en"/>
              <a:t>Function words serve grammatical or structural </a:t>
            </a:r>
            <a:r>
              <a:rPr lang="en"/>
              <a:t>functions within a sentence: Conjunctions, determiners, prepositions, pronouns, auxiliary verbs.</a:t>
            </a:r>
            <a:endParaRPr/>
          </a:p>
          <a:p>
            <a:pPr indent="-342900" lvl="0" marL="457200" rtl="0" algn="l">
              <a:spcBef>
                <a:spcPts val="0"/>
              </a:spcBef>
              <a:spcAft>
                <a:spcPts val="0"/>
              </a:spcAft>
              <a:buSzPts val="1800"/>
              <a:buChar char="-"/>
            </a:pPr>
            <a:r>
              <a:rPr lang="en"/>
              <a:t>Content words carry semantic meaning: Nouns, verbs, adjectives, adverbs, numerals, interjections.</a:t>
            </a:r>
            <a:endParaRPr/>
          </a:p>
        </p:txBody>
      </p:sp>
      <p:sp>
        <p:nvSpPr>
          <p:cNvPr id="348" name="Google Shape;348;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52" name="Shape 352"/>
        <p:cNvGrpSpPr/>
        <p:nvPr/>
      </p:nvGrpSpPr>
      <p:grpSpPr>
        <a:xfrm>
          <a:off x="0" y="0"/>
          <a:ext cx="0" cy="0"/>
          <a:chOff x="0" y="0"/>
          <a:chExt cx="0" cy="0"/>
        </a:xfrm>
      </p:grpSpPr>
      <p:sp>
        <p:nvSpPr>
          <p:cNvPr id="353" name="Google Shape;353;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Calculate Text Metrics: FCR in Code I</a:t>
            </a:r>
            <a:endParaRPr/>
          </a:p>
        </p:txBody>
      </p:sp>
      <p:sp>
        <p:nvSpPr>
          <p:cNvPr id="354" name="Google Shape;354;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400">
                <a:solidFill>
                  <a:srgbClr val="188038"/>
                </a:solidFill>
                <a:latin typeface="Roboto Mono"/>
                <a:ea typeface="Roboto Mono"/>
                <a:cs typeface="Roboto Mono"/>
                <a:sym typeface="Roboto Mono"/>
              </a:rPr>
              <a:t>#</a:t>
            </a:r>
            <a:r>
              <a:rPr lang="en" sz="1400">
                <a:solidFill>
                  <a:schemeClr val="dk1"/>
                </a:solidFill>
              </a:rPr>
              <a:t> </a:t>
            </a:r>
            <a:r>
              <a:rPr lang="en" sz="1400">
                <a:solidFill>
                  <a:srgbClr val="188038"/>
                </a:solidFill>
                <a:latin typeface="Roboto Mono"/>
                <a:ea typeface="Roboto Mono"/>
                <a:cs typeface="Roboto Mono"/>
                <a:sym typeface="Roboto Mono"/>
              </a:rPr>
              <a:t>Make</a:t>
            </a:r>
            <a:r>
              <a:rPr lang="en" sz="1400">
                <a:solidFill>
                  <a:schemeClr val="dk1"/>
                </a:solidFill>
              </a:rPr>
              <a:t> </a:t>
            </a:r>
            <a:r>
              <a:rPr lang="en" sz="1400">
                <a:solidFill>
                  <a:srgbClr val="188038"/>
                </a:solidFill>
                <a:latin typeface="Roboto Mono"/>
                <a:ea typeface="Roboto Mono"/>
                <a:cs typeface="Roboto Mono"/>
                <a:sym typeface="Roboto Mono"/>
              </a:rPr>
              <a:t>a</a:t>
            </a:r>
            <a:r>
              <a:rPr lang="en" sz="1400">
                <a:solidFill>
                  <a:schemeClr val="dk1"/>
                </a:solidFill>
              </a:rPr>
              <a:t> </a:t>
            </a:r>
            <a:r>
              <a:rPr lang="en" sz="1400">
                <a:solidFill>
                  <a:srgbClr val="188038"/>
                </a:solidFill>
                <a:latin typeface="Roboto Mono"/>
                <a:ea typeface="Roboto Mono"/>
                <a:cs typeface="Roboto Mono"/>
                <a:sym typeface="Roboto Mono"/>
              </a:rPr>
              <a:t>list</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rgbClr val="188038"/>
                </a:solidFill>
                <a:latin typeface="Roboto Mono"/>
                <a:ea typeface="Roboto Mono"/>
                <a:cs typeface="Roboto Mono"/>
                <a:sym typeface="Roboto Mono"/>
              </a:rPr>
              <a:t>all_pos_tags</a:t>
            </a:r>
            <a:r>
              <a:rPr lang="en" sz="1400">
                <a:solidFill>
                  <a:schemeClr val="dk1"/>
                </a:solidFill>
              </a:rPr>
              <a:t> </a:t>
            </a:r>
            <a:r>
              <a:rPr lang="en" sz="1400">
                <a:solidFill>
                  <a:srgbClr val="188038"/>
                </a:solidFill>
                <a:latin typeface="Roboto Mono"/>
                <a:ea typeface="Roboto Mono"/>
                <a:cs typeface="Roboto Mono"/>
                <a:sym typeface="Roboto Mono"/>
              </a:rPr>
              <a:t>=</a:t>
            </a:r>
            <a:r>
              <a:rPr lang="en" sz="1400">
                <a:solidFill>
                  <a:schemeClr val="dk1"/>
                </a:solidFill>
              </a:rPr>
              <a:t> </a:t>
            </a:r>
            <a:r>
              <a:rPr lang="en" sz="1400">
                <a:solidFill>
                  <a:srgbClr val="188038"/>
                </a:solidFill>
                <a:latin typeface="Roboto Mono"/>
                <a:ea typeface="Roboto Mono"/>
                <a:cs typeface="Roboto Mono"/>
                <a:sym typeface="Roboto Mono"/>
              </a:rPr>
              <a:t>[]</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rgbClr val="188038"/>
                </a:solidFill>
                <a:latin typeface="Roboto Mono"/>
                <a:ea typeface="Roboto Mono"/>
                <a:cs typeface="Roboto Mono"/>
                <a:sym typeface="Roboto Mono"/>
              </a:rPr>
              <a:t>#</a:t>
            </a:r>
            <a:r>
              <a:rPr lang="en" sz="1400">
                <a:solidFill>
                  <a:schemeClr val="dk1"/>
                </a:solidFill>
              </a:rPr>
              <a:t> </a:t>
            </a:r>
            <a:r>
              <a:rPr lang="en" sz="1400">
                <a:solidFill>
                  <a:srgbClr val="188038"/>
                </a:solidFill>
                <a:latin typeface="Roboto Mono"/>
                <a:ea typeface="Roboto Mono"/>
                <a:cs typeface="Roboto Mono"/>
                <a:sym typeface="Roboto Mono"/>
              </a:rPr>
              <a:t>Iterate</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rgbClr val="188038"/>
                </a:solidFill>
                <a:latin typeface="Roboto Mono"/>
                <a:ea typeface="Roboto Mono"/>
                <a:cs typeface="Roboto Mono"/>
                <a:sym typeface="Roboto Mono"/>
              </a:rPr>
              <a:t>for</a:t>
            </a:r>
            <a:r>
              <a:rPr lang="en" sz="1400">
                <a:solidFill>
                  <a:schemeClr val="dk1"/>
                </a:solidFill>
              </a:rPr>
              <a:t> </a:t>
            </a:r>
            <a:r>
              <a:rPr lang="en" sz="1400">
                <a:solidFill>
                  <a:srgbClr val="188038"/>
                </a:solidFill>
                <a:latin typeface="Roboto Mono"/>
                <a:ea typeface="Roboto Mono"/>
                <a:cs typeface="Roboto Mono"/>
                <a:sym typeface="Roboto Mono"/>
              </a:rPr>
              <a:t>i</a:t>
            </a:r>
            <a:r>
              <a:rPr lang="en" sz="1400">
                <a:solidFill>
                  <a:schemeClr val="dk1"/>
                </a:solidFill>
              </a:rPr>
              <a:t> </a:t>
            </a:r>
            <a:r>
              <a:rPr lang="en" sz="1400">
                <a:solidFill>
                  <a:srgbClr val="188038"/>
                </a:solidFill>
                <a:latin typeface="Roboto Mono"/>
                <a:ea typeface="Roboto Mono"/>
                <a:cs typeface="Roboto Mono"/>
                <a:sym typeface="Roboto Mono"/>
              </a:rPr>
              <a:t>in</a:t>
            </a:r>
            <a:r>
              <a:rPr lang="en" sz="1400">
                <a:solidFill>
                  <a:schemeClr val="dk1"/>
                </a:solidFill>
              </a:rPr>
              <a:t> </a:t>
            </a:r>
            <a:r>
              <a:rPr lang="en" sz="1400">
                <a:solidFill>
                  <a:srgbClr val="188038"/>
                </a:solidFill>
                <a:latin typeface="Roboto Mono"/>
                <a:ea typeface="Roboto Mono"/>
                <a:cs typeface="Roboto Mono"/>
                <a:sym typeface="Roboto Mono"/>
              </a:rPr>
              <a:t>tqdm_notebook(range(data.shape[0])):</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 </a:t>
            </a:r>
            <a:r>
              <a:rPr lang="en" sz="1400">
                <a:solidFill>
                  <a:srgbClr val="188038"/>
                </a:solidFill>
                <a:latin typeface="Roboto Mono"/>
                <a:ea typeface="Roboto Mono"/>
                <a:cs typeface="Roboto Mono"/>
                <a:sym typeface="Roboto Mono"/>
              </a:rPr>
              <a:t>#</a:t>
            </a:r>
            <a:r>
              <a:rPr lang="en" sz="1400">
                <a:solidFill>
                  <a:schemeClr val="dk1"/>
                </a:solidFill>
              </a:rPr>
              <a:t> </a:t>
            </a:r>
            <a:r>
              <a:rPr lang="en" sz="1400">
                <a:solidFill>
                  <a:srgbClr val="188038"/>
                </a:solidFill>
                <a:latin typeface="Roboto Mono"/>
                <a:ea typeface="Roboto Mono"/>
                <a:cs typeface="Roboto Mono"/>
                <a:sym typeface="Roboto Mono"/>
              </a:rPr>
              <a:t>Iterate</a:t>
            </a:r>
            <a:r>
              <a:rPr lang="en" sz="1400">
                <a:solidFill>
                  <a:schemeClr val="dk1"/>
                </a:solidFill>
              </a:rPr>
              <a:t> </a:t>
            </a:r>
            <a:r>
              <a:rPr lang="en" sz="1400">
                <a:solidFill>
                  <a:srgbClr val="188038"/>
                </a:solidFill>
                <a:latin typeface="Roboto Mono"/>
                <a:ea typeface="Roboto Mono"/>
                <a:cs typeface="Roboto Mono"/>
                <a:sym typeface="Roboto Mono"/>
              </a:rPr>
              <a:t>each</a:t>
            </a:r>
            <a:r>
              <a:rPr lang="en" sz="1400">
                <a:solidFill>
                  <a:schemeClr val="dk1"/>
                </a:solidFill>
              </a:rPr>
              <a:t> </a:t>
            </a:r>
            <a:r>
              <a:rPr lang="en" sz="1400">
                <a:solidFill>
                  <a:srgbClr val="188038"/>
                </a:solidFill>
                <a:latin typeface="Roboto Mono"/>
                <a:ea typeface="Roboto Mono"/>
                <a:cs typeface="Roboto Mono"/>
                <a:sym typeface="Roboto Mono"/>
              </a:rPr>
              <a:t>tag</a:t>
            </a:r>
            <a:r>
              <a:rPr lang="en" sz="1400">
                <a:solidFill>
                  <a:schemeClr val="dk1"/>
                </a:solidFill>
              </a:rPr>
              <a:t> </a:t>
            </a:r>
            <a:r>
              <a:rPr lang="en" sz="1400">
                <a:solidFill>
                  <a:srgbClr val="188038"/>
                </a:solidFill>
                <a:latin typeface="Roboto Mono"/>
                <a:ea typeface="Roboto Mono"/>
                <a:cs typeface="Roboto Mono"/>
                <a:sym typeface="Roboto Mono"/>
              </a:rPr>
              <a:t>per</a:t>
            </a:r>
            <a:r>
              <a:rPr lang="en" sz="1400">
                <a:solidFill>
                  <a:schemeClr val="dk1"/>
                </a:solidFill>
              </a:rPr>
              <a:t> </a:t>
            </a:r>
            <a:r>
              <a:rPr lang="en" sz="1400">
                <a:solidFill>
                  <a:srgbClr val="188038"/>
                </a:solidFill>
                <a:latin typeface="Roboto Mono"/>
                <a:ea typeface="Roboto Mono"/>
                <a:cs typeface="Roboto Mono"/>
                <a:sym typeface="Roboto Mono"/>
              </a:rPr>
              <a:t>text</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 </a:t>
            </a:r>
            <a:r>
              <a:rPr lang="en" sz="1400">
                <a:solidFill>
                  <a:srgbClr val="188038"/>
                </a:solidFill>
                <a:latin typeface="Roboto Mono"/>
                <a:ea typeface="Roboto Mono"/>
                <a:cs typeface="Roboto Mono"/>
                <a:sym typeface="Roboto Mono"/>
              </a:rPr>
              <a:t>for</a:t>
            </a:r>
            <a:r>
              <a:rPr lang="en" sz="1400">
                <a:solidFill>
                  <a:schemeClr val="dk1"/>
                </a:solidFill>
              </a:rPr>
              <a:t> </a:t>
            </a:r>
            <a:r>
              <a:rPr lang="en" sz="1400">
                <a:solidFill>
                  <a:srgbClr val="188038"/>
                </a:solidFill>
                <a:latin typeface="Roboto Mono"/>
                <a:ea typeface="Roboto Mono"/>
                <a:cs typeface="Roboto Mono"/>
                <a:sym typeface="Roboto Mono"/>
              </a:rPr>
              <a:t>pos</a:t>
            </a:r>
            <a:r>
              <a:rPr lang="en" sz="1400">
                <a:solidFill>
                  <a:schemeClr val="dk1"/>
                </a:solidFill>
              </a:rPr>
              <a:t> </a:t>
            </a:r>
            <a:r>
              <a:rPr lang="en" sz="1400">
                <a:solidFill>
                  <a:srgbClr val="188038"/>
                </a:solidFill>
                <a:latin typeface="Roboto Mono"/>
                <a:ea typeface="Roboto Mono"/>
                <a:cs typeface="Roboto Mono"/>
                <a:sym typeface="Roboto Mono"/>
              </a:rPr>
              <a:t>in</a:t>
            </a:r>
            <a:r>
              <a:rPr lang="en" sz="1400">
                <a:solidFill>
                  <a:schemeClr val="dk1"/>
                </a:solidFill>
              </a:rPr>
              <a:t> </a:t>
            </a:r>
            <a:r>
              <a:rPr lang="en" sz="1400">
                <a:solidFill>
                  <a:srgbClr val="188038"/>
                </a:solidFill>
                <a:latin typeface="Roboto Mono"/>
                <a:ea typeface="Roboto Mono"/>
                <a:cs typeface="Roboto Mono"/>
                <a:sym typeface="Roboto Mono"/>
              </a:rPr>
              <a:t>data.text_pos_tags[i]:</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   </a:t>
            </a:r>
            <a:r>
              <a:rPr lang="en" sz="1400">
                <a:solidFill>
                  <a:srgbClr val="188038"/>
                </a:solidFill>
                <a:latin typeface="Roboto Mono"/>
                <a:ea typeface="Roboto Mono"/>
                <a:cs typeface="Roboto Mono"/>
                <a:sym typeface="Roboto Mono"/>
              </a:rPr>
              <a:t>#</a:t>
            </a:r>
            <a:r>
              <a:rPr lang="en" sz="1400">
                <a:solidFill>
                  <a:schemeClr val="dk1"/>
                </a:solidFill>
              </a:rPr>
              <a:t> </a:t>
            </a:r>
            <a:r>
              <a:rPr lang="en" sz="1400">
                <a:solidFill>
                  <a:srgbClr val="188038"/>
                </a:solidFill>
                <a:latin typeface="Roboto Mono"/>
                <a:ea typeface="Roboto Mono"/>
                <a:cs typeface="Roboto Mono"/>
                <a:sym typeface="Roboto Mono"/>
              </a:rPr>
              <a:t>Append</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   </a:t>
            </a:r>
            <a:r>
              <a:rPr lang="en" sz="1400">
                <a:solidFill>
                  <a:srgbClr val="188038"/>
                </a:solidFill>
                <a:latin typeface="Roboto Mono"/>
                <a:ea typeface="Roboto Mono"/>
                <a:cs typeface="Roboto Mono"/>
                <a:sym typeface="Roboto Mono"/>
              </a:rPr>
              <a:t>all_pos_tags.append(pos)</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rgbClr val="188038"/>
                </a:solidFill>
                <a:latin typeface="Roboto Mono"/>
                <a:ea typeface="Roboto Mono"/>
                <a:cs typeface="Roboto Mono"/>
                <a:sym typeface="Roboto Mono"/>
              </a:rPr>
              <a:t>#</a:t>
            </a:r>
            <a:r>
              <a:rPr lang="en" sz="1400">
                <a:solidFill>
                  <a:schemeClr val="dk1"/>
                </a:solidFill>
              </a:rPr>
              <a:t> </a:t>
            </a:r>
            <a:r>
              <a:rPr lang="en" sz="1400">
                <a:solidFill>
                  <a:srgbClr val="188038"/>
                </a:solidFill>
                <a:latin typeface="Roboto Mono"/>
                <a:ea typeface="Roboto Mono"/>
                <a:cs typeface="Roboto Mono"/>
                <a:sym typeface="Roboto Mono"/>
              </a:rPr>
              <a:t>Create</a:t>
            </a:r>
            <a:r>
              <a:rPr lang="en" sz="1400">
                <a:solidFill>
                  <a:schemeClr val="dk1"/>
                </a:solidFill>
              </a:rPr>
              <a:t> </a:t>
            </a:r>
            <a:r>
              <a:rPr lang="en" sz="1400">
                <a:solidFill>
                  <a:srgbClr val="188038"/>
                </a:solidFill>
                <a:latin typeface="Roboto Mono"/>
                <a:ea typeface="Roboto Mono"/>
                <a:cs typeface="Roboto Mono"/>
                <a:sym typeface="Roboto Mono"/>
              </a:rPr>
              <a:t>a</a:t>
            </a:r>
            <a:r>
              <a:rPr lang="en" sz="1400">
                <a:solidFill>
                  <a:schemeClr val="dk1"/>
                </a:solidFill>
              </a:rPr>
              <a:t> </a:t>
            </a:r>
            <a:r>
              <a:rPr lang="en" sz="1400">
                <a:solidFill>
                  <a:srgbClr val="188038"/>
                </a:solidFill>
                <a:latin typeface="Roboto Mono"/>
                <a:ea typeface="Roboto Mono"/>
                <a:cs typeface="Roboto Mono"/>
                <a:sym typeface="Roboto Mono"/>
              </a:rPr>
              <a:t>set</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rgbClr val="188038"/>
                </a:solidFill>
                <a:latin typeface="Roboto Mono"/>
                <a:ea typeface="Roboto Mono"/>
                <a:cs typeface="Roboto Mono"/>
                <a:sym typeface="Roboto Mono"/>
              </a:rPr>
              <a:t>all_pos_tags_set</a:t>
            </a:r>
            <a:r>
              <a:rPr lang="en" sz="1400">
                <a:solidFill>
                  <a:schemeClr val="dk1"/>
                </a:solidFill>
              </a:rPr>
              <a:t> </a:t>
            </a:r>
            <a:r>
              <a:rPr lang="en" sz="1400">
                <a:solidFill>
                  <a:srgbClr val="188038"/>
                </a:solidFill>
                <a:latin typeface="Roboto Mono"/>
                <a:ea typeface="Roboto Mono"/>
                <a:cs typeface="Roboto Mono"/>
                <a:sym typeface="Roboto Mono"/>
              </a:rPr>
              <a:t>=</a:t>
            </a:r>
            <a:r>
              <a:rPr lang="en" sz="1400">
                <a:solidFill>
                  <a:schemeClr val="dk1"/>
                </a:solidFill>
              </a:rPr>
              <a:t> </a:t>
            </a:r>
            <a:r>
              <a:rPr lang="en" sz="1400">
                <a:solidFill>
                  <a:srgbClr val="188038"/>
                </a:solidFill>
                <a:latin typeface="Roboto Mono"/>
                <a:ea typeface="Roboto Mono"/>
                <a:cs typeface="Roboto Mono"/>
                <a:sym typeface="Roboto Mono"/>
              </a:rPr>
              <a:t>set(all_pos_tags)</a:t>
            </a:r>
            <a:endParaRPr sz="1400">
              <a:solidFill>
                <a:schemeClr val="dk1"/>
              </a:solidFill>
            </a:endParaRPr>
          </a:p>
          <a:p>
            <a:pPr indent="0" lvl="0" marL="0" rtl="0" algn="l">
              <a:spcBef>
                <a:spcPts val="0"/>
              </a:spcBef>
              <a:spcAft>
                <a:spcPts val="1200"/>
              </a:spcAft>
              <a:buNone/>
            </a:pPr>
            <a:r>
              <a:t/>
            </a:r>
            <a:endParaRPr/>
          </a:p>
        </p:txBody>
      </p:sp>
      <p:sp>
        <p:nvSpPr>
          <p:cNvPr id="355" name="Google Shape;355;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59" name="Shape 359"/>
        <p:cNvGrpSpPr/>
        <p:nvPr/>
      </p:nvGrpSpPr>
      <p:grpSpPr>
        <a:xfrm>
          <a:off x="0" y="0"/>
          <a:ext cx="0" cy="0"/>
          <a:chOff x="0" y="0"/>
          <a:chExt cx="0" cy="0"/>
        </a:xfrm>
      </p:grpSpPr>
      <p:sp>
        <p:nvSpPr>
          <p:cNvPr id="360" name="Google Shape;360;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Calculate Text Metrics: FCR in Code II</a:t>
            </a:r>
            <a:endParaRPr/>
          </a:p>
        </p:txBody>
      </p:sp>
      <p:sp>
        <p:nvSpPr>
          <p:cNvPr id="361" name="Google Shape;361;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en" sz="1100">
                <a:solidFill>
                  <a:srgbClr val="188038"/>
                </a:solidFill>
                <a:latin typeface="Roboto Mono"/>
                <a:ea typeface="Roboto Mono"/>
                <a:cs typeface="Roboto Mono"/>
                <a:sym typeface="Roboto Mono"/>
              </a:rPr>
              <a:t>#</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Create</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new</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columns</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in</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data</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per</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unique</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pos</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tag</a:t>
            </a:r>
            <a:endParaRPr sz="110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00">
                <a:solidFill>
                  <a:srgbClr val="188038"/>
                </a:solidFill>
                <a:latin typeface="Roboto Mono"/>
                <a:ea typeface="Roboto Mono"/>
                <a:cs typeface="Roboto Mono"/>
                <a:sym typeface="Roboto Mono"/>
              </a:rPr>
              <a:t>for</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tag</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in</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all_pos_tags_set:</a:t>
            </a:r>
            <a:endParaRPr sz="110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data[tag]</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0</a:t>
            </a:r>
            <a:endParaRPr sz="110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10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00">
                <a:solidFill>
                  <a:srgbClr val="188038"/>
                </a:solidFill>
                <a:latin typeface="Roboto Mono"/>
                <a:ea typeface="Roboto Mono"/>
                <a:cs typeface="Roboto Mono"/>
                <a:sym typeface="Roboto Mono"/>
              </a:rPr>
              <a:t>#</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Add</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counts</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of</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tags</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per</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text</a:t>
            </a:r>
            <a:endParaRPr sz="110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00">
                <a:solidFill>
                  <a:srgbClr val="188038"/>
                </a:solidFill>
                <a:latin typeface="Roboto Mono"/>
                <a:ea typeface="Roboto Mono"/>
                <a:cs typeface="Roboto Mono"/>
                <a:sym typeface="Roboto Mono"/>
              </a:rPr>
              <a:t>for</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i</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in</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tqdm_notebook(range(data.shape[0])):</a:t>
            </a:r>
            <a:endParaRPr sz="110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Counter</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per</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text</a:t>
            </a:r>
            <a:endParaRPr sz="110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text_pos_counter</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Counter(data.text_pos_tags[i])</a:t>
            </a:r>
            <a:endParaRPr sz="110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Get</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the</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intersection</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in</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all_pos_tags_set</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and</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counter</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keys</a:t>
            </a:r>
            <a:endParaRPr sz="110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intersecting_keys</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all_pos_tags_set.intersection(text_pos_counter.keys())</a:t>
            </a:r>
            <a:endParaRPr sz="110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Iterate</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the</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intersecting</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keys</a:t>
            </a:r>
            <a:endParaRPr sz="110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for</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key</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in</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intersecting_keys:</a:t>
            </a:r>
            <a:endParaRPr sz="110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Add</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the</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count</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to</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the</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corresponding</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column</a:t>
            </a:r>
            <a:endParaRPr sz="110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data.loc[i,</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key]</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a:t>
            </a:r>
            <a:r>
              <a:rPr lang="en" sz="1100">
                <a:solidFill>
                  <a:srgbClr val="B5CEA8"/>
                </a:solidFill>
                <a:latin typeface="Courier New"/>
                <a:ea typeface="Courier New"/>
                <a:cs typeface="Courier New"/>
                <a:sym typeface="Courier New"/>
              </a:rPr>
              <a:t> </a:t>
            </a:r>
            <a:r>
              <a:rPr lang="en" sz="1100">
                <a:solidFill>
                  <a:srgbClr val="188038"/>
                </a:solidFill>
                <a:latin typeface="Roboto Mono"/>
                <a:ea typeface="Roboto Mono"/>
                <a:cs typeface="Roboto Mono"/>
                <a:sym typeface="Roboto Mono"/>
              </a:rPr>
              <a:t>text_pos_counter[key]</a:t>
            </a:r>
            <a:endParaRPr sz="2000"/>
          </a:p>
        </p:txBody>
      </p:sp>
      <p:sp>
        <p:nvSpPr>
          <p:cNvPr id="362" name="Google Shape;362;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66" name="Shape 366"/>
        <p:cNvGrpSpPr/>
        <p:nvPr/>
      </p:nvGrpSpPr>
      <p:grpSpPr>
        <a:xfrm>
          <a:off x="0" y="0"/>
          <a:ext cx="0" cy="0"/>
          <a:chOff x="0" y="0"/>
          <a:chExt cx="0" cy="0"/>
        </a:xfrm>
      </p:grpSpPr>
      <p:sp>
        <p:nvSpPr>
          <p:cNvPr id="367" name="Google Shape;367;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Calculate Text Metrics: FCR in Code III</a:t>
            </a:r>
            <a:endParaRPr/>
          </a:p>
        </p:txBody>
      </p:sp>
      <p:sp>
        <p:nvSpPr>
          <p:cNvPr id="368" name="Google Shape;368;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en" sz="1000">
                <a:solidFill>
                  <a:srgbClr val="188038"/>
                </a:solidFill>
                <a:latin typeface="Roboto Mono"/>
                <a:ea typeface="Roboto Mono"/>
                <a:cs typeface="Roboto Mono"/>
                <a:sym typeface="Roboto Mono"/>
              </a:rPr>
              <a:t>#</a:t>
            </a:r>
            <a:r>
              <a:rPr lang="en" sz="1000">
                <a:solidFill>
                  <a:srgbClr val="DCDCDC"/>
                </a:solidFill>
                <a:latin typeface="Courier New"/>
                <a:ea typeface="Courier New"/>
                <a:cs typeface="Courier New"/>
                <a:sym typeface="Courier New"/>
              </a:rPr>
              <a:t> </a:t>
            </a:r>
            <a:r>
              <a:rPr lang="en" sz="1000">
                <a:solidFill>
                  <a:srgbClr val="188038"/>
                </a:solidFill>
                <a:latin typeface="Roboto Mono"/>
                <a:ea typeface="Roboto Mono"/>
                <a:cs typeface="Roboto Mono"/>
                <a:sym typeface="Roboto Mono"/>
              </a:rPr>
              <a:t>Define</a:t>
            </a:r>
            <a:r>
              <a:rPr lang="en" sz="1000">
                <a:solidFill>
                  <a:srgbClr val="DCDCDC"/>
                </a:solidFill>
                <a:latin typeface="Courier New"/>
                <a:ea typeface="Courier New"/>
                <a:cs typeface="Courier New"/>
                <a:sym typeface="Courier New"/>
              </a:rPr>
              <a:t> </a:t>
            </a:r>
            <a:r>
              <a:rPr lang="en" sz="1000">
                <a:solidFill>
                  <a:srgbClr val="188038"/>
                </a:solidFill>
                <a:latin typeface="Roboto Mono"/>
                <a:ea typeface="Roboto Mono"/>
                <a:cs typeface="Roboto Mono"/>
                <a:sym typeface="Roboto Mono"/>
              </a:rPr>
              <a:t>POS</a:t>
            </a:r>
            <a:r>
              <a:rPr lang="en" sz="1000">
                <a:solidFill>
                  <a:srgbClr val="DCDCDC"/>
                </a:solidFill>
                <a:latin typeface="Courier New"/>
                <a:ea typeface="Courier New"/>
                <a:cs typeface="Courier New"/>
                <a:sym typeface="Courier New"/>
              </a:rPr>
              <a:t> </a:t>
            </a:r>
            <a:r>
              <a:rPr lang="en" sz="1000">
                <a:solidFill>
                  <a:srgbClr val="188038"/>
                </a:solidFill>
                <a:latin typeface="Roboto Mono"/>
                <a:ea typeface="Roboto Mono"/>
                <a:cs typeface="Roboto Mono"/>
                <a:sym typeface="Roboto Mono"/>
              </a:rPr>
              <a:t>tags</a:t>
            </a:r>
            <a:r>
              <a:rPr lang="en" sz="1000">
                <a:solidFill>
                  <a:srgbClr val="DCDCDC"/>
                </a:solidFill>
                <a:latin typeface="Courier New"/>
                <a:ea typeface="Courier New"/>
                <a:cs typeface="Courier New"/>
                <a:sym typeface="Courier New"/>
              </a:rPr>
              <a:t> </a:t>
            </a:r>
            <a:r>
              <a:rPr lang="en" sz="1000">
                <a:solidFill>
                  <a:srgbClr val="188038"/>
                </a:solidFill>
                <a:latin typeface="Roboto Mono"/>
                <a:ea typeface="Roboto Mono"/>
                <a:cs typeface="Roboto Mono"/>
                <a:sym typeface="Roboto Mono"/>
              </a:rPr>
              <a:t>for</a:t>
            </a:r>
            <a:r>
              <a:rPr lang="en" sz="1000">
                <a:solidFill>
                  <a:srgbClr val="DCDCDC"/>
                </a:solidFill>
                <a:latin typeface="Courier New"/>
                <a:ea typeface="Courier New"/>
                <a:cs typeface="Courier New"/>
                <a:sym typeface="Courier New"/>
              </a:rPr>
              <a:t> </a:t>
            </a:r>
            <a:r>
              <a:rPr lang="en" sz="1000">
                <a:solidFill>
                  <a:srgbClr val="188038"/>
                </a:solidFill>
                <a:latin typeface="Roboto Mono"/>
                <a:ea typeface="Roboto Mono"/>
                <a:cs typeface="Roboto Mono"/>
                <a:sym typeface="Roboto Mono"/>
              </a:rPr>
              <a:t>function</a:t>
            </a:r>
            <a:r>
              <a:rPr lang="en" sz="1000">
                <a:solidFill>
                  <a:srgbClr val="DCDCDC"/>
                </a:solidFill>
                <a:latin typeface="Courier New"/>
                <a:ea typeface="Courier New"/>
                <a:cs typeface="Courier New"/>
                <a:sym typeface="Courier New"/>
              </a:rPr>
              <a:t> </a:t>
            </a:r>
            <a:r>
              <a:rPr lang="en" sz="1000">
                <a:solidFill>
                  <a:srgbClr val="188038"/>
                </a:solidFill>
                <a:latin typeface="Roboto Mono"/>
                <a:ea typeface="Roboto Mono"/>
                <a:cs typeface="Roboto Mono"/>
                <a:sym typeface="Roboto Mono"/>
              </a:rPr>
              <a:t>words</a:t>
            </a:r>
            <a:r>
              <a:rPr lang="en" sz="1000">
                <a:solidFill>
                  <a:srgbClr val="DCDCDC"/>
                </a:solidFill>
                <a:latin typeface="Courier New"/>
                <a:ea typeface="Courier New"/>
                <a:cs typeface="Courier New"/>
                <a:sym typeface="Courier New"/>
              </a:rPr>
              <a:t> </a:t>
            </a:r>
            <a:r>
              <a:rPr lang="en" sz="1000">
                <a:solidFill>
                  <a:srgbClr val="188038"/>
                </a:solidFill>
                <a:latin typeface="Roboto Mono"/>
                <a:ea typeface="Roboto Mono"/>
                <a:cs typeface="Roboto Mono"/>
                <a:sym typeface="Roboto Mono"/>
              </a:rPr>
              <a:t>-</a:t>
            </a:r>
            <a:r>
              <a:rPr lang="en" sz="1000">
                <a:solidFill>
                  <a:srgbClr val="DCDCDC"/>
                </a:solidFill>
                <a:latin typeface="Courier New"/>
                <a:ea typeface="Courier New"/>
                <a:cs typeface="Courier New"/>
                <a:sym typeface="Courier New"/>
              </a:rPr>
              <a:t> </a:t>
            </a:r>
            <a:r>
              <a:rPr lang="en" sz="1000">
                <a:solidFill>
                  <a:srgbClr val="188038"/>
                </a:solidFill>
                <a:latin typeface="Roboto Mono"/>
                <a:ea typeface="Roboto Mono"/>
                <a:cs typeface="Roboto Mono"/>
                <a:sym typeface="Roboto Mono"/>
              </a:rPr>
              <a:t>https://github.com/explosion/spaCy/blob/master/spacy/glossary.py</a:t>
            </a:r>
            <a:endParaRPr sz="100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188038"/>
                </a:solidFill>
                <a:latin typeface="Roboto Mono"/>
                <a:ea typeface="Roboto Mono"/>
                <a:cs typeface="Roboto Mono"/>
                <a:sym typeface="Roboto Mono"/>
              </a:rPr>
              <a:t>function_pos_tags</a:t>
            </a:r>
            <a:r>
              <a:rPr lang="en" sz="1000">
                <a:solidFill>
                  <a:srgbClr val="DCDCDC"/>
                </a:solidFill>
                <a:latin typeface="Courier New"/>
                <a:ea typeface="Courier New"/>
                <a:cs typeface="Courier New"/>
                <a:sym typeface="Courier New"/>
              </a:rPr>
              <a:t> </a:t>
            </a:r>
            <a:r>
              <a:rPr lang="en" sz="1000">
                <a:solidFill>
                  <a:srgbClr val="188038"/>
                </a:solidFill>
                <a:latin typeface="Roboto Mono"/>
                <a:ea typeface="Roboto Mono"/>
                <a:cs typeface="Roboto Mono"/>
                <a:sym typeface="Roboto Mono"/>
              </a:rPr>
              <a:t>=</a:t>
            </a:r>
            <a:r>
              <a:rPr lang="en" sz="1000">
                <a:solidFill>
                  <a:srgbClr val="DCDCDC"/>
                </a:solidFill>
                <a:latin typeface="Courier New"/>
                <a:ea typeface="Courier New"/>
                <a:cs typeface="Courier New"/>
                <a:sym typeface="Courier New"/>
              </a:rPr>
              <a:t> </a:t>
            </a:r>
            <a:r>
              <a:rPr lang="en" sz="1000">
                <a:solidFill>
                  <a:srgbClr val="188038"/>
                </a:solidFill>
                <a:latin typeface="Roboto Mono"/>
                <a:ea typeface="Roboto Mono"/>
                <a:cs typeface="Roboto Mono"/>
                <a:sym typeface="Roboto Mono"/>
              </a:rPr>
              <a:t>['ADP',</a:t>
            </a:r>
            <a:r>
              <a:rPr lang="en" sz="1000">
                <a:solidFill>
                  <a:srgbClr val="DCDCDC"/>
                </a:solidFill>
                <a:latin typeface="Courier New"/>
                <a:ea typeface="Courier New"/>
                <a:cs typeface="Courier New"/>
                <a:sym typeface="Courier New"/>
              </a:rPr>
              <a:t> </a:t>
            </a:r>
            <a:r>
              <a:rPr lang="en" sz="1000">
                <a:solidFill>
                  <a:srgbClr val="188038"/>
                </a:solidFill>
                <a:latin typeface="Roboto Mono"/>
                <a:ea typeface="Roboto Mono"/>
                <a:cs typeface="Roboto Mono"/>
                <a:sym typeface="Roboto Mono"/>
              </a:rPr>
              <a:t>'AUX',</a:t>
            </a:r>
            <a:r>
              <a:rPr lang="en" sz="1000">
                <a:solidFill>
                  <a:srgbClr val="DCDCDC"/>
                </a:solidFill>
                <a:latin typeface="Courier New"/>
                <a:ea typeface="Courier New"/>
                <a:cs typeface="Courier New"/>
                <a:sym typeface="Courier New"/>
              </a:rPr>
              <a:t> </a:t>
            </a:r>
            <a:r>
              <a:rPr lang="en" sz="1000">
                <a:solidFill>
                  <a:srgbClr val="188038"/>
                </a:solidFill>
                <a:latin typeface="Roboto Mono"/>
                <a:ea typeface="Roboto Mono"/>
                <a:cs typeface="Roboto Mono"/>
                <a:sym typeface="Roboto Mono"/>
              </a:rPr>
              <a:t>'DET',</a:t>
            </a:r>
            <a:r>
              <a:rPr lang="en" sz="1000">
                <a:solidFill>
                  <a:srgbClr val="DCDCDC"/>
                </a:solidFill>
                <a:latin typeface="Courier New"/>
                <a:ea typeface="Courier New"/>
                <a:cs typeface="Courier New"/>
                <a:sym typeface="Courier New"/>
              </a:rPr>
              <a:t> </a:t>
            </a:r>
            <a:r>
              <a:rPr lang="en" sz="1000">
                <a:solidFill>
                  <a:srgbClr val="188038"/>
                </a:solidFill>
                <a:latin typeface="Roboto Mono"/>
                <a:ea typeface="Roboto Mono"/>
                <a:cs typeface="Roboto Mono"/>
                <a:sym typeface="Roboto Mono"/>
              </a:rPr>
              <a:t>'INTJ',</a:t>
            </a:r>
            <a:r>
              <a:rPr lang="en" sz="1000">
                <a:solidFill>
                  <a:srgbClr val="DCDCDC"/>
                </a:solidFill>
                <a:latin typeface="Courier New"/>
                <a:ea typeface="Courier New"/>
                <a:cs typeface="Courier New"/>
                <a:sym typeface="Courier New"/>
              </a:rPr>
              <a:t> </a:t>
            </a:r>
            <a:r>
              <a:rPr lang="en" sz="1000">
                <a:solidFill>
                  <a:srgbClr val="188038"/>
                </a:solidFill>
                <a:latin typeface="Roboto Mono"/>
                <a:ea typeface="Roboto Mono"/>
                <a:cs typeface="Roboto Mono"/>
                <a:sym typeface="Roboto Mono"/>
              </a:rPr>
              <a:t>'SCONJ']</a:t>
            </a:r>
            <a:endParaRPr sz="100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0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188038"/>
                </a:solidFill>
                <a:latin typeface="Roboto Mono"/>
                <a:ea typeface="Roboto Mono"/>
                <a:cs typeface="Roboto Mono"/>
                <a:sym typeface="Roboto Mono"/>
              </a:rPr>
              <a:t>#</a:t>
            </a:r>
            <a:r>
              <a:rPr lang="en" sz="1000">
                <a:solidFill>
                  <a:srgbClr val="DCDCDC"/>
                </a:solidFill>
                <a:latin typeface="Courier New"/>
                <a:ea typeface="Courier New"/>
                <a:cs typeface="Courier New"/>
                <a:sym typeface="Courier New"/>
              </a:rPr>
              <a:t> </a:t>
            </a:r>
            <a:r>
              <a:rPr lang="en" sz="1000">
                <a:solidFill>
                  <a:srgbClr val="188038"/>
                </a:solidFill>
                <a:latin typeface="Roboto Mono"/>
                <a:ea typeface="Roboto Mono"/>
                <a:cs typeface="Roboto Mono"/>
                <a:sym typeface="Roboto Mono"/>
              </a:rPr>
              <a:t>Content</a:t>
            </a:r>
            <a:r>
              <a:rPr lang="en" sz="1000">
                <a:solidFill>
                  <a:srgbClr val="DCDCDC"/>
                </a:solidFill>
                <a:latin typeface="Courier New"/>
                <a:ea typeface="Courier New"/>
                <a:cs typeface="Courier New"/>
                <a:sym typeface="Courier New"/>
              </a:rPr>
              <a:t> </a:t>
            </a:r>
            <a:r>
              <a:rPr lang="en" sz="1000">
                <a:solidFill>
                  <a:srgbClr val="188038"/>
                </a:solidFill>
                <a:latin typeface="Roboto Mono"/>
                <a:ea typeface="Roboto Mono"/>
                <a:cs typeface="Roboto Mono"/>
                <a:sym typeface="Roboto Mono"/>
              </a:rPr>
              <a:t>POS</a:t>
            </a:r>
            <a:r>
              <a:rPr lang="en" sz="1000">
                <a:solidFill>
                  <a:srgbClr val="DCDCDC"/>
                </a:solidFill>
                <a:latin typeface="Courier New"/>
                <a:ea typeface="Courier New"/>
                <a:cs typeface="Courier New"/>
                <a:sym typeface="Courier New"/>
              </a:rPr>
              <a:t> </a:t>
            </a:r>
            <a:r>
              <a:rPr lang="en" sz="1000">
                <a:solidFill>
                  <a:srgbClr val="188038"/>
                </a:solidFill>
                <a:latin typeface="Roboto Mono"/>
                <a:ea typeface="Roboto Mono"/>
                <a:cs typeface="Roboto Mono"/>
                <a:sym typeface="Roboto Mono"/>
              </a:rPr>
              <a:t>tags</a:t>
            </a:r>
            <a:endParaRPr sz="100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188038"/>
                </a:solidFill>
                <a:latin typeface="Roboto Mono"/>
                <a:ea typeface="Roboto Mono"/>
                <a:cs typeface="Roboto Mono"/>
                <a:sym typeface="Roboto Mono"/>
              </a:rPr>
              <a:t>content_pos_tags</a:t>
            </a:r>
            <a:r>
              <a:rPr lang="en" sz="1000">
                <a:solidFill>
                  <a:srgbClr val="DCDCDC"/>
                </a:solidFill>
                <a:latin typeface="Courier New"/>
                <a:ea typeface="Courier New"/>
                <a:cs typeface="Courier New"/>
                <a:sym typeface="Courier New"/>
              </a:rPr>
              <a:t> </a:t>
            </a:r>
            <a:r>
              <a:rPr lang="en" sz="1000">
                <a:solidFill>
                  <a:srgbClr val="188038"/>
                </a:solidFill>
                <a:latin typeface="Roboto Mono"/>
                <a:ea typeface="Roboto Mono"/>
                <a:cs typeface="Roboto Mono"/>
                <a:sym typeface="Roboto Mono"/>
              </a:rPr>
              <a:t>=</a:t>
            </a:r>
            <a:r>
              <a:rPr lang="en" sz="1000">
                <a:solidFill>
                  <a:srgbClr val="DCDCDC"/>
                </a:solidFill>
                <a:latin typeface="Courier New"/>
                <a:ea typeface="Courier New"/>
                <a:cs typeface="Courier New"/>
                <a:sym typeface="Courier New"/>
              </a:rPr>
              <a:t> </a:t>
            </a:r>
            <a:r>
              <a:rPr lang="en" sz="1000">
                <a:solidFill>
                  <a:srgbClr val="188038"/>
                </a:solidFill>
                <a:latin typeface="Roboto Mono"/>
                <a:ea typeface="Roboto Mono"/>
                <a:cs typeface="Roboto Mono"/>
                <a:sym typeface="Roboto Mono"/>
              </a:rPr>
              <a:t>['ADJ',</a:t>
            </a:r>
            <a:r>
              <a:rPr lang="en" sz="1000">
                <a:solidFill>
                  <a:srgbClr val="DCDCDC"/>
                </a:solidFill>
                <a:latin typeface="Courier New"/>
                <a:ea typeface="Courier New"/>
                <a:cs typeface="Courier New"/>
                <a:sym typeface="Courier New"/>
              </a:rPr>
              <a:t> </a:t>
            </a:r>
            <a:r>
              <a:rPr lang="en" sz="1000">
                <a:solidFill>
                  <a:srgbClr val="188038"/>
                </a:solidFill>
                <a:latin typeface="Roboto Mono"/>
                <a:ea typeface="Roboto Mono"/>
                <a:cs typeface="Roboto Mono"/>
                <a:sym typeface="Roboto Mono"/>
              </a:rPr>
              <a:t>'ADV','NOUN',</a:t>
            </a:r>
            <a:r>
              <a:rPr lang="en" sz="1000">
                <a:solidFill>
                  <a:srgbClr val="DCDCDC"/>
                </a:solidFill>
                <a:latin typeface="Courier New"/>
                <a:ea typeface="Courier New"/>
                <a:cs typeface="Courier New"/>
                <a:sym typeface="Courier New"/>
              </a:rPr>
              <a:t> </a:t>
            </a:r>
            <a:r>
              <a:rPr lang="en" sz="1000">
                <a:solidFill>
                  <a:srgbClr val="188038"/>
                </a:solidFill>
                <a:latin typeface="Roboto Mono"/>
                <a:ea typeface="Roboto Mono"/>
                <a:cs typeface="Roboto Mono"/>
                <a:sym typeface="Roboto Mono"/>
              </a:rPr>
              <a:t>'NUM',</a:t>
            </a:r>
            <a:r>
              <a:rPr lang="en" sz="1000">
                <a:solidFill>
                  <a:srgbClr val="DCDCDC"/>
                </a:solidFill>
                <a:latin typeface="Courier New"/>
                <a:ea typeface="Courier New"/>
                <a:cs typeface="Courier New"/>
                <a:sym typeface="Courier New"/>
              </a:rPr>
              <a:t> </a:t>
            </a:r>
            <a:r>
              <a:rPr lang="en" sz="1000">
                <a:solidFill>
                  <a:srgbClr val="188038"/>
                </a:solidFill>
                <a:latin typeface="Roboto Mono"/>
                <a:ea typeface="Roboto Mono"/>
                <a:cs typeface="Roboto Mono"/>
                <a:sym typeface="Roboto Mono"/>
              </a:rPr>
              <a:t>'PROPN',</a:t>
            </a:r>
            <a:r>
              <a:rPr lang="en" sz="1000">
                <a:solidFill>
                  <a:srgbClr val="DCDCDC"/>
                </a:solidFill>
                <a:latin typeface="Courier New"/>
                <a:ea typeface="Courier New"/>
                <a:cs typeface="Courier New"/>
                <a:sym typeface="Courier New"/>
              </a:rPr>
              <a:t> </a:t>
            </a:r>
            <a:r>
              <a:rPr lang="en" sz="1000">
                <a:solidFill>
                  <a:srgbClr val="188038"/>
                </a:solidFill>
                <a:latin typeface="Roboto Mono"/>
                <a:ea typeface="Roboto Mono"/>
                <a:cs typeface="Roboto Mono"/>
                <a:sym typeface="Roboto Mono"/>
              </a:rPr>
              <a:t>'VERB']</a:t>
            </a:r>
            <a:endParaRPr sz="100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0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188038"/>
                </a:solidFill>
                <a:latin typeface="Roboto Mono"/>
                <a:ea typeface="Roboto Mono"/>
                <a:cs typeface="Roboto Mono"/>
                <a:sym typeface="Roboto Mono"/>
              </a:rPr>
              <a:t>#</a:t>
            </a:r>
            <a:r>
              <a:rPr lang="en" sz="1000">
                <a:solidFill>
                  <a:srgbClr val="DCDCDC"/>
                </a:solidFill>
                <a:latin typeface="Courier New"/>
                <a:ea typeface="Courier New"/>
                <a:cs typeface="Courier New"/>
                <a:sym typeface="Courier New"/>
              </a:rPr>
              <a:t> </a:t>
            </a:r>
            <a:r>
              <a:rPr lang="en" sz="1000">
                <a:solidFill>
                  <a:srgbClr val="188038"/>
                </a:solidFill>
                <a:latin typeface="Roboto Mono"/>
                <a:ea typeface="Roboto Mono"/>
                <a:cs typeface="Roboto Mono"/>
                <a:sym typeface="Roboto Mono"/>
              </a:rPr>
              <a:t>Calculate</a:t>
            </a:r>
            <a:r>
              <a:rPr lang="en" sz="1000">
                <a:solidFill>
                  <a:srgbClr val="DCDCDC"/>
                </a:solidFill>
                <a:latin typeface="Courier New"/>
                <a:ea typeface="Courier New"/>
                <a:cs typeface="Courier New"/>
                <a:sym typeface="Courier New"/>
              </a:rPr>
              <a:t> </a:t>
            </a:r>
            <a:r>
              <a:rPr lang="en" sz="1000">
                <a:solidFill>
                  <a:srgbClr val="188038"/>
                </a:solidFill>
                <a:latin typeface="Roboto Mono"/>
                <a:ea typeface="Roboto Mono"/>
                <a:cs typeface="Roboto Mono"/>
                <a:sym typeface="Roboto Mono"/>
              </a:rPr>
              <a:t>FCR</a:t>
            </a:r>
            <a:endParaRPr sz="100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188038"/>
                </a:solidFill>
                <a:latin typeface="Roboto Mono"/>
                <a:ea typeface="Roboto Mono"/>
                <a:cs typeface="Roboto Mono"/>
                <a:sym typeface="Roboto Mono"/>
              </a:rPr>
              <a:t>data['function_word_ratio']</a:t>
            </a:r>
            <a:r>
              <a:rPr lang="en" sz="1000">
                <a:solidFill>
                  <a:srgbClr val="DCDCDC"/>
                </a:solidFill>
                <a:latin typeface="Courier New"/>
                <a:ea typeface="Courier New"/>
                <a:cs typeface="Courier New"/>
                <a:sym typeface="Courier New"/>
              </a:rPr>
              <a:t> </a:t>
            </a:r>
            <a:r>
              <a:rPr lang="en" sz="1000">
                <a:solidFill>
                  <a:srgbClr val="188038"/>
                </a:solidFill>
                <a:latin typeface="Roboto Mono"/>
                <a:ea typeface="Roboto Mono"/>
                <a:cs typeface="Roboto Mono"/>
                <a:sym typeface="Roboto Mono"/>
              </a:rPr>
              <a:t>=</a:t>
            </a:r>
            <a:r>
              <a:rPr lang="en" sz="1000">
                <a:solidFill>
                  <a:srgbClr val="DCDCDC"/>
                </a:solidFill>
                <a:latin typeface="Courier New"/>
                <a:ea typeface="Courier New"/>
                <a:cs typeface="Courier New"/>
                <a:sym typeface="Courier New"/>
              </a:rPr>
              <a:t> </a:t>
            </a:r>
            <a:r>
              <a:rPr lang="en" sz="1000">
                <a:solidFill>
                  <a:srgbClr val="188038"/>
                </a:solidFill>
                <a:latin typeface="Roboto Mono"/>
                <a:ea typeface="Roboto Mono"/>
                <a:cs typeface="Roboto Mono"/>
                <a:sym typeface="Roboto Mono"/>
              </a:rPr>
              <a:t>data[function_pos_tags].sum(axis=1)</a:t>
            </a:r>
            <a:r>
              <a:rPr lang="en" sz="1000">
                <a:solidFill>
                  <a:srgbClr val="DCDCDC"/>
                </a:solidFill>
                <a:latin typeface="Courier New"/>
                <a:ea typeface="Courier New"/>
                <a:cs typeface="Courier New"/>
                <a:sym typeface="Courier New"/>
              </a:rPr>
              <a:t> </a:t>
            </a:r>
            <a:r>
              <a:rPr lang="en" sz="1000">
                <a:solidFill>
                  <a:srgbClr val="188038"/>
                </a:solidFill>
                <a:latin typeface="Roboto Mono"/>
                <a:ea typeface="Roboto Mono"/>
                <a:cs typeface="Roboto Mono"/>
                <a:sym typeface="Roboto Mono"/>
              </a:rPr>
              <a:t>/</a:t>
            </a:r>
            <a:r>
              <a:rPr lang="en" sz="1000">
                <a:solidFill>
                  <a:srgbClr val="DCDCDC"/>
                </a:solidFill>
                <a:latin typeface="Courier New"/>
                <a:ea typeface="Courier New"/>
                <a:cs typeface="Courier New"/>
                <a:sym typeface="Courier New"/>
              </a:rPr>
              <a:t> </a:t>
            </a:r>
            <a:r>
              <a:rPr lang="en" sz="1000">
                <a:solidFill>
                  <a:srgbClr val="188038"/>
                </a:solidFill>
                <a:latin typeface="Roboto Mono"/>
                <a:ea typeface="Roboto Mono"/>
                <a:cs typeface="Roboto Mono"/>
                <a:sym typeface="Roboto Mono"/>
              </a:rPr>
              <a:t>data[content_pos_tags].sum(axis=1)</a:t>
            </a:r>
            <a:endParaRPr sz="1900"/>
          </a:p>
        </p:txBody>
      </p:sp>
      <p:sp>
        <p:nvSpPr>
          <p:cNvPr id="369" name="Google Shape;369;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4" name="Shape 74"/>
        <p:cNvGrpSpPr/>
        <p:nvPr/>
      </p:nvGrpSpPr>
      <p:grpSpPr>
        <a:xfrm>
          <a:off x="0" y="0"/>
          <a:ext cx="0" cy="0"/>
          <a:chOff x="0" y="0"/>
          <a:chExt cx="0" cy="0"/>
        </a:xfrm>
      </p:grpSpPr>
      <p:sp>
        <p:nvSpPr>
          <p:cNvPr id="75" name="Google Shape;75;p16"/>
          <p:cNvSpPr/>
          <p:nvPr/>
        </p:nvSpPr>
        <p:spPr>
          <a:xfrm>
            <a:off x="-125" y="1680250"/>
            <a:ext cx="9144000" cy="1946400"/>
          </a:xfrm>
          <a:prstGeom prst="rect">
            <a:avLst/>
          </a:prstGeom>
          <a:solidFill>
            <a:srgbClr val="595959">
              <a:alpha val="7532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6" name="Google Shape;76;p1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9FC5E8"/>
                </a:solidFill>
              </a:rPr>
              <a:t>A Brief Introduction to Text Analytics and Stylometrics</a:t>
            </a:r>
            <a:endParaRPr sz="3000">
              <a:solidFill>
                <a:srgbClr val="9FC5E8"/>
              </a:solidFill>
            </a:endParaRPr>
          </a:p>
        </p:txBody>
      </p:sp>
      <p:sp>
        <p:nvSpPr>
          <p:cNvPr id="77" name="Google Shape;7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73" name="Shape 373"/>
        <p:cNvGrpSpPr/>
        <p:nvPr/>
      </p:nvGrpSpPr>
      <p:grpSpPr>
        <a:xfrm>
          <a:off x="0" y="0"/>
          <a:ext cx="0" cy="0"/>
          <a:chOff x="0" y="0"/>
          <a:chExt cx="0" cy="0"/>
        </a:xfrm>
      </p:grpSpPr>
      <p:sp>
        <p:nvSpPr>
          <p:cNvPr id="374" name="Google Shape;374;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Calculate Text Metrics: Named Entity Recognition Tags</a:t>
            </a:r>
            <a:endParaRPr/>
          </a:p>
        </p:txBody>
      </p:sp>
      <p:sp>
        <p:nvSpPr>
          <p:cNvPr id="375" name="Google Shape;375;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Named Entity Recognition (NER) tags are labels assigned to words and </a:t>
            </a:r>
            <a:r>
              <a:rPr lang="en"/>
              <a:t>phrases in a text that identify real world entities. They cover things like people, organizations, dates, and quantities.</a:t>
            </a:r>
            <a:endParaRPr/>
          </a:p>
          <a:p>
            <a:pPr indent="-342900" lvl="0" marL="457200" rtl="0" algn="l">
              <a:spcBef>
                <a:spcPts val="1200"/>
              </a:spcBef>
              <a:spcAft>
                <a:spcPts val="0"/>
              </a:spcAft>
              <a:buSzPts val="1800"/>
              <a:buChar char="-"/>
            </a:pPr>
            <a:r>
              <a:rPr lang="en"/>
              <a:t>Count tags per text and overall for a collection, which can be used to explore entity diversity.</a:t>
            </a:r>
            <a:endParaRPr/>
          </a:p>
          <a:p>
            <a:pPr indent="-342900" lvl="0" marL="457200" rtl="0" algn="l">
              <a:spcBef>
                <a:spcPts val="0"/>
              </a:spcBef>
              <a:spcAft>
                <a:spcPts val="0"/>
              </a:spcAft>
              <a:buSzPts val="1800"/>
              <a:buChar char="-"/>
            </a:pPr>
            <a:r>
              <a:rPr lang="en"/>
              <a:t>Use a context window to find entity co-occurrences within a text.</a:t>
            </a:r>
            <a:endParaRPr/>
          </a:p>
          <a:p>
            <a:pPr indent="0" lvl="0" marL="0" rtl="0" algn="l">
              <a:spcBef>
                <a:spcPts val="1200"/>
              </a:spcBef>
              <a:spcAft>
                <a:spcPts val="1200"/>
              </a:spcAft>
              <a:buClr>
                <a:schemeClr val="dk1"/>
              </a:buClr>
              <a:buSzPts val="1100"/>
              <a:buFont typeface="Arial"/>
              <a:buNone/>
            </a:pPr>
            <a:r>
              <a:rPr lang="en"/>
              <a:t>See the full list of </a:t>
            </a:r>
            <a:r>
              <a:rPr lang="en" u="sng">
                <a:solidFill>
                  <a:srgbClr val="6FA8DC"/>
                </a:solidFill>
                <a:hlinkClick r:id="rId3">
                  <a:extLst>
                    <a:ext uri="{A12FA001-AC4F-418D-AE19-62706E023703}">
                      <ahyp:hlinkClr val="tx"/>
                    </a:ext>
                  </a:extLst>
                </a:hlinkClick>
              </a:rPr>
              <a:t>spaCy NER tags</a:t>
            </a:r>
            <a:r>
              <a:rPr lang="en"/>
              <a:t>.</a:t>
            </a:r>
            <a:endParaRPr/>
          </a:p>
        </p:txBody>
      </p:sp>
      <p:sp>
        <p:nvSpPr>
          <p:cNvPr id="376" name="Google Shape;376;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80" name="Shape 380"/>
        <p:cNvGrpSpPr/>
        <p:nvPr/>
      </p:nvGrpSpPr>
      <p:grpSpPr>
        <a:xfrm>
          <a:off x="0" y="0"/>
          <a:ext cx="0" cy="0"/>
          <a:chOff x="0" y="0"/>
          <a:chExt cx="0" cy="0"/>
        </a:xfrm>
      </p:grpSpPr>
      <p:sp>
        <p:nvSpPr>
          <p:cNvPr id="381" name="Google Shape;381;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Calculate Text Metrics: Counting NER Tags in Code I</a:t>
            </a:r>
            <a:endParaRPr/>
          </a:p>
        </p:txBody>
      </p:sp>
      <p:sp>
        <p:nvSpPr>
          <p:cNvPr id="382" name="Google Shape;382;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400">
                <a:solidFill>
                  <a:srgbClr val="188038"/>
                </a:solidFill>
                <a:latin typeface="Roboto Mono"/>
                <a:ea typeface="Roboto Mono"/>
                <a:cs typeface="Roboto Mono"/>
                <a:sym typeface="Roboto Mono"/>
              </a:rPr>
              <a:t>#</a:t>
            </a:r>
            <a:r>
              <a:rPr lang="en" sz="1400">
                <a:solidFill>
                  <a:schemeClr val="dk1"/>
                </a:solidFill>
              </a:rPr>
              <a:t> </a:t>
            </a:r>
            <a:r>
              <a:rPr lang="en" sz="1400">
                <a:solidFill>
                  <a:srgbClr val="188038"/>
                </a:solidFill>
                <a:latin typeface="Roboto Mono"/>
                <a:ea typeface="Roboto Mono"/>
                <a:cs typeface="Roboto Mono"/>
                <a:sym typeface="Roboto Mono"/>
              </a:rPr>
              <a:t>Make</a:t>
            </a:r>
            <a:r>
              <a:rPr lang="en" sz="1400">
                <a:solidFill>
                  <a:schemeClr val="dk1"/>
                </a:solidFill>
              </a:rPr>
              <a:t> </a:t>
            </a:r>
            <a:r>
              <a:rPr lang="en" sz="1400">
                <a:solidFill>
                  <a:srgbClr val="188038"/>
                </a:solidFill>
                <a:latin typeface="Roboto Mono"/>
                <a:ea typeface="Roboto Mono"/>
                <a:cs typeface="Roboto Mono"/>
                <a:sym typeface="Roboto Mono"/>
              </a:rPr>
              <a:t>a</a:t>
            </a:r>
            <a:r>
              <a:rPr lang="en" sz="1400">
                <a:solidFill>
                  <a:schemeClr val="dk1"/>
                </a:solidFill>
              </a:rPr>
              <a:t> </a:t>
            </a:r>
            <a:r>
              <a:rPr lang="en" sz="1400">
                <a:solidFill>
                  <a:srgbClr val="188038"/>
                </a:solidFill>
                <a:latin typeface="Roboto Mono"/>
                <a:ea typeface="Roboto Mono"/>
                <a:cs typeface="Roboto Mono"/>
                <a:sym typeface="Roboto Mono"/>
              </a:rPr>
              <a:t>list</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rgbClr val="188038"/>
                </a:solidFill>
                <a:latin typeface="Roboto Mono"/>
                <a:ea typeface="Roboto Mono"/>
                <a:cs typeface="Roboto Mono"/>
                <a:sym typeface="Roboto Mono"/>
              </a:rPr>
              <a:t>all_ner_tags</a:t>
            </a:r>
            <a:r>
              <a:rPr lang="en" sz="1400">
                <a:solidFill>
                  <a:schemeClr val="dk1"/>
                </a:solidFill>
              </a:rPr>
              <a:t> </a:t>
            </a:r>
            <a:r>
              <a:rPr lang="en" sz="1400">
                <a:solidFill>
                  <a:srgbClr val="188038"/>
                </a:solidFill>
                <a:latin typeface="Roboto Mono"/>
                <a:ea typeface="Roboto Mono"/>
                <a:cs typeface="Roboto Mono"/>
                <a:sym typeface="Roboto Mono"/>
              </a:rPr>
              <a:t>=</a:t>
            </a:r>
            <a:r>
              <a:rPr lang="en" sz="1400">
                <a:solidFill>
                  <a:schemeClr val="dk1"/>
                </a:solidFill>
              </a:rPr>
              <a:t> </a:t>
            </a:r>
            <a:r>
              <a:rPr lang="en" sz="1400">
                <a:solidFill>
                  <a:srgbClr val="188038"/>
                </a:solidFill>
                <a:latin typeface="Roboto Mono"/>
                <a:ea typeface="Roboto Mono"/>
                <a:cs typeface="Roboto Mono"/>
                <a:sym typeface="Roboto Mono"/>
              </a:rPr>
              <a:t>[]</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rgbClr val="188038"/>
                </a:solidFill>
                <a:latin typeface="Roboto Mono"/>
                <a:ea typeface="Roboto Mono"/>
                <a:cs typeface="Roboto Mono"/>
                <a:sym typeface="Roboto Mono"/>
              </a:rPr>
              <a:t>#</a:t>
            </a:r>
            <a:r>
              <a:rPr lang="en" sz="1400">
                <a:solidFill>
                  <a:schemeClr val="dk1"/>
                </a:solidFill>
              </a:rPr>
              <a:t> </a:t>
            </a:r>
            <a:r>
              <a:rPr lang="en" sz="1400">
                <a:solidFill>
                  <a:srgbClr val="188038"/>
                </a:solidFill>
                <a:latin typeface="Roboto Mono"/>
                <a:ea typeface="Roboto Mono"/>
                <a:cs typeface="Roboto Mono"/>
                <a:sym typeface="Roboto Mono"/>
              </a:rPr>
              <a:t>Iterate</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rgbClr val="188038"/>
                </a:solidFill>
                <a:latin typeface="Roboto Mono"/>
                <a:ea typeface="Roboto Mono"/>
                <a:cs typeface="Roboto Mono"/>
                <a:sym typeface="Roboto Mono"/>
              </a:rPr>
              <a:t>for</a:t>
            </a:r>
            <a:r>
              <a:rPr lang="en" sz="1400">
                <a:solidFill>
                  <a:schemeClr val="dk1"/>
                </a:solidFill>
              </a:rPr>
              <a:t> </a:t>
            </a:r>
            <a:r>
              <a:rPr lang="en" sz="1400">
                <a:solidFill>
                  <a:srgbClr val="188038"/>
                </a:solidFill>
                <a:latin typeface="Roboto Mono"/>
                <a:ea typeface="Roboto Mono"/>
                <a:cs typeface="Roboto Mono"/>
                <a:sym typeface="Roboto Mono"/>
              </a:rPr>
              <a:t>i</a:t>
            </a:r>
            <a:r>
              <a:rPr lang="en" sz="1400">
                <a:solidFill>
                  <a:schemeClr val="dk1"/>
                </a:solidFill>
              </a:rPr>
              <a:t> </a:t>
            </a:r>
            <a:r>
              <a:rPr lang="en" sz="1400">
                <a:solidFill>
                  <a:srgbClr val="188038"/>
                </a:solidFill>
                <a:latin typeface="Roboto Mono"/>
                <a:ea typeface="Roboto Mono"/>
                <a:cs typeface="Roboto Mono"/>
                <a:sym typeface="Roboto Mono"/>
              </a:rPr>
              <a:t>in</a:t>
            </a:r>
            <a:r>
              <a:rPr lang="en" sz="1400">
                <a:solidFill>
                  <a:schemeClr val="dk1"/>
                </a:solidFill>
              </a:rPr>
              <a:t> </a:t>
            </a:r>
            <a:r>
              <a:rPr lang="en" sz="1400">
                <a:solidFill>
                  <a:srgbClr val="188038"/>
                </a:solidFill>
                <a:latin typeface="Roboto Mono"/>
                <a:ea typeface="Roboto Mono"/>
                <a:cs typeface="Roboto Mono"/>
                <a:sym typeface="Roboto Mono"/>
              </a:rPr>
              <a:t>tqdm_notebook(range(data.shape[0])):</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 </a:t>
            </a:r>
            <a:r>
              <a:rPr lang="en" sz="1400">
                <a:solidFill>
                  <a:srgbClr val="188038"/>
                </a:solidFill>
                <a:latin typeface="Roboto Mono"/>
                <a:ea typeface="Roboto Mono"/>
                <a:cs typeface="Roboto Mono"/>
                <a:sym typeface="Roboto Mono"/>
              </a:rPr>
              <a:t>#</a:t>
            </a:r>
            <a:r>
              <a:rPr lang="en" sz="1400">
                <a:solidFill>
                  <a:schemeClr val="dk1"/>
                </a:solidFill>
              </a:rPr>
              <a:t> </a:t>
            </a:r>
            <a:r>
              <a:rPr lang="en" sz="1400">
                <a:solidFill>
                  <a:srgbClr val="188038"/>
                </a:solidFill>
                <a:latin typeface="Roboto Mono"/>
                <a:ea typeface="Roboto Mono"/>
                <a:cs typeface="Roboto Mono"/>
                <a:sym typeface="Roboto Mono"/>
              </a:rPr>
              <a:t>Iterate</a:t>
            </a:r>
            <a:r>
              <a:rPr lang="en" sz="1400">
                <a:solidFill>
                  <a:schemeClr val="dk1"/>
                </a:solidFill>
              </a:rPr>
              <a:t> </a:t>
            </a:r>
            <a:r>
              <a:rPr lang="en" sz="1400">
                <a:solidFill>
                  <a:srgbClr val="188038"/>
                </a:solidFill>
                <a:latin typeface="Roboto Mono"/>
                <a:ea typeface="Roboto Mono"/>
                <a:cs typeface="Roboto Mono"/>
                <a:sym typeface="Roboto Mono"/>
              </a:rPr>
              <a:t>each</a:t>
            </a:r>
            <a:r>
              <a:rPr lang="en" sz="1400">
                <a:solidFill>
                  <a:schemeClr val="dk1"/>
                </a:solidFill>
              </a:rPr>
              <a:t> </a:t>
            </a:r>
            <a:r>
              <a:rPr lang="en" sz="1400">
                <a:solidFill>
                  <a:srgbClr val="188038"/>
                </a:solidFill>
                <a:latin typeface="Roboto Mono"/>
                <a:ea typeface="Roboto Mono"/>
                <a:cs typeface="Roboto Mono"/>
                <a:sym typeface="Roboto Mono"/>
              </a:rPr>
              <a:t>tag</a:t>
            </a:r>
            <a:r>
              <a:rPr lang="en" sz="1400">
                <a:solidFill>
                  <a:schemeClr val="dk1"/>
                </a:solidFill>
              </a:rPr>
              <a:t> </a:t>
            </a:r>
            <a:r>
              <a:rPr lang="en" sz="1400">
                <a:solidFill>
                  <a:srgbClr val="188038"/>
                </a:solidFill>
                <a:latin typeface="Roboto Mono"/>
                <a:ea typeface="Roboto Mono"/>
                <a:cs typeface="Roboto Mono"/>
                <a:sym typeface="Roboto Mono"/>
              </a:rPr>
              <a:t>per</a:t>
            </a:r>
            <a:r>
              <a:rPr lang="en" sz="1400">
                <a:solidFill>
                  <a:schemeClr val="dk1"/>
                </a:solidFill>
              </a:rPr>
              <a:t> </a:t>
            </a:r>
            <a:r>
              <a:rPr lang="en" sz="1400">
                <a:solidFill>
                  <a:srgbClr val="188038"/>
                </a:solidFill>
                <a:latin typeface="Roboto Mono"/>
                <a:ea typeface="Roboto Mono"/>
                <a:cs typeface="Roboto Mono"/>
                <a:sym typeface="Roboto Mono"/>
              </a:rPr>
              <a:t>text</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 </a:t>
            </a:r>
            <a:r>
              <a:rPr lang="en" sz="1400">
                <a:solidFill>
                  <a:srgbClr val="188038"/>
                </a:solidFill>
                <a:latin typeface="Roboto Mono"/>
                <a:ea typeface="Roboto Mono"/>
                <a:cs typeface="Roboto Mono"/>
                <a:sym typeface="Roboto Mono"/>
              </a:rPr>
              <a:t>for</a:t>
            </a:r>
            <a:r>
              <a:rPr lang="en" sz="1400">
                <a:solidFill>
                  <a:schemeClr val="dk1"/>
                </a:solidFill>
              </a:rPr>
              <a:t> </a:t>
            </a:r>
            <a:r>
              <a:rPr lang="en" sz="1400">
                <a:solidFill>
                  <a:srgbClr val="188038"/>
                </a:solidFill>
                <a:latin typeface="Roboto Mono"/>
                <a:ea typeface="Roboto Mono"/>
                <a:cs typeface="Roboto Mono"/>
                <a:sym typeface="Roboto Mono"/>
              </a:rPr>
              <a:t>ner</a:t>
            </a:r>
            <a:r>
              <a:rPr lang="en" sz="1400">
                <a:solidFill>
                  <a:schemeClr val="dk1"/>
                </a:solidFill>
              </a:rPr>
              <a:t> </a:t>
            </a:r>
            <a:r>
              <a:rPr lang="en" sz="1400">
                <a:solidFill>
                  <a:srgbClr val="188038"/>
                </a:solidFill>
                <a:latin typeface="Roboto Mono"/>
                <a:ea typeface="Roboto Mono"/>
                <a:cs typeface="Roboto Mono"/>
                <a:sym typeface="Roboto Mono"/>
              </a:rPr>
              <a:t>in</a:t>
            </a:r>
            <a:r>
              <a:rPr lang="en" sz="1400">
                <a:solidFill>
                  <a:schemeClr val="dk1"/>
                </a:solidFill>
              </a:rPr>
              <a:t> </a:t>
            </a:r>
            <a:r>
              <a:rPr lang="en" sz="1400">
                <a:solidFill>
                  <a:srgbClr val="188038"/>
                </a:solidFill>
                <a:latin typeface="Roboto Mono"/>
                <a:ea typeface="Roboto Mono"/>
                <a:cs typeface="Roboto Mono"/>
                <a:sym typeface="Roboto Mono"/>
              </a:rPr>
              <a:t>data.text_ner_tags[i]:</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   </a:t>
            </a:r>
            <a:r>
              <a:rPr lang="en" sz="1400">
                <a:solidFill>
                  <a:srgbClr val="188038"/>
                </a:solidFill>
                <a:latin typeface="Roboto Mono"/>
                <a:ea typeface="Roboto Mono"/>
                <a:cs typeface="Roboto Mono"/>
                <a:sym typeface="Roboto Mono"/>
              </a:rPr>
              <a:t>#</a:t>
            </a:r>
            <a:r>
              <a:rPr lang="en" sz="1400">
                <a:solidFill>
                  <a:schemeClr val="dk1"/>
                </a:solidFill>
              </a:rPr>
              <a:t> </a:t>
            </a:r>
            <a:r>
              <a:rPr lang="en" sz="1400">
                <a:solidFill>
                  <a:srgbClr val="188038"/>
                </a:solidFill>
                <a:latin typeface="Roboto Mono"/>
                <a:ea typeface="Roboto Mono"/>
                <a:cs typeface="Roboto Mono"/>
                <a:sym typeface="Roboto Mono"/>
              </a:rPr>
              <a:t>Append</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   </a:t>
            </a:r>
            <a:r>
              <a:rPr lang="en" sz="1400">
                <a:solidFill>
                  <a:srgbClr val="188038"/>
                </a:solidFill>
                <a:latin typeface="Roboto Mono"/>
                <a:ea typeface="Roboto Mono"/>
                <a:cs typeface="Roboto Mono"/>
                <a:sym typeface="Roboto Mono"/>
              </a:rPr>
              <a:t>all_ner_tags.append(ner[1])</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rgbClr val="188038"/>
                </a:solidFill>
                <a:latin typeface="Roboto Mono"/>
                <a:ea typeface="Roboto Mono"/>
                <a:cs typeface="Roboto Mono"/>
                <a:sym typeface="Roboto Mono"/>
              </a:rPr>
              <a:t>#</a:t>
            </a:r>
            <a:r>
              <a:rPr lang="en" sz="1400">
                <a:solidFill>
                  <a:schemeClr val="dk1"/>
                </a:solidFill>
              </a:rPr>
              <a:t> </a:t>
            </a:r>
            <a:r>
              <a:rPr lang="en" sz="1400">
                <a:solidFill>
                  <a:srgbClr val="188038"/>
                </a:solidFill>
                <a:latin typeface="Roboto Mono"/>
                <a:ea typeface="Roboto Mono"/>
                <a:cs typeface="Roboto Mono"/>
                <a:sym typeface="Roboto Mono"/>
              </a:rPr>
              <a:t>Create</a:t>
            </a:r>
            <a:r>
              <a:rPr lang="en" sz="1400">
                <a:solidFill>
                  <a:schemeClr val="dk1"/>
                </a:solidFill>
              </a:rPr>
              <a:t> </a:t>
            </a:r>
            <a:r>
              <a:rPr lang="en" sz="1400">
                <a:solidFill>
                  <a:srgbClr val="188038"/>
                </a:solidFill>
                <a:latin typeface="Roboto Mono"/>
                <a:ea typeface="Roboto Mono"/>
                <a:cs typeface="Roboto Mono"/>
                <a:sym typeface="Roboto Mono"/>
              </a:rPr>
              <a:t>a</a:t>
            </a:r>
            <a:r>
              <a:rPr lang="en" sz="1400">
                <a:solidFill>
                  <a:schemeClr val="dk1"/>
                </a:solidFill>
              </a:rPr>
              <a:t> </a:t>
            </a:r>
            <a:r>
              <a:rPr lang="en" sz="1400">
                <a:solidFill>
                  <a:srgbClr val="188038"/>
                </a:solidFill>
                <a:latin typeface="Roboto Mono"/>
                <a:ea typeface="Roboto Mono"/>
                <a:cs typeface="Roboto Mono"/>
                <a:sym typeface="Roboto Mono"/>
              </a:rPr>
              <a:t>set</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rgbClr val="188038"/>
                </a:solidFill>
                <a:latin typeface="Roboto Mono"/>
                <a:ea typeface="Roboto Mono"/>
                <a:cs typeface="Roboto Mono"/>
                <a:sym typeface="Roboto Mono"/>
              </a:rPr>
              <a:t>all_ner_tags_set</a:t>
            </a:r>
            <a:r>
              <a:rPr lang="en" sz="1400">
                <a:solidFill>
                  <a:schemeClr val="dk1"/>
                </a:solidFill>
              </a:rPr>
              <a:t> </a:t>
            </a:r>
            <a:r>
              <a:rPr lang="en" sz="1400">
                <a:solidFill>
                  <a:srgbClr val="188038"/>
                </a:solidFill>
                <a:latin typeface="Roboto Mono"/>
                <a:ea typeface="Roboto Mono"/>
                <a:cs typeface="Roboto Mono"/>
                <a:sym typeface="Roboto Mono"/>
              </a:rPr>
              <a:t>=</a:t>
            </a:r>
            <a:r>
              <a:rPr lang="en" sz="1400">
                <a:solidFill>
                  <a:schemeClr val="dk1"/>
                </a:solidFill>
              </a:rPr>
              <a:t> </a:t>
            </a:r>
            <a:r>
              <a:rPr lang="en" sz="1400">
                <a:solidFill>
                  <a:srgbClr val="188038"/>
                </a:solidFill>
                <a:latin typeface="Roboto Mono"/>
                <a:ea typeface="Roboto Mono"/>
                <a:cs typeface="Roboto Mono"/>
                <a:sym typeface="Roboto Mono"/>
              </a:rPr>
              <a:t>set(all_ner_tags)</a:t>
            </a:r>
            <a:endParaRPr sz="1400">
              <a:solidFill>
                <a:schemeClr val="dk1"/>
              </a:solidFill>
            </a:endParaRPr>
          </a:p>
          <a:p>
            <a:pPr indent="0" lvl="0" marL="0" rtl="0" algn="l">
              <a:spcBef>
                <a:spcPts val="0"/>
              </a:spcBef>
              <a:spcAft>
                <a:spcPts val="1200"/>
              </a:spcAft>
              <a:buNone/>
            </a:pPr>
            <a:r>
              <a:t/>
            </a:r>
            <a:endParaRPr/>
          </a:p>
        </p:txBody>
      </p:sp>
      <p:sp>
        <p:nvSpPr>
          <p:cNvPr id="383" name="Google Shape;383;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87" name="Shape 387"/>
        <p:cNvGrpSpPr/>
        <p:nvPr/>
      </p:nvGrpSpPr>
      <p:grpSpPr>
        <a:xfrm>
          <a:off x="0" y="0"/>
          <a:ext cx="0" cy="0"/>
          <a:chOff x="0" y="0"/>
          <a:chExt cx="0" cy="0"/>
        </a:xfrm>
      </p:grpSpPr>
      <p:sp>
        <p:nvSpPr>
          <p:cNvPr id="388" name="Google Shape;388;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Calculate Text Metrics: Counting NER Tags in Code II</a:t>
            </a:r>
            <a:endParaRPr/>
          </a:p>
        </p:txBody>
      </p:sp>
      <p:sp>
        <p:nvSpPr>
          <p:cNvPr id="389" name="Google Shape;389;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lnSpc>
                <a:spcPct val="135714"/>
              </a:lnSpc>
              <a:spcBef>
                <a:spcPts val="0"/>
              </a:spcBef>
              <a:spcAft>
                <a:spcPts val="0"/>
              </a:spcAft>
              <a:buNone/>
            </a:pPr>
            <a:r>
              <a:rPr lang="en" sz="2300">
                <a:solidFill>
                  <a:srgbClr val="188038"/>
                </a:solidFill>
                <a:latin typeface="Roboto Mono"/>
                <a:ea typeface="Roboto Mono"/>
                <a:cs typeface="Roboto Mono"/>
                <a:sym typeface="Roboto Mono"/>
              </a:rPr>
              <a:t>#</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Create</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new</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columns</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in</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data</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per</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unique</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ner</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tag</a:t>
            </a:r>
            <a:endParaRPr sz="230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2300">
                <a:solidFill>
                  <a:srgbClr val="188038"/>
                </a:solidFill>
                <a:latin typeface="Roboto Mono"/>
                <a:ea typeface="Roboto Mono"/>
                <a:cs typeface="Roboto Mono"/>
                <a:sym typeface="Roboto Mono"/>
              </a:rPr>
              <a:t>for</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tag</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in</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all_ner_tags_set:</a:t>
            </a:r>
            <a:endParaRPr sz="230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data[tag]</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0</a:t>
            </a:r>
            <a:endParaRPr sz="230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230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2300">
                <a:solidFill>
                  <a:srgbClr val="188038"/>
                </a:solidFill>
                <a:latin typeface="Roboto Mono"/>
                <a:ea typeface="Roboto Mono"/>
                <a:cs typeface="Roboto Mono"/>
                <a:sym typeface="Roboto Mono"/>
              </a:rPr>
              <a:t>#</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Add</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counts</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of</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tags</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per</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text</a:t>
            </a:r>
            <a:endParaRPr sz="230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2300">
                <a:solidFill>
                  <a:srgbClr val="188038"/>
                </a:solidFill>
                <a:latin typeface="Roboto Mono"/>
                <a:ea typeface="Roboto Mono"/>
                <a:cs typeface="Roboto Mono"/>
                <a:sym typeface="Roboto Mono"/>
              </a:rPr>
              <a:t>for</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i</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in</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tqdm_notebook(range(data.shape[0])):</a:t>
            </a:r>
            <a:endParaRPr sz="230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NER</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tags</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per</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text</a:t>
            </a:r>
            <a:endParaRPr sz="230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this_text_ner_tags</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[record[1]</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for</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record</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in</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data.text_ner_tags[i]]</a:t>
            </a:r>
            <a:endParaRPr sz="230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Counter</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per</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text</a:t>
            </a:r>
            <a:endParaRPr sz="230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text_ner_counter</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Counter(this_text_ner_tags)</a:t>
            </a:r>
            <a:endParaRPr sz="230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Get</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the</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intersection</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in</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all_pos_tags_set</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and</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counter</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keys</a:t>
            </a:r>
            <a:endParaRPr sz="230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ner_intersecting_keys</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all_ner_tags_set.intersection(text_ner_counter.keys())</a:t>
            </a:r>
            <a:endParaRPr sz="230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Iterate</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the</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intersecting</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keys</a:t>
            </a:r>
            <a:endParaRPr sz="230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for</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key</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in</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ner_intersecting_keys:</a:t>
            </a:r>
            <a:endParaRPr sz="230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Add</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the</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count</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to</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the</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corresponding</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column</a:t>
            </a:r>
            <a:endParaRPr sz="230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data.loc[i,</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key]</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a:t>
            </a:r>
            <a:r>
              <a:rPr lang="en" sz="2300">
                <a:solidFill>
                  <a:srgbClr val="B5CEA8"/>
                </a:solidFill>
                <a:latin typeface="Courier New"/>
                <a:ea typeface="Courier New"/>
                <a:cs typeface="Courier New"/>
                <a:sym typeface="Courier New"/>
              </a:rPr>
              <a:t> </a:t>
            </a:r>
            <a:r>
              <a:rPr lang="en" sz="2300">
                <a:solidFill>
                  <a:srgbClr val="188038"/>
                </a:solidFill>
                <a:latin typeface="Roboto Mono"/>
                <a:ea typeface="Roboto Mono"/>
                <a:cs typeface="Roboto Mono"/>
                <a:sym typeface="Roboto Mono"/>
              </a:rPr>
              <a:t>text_ner_counter[key]</a:t>
            </a:r>
            <a:endParaRPr sz="2300">
              <a:solidFill>
                <a:schemeClr val="dk1"/>
              </a:solidFill>
            </a:endParaRPr>
          </a:p>
          <a:p>
            <a:pPr indent="0" lvl="0" marL="0" rtl="0" algn="l">
              <a:spcBef>
                <a:spcPts val="0"/>
              </a:spcBef>
              <a:spcAft>
                <a:spcPts val="1200"/>
              </a:spcAft>
              <a:buNone/>
            </a:pPr>
            <a:r>
              <a:t/>
            </a:r>
            <a:endParaRPr/>
          </a:p>
        </p:txBody>
      </p:sp>
      <p:sp>
        <p:nvSpPr>
          <p:cNvPr id="390" name="Google Shape;390;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94" name="Shape 394"/>
        <p:cNvGrpSpPr/>
        <p:nvPr/>
      </p:nvGrpSpPr>
      <p:grpSpPr>
        <a:xfrm>
          <a:off x="0" y="0"/>
          <a:ext cx="0" cy="0"/>
          <a:chOff x="0" y="0"/>
          <a:chExt cx="0" cy="0"/>
        </a:xfrm>
      </p:grpSpPr>
      <p:sp>
        <p:nvSpPr>
          <p:cNvPr id="395" name="Google Shape;395;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Calculate Text Metrics: Emotions</a:t>
            </a:r>
            <a:endParaRPr/>
          </a:p>
        </p:txBody>
      </p:sp>
      <p:sp>
        <p:nvSpPr>
          <p:cNvPr id="396" name="Google Shape;396;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Assessing emotions in texts provides deeper insights into communication patterns that can be used to create more detailed profiles of texts or create features for use in machine learning models.</a:t>
            </a:r>
            <a:endParaRPr/>
          </a:p>
          <a:p>
            <a:pPr indent="-342900" lvl="0" marL="457200" rtl="0" algn="l">
              <a:spcBef>
                <a:spcPts val="1200"/>
              </a:spcBef>
              <a:spcAft>
                <a:spcPts val="0"/>
              </a:spcAft>
              <a:buSzPts val="1800"/>
              <a:buChar char="-"/>
            </a:pPr>
            <a:r>
              <a:rPr lang="en"/>
              <a:t>Uncover attitudes toward trends, famous figures, current events.</a:t>
            </a:r>
            <a:endParaRPr/>
          </a:p>
          <a:p>
            <a:pPr indent="-342900" lvl="0" marL="457200" rtl="0" algn="l">
              <a:spcBef>
                <a:spcPts val="0"/>
              </a:spcBef>
              <a:spcAft>
                <a:spcPts val="0"/>
              </a:spcAft>
              <a:buSzPts val="1800"/>
              <a:buChar char="-"/>
            </a:pPr>
            <a:r>
              <a:rPr lang="en"/>
              <a:t>Detect psychological states.</a:t>
            </a:r>
            <a:endParaRPr/>
          </a:p>
          <a:p>
            <a:pPr indent="-342900" lvl="0" marL="457200" rtl="0" algn="l">
              <a:spcBef>
                <a:spcPts val="0"/>
              </a:spcBef>
              <a:spcAft>
                <a:spcPts val="0"/>
              </a:spcAft>
              <a:buSzPts val="1800"/>
              <a:buChar char="-"/>
            </a:pPr>
            <a:r>
              <a:rPr lang="en"/>
              <a:t>Find emotional manipulation tactics.</a:t>
            </a:r>
            <a:endParaRPr/>
          </a:p>
          <a:p>
            <a:pPr indent="0" lvl="0" marL="0" rtl="0" algn="l">
              <a:spcBef>
                <a:spcPts val="1200"/>
              </a:spcBef>
              <a:spcAft>
                <a:spcPts val="1200"/>
              </a:spcAft>
              <a:buNone/>
            </a:pPr>
            <a:r>
              <a:t/>
            </a:r>
            <a:endParaRPr/>
          </a:p>
        </p:txBody>
      </p:sp>
      <p:sp>
        <p:nvSpPr>
          <p:cNvPr id="397" name="Google Shape;397;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401" name="Shape 401"/>
        <p:cNvGrpSpPr/>
        <p:nvPr/>
      </p:nvGrpSpPr>
      <p:grpSpPr>
        <a:xfrm>
          <a:off x="0" y="0"/>
          <a:ext cx="0" cy="0"/>
          <a:chOff x="0" y="0"/>
          <a:chExt cx="0" cy="0"/>
        </a:xfrm>
      </p:grpSpPr>
      <p:sp>
        <p:nvSpPr>
          <p:cNvPr id="402" name="Google Shape;402;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Calculate Text Metrics: Emotions</a:t>
            </a:r>
            <a:endParaRPr/>
          </a:p>
        </p:txBody>
      </p:sp>
      <p:sp>
        <p:nvSpPr>
          <p:cNvPr id="403" name="Google Shape;403;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Emotions can be assessed via the </a:t>
            </a:r>
            <a:r>
              <a:rPr lang="en" u="sng">
                <a:solidFill>
                  <a:srgbClr val="6FA8DC"/>
                </a:solidFill>
                <a:hlinkClick r:id="rId3">
                  <a:extLst>
                    <a:ext uri="{A12FA001-AC4F-418D-AE19-62706E023703}">
                      <ahyp:hlinkClr val="tx"/>
                    </a:ext>
                  </a:extLst>
                </a:hlinkClick>
              </a:rPr>
              <a:t>LeXmo</a:t>
            </a:r>
            <a:r>
              <a:rPr lang="en"/>
              <a:t> package, which is based on the </a:t>
            </a:r>
            <a:r>
              <a:rPr lang="en" u="sng">
                <a:solidFill>
                  <a:srgbClr val="6FA8DC"/>
                </a:solidFill>
                <a:hlinkClick r:id="rId4">
                  <a:extLst>
                    <a:ext uri="{A12FA001-AC4F-418D-AE19-62706E023703}">
                      <ahyp:hlinkClr val="tx"/>
                    </a:ext>
                  </a:extLst>
                </a:hlinkClick>
              </a:rPr>
              <a:t>NRC Word-Emotion Association Lexicon</a:t>
            </a:r>
            <a:r>
              <a:rPr lang="en"/>
              <a:t> (EmoLex).</a:t>
            </a:r>
            <a:endParaRPr/>
          </a:p>
          <a:p>
            <a:pPr indent="-342900" lvl="0" marL="457200" rtl="0" algn="l">
              <a:spcBef>
                <a:spcPts val="1200"/>
              </a:spcBef>
              <a:spcAft>
                <a:spcPts val="0"/>
              </a:spcAft>
              <a:buSzPts val="1800"/>
              <a:buChar char="-"/>
            </a:pPr>
            <a:r>
              <a:rPr lang="en"/>
              <a:t>8 emotions: Anger, anticipation, disgust, fear, joy, sadness, surprise, trust.</a:t>
            </a:r>
            <a:endParaRPr/>
          </a:p>
          <a:p>
            <a:pPr indent="-342900" lvl="0" marL="457200" rtl="0" algn="l">
              <a:spcBef>
                <a:spcPts val="0"/>
              </a:spcBef>
              <a:spcAft>
                <a:spcPts val="0"/>
              </a:spcAft>
              <a:buSzPts val="1800"/>
              <a:buChar char="-"/>
            </a:pPr>
            <a:r>
              <a:rPr lang="en"/>
              <a:t>2 sentiments: Negative, positive.</a:t>
            </a:r>
            <a:endParaRPr/>
          </a:p>
          <a:p>
            <a:pPr indent="0" lvl="0" marL="0" rtl="0" algn="l">
              <a:spcBef>
                <a:spcPts val="1200"/>
              </a:spcBef>
              <a:spcAft>
                <a:spcPts val="1200"/>
              </a:spcAft>
              <a:buNone/>
            </a:pPr>
            <a:r>
              <a:t/>
            </a:r>
            <a:endParaRPr/>
          </a:p>
        </p:txBody>
      </p:sp>
      <p:sp>
        <p:nvSpPr>
          <p:cNvPr id="404" name="Google Shape;404;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05" name="Google Shape;405;p56"/>
          <p:cNvPicPr preferRelativeResize="0"/>
          <p:nvPr/>
        </p:nvPicPr>
        <p:blipFill>
          <a:blip r:embed="rId5">
            <a:alphaModFix/>
          </a:blip>
          <a:stretch>
            <a:fillRect/>
          </a:stretch>
        </p:blipFill>
        <p:spPr>
          <a:xfrm>
            <a:off x="814063" y="2832052"/>
            <a:ext cx="7515876" cy="17303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409" name="Shape 409"/>
        <p:cNvGrpSpPr/>
        <p:nvPr/>
      </p:nvGrpSpPr>
      <p:grpSpPr>
        <a:xfrm>
          <a:off x="0" y="0"/>
          <a:ext cx="0" cy="0"/>
          <a:chOff x="0" y="0"/>
          <a:chExt cx="0" cy="0"/>
        </a:xfrm>
      </p:grpSpPr>
      <p:sp>
        <p:nvSpPr>
          <p:cNvPr id="410" name="Google Shape;410;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Calculate Text Metrics: Emotions</a:t>
            </a:r>
            <a:endParaRPr/>
          </a:p>
        </p:txBody>
      </p:sp>
      <p:sp>
        <p:nvSpPr>
          <p:cNvPr id="411" name="Google Shape;411;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lnSpc>
                <a:spcPct val="135714"/>
              </a:lnSpc>
              <a:spcBef>
                <a:spcPts val="0"/>
              </a:spcBef>
              <a:spcAft>
                <a:spcPts val="0"/>
              </a:spcAft>
              <a:buClr>
                <a:schemeClr val="dk1"/>
              </a:buClr>
              <a:buSzPct val="122222"/>
              <a:buFont typeface="Arial"/>
              <a:buNone/>
            </a:pPr>
            <a:r>
              <a:rPr lang="en" sz="900">
                <a:solidFill>
                  <a:srgbClr val="188038"/>
                </a:solidFill>
                <a:latin typeface="Roboto Mono"/>
                <a:ea typeface="Roboto Mono"/>
                <a:cs typeface="Roboto Mono"/>
                <a:sym typeface="Roboto Mono"/>
              </a:rPr>
              <a:t>#</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Iterate</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through</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the</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DataFrame</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in</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batches</a:t>
            </a:r>
            <a:endParaRPr sz="90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22222"/>
              <a:buFont typeface="Arial"/>
              <a:buNone/>
            </a:pPr>
            <a:r>
              <a:rPr lang="en" sz="900">
                <a:solidFill>
                  <a:srgbClr val="188038"/>
                </a:solidFill>
                <a:latin typeface="Roboto Mono"/>
                <a:ea typeface="Roboto Mono"/>
                <a:cs typeface="Roboto Mono"/>
                <a:sym typeface="Roboto Mono"/>
              </a:rPr>
              <a:t>for</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start</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in</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range(0,</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fake_sample.shape[0],</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batch_size):</a:t>
            </a:r>
            <a:endParaRPr sz="90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22222"/>
              <a:buFont typeface="Arial"/>
              <a:buNone/>
            </a:pP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Initialize</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tqdm</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with</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the</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total</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number</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of</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iterations</a:t>
            </a:r>
            <a:endParaRPr sz="90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22222"/>
              <a:buFont typeface="Arial"/>
              <a:buNone/>
            </a:pP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progress_bar</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tqdm_notebook(total=batch_size,</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desc="Processing")</a:t>
            </a:r>
            <a:endParaRPr sz="90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22222"/>
              <a:buFont typeface="Arial"/>
              <a:buNone/>
            </a:pP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Create</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the</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dictionary</a:t>
            </a:r>
            <a:endParaRPr sz="90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22222"/>
              <a:buFont typeface="Arial"/>
              <a:buNone/>
            </a:pP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this_dict</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defaultdict(dict)</a:t>
            </a:r>
            <a:endParaRPr sz="90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22222"/>
              <a:buFont typeface="Arial"/>
              <a:buNone/>
            </a:pP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end</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min(start</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batch_size,</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fake_sample.shape[0])</a:t>
            </a:r>
            <a:endParaRPr sz="90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22222"/>
              <a:buFont typeface="Arial"/>
              <a:buNone/>
            </a:pP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Get</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the</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batch</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using</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iloc</a:t>
            </a:r>
            <a:endParaRPr sz="90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22222"/>
              <a:buFont typeface="Arial"/>
              <a:buNone/>
            </a:pP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batch</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fake_sample.iloc[start:end]</a:t>
            </a:r>
            <a:endParaRPr sz="90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22222"/>
              <a:buFont typeface="Arial"/>
              <a:buNone/>
            </a:pP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Process</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the</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batch</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using</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iterrows</a:t>
            </a:r>
            <a:endParaRPr sz="90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22222"/>
              <a:buFont typeface="Arial"/>
              <a:buNone/>
            </a:pP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for</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index,</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row</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in</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batch.iterrows():</a:t>
            </a:r>
            <a:endParaRPr sz="90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22222"/>
              <a:buFont typeface="Arial"/>
              <a:buNone/>
            </a:pP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Process</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for</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emotions</a:t>
            </a:r>
            <a:endParaRPr sz="90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22222"/>
              <a:buFont typeface="Arial"/>
              <a:buNone/>
            </a:pP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emotions</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LeXmo.LeXmo(row.article_text)</a:t>
            </a:r>
            <a:endParaRPr sz="90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22222"/>
              <a:buFont typeface="Arial"/>
              <a:buNone/>
            </a:pP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emotions.pop('text',</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None)</a:t>
            </a:r>
            <a:endParaRPr sz="90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22222"/>
              <a:buFont typeface="Arial"/>
              <a:buNone/>
            </a:pP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this_dict[index]</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emotions</a:t>
            </a:r>
            <a:endParaRPr sz="90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22222"/>
              <a:buFont typeface="Arial"/>
              <a:buNone/>
            </a:pP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Update</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progress</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bar</a:t>
            </a:r>
            <a:endParaRPr sz="90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22222"/>
              <a:buFont typeface="Arial"/>
              <a:buNone/>
            </a:pP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progress_bar.update(1)</a:t>
            </a:r>
            <a:endParaRPr sz="90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22222"/>
              <a:buFont typeface="Arial"/>
              <a:buNone/>
            </a:pP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Close</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progress</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bar</a:t>
            </a:r>
            <a:endParaRPr sz="90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22222"/>
              <a:buFont typeface="Arial"/>
              <a:buNone/>
            </a:pP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progress_bar.close()</a:t>
            </a:r>
            <a:endParaRPr sz="90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22222"/>
              <a:buFont typeface="Arial"/>
              <a:buNone/>
            </a:pP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Write</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to</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pickle</a:t>
            </a:r>
            <a:endParaRPr sz="90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22222"/>
              <a:buFont typeface="Arial"/>
              <a:buNone/>
            </a:pP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with</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open(f"/content/drive/MyDrive/Python/MSCAPP/data/fake_emotions_{start}_{end-1}.pkl",</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"wb")</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as</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file:</a:t>
            </a:r>
            <a:endParaRPr sz="90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22222"/>
              <a:buFont typeface="Arial"/>
              <a:buNone/>
            </a:pP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pickle.dump(this_dict,</a:t>
            </a:r>
            <a:r>
              <a:rPr lang="en" sz="900">
                <a:solidFill>
                  <a:srgbClr val="DCDCDC"/>
                </a:solidFill>
                <a:latin typeface="Courier New"/>
                <a:ea typeface="Courier New"/>
                <a:cs typeface="Courier New"/>
                <a:sym typeface="Courier New"/>
              </a:rPr>
              <a:t> </a:t>
            </a:r>
            <a:r>
              <a:rPr lang="en" sz="900">
                <a:solidFill>
                  <a:srgbClr val="188038"/>
                </a:solidFill>
                <a:latin typeface="Roboto Mono"/>
                <a:ea typeface="Roboto Mono"/>
                <a:cs typeface="Roboto Mono"/>
                <a:sym typeface="Roboto Mono"/>
              </a:rPr>
              <a:t>file)</a:t>
            </a:r>
            <a:endParaRPr sz="900">
              <a:solidFill>
                <a:srgbClr val="DCDCDC"/>
              </a:solidFill>
              <a:latin typeface="Courier New"/>
              <a:ea typeface="Courier New"/>
              <a:cs typeface="Courier New"/>
              <a:sym typeface="Courier New"/>
            </a:endParaRPr>
          </a:p>
        </p:txBody>
      </p:sp>
      <p:sp>
        <p:nvSpPr>
          <p:cNvPr id="412" name="Google Shape;412;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416" name="Shape 416"/>
        <p:cNvGrpSpPr/>
        <p:nvPr/>
      </p:nvGrpSpPr>
      <p:grpSpPr>
        <a:xfrm>
          <a:off x="0" y="0"/>
          <a:ext cx="0" cy="0"/>
          <a:chOff x="0" y="0"/>
          <a:chExt cx="0" cy="0"/>
        </a:xfrm>
      </p:grpSpPr>
      <p:sp>
        <p:nvSpPr>
          <p:cNvPr id="417" name="Google Shape;417;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Calculate Text Metrics: Emotions</a:t>
            </a:r>
            <a:endParaRPr/>
          </a:p>
        </p:txBody>
      </p:sp>
      <p:sp>
        <p:nvSpPr>
          <p:cNvPr id="418" name="Google Shape;418;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19" name="Google Shape;419;p58"/>
          <p:cNvPicPr preferRelativeResize="0"/>
          <p:nvPr/>
        </p:nvPicPr>
        <p:blipFill>
          <a:blip r:embed="rId3">
            <a:alphaModFix/>
          </a:blip>
          <a:stretch>
            <a:fillRect/>
          </a:stretch>
        </p:blipFill>
        <p:spPr>
          <a:xfrm>
            <a:off x="845100" y="1457825"/>
            <a:ext cx="2995124" cy="3111051"/>
          </a:xfrm>
          <a:prstGeom prst="rect">
            <a:avLst/>
          </a:prstGeom>
          <a:noFill/>
          <a:ln>
            <a:noFill/>
          </a:ln>
        </p:spPr>
      </p:pic>
      <p:pic>
        <p:nvPicPr>
          <p:cNvPr id="420" name="Google Shape;420;p58"/>
          <p:cNvPicPr preferRelativeResize="0"/>
          <p:nvPr/>
        </p:nvPicPr>
        <p:blipFill>
          <a:blip r:embed="rId4">
            <a:alphaModFix/>
          </a:blip>
          <a:stretch>
            <a:fillRect/>
          </a:stretch>
        </p:blipFill>
        <p:spPr>
          <a:xfrm>
            <a:off x="4979402" y="1457825"/>
            <a:ext cx="2959656" cy="3111051"/>
          </a:xfrm>
          <a:prstGeom prst="rect">
            <a:avLst/>
          </a:prstGeom>
          <a:noFill/>
          <a:ln>
            <a:noFill/>
          </a:ln>
        </p:spPr>
      </p:pic>
      <p:sp>
        <p:nvSpPr>
          <p:cNvPr id="421" name="Google Shape;421;p58"/>
          <p:cNvSpPr txBox="1"/>
          <p:nvPr/>
        </p:nvSpPr>
        <p:spPr>
          <a:xfrm>
            <a:off x="1305113" y="1037675"/>
            <a:ext cx="2075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rPr>
              <a:t>Fake News</a:t>
            </a:r>
            <a:endParaRPr>
              <a:solidFill>
                <a:schemeClr val="dk2"/>
              </a:solidFill>
            </a:endParaRPr>
          </a:p>
        </p:txBody>
      </p:sp>
      <p:sp>
        <p:nvSpPr>
          <p:cNvPr id="422" name="Google Shape;422;p58"/>
          <p:cNvSpPr txBox="1"/>
          <p:nvPr/>
        </p:nvSpPr>
        <p:spPr>
          <a:xfrm>
            <a:off x="5421663" y="1037675"/>
            <a:ext cx="2075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rPr>
              <a:t>Real News</a:t>
            </a:r>
            <a:endParaRPr>
              <a:solidFill>
                <a:schemeClr val="dk2"/>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6" name="Shape 426"/>
        <p:cNvGrpSpPr/>
        <p:nvPr/>
      </p:nvGrpSpPr>
      <p:grpSpPr>
        <a:xfrm>
          <a:off x="0" y="0"/>
          <a:ext cx="0" cy="0"/>
          <a:chOff x="0" y="0"/>
          <a:chExt cx="0" cy="0"/>
        </a:xfrm>
      </p:grpSpPr>
      <p:sp>
        <p:nvSpPr>
          <p:cNvPr id="427" name="Google Shape;427;p59"/>
          <p:cNvSpPr/>
          <p:nvPr/>
        </p:nvSpPr>
        <p:spPr>
          <a:xfrm>
            <a:off x="-125" y="1680250"/>
            <a:ext cx="9144000" cy="1946400"/>
          </a:xfrm>
          <a:prstGeom prst="rect">
            <a:avLst/>
          </a:prstGeom>
          <a:solidFill>
            <a:srgbClr val="595959">
              <a:alpha val="7532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8" name="Google Shape;428;p5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rgbClr val="9FC5E8"/>
                </a:solidFill>
              </a:rPr>
              <a:t>Project Ideas</a:t>
            </a:r>
            <a:endParaRPr>
              <a:solidFill>
                <a:srgbClr val="9FC5E8"/>
              </a:solidFill>
            </a:endParaRPr>
          </a:p>
        </p:txBody>
      </p:sp>
      <p:sp>
        <p:nvSpPr>
          <p:cNvPr id="429" name="Google Shape;429;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433" name="Shape 433"/>
        <p:cNvGrpSpPr/>
        <p:nvPr/>
      </p:nvGrpSpPr>
      <p:grpSpPr>
        <a:xfrm>
          <a:off x="0" y="0"/>
          <a:ext cx="0" cy="0"/>
          <a:chOff x="0" y="0"/>
          <a:chExt cx="0" cy="0"/>
        </a:xfrm>
      </p:grpSpPr>
      <p:sp>
        <p:nvSpPr>
          <p:cNvPr id="434" name="Google Shape;434;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 Modeling with BERTopic</a:t>
            </a:r>
            <a:endParaRPr/>
          </a:p>
        </p:txBody>
      </p:sp>
      <p:sp>
        <p:nvSpPr>
          <p:cNvPr id="435" name="Google Shape;435;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36" name="Google Shape;436;p60"/>
          <p:cNvPicPr preferRelativeResize="0"/>
          <p:nvPr/>
        </p:nvPicPr>
        <p:blipFill>
          <a:blip r:embed="rId3">
            <a:alphaModFix/>
          </a:blip>
          <a:stretch>
            <a:fillRect/>
          </a:stretch>
        </p:blipFill>
        <p:spPr>
          <a:xfrm>
            <a:off x="1012463" y="1017725"/>
            <a:ext cx="7119079" cy="38209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440" name="Shape 440"/>
        <p:cNvGrpSpPr/>
        <p:nvPr/>
      </p:nvGrpSpPr>
      <p:grpSpPr>
        <a:xfrm>
          <a:off x="0" y="0"/>
          <a:ext cx="0" cy="0"/>
          <a:chOff x="0" y="0"/>
          <a:chExt cx="0" cy="0"/>
        </a:xfrm>
      </p:grpSpPr>
      <p:sp>
        <p:nvSpPr>
          <p:cNvPr id="441" name="Google Shape;441;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 Modeling with BERTopic</a:t>
            </a:r>
            <a:endParaRPr/>
          </a:p>
        </p:txBody>
      </p:sp>
      <p:sp>
        <p:nvSpPr>
          <p:cNvPr id="442" name="Google Shape;442;p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43" name="Google Shape;443;p61"/>
          <p:cNvPicPr preferRelativeResize="0"/>
          <p:nvPr/>
        </p:nvPicPr>
        <p:blipFill>
          <a:blip r:embed="rId3">
            <a:alphaModFix/>
          </a:blip>
          <a:stretch>
            <a:fillRect/>
          </a:stretch>
        </p:blipFill>
        <p:spPr>
          <a:xfrm>
            <a:off x="352312" y="1440813"/>
            <a:ext cx="8439374" cy="2261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Text Analytics</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434343"/>
                </a:solidFill>
              </a:rPr>
              <a:t>Extract metrics and qualitative insights from text processing.</a:t>
            </a:r>
            <a:endParaRPr>
              <a:solidFill>
                <a:srgbClr val="434343"/>
              </a:solidFill>
            </a:endParaRPr>
          </a:p>
          <a:p>
            <a:pPr indent="0" lvl="0" marL="0" rtl="0" algn="l">
              <a:spcBef>
                <a:spcPts val="1200"/>
              </a:spcBef>
              <a:spcAft>
                <a:spcPts val="0"/>
              </a:spcAft>
              <a:buNone/>
            </a:pPr>
            <a:r>
              <a:rPr lang="en">
                <a:solidFill>
                  <a:srgbClr val="434343"/>
                </a:solidFill>
              </a:rPr>
              <a:t>Also known as text mining, in the context of the presentation, it will refer to metrics not related to unique linguistic features.</a:t>
            </a:r>
            <a:endParaRPr>
              <a:solidFill>
                <a:srgbClr val="434343"/>
              </a:solidFill>
            </a:endParaRPr>
          </a:p>
          <a:p>
            <a:pPr indent="0" lvl="0" marL="0" rtl="0" algn="l">
              <a:spcBef>
                <a:spcPts val="1200"/>
              </a:spcBef>
              <a:spcAft>
                <a:spcPts val="0"/>
              </a:spcAft>
              <a:buNone/>
            </a:pPr>
            <a:r>
              <a:rPr lang="en">
                <a:solidFill>
                  <a:srgbClr val="434343"/>
                </a:solidFill>
              </a:rPr>
              <a:t>Useful for: </a:t>
            </a:r>
            <a:endParaRPr>
              <a:solidFill>
                <a:srgbClr val="434343"/>
              </a:solidFill>
            </a:endParaRPr>
          </a:p>
          <a:p>
            <a:pPr indent="-342900" lvl="0" marL="457200" rtl="0" algn="l">
              <a:spcBef>
                <a:spcPts val="1200"/>
              </a:spcBef>
              <a:spcAft>
                <a:spcPts val="0"/>
              </a:spcAft>
              <a:buClr>
                <a:srgbClr val="434343"/>
              </a:buClr>
              <a:buSzPts val="1800"/>
              <a:buChar char="-"/>
            </a:pPr>
            <a:r>
              <a:rPr lang="en">
                <a:solidFill>
                  <a:srgbClr val="434343"/>
                </a:solidFill>
              </a:rPr>
              <a:t>Analyzing feedback</a:t>
            </a: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Content analysis</a:t>
            </a: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Social media monitoring</a:t>
            </a:r>
            <a:endParaRPr>
              <a:solidFill>
                <a:srgbClr val="434343"/>
              </a:solidFill>
            </a:endParaRPr>
          </a:p>
        </p:txBody>
      </p:sp>
      <p:sp>
        <p:nvSpPr>
          <p:cNvPr id="84" name="Google Shape;8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447" name="Shape 447"/>
        <p:cNvGrpSpPr/>
        <p:nvPr/>
      </p:nvGrpSpPr>
      <p:grpSpPr>
        <a:xfrm>
          <a:off x="0" y="0"/>
          <a:ext cx="0" cy="0"/>
          <a:chOff x="0" y="0"/>
          <a:chExt cx="0" cy="0"/>
        </a:xfrm>
      </p:grpSpPr>
      <p:sp>
        <p:nvSpPr>
          <p:cNvPr id="448" name="Google Shape;448;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 Modeling with BERTopic</a:t>
            </a:r>
            <a:endParaRPr/>
          </a:p>
        </p:txBody>
      </p:sp>
      <p:sp>
        <p:nvSpPr>
          <p:cNvPr id="449" name="Google Shape;449;p6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50" name="Google Shape;450;p62"/>
          <p:cNvPicPr preferRelativeResize="0"/>
          <p:nvPr/>
        </p:nvPicPr>
        <p:blipFill>
          <a:blip r:embed="rId3">
            <a:alphaModFix/>
          </a:blip>
          <a:stretch>
            <a:fillRect/>
          </a:stretch>
        </p:blipFill>
        <p:spPr>
          <a:xfrm>
            <a:off x="2961200" y="1017725"/>
            <a:ext cx="3221608" cy="382097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454" name="Shape 454"/>
        <p:cNvGrpSpPr/>
        <p:nvPr/>
      </p:nvGrpSpPr>
      <p:grpSpPr>
        <a:xfrm>
          <a:off x="0" y="0"/>
          <a:ext cx="0" cy="0"/>
          <a:chOff x="0" y="0"/>
          <a:chExt cx="0" cy="0"/>
        </a:xfrm>
      </p:grpSpPr>
      <p:sp>
        <p:nvSpPr>
          <p:cNvPr id="455" name="Google Shape;455;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Clustering</a:t>
            </a:r>
            <a:endParaRPr/>
          </a:p>
        </p:txBody>
      </p:sp>
      <p:sp>
        <p:nvSpPr>
          <p:cNvPr id="456" name="Google Shape;456;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well does our data perform using the KMeans clustering algorithm?</a:t>
            </a:r>
            <a:endParaRPr/>
          </a:p>
          <a:p>
            <a:pPr indent="-342900" lvl="0" marL="457200" rtl="0" algn="l">
              <a:spcBef>
                <a:spcPts val="1200"/>
              </a:spcBef>
              <a:spcAft>
                <a:spcPts val="0"/>
              </a:spcAft>
              <a:buSzPts val="1800"/>
              <a:buChar char="-"/>
            </a:pPr>
            <a:r>
              <a:rPr lang="en"/>
              <a:t>We have real and fake news articles, so set k=2.</a:t>
            </a:r>
            <a:endParaRPr/>
          </a:p>
          <a:p>
            <a:pPr indent="-342900" lvl="0" marL="457200" rtl="0" algn="l">
              <a:spcBef>
                <a:spcPts val="0"/>
              </a:spcBef>
              <a:spcAft>
                <a:spcPts val="0"/>
              </a:spcAft>
              <a:buSzPts val="1800"/>
              <a:buChar char="-"/>
            </a:pPr>
            <a:r>
              <a:rPr lang="en"/>
              <a:t>Subset data set to ARI, TTR, function_word_ratio, median_word_length, median_sentence_length.</a:t>
            </a:r>
            <a:endParaRPr/>
          </a:p>
          <a:p>
            <a:pPr indent="-342900" lvl="0" marL="457200" rtl="0" algn="l">
              <a:spcBef>
                <a:spcPts val="0"/>
              </a:spcBef>
              <a:spcAft>
                <a:spcPts val="0"/>
              </a:spcAft>
              <a:buSzPts val="1800"/>
              <a:buChar char="-"/>
            </a:pPr>
            <a:r>
              <a:rPr lang="en"/>
              <a:t>Standardize the data.</a:t>
            </a:r>
            <a:endParaRPr/>
          </a:p>
          <a:p>
            <a:pPr indent="-342900" lvl="0" marL="457200" rtl="0" algn="l">
              <a:spcBef>
                <a:spcPts val="0"/>
              </a:spcBef>
              <a:spcAft>
                <a:spcPts val="0"/>
              </a:spcAft>
              <a:buSzPts val="1800"/>
              <a:buChar char="-"/>
            </a:pPr>
            <a:r>
              <a:rPr lang="en"/>
              <a:t>Run the clustering, and check clusters with silhouette scores and Davies-Bouldin Index.</a:t>
            </a:r>
            <a:endParaRPr/>
          </a:p>
        </p:txBody>
      </p:sp>
      <p:sp>
        <p:nvSpPr>
          <p:cNvPr id="457" name="Google Shape;457;p6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461" name="Shape 461"/>
        <p:cNvGrpSpPr/>
        <p:nvPr/>
      </p:nvGrpSpPr>
      <p:grpSpPr>
        <a:xfrm>
          <a:off x="0" y="0"/>
          <a:ext cx="0" cy="0"/>
          <a:chOff x="0" y="0"/>
          <a:chExt cx="0" cy="0"/>
        </a:xfrm>
      </p:grpSpPr>
      <p:sp>
        <p:nvSpPr>
          <p:cNvPr id="462" name="Google Shape;462;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Clustering</a:t>
            </a:r>
            <a:endParaRPr/>
          </a:p>
        </p:txBody>
      </p:sp>
      <p:sp>
        <p:nvSpPr>
          <p:cNvPr id="463" name="Google Shape;463;p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64" name="Google Shape;464;p64"/>
          <p:cNvPicPr preferRelativeResize="0"/>
          <p:nvPr/>
        </p:nvPicPr>
        <p:blipFill>
          <a:blip r:embed="rId3">
            <a:alphaModFix/>
          </a:blip>
          <a:stretch>
            <a:fillRect/>
          </a:stretch>
        </p:blipFill>
        <p:spPr>
          <a:xfrm>
            <a:off x="1166873" y="1017725"/>
            <a:ext cx="6810265" cy="36455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468" name="Shape 468"/>
        <p:cNvGrpSpPr/>
        <p:nvPr/>
      </p:nvGrpSpPr>
      <p:grpSpPr>
        <a:xfrm>
          <a:off x="0" y="0"/>
          <a:ext cx="0" cy="0"/>
          <a:chOff x="0" y="0"/>
          <a:chExt cx="0" cy="0"/>
        </a:xfrm>
      </p:grpSpPr>
      <p:sp>
        <p:nvSpPr>
          <p:cNvPr id="469" name="Google Shape;469;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Clustering</a:t>
            </a:r>
            <a:endParaRPr/>
          </a:p>
        </p:txBody>
      </p:sp>
      <p:sp>
        <p:nvSpPr>
          <p:cNvPr id="470" name="Google Shape;470;p6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71" name="Google Shape;471;p65"/>
          <p:cNvPicPr preferRelativeResize="0"/>
          <p:nvPr/>
        </p:nvPicPr>
        <p:blipFill>
          <a:blip r:embed="rId3">
            <a:alphaModFix/>
          </a:blip>
          <a:stretch>
            <a:fillRect/>
          </a:stretch>
        </p:blipFill>
        <p:spPr>
          <a:xfrm>
            <a:off x="1889188" y="1017725"/>
            <a:ext cx="5365627" cy="3820977"/>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475" name="Shape 475"/>
        <p:cNvGrpSpPr/>
        <p:nvPr/>
      </p:nvGrpSpPr>
      <p:grpSpPr>
        <a:xfrm>
          <a:off x="0" y="0"/>
          <a:ext cx="0" cy="0"/>
          <a:chOff x="0" y="0"/>
          <a:chExt cx="0" cy="0"/>
        </a:xfrm>
      </p:grpSpPr>
      <p:sp>
        <p:nvSpPr>
          <p:cNvPr id="476" name="Google Shape;476;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Predictive Modeling</a:t>
            </a:r>
            <a:endParaRPr/>
          </a:p>
        </p:txBody>
      </p:sp>
      <p:sp>
        <p:nvSpPr>
          <p:cNvPr id="477" name="Google Shape;477;p6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78" name="Google Shape;478;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Predictive models can be as simple as a logistic regression, or as complex as deep learning models.</a:t>
            </a:r>
            <a:endParaRPr/>
          </a:p>
          <a:p>
            <a:pPr indent="-342900" lvl="0" marL="457200" rtl="0" algn="l">
              <a:spcBef>
                <a:spcPts val="1200"/>
              </a:spcBef>
              <a:spcAft>
                <a:spcPts val="0"/>
              </a:spcAft>
              <a:buSzPts val="1800"/>
              <a:buChar char="-"/>
            </a:pPr>
            <a:r>
              <a:rPr lang="en" u="sng">
                <a:solidFill>
                  <a:srgbClr val="6FA8DC"/>
                </a:solidFill>
                <a:hlinkClick r:id="rId3">
                  <a:extLst>
                    <a:ext uri="{A12FA001-AC4F-418D-AE19-62706E023703}">
                      <ahyp:hlinkClr val="tx"/>
                    </a:ext>
                  </a:extLst>
                </a:hlinkClick>
              </a:rPr>
              <a:t>Logistic regression model</a:t>
            </a:r>
            <a:r>
              <a:rPr lang="en">
                <a:solidFill>
                  <a:srgbClr val="6FA8DC"/>
                </a:solidFill>
              </a:rPr>
              <a:t> </a:t>
            </a:r>
            <a:r>
              <a:rPr lang="en"/>
              <a:t>using the data set in today’s presentation.</a:t>
            </a:r>
            <a:endParaRPr/>
          </a:p>
          <a:p>
            <a:pPr indent="-342900" lvl="0" marL="457200" rtl="0" algn="l">
              <a:spcBef>
                <a:spcPts val="0"/>
              </a:spcBef>
              <a:spcAft>
                <a:spcPts val="0"/>
              </a:spcAft>
              <a:buSzPts val="1800"/>
              <a:buChar char="-"/>
            </a:pPr>
            <a:r>
              <a:rPr lang="en" u="sng">
                <a:solidFill>
                  <a:srgbClr val="6FA8DC"/>
                </a:solidFill>
                <a:hlinkClick r:id="rId4">
                  <a:extLst>
                    <a:ext uri="{A12FA001-AC4F-418D-AE19-62706E023703}">
                      <ahyp:hlinkClr val="tx"/>
                    </a:ext>
                  </a:extLst>
                </a:hlinkClick>
              </a:rPr>
              <a:t>3HAN</a:t>
            </a:r>
            <a:r>
              <a:rPr lang="en"/>
              <a:t>, a 3-level DNN for fake news detection.</a:t>
            </a:r>
            <a:endParaRPr/>
          </a:p>
          <a:p>
            <a:pPr indent="-342900" lvl="0" marL="457200" rtl="0" algn="l">
              <a:spcBef>
                <a:spcPts val="0"/>
              </a:spcBef>
              <a:spcAft>
                <a:spcPts val="0"/>
              </a:spcAft>
              <a:buSzPts val="1800"/>
              <a:buChar char="-"/>
            </a:pPr>
            <a:r>
              <a:rPr lang="en"/>
              <a:t>Stylometric fake news detection </a:t>
            </a:r>
            <a:r>
              <a:rPr lang="en" u="sng">
                <a:solidFill>
                  <a:srgbClr val="6FA8DC"/>
                </a:solidFill>
                <a:hlinkClick r:id="rId5">
                  <a:extLst>
                    <a:ext uri="{A12FA001-AC4F-418D-AE19-62706E023703}">
                      <ahyp:hlinkClr val="tx"/>
                    </a:ext>
                  </a:extLst>
                </a:hlinkClick>
              </a:rPr>
              <a:t>model with NER tags</a:t>
            </a:r>
            <a:r>
              <a:rPr lang="en"/>
              <a:t>.</a:t>
            </a:r>
            <a:endParaRPr/>
          </a:p>
          <a:p>
            <a:pPr indent="0" lvl="0" marL="0" rtl="0" algn="l">
              <a:spcBef>
                <a:spcPts val="1200"/>
              </a:spcBef>
              <a:spcAft>
                <a:spcPts val="0"/>
              </a:spcAft>
              <a:buNone/>
            </a:pPr>
            <a:r>
              <a:rPr lang="en" u="sng">
                <a:solidFill>
                  <a:srgbClr val="6FA8DC"/>
                </a:solidFill>
                <a:hlinkClick r:id="rId6">
                  <a:extLst>
                    <a:ext uri="{A12FA001-AC4F-418D-AE19-62706E023703}">
                      <ahyp:hlinkClr val="tx"/>
                    </a:ext>
                  </a:extLst>
                </a:hlinkClick>
              </a:rPr>
              <a:t>SLMs and LLMs</a:t>
            </a:r>
            <a:r>
              <a:rPr lang="en"/>
              <a:t> can also be used in fake news detection through well-structured prompt chains.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82" name="Shape 482"/>
        <p:cNvGrpSpPr/>
        <p:nvPr/>
      </p:nvGrpSpPr>
      <p:grpSpPr>
        <a:xfrm>
          <a:off x="0" y="0"/>
          <a:ext cx="0" cy="0"/>
          <a:chOff x="0" y="0"/>
          <a:chExt cx="0" cy="0"/>
        </a:xfrm>
      </p:grpSpPr>
      <p:sp>
        <p:nvSpPr>
          <p:cNvPr id="483" name="Google Shape;483;p6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rgbClr val="9FC5E8"/>
                </a:solidFill>
              </a:rPr>
              <a:t>Thank You!</a:t>
            </a:r>
            <a:endParaRPr>
              <a:solidFill>
                <a:srgbClr val="9FC5E8"/>
              </a:solidFill>
            </a:endParaRPr>
          </a:p>
        </p:txBody>
      </p:sp>
      <p:sp>
        <p:nvSpPr>
          <p:cNvPr id="484" name="Google Shape;484;p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85" name="Google Shape;485;p67"/>
          <p:cNvSpPr txBox="1"/>
          <p:nvPr>
            <p:ph idx="4294967295" type="subTitle"/>
          </p:nvPr>
        </p:nvSpPr>
        <p:spPr>
          <a:xfrm>
            <a:off x="311700" y="2834125"/>
            <a:ext cx="8520600" cy="177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D9D9D9"/>
                </a:solidFill>
              </a:rPr>
              <a:t>Leslie A. McFarlin | </a:t>
            </a:r>
            <a:r>
              <a:rPr lang="en" sz="1400" u="sng">
                <a:solidFill>
                  <a:srgbClr val="6FA8DC"/>
                </a:solidFill>
                <a:hlinkClick r:id="rId3">
                  <a:extLst>
                    <a:ext uri="{A12FA001-AC4F-418D-AE19-62706E023703}">
                      <ahyp:hlinkClr val="tx"/>
                    </a:ext>
                  </a:extLst>
                </a:hlinkClick>
              </a:rPr>
              <a:t>leslie.mcfarlin@wheels.com</a:t>
            </a:r>
            <a:r>
              <a:rPr lang="en">
                <a:solidFill>
                  <a:srgbClr val="6FA8DC"/>
                </a:solidFill>
              </a:rPr>
              <a:t> </a:t>
            </a:r>
            <a:r>
              <a:rPr lang="en">
                <a:solidFill>
                  <a:srgbClr val="FFFFFF"/>
                </a:solidFill>
              </a:rPr>
              <a:t>| </a:t>
            </a:r>
            <a:r>
              <a:rPr lang="en" sz="1400" u="sng">
                <a:solidFill>
                  <a:srgbClr val="6FA8DC"/>
                </a:solidFill>
                <a:hlinkClick r:id="rId4">
                  <a:extLst>
                    <a:ext uri="{A12FA001-AC4F-418D-AE19-62706E023703}">
                      <ahyp:hlinkClr val="tx"/>
                    </a:ext>
                  </a:extLst>
                </a:hlinkClick>
              </a:rPr>
              <a:t>https://www.linkedin.com/in/lesliemcfarlin/</a:t>
            </a:r>
            <a:endParaRPr sz="1400">
              <a:solidFill>
                <a:srgbClr val="6FA8DC"/>
              </a:solidFill>
            </a:endParaRPr>
          </a:p>
          <a:p>
            <a:pPr indent="0" lvl="0" marL="0" rtl="0" algn="l">
              <a:spcBef>
                <a:spcPts val="1200"/>
              </a:spcBef>
              <a:spcAft>
                <a:spcPts val="1200"/>
              </a:spcAft>
              <a:buNone/>
            </a:pPr>
            <a:r>
              <a:t/>
            </a:r>
            <a:endParaRPr sz="1400">
              <a:solidFill>
                <a:srgbClr val="D9D9D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Stylometrics</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434343"/>
                </a:solidFill>
              </a:rPr>
              <a:t>Insights based on the analysis of linguistic style and patterns within texts.</a:t>
            </a:r>
            <a:endParaRPr>
              <a:solidFill>
                <a:srgbClr val="434343"/>
              </a:solidFill>
            </a:endParaRPr>
          </a:p>
          <a:p>
            <a:pPr indent="0" lvl="0" marL="0" rtl="0" algn="l">
              <a:spcBef>
                <a:spcPts val="1200"/>
              </a:spcBef>
              <a:spcAft>
                <a:spcPts val="0"/>
              </a:spcAft>
              <a:buNone/>
            </a:pPr>
            <a:r>
              <a:rPr lang="en">
                <a:solidFill>
                  <a:srgbClr val="434343"/>
                </a:solidFill>
              </a:rPr>
              <a:t>Used for:</a:t>
            </a:r>
            <a:endParaRPr>
              <a:solidFill>
                <a:srgbClr val="434343"/>
              </a:solidFill>
            </a:endParaRPr>
          </a:p>
          <a:p>
            <a:pPr indent="-342900" lvl="0" marL="457200" rtl="0" algn="l">
              <a:spcBef>
                <a:spcPts val="1200"/>
              </a:spcBef>
              <a:spcAft>
                <a:spcPts val="0"/>
              </a:spcAft>
              <a:buClr>
                <a:srgbClr val="434343"/>
              </a:buClr>
              <a:buSzPts val="1800"/>
              <a:buChar char="-"/>
            </a:pPr>
            <a:r>
              <a:rPr lang="en">
                <a:solidFill>
                  <a:srgbClr val="434343"/>
                </a:solidFill>
              </a:rPr>
              <a:t>Authorship attribution and verification</a:t>
            </a: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Profiling</a:t>
            </a:r>
            <a:endParaRPr>
              <a:solidFill>
                <a:srgbClr val="434343"/>
              </a:solidFill>
            </a:endParaRPr>
          </a:p>
          <a:p>
            <a:pPr indent="0" lvl="0" marL="457200" rtl="0" algn="l">
              <a:spcBef>
                <a:spcPts val="1200"/>
              </a:spcBef>
              <a:spcAft>
                <a:spcPts val="0"/>
              </a:spcAft>
              <a:buNone/>
            </a:pPr>
            <a:r>
              <a:t/>
            </a:r>
            <a:endParaRPr>
              <a:solidFill>
                <a:srgbClr val="434343"/>
              </a:solidFill>
            </a:endParaRPr>
          </a:p>
          <a:p>
            <a:pPr indent="0" lvl="0" marL="0" rtl="0" algn="l">
              <a:spcBef>
                <a:spcPts val="1200"/>
              </a:spcBef>
              <a:spcAft>
                <a:spcPts val="1200"/>
              </a:spcAft>
              <a:buNone/>
            </a:pPr>
            <a:r>
              <a:t/>
            </a:r>
            <a:endParaRPr>
              <a:solidFill>
                <a:srgbClr val="434343"/>
              </a:solidFill>
            </a:endParaRPr>
          </a:p>
        </p:txBody>
      </p:sp>
      <p:sp>
        <p:nvSpPr>
          <p:cNvPr id="91" name="Google Shape;91;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Use Stylometrics?</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434343"/>
                </a:solidFill>
              </a:rPr>
              <a:t>Combining</a:t>
            </a:r>
            <a:r>
              <a:rPr lang="en">
                <a:solidFill>
                  <a:srgbClr val="434343"/>
                </a:solidFill>
              </a:rPr>
              <a:t> stylometrics with text analytics provides researchers with a deeper understanding of texts, particularly when studying nuances or developing profiles.</a:t>
            </a:r>
            <a:endParaRPr>
              <a:solidFill>
                <a:srgbClr val="434343"/>
              </a:solidFill>
            </a:endParaRPr>
          </a:p>
          <a:p>
            <a:pPr indent="-342900" lvl="0" marL="457200" rtl="0" algn="l">
              <a:spcBef>
                <a:spcPts val="1200"/>
              </a:spcBef>
              <a:spcAft>
                <a:spcPts val="0"/>
              </a:spcAft>
              <a:buClr>
                <a:srgbClr val="434343"/>
              </a:buClr>
              <a:buSzPts val="1800"/>
              <a:buChar char="-"/>
            </a:pPr>
            <a:r>
              <a:rPr lang="en">
                <a:solidFill>
                  <a:srgbClr val="434343"/>
                </a:solidFill>
              </a:rPr>
              <a:t>Discover unique stylistic patterns.</a:t>
            </a: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Reveal linguistic preferences or habits of authors.</a:t>
            </a: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Provide additional context to content analysis around sentiment, topics, or named entities.</a:t>
            </a: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Offer insights into biases.</a:t>
            </a:r>
            <a:endParaRPr>
              <a:solidFill>
                <a:srgbClr val="434343"/>
              </a:solidFill>
            </a:endParaRPr>
          </a:p>
        </p:txBody>
      </p:sp>
      <p:sp>
        <p:nvSpPr>
          <p:cNvPr id="98" name="Google Shape;9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2" name="Shape 102"/>
        <p:cNvGrpSpPr/>
        <p:nvPr/>
      </p:nvGrpSpPr>
      <p:grpSpPr>
        <a:xfrm>
          <a:off x="0" y="0"/>
          <a:ext cx="0" cy="0"/>
          <a:chOff x="0" y="0"/>
          <a:chExt cx="0" cy="0"/>
        </a:xfrm>
      </p:grpSpPr>
      <p:sp>
        <p:nvSpPr>
          <p:cNvPr id="103" name="Google Shape;103;p20"/>
          <p:cNvSpPr/>
          <p:nvPr/>
        </p:nvSpPr>
        <p:spPr>
          <a:xfrm>
            <a:off x="-125" y="1680250"/>
            <a:ext cx="9144000" cy="1946400"/>
          </a:xfrm>
          <a:prstGeom prst="rect">
            <a:avLst/>
          </a:prstGeom>
          <a:solidFill>
            <a:srgbClr val="595959">
              <a:alpha val="7532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4" name="Google Shape;104;p2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000">
                <a:solidFill>
                  <a:srgbClr val="9FC5E8"/>
                </a:solidFill>
              </a:rPr>
              <a:t>Example Walkthrough</a:t>
            </a:r>
            <a:endParaRPr sz="3000">
              <a:solidFill>
                <a:srgbClr val="9FC5E8"/>
              </a:solidFill>
            </a:endParaRPr>
          </a:p>
        </p:txBody>
      </p:sp>
      <p:sp>
        <p:nvSpPr>
          <p:cNvPr id="105" name="Google Shape;10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We Analyzing?</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434343"/>
                </a:solidFill>
              </a:rPr>
              <a:t>Fake and Real News Dataset, formerly found at Kaggle, curated by Clement Bisaillon. View his</a:t>
            </a:r>
            <a:r>
              <a:rPr lang="en"/>
              <a:t> </a:t>
            </a:r>
            <a:r>
              <a:rPr lang="en" u="sng">
                <a:solidFill>
                  <a:srgbClr val="6FA8DC"/>
                </a:solidFill>
                <a:hlinkClick r:id="rId3">
                  <a:extLst>
                    <a:ext uri="{A12FA001-AC4F-418D-AE19-62706E023703}">
                      <ahyp:hlinkClr val="tx"/>
                    </a:ext>
                  </a:extLst>
                </a:hlinkClick>
              </a:rPr>
              <a:t>project on Github</a:t>
            </a:r>
            <a:r>
              <a:rPr lang="en"/>
              <a: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12" name="Google Shape;11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13" name="Google Shape;113;p21"/>
          <p:cNvGraphicFramePr/>
          <p:nvPr/>
        </p:nvGraphicFramePr>
        <p:xfrm>
          <a:off x="455850" y="2028250"/>
          <a:ext cx="3000000" cy="3000000"/>
        </p:xfrm>
        <a:graphic>
          <a:graphicData uri="http://schemas.openxmlformats.org/drawingml/2006/table">
            <a:tbl>
              <a:tblPr>
                <a:noFill/>
                <a:tableStyleId>{6A515920-DE4E-47F2-94D3-7380E9B837AA}</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b="1" lang="en">
                          <a:solidFill>
                            <a:schemeClr val="dk2"/>
                          </a:solidFill>
                        </a:rPr>
                        <a:t>True.csv</a:t>
                      </a:r>
                      <a:endParaRPr b="1">
                        <a:solidFill>
                          <a:schemeClr val="dk2"/>
                        </a:solidFill>
                      </a:endParaRPr>
                    </a:p>
                  </a:txBody>
                  <a:tcPr marT="91425" marB="91425" marR="91425" marL="91425"/>
                </a:tc>
                <a:tc>
                  <a:txBody>
                    <a:bodyPr/>
                    <a:lstStyle/>
                    <a:p>
                      <a:pPr indent="0" lvl="0" marL="0" rtl="0" algn="ctr">
                        <a:spcBef>
                          <a:spcPts val="0"/>
                        </a:spcBef>
                        <a:spcAft>
                          <a:spcPts val="0"/>
                        </a:spcAft>
                        <a:buNone/>
                      </a:pPr>
                      <a:r>
                        <a:rPr b="1" lang="en">
                          <a:solidFill>
                            <a:schemeClr val="dk2"/>
                          </a:solidFill>
                        </a:rPr>
                        <a:t>Fake.csv</a:t>
                      </a:r>
                      <a:endParaRPr b="1">
                        <a:solidFill>
                          <a:schemeClr val="dk2"/>
                        </a:solidFill>
                      </a:endParaRPr>
                    </a:p>
                  </a:txBody>
                  <a:tcPr marT="91425" marB="91425" marR="91425" marL="91425"/>
                </a:tc>
              </a:tr>
              <a:tr h="381000">
                <a:tc>
                  <a:txBody>
                    <a:bodyPr/>
                    <a:lstStyle/>
                    <a:p>
                      <a:pPr indent="0" lvl="0" marL="0" rtl="0" algn="l">
                        <a:spcBef>
                          <a:spcPts val="0"/>
                        </a:spcBef>
                        <a:spcAft>
                          <a:spcPts val="0"/>
                        </a:spcAft>
                        <a:buNone/>
                      </a:pPr>
                      <a:r>
                        <a:rPr lang="en"/>
                        <a:t>Composition</a:t>
                      </a:r>
                      <a:endParaRPr/>
                    </a:p>
                  </a:txBody>
                  <a:tcPr marT="91425" marB="91425" marR="91425" marL="91425"/>
                </a:tc>
                <a:tc>
                  <a:txBody>
                    <a:bodyPr/>
                    <a:lstStyle/>
                    <a:p>
                      <a:pPr indent="0" lvl="0" marL="0" rtl="0" algn="l">
                        <a:spcBef>
                          <a:spcPts val="0"/>
                        </a:spcBef>
                        <a:spcAft>
                          <a:spcPts val="0"/>
                        </a:spcAft>
                        <a:buNone/>
                      </a:pPr>
                      <a:r>
                        <a:rPr lang="en"/>
                        <a:t>21,417 articles</a:t>
                      </a:r>
                      <a:endParaRPr/>
                    </a:p>
                  </a:txBody>
                  <a:tcPr marT="91425" marB="91425" marR="91425" marL="91425"/>
                </a:tc>
                <a:tc>
                  <a:txBody>
                    <a:bodyPr/>
                    <a:lstStyle/>
                    <a:p>
                      <a:pPr indent="0" lvl="0" marL="0" rtl="0" algn="l">
                        <a:spcBef>
                          <a:spcPts val="0"/>
                        </a:spcBef>
                        <a:spcAft>
                          <a:spcPts val="0"/>
                        </a:spcAft>
                        <a:buNone/>
                      </a:pPr>
                      <a:r>
                        <a:rPr lang="en"/>
                        <a:t>23,481 articles</a:t>
                      </a:r>
                      <a:endParaRPr/>
                    </a:p>
                  </a:txBody>
                  <a:tcPr marT="91425" marB="91425" marR="91425" marL="91425"/>
                </a:tc>
              </a:tr>
              <a:tr h="381000">
                <a:tc>
                  <a:txBody>
                    <a:bodyPr/>
                    <a:lstStyle/>
                    <a:p>
                      <a:pPr indent="0" lvl="0" marL="0" rtl="0" algn="l">
                        <a:spcBef>
                          <a:spcPts val="0"/>
                        </a:spcBef>
                        <a:spcAft>
                          <a:spcPts val="0"/>
                        </a:spcAft>
                        <a:buNone/>
                      </a:pPr>
                      <a:r>
                        <a:rPr lang="en"/>
                        <a:t>Source</a:t>
                      </a:r>
                      <a:endParaRPr/>
                    </a:p>
                  </a:txBody>
                  <a:tcPr marT="91425" marB="91425" marR="91425" marL="91425"/>
                </a:tc>
                <a:tc>
                  <a:txBody>
                    <a:bodyPr/>
                    <a:lstStyle/>
                    <a:p>
                      <a:pPr indent="0" lvl="0" marL="0" rtl="0" algn="l">
                        <a:spcBef>
                          <a:spcPts val="0"/>
                        </a:spcBef>
                        <a:spcAft>
                          <a:spcPts val="0"/>
                        </a:spcAft>
                        <a:buNone/>
                      </a:pPr>
                      <a:r>
                        <a:rPr lang="en"/>
                        <a:t>http://reuters.com</a:t>
                      </a:r>
                      <a:endParaRPr/>
                    </a:p>
                  </a:txBody>
                  <a:tcPr marT="91425" marB="91425" marR="91425" marL="91425"/>
                </a:tc>
                <a:tc>
                  <a:txBody>
                    <a:bodyPr/>
                    <a:lstStyle/>
                    <a:p>
                      <a:pPr indent="0" lvl="0" marL="0" rtl="0" algn="l">
                        <a:spcBef>
                          <a:spcPts val="0"/>
                        </a:spcBef>
                        <a:spcAft>
                          <a:spcPts val="0"/>
                        </a:spcAft>
                        <a:buNone/>
                      </a:pPr>
                      <a:r>
                        <a:rPr lang="en"/>
                        <a:t>A variety of sites flagged as unreliable by Politifact.</a:t>
                      </a:r>
                      <a:endParaRPr/>
                    </a:p>
                  </a:txBody>
                  <a:tcPr marT="91425" marB="91425" marR="91425" marL="91425"/>
                </a:tc>
              </a:tr>
              <a:tr h="381000">
                <a:tc>
                  <a:txBody>
                    <a:bodyPr/>
                    <a:lstStyle/>
                    <a:p>
                      <a:pPr indent="0" lvl="0" marL="0" rtl="0" algn="l">
                        <a:spcBef>
                          <a:spcPts val="0"/>
                        </a:spcBef>
                        <a:spcAft>
                          <a:spcPts val="0"/>
                        </a:spcAft>
                        <a:buNone/>
                      </a:pPr>
                      <a:r>
                        <a:rPr lang="en"/>
                        <a:t>Processing</a:t>
                      </a:r>
                      <a:endParaRPr/>
                    </a:p>
                  </a:txBody>
                  <a:tcPr marT="91425" marB="91425" marR="91425" marL="91425"/>
                </a:tc>
                <a:tc>
                  <a:txBody>
                    <a:bodyPr/>
                    <a:lstStyle/>
                    <a:p>
                      <a:pPr indent="0" lvl="0" marL="0" rtl="0" algn="l">
                        <a:spcBef>
                          <a:spcPts val="0"/>
                        </a:spcBef>
                        <a:spcAft>
                          <a:spcPts val="0"/>
                        </a:spcAft>
                        <a:buNone/>
                      </a:pPr>
                      <a:r>
                        <a:rPr lang="en"/>
                        <a:t>HTML tags removed, punctuation preserved.</a:t>
                      </a:r>
                      <a:endParaRPr/>
                    </a:p>
                  </a:txBody>
                  <a:tcPr marT="91425" marB="91425" marR="91425" marL="91425"/>
                </a:tc>
                <a:tc>
                  <a:txBody>
                    <a:bodyPr/>
                    <a:lstStyle/>
                    <a:p>
                      <a:pPr indent="0" lvl="0" marL="0" rtl="0" algn="l">
                        <a:spcBef>
                          <a:spcPts val="0"/>
                        </a:spcBef>
                        <a:spcAft>
                          <a:spcPts val="0"/>
                        </a:spcAft>
                        <a:buNone/>
                      </a:pPr>
                      <a:r>
                        <a:rPr lang="en"/>
                        <a:t>HTML tags removed, spelling errors and punctuation preserved.</a:t>
                      </a:r>
                      <a:endParaRPr/>
                    </a:p>
                  </a:txBody>
                  <a:tcPr marT="91425" marB="91425" marR="91425" marL="91425"/>
                </a:tc>
              </a:tr>
              <a:tr h="381000">
                <a:tc>
                  <a:txBody>
                    <a:bodyPr/>
                    <a:lstStyle/>
                    <a:p>
                      <a:pPr indent="0" lvl="0" marL="0" rtl="0" algn="l">
                        <a:spcBef>
                          <a:spcPts val="0"/>
                        </a:spcBef>
                        <a:spcAft>
                          <a:spcPts val="0"/>
                        </a:spcAft>
                        <a:buNone/>
                      </a:pPr>
                      <a:r>
                        <a:rPr lang="en"/>
                        <a:t>Fields</a:t>
                      </a:r>
                      <a:endParaRPr/>
                    </a:p>
                  </a:txBody>
                  <a:tcPr marT="91425" marB="91425" marR="91425" marL="91425"/>
                </a:tc>
                <a:tc gridSpan="2">
                  <a:txBody>
                    <a:bodyPr/>
                    <a:lstStyle/>
                    <a:p>
                      <a:pPr indent="0" lvl="0" marL="0" rtl="0" algn="l">
                        <a:spcBef>
                          <a:spcPts val="0"/>
                        </a:spcBef>
                        <a:spcAft>
                          <a:spcPts val="0"/>
                        </a:spcAft>
                        <a:buNone/>
                      </a:pPr>
                      <a:r>
                        <a:rPr lang="en"/>
                        <a:t>Title, Text, Subject, Date</a:t>
                      </a:r>
                      <a:endParaRPr/>
                    </a:p>
                  </a:txBody>
                  <a:tcPr marT="91425" marB="91425" marR="91425" marL="91425"/>
                </a:tc>
                <a:tc hMerge="1"/>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